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61" r:id="rId1"/>
  </p:sldMasterIdLst>
  <p:notesMasterIdLst>
    <p:notesMasterId r:id="rId54"/>
  </p:notesMasterIdLst>
  <p:sldIdLst>
    <p:sldId id="513" r:id="rId2"/>
    <p:sldId id="535" r:id="rId3"/>
    <p:sldId id="403" r:id="rId4"/>
    <p:sldId id="536" r:id="rId5"/>
    <p:sldId id="537" r:id="rId6"/>
    <p:sldId id="538" r:id="rId7"/>
    <p:sldId id="415" r:id="rId8"/>
    <p:sldId id="540" r:id="rId9"/>
    <p:sldId id="541" r:id="rId10"/>
    <p:sldId id="369" r:id="rId11"/>
    <p:sldId id="542" r:id="rId12"/>
    <p:sldId id="543" r:id="rId13"/>
    <p:sldId id="579" r:id="rId14"/>
    <p:sldId id="551" r:id="rId15"/>
    <p:sldId id="518" r:id="rId16"/>
    <p:sldId id="580" r:id="rId17"/>
    <p:sldId id="553" r:id="rId18"/>
    <p:sldId id="554" r:id="rId19"/>
    <p:sldId id="581" r:id="rId20"/>
    <p:sldId id="582" r:id="rId21"/>
    <p:sldId id="583" r:id="rId22"/>
    <p:sldId id="372" r:id="rId23"/>
    <p:sldId id="564" r:id="rId24"/>
    <p:sldId id="565" r:id="rId25"/>
    <p:sldId id="586" r:id="rId26"/>
    <p:sldId id="566" r:id="rId27"/>
    <p:sldId id="587" r:id="rId28"/>
    <p:sldId id="588" r:id="rId29"/>
    <p:sldId id="573" r:id="rId30"/>
    <p:sldId id="574" r:id="rId31"/>
    <p:sldId id="589" r:id="rId32"/>
    <p:sldId id="590" r:id="rId33"/>
    <p:sldId id="591" r:id="rId34"/>
    <p:sldId id="594" r:id="rId35"/>
    <p:sldId id="592" r:id="rId36"/>
    <p:sldId id="593" r:id="rId37"/>
    <p:sldId id="375" r:id="rId38"/>
    <p:sldId id="558" r:id="rId39"/>
    <p:sldId id="559" r:id="rId40"/>
    <p:sldId id="560" r:id="rId41"/>
    <p:sldId id="561" r:id="rId42"/>
    <p:sldId id="562" r:id="rId43"/>
    <p:sldId id="563" r:id="rId44"/>
    <p:sldId id="585" r:id="rId45"/>
    <p:sldId id="595" r:id="rId46"/>
    <p:sldId id="596" r:id="rId47"/>
    <p:sldId id="597" r:id="rId48"/>
    <p:sldId id="584" r:id="rId49"/>
    <p:sldId id="598" r:id="rId50"/>
    <p:sldId id="599" r:id="rId51"/>
    <p:sldId id="600" r:id="rId52"/>
    <p:sldId id="514" r:id="rId53"/>
  </p:sldIdLst>
  <p:sldSz cx="9144000" cy="5143500" type="screen16x9"/>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預設章節" id="{72931B5B-7990-4782-BFA8-0CF167A7FA60}">
          <p14:sldIdLst>
            <p14:sldId id="513"/>
            <p14:sldId id="535"/>
            <p14:sldId id="403"/>
            <p14:sldId id="536"/>
            <p14:sldId id="537"/>
            <p14:sldId id="538"/>
            <p14:sldId id="415"/>
            <p14:sldId id="540"/>
            <p14:sldId id="541"/>
            <p14:sldId id="369"/>
            <p14:sldId id="542"/>
            <p14:sldId id="543"/>
            <p14:sldId id="579"/>
            <p14:sldId id="551"/>
            <p14:sldId id="518"/>
            <p14:sldId id="580"/>
            <p14:sldId id="553"/>
            <p14:sldId id="554"/>
            <p14:sldId id="581"/>
            <p14:sldId id="582"/>
            <p14:sldId id="583"/>
            <p14:sldId id="372"/>
            <p14:sldId id="564"/>
            <p14:sldId id="565"/>
            <p14:sldId id="586"/>
            <p14:sldId id="566"/>
            <p14:sldId id="587"/>
            <p14:sldId id="588"/>
            <p14:sldId id="573"/>
            <p14:sldId id="574"/>
            <p14:sldId id="589"/>
            <p14:sldId id="590"/>
            <p14:sldId id="591"/>
            <p14:sldId id="594"/>
            <p14:sldId id="592"/>
            <p14:sldId id="593"/>
            <p14:sldId id="375"/>
            <p14:sldId id="558"/>
            <p14:sldId id="559"/>
            <p14:sldId id="560"/>
            <p14:sldId id="561"/>
            <p14:sldId id="562"/>
            <p14:sldId id="563"/>
            <p14:sldId id="585"/>
            <p14:sldId id="595"/>
            <p14:sldId id="596"/>
            <p14:sldId id="597"/>
            <p14:sldId id="584"/>
            <p14:sldId id="598"/>
            <p14:sldId id="599"/>
            <p14:sldId id="600"/>
            <p14:sldId id="514"/>
          </p14:sldIdLst>
        </p14:section>
        <p14:section name="未命名的章節" id="{4BE5824B-BF97-4A82-AC84-56645EB32F37}">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712" autoAdjust="0"/>
    <p:restoredTop sz="96139" autoAdjust="0"/>
  </p:normalViewPr>
  <p:slideViewPr>
    <p:cSldViewPr>
      <p:cViewPr varScale="1">
        <p:scale>
          <a:sx n="142" d="100"/>
          <a:sy n="142" d="100"/>
        </p:scale>
        <p:origin x="594" y="10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52" name="PlaceHolder 1"/>
          <p:cNvSpPr>
            <a:spLocks noGrp="1" noRot="1" noChangeAspect="1"/>
          </p:cNvSpPr>
          <p:nvPr>
            <p:ph type="sldImg"/>
          </p:nvPr>
        </p:nvSpPr>
        <p:spPr>
          <a:xfrm>
            <a:off x="558800" y="760413"/>
            <a:ext cx="6667500" cy="3749675"/>
          </a:xfrm>
          <a:prstGeom prst="rect">
            <a:avLst/>
          </a:prstGeom>
        </p:spPr>
        <p:txBody>
          <a:bodyPr lIns="0" tIns="0" rIns="0" bIns="0" anchor="ctr">
            <a:noAutofit/>
          </a:bodyPr>
          <a:lstStyle/>
          <a:p>
            <a:pPr algn="ctr"/>
            <a:r>
              <a:rPr lang="zh-TW" sz="4400" b="0" strike="noStrike" spc="-1">
                <a:latin typeface="Arial"/>
              </a:rPr>
              <a:t>請按這裡移動投影片</a:t>
            </a:r>
            <a:endParaRPr lang="en-US" sz="4400" b="0" strike="noStrike" spc="-1">
              <a:latin typeface="Arial"/>
            </a:endParaRPr>
          </a:p>
        </p:txBody>
      </p:sp>
      <p:sp>
        <p:nvSpPr>
          <p:cNvPr id="153" name="PlaceHolder 2"/>
          <p:cNvSpPr>
            <a:spLocks noGrp="1"/>
          </p:cNvSpPr>
          <p:nvPr>
            <p:ph type="body"/>
          </p:nvPr>
        </p:nvSpPr>
        <p:spPr>
          <a:xfrm>
            <a:off x="778567" y="4750010"/>
            <a:ext cx="6228167" cy="4499832"/>
          </a:xfrm>
          <a:prstGeom prst="rect">
            <a:avLst/>
          </a:prstGeom>
        </p:spPr>
        <p:txBody>
          <a:bodyPr lIns="0" tIns="0" rIns="0" bIns="0">
            <a:noAutofit/>
          </a:bodyPr>
          <a:lstStyle/>
          <a:p>
            <a:r>
              <a:rPr lang="zh-TW" sz="2000" b="0" strike="noStrike" spc="-1">
                <a:latin typeface="Arial"/>
              </a:rPr>
              <a:t>請按這裡編輯備註格式</a:t>
            </a:r>
            <a:endParaRPr lang="en-US" sz="2000" b="0" strike="noStrike" spc="-1">
              <a:latin typeface="Arial"/>
            </a:endParaRPr>
          </a:p>
        </p:txBody>
      </p:sp>
      <p:sp>
        <p:nvSpPr>
          <p:cNvPr id="154" name="PlaceHolder 3"/>
          <p:cNvSpPr>
            <a:spLocks noGrp="1"/>
          </p:cNvSpPr>
          <p:nvPr>
            <p:ph type="hdr"/>
          </p:nvPr>
        </p:nvSpPr>
        <p:spPr>
          <a:xfrm>
            <a:off x="0" y="0"/>
            <a:ext cx="3378611" cy="499682"/>
          </a:xfrm>
          <a:prstGeom prst="rect">
            <a:avLst/>
          </a:prstGeom>
        </p:spPr>
        <p:txBody>
          <a:bodyPr lIns="0" tIns="0" rIns="0" bIns="0">
            <a:noAutofit/>
          </a:bodyPr>
          <a:lstStyle/>
          <a:p>
            <a:r>
              <a:rPr lang="en-US" sz="1400" b="0" strike="noStrike" spc="-1">
                <a:latin typeface="Times New Roman"/>
              </a:rPr>
              <a:t>&lt;頁首&gt;</a:t>
            </a:r>
          </a:p>
        </p:txBody>
      </p:sp>
      <p:sp>
        <p:nvSpPr>
          <p:cNvPr id="155" name="PlaceHolder 4"/>
          <p:cNvSpPr>
            <a:spLocks noGrp="1"/>
          </p:cNvSpPr>
          <p:nvPr>
            <p:ph type="dt"/>
          </p:nvPr>
        </p:nvSpPr>
        <p:spPr>
          <a:xfrm>
            <a:off x="4406690" y="0"/>
            <a:ext cx="3378611" cy="499682"/>
          </a:xfrm>
          <a:prstGeom prst="rect">
            <a:avLst/>
          </a:prstGeom>
        </p:spPr>
        <p:txBody>
          <a:bodyPr lIns="0" tIns="0" rIns="0" bIns="0">
            <a:noAutofit/>
          </a:bodyPr>
          <a:lstStyle/>
          <a:p>
            <a:pPr algn="r"/>
            <a:r>
              <a:rPr lang="en-US" sz="1400" b="0" strike="noStrike" spc="-1">
                <a:latin typeface="Times New Roman"/>
              </a:rPr>
              <a:t>&lt;日期/時間&gt;</a:t>
            </a:r>
          </a:p>
        </p:txBody>
      </p:sp>
      <p:sp>
        <p:nvSpPr>
          <p:cNvPr id="156" name="PlaceHolder 5"/>
          <p:cNvSpPr>
            <a:spLocks noGrp="1"/>
          </p:cNvSpPr>
          <p:nvPr>
            <p:ph type="ftr"/>
          </p:nvPr>
        </p:nvSpPr>
        <p:spPr>
          <a:xfrm>
            <a:off x="0" y="9500356"/>
            <a:ext cx="3378611" cy="499682"/>
          </a:xfrm>
          <a:prstGeom prst="rect">
            <a:avLst/>
          </a:prstGeom>
        </p:spPr>
        <p:txBody>
          <a:bodyPr lIns="0" tIns="0" rIns="0" bIns="0" anchor="b">
            <a:noAutofit/>
          </a:bodyPr>
          <a:lstStyle/>
          <a:p>
            <a:r>
              <a:rPr lang="en-US" sz="1400" b="0" strike="noStrike" spc="-1">
                <a:latin typeface="Times New Roman"/>
              </a:rPr>
              <a:t>&lt;頁尾&gt;</a:t>
            </a:r>
          </a:p>
        </p:txBody>
      </p:sp>
      <p:sp>
        <p:nvSpPr>
          <p:cNvPr id="157" name="PlaceHolder 6"/>
          <p:cNvSpPr>
            <a:spLocks noGrp="1"/>
          </p:cNvSpPr>
          <p:nvPr>
            <p:ph type="sldNum"/>
          </p:nvPr>
        </p:nvSpPr>
        <p:spPr>
          <a:xfrm>
            <a:off x="4406690" y="9500356"/>
            <a:ext cx="3378611" cy="499682"/>
          </a:xfrm>
          <a:prstGeom prst="rect">
            <a:avLst/>
          </a:prstGeom>
        </p:spPr>
        <p:txBody>
          <a:bodyPr lIns="0" tIns="0" rIns="0" bIns="0" anchor="b">
            <a:noAutofit/>
          </a:bodyPr>
          <a:lstStyle/>
          <a:p>
            <a:pPr algn="r"/>
            <a:fld id="{E1E1358F-6BA0-4A20-BA4E-6E17B92D4418}" type="slidenum">
              <a:rPr lang="en-US" sz="1400" b="0" strike="noStrike" spc="-1">
                <a:latin typeface="Times New Roman"/>
              </a:rPr>
              <a:t>‹#›</a:t>
            </a:fld>
            <a:endParaRPr lang="en-US" sz="1400" b="0" strike="noStrike" spc="-1">
              <a:latin typeface="Times New Roman"/>
            </a:endParaRPr>
          </a:p>
        </p:txBody>
      </p:sp>
    </p:spTree>
    <p:extLst>
      <p:ext uri="{BB962C8B-B14F-4D97-AF65-F5344CB8AC3E}">
        <p14:creationId xmlns:p14="http://schemas.microsoft.com/office/powerpoint/2010/main" val="18565430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5"/>
        <p:cNvGrpSpPr/>
        <p:nvPr/>
      </p:nvGrpSpPr>
      <p:grpSpPr>
        <a:xfrm>
          <a:off x="0" y="0"/>
          <a:ext cx="0" cy="0"/>
          <a:chOff x="0" y="0"/>
          <a:chExt cx="0" cy="0"/>
        </a:xfrm>
      </p:grpSpPr>
      <p:sp>
        <p:nvSpPr>
          <p:cNvPr id="446" name="Google Shape;446;p38:notes"/>
          <p:cNvSpPr>
            <a:spLocks noGrp="1" noRot="1" noChangeAspect="1"/>
          </p:cNvSpPr>
          <p:nvPr>
            <p:ph type="sldImg" idx="2"/>
          </p:nvPr>
        </p:nvSpPr>
        <p:spPr>
          <a:xfrm>
            <a:off x="409575" y="700088"/>
            <a:ext cx="6191250" cy="34829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7" name="Google Shape;447;p38:notes"/>
          <p:cNvSpPr txBox="1">
            <a:spLocks noGrp="1"/>
          </p:cNvSpPr>
          <p:nvPr>
            <p:ph type="body" idx="1"/>
          </p:nvPr>
        </p:nvSpPr>
        <p:spPr>
          <a:xfrm>
            <a:off x="701042" y="4415789"/>
            <a:ext cx="5608246" cy="4183539"/>
          </a:xfrm>
          <a:prstGeom prst="rect">
            <a:avLst/>
          </a:prstGeom>
          <a:noFill/>
          <a:ln>
            <a:noFill/>
          </a:ln>
        </p:spPr>
        <p:txBody>
          <a:bodyPr spcFirstLastPara="1" wrap="square" lIns="91400" tIns="45700" rIns="91400"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a:p>
          <a:p>
            <a:pPr marL="0" lvl="0" indent="0" algn="l" rtl="0">
              <a:lnSpc>
                <a:spcPct val="100000"/>
              </a:lnSpc>
              <a:spcBef>
                <a:spcPts val="0"/>
              </a:spcBef>
              <a:spcAft>
                <a:spcPts val="0"/>
              </a:spcAft>
              <a:buSzPts val="1400"/>
              <a:buNone/>
            </a:pPr>
            <a:endParaRPr/>
          </a:p>
        </p:txBody>
      </p:sp>
      <p:sp>
        <p:nvSpPr>
          <p:cNvPr id="448" name="Google Shape;448;p38:notes"/>
          <p:cNvSpPr txBox="1">
            <a:spLocks noGrp="1"/>
          </p:cNvSpPr>
          <p:nvPr>
            <p:ph type="sldNum" idx="12"/>
          </p:nvPr>
        </p:nvSpPr>
        <p:spPr>
          <a:xfrm>
            <a:off x="3970948" y="8829977"/>
            <a:ext cx="3037865" cy="464661"/>
          </a:xfrm>
          <a:prstGeom prst="rect">
            <a:avLst/>
          </a:prstGeom>
          <a:noFill/>
          <a:ln>
            <a:noFill/>
          </a:ln>
        </p:spPr>
        <p:txBody>
          <a:bodyPr spcFirstLastPara="1" wrap="square" lIns="91400" tIns="45700" rIns="91400"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a:t>
            </a:fld>
            <a:endParaRPr/>
          </a:p>
        </p:txBody>
      </p:sp>
    </p:spTree>
    <p:extLst>
      <p:ext uri="{BB962C8B-B14F-4D97-AF65-F5344CB8AC3E}">
        <p14:creationId xmlns:p14="http://schemas.microsoft.com/office/powerpoint/2010/main" val="13071747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72B93F9-0430-4295-A60B-76228A639C3D}" type="slidenum">
              <a:rPr kumimoji="0" lang="en-US" sz="1800" b="0" i="0" u="none" strike="noStrike" kern="1200" cap="none" spc="0" normalizeH="0" baseline="0" noProof="0" smtClean="0">
                <a:ln>
                  <a:noFill/>
                </a:ln>
                <a:solidFill>
                  <a:prstClr val="black"/>
                </a:solidFill>
                <a:effectLst/>
                <a:uLnTx/>
                <a:uFillTx/>
                <a:latin typeface="Arial"/>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US" sz="1800" b="0" i="0" u="none" strike="noStrike" kern="1200" cap="none" spc="0" normalizeH="0" baseline="0" noProof="0" dirty="0">
              <a:ln>
                <a:noFill/>
              </a:ln>
              <a:solidFill>
                <a:prstClr val="black"/>
              </a:solidFill>
              <a:effectLst/>
              <a:uLnTx/>
              <a:uFillTx/>
              <a:latin typeface="Arial"/>
            </a:endParaRPr>
          </a:p>
        </p:txBody>
      </p:sp>
    </p:spTree>
    <p:extLst>
      <p:ext uri="{BB962C8B-B14F-4D97-AF65-F5344CB8AC3E}">
        <p14:creationId xmlns:p14="http://schemas.microsoft.com/office/powerpoint/2010/main" val="33964009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72B93F9-0430-4295-A60B-76228A639C3D}" type="slidenum">
              <a:rPr kumimoji="0" lang="en-US" sz="1800" b="0" i="0" u="none" strike="noStrike" kern="1200" cap="none" spc="0" normalizeH="0" baseline="0" noProof="0" smtClean="0">
                <a:ln>
                  <a:noFill/>
                </a:ln>
                <a:solidFill>
                  <a:prstClr val="black"/>
                </a:solidFill>
                <a:effectLst/>
                <a:uLnTx/>
                <a:uFillTx/>
                <a:latin typeface="Arial"/>
              </a:rPr>
              <a:pPr marL="0" marR="0" lvl="0" indent="0" algn="l" defTabSz="914400" rtl="0" eaLnBrk="1" fontAlgn="auto" latinLnBrk="0" hangingPunct="1">
                <a:lnSpc>
                  <a:spcPct val="100000"/>
                </a:lnSpc>
                <a:spcBef>
                  <a:spcPts val="0"/>
                </a:spcBef>
                <a:spcAft>
                  <a:spcPts val="0"/>
                </a:spcAft>
                <a:buClrTx/>
                <a:buSzTx/>
                <a:buFontTx/>
                <a:buNone/>
                <a:tabLst/>
                <a:defRPr/>
              </a:pPr>
              <a:t>14</a:t>
            </a:fld>
            <a:endParaRPr kumimoji="0" lang="en-US" sz="1800" b="0" i="0" u="none" strike="noStrike" kern="1200" cap="none" spc="0" normalizeH="0" baseline="0" noProof="0" dirty="0">
              <a:ln>
                <a:noFill/>
              </a:ln>
              <a:solidFill>
                <a:prstClr val="black"/>
              </a:solidFill>
              <a:effectLst/>
              <a:uLnTx/>
              <a:uFillTx/>
              <a:latin typeface="Arial"/>
            </a:endParaRPr>
          </a:p>
        </p:txBody>
      </p:sp>
    </p:spTree>
    <p:extLst>
      <p:ext uri="{BB962C8B-B14F-4D97-AF65-F5344CB8AC3E}">
        <p14:creationId xmlns:p14="http://schemas.microsoft.com/office/powerpoint/2010/main" val="21681468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10"/>
          </p:nvPr>
        </p:nvSpPr>
        <p:spPr/>
        <p:txBody>
          <a:bodyPr/>
          <a:lstStyle/>
          <a:p>
            <a:fld id="{772B93F9-0430-4295-A60B-76228A639C3D}" type="slidenum">
              <a:rPr lang="en-US" smtClean="0"/>
              <a:pPr/>
              <a:t>15</a:t>
            </a:fld>
            <a:endParaRPr lang="en-US" dirty="0"/>
          </a:p>
        </p:txBody>
      </p:sp>
    </p:spTree>
    <p:extLst>
      <p:ext uri="{BB962C8B-B14F-4D97-AF65-F5344CB8AC3E}">
        <p14:creationId xmlns:p14="http://schemas.microsoft.com/office/powerpoint/2010/main" val="15775246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72B93F9-0430-4295-A60B-76228A639C3D}" type="slidenum">
              <a:rPr kumimoji="0" lang="en-US" sz="1800" b="0" i="0" u="none" strike="noStrike" kern="1200" cap="none" spc="0" normalizeH="0" baseline="0" noProof="0" smtClean="0">
                <a:ln>
                  <a:noFill/>
                </a:ln>
                <a:solidFill>
                  <a:prstClr val="black"/>
                </a:solidFill>
                <a:effectLst/>
                <a:uLnTx/>
                <a:uFillTx/>
                <a:latin typeface="Arial"/>
              </a:rPr>
              <a:pPr marL="0" marR="0" lvl="0" indent="0" algn="l" defTabSz="914400" rtl="0" eaLnBrk="1" fontAlgn="auto" latinLnBrk="0" hangingPunct="1">
                <a:lnSpc>
                  <a:spcPct val="100000"/>
                </a:lnSpc>
                <a:spcBef>
                  <a:spcPts val="0"/>
                </a:spcBef>
                <a:spcAft>
                  <a:spcPts val="0"/>
                </a:spcAft>
                <a:buClrTx/>
                <a:buSzTx/>
                <a:buFontTx/>
                <a:buNone/>
                <a:tabLst/>
                <a:defRPr/>
              </a:pPr>
              <a:t>16</a:t>
            </a:fld>
            <a:endParaRPr kumimoji="0" lang="en-US" sz="1800" b="0" i="0" u="none" strike="noStrike" kern="1200" cap="none" spc="0" normalizeH="0" baseline="0" noProof="0" dirty="0">
              <a:ln>
                <a:noFill/>
              </a:ln>
              <a:solidFill>
                <a:prstClr val="black"/>
              </a:solidFill>
              <a:effectLst/>
              <a:uLnTx/>
              <a:uFillTx/>
              <a:latin typeface="Arial"/>
            </a:endParaRPr>
          </a:p>
        </p:txBody>
      </p:sp>
    </p:spTree>
    <p:extLst>
      <p:ext uri="{BB962C8B-B14F-4D97-AF65-F5344CB8AC3E}">
        <p14:creationId xmlns:p14="http://schemas.microsoft.com/office/powerpoint/2010/main" val="30682569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72B93F9-0430-4295-A60B-76228A639C3D}" type="slidenum">
              <a:rPr kumimoji="0" lang="en-US" sz="1800" b="0" i="0" u="none" strike="noStrike" kern="1200" cap="none" spc="0" normalizeH="0" baseline="0" noProof="0" smtClean="0">
                <a:ln>
                  <a:noFill/>
                </a:ln>
                <a:solidFill>
                  <a:prstClr val="black"/>
                </a:solidFill>
                <a:effectLst/>
                <a:uLnTx/>
                <a:uFillTx/>
                <a:latin typeface="Arial"/>
              </a:rPr>
              <a:pPr marL="0" marR="0" lvl="0" indent="0" algn="l" defTabSz="914400" rtl="0" eaLnBrk="1" fontAlgn="auto" latinLnBrk="0" hangingPunct="1">
                <a:lnSpc>
                  <a:spcPct val="100000"/>
                </a:lnSpc>
                <a:spcBef>
                  <a:spcPts val="0"/>
                </a:spcBef>
                <a:spcAft>
                  <a:spcPts val="0"/>
                </a:spcAft>
                <a:buClrTx/>
                <a:buSzTx/>
                <a:buFontTx/>
                <a:buNone/>
                <a:tabLst/>
                <a:defRPr/>
              </a:pPr>
              <a:t>17</a:t>
            </a:fld>
            <a:endParaRPr kumimoji="0" lang="en-US" sz="1800" b="0" i="0" u="none" strike="noStrike" kern="1200" cap="none" spc="0" normalizeH="0" baseline="0" noProof="0" dirty="0">
              <a:ln>
                <a:noFill/>
              </a:ln>
              <a:solidFill>
                <a:prstClr val="black"/>
              </a:solidFill>
              <a:effectLst/>
              <a:uLnTx/>
              <a:uFillTx/>
              <a:latin typeface="Arial"/>
            </a:endParaRPr>
          </a:p>
        </p:txBody>
      </p:sp>
    </p:spTree>
    <p:extLst>
      <p:ext uri="{BB962C8B-B14F-4D97-AF65-F5344CB8AC3E}">
        <p14:creationId xmlns:p14="http://schemas.microsoft.com/office/powerpoint/2010/main" val="38516278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72B93F9-0430-4295-A60B-76228A639C3D}" type="slidenum">
              <a:rPr kumimoji="0" lang="en-US" sz="1800" b="0" i="0" u="none" strike="noStrike" kern="1200" cap="none" spc="0" normalizeH="0" baseline="0" noProof="0" smtClean="0">
                <a:ln>
                  <a:noFill/>
                </a:ln>
                <a:solidFill>
                  <a:prstClr val="black"/>
                </a:solidFill>
                <a:effectLst/>
                <a:uLnTx/>
                <a:uFillTx/>
                <a:latin typeface="Arial"/>
              </a:rPr>
              <a:pPr marL="0" marR="0" lvl="0" indent="0" algn="l" defTabSz="914400" rtl="0" eaLnBrk="1" fontAlgn="auto" latinLnBrk="0" hangingPunct="1">
                <a:lnSpc>
                  <a:spcPct val="100000"/>
                </a:lnSpc>
                <a:spcBef>
                  <a:spcPts val="0"/>
                </a:spcBef>
                <a:spcAft>
                  <a:spcPts val="0"/>
                </a:spcAft>
                <a:buClrTx/>
                <a:buSzTx/>
                <a:buFontTx/>
                <a:buNone/>
                <a:tabLst/>
                <a:defRPr/>
              </a:pPr>
              <a:t>18</a:t>
            </a:fld>
            <a:endParaRPr kumimoji="0" lang="en-US" sz="1800" b="0" i="0" u="none" strike="noStrike" kern="1200" cap="none" spc="0" normalizeH="0" baseline="0" noProof="0" dirty="0">
              <a:ln>
                <a:noFill/>
              </a:ln>
              <a:solidFill>
                <a:prstClr val="black"/>
              </a:solidFill>
              <a:effectLst/>
              <a:uLnTx/>
              <a:uFillTx/>
              <a:latin typeface="Arial"/>
            </a:endParaRPr>
          </a:p>
        </p:txBody>
      </p:sp>
    </p:spTree>
    <p:extLst>
      <p:ext uri="{BB962C8B-B14F-4D97-AF65-F5344CB8AC3E}">
        <p14:creationId xmlns:p14="http://schemas.microsoft.com/office/powerpoint/2010/main" val="27921448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841376-7C62-40EE-B20F-19AF581AC742}"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3499515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a:p>
        </p:txBody>
      </p:sp>
      <p:sp>
        <p:nvSpPr>
          <p:cNvPr id="4" name="Slide Number Placeholder 3"/>
          <p:cNvSpPr>
            <a:spLocks noGrp="1"/>
          </p:cNvSpPr>
          <p:nvPr>
            <p:ph type="sldNum" sz="quarter" idx="10"/>
          </p:nvPr>
        </p:nvSpPr>
        <p:spPr/>
        <p:txBody>
          <a:bodyPr/>
          <a:lstStyle/>
          <a:p>
            <a:fld id="{772B93F9-0430-4295-A60B-76228A639C3D}" type="slidenum">
              <a:rPr lang="en-US" smtClean="0"/>
              <a:pPr/>
              <a:t>23</a:t>
            </a:fld>
            <a:endParaRPr lang="en-US" dirty="0"/>
          </a:p>
        </p:txBody>
      </p:sp>
    </p:spTree>
    <p:extLst>
      <p:ext uri="{BB962C8B-B14F-4D97-AF65-F5344CB8AC3E}">
        <p14:creationId xmlns:p14="http://schemas.microsoft.com/office/powerpoint/2010/main" val="5281274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a:p>
        </p:txBody>
      </p:sp>
      <p:sp>
        <p:nvSpPr>
          <p:cNvPr id="4" name="Slide Number Placeholder 3"/>
          <p:cNvSpPr>
            <a:spLocks noGrp="1"/>
          </p:cNvSpPr>
          <p:nvPr>
            <p:ph type="sldNum" sz="quarter" idx="10"/>
          </p:nvPr>
        </p:nvSpPr>
        <p:spPr/>
        <p:txBody>
          <a:bodyPr/>
          <a:lstStyle/>
          <a:p>
            <a:fld id="{772B93F9-0430-4295-A60B-76228A639C3D}" type="slidenum">
              <a:rPr lang="en-US" smtClean="0"/>
              <a:pPr/>
              <a:t>24</a:t>
            </a:fld>
            <a:endParaRPr lang="en-US" dirty="0"/>
          </a:p>
        </p:txBody>
      </p:sp>
    </p:spTree>
    <p:extLst>
      <p:ext uri="{BB962C8B-B14F-4D97-AF65-F5344CB8AC3E}">
        <p14:creationId xmlns:p14="http://schemas.microsoft.com/office/powerpoint/2010/main" val="14805841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029D5A-0BF6-9100-3B64-4E646250AAA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990DE0C-2B35-7FA7-1DE0-8C33FFABE63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EEB0460-9B49-14F1-6936-2ABD0B7EED70}"/>
              </a:ext>
            </a:extLst>
          </p:cNvPr>
          <p:cNvSpPr>
            <a:spLocks noGrp="1"/>
          </p:cNvSpPr>
          <p:nvPr>
            <p:ph type="body" idx="1"/>
          </p:nvPr>
        </p:nvSpPr>
        <p:spPr/>
        <p:txBody>
          <a:bodyPr/>
          <a:lstStyle/>
          <a:p>
            <a:endParaRPr lang="de-DE" dirty="0"/>
          </a:p>
        </p:txBody>
      </p:sp>
      <p:sp>
        <p:nvSpPr>
          <p:cNvPr id="4" name="Slide Number Placeholder 3">
            <a:extLst>
              <a:ext uri="{FF2B5EF4-FFF2-40B4-BE49-F238E27FC236}">
                <a16:creationId xmlns:a16="http://schemas.microsoft.com/office/drawing/2014/main" id="{467B5E80-457D-5E96-F775-8BE1F07FBC9D}"/>
              </a:ext>
            </a:extLst>
          </p:cNvPr>
          <p:cNvSpPr>
            <a:spLocks noGrp="1"/>
          </p:cNvSpPr>
          <p:nvPr>
            <p:ph type="sldNum" sz="quarter" idx="10"/>
          </p:nvPr>
        </p:nvSpPr>
        <p:spPr/>
        <p:txBody>
          <a:bodyPr/>
          <a:lstStyle/>
          <a:p>
            <a:fld id="{772B93F9-0430-4295-A60B-76228A639C3D}" type="slidenum">
              <a:rPr lang="en-US" smtClean="0"/>
              <a:pPr/>
              <a:t>25</a:t>
            </a:fld>
            <a:endParaRPr lang="en-US" dirty="0"/>
          </a:p>
        </p:txBody>
      </p:sp>
    </p:spTree>
    <p:extLst>
      <p:ext uri="{BB962C8B-B14F-4D97-AF65-F5344CB8AC3E}">
        <p14:creationId xmlns:p14="http://schemas.microsoft.com/office/powerpoint/2010/main" val="2101760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841376-7C62-40EE-B20F-19AF581AC742}"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3499515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10"/>
          </p:nvPr>
        </p:nvSpPr>
        <p:spPr/>
        <p:txBody>
          <a:bodyPr/>
          <a:lstStyle/>
          <a:p>
            <a:fld id="{772B93F9-0430-4295-A60B-76228A639C3D}" type="slidenum">
              <a:rPr lang="en-US" smtClean="0"/>
              <a:pPr/>
              <a:t>26</a:t>
            </a:fld>
            <a:endParaRPr lang="en-US" dirty="0"/>
          </a:p>
        </p:txBody>
      </p:sp>
    </p:spTree>
    <p:extLst>
      <p:ext uri="{BB962C8B-B14F-4D97-AF65-F5344CB8AC3E}">
        <p14:creationId xmlns:p14="http://schemas.microsoft.com/office/powerpoint/2010/main" val="28216088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407744-5246-5B42-0080-8110C9921FE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74B4956-D847-8F05-D255-2E52B6CD513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6217D28-AB87-F8D8-DF0B-4B21DBBE87CB}"/>
              </a:ext>
            </a:extLst>
          </p:cNvPr>
          <p:cNvSpPr>
            <a:spLocks noGrp="1"/>
          </p:cNvSpPr>
          <p:nvPr>
            <p:ph type="body" idx="1"/>
          </p:nvPr>
        </p:nvSpPr>
        <p:spPr/>
        <p:txBody>
          <a:bodyPr/>
          <a:lstStyle/>
          <a:p>
            <a:endParaRPr lang="de-DE" dirty="0"/>
          </a:p>
        </p:txBody>
      </p:sp>
      <p:sp>
        <p:nvSpPr>
          <p:cNvPr id="4" name="Slide Number Placeholder 3">
            <a:extLst>
              <a:ext uri="{FF2B5EF4-FFF2-40B4-BE49-F238E27FC236}">
                <a16:creationId xmlns:a16="http://schemas.microsoft.com/office/drawing/2014/main" id="{C35194A1-B778-B8C3-2E57-05C27F77EB97}"/>
              </a:ext>
            </a:extLst>
          </p:cNvPr>
          <p:cNvSpPr>
            <a:spLocks noGrp="1"/>
          </p:cNvSpPr>
          <p:nvPr>
            <p:ph type="sldNum" sz="quarter" idx="10"/>
          </p:nvPr>
        </p:nvSpPr>
        <p:spPr/>
        <p:txBody>
          <a:bodyPr/>
          <a:lstStyle/>
          <a:p>
            <a:fld id="{772B93F9-0430-4295-A60B-76228A639C3D}" type="slidenum">
              <a:rPr lang="en-US" smtClean="0"/>
              <a:pPr/>
              <a:t>27</a:t>
            </a:fld>
            <a:endParaRPr lang="en-US" dirty="0"/>
          </a:p>
        </p:txBody>
      </p:sp>
    </p:spTree>
    <p:extLst>
      <p:ext uri="{BB962C8B-B14F-4D97-AF65-F5344CB8AC3E}">
        <p14:creationId xmlns:p14="http://schemas.microsoft.com/office/powerpoint/2010/main" val="274138251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10"/>
          </p:nvPr>
        </p:nvSpPr>
        <p:spPr/>
        <p:txBody>
          <a:bodyPr/>
          <a:lstStyle/>
          <a:p>
            <a:fld id="{772B93F9-0430-4295-A60B-76228A639C3D}" type="slidenum">
              <a:rPr lang="en-US" smtClean="0"/>
              <a:pPr/>
              <a:t>28</a:t>
            </a:fld>
            <a:endParaRPr lang="en-US" dirty="0"/>
          </a:p>
        </p:txBody>
      </p:sp>
    </p:spTree>
    <p:extLst>
      <p:ext uri="{BB962C8B-B14F-4D97-AF65-F5344CB8AC3E}">
        <p14:creationId xmlns:p14="http://schemas.microsoft.com/office/powerpoint/2010/main" val="14335429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10"/>
          </p:nvPr>
        </p:nvSpPr>
        <p:spPr/>
        <p:txBody>
          <a:bodyPr/>
          <a:lstStyle/>
          <a:p>
            <a:fld id="{772B93F9-0430-4295-A60B-76228A639C3D}" type="slidenum">
              <a:rPr lang="en-US" smtClean="0"/>
              <a:pPr/>
              <a:t>32</a:t>
            </a:fld>
            <a:endParaRPr lang="en-US" dirty="0"/>
          </a:p>
        </p:txBody>
      </p:sp>
    </p:spTree>
    <p:extLst>
      <p:ext uri="{BB962C8B-B14F-4D97-AF65-F5344CB8AC3E}">
        <p14:creationId xmlns:p14="http://schemas.microsoft.com/office/powerpoint/2010/main" val="236004300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10"/>
          </p:nvPr>
        </p:nvSpPr>
        <p:spPr/>
        <p:txBody>
          <a:bodyPr/>
          <a:lstStyle/>
          <a:p>
            <a:fld id="{772B93F9-0430-4295-A60B-76228A639C3D}" type="slidenum">
              <a:rPr lang="en-US" smtClean="0"/>
              <a:pPr/>
              <a:t>33</a:t>
            </a:fld>
            <a:endParaRPr lang="en-US" dirty="0"/>
          </a:p>
        </p:txBody>
      </p:sp>
    </p:spTree>
    <p:extLst>
      <p:ext uri="{BB962C8B-B14F-4D97-AF65-F5344CB8AC3E}">
        <p14:creationId xmlns:p14="http://schemas.microsoft.com/office/powerpoint/2010/main" val="175189035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533A23-F763-F48C-6716-338993C1C2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981175A-0A28-88B1-1382-0400DE263F1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CF9C3A1-ADB5-32D6-FA2C-A8DD090AADCA}"/>
              </a:ext>
            </a:extLst>
          </p:cNvPr>
          <p:cNvSpPr>
            <a:spLocks noGrp="1"/>
          </p:cNvSpPr>
          <p:nvPr>
            <p:ph type="body" idx="1"/>
          </p:nvPr>
        </p:nvSpPr>
        <p:spPr/>
        <p:txBody>
          <a:bodyPr/>
          <a:lstStyle/>
          <a:p>
            <a:endParaRPr lang="de-DE" dirty="0"/>
          </a:p>
        </p:txBody>
      </p:sp>
      <p:sp>
        <p:nvSpPr>
          <p:cNvPr id="4" name="Slide Number Placeholder 3">
            <a:extLst>
              <a:ext uri="{FF2B5EF4-FFF2-40B4-BE49-F238E27FC236}">
                <a16:creationId xmlns:a16="http://schemas.microsoft.com/office/drawing/2014/main" id="{EEF0F032-5CFA-F2F7-E3F6-F46124575201}"/>
              </a:ext>
            </a:extLst>
          </p:cNvPr>
          <p:cNvSpPr>
            <a:spLocks noGrp="1"/>
          </p:cNvSpPr>
          <p:nvPr>
            <p:ph type="sldNum" sz="quarter" idx="10"/>
          </p:nvPr>
        </p:nvSpPr>
        <p:spPr/>
        <p:txBody>
          <a:bodyPr/>
          <a:lstStyle/>
          <a:p>
            <a:fld id="{772B93F9-0430-4295-A60B-76228A639C3D}" type="slidenum">
              <a:rPr lang="en-US" smtClean="0"/>
              <a:pPr/>
              <a:t>34</a:t>
            </a:fld>
            <a:endParaRPr lang="en-US" dirty="0"/>
          </a:p>
        </p:txBody>
      </p:sp>
    </p:spTree>
    <p:extLst>
      <p:ext uri="{BB962C8B-B14F-4D97-AF65-F5344CB8AC3E}">
        <p14:creationId xmlns:p14="http://schemas.microsoft.com/office/powerpoint/2010/main" val="68592941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841376-7C62-40EE-B20F-19AF581AC742}"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34995154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a:p>
        </p:txBody>
      </p:sp>
      <p:sp>
        <p:nvSpPr>
          <p:cNvPr id="4" name="Slide Number Placeholder 3"/>
          <p:cNvSpPr>
            <a:spLocks noGrp="1"/>
          </p:cNvSpPr>
          <p:nvPr>
            <p:ph type="sldNum" sz="quarter" idx="10"/>
          </p:nvPr>
        </p:nvSpPr>
        <p:spPr/>
        <p:txBody>
          <a:bodyPr/>
          <a:lstStyle/>
          <a:p>
            <a:fld id="{772B93F9-0430-4295-A60B-76228A639C3D}" type="slidenum">
              <a:rPr lang="en-US" smtClean="0"/>
              <a:pPr/>
              <a:t>38</a:t>
            </a:fld>
            <a:endParaRPr lang="en-US" dirty="0"/>
          </a:p>
        </p:txBody>
      </p:sp>
    </p:spTree>
    <p:extLst>
      <p:ext uri="{BB962C8B-B14F-4D97-AF65-F5344CB8AC3E}">
        <p14:creationId xmlns:p14="http://schemas.microsoft.com/office/powerpoint/2010/main" val="207709504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a:p>
        </p:txBody>
      </p:sp>
      <p:sp>
        <p:nvSpPr>
          <p:cNvPr id="4" name="Slide Number Placeholder 3"/>
          <p:cNvSpPr>
            <a:spLocks noGrp="1"/>
          </p:cNvSpPr>
          <p:nvPr>
            <p:ph type="sldNum" sz="quarter" idx="10"/>
          </p:nvPr>
        </p:nvSpPr>
        <p:spPr/>
        <p:txBody>
          <a:bodyPr/>
          <a:lstStyle/>
          <a:p>
            <a:fld id="{772B93F9-0430-4295-A60B-76228A639C3D}" type="slidenum">
              <a:rPr lang="en-US" smtClean="0"/>
              <a:pPr/>
              <a:t>39</a:t>
            </a:fld>
            <a:endParaRPr lang="en-US" dirty="0"/>
          </a:p>
        </p:txBody>
      </p:sp>
    </p:spTree>
    <p:extLst>
      <p:ext uri="{BB962C8B-B14F-4D97-AF65-F5344CB8AC3E}">
        <p14:creationId xmlns:p14="http://schemas.microsoft.com/office/powerpoint/2010/main" val="314116771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10"/>
          </p:nvPr>
        </p:nvSpPr>
        <p:spPr/>
        <p:txBody>
          <a:bodyPr/>
          <a:lstStyle/>
          <a:p>
            <a:fld id="{772B93F9-0430-4295-A60B-76228A639C3D}" type="slidenum">
              <a:rPr lang="en-US" smtClean="0"/>
              <a:pPr/>
              <a:t>40</a:t>
            </a:fld>
            <a:endParaRPr lang="en-US" dirty="0"/>
          </a:p>
        </p:txBody>
      </p:sp>
    </p:spTree>
    <p:extLst>
      <p:ext uri="{BB962C8B-B14F-4D97-AF65-F5344CB8AC3E}">
        <p14:creationId xmlns:p14="http://schemas.microsoft.com/office/powerpoint/2010/main" val="33848033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a:p>
        </p:txBody>
      </p:sp>
      <p:sp>
        <p:nvSpPr>
          <p:cNvPr id="4" name="Slide Number Placeholder 3"/>
          <p:cNvSpPr>
            <a:spLocks noGrp="1"/>
          </p:cNvSpPr>
          <p:nvPr>
            <p:ph type="sldNum" sz="quarter" idx="10"/>
          </p:nvPr>
        </p:nvSpPr>
        <p:spPr/>
        <p:txBody>
          <a:bodyPr/>
          <a:lstStyle/>
          <a:p>
            <a:fld id="{772B93F9-0430-4295-A60B-76228A639C3D}" type="slidenum">
              <a:rPr lang="en-US" smtClean="0"/>
              <a:pPr/>
              <a:t>4</a:t>
            </a:fld>
            <a:endParaRPr lang="en-US" dirty="0"/>
          </a:p>
        </p:txBody>
      </p:sp>
    </p:spTree>
    <p:extLst>
      <p:ext uri="{BB962C8B-B14F-4D97-AF65-F5344CB8AC3E}">
        <p14:creationId xmlns:p14="http://schemas.microsoft.com/office/powerpoint/2010/main" val="146150602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10"/>
          </p:nvPr>
        </p:nvSpPr>
        <p:spPr/>
        <p:txBody>
          <a:bodyPr/>
          <a:lstStyle/>
          <a:p>
            <a:fld id="{772B93F9-0430-4295-A60B-76228A639C3D}" type="slidenum">
              <a:rPr lang="en-US" smtClean="0"/>
              <a:pPr/>
              <a:t>41</a:t>
            </a:fld>
            <a:endParaRPr lang="en-US" dirty="0"/>
          </a:p>
        </p:txBody>
      </p:sp>
    </p:spTree>
    <p:extLst>
      <p:ext uri="{BB962C8B-B14F-4D97-AF65-F5344CB8AC3E}">
        <p14:creationId xmlns:p14="http://schemas.microsoft.com/office/powerpoint/2010/main" val="225779176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5"/>
        <p:cNvGrpSpPr/>
        <p:nvPr/>
      </p:nvGrpSpPr>
      <p:grpSpPr>
        <a:xfrm>
          <a:off x="0" y="0"/>
          <a:ext cx="0" cy="0"/>
          <a:chOff x="0" y="0"/>
          <a:chExt cx="0" cy="0"/>
        </a:xfrm>
      </p:grpSpPr>
      <p:sp>
        <p:nvSpPr>
          <p:cNvPr id="446" name="Google Shape;446;p38:notes"/>
          <p:cNvSpPr>
            <a:spLocks noGrp="1" noRot="1" noChangeAspect="1"/>
          </p:cNvSpPr>
          <p:nvPr>
            <p:ph type="sldImg" idx="2"/>
          </p:nvPr>
        </p:nvSpPr>
        <p:spPr>
          <a:xfrm>
            <a:off x="409575" y="700088"/>
            <a:ext cx="6191250" cy="34829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7" name="Google Shape;447;p38:notes"/>
          <p:cNvSpPr txBox="1">
            <a:spLocks noGrp="1"/>
          </p:cNvSpPr>
          <p:nvPr>
            <p:ph type="body" idx="1"/>
          </p:nvPr>
        </p:nvSpPr>
        <p:spPr>
          <a:xfrm>
            <a:off x="701042" y="4415789"/>
            <a:ext cx="5608246" cy="4183539"/>
          </a:xfrm>
          <a:prstGeom prst="rect">
            <a:avLst/>
          </a:prstGeom>
          <a:noFill/>
          <a:ln>
            <a:noFill/>
          </a:ln>
        </p:spPr>
        <p:txBody>
          <a:bodyPr spcFirstLastPara="1" wrap="square" lIns="91400" tIns="45700" rIns="91400"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a:p>
          <a:p>
            <a:pPr marL="0" lvl="0" indent="0" algn="l" rtl="0">
              <a:lnSpc>
                <a:spcPct val="100000"/>
              </a:lnSpc>
              <a:spcBef>
                <a:spcPts val="0"/>
              </a:spcBef>
              <a:spcAft>
                <a:spcPts val="0"/>
              </a:spcAft>
              <a:buSzPts val="1400"/>
              <a:buNone/>
            </a:pPr>
            <a:endParaRPr/>
          </a:p>
        </p:txBody>
      </p:sp>
      <p:sp>
        <p:nvSpPr>
          <p:cNvPr id="448" name="Google Shape;448;p38:notes"/>
          <p:cNvSpPr txBox="1">
            <a:spLocks noGrp="1"/>
          </p:cNvSpPr>
          <p:nvPr>
            <p:ph type="sldNum" idx="12"/>
          </p:nvPr>
        </p:nvSpPr>
        <p:spPr>
          <a:xfrm>
            <a:off x="3970948" y="8829977"/>
            <a:ext cx="3037865" cy="464661"/>
          </a:xfrm>
          <a:prstGeom prst="rect">
            <a:avLst/>
          </a:prstGeom>
          <a:noFill/>
          <a:ln>
            <a:noFill/>
          </a:ln>
        </p:spPr>
        <p:txBody>
          <a:bodyPr spcFirstLastPara="1" wrap="square" lIns="91400" tIns="45700" rIns="91400"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52</a:t>
            </a:fld>
            <a:endParaRPr/>
          </a:p>
        </p:txBody>
      </p:sp>
    </p:spTree>
    <p:extLst>
      <p:ext uri="{BB962C8B-B14F-4D97-AF65-F5344CB8AC3E}">
        <p14:creationId xmlns:p14="http://schemas.microsoft.com/office/powerpoint/2010/main" val="11683446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a:p>
        </p:txBody>
      </p:sp>
      <p:sp>
        <p:nvSpPr>
          <p:cNvPr id="4" name="Slide Number Placeholder 3"/>
          <p:cNvSpPr>
            <a:spLocks noGrp="1"/>
          </p:cNvSpPr>
          <p:nvPr>
            <p:ph type="sldNum" sz="quarter" idx="10"/>
          </p:nvPr>
        </p:nvSpPr>
        <p:spPr/>
        <p:txBody>
          <a:bodyPr/>
          <a:lstStyle/>
          <a:p>
            <a:fld id="{772B93F9-0430-4295-A60B-76228A639C3D}" type="slidenum">
              <a:rPr lang="en-US" smtClean="0"/>
              <a:pPr/>
              <a:t>5</a:t>
            </a:fld>
            <a:endParaRPr lang="en-US" dirty="0"/>
          </a:p>
        </p:txBody>
      </p:sp>
    </p:spTree>
    <p:extLst>
      <p:ext uri="{BB962C8B-B14F-4D97-AF65-F5344CB8AC3E}">
        <p14:creationId xmlns:p14="http://schemas.microsoft.com/office/powerpoint/2010/main" val="14615060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10"/>
          </p:nvPr>
        </p:nvSpPr>
        <p:spPr/>
        <p:txBody>
          <a:bodyPr/>
          <a:lstStyle/>
          <a:p>
            <a:fld id="{772B93F9-0430-4295-A60B-76228A639C3D}" type="slidenum">
              <a:rPr lang="en-US" smtClean="0"/>
              <a:pPr/>
              <a:t>6</a:t>
            </a:fld>
            <a:endParaRPr lang="en-US" dirty="0"/>
          </a:p>
        </p:txBody>
      </p:sp>
    </p:spTree>
    <p:extLst>
      <p:ext uri="{BB962C8B-B14F-4D97-AF65-F5344CB8AC3E}">
        <p14:creationId xmlns:p14="http://schemas.microsoft.com/office/powerpoint/2010/main" val="33964009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10"/>
          </p:nvPr>
        </p:nvSpPr>
        <p:spPr/>
        <p:txBody>
          <a:bodyPr/>
          <a:lstStyle/>
          <a:p>
            <a:fld id="{772B93F9-0430-4295-A60B-76228A639C3D}" type="slidenum">
              <a:rPr lang="en-US" smtClean="0"/>
              <a:pPr/>
              <a:t>7</a:t>
            </a:fld>
            <a:endParaRPr lang="en-US" dirty="0"/>
          </a:p>
        </p:txBody>
      </p:sp>
    </p:spTree>
    <p:extLst>
      <p:ext uri="{BB962C8B-B14F-4D97-AF65-F5344CB8AC3E}">
        <p14:creationId xmlns:p14="http://schemas.microsoft.com/office/powerpoint/2010/main" val="33964009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841376-7C62-40EE-B20F-19AF581AC742}"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3499515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a:p>
        </p:txBody>
      </p:sp>
      <p:sp>
        <p:nvSpPr>
          <p:cNvPr id="4" name="Slide Number Placeholder 3"/>
          <p:cNvSpPr>
            <a:spLocks noGrp="1"/>
          </p:cNvSpPr>
          <p:nvPr>
            <p:ph type="sldNum" sz="quarter" idx="10"/>
          </p:nvPr>
        </p:nvSpPr>
        <p:spPr/>
        <p:txBody>
          <a:bodyPr/>
          <a:lstStyle/>
          <a:p>
            <a:fld id="{772B93F9-0430-4295-A60B-76228A639C3D}" type="slidenum">
              <a:rPr lang="en-US" smtClean="0"/>
              <a:pPr/>
              <a:t>11</a:t>
            </a:fld>
            <a:endParaRPr lang="en-US" dirty="0"/>
          </a:p>
        </p:txBody>
      </p:sp>
    </p:spTree>
    <p:extLst>
      <p:ext uri="{BB962C8B-B14F-4D97-AF65-F5344CB8AC3E}">
        <p14:creationId xmlns:p14="http://schemas.microsoft.com/office/powerpoint/2010/main" val="23070315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a:p>
        </p:txBody>
      </p:sp>
      <p:sp>
        <p:nvSpPr>
          <p:cNvPr id="4" name="Slide Number Placeholder 3"/>
          <p:cNvSpPr>
            <a:spLocks noGrp="1"/>
          </p:cNvSpPr>
          <p:nvPr>
            <p:ph type="sldNum" sz="quarter" idx="10"/>
          </p:nvPr>
        </p:nvSpPr>
        <p:spPr/>
        <p:txBody>
          <a:bodyPr/>
          <a:lstStyle/>
          <a:p>
            <a:fld id="{772B93F9-0430-4295-A60B-76228A639C3D}" type="slidenum">
              <a:rPr lang="en-US" smtClean="0"/>
              <a:pPr/>
              <a:t>12</a:t>
            </a:fld>
            <a:endParaRPr lang="en-US" dirty="0"/>
          </a:p>
        </p:txBody>
      </p:sp>
    </p:spTree>
    <p:extLst>
      <p:ext uri="{BB962C8B-B14F-4D97-AF65-F5344CB8AC3E}">
        <p14:creationId xmlns:p14="http://schemas.microsoft.com/office/powerpoint/2010/main" val="30602401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1"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en-US" sz="4400" b="0" strike="noStrike" spc="-1">
              <a:latin typeface="Arial"/>
            </a:endParaRPr>
          </a:p>
        </p:txBody>
      </p:sp>
      <p:sp>
        <p:nvSpPr>
          <p:cNvPr id="62" name="PlaceHolder 2"/>
          <p:cNvSpPr>
            <a:spLocks noGrp="1"/>
          </p:cNvSpPr>
          <p:nvPr>
            <p:ph type="body"/>
          </p:nvPr>
        </p:nvSpPr>
        <p:spPr>
          <a:xfrm>
            <a:off x="457200" y="1203480"/>
            <a:ext cx="8229240" cy="1422720"/>
          </a:xfrm>
          <a:prstGeom prst="rect">
            <a:avLst/>
          </a:prstGeom>
        </p:spPr>
        <p:txBody>
          <a:bodyPr lIns="0" tIns="0" rIns="0" bIns="0">
            <a:normAutofit/>
          </a:bodyPr>
          <a:lstStyle/>
          <a:p>
            <a:endParaRPr lang="en-US" sz="3200" b="0" strike="noStrike" spc="-1">
              <a:latin typeface="Arial"/>
            </a:endParaRPr>
          </a:p>
        </p:txBody>
      </p:sp>
      <p:sp>
        <p:nvSpPr>
          <p:cNvPr id="63" name="PlaceHolder 3"/>
          <p:cNvSpPr>
            <a:spLocks noGrp="1"/>
          </p:cNvSpPr>
          <p:nvPr>
            <p:ph type="body"/>
          </p:nvPr>
        </p:nvSpPr>
        <p:spPr>
          <a:xfrm>
            <a:off x="457200" y="2761920"/>
            <a:ext cx="8229240" cy="142272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64"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en-US" sz="4400" b="0" strike="noStrike" spc="-1">
              <a:latin typeface="Arial"/>
            </a:endParaRPr>
          </a:p>
        </p:txBody>
      </p:sp>
      <p:sp>
        <p:nvSpPr>
          <p:cNvPr id="65" name="PlaceHolder 2"/>
          <p:cNvSpPr>
            <a:spLocks noGrp="1"/>
          </p:cNvSpPr>
          <p:nvPr>
            <p:ph type="body"/>
          </p:nvPr>
        </p:nvSpPr>
        <p:spPr>
          <a:xfrm>
            <a:off x="457200" y="1203480"/>
            <a:ext cx="4015800" cy="1422720"/>
          </a:xfrm>
          <a:prstGeom prst="rect">
            <a:avLst/>
          </a:prstGeom>
        </p:spPr>
        <p:txBody>
          <a:bodyPr lIns="0" tIns="0" rIns="0" bIns="0">
            <a:normAutofit/>
          </a:bodyPr>
          <a:lstStyle/>
          <a:p>
            <a:endParaRPr lang="en-US" sz="3200" b="0" strike="noStrike" spc="-1">
              <a:latin typeface="Arial"/>
            </a:endParaRPr>
          </a:p>
        </p:txBody>
      </p:sp>
      <p:sp>
        <p:nvSpPr>
          <p:cNvPr id="66" name="PlaceHolder 3"/>
          <p:cNvSpPr>
            <a:spLocks noGrp="1"/>
          </p:cNvSpPr>
          <p:nvPr>
            <p:ph type="body"/>
          </p:nvPr>
        </p:nvSpPr>
        <p:spPr>
          <a:xfrm>
            <a:off x="4674240" y="1203480"/>
            <a:ext cx="4015800" cy="1422720"/>
          </a:xfrm>
          <a:prstGeom prst="rect">
            <a:avLst/>
          </a:prstGeom>
        </p:spPr>
        <p:txBody>
          <a:bodyPr lIns="0" tIns="0" rIns="0" bIns="0">
            <a:normAutofit/>
          </a:bodyPr>
          <a:lstStyle/>
          <a:p>
            <a:endParaRPr lang="en-US" sz="3200" b="0" strike="noStrike" spc="-1">
              <a:latin typeface="Arial"/>
            </a:endParaRPr>
          </a:p>
        </p:txBody>
      </p:sp>
      <p:sp>
        <p:nvSpPr>
          <p:cNvPr id="67" name="PlaceHolder 4"/>
          <p:cNvSpPr>
            <a:spLocks noGrp="1"/>
          </p:cNvSpPr>
          <p:nvPr>
            <p:ph type="body"/>
          </p:nvPr>
        </p:nvSpPr>
        <p:spPr>
          <a:xfrm>
            <a:off x="457200" y="2761920"/>
            <a:ext cx="4015800" cy="1422720"/>
          </a:xfrm>
          <a:prstGeom prst="rect">
            <a:avLst/>
          </a:prstGeom>
        </p:spPr>
        <p:txBody>
          <a:bodyPr lIns="0" tIns="0" rIns="0" bIns="0">
            <a:normAutofit/>
          </a:bodyPr>
          <a:lstStyle/>
          <a:p>
            <a:endParaRPr lang="en-US" sz="3200" b="0" strike="noStrike" spc="-1">
              <a:latin typeface="Arial"/>
            </a:endParaRPr>
          </a:p>
        </p:txBody>
      </p:sp>
      <p:sp>
        <p:nvSpPr>
          <p:cNvPr id="68" name="PlaceHolder 5"/>
          <p:cNvSpPr>
            <a:spLocks noGrp="1"/>
          </p:cNvSpPr>
          <p:nvPr>
            <p:ph type="body"/>
          </p:nvPr>
        </p:nvSpPr>
        <p:spPr>
          <a:xfrm>
            <a:off x="4674240" y="2761920"/>
            <a:ext cx="4015800" cy="142272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69"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en-US" sz="4400" b="0" strike="noStrike" spc="-1">
              <a:latin typeface="Arial"/>
            </a:endParaRPr>
          </a:p>
        </p:txBody>
      </p:sp>
      <p:sp>
        <p:nvSpPr>
          <p:cNvPr id="70" name="PlaceHolder 2"/>
          <p:cNvSpPr>
            <a:spLocks noGrp="1"/>
          </p:cNvSpPr>
          <p:nvPr>
            <p:ph type="body"/>
          </p:nvPr>
        </p:nvSpPr>
        <p:spPr>
          <a:xfrm>
            <a:off x="457200" y="1203480"/>
            <a:ext cx="2649600" cy="1422720"/>
          </a:xfrm>
          <a:prstGeom prst="rect">
            <a:avLst/>
          </a:prstGeom>
        </p:spPr>
        <p:txBody>
          <a:bodyPr lIns="0" tIns="0" rIns="0" bIns="0">
            <a:normAutofit/>
          </a:bodyPr>
          <a:lstStyle/>
          <a:p>
            <a:endParaRPr lang="en-US" sz="3200" b="0" strike="noStrike" spc="-1">
              <a:latin typeface="Arial"/>
            </a:endParaRPr>
          </a:p>
        </p:txBody>
      </p:sp>
      <p:sp>
        <p:nvSpPr>
          <p:cNvPr id="71" name="PlaceHolder 3"/>
          <p:cNvSpPr>
            <a:spLocks noGrp="1"/>
          </p:cNvSpPr>
          <p:nvPr>
            <p:ph type="body"/>
          </p:nvPr>
        </p:nvSpPr>
        <p:spPr>
          <a:xfrm>
            <a:off x="3239640" y="1203480"/>
            <a:ext cx="2649600" cy="1422720"/>
          </a:xfrm>
          <a:prstGeom prst="rect">
            <a:avLst/>
          </a:prstGeom>
        </p:spPr>
        <p:txBody>
          <a:bodyPr lIns="0" tIns="0" rIns="0" bIns="0">
            <a:normAutofit/>
          </a:bodyPr>
          <a:lstStyle/>
          <a:p>
            <a:endParaRPr lang="en-US" sz="3200" b="0" strike="noStrike" spc="-1">
              <a:latin typeface="Arial"/>
            </a:endParaRPr>
          </a:p>
        </p:txBody>
      </p:sp>
      <p:sp>
        <p:nvSpPr>
          <p:cNvPr id="72" name="PlaceHolder 4"/>
          <p:cNvSpPr>
            <a:spLocks noGrp="1"/>
          </p:cNvSpPr>
          <p:nvPr>
            <p:ph type="body"/>
          </p:nvPr>
        </p:nvSpPr>
        <p:spPr>
          <a:xfrm>
            <a:off x="6022080" y="1203480"/>
            <a:ext cx="2649600" cy="1422720"/>
          </a:xfrm>
          <a:prstGeom prst="rect">
            <a:avLst/>
          </a:prstGeom>
        </p:spPr>
        <p:txBody>
          <a:bodyPr lIns="0" tIns="0" rIns="0" bIns="0">
            <a:normAutofit/>
          </a:bodyPr>
          <a:lstStyle/>
          <a:p>
            <a:endParaRPr lang="en-US" sz="3200" b="0" strike="noStrike" spc="-1">
              <a:latin typeface="Arial"/>
            </a:endParaRPr>
          </a:p>
        </p:txBody>
      </p:sp>
      <p:sp>
        <p:nvSpPr>
          <p:cNvPr id="73" name="PlaceHolder 5"/>
          <p:cNvSpPr>
            <a:spLocks noGrp="1"/>
          </p:cNvSpPr>
          <p:nvPr>
            <p:ph type="body"/>
          </p:nvPr>
        </p:nvSpPr>
        <p:spPr>
          <a:xfrm>
            <a:off x="457200" y="2761920"/>
            <a:ext cx="2649600" cy="1422720"/>
          </a:xfrm>
          <a:prstGeom prst="rect">
            <a:avLst/>
          </a:prstGeom>
        </p:spPr>
        <p:txBody>
          <a:bodyPr lIns="0" tIns="0" rIns="0" bIns="0">
            <a:normAutofit/>
          </a:bodyPr>
          <a:lstStyle/>
          <a:p>
            <a:endParaRPr lang="en-US" sz="3200" b="0" strike="noStrike" spc="-1">
              <a:latin typeface="Arial"/>
            </a:endParaRPr>
          </a:p>
        </p:txBody>
      </p:sp>
      <p:sp>
        <p:nvSpPr>
          <p:cNvPr id="74" name="PlaceHolder 6"/>
          <p:cNvSpPr>
            <a:spLocks noGrp="1"/>
          </p:cNvSpPr>
          <p:nvPr>
            <p:ph type="body"/>
          </p:nvPr>
        </p:nvSpPr>
        <p:spPr>
          <a:xfrm>
            <a:off x="3239640" y="2761920"/>
            <a:ext cx="2649600" cy="1422720"/>
          </a:xfrm>
          <a:prstGeom prst="rect">
            <a:avLst/>
          </a:prstGeom>
        </p:spPr>
        <p:txBody>
          <a:bodyPr lIns="0" tIns="0" rIns="0" bIns="0">
            <a:normAutofit/>
          </a:bodyPr>
          <a:lstStyle/>
          <a:p>
            <a:endParaRPr lang="en-US" sz="3200" b="0" strike="noStrike" spc="-1">
              <a:latin typeface="Arial"/>
            </a:endParaRPr>
          </a:p>
        </p:txBody>
      </p:sp>
      <p:sp>
        <p:nvSpPr>
          <p:cNvPr id="75" name="PlaceHolder 7"/>
          <p:cNvSpPr>
            <a:spLocks noGrp="1"/>
          </p:cNvSpPr>
          <p:nvPr>
            <p:ph type="body"/>
          </p:nvPr>
        </p:nvSpPr>
        <p:spPr>
          <a:xfrm>
            <a:off x="6022080" y="2761920"/>
            <a:ext cx="2649600" cy="142272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0"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en-US" sz="4400" b="0" strike="noStrike" spc="-1">
              <a:latin typeface="Arial"/>
            </a:endParaRPr>
          </a:p>
        </p:txBody>
      </p:sp>
      <p:sp>
        <p:nvSpPr>
          <p:cNvPr id="41" name="PlaceHolder 2"/>
          <p:cNvSpPr>
            <a:spLocks noGrp="1"/>
          </p:cNvSpPr>
          <p:nvPr>
            <p:ph type="subTitle"/>
          </p:nvPr>
        </p:nvSpPr>
        <p:spPr>
          <a:xfrm>
            <a:off x="457200" y="1203480"/>
            <a:ext cx="8229240" cy="2982960"/>
          </a:xfrm>
          <a:prstGeom prst="rect">
            <a:avLst/>
          </a:prstGeom>
        </p:spPr>
        <p:txBody>
          <a:bodyPr lIns="0" tIns="0" rIns="0" bIns="0" anchor="ctr">
            <a:noAutofit/>
          </a:bodyPr>
          <a:lstStyle/>
          <a:p>
            <a:pPr algn="ctr"/>
            <a:endParaRPr lang="en-US" sz="3200" b="0" strike="noStrike" spc="-1">
              <a:latin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2"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en-US" sz="4400" b="0" strike="noStrike" spc="-1">
              <a:latin typeface="Arial"/>
            </a:endParaRPr>
          </a:p>
        </p:txBody>
      </p:sp>
      <p:sp>
        <p:nvSpPr>
          <p:cNvPr id="43" name="PlaceHolder 2"/>
          <p:cNvSpPr>
            <a:spLocks noGrp="1"/>
          </p:cNvSpPr>
          <p:nvPr>
            <p:ph type="body"/>
          </p:nvPr>
        </p:nvSpPr>
        <p:spPr>
          <a:xfrm>
            <a:off x="457200" y="1203480"/>
            <a:ext cx="8229240" cy="298296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44"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en-US" sz="4400" b="0" strike="noStrike" spc="-1">
              <a:latin typeface="Arial"/>
            </a:endParaRPr>
          </a:p>
        </p:txBody>
      </p:sp>
      <p:sp>
        <p:nvSpPr>
          <p:cNvPr id="45" name="PlaceHolder 2"/>
          <p:cNvSpPr>
            <a:spLocks noGrp="1"/>
          </p:cNvSpPr>
          <p:nvPr>
            <p:ph type="body"/>
          </p:nvPr>
        </p:nvSpPr>
        <p:spPr>
          <a:xfrm>
            <a:off x="457200" y="1203480"/>
            <a:ext cx="4015800" cy="2982960"/>
          </a:xfrm>
          <a:prstGeom prst="rect">
            <a:avLst/>
          </a:prstGeom>
        </p:spPr>
        <p:txBody>
          <a:bodyPr lIns="0" tIns="0" rIns="0" bIns="0">
            <a:normAutofit/>
          </a:bodyPr>
          <a:lstStyle/>
          <a:p>
            <a:endParaRPr lang="en-US" sz="3200" b="0" strike="noStrike" spc="-1">
              <a:latin typeface="Arial"/>
            </a:endParaRPr>
          </a:p>
        </p:txBody>
      </p:sp>
      <p:sp>
        <p:nvSpPr>
          <p:cNvPr id="46" name="PlaceHolder 3"/>
          <p:cNvSpPr>
            <a:spLocks noGrp="1"/>
          </p:cNvSpPr>
          <p:nvPr>
            <p:ph type="body"/>
          </p:nvPr>
        </p:nvSpPr>
        <p:spPr>
          <a:xfrm>
            <a:off x="4674240" y="1203480"/>
            <a:ext cx="4015800" cy="298296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47"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en-US" sz="4400" b="0" strike="noStrike" spc="-1">
              <a:latin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48" name="PlaceHolder 1"/>
          <p:cNvSpPr>
            <a:spLocks noGrp="1"/>
          </p:cNvSpPr>
          <p:nvPr>
            <p:ph type="subTitle"/>
          </p:nvPr>
        </p:nvSpPr>
        <p:spPr>
          <a:xfrm>
            <a:off x="457200" y="205200"/>
            <a:ext cx="8229240" cy="3981240"/>
          </a:xfrm>
          <a:prstGeom prst="rect">
            <a:avLst/>
          </a:prstGeom>
        </p:spPr>
        <p:txBody>
          <a:bodyPr lIns="0" tIns="0" rIns="0" bIns="0" anchor="ctr">
            <a:noAutofit/>
          </a:bodyPr>
          <a:lstStyle/>
          <a:p>
            <a:pPr algn="ctr"/>
            <a:endParaRPr lang="en-US" sz="3200" b="0" strike="noStrike" spc="-1">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49"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en-US" sz="4400" b="0" strike="noStrike" spc="-1">
              <a:latin typeface="Arial"/>
            </a:endParaRPr>
          </a:p>
        </p:txBody>
      </p:sp>
      <p:sp>
        <p:nvSpPr>
          <p:cNvPr id="50" name="PlaceHolder 2"/>
          <p:cNvSpPr>
            <a:spLocks noGrp="1"/>
          </p:cNvSpPr>
          <p:nvPr>
            <p:ph type="body"/>
          </p:nvPr>
        </p:nvSpPr>
        <p:spPr>
          <a:xfrm>
            <a:off x="457200" y="1203480"/>
            <a:ext cx="4015800" cy="1422720"/>
          </a:xfrm>
          <a:prstGeom prst="rect">
            <a:avLst/>
          </a:prstGeom>
        </p:spPr>
        <p:txBody>
          <a:bodyPr lIns="0" tIns="0" rIns="0" bIns="0">
            <a:normAutofit/>
          </a:bodyPr>
          <a:lstStyle/>
          <a:p>
            <a:endParaRPr lang="en-US" sz="3200" b="0" strike="noStrike" spc="-1">
              <a:latin typeface="Arial"/>
            </a:endParaRPr>
          </a:p>
        </p:txBody>
      </p:sp>
      <p:sp>
        <p:nvSpPr>
          <p:cNvPr id="51" name="PlaceHolder 3"/>
          <p:cNvSpPr>
            <a:spLocks noGrp="1"/>
          </p:cNvSpPr>
          <p:nvPr>
            <p:ph type="body"/>
          </p:nvPr>
        </p:nvSpPr>
        <p:spPr>
          <a:xfrm>
            <a:off x="4674240" y="1203480"/>
            <a:ext cx="4015800" cy="2982960"/>
          </a:xfrm>
          <a:prstGeom prst="rect">
            <a:avLst/>
          </a:prstGeom>
        </p:spPr>
        <p:txBody>
          <a:bodyPr lIns="0" tIns="0" rIns="0" bIns="0">
            <a:normAutofit/>
          </a:bodyPr>
          <a:lstStyle/>
          <a:p>
            <a:endParaRPr lang="en-US" sz="3200" b="0" strike="noStrike" spc="-1">
              <a:latin typeface="Arial"/>
            </a:endParaRPr>
          </a:p>
        </p:txBody>
      </p:sp>
      <p:sp>
        <p:nvSpPr>
          <p:cNvPr id="52" name="PlaceHolder 4"/>
          <p:cNvSpPr>
            <a:spLocks noGrp="1"/>
          </p:cNvSpPr>
          <p:nvPr>
            <p:ph type="body"/>
          </p:nvPr>
        </p:nvSpPr>
        <p:spPr>
          <a:xfrm>
            <a:off x="457200" y="2761920"/>
            <a:ext cx="4015800" cy="142272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en-US" sz="4400" b="0" strike="noStrike" spc="-1">
              <a:latin typeface="Arial"/>
            </a:endParaRPr>
          </a:p>
        </p:txBody>
      </p:sp>
      <p:sp>
        <p:nvSpPr>
          <p:cNvPr id="54" name="PlaceHolder 2"/>
          <p:cNvSpPr>
            <a:spLocks noGrp="1"/>
          </p:cNvSpPr>
          <p:nvPr>
            <p:ph type="body"/>
          </p:nvPr>
        </p:nvSpPr>
        <p:spPr>
          <a:xfrm>
            <a:off x="457200" y="1203480"/>
            <a:ext cx="4015800" cy="2982960"/>
          </a:xfrm>
          <a:prstGeom prst="rect">
            <a:avLst/>
          </a:prstGeom>
        </p:spPr>
        <p:txBody>
          <a:bodyPr lIns="0" tIns="0" rIns="0" bIns="0">
            <a:normAutofit/>
          </a:bodyPr>
          <a:lstStyle/>
          <a:p>
            <a:endParaRPr lang="en-US" sz="3200" b="0" strike="noStrike" spc="-1">
              <a:latin typeface="Arial"/>
            </a:endParaRPr>
          </a:p>
        </p:txBody>
      </p:sp>
      <p:sp>
        <p:nvSpPr>
          <p:cNvPr id="55" name="PlaceHolder 3"/>
          <p:cNvSpPr>
            <a:spLocks noGrp="1"/>
          </p:cNvSpPr>
          <p:nvPr>
            <p:ph type="body"/>
          </p:nvPr>
        </p:nvSpPr>
        <p:spPr>
          <a:xfrm>
            <a:off x="4674240" y="1203480"/>
            <a:ext cx="4015800" cy="1422720"/>
          </a:xfrm>
          <a:prstGeom prst="rect">
            <a:avLst/>
          </a:prstGeom>
        </p:spPr>
        <p:txBody>
          <a:bodyPr lIns="0" tIns="0" rIns="0" bIns="0">
            <a:normAutofit/>
          </a:bodyPr>
          <a:lstStyle/>
          <a:p>
            <a:endParaRPr lang="en-US" sz="3200" b="0" strike="noStrike" spc="-1">
              <a:latin typeface="Arial"/>
            </a:endParaRPr>
          </a:p>
        </p:txBody>
      </p:sp>
      <p:sp>
        <p:nvSpPr>
          <p:cNvPr id="56" name="PlaceHolder 4"/>
          <p:cNvSpPr>
            <a:spLocks noGrp="1"/>
          </p:cNvSpPr>
          <p:nvPr>
            <p:ph type="body"/>
          </p:nvPr>
        </p:nvSpPr>
        <p:spPr>
          <a:xfrm>
            <a:off x="4674240" y="2761920"/>
            <a:ext cx="4015800" cy="142272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57"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en-US" sz="4400" b="0" strike="noStrike" spc="-1">
              <a:latin typeface="Arial"/>
            </a:endParaRPr>
          </a:p>
        </p:txBody>
      </p:sp>
      <p:sp>
        <p:nvSpPr>
          <p:cNvPr id="58" name="PlaceHolder 2"/>
          <p:cNvSpPr>
            <a:spLocks noGrp="1"/>
          </p:cNvSpPr>
          <p:nvPr>
            <p:ph type="body"/>
          </p:nvPr>
        </p:nvSpPr>
        <p:spPr>
          <a:xfrm>
            <a:off x="457200" y="1203480"/>
            <a:ext cx="4015800" cy="1422720"/>
          </a:xfrm>
          <a:prstGeom prst="rect">
            <a:avLst/>
          </a:prstGeom>
        </p:spPr>
        <p:txBody>
          <a:bodyPr lIns="0" tIns="0" rIns="0" bIns="0">
            <a:normAutofit/>
          </a:bodyPr>
          <a:lstStyle/>
          <a:p>
            <a:endParaRPr lang="en-US" sz="3200" b="0" strike="noStrike" spc="-1">
              <a:latin typeface="Arial"/>
            </a:endParaRPr>
          </a:p>
        </p:txBody>
      </p:sp>
      <p:sp>
        <p:nvSpPr>
          <p:cNvPr id="59" name="PlaceHolder 3"/>
          <p:cNvSpPr>
            <a:spLocks noGrp="1"/>
          </p:cNvSpPr>
          <p:nvPr>
            <p:ph type="body"/>
          </p:nvPr>
        </p:nvSpPr>
        <p:spPr>
          <a:xfrm>
            <a:off x="4674240" y="1203480"/>
            <a:ext cx="4015800" cy="1422720"/>
          </a:xfrm>
          <a:prstGeom prst="rect">
            <a:avLst/>
          </a:prstGeom>
        </p:spPr>
        <p:txBody>
          <a:bodyPr lIns="0" tIns="0" rIns="0" bIns="0">
            <a:normAutofit/>
          </a:bodyPr>
          <a:lstStyle/>
          <a:p>
            <a:endParaRPr lang="en-US" sz="3200" b="0" strike="noStrike" spc="-1">
              <a:latin typeface="Arial"/>
            </a:endParaRPr>
          </a:p>
        </p:txBody>
      </p:sp>
      <p:sp>
        <p:nvSpPr>
          <p:cNvPr id="60" name="PlaceHolder 4"/>
          <p:cNvSpPr>
            <a:spLocks noGrp="1"/>
          </p:cNvSpPr>
          <p:nvPr>
            <p:ph type="body"/>
          </p:nvPr>
        </p:nvSpPr>
        <p:spPr>
          <a:xfrm>
            <a:off x="457200" y="2761920"/>
            <a:ext cx="8229240" cy="142272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r>
              <a:rPr lang="zh-TW" sz="4400" b="0" strike="noStrike" spc="-1">
                <a:latin typeface="Arial"/>
              </a:rPr>
              <a:t>請按這裡編輯題名文字格式</a:t>
            </a:r>
            <a:endParaRPr lang="en-US" sz="4400" b="0" strike="noStrike" spc="-1">
              <a:latin typeface="Arial"/>
            </a:endParaRPr>
          </a:p>
        </p:txBody>
      </p:sp>
      <p:sp>
        <p:nvSpPr>
          <p:cNvPr id="39" name="PlaceHolder 2"/>
          <p:cNvSpPr>
            <a:spLocks noGrp="1"/>
          </p:cNvSpPr>
          <p:nvPr>
            <p:ph type="body"/>
          </p:nvPr>
        </p:nvSpPr>
        <p:spPr>
          <a:xfrm>
            <a:off x="457200" y="1203480"/>
            <a:ext cx="8229240" cy="2982960"/>
          </a:xfrm>
          <a:prstGeom prst="rect">
            <a:avLst/>
          </a:prstGeom>
        </p:spPr>
        <p:txBody>
          <a:bodyPr lIns="0" tIns="0" rIns="0" bIns="0">
            <a:normAutofit fontScale="88000"/>
          </a:bodyPr>
          <a:lstStyle/>
          <a:p>
            <a:pPr marL="432000" indent="-324000">
              <a:spcBef>
                <a:spcPts val="1417"/>
              </a:spcBef>
              <a:buClr>
                <a:srgbClr val="000000"/>
              </a:buClr>
              <a:buSzPct val="45000"/>
              <a:buFont typeface="Wingdings" charset="2"/>
              <a:buChar char=""/>
            </a:pPr>
            <a:r>
              <a:rPr lang="zh-TW" sz="3200" b="0" strike="noStrike" spc="-1">
                <a:latin typeface="Arial"/>
              </a:rPr>
              <a:t>請按這裡編輯大綱文字格式</a:t>
            </a:r>
            <a:endParaRPr lang="en-US" sz="3200" b="0" strike="noStrike" spc="-1">
              <a:latin typeface="Arial"/>
            </a:endParaRPr>
          </a:p>
          <a:p>
            <a:pPr marL="864000" lvl="1" indent="-324000">
              <a:spcBef>
                <a:spcPts val="1134"/>
              </a:spcBef>
              <a:buClr>
                <a:srgbClr val="000000"/>
              </a:buClr>
              <a:buSzPct val="75000"/>
              <a:buFont typeface="Symbol" charset="2"/>
              <a:buChar char=""/>
            </a:pPr>
            <a:r>
              <a:rPr lang="zh-TW" sz="2800" b="0" strike="noStrike" spc="-1">
                <a:latin typeface="Arial"/>
              </a:rPr>
              <a:t>第二個大綱層次</a:t>
            </a:r>
            <a:endParaRPr lang="en-US" sz="2800" b="0" strike="noStrike" spc="-1">
              <a:latin typeface="Arial"/>
            </a:endParaRPr>
          </a:p>
          <a:p>
            <a:pPr marL="1296000" lvl="2" indent="-288000">
              <a:spcBef>
                <a:spcPts val="850"/>
              </a:spcBef>
              <a:buClr>
                <a:srgbClr val="000000"/>
              </a:buClr>
              <a:buSzPct val="45000"/>
              <a:buFont typeface="Wingdings" charset="2"/>
              <a:buChar char=""/>
            </a:pPr>
            <a:r>
              <a:rPr lang="zh-TW" sz="2400" b="0" strike="noStrike" spc="-1">
                <a:latin typeface="Arial"/>
              </a:rPr>
              <a:t>第三個大綱層次</a:t>
            </a:r>
            <a:endParaRPr lang="en-US" sz="2400" b="0" strike="noStrike" spc="-1">
              <a:latin typeface="Arial"/>
            </a:endParaRPr>
          </a:p>
          <a:p>
            <a:pPr marL="1728000" lvl="3" indent="-216000">
              <a:spcBef>
                <a:spcPts val="567"/>
              </a:spcBef>
              <a:buClr>
                <a:srgbClr val="000000"/>
              </a:buClr>
              <a:buSzPct val="75000"/>
              <a:buFont typeface="Symbol" charset="2"/>
              <a:buChar char=""/>
            </a:pPr>
            <a:r>
              <a:rPr lang="zh-TW" sz="2000" b="0" strike="noStrike" spc="-1">
                <a:latin typeface="Arial"/>
              </a:rPr>
              <a:t>第四個大綱層次</a:t>
            </a:r>
            <a:endParaRPr lang="en-US" sz="2000" b="0" strike="noStrike" spc="-1">
              <a:latin typeface="Arial"/>
            </a:endParaRPr>
          </a:p>
          <a:p>
            <a:pPr marL="2160000" lvl="4" indent="-216000">
              <a:spcBef>
                <a:spcPts val="283"/>
              </a:spcBef>
              <a:buClr>
                <a:srgbClr val="000000"/>
              </a:buClr>
              <a:buSzPct val="45000"/>
              <a:buFont typeface="Wingdings" charset="2"/>
              <a:buChar char=""/>
            </a:pPr>
            <a:r>
              <a:rPr lang="zh-TW" sz="2000" b="0" strike="noStrike" spc="-1">
                <a:latin typeface="Arial"/>
              </a:rPr>
              <a:t>第五個大綱層次</a:t>
            </a:r>
            <a:endParaRPr lang="en-US" sz="2000" b="0" strike="noStrike" spc="-1">
              <a:latin typeface="Arial"/>
            </a:endParaRPr>
          </a:p>
          <a:p>
            <a:pPr marL="2592000" lvl="5" indent="-216000">
              <a:spcBef>
                <a:spcPts val="283"/>
              </a:spcBef>
              <a:buClr>
                <a:srgbClr val="000000"/>
              </a:buClr>
              <a:buSzPct val="45000"/>
              <a:buFont typeface="Wingdings" charset="2"/>
              <a:buChar char=""/>
            </a:pPr>
            <a:r>
              <a:rPr lang="zh-TW" sz="2000" b="0" strike="noStrike" spc="-1">
                <a:latin typeface="Arial"/>
              </a:rPr>
              <a:t>第六個大綱層次</a:t>
            </a:r>
            <a:endParaRPr lang="en-US" sz="2000" b="0" strike="noStrike" spc="-1">
              <a:latin typeface="Arial"/>
            </a:endParaRPr>
          </a:p>
          <a:p>
            <a:pPr marL="3024000" lvl="6" indent="-216000">
              <a:spcBef>
                <a:spcPts val="283"/>
              </a:spcBef>
              <a:buClr>
                <a:srgbClr val="000000"/>
              </a:buClr>
              <a:buSzPct val="45000"/>
              <a:buFont typeface="Wingdings" charset="2"/>
              <a:buChar char=""/>
            </a:pPr>
            <a:r>
              <a:rPr lang="zh-TW" sz="2000" b="0" strike="noStrike" spc="-1">
                <a:latin typeface="Arial"/>
              </a:rPr>
              <a:t>第七個大綱層次</a:t>
            </a:r>
            <a:endParaRPr lang="en-US" sz="2000" b="0" strike="noStrike" spc="-1">
              <a:latin typeface="Arial"/>
            </a:endParaRP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p:bodyStyle/>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hyperlink" Target="http://www.bcr.gob.sv/" TargetMode="External"/><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4.emf"/></Relationships>
</file>

<file path=ppt/slides/_rels/slide1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6.e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3.xml"/><Relationship Id="rId5" Type="http://schemas.openxmlformats.org/officeDocument/2006/relationships/image" Target="../media/image11.png"/><Relationship Id="rId4" Type="http://schemas.openxmlformats.org/officeDocument/2006/relationships/image" Target="../media/image10.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1.xml"/><Relationship Id="rId1" Type="http://schemas.openxmlformats.org/officeDocument/2006/relationships/slideLayout" Target="../slideLayouts/slideLayout3.xml"/><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49"/>
        <p:cNvGrpSpPr/>
        <p:nvPr/>
      </p:nvGrpSpPr>
      <p:grpSpPr>
        <a:xfrm>
          <a:off x="0" y="0"/>
          <a:ext cx="0" cy="0"/>
          <a:chOff x="0" y="0"/>
          <a:chExt cx="0" cy="0"/>
        </a:xfrm>
      </p:grpSpPr>
      <p:sp>
        <p:nvSpPr>
          <p:cNvPr id="452" name="Google Shape;452;p46"/>
          <p:cNvSpPr txBox="1">
            <a:spLocks noGrp="1"/>
          </p:cNvSpPr>
          <p:nvPr>
            <p:ph type="sldNum" idx="4294967295"/>
          </p:nvPr>
        </p:nvSpPr>
        <p:spPr>
          <a:xfrm>
            <a:off x="8892480" y="4926318"/>
            <a:ext cx="582900" cy="205800"/>
          </a:xfrm>
          <a:prstGeom prst="rect">
            <a:avLst/>
          </a:prstGeom>
          <a:noFill/>
          <a:ln>
            <a:noFill/>
          </a:ln>
        </p:spPr>
        <p:txBody>
          <a:bodyPr spcFirstLastPara="1" wrap="square" lIns="91423" tIns="45699" rIns="91423" bIns="45699" anchor="ctr" anchorCtr="0">
            <a:noAutofit/>
          </a:bodyPr>
          <a:lstStyle/>
          <a:p>
            <a:pPr>
              <a:buSzPts val="1100"/>
            </a:pPr>
            <a:fld id="{00000000-1234-1234-1234-123412341234}" type="slidenum">
              <a:rPr lang="en-US" sz="1000"/>
              <a:pPr>
                <a:buSzPts val="1100"/>
              </a:pPr>
              <a:t>1</a:t>
            </a:fld>
            <a:endParaRPr sz="1000"/>
          </a:p>
        </p:txBody>
      </p:sp>
      <p:sp>
        <p:nvSpPr>
          <p:cNvPr id="455" name="Google Shape;455;p46"/>
          <p:cNvSpPr txBox="1"/>
          <p:nvPr/>
        </p:nvSpPr>
        <p:spPr>
          <a:xfrm>
            <a:off x="48245" y="3724729"/>
            <a:ext cx="9042602" cy="2216100"/>
          </a:xfrm>
          <a:prstGeom prst="rect">
            <a:avLst/>
          </a:prstGeom>
          <a:noFill/>
          <a:ln>
            <a:noFill/>
          </a:ln>
        </p:spPr>
        <p:txBody>
          <a:bodyPr spcFirstLastPara="1" wrap="square" lIns="91423" tIns="45699" rIns="91423" bIns="45699" anchor="t" anchorCtr="0">
            <a:noAutofit/>
          </a:bodyPr>
          <a:lstStyle/>
          <a:p>
            <a:pPr>
              <a:buClr>
                <a:srgbClr val="000000"/>
              </a:buClr>
              <a:buSzPts val="4400"/>
            </a:pPr>
            <a:r>
              <a:rPr lang="en-US" sz="2800" b="1" dirty="0">
                <a:solidFill>
                  <a:srgbClr val="00B050"/>
                </a:solidFill>
                <a:latin typeface="Candara" panose="020E0502030303020204" pitchFamily="34" charset="0"/>
                <a:ea typeface="Candara"/>
                <a:cs typeface="Candara"/>
                <a:sym typeface="Candara"/>
              </a:rPr>
              <a:t>2025 </a:t>
            </a:r>
          </a:p>
          <a:p>
            <a:pPr>
              <a:buClr>
                <a:srgbClr val="000000"/>
              </a:buClr>
              <a:buSzPts val="4400"/>
            </a:pPr>
            <a:r>
              <a:rPr lang="en-US" sz="2800" b="1" dirty="0">
                <a:solidFill>
                  <a:srgbClr val="00B050"/>
                </a:solidFill>
                <a:latin typeface="Candara" panose="020E0502030303020204" pitchFamily="34" charset="0"/>
                <a:ea typeface="Candara"/>
                <a:cs typeface="Candara"/>
                <a:sym typeface="Candara"/>
              </a:rPr>
              <a:t>LAAM FTF Meeting (CAME+WCCA) </a:t>
            </a:r>
            <a:endParaRPr sz="2800" dirty="0">
              <a:solidFill>
                <a:srgbClr val="000000"/>
              </a:solidFill>
              <a:latin typeface="Candara" panose="020E0502030303020204" pitchFamily="34" charset="0"/>
              <a:ea typeface="Arial"/>
              <a:cs typeface="Arial"/>
              <a:sym typeface="Arial"/>
            </a:endParaRPr>
          </a:p>
          <a:p>
            <a:pPr>
              <a:buClr>
                <a:srgbClr val="000000"/>
              </a:buClr>
              <a:buSzPts val="5400"/>
            </a:pPr>
            <a:r>
              <a:rPr lang="en-US" altLang="zh-TW" sz="3000" b="1" dirty="0">
                <a:solidFill>
                  <a:schemeClr val="lt1"/>
                </a:solidFill>
                <a:latin typeface="Candara"/>
                <a:ea typeface="Candara"/>
                <a:cs typeface="Candara"/>
                <a:sym typeface="Candara"/>
              </a:rPr>
              <a:t>By LAD/EGA/ELA                                                   </a:t>
            </a:r>
            <a:r>
              <a:rPr lang="en-US" altLang="zh-TW" sz="2100" b="1" dirty="0">
                <a:latin typeface="Candara"/>
                <a:ea typeface="Candara"/>
                <a:cs typeface="Candara"/>
                <a:sym typeface="Candara"/>
              </a:rPr>
              <a:t>2025.FEB.27~28</a:t>
            </a:r>
            <a:endParaRPr sz="600" dirty="0">
              <a:latin typeface="Arial"/>
              <a:ea typeface="Arial"/>
              <a:cs typeface="Arial"/>
              <a:sym typeface="Arial"/>
            </a:endParaRPr>
          </a:p>
        </p:txBody>
      </p:sp>
      <p:sp>
        <p:nvSpPr>
          <p:cNvPr id="3" name="文字方塊 2">
            <a:extLst>
              <a:ext uri="{FF2B5EF4-FFF2-40B4-BE49-F238E27FC236}">
                <a16:creationId xmlns:a16="http://schemas.microsoft.com/office/drawing/2014/main" id="{18DB553C-908A-78E0-3FD9-1D652AAF1CF8}"/>
              </a:ext>
            </a:extLst>
          </p:cNvPr>
          <p:cNvSpPr txBox="1"/>
          <p:nvPr/>
        </p:nvSpPr>
        <p:spPr>
          <a:xfrm>
            <a:off x="37161" y="4550444"/>
            <a:ext cx="4783014" cy="369332"/>
          </a:xfrm>
          <a:prstGeom prst="rect">
            <a:avLst/>
          </a:prstGeom>
          <a:noFill/>
        </p:spPr>
        <p:txBody>
          <a:bodyPr wrap="square">
            <a:spAutoFit/>
          </a:bodyPr>
          <a:lstStyle/>
          <a:p>
            <a:r>
              <a:rPr lang="en-US" altLang="zh-TW" sz="1800" b="1" dirty="0">
                <a:solidFill>
                  <a:srgbClr val="0070C0"/>
                </a:solidFill>
                <a:latin typeface="Candara"/>
                <a:ea typeface="Candara"/>
                <a:cs typeface="Candara"/>
                <a:sym typeface="Candara"/>
              </a:rPr>
              <a:t>By LAD/EGA/ELA </a:t>
            </a:r>
            <a:endParaRPr lang="en-US" dirty="0">
              <a:solidFill>
                <a:srgbClr val="0070C0"/>
              </a:solidFill>
            </a:endParaRPr>
          </a:p>
        </p:txBody>
      </p:sp>
      <p:pic>
        <p:nvPicPr>
          <p:cNvPr id="2" name="圖片 1">
            <a:extLst>
              <a:ext uri="{FF2B5EF4-FFF2-40B4-BE49-F238E27FC236}">
                <a16:creationId xmlns:a16="http://schemas.microsoft.com/office/drawing/2014/main" id="{92DB4057-0293-4C34-6AAE-94E34A8E9D88}"/>
              </a:ext>
            </a:extLst>
          </p:cNvPr>
          <p:cNvPicPr>
            <a:picLocks noChangeAspect="1"/>
          </p:cNvPicPr>
          <p:nvPr/>
        </p:nvPicPr>
        <p:blipFill>
          <a:blip r:embed="rId3"/>
          <a:stretch>
            <a:fillRect/>
          </a:stretch>
        </p:blipFill>
        <p:spPr>
          <a:xfrm>
            <a:off x="0" y="0"/>
            <a:ext cx="8504503" cy="3795886"/>
          </a:xfrm>
          <a:prstGeom prst="rect">
            <a:avLst/>
          </a:prstGeom>
          <a:effectLst>
            <a:softEdge rad="228600"/>
          </a:effectLst>
        </p:spPr>
      </p:pic>
    </p:spTree>
    <p:extLst>
      <p:ext uri="{BB962C8B-B14F-4D97-AF65-F5344CB8AC3E}">
        <p14:creationId xmlns:p14="http://schemas.microsoft.com/office/powerpoint/2010/main" val="7497066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0" y="0"/>
            <a:ext cx="9144000" cy="5143500"/>
          </a:xfrm>
          <a:prstGeom prst="rect">
            <a:avLst/>
          </a:prstGeom>
          <a:solidFill>
            <a:srgbClr val="0076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3" name="梯形 2"/>
          <p:cNvSpPr/>
          <p:nvPr/>
        </p:nvSpPr>
        <p:spPr>
          <a:xfrm>
            <a:off x="2674800" y="1707654"/>
            <a:ext cx="1170000" cy="216024"/>
          </a:xfrm>
          <a:prstGeom prst="trapezoid">
            <a:avLst>
              <a:gd name="adj" fmla="val 40432"/>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4" name="矩形 3"/>
          <p:cNvSpPr/>
          <p:nvPr/>
        </p:nvSpPr>
        <p:spPr>
          <a:xfrm>
            <a:off x="2209800" y="1838821"/>
            <a:ext cx="6934200" cy="1257117"/>
          </a:xfrm>
          <a:prstGeom prst="rect">
            <a:avLst/>
          </a:prstGeom>
          <a:solidFill>
            <a:schemeClr val="bg1"/>
          </a:solidFill>
          <a:ln w="12700" cap="flat" cmpd="sng" algn="ctr">
            <a:noFill/>
            <a:prstDash val="solid"/>
            <a:miter lim="800000"/>
          </a:ln>
          <a:effectLst/>
        </p:spPr>
        <p:txBody>
          <a:bodyPr lIns="1116000" tIns="0" bIns="3600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zh-CN" altLang="en-US" sz="3600" b="1" i="0" u="none" strike="noStrike" kern="1200" cap="none" spc="0" normalizeH="0" baseline="0" noProof="0" dirty="0">
              <a:ln>
                <a:noFill/>
              </a:ln>
              <a:solidFill>
                <a:srgbClr val="00A28B"/>
              </a:solidFill>
              <a:effectLst/>
              <a:uLnTx/>
              <a:uFillTx/>
              <a:latin typeface="华文中宋" panose="02010600040101010101" pitchFamily="2" charset="-122"/>
              <a:ea typeface="华文中宋" panose="02010600040101010101" pitchFamily="2" charset="-122"/>
              <a:cs typeface="+mn-cs"/>
            </a:endParaRPr>
          </a:p>
        </p:txBody>
      </p:sp>
      <p:sp>
        <p:nvSpPr>
          <p:cNvPr id="5" name="任意多边形 8"/>
          <p:cNvSpPr>
            <a:spLocks/>
          </p:cNvSpPr>
          <p:nvPr/>
        </p:nvSpPr>
        <p:spPr bwMode="auto">
          <a:xfrm>
            <a:off x="2763666" y="1707655"/>
            <a:ext cx="993775" cy="1011237"/>
          </a:xfrm>
          <a:custGeom>
            <a:avLst/>
            <a:gdLst>
              <a:gd name="T0" fmla="*/ 0 w 993531"/>
              <a:gd name="T1" fmla="*/ 0 h 1011115"/>
              <a:gd name="T2" fmla="*/ 993775 w 993531"/>
              <a:gd name="T3" fmla="*/ 0 h 1011115"/>
              <a:gd name="T4" fmla="*/ 496888 w 993531"/>
              <a:gd name="T5" fmla="*/ 1011237 h 1011115"/>
              <a:gd name="T6" fmla="*/ 0 60000 65536"/>
              <a:gd name="T7" fmla="*/ 0 60000 65536"/>
              <a:gd name="T8" fmla="*/ 0 60000 65536"/>
              <a:gd name="T9" fmla="*/ 0 w 993531"/>
              <a:gd name="T10" fmla="*/ 0 h 1011115"/>
              <a:gd name="T11" fmla="*/ 993531 w 993531"/>
              <a:gd name="T12" fmla="*/ 1011115 h 1011115"/>
            </a:gdLst>
            <a:ahLst/>
            <a:cxnLst>
              <a:cxn ang="T6">
                <a:pos x="T0" y="T1"/>
              </a:cxn>
              <a:cxn ang="T7">
                <a:pos x="T2" y="T3"/>
              </a:cxn>
              <a:cxn ang="T8">
                <a:pos x="T4" y="T5"/>
              </a:cxn>
            </a:cxnLst>
            <a:rect l="T9" t="T10" r="T11" b="T12"/>
            <a:pathLst>
              <a:path w="993531" h="1011115">
                <a:moveTo>
                  <a:pt x="0" y="0"/>
                </a:moveTo>
                <a:lnTo>
                  <a:pt x="993531" y="0"/>
                </a:lnTo>
                <a:lnTo>
                  <a:pt x="496766" y="1011115"/>
                </a:lnTo>
                <a:lnTo>
                  <a:pt x="0" y="0"/>
                </a:lnTo>
                <a:close/>
              </a:path>
            </a:pathLst>
          </a:custGeom>
          <a:solidFill>
            <a:schemeClr val="accent6">
              <a:lumMod val="75000"/>
            </a:schemeClr>
          </a:solidFill>
          <a:ln w="12700" algn="ctr">
            <a:noFill/>
            <a:miter lim="800000"/>
            <a:headEnd/>
            <a:tailEnd/>
          </a:ln>
        </p:spPr>
        <p:txBody>
          <a:bodyPr tIns="0" bIns="360000" anchor="ctr"/>
          <a:lstStyle/>
          <a:p>
            <a:pPr marL="0" marR="0" lvl="0" indent="0" algn="ctr" defTabSz="914400" rtl="0" eaLnBrk="1" fontAlgn="auto" latinLnBrk="0" hangingPunct="1">
              <a:lnSpc>
                <a:spcPct val="100000"/>
              </a:lnSpc>
              <a:spcBef>
                <a:spcPts val="2400"/>
              </a:spcBef>
              <a:spcAft>
                <a:spcPts val="0"/>
              </a:spcAft>
              <a:buClr>
                <a:srgbClr val="4F81BD"/>
              </a:buClr>
              <a:buSzPct val="60000"/>
              <a:buFontTx/>
              <a:buNone/>
              <a:tabLst/>
              <a:defRPr/>
            </a:pPr>
            <a:r>
              <a:rPr kumimoji="0" lang="en-US" altLang="zh-CN" sz="4400" b="1" i="0" u="none" strike="noStrike" kern="1200" cap="none" spc="0" normalizeH="0" baseline="0" noProof="0" dirty="0">
                <a:ln>
                  <a:noFill/>
                </a:ln>
                <a:solidFill>
                  <a:prstClr val="white"/>
                </a:solidFill>
                <a:effectLst/>
                <a:uLnTx/>
                <a:uFillTx/>
                <a:latin typeface="Vijaya" pitchFamily="34" charset="0"/>
                <a:ea typeface="华文中宋" pitchFamily="2" charset="-122"/>
                <a:cs typeface="Vijaya" pitchFamily="34" charset="0"/>
              </a:rPr>
              <a:t>14</a:t>
            </a:r>
            <a:endParaRPr kumimoji="0" lang="zh-CN" altLang="en-US" sz="4400" b="1" i="0" u="none" strike="noStrike" kern="1200" cap="none" spc="0" normalizeH="0" baseline="0" noProof="0" dirty="0">
              <a:ln>
                <a:noFill/>
              </a:ln>
              <a:solidFill>
                <a:prstClr val="white"/>
              </a:solidFill>
              <a:effectLst/>
              <a:uLnTx/>
              <a:uFillTx/>
              <a:latin typeface="Vijaya" pitchFamily="34" charset="0"/>
              <a:ea typeface="华文中宋" pitchFamily="2" charset="-122"/>
              <a:cs typeface="Vijaya" pitchFamily="34" charset="0"/>
            </a:endParaRPr>
          </a:p>
        </p:txBody>
      </p:sp>
      <p:sp>
        <p:nvSpPr>
          <p:cNvPr id="7" name="矩形 6"/>
          <p:cNvSpPr/>
          <p:nvPr/>
        </p:nvSpPr>
        <p:spPr>
          <a:xfrm>
            <a:off x="3867392" y="2051880"/>
            <a:ext cx="5097096" cy="89255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2800" b="1" dirty="0">
                <a:solidFill>
                  <a:prstClr val="black">
                    <a:lumMod val="85000"/>
                    <a:lumOff val="15000"/>
                  </a:prstClr>
                </a:solidFill>
                <a:latin typeface="DFKai-SB" pitchFamily="65" charset="-120"/>
                <a:ea typeface="DFKai-SB" pitchFamily="65" charset="-120"/>
              </a:rPr>
              <a:t>NAV</a:t>
            </a:r>
          </a:p>
          <a:p>
            <a:pPr lvl="0" algn="ctr">
              <a:defRPr/>
            </a:pPr>
            <a:r>
              <a:rPr lang="en-US" altLang="zh-CN" sz="2400" b="1" dirty="0">
                <a:solidFill>
                  <a:prstClr val="black">
                    <a:lumMod val="85000"/>
                    <a:lumOff val="15000"/>
                  </a:prstClr>
                </a:solidFill>
                <a:latin typeface="DFKai-SB" pitchFamily="65" charset="-120"/>
                <a:ea typeface="DFKai-SB" pitchFamily="65" charset="-120"/>
              </a:rPr>
              <a:t>(EL SALVADOR)</a:t>
            </a:r>
            <a:endParaRPr kumimoji="0" lang="zh-CN" altLang="en-US" sz="2400" b="0" i="0" u="none" strike="noStrike" kern="1200" cap="none" spc="0" normalizeH="0" baseline="0" noProof="0" dirty="0">
              <a:ln>
                <a:noFill/>
              </a:ln>
              <a:solidFill>
                <a:prstClr val="black">
                  <a:lumMod val="85000"/>
                  <a:lumOff val="15000"/>
                </a:prstClr>
              </a:solidFill>
              <a:effectLst/>
              <a:uLnTx/>
              <a:uFillTx/>
              <a:latin typeface="DFKai-SB" pitchFamily="65" charset="-120"/>
              <a:ea typeface="DFKai-SB" pitchFamily="65" charset="-120"/>
            </a:endParaRPr>
          </a:p>
        </p:txBody>
      </p:sp>
      <p:sp>
        <p:nvSpPr>
          <p:cNvPr id="2" name="Slide Number Placeholder 1"/>
          <p:cNvSpPr>
            <a:spLocks noGrp="1"/>
          </p:cNvSpPr>
          <p:nvPr>
            <p:ph type="sldNum" sz="quarter" idx="4294967295"/>
          </p:nvPr>
        </p:nvSpPr>
        <p:spPr>
          <a:xfrm>
            <a:off x="7010400" y="4883720"/>
            <a:ext cx="2133600" cy="273844"/>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36D82E-CE9F-4850-9751-B326B49AD240}" type="slidenum">
              <a:rPr kumimoji="0" lang="en-US" sz="1200" b="0" i="0" u="none" strike="noStrike" kern="1200" cap="none" spc="0" normalizeH="0" baseline="0" noProof="0" smtClean="0">
                <a:ln>
                  <a:noFill/>
                </a:ln>
                <a:solidFill>
                  <a:schemeClr val="bg1"/>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schemeClr val="bg1"/>
              </a:solidFill>
              <a:effectLst/>
              <a:uLnTx/>
              <a:uFillTx/>
              <a:latin typeface="Calibri"/>
              <a:ea typeface="+mn-ea"/>
              <a:cs typeface="+mn-cs"/>
            </a:endParaRPr>
          </a:p>
        </p:txBody>
      </p:sp>
    </p:spTree>
    <p:extLst>
      <p:ext uri="{BB962C8B-B14F-4D97-AF65-F5344CB8AC3E}">
        <p14:creationId xmlns:p14="http://schemas.microsoft.com/office/powerpoint/2010/main" val="846801164"/>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2095994619"/>
              </p:ext>
            </p:extLst>
          </p:nvPr>
        </p:nvGraphicFramePr>
        <p:xfrm>
          <a:off x="111400" y="699543"/>
          <a:ext cx="8928344" cy="4240459"/>
        </p:xfrm>
        <a:graphic>
          <a:graphicData uri="http://schemas.openxmlformats.org/drawingml/2006/table">
            <a:tbl>
              <a:tblPr/>
              <a:tblGrid>
                <a:gridCol w="550118">
                  <a:extLst>
                    <a:ext uri="{9D8B030D-6E8A-4147-A177-3AD203B41FA5}">
                      <a16:colId xmlns:a16="http://schemas.microsoft.com/office/drawing/2014/main" val="20000"/>
                    </a:ext>
                  </a:extLst>
                </a:gridCol>
                <a:gridCol w="964085">
                  <a:extLst>
                    <a:ext uri="{9D8B030D-6E8A-4147-A177-3AD203B41FA5}">
                      <a16:colId xmlns:a16="http://schemas.microsoft.com/office/drawing/2014/main" val="20001"/>
                    </a:ext>
                  </a:extLst>
                </a:gridCol>
                <a:gridCol w="371045">
                  <a:extLst>
                    <a:ext uri="{9D8B030D-6E8A-4147-A177-3AD203B41FA5}">
                      <a16:colId xmlns:a16="http://schemas.microsoft.com/office/drawing/2014/main" val="20006"/>
                    </a:ext>
                  </a:extLst>
                </a:gridCol>
                <a:gridCol w="924063">
                  <a:extLst>
                    <a:ext uri="{9D8B030D-6E8A-4147-A177-3AD203B41FA5}">
                      <a16:colId xmlns:a16="http://schemas.microsoft.com/office/drawing/2014/main" val="20002"/>
                    </a:ext>
                  </a:extLst>
                </a:gridCol>
                <a:gridCol w="863405">
                  <a:extLst>
                    <a:ext uri="{9D8B030D-6E8A-4147-A177-3AD203B41FA5}">
                      <a16:colId xmlns:a16="http://schemas.microsoft.com/office/drawing/2014/main" val="20003"/>
                    </a:ext>
                  </a:extLst>
                </a:gridCol>
                <a:gridCol w="647554">
                  <a:extLst>
                    <a:ext uri="{9D8B030D-6E8A-4147-A177-3AD203B41FA5}">
                      <a16:colId xmlns:a16="http://schemas.microsoft.com/office/drawing/2014/main" val="20004"/>
                    </a:ext>
                  </a:extLst>
                </a:gridCol>
                <a:gridCol w="864161">
                  <a:extLst>
                    <a:ext uri="{9D8B030D-6E8A-4147-A177-3AD203B41FA5}">
                      <a16:colId xmlns:a16="http://schemas.microsoft.com/office/drawing/2014/main" val="2807462935"/>
                    </a:ext>
                  </a:extLst>
                </a:gridCol>
                <a:gridCol w="3743913">
                  <a:extLst>
                    <a:ext uri="{9D8B030D-6E8A-4147-A177-3AD203B41FA5}">
                      <a16:colId xmlns:a16="http://schemas.microsoft.com/office/drawing/2014/main" val="20005"/>
                    </a:ext>
                  </a:extLst>
                </a:gridCol>
              </a:tblGrid>
              <a:tr h="335833">
                <a:tc rowSpan="2">
                  <a:txBody>
                    <a:bodyPr/>
                    <a:lstStyle/>
                    <a:p>
                      <a:pPr algn="ctr" rtl="0" fontAlgn="ctr"/>
                      <a:r>
                        <a:rPr lang="en-US" altLang="zh-TW" sz="1000" b="0" i="0" u="none" strike="noStrike" dirty="0">
                          <a:solidFill>
                            <a:srgbClr val="000000"/>
                          </a:solidFill>
                          <a:effectLst/>
                          <a:latin typeface="DFKai-SB" pitchFamily="65" charset="-120"/>
                          <a:ea typeface="DFKai-SB" pitchFamily="65" charset="-120"/>
                        </a:rPr>
                        <a:t>Subject</a:t>
                      </a:r>
                      <a:endParaRPr lang="zh-TW" alt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rowSpan="2">
                  <a:txBody>
                    <a:bodyPr/>
                    <a:lstStyle/>
                    <a:p>
                      <a:pPr algn="ctr" rtl="0" fontAlgn="ctr"/>
                      <a:r>
                        <a:rPr lang="en-US" altLang="zh-TW" sz="1000" b="0" i="0" u="none" strike="noStrike" dirty="0">
                          <a:solidFill>
                            <a:srgbClr val="000000"/>
                          </a:solidFill>
                          <a:effectLst/>
                          <a:latin typeface="DFKai-SB" pitchFamily="65" charset="-120"/>
                          <a:ea typeface="DFKai-SB" pitchFamily="65" charset="-120"/>
                        </a:rPr>
                        <a:t>Segments</a:t>
                      </a:r>
                      <a:endParaRPr lang="zh-TW" alt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rowSpan="2">
                  <a:txBody>
                    <a:bodyPr/>
                    <a:lstStyle/>
                    <a:p>
                      <a:pPr algn="ctr" rtl="0" fontAlgn="ctr"/>
                      <a:r>
                        <a:rPr lang="de-DE" altLang="zh-TW" sz="1000" b="0" i="0" u="none" strike="noStrike" dirty="0">
                          <a:solidFill>
                            <a:schemeClr val="tx1"/>
                          </a:solidFill>
                          <a:effectLst/>
                          <a:latin typeface="DFKai-SB" pitchFamily="65" charset="-120"/>
                          <a:ea typeface="DFKai-SB" pitchFamily="65" charset="-120"/>
                        </a:rPr>
                        <a:t>BCC</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altLang="zh-TW" sz="1000" b="0" i="0" u="none" strike="noStrike" dirty="0">
                          <a:solidFill>
                            <a:schemeClr val="tx1"/>
                          </a:solidFill>
                          <a:effectLst/>
                          <a:latin typeface="DFKai-SB" pitchFamily="65" charset="-120"/>
                          <a:ea typeface="DFKai-SB" pitchFamily="65" charset="-120"/>
                        </a:rPr>
                        <a:t>202</a:t>
                      </a:r>
                      <a:r>
                        <a:rPr lang="en-US" altLang="zh-TW" sz="1000" b="0" i="0" u="none" strike="noStrike" dirty="0">
                          <a:solidFill>
                            <a:schemeClr val="tx1"/>
                          </a:solidFill>
                          <a:effectLst/>
                          <a:latin typeface="DFKai-SB" pitchFamily="65" charset="-120"/>
                          <a:ea typeface="DFKai-SB" pitchFamily="65" charset="-120"/>
                        </a:rPr>
                        <a:t>4</a:t>
                      </a:r>
                      <a:r>
                        <a:rPr lang="de-DE" altLang="zh-TW" sz="1000" b="0" i="0" u="none" strike="noStrike" dirty="0">
                          <a:solidFill>
                            <a:schemeClr val="tx1"/>
                          </a:solidFill>
                          <a:effectLst/>
                          <a:latin typeface="DFKai-SB" pitchFamily="65" charset="-120"/>
                          <a:ea typeface="DFKai-SB" pitchFamily="65" charset="-120"/>
                        </a:rPr>
                        <a:t> Target</a:t>
                      </a:r>
                    </a:p>
                    <a:p>
                      <a:pPr algn="ctr" rtl="0" fontAlgn="ctr"/>
                      <a:r>
                        <a:rPr lang="de-DE" altLang="zh-TW" sz="800" b="0" i="0" u="none" strike="noStrike" dirty="0">
                          <a:solidFill>
                            <a:schemeClr val="tx1"/>
                          </a:solidFill>
                          <a:effectLst/>
                          <a:latin typeface="DFKai-SB" pitchFamily="65" charset="-120"/>
                          <a:ea typeface="DFKai-SB" pitchFamily="65" charset="-120"/>
                        </a:rPr>
                        <a:t>TTL Loading(</a:t>
                      </a:r>
                      <a:r>
                        <a:rPr lang="de-DE" altLang="zh-TW" sz="800" b="0" i="0" u="none" strike="noStrike" baseline="0" dirty="0">
                          <a:solidFill>
                            <a:schemeClr val="tx1"/>
                          </a:solidFill>
                          <a:effectLst/>
                          <a:latin typeface="DFKai-SB" pitchFamily="65" charset="-120"/>
                          <a:ea typeface="DFKai-SB" pitchFamily="65" charset="-120"/>
                        </a:rPr>
                        <a:t>TEU)</a:t>
                      </a:r>
                      <a:endParaRPr lang="de-DE" altLang="zh-TW" sz="8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altLang="zh-TW" sz="1000" b="0" i="0" u="none" strike="noStrike" dirty="0">
                          <a:solidFill>
                            <a:schemeClr val="tx1"/>
                          </a:solidFill>
                          <a:effectLst/>
                          <a:latin typeface="DFKai-SB" pitchFamily="65" charset="-120"/>
                          <a:ea typeface="DFKai-SB" pitchFamily="65" charset="-120"/>
                        </a:rPr>
                        <a:t>2024 JAN~DEC</a:t>
                      </a:r>
                    </a:p>
                    <a:p>
                      <a:pPr marL="0" marR="0" indent="0" algn="ctr" defTabSz="914400" rtl="0" eaLnBrk="1" fontAlgn="ctr" latinLnBrk="0" hangingPunct="1">
                        <a:lnSpc>
                          <a:spcPct val="100000"/>
                        </a:lnSpc>
                        <a:spcBef>
                          <a:spcPts val="0"/>
                        </a:spcBef>
                        <a:spcAft>
                          <a:spcPts val="0"/>
                        </a:spcAft>
                        <a:buClrTx/>
                        <a:buSzTx/>
                        <a:buFontTx/>
                        <a:buNone/>
                        <a:tabLst/>
                        <a:defRPr/>
                      </a:pPr>
                      <a:r>
                        <a:rPr lang="de-DE" altLang="zh-TW" sz="800" b="0" i="0" u="none" strike="noStrike" dirty="0">
                          <a:solidFill>
                            <a:schemeClr val="tx1"/>
                          </a:solidFill>
                          <a:effectLst/>
                          <a:latin typeface="DFKai-SB" pitchFamily="65" charset="-120"/>
                          <a:ea typeface="DFKai-SB" pitchFamily="65" charset="-120"/>
                        </a:rPr>
                        <a:t>TTL</a:t>
                      </a:r>
                      <a:r>
                        <a:rPr lang="de-DE" altLang="zh-TW" sz="800" b="0" i="0" u="none" strike="noStrike" baseline="0" dirty="0">
                          <a:solidFill>
                            <a:schemeClr val="tx1"/>
                          </a:solidFill>
                          <a:effectLst/>
                          <a:latin typeface="DFKai-SB" pitchFamily="65" charset="-120"/>
                          <a:ea typeface="DFKai-SB" pitchFamily="65" charset="-120"/>
                        </a:rPr>
                        <a:t> </a:t>
                      </a:r>
                      <a:r>
                        <a:rPr lang="de-DE" altLang="zh-TW" sz="800" b="0" i="0" u="none" strike="noStrike" dirty="0">
                          <a:solidFill>
                            <a:schemeClr val="tx1"/>
                          </a:solidFill>
                          <a:effectLst/>
                          <a:latin typeface="DFKai-SB" pitchFamily="65" charset="-120"/>
                          <a:ea typeface="DFKai-SB" pitchFamily="65" charset="-120"/>
                        </a:rPr>
                        <a:t>Loading</a:t>
                      </a:r>
                      <a:r>
                        <a:rPr lang="de-DE" altLang="zh-TW" sz="800" b="0" i="0" u="none" strike="noStrike" baseline="0" dirty="0">
                          <a:solidFill>
                            <a:schemeClr val="tx1"/>
                          </a:solidFill>
                          <a:effectLst/>
                          <a:latin typeface="DFKai-SB" pitchFamily="65" charset="-120"/>
                          <a:ea typeface="DFKai-SB" pitchFamily="65" charset="-120"/>
                        </a:rPr>
                        <a:t>(TEU)</a:t>
                      </a:r>
                      <a:endParaRPr lang="de-DE" altLang="zh-TW" sz="8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en-US" altLang="zh-TW" sz="800" b="0" i="0" u="none" strike="noStrike" dirty="0">
                          <a:solidFill>
                            <a:schemeClr val="tx1"/>
                          </a:solidFill>
                          <a:effectLst/>
                          <a:latin typeface="DFKai-SB" pitchFamily="65" charset="-120"/>
                          <a:ea typeface="DFKai-SB" pitchFamily="65" charset="-120"/>
                        </a:rPr>
                        <a:t>Achievement</a:t>
                      </a:r>
                    </a:p>
                    <a:p>
                      <a:pPr algn="ctr" rtl="0" fontAlgn="ctr"/>
                      <a:r>
                        <a:rPr lang="de-DE" altLang="zh-TW" sz="1000" b="0" i="0" u="none" strike="noStrike" dirty="0">
                          <a:solidFill>
                            <a:schemeClr val="tx1"/>
                          </a:solidFill>
                          <a:effectLst/>
                          <a:latin typeface="DFKai-SB" pitchFamily="65" charset="-120"/>
                          <a:ea typeface="DFKai-SB" pitchFamily="65" charset="-120"/>
                        </a:rPr>
                        <a:t>(%)</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altLang="zh-TW" sz="1000" b="0" i="0" u="none" strike="noStrike" dirty="0">
                          <a:solidFill>
                            <a:schemeClr val="tx1"/>
                          </a:solidFill>
                          <a:effectLst/>
                          <a:latin typeface="DFKai-SB" pitchFamily="65" charset="-120"/>
                          <a:ea typeface="DFKai-SB" pitchFamily="65" charset="-120"/>
                        </a:rPr>
                        <a:t>2025 JAN~DEC</a:t>
                      </a:r>
                    </a:p>
                    <a:p>
                      <a:pPr marL="0" marR="0" lvl="0" indent="0" algn="ctr" defTabSz="914400" rtl="0" eaLnBrk="1" fontAlgn="ctr" latinLnBrk="0" hangingPunct="1">
                        <a:lnSpc>
                          <a:spcPct val="100000"/>
                        </a:lnSpc>
                        <a:spcBef>
                          <a:spcPts val="0"/>
                        </a:spcBef>
                        <a:spcAft>
                          <a:spcPts val="0"/>
                        </a:spcAft>
                        <a:buClrTx/>
                        <a:buSzTx/>
                        <a:buFontTx/>
                        <a:buNone/>
                        <a:tabLst/>
                        <a:defRPr/>
                      </a:pPr>
                      <a:r>
                        <a:rPr lang="de-DE" altLang="zh-TW" sz="800" b="0" i="0" u="none" strike="noStrike" dirty="0">
                          <a:solidFill>
                            <a:schemeClr val="tx1"/>
                          </a:solidFill>
                          <a:effectLst/>
                          <a:latin typeface="DFKai-SB" pitchFamily="65" charset="-120"/>
                          <a:ea typeface="DFKai-SB" pitchFamily="65" charset="-120"/>
                        </a:rPr>
                        <a:t>TTL Loading(</a:t>
                      </a:r>
                      <a:r>
                        <a:rPr lang="de-DE" altLang="zh-TW" sz="800" b="0" i="0" u="none" strike="noStrike" baseline="0" dirty="0">
                          <a:solidFill>
                            <a:schemeClr val="tx1"/>
                          </a:solidFill>
                          <a:effectLst/>
                          <a:latin typeface="DFKai-SB" pitchFamily="65" charset="-120"/>
                          <a:ea typeface="DFKai-SB" pitchFamily="65" charset="-120"/>
                        </a:rPr>
                        <a:t>TEU)</a:t>
                      </a:r>
                      <a:endParaRPr lang="de-DE" altLang="zh-TW" sz="8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rowSpan="2">
                  <a:txBody>
                    <a:bodyPr/>
                    <a:lstStyle/>
                    <a:p>
                      <a:pPr algn="ctr" rtl="0" fontAlgn="ctr"/>
                      <a:r>
                        <a:rPr lang="de-DE" sz="1000" b="0" i="0" u="none" strike="noStrike" dirty="0">
                          <a:solidFill>
                            <a:srgbClr val="000000"/>
                          </a:solidFill>
                          <a:effectLst/>
                          <a:latin typeface="DFKai-SB" pitchFamily="65" charset="-120"/>
                          <a:ea typeface="DFKai-SB" pitchFamily="65" charset="-120"/>
                        </a:rPr>
                        <a:t>Market</a:t>
                      </a:r>
                      <a:r>
                        <a:rPr lang="de-DE" sz="1000" b="0" i="0" u="none" strike="noStrike" baseline="0" dirty="0">
                          <a:solidFill>
                            <a:srgbClr val="000000"/>
                          </a:solidFill>
                          <a:effectLst/>
                          <a:latin typeface="DFKai-SB" pitchFamily="65" charset="-120"/>
                          <a:ea typeface="DFKai-SB" pitchFamily="65" charset="-120"/>
                        </a:rPr>
                        <a:t> Review</a:t>
                      </a:r>
                      <a:r>
                        <a:rPr lang="de-DE" sz="1000" b="0" i="0" u="none" strike="noStrike" dirty="0">
                          <a:solidFill>
                            <a:srgbClr val="000000"/>
                          </a:solidFill>
                          <a:effectLst/>
                          <a:latin typeface="DFKai-SB" pitchFamily="65" charset="-120"/>
                          <a:ea typeface="DFKai-SB" pitchFamily="65" charset="-120"/>
                        </a:rPr>
                        <a:t> &amp; Action</a:t>
                      </a:r>
                      <a:r>
                        <a:rPr lang="de-DE" sz="1000" b="0" i="0" u="none" strike="noStrike" baseline="0" dirty="0">
                          <a:solidFill>
                            <a:srgbClr val="000000"/>
                          </a:solidFill>
                          <a:effectLst/>
                          <a:latin typeface="DFKai-SB" pitchFamily="65" charset="-120"/>
                          <a:ea typeface="DFKai-SB" pitchFamily="65" charset="-120"/>
                        </a:rPr>
                        <a:t> Plan</a:t>
                      </a:r>
                    </a:p>
                    <a:p>
                      <a:pPr algn="ctr" rtl="0" fontAlgn="ctr"/>
                      <a:r>
                        <a:rPr lang="de-DE" sz="1000" b="0" i="0" u="none" strike="noStrike" baseline="0" dirty="0">
                          <a:solidFill>
                            <a:srgbClr val="000000"/>
                          </a:solidFill>
                          <a:effectLst/>
                          <a:latin typeface="DFKai-SB" pitchFamily="65" charset="-120"/>
                          <a:ea typeface="DFKai-SB" pitchFamily="65" charset="-120"/>
                        </a:rPr>
                        <a:t>(How to achieve 2025 target?)</a:t>
                      </a:r>
                      <a:endParaRPr 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extLst>
                  <a:ext uri="{0D108BD9-81ED-4DB2-BD59-A6C34878D82A}">
                    <a16:rowId xmlns:a16="http://schemas.microsoft.com/office/drawing/2014/main" val="10000"/>
                  </a:ext>
                </a:extLst>
              </a:tr>
              <a:tr h="181291">
                <a:tc vMerge="1">
                  <a:txBody>
                    <a:bodyPr/>
                    <a:lstStyle/>
                    <a:p>
                      <a:endParaRPr lang="de-DE"/>
                    </a:p>
                  </a:txBody>
                  <a:tcPr/>
                </a:tc>
                <a:tc vMerge="1">
                  <a:txBody>
                    <a:bodyPr/>
                    <a:lstStyle/>
                    <a:p>
                      <a:endParaRPr lang="de-DE"/>
                    </a:p>
                  </a:txBody>
                  <a:tcPr/>
                </a:tc>
                <a:tc vMerge="1">
                  <a:txBody>
                    <a:bodyPr/>
                    <a:lstStyle/>
                    <a:p>
                      <a:pPr algn="ctr" rtl="0" fontAlgn="ctr"/>
                      <a:endParaRPr 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2E088"/>
                    </a:solidFill>
                  </a:tcPr>
                </a:tc>
                <a:tc>
                  <a:txBody>
                    <a:bodyPr/>
                    <a:lstStyle/>
                    <a:p>
                      <a:pPr algn="ctr" rtl="0" fontAlgn="ctr"/>
                      <a:r>
                        <a:rPr lang="de-DE" sz="1000" b="0" i="0" u="none" strike="noStrike" dirty="0">
                          <a:solidFill>
                            <a:srgbClr val="000000"/>
                          </a:solidFill>
                          <a:effectLst/>
                          <a:latin typeface="DFKai-SB" pitchFamily="65" charset="-120"/>
                          <a:ea typeface="DFKai-SB" pitchFamily="65" charset="-120"/>
                        </a:rPr>
                        <a:t>(A)</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sz="1000" b="0" i="0" u="none" strike="noStrike" dirty="0">
                          <a:solidFill>
                            <a:srgbClr val="000000"/>
                          </a:solidFill>
                          <a:effectLst/>
                          <a:latin typeface="DFKai-SB" pitchFamily="65" charset="-120"/>
                          <a:ea typeface="DFKai-SB" pitchFamily="65" charset="-120"/>
                        </a:rPr>
                        <a:t>(B)</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altLang="zh-TW" sz="1000" b="0" i="0" u="none" strike="noStrike" kern="1200" cap="none" spc="0" normalizeH="0" baseline="0" noProof="0" dirty="0">
                          <a:ln>
                            <a:noFill/>
                          </a:ln>
                          <a:solidFill>
                            <a:srgbClr val="000000"/>
                          </a:solidFill>
                          <a:effectLst/>
                          <a:uLnTx/>
                          <a:uFillTx/>
                          <a:latin typeface="DFKai-SB" pitchFamily="65" charset="-120"/>
                          <a:ea typeface="DFKai-SB" pitchFamily="65" charset="-120"/>
                          <a:cs typeface="+mn-cs"/>
                        </a:rPr>
                        <a:t>(B)/(A)</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altLang="zh-TW" sz="1000" b="0" i="0" u="none" strike="noStrike" kern="1200" cap="none" spc="0" normalizeH="0" baseline="0" noProof="0" dirty="0">
                          <a:ln>
                            <a:noFill/>
                          </a:ln>
                          <a:solidFill>
                            <a:srgbClr val="000000"/>
                          </a:solidFill>
                          <a:effectLst/>
                          <a:uLnTx/>
                          <a:uFillTx/>
                          <a:latin typeface="DFKai-SB" pitchFamily="65" charset="-120"/>
                          <a:ea typeface="DFKai-SB" pitchFamily="65" charset="-120"/>
                          <a:cs typeface="+mn-cs"/>
                        </a:rPr>
                        <a:t>Target</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vMerge="1">
                  <a:txBody>
                    <a:bodyPr/>
                    <a:lstStyle/>
                    <a:p>
                      <a:pPr algn="ctr" rtl="0" fontAlgn="ctr"/>
                      <a:endParaRPr lang="de-DE" sz="1000" b="0" i="0" u="none" strike="noStrike" dirty="0">
                        <a:solidFill>
                          <a:srgbClr val="000000"/>
                        </a:solidFill>
                        <a:effectLst/>
                        <a:latin typeface="DFKai-SB" pitchFamily="65" charset="-120"/>
                        <a:ea typeface="DFKai-SB" pitchFamily="65" charset="-120"/>
                      </a:endParaRP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2E088"/>
                    </a:solidFill>
                  </a:tcPr>
                </a:tc>
                <a:extLst>
                  <a:ext uri="{0D108BD9-81ED-4DB2-BD59-A6C34878D82A}">
                    <a16:rowId xmlns:a16="http://schemas.microsoft.com/office/drawing/2014/main" val="10001"/>
                  </a:ext>
                </a:extLst>
              </a:tr>
              <a:tr h="1797596">
                <a:tc rowSpan="2">
                  <a:txBody>
                    <a:bodyPr/>
                    <a:lstStyle/>
                    <a:p>
                      <a:pPr algn="ctr" rtl="0" fontAlgn="ctr"/>
                      <a:r>
                        <a:rPr lang="en-US" altLang="zh-TW" sz="1000" b="0" i="0" u="none" strike="noStrike" dirty="0">
                          <a:solidFill>
                            <a:srgbClr val="000000"/>
                          </a:solidFill>
                          <a:effectLst/>
                          <a:latin typeface="DFKai-SB" pitchFamily="65" charset="-120"/>
                          <a:ea typeface="DFKai-SB" pitchFamily="65" charset="-120"/>
                        </a:rPr>
                        <a:t>Trade</a:t>
                      </a:r>
                      <a:r>
                        <a:rPr lang="en-US" altLang="zh-TW" sz="1000" b="0" i="0" u="none" strike="noStrike" baseline="0" dirty="0">
                          <a:solidFill>
                            <a:srgbClr val="000000"/>
                          </a:solidFill>
                          <a:effectLst/>
                          <a:latin typeface="DFKai-SB" pitchFamily="65" charset="-120"/>
                          <a:ea typeface="DFKai-SB" pitchFamily="65" charset="-120"/>
                        </a:rPr>
                        <a:t> Lane</a:t>
                      </a:r>
                      <a:endParaRPr lang="zh-TW" alt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en-US" altLang="zh-TW" sz="800" b="1" i="0" u="none" strike="noStrike" dirty="0">
                          <a:solidFill>
                            <a:schemeClr val="tx1"/>
                          </a:solidFill>
                          <a:effectLst/>
                          <a:latin typeface="+mn-lt"/>
                          <a:ea typeface="DFKai-SB" pitchFamily="65" charset="-120"/>
                        </a:rPr>
                        <a:t>F.E. =&gt; </a:t>
                      </a:r>
                      <a:r>
                        <a:rPr lang="en-US" altLang="zh-TW" sz="800" b="1" i="0" u="none" strike="noStrike" dirty="0">
                          <a:solidFill>
                            <a:srgbClr val="FF0000"/>
                          </a:solidFill>
                          <a:effectLst/>
                          <a:latin typeface="+mn-lt"/>
                          <a:ea typeface="DFKai-SB" pitchFamily="65" charset="-120"/>
                        </a:rPr>
                        <a:t>SV</a:t>
                      </a:r>
                      <a:r>
                        <a:rPr lang="en-US" altLang="zh-TW" sz="800" b="1" i="0" u="none" strike="noStrike" baseline="0" dirty="0">
                          <a:solidFill>
                            <a:schemeClr val="tx1"/>
                          </a:solidFill>
                          <a:effectLst/>
                          <a:latin typeface="+mn-lt"/>
                          <a:ea typeface="DFKai-SB" pitchFamily="65" charset="-120"/>
                        </a:rPr>
                        <a:t> IMP.</a:t>
                      </a:r>
                    </a:p>
                    <a:p>
                      <a:pPr algn="ctr" rtl="0" fontAlgn="ctr"/>
                      <a:r>
                        <a:rPr lang="en-US" altLang="zh-TW" sz="800" b="0" i="0" u="none" strike="noStrike" baseline="0" dirty="0">
                          <a:solidFill>
                            <a:schemeClr val="tx1"/>
                          </a:solidFill>
                          <a:effectLst/>
                          <a:latin typeface="+mn-lt"/>
                          <a:ea typeface="DFKai-SB" pitchFamily="65" charset="-120"/>
                        </a:rPr>
                        <a:t>(Q</a:t>
                      </a:r>
                      <a:r>
                        <a:rPr lang="de-DE" altLang="zh-TW" sz="800" b="0" i="0" u="none" strike="noStrike" baseline="0" dirty="0">
                          <a:solidFill>
                            <a:schemeClr val="tx1"/>
                          </a:solidFill>
                          <a:effectLst/>
                          <a:latin typeface="+mn-lt"/>
                          <a:ea typeface="DFKai-SB" pitchFamily="65" charset="-120"/>
                        </a:rPr>
                        <a:t> Tr</a:t>
                      </a:r>
                      <a:r>
                        <a:rPr lang="fr-FR" altLang="zh-TW" sz="800" b="0" i="0" u="none" strike="noStrike" baseline="0" dirty="0" err="1">
                          <a:solidFill>
                            <a:schemeClr val="tx1"/>
                          </a:solidFill>
                          <a:effectLst/>
                          <a:latin typeface="+mn-lt"/>
                          <a:ea typeface="DFKai-SB" pitchFamily="65" charset="-120"/>
                        </a:rPr>
                        <a:t>ade</a:t>
                      </a:r>
                      <a:r>
                        <a:rPr lang="fr-FR" altLang="zh-TW" sz="800" b="0" i="0" u="none" strike="noStrike" baseline="0" dirty="0">
                          <a:solidFill>
                            <a:schemeClr val="tx1"/>
                          </a:solidFill>
                          <a:effectLst/>
                          <a:latin typeface="+mn-lt"/>
                          <a:ea typeface="DFKai-SB" pitchFamily="65" charset="-120"/>
                        </a:rPr>
                        <a:t>)</a:t>
                      </a:r>
                      <a:endParaRPr lang="de-DE" altLang="zh-TW" sz="800" b="0" i="0" u="none" strike="noStrike" dirty="0">
                        <a:solidFill>
                          <a:schemeClr val="tx1"/>
                        </a:solidFill>
                        <a:effectLst/>
                        <a:latin typeface="+mn-lt"/>
                        <a:ea typeface="DFKai-SB" pitchFamily="65" charset="-120"/>
                      </a:endParaRPr>
                    </a:p>
                  </a:txBody>
                  <a:tcPr marL="5358" marR="5358" marT="53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de-DE" sz="800" b="0" i="0" u="none" strike="noStrike" dirty="0">
                          <a:solidFill>
                            <a:schemeClr val="tx1"/>
                          </a:solidFill>
                          <a:effectLst/>
                          <a:latin typeface="+mn-lt"/>
                          <a:ea typeface="DFKai-SB" pitchFamily="65" charset="-120"/>
                        </a:rPr>
                        <a:t>LAD</a:t>
                      </a:r>
                    </a:p>
                  </a:txBody>
                  <a:tcPr marL="5358" marR="5358" marT="53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ctr" rtl="0" fontAlgn="ctr"/>
                      <a:r>
                        <a:rPr lang="en-US" altLang="zh-TW" sz="800" b="0" i="0" u="none" strike="noStrike" dirty="0">
                          <a:solidFill>
                            <a:schemeClr val="tx1"/>
                          </a:solidFill>
                          <a:effectLst/>
                          <a:latin typeface="+mn-lt"/>
                          <a:ea typeface="DFKai-SB" pitchFamily="65" charset="-120"/>
                        </a:rPr>
                        <a:t>129</a:t>
                      </a:r>
                      <a:endParaRPr lang="de-DE" sz="800" b="0" i="0" u="none" strike="noStrike" dirty="0">
                        <a:solidFill>
                          <a:schemeClr val="tx1"/>
                        </a:solidFill>
                        <a:effectLst/>
                        <a:latin typeface="+mn-lt"/>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ctr" rtl="0" fontAlgn="ctr"/>
                      <a:r>
                        <a:rPr lang="en-US" altLang="zh-TW" sz="800" b="0" i="0" u="none" strike="noStrike" dirty="0">
                          <a:solidFill>
                            <a:schemeClr val="tx1"/>
                          </a:solidFill>
                          <a:effectLst/>
                          <a:latin typeface="+mn-lt"/>
                          <a:ea typeface="DFKai-SB" pitchFamily="65" charset="-120"/>
                        </a:rPr>
                        <a:t>83</a:t>
                      </a:r>
                      <a:endParaRPr lang="de-DE" sz="800" b="0" i="0" u="none" strike="noStrike" dirty="0">
                        <a:solidFill>
                          <a:schemeClr val="tx1"/>
                        </a:solidFill>
                        <a:effectLst/>
                        <a:latin typeface="+mn-lt"/>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ctr" rtl="0" fontAlgn="ctr"/>
                      <a:r>
                        <a:rPr lang="en-US" altLang="zh-TW" sz="800" b="0" i="0" u="none" strike="noStrike" dirty="0">
                          <a:solidFill>
                            <a:schemeClr val="tx1"/>
                          </a:solidFill>
                          <a:effectLst/>
                          <a:latin typeface="+mn-lt"/>
                          <a:ea typeface="DFKai-SB" pitchFamily="65" charset="-120"/>
                        </a:rPr>
                        <a:t>65%</a:t>
                      </a:r>
                      <a:endParaRPr lang="de-DE" sz="800" b="0" i="0" u="none" strike="noStrike" dirty="0">
                        <a:solidFill>
                          <a:schemeClr val="tx1"/>
                        </a:solidFill>
                        <a:effectLst/>
                        <a:latin typeface="+mn-lt"/>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rtl="0" fontAlgn="ctr"/>
                      <a:r>
                        <a:rPr lang="en-US" altLang="zh-TW" sz="800" b="0" i="0" u="none" strike="noStrike" dirty="0">
                          <a:solidFill>
                            <a:schemeClr val="tx1"/>
                          </a:solidFill>
                          <a:effectLst/>
                          <a:latin typeface="+mn-lt"/>
                          <a:ea typeface="DFKai-SB" pitchFamily="65" charset="-120"/>
                        </a:rPr>
                        <a:t>102</a:t>
                      </a:r>
                      <a:endParaRPr lang="de-DE" sz="800" b="0" i="0" u="none" strike="noStrike" dirty="0">
                        <a:solidFill>
                          <a:schemeClr val="tx1"/>
                        </a:solidFill>
                        <a:effectLst/>
                        <a:latin typeface="+mn-lt"/>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marL="0" marR="0" lvl="0" indent="0" algn="just" defTabSz="914400" rtl="0" eaLnBrk="1" fontAlgn="ctr" latinLnBrk="0" hangingPunct="1">
                        <a:lnSpc>
                          <a:spcPct val="100000"/>
                        </a:lnSpc>
                        <a:spcBef>
                          <a:spcPts val="0"/>
                        </a:spcBef>
                        <a:spcAft>
                          <a:spcPts val="0"/>
                        </a:spcAft>
                        <a:buClrTx/>
                        <a:buSzTx/>
                        <a:buFontTx/>
                        <a:buNone/>
                        <a:tabLst/>
                        <a:defRPr/>
                      </a:pPr>
                      <a:r>
                        <a:rPr lang="en-US" sz="800" b="0" i="0" u="none" strike="noStrike" dirty="0">
                          <a:solidFill>
                            <a:schemeClr val="tx1"/>
                          </a:solidFill>
                          <a:effectLst/>
                          <a:latin typeface="+mn-lt"/>
                          <a:ea typeface="DFKai-SB" panose="03000509000000000000"/>
                        </a:rPr>
                        <a:t>LAE Service continues to experience considerable delays. Mostly due to berthing delays and terminal congestions.  </a:t>
                      </a:r>
                    </a:p>
                    <a:p>
                      <a:pPr marL="0" marR="0" lvl="0" indent="0" algn="just" defTabSz="914400" rtl="0" eaLnBrk="1" fontAlgn="ctr" latinLnBrk="0" hangingPunct="1">
                        <a:lnSpc>
                          <a:spcPct val="100000"/>
                        </a:lnSpc>
                        <a:spcBef>
                          <a:spcPts val="0"/>
                        </a:spcBef>
                        <a:spcAft>
                          <a:spcPts val="0"/>
                        </a:spcAft>
                        <a:buClrTx/>
                        <a:buSzTx/>
                        <a:buFontTx/>
                        <a:buNone/>
                        <a:tabLst/>
                        <a:defRPr/>
                      </a:pPr>
                      <a:r>
                        <a:rPr lang="en-US" sz="800" b="0" i="0" u="none" strike="noStrike" dirty="0">
                          <a:solidFill>
                            <a:schemeClr val="tx1"/>
                          </a:solidFill>
                          <a:effectLst/>
                          <a:latin typeface="+mn-lt"/>
                          <a:ea typeface="DFKai-SB" panose="03000509000000000000"/>
                        </a:rPr>
                        <a:t>Current vessel rotation with constant Acajutla Port omissions (SVAGR).</a:t>
                      </a:r>
                    </a:p>
                    <a:p>
                      <a:pPr marL="0" marR="0" lvl="0" indent="0" algn="just" defTabSz="914400" rtl="0" eaLnBrk="1" fontAlgn="ctr" latinLnBrk="0" hangingPunct="1">
                        <a:lnSpc>
                          <a:spcPct val="100000"/>
                        </a:lnSpc>
                        <a:spcBef>
                          <a:spcPts val="0"/>
                        </a:spcBef>
                        <a:spcAft>
                          <a:spcPts val="0"/>
                        </a:spcAft>
                        <a:buClrTx/>
                        <a:buSzTx/>
                        <a:buFontTx/>
                        <a:buNone/>
                        <a:tabLst/>
                        <a:defRPr/>
                      </a:pPr>
                      <a:r>
                        <a:rPr lang="en-US" sz="800" b="0" i="0" u="none" strike="noStrike" dirty="0">
                          <a:solidFill>
                            <a:schemeClr val="tx1"/>
                          </a:solidFill>
                          <a:effectLst/>
                          <a:latin typeface="+mn-lt"/>
                          <a:ea typeface="DFKai-SB" panose="03000509000000000000"/>
                        </a:rPr>
                        <a:t>No vessel calling SVAGR on December 2024 minimized 2024 KPI achievement.</a:t>
                      </a:r>
                    </a:p>
                    <a:p>
                      <a:pPr marL="0" marR="0" lvl="0" indent="0" algn="just" defTabSz="914400" rtl="0" eaLnBrk="1" fontAlgn="ctr" latinLnBrk="0" hangingPunct="1">
                        <a:lnSpc>
                          <a:spcPct val="100000"/>
                        </a:lnSpc>
                        <a:spcBef>
                          <a:spcPts val="0"/>
                        </a:spcBef>
                        <a:spcAft>
                          <a:spcPts val="0"/>
                        </a:spcAft>
                        <a:buClrTx/>
                        <a:buSzTx/>
                        <a:buFontTx/>
                        <a:buNone/>
                        <a:tabLst/>
                        <a:defRPr/>
                      </a:pPr>
                      <a:r>
                        <a:rPr lang="de-DE" sz="800" b="0" i="0" u="none" strike="noStrike" dirty="0">
                          <a:solidFill>
                            <a:schemeClr val="tx1"/>
                          </a:solidFill>
                          <a:effectLst/>
                          <a:latin typeface="+mn-lt"/>
                          <a:ea typeface="DFKai-SB" panose="03000509000000000000"/>
                        </a:rPr>
                        <a:t>Considering current conditions: Support from both Carrier and Terminal is needed to reach 2025 target (Regular service, faster berth and operations, aggressive rates).</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extLst>
                  <a:ext uri="{0D108BD9-81ED-4DB2-BD59-A6C34878D82A}">
                    <a16:rowId xmlns:a16="http://schemas.microsoft.com/office/drawing/2014/main" val="10002"/>
                  </a:ext>
                </a:extLst>
              </a:tr>
              <a:tr h="1925739">
                <a:tc vMerge="1">
                  <a:txBody>
                    <a:bodyPr/>
                    <a:lstStyle/>
                    <a:p>
                      <a:endParaRPr lang="de-DE"/>
                    </a:p>
                  </a:txBody>
                  <a:tcPr/>
                </a:tc>
                <a:tc>
                  <a:txBody>
                    <a:bodyPr/>
                    <a:lstStyle/>
                    <a:p>
                      <a:pPr algn="ctr" rtl="0" fontAlgn="ctr"/>
                      <a:r>
                        <a:rPr lang="en-US" altLang="zh-TW" sz="800" b="1" i="0" u="none" strike="noStrike" dirty="0">
                          <a:solidFill>
                            <a:srgbClr val="FF0000"/>
                          </a:solidFill>
                          <a:effectLst/>
                          <a:latin typeface="+mn-lt"/>
                          <a:ea typeface="DFKai-SB" pitchFamily="65" charset="-120"/>
                        </a:rPr>
                        <a:t>SV</a:t>
                      </a:r>
                      <a:r>
                        <a:rPr lang="en-US" altLang="zh-TW" sz="800" b="1" i="0" u="none" strike="noStrike" dirty="0">
                          <a:solidFill>
                            <a:schemeClr val="tx1"/>
                          </a:solidFill>
                          <a:effectLst/>
                          <a:latin typeface="+mn-lt"/>
                          <a:ea typeface="DFKai-SB" pitchFamily="65" charset="-120"/>
                        </a:rPr>
                        <a:t> EXP.</a:t>
                      </a:r>
                      <a:r>
                        <a:rPr lang="fr-FR" altLang="zh-TW" sz="800" b="1" i="0" u="none" strike="noStrike" baseline="0" dirty="0">
                          <a:solidFill>
                            <a:schemeClr val="tx1"/>
                          </a:solidFill>
                          <a:effectLst/>
                          <a:latin typeface="+mn-lt"/>
                          <a:ea typeface="DFKai-SB" pitchFamily="65" charset="-120"/>
                        </a:rPr>
                        <a:t> =&gt;</a:t>
                      </a:r>
                      <a:r>
                        <a:rPr lang="fr-FR" altLang="zh-TW" sz="800" b="1" i="0" u="none" strike="noStrike" dirty="0">
                          <a:solidFill>
                            <a:schemeClr val="tx1"/>
                          </a:solidFill>
                          <a:effectLst/>
                          <a:latin typeface="+mn-lt"/>
                          <a:ea typeface="DFKai-SB" pitchFamily="65" charset="-120"/>
                        </a:rPr>
                        <a:t> F.E.</a:t>
                      </a:r>
                    </a:p>
                    <a:p>
                      <a:pPr algn="ctr" rtl="0" fontAlgn="ctr"/>
                      <a:r>
                        <a:rPr lang="en-US" altLang="zh-TW" sz="800" b="0" i="0" u="none" strike="noStrike" dirty="0">
                          <a:solidFill>
                            <a:schemeClr val="tx1"/>
                          </a:solidFill>
                          <a:effectLst/>
                          <a:latin typeface="+mn-lt"/>
                          <a:ea typeface="DFKai-SB" pitchFamily="65" charset="-120"/>
                        </a:rPr>
                        <a:t>(CF</a:t>
                      </a:r>
                      <a:r>
                        <a:rPr lang="de-DE" altLang="zh-TW" sz="800" b="0" i="0" u="none" strike="noStrike" baseline="0" dirty="0">
                          <a:solidFill>
                            <a:schemeClr val="tx1"/>
                          </a:solidFill>
                          <a:effectLst/>
                          <a:latin typeface="+mn-lt"/>
                          <a:ea typeface="DFKai-SB" pitchFamily="65" charset="-120"/>
                        </a:rPr>
                        <a:t> Tr</a:t>
                      </a:r>
                      <a:r>
                        <a:rPr lang="fr-FR" altLang="zh-TW" sz="800" b="0" i="0" u="none" strike="noStrike" baseline="0" dirty="0" err="1">
                          <a:solidFill>
                            <a:schemeClr val="tx1"/>
                          </a:solidFill>
                          <a:effectLst/>
                          <a:latin typeface="+mn-lt"/>
                          <a:ea typeface="DFKai-SB" pitchFamily="65" charset="-120"/>
                        </a:rPr>
                        <a:t>ade</a:t>
                      </a:r>
                      <a:r>
                        <a:rPr lang="fr-FR" altLang="zh-TW" sz="800" b="0" i="0" u="none" strike="noStrike" baseline="0" dirty="0">
                          <a:solidFill>
                            <a:schemeClr val="tx1"/>
                          </a:solidFill>
                          <a:effectLst/>
                          <a:latin typeface="+mn-lt"/>
                          <a:ea typeface="DFKai-SB" pitchFamily="65" charset="-120"/>
                        </a:rPr>
                        <a:t>)</a:t>
                      </a:r>
                      <a:endParaRPr lang="de-DE" altLang="zh-TW" sz="800" b="0" i="0" u="none" strike="noStrike" dirty="0">
                        <a:solidFill>
                          <a:schemeClr val="tx1"/>
                        </a:solidFill>
                        <a:effectLst/>
                        <a:latin typeface="+mn-lt"/>
                        <a:ea typeface="DFKai-SB" pitchFamily="65" charset="-120"/>
                      </a:endParaRPr>
                    </a:p>
                  </a:txBody>
                  <a:tcPr marL="5358" marR="5358" marT="53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de-DE" sz="800" b="0" i="0" u="none" strike="noStrike" dirty="0">
                          <a:solidFill>
                            <a:schemeClr val="tx1"/>
                          </a:solidFill>
                          <a:effectLst/>
                          <a:latin typeface="+mn-lt"/>
                          <a:ea typeface="DFKai-SB" pitchFamily="65" charset="-120"/>
                        </a:rPr>
                        <a:t>LAD</a:t>
                      </a:r>
                    </a:p>
                  </a:txBody>
                  <a:tcPr marL="5358" marR="5358" marT="53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ctr" rtl="0" fontAlgn="ctr"/>
                      <a:r>
                        <a:rPr lang="en-US" altLang="zh-TW" sz="800" b="0" i="0" u="none" strike="noStrike" dirty="0">
                          <a:solidFill>
                            <a:schemeClr val="tx1"/>
                          </a:solidFill>
                          <a:effectLst/>
                          <a:latin typeface="+mn-lt"/>
                          <a:ea typeface="DFKai-SB" pitchFamily="65" charset="-120"/>
                        </a:rPr>
                        <a:t>409</a:t>
                      </a:r>
                      <a:endParaRPr lang="de-DE" sz="800" b="0" i="0" u="none" strike="noStrike" dirty="0">
                        <a:solidFill>
                          <a:schemeClr val="tx1"/>
                        </a:solidFill>
                        <a:effectLst/>
                        <a:latin typeface="+mn-lt"/>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ctr" rtl="0" fontAlgn="ctr"/>
                      <a:r>
                        <a:rPr lang="en-US" altLang="zh-TW" sz="800" b="0" i="0" u="none" strike="noStrike" dirty="0">
                          <a:solidFill>
                            <a:schemeClr val="tx1"/>
                          </a:solidFill>
                          <a:effectLst/>
                          <a:latin typeface="+mn-lt"/>
                          <a:ea typeface="DFKai-SB" pitchFamily="65" charset="-120"/>
                        </a:rPr>
                        <a:t>377</a:t>
                      </a:r>
                      <a:endParaRPr lang="de-DE" sz="800" b="0" i="0" u="none" strike="noStrike" dirty="0">
                        <a:solidFill>
                          <a:schemeClr val="tx1"/>
                        </a:solidFill>
                        <a:effectLst/>
                        <a:latin typeface="+mn-lt"/>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ctr" rtl="0" fontAlgn="ctr"/>
                      <a:r>
                        <a:rPr lang="en-US" altLang="zh-TW" sz="800" b="0" i="0" u="none" strike="noStrike" dirty="0">
                          <a:solidFill>
                            <a:schemeClr val="tx1"/>
                          </a:solidFill>
                          <a:effectLst/>
                          <a:latin typeface="+mn-lt"/>
                          <a:ea typeface="DFKai-SB" pitchFamily="65" charset="-120"/>
                        </a:rPr>
                        <a:t>92%</a:t>
                      </a:r>
                      <a:endParaRPr lang="de-DE" sz="800" b="0" i="0" u="none" strike="noStrike" dirty="0">
                        <a:solidFill>
                          <a:schemeClr val="tx1"/>
                        </a:solidFill>
                        <a:effectLst/>
                        <a:latin typeface="+mn-lt"/>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rtl="0" fontAlgn="ctr"/>
                      <a:r>
                        <a:rPr lang="en-US" altLang="zh-TW" sz="800" b="0" i="0" u="none" strike="noStrike" dirty="0">
                          <a:solidFill>
                            <a:schemeClr val="tx1"/>
                          </a:solidFill>
                          <a:effectLst/>
                          <a:latin typeface="+mn-lt"/>
                          <a:ea typeface="DFKai-SB" pitchFamily="65" charset="-120"/>
                        </a:rPr>
                        <a:t>479</a:t>
                      </a:r>
                      <a:endParaRPr lang="de-DE" sz="800" b="0" i="0" u="none" strike="noStrike" dirty="0">
                        <a:solidFill>
                          <a:schemeClr val="tx1"/>
                        </a:solidFill>
                        <a:effectLst/>
                        <a:latin typeface="+mn-lt"/>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marL="0" marR="0" lvl="0" indent="0" algn="just" defTabSz="914400" rtl="0" eaLnBrk="1" fontAlgn="ctr" latinLnBrk="0" hangingPunct="1">
                        <a:lnSpc>
                          <a:spcPct val="100000"/>
                        </a:lnSpc>
                        <a:spcBef>
                          <a:spcPts val="0"/>
                        </a:spcBef>
                        <a:spcAft>
                          <a:spcPts val="0"/>
                        </a:spcAft>
                        <a:buClrTx/>
                        <a:buSzTx/>
                        <a:buFontTx/>
                        <a:buNone/>
                        <a:tabLst/>
                        <a:defRPr/>
                      </a:pPr>
                      <a:r>
                        <a:rPr lang="en-US" sz="800" b="0" i="0" u="none" strike="noStrike" dirty="0">
                          <a:solidFill>
                            <a:schemeClr val="tx1"/>
                          </a:solidFill>
                          <a:effectLst/>
                          <a:latin typeface="+mn-lt"/>
                          <a:ea typeface="DFKai-SB" panose="03000509000000000000"/>
                        </a:rPr>
                        <a:t>No vessel calling SVAGR on December 2024 prevented reaching 2024 KPI.</a:t>
                      </a:r>
                    </a:p>
                    <a:p>
                      <a:pPr marL="0" marR="0" lvl="0" indent="0" algn="just" defTabSz="914400" rtl="0" eaLnBrk="1" fontAlgn="ctr" latinLnBrk="0" hangingPunct="1">
                        <a:lnSpc>
                          <a:spcPct val="100000"/>
                        </a:lnSpc>
                        <a:spcBef>
                          <a:spcPts val="0"/>
                        </a:spcBef>
                        <a:spcAft>
                          <a:spcPts val="0"/>
                        </a:spcAft>
                        <a:buClrTx/>
                        <a:buSzTx/>
                        <a:buFontTx/>
                        <a:buNone/>
                        <a:tabLst/>
                        <a:defRPr/>
                      </a:pPr>
                      <a:r>
                        <a:rPr lang="de-DE" sz="800" b="0" i="0" u="none" strike="noStrike" dirty="0">
                          <a:solidFill>
                            <a:schemeClr val="tx1"/>
                          </a:solidFill>
                          <a:effectLst/>
                          <a:latin typeface="+mn-lt"/>
                          <a:ea typeface="DFKai-SB" pitchFamily="65" charset="-120"/>
                        </a:rPr>
                        <a:t>To achieve 2025 KPI target </a:t>
                      </a:r>
                      <a:r>
                        <a:rPr lang="de-DE" sz="800" b="0" i="0" u="none" strike="noStrike" dirty="0">
                          <a:solidFill>
                            <a:schemeClr val="tx1"/>
                          </a:solidFill>
                          <a:effectLst/>
                          <a:latin typeface="+mn-lt"/>
                          <a:ea typeface="DFKai-SB" panose="03000509000000000000"/>
                        </a:rPr>
                        <a:t>considering current conditions</a:t>
                      </a:r>
                      <a:r>
                        <a:rPr lang="de-DE" sz="800" b="0" i="0" u="none" strike="noStrike" dirty="0">
                          <a:solidFill>
                            <a:schemeClr val="tx1"/>
                          </a:solidFill>
                          <a:effectLst/>
                          <a:latin typeface="+mn-lt"/>
                          <a:ea typeface="DFKai-SB" pitchFamily="65" charset="-120"/>
                        </a:rPr>
                        <a:t>: </a:t>
                      </a:r>
                    </a:p>
                    <a:p>
                      <a:pPr marL="228600" marR="0" lvl="0" indent="-228600" algn="just" defTabSz="914400" rtl="0" eaLnBrk="1" fontAlgn="ctr" latinLnBrk="0" hangingPunct="1">
                        <a:lnSpc>
                          <a:spcPct val="100000"/>
                        </a:lnSpc>
                        <a:spcBef>
                          <a:spcPts val="0"/>
                        </a:spcBef>
                        <a:spcAft>
                          <a:spcPts val="0"/>
                        </a:spcAft>
                        <a:buClrTx/>
                        <a:buSzTx/>
                        <a:buFont typeface="Wingdings" panose="05000000000000000000" pitchFamily="2" charset="2"/>
                        <a:buChar char="q"/>
                        <a:tabLst/>
                        <a:defRPr/>
                      </a:pPr>
                      <a:r>
                        <a:rPr lang="de-DE" sz="800" b="0" i="0" u="none" strike="noStrike" dirty="0">
                          <a:solidFill>
                            <a:schemeClr val="tx1"/>
                          </a:solidFill>
                          <a:effectLst/>
                          <a:latin typeface="+mn-lt"/>
                          <a:ea typeface="DFKai-SB" pitchFamily="65" charset="-120"/>
                        </a:rPr>
                        <a:t>Maintain a regular service, </a:t>
                      </a:r>
                    </a:p>
                    <a:p>
                      <a:pPr marL="228600" marR="0" lvl="0" indent="-228600" algn="just" defTabSz="914400" rtl="0" eaLnBrk="1" fontAlgn="ctr" latinLnBrk="0" hangingPunct="1">
                        <a:lnSpc>
                          <a:spcPct val="100000"/>
                        </a:lnSpc>
                        <a:spcBef>
                          <a:spcPts val="0"/>
                        </a:spcBef>
                        <a:spcAft>
                          <a:spcPts val="0"/>
                        </a:spcAft>
                        <a:buClrTx/>
                        <a:buSzTx/>
                        <a:buFont typeface="Wingdings" panose="05000000000000000000" pitchFamily="2" charset="2"/>
                        <a:buChar char="q"/>
                        <a:tabLst/>
                        <a:defRPr/>
                      </a:pPr>
                      <a:r>
                        <a:rPr lang="de-DE" sz="800" b="0" i="0" u="none" strike="noStrike" dirty="0">
                          <a:solidFill>
                            <a:schemeClr val="tx1"/>
                          </a:solidFill>
                          <a:effectLst/>
                          <a:latin typeface="+mn-lt"/>
                          <a:ea typeface="DFKai-SB" pitchFamily="65" charset="-120"/>
                        </a:rPr>
                        <a:t>Maintain support from BCC and Space Controller.</a:t>
                      </a:r>
                    </a:p>
                    <a:p>
                      <a:pPr marL="228600" marR="0" lvl="0" indent="-228600" algn="just" defTabSz="914400" rtl="0" eaLnBrk="1" fontAlgn="ctr" latinLnBrk="0" hangingPunct="1">
                        <a:lnSpc>
                          <a:spcPct val="100000"/>
                        </a:lnSpc>
                        <a:spcBef>
                          <a:spcPts val="0"/>
                        </a:spcBef>
                        <a:spcAft>
                          <a:spcPts val="0"/>
                        </a:spcAft>
                        <a:buClrTx/>
                        <a:buSzTx/>
                        <a:buFont typeface="Wingdings" panose="05000000000000000000" pitchFamily="2" charset="2"/>
                        <a:buChar char="q"/>
                        <a:tabLst/>
                        <a:defRPr/>
                      </a:pPr>
                      <a:r>
                        <a:rPr lang="de-DE" sz="800" b="0" i="0" u="none" strike="noStrike" dirty="0">
                          <a:solidFill>
                            <a:schemeClr val="tx1"/>
                          </a:solidFill>
                          <a:effectLst/>
                          <a:latin typeface="+mn-lt"/>
                          <a:ea typeface="DFKai-SB" panose="03000509000000000000"/>
                        </a:rPr>
                        <a:t>Support from both Carrier and Terminal (Regular service, faster berth and operations).</a:t>
                      </a:r>
                    </a:p>
                    <a:p>
                      <a:pPr marL="171450" marR="0" lvl="0" indent="-171450" algn="just" defTabSz="914400" rtl="0" eaLnBrk="1" fontAlgn="ctr" latinLnBrk="0" hangingPunct="1">
                        <a:lnSpc>
                          <a:spcPct val="100000"/>
                        </a:lnSpc>
                        <a:spcBef>
                          <a:spcPts val="0"/>
                        </a:spcBef>
                        <a:spcAft>
                          <a:spcPts val="0"/>
                        </a:spcAft>
                        <a:buClrTx/>
                        <a:buSzTx/>
                        <a:buFontTx/>
                        <a:buChar char="-"/>
                        <a:tabLst/>
                        <a:defRPr/>
                      </a:pPr>
                      <a:endParaRPr lang="en-US" sz="800" b="0" i="0" u="none" strike="noStrike" dirty="0">
                        <a:solidFill>
                          <a:schemeClr val="tx1"/>
                        </a:solidFill>
                        <a:effectLst/>
                        <a:latin typeface="+mn-lt"/>
                        <a:ea typeface="DFKai-SB" pitchFamily="65" charset="-120"/>
                      </a:endParaRPr>
                    </a:p>
                    <a:p>
                      <a:pPr marL="171450" marR="0" lvl="0" indent="-171450" algn="just" defTabSz="914400" rtl="0" eaLnBrk="1" fontAlgn="ctr" latinLnBrk="0" hangingPunct="1">
                        <a:lnSpc>
                          <a:spcPct val="100000"/>
                        </a:lnSpc>
                        <a:spcBef>
                          <a:spcPts val="0"/>
                        </a:spcBef>
                        <a:spcAft>
                          <a:spcPts val="0"/>
                        </a:spcAft>
                        <a:buClrTx/>
                        <a:buSzTx/>
                        <a:buFontTx/>
                        <a:buChar char="-"/>
                        <a:tabLst/>
                        <a:defRPr/>
                      </a:pPr>
                      <a:endParaRPr lang="en-US" sz="800" b="0" i="0" u="none" strike="noStrike" dirty="0">
                        <a:solidFill>
                          <a:schemeClr val="tx1"/>
                        </a:solidFill>
                        <a:effectLst/>
                        <a:latin typeface="+mn-lt"/>
                        <a:ea typeface="DFKai-SB" panose="0300050900000000000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extLst>
                  <a:ext uri="{0D108BD9-81ED-4DB2-BD59-A6C34878D82A}">
                    <a16:rowId xmlns:a16="http://schemas.microsoft.com/office/drawing/2014/main" val="10003"/>
                  </a:ext>
                </a:extLst>
              </a:tr>
            </a:tbl>
          </a:graphicData>
        </a:graphic>
      </p:graphicFrame>
      <p:sp>
        <p:nvSpPr>
          <p:cNvPr id="9" name="Title 11"/>
          <p:cNvSpPr txBox="1">
            <a:spLocks/>
          </p:cNvSpPr>
          <p:nvPr/>
        </p:nvSpPr>
        <p:spPr>
          <a:xfrm>
            <a:off x="104257" y="66576"/>
            <a:ext cx="8935486" cy="555831"/>
          </a:xfrm>
          <a:prstGeom prst="rect">
            <a:avLst/>
          </a:prstGeom>
          <a:solidFill>
            <a:srgbClr val="003217"/>
          </a:solidFill>
        </p:spPr>
        <p:style>
          <a:lnRef idx="1">
            <a:schemeClr val="accent3"/>
          </a:lnRef>
          <a:fillRef idx="3">
            <a:schemeClr val="accent3"/>
          </a:fillRef>
          <a:effectRef idx="2">
            <a:schemeClr val="accent3"/>
          </a:effectRef>
          <a:fontRef idx="minor">
            <a:schemeClr val="lt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altLang="zh-TW" sz="2400" b="1" dirty="0">
                <a:latin typeface="DFKai-SB" pitchFamily="65" charset="-120"/>
                <a:ea typeface="DFKai-SB" pitchFamily="65" charset="-120"/>
              </a:rPr>
              <a:t>Performance/Space(2024) and 2025 Market Review </a:t>
            </a:r>
            <a:r>
              <a:rPr lang="en-US" altLang="zh-TW" sz="2400" b="1" dirty="0">
                <a:solidFill>
                  <a:srgbClr val="FFFF00"/>
                </a:solidFill>
                <a:latin typeface="DFKai-SB" pitchFamily="65" charset="-120"/>
                <a:ea typeface="DFKai-SB" pitchFamily="65" charset="-120"/>
              </a:rPr>
              <a:t>(SV)</a:t>
            </a:r>
            <a:endParaRPr lang="en-US" sz="2400" b="1" dirty="0">
              <a:solidFill>
                <a:srgbClr val="FFFF00"/>
              </a:solidFill>
              <a:latin typeface="DFKai-SB" pitchFamily="65" charset="-120"/>
              <a:ea typeface="DFKai-SB" pitchFamily="65" charset="-120"/>
            </a:endParaRPr>
          </a:p>
        </p:txBody>
      </p:sp>
      <p:sp>
        <p:nvSpPr>
          <p:cNvPr id="7" name="Slide Number Placeholder 1"/>
          <p:cNvSpPr txBox="1">
            <a:spLocks/>
          </p:cNvSpPr>
          <p:nvPr/>
        </p:nvSpPr>
        <p:spPr>
          <a:xfrm>
            <a:off x="7092280" y="4940002"/>
            <a:ext cx="2133600"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9F36D82E-CE9F-4850-9751-B326B49AD240}" type="slidenum">
              <a:rPr lang="en-US" sz="1200" smtClean="0">
                <a:solidFill>
                  <a:prstClr val="black"/>
                </a:solidFill>
                <a:latin typeface="Calibri"/>
              </a:rPr>
              <a:pPr algn="r">
                <a:defRPr/>
              </a:pPr>
              <a:t>11</a:t>
            </a:fld>
            <a:endParaRPr lang="en-US" sz="1200" dirty="0">
              <a:solidFill>
                <a:prstClr val="black"/>
              </a:solidFill>
              <a:latin typeface="Calibri"/>
            </a:endParaRPr>
          </a:p>
        </p:txBody>
      </p:sp>
    </p:spTree>
    <p:extLst>
      <p:ext uri="{BB962C8B-B14F-4D97-AF65-F5344CB8AC3E}">
        <p14:creationId xmlns:p14="http://schemas.microsoft.com/office/powerpoint/2010/main" val="7670296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38755125"/>
              </p:ext>
            </p:extLst>
          </p:nvPr>
        </p:nvGraphicFramePr>
        <p:xfrm>
          <a:off x="104257" y="686688"/>
          <a:ext cx="8935487" cy="4253315"/>
        </p:xfrm>
        <a:graphic>
          <a:graphicData uri="http://schemas.openxmlformats.org/drawingml/2006/table">
            <a:tbl>
              <a:tblPr/>
              <a:tblGrid>
                <a:gridCol w="507303">
                  <a:extLst>
                    <a:ext uri="{9D8B030D-6E8A-4147-A177-3AD203B41FA5}">
                      <a16:colId xmlns:a16="http://schemas.microsoft.com/office/drawing/2014/main" val="20000"/>
                    </a:ext>
                  </a:extLst>
                </a:gridCol>
                <a:gridCol w="1080119">
                  <a:extLst>
                    <a:ext uri="{9D8B030D-6E8A-4147-A177-3AD203B41FA5}">
                      <a16:colId xmlns:a16="http://schemas.microsoft.com/office/drawing/2014/main" val="20001"/>
                    </a:ext>
                  </a:extLst>
                </a:gridCol>
                <a:gridCol w="432048">
                  <a:extLst>
                    <a:ext uri="{9D8B030D-6E8A-4147-A177-3AD203B41FA5}">
                      <a16:colId xmlns:a16="http://schemas.microsoft.com/office/drawing/2014/main" val="20006"/>
                    </a:ext>
                  </a:extLst>
                </a:gridCol>
                <a:gridCol w="936104">
                  <a:extLst>
                    <a:ext uri="{9D8B030D-6E8A-4147-A177-3AD203B41FA5}">
                      <a16:colId xmlns:a16="http://schemas.microsoft.com/office/drawing/2014/main" val="20002"/>
                    </a:ext>
                  </a:extLst>
                </a:gridCol>
                <a:gridCol w="864096">
                  <a:extLst>
                    <a:ext uri="{9D8B030D-6E8A-4147-A177-3AD203B41FA5}">
                      <a16:colId xmlns:a16="http://schemas.microsoft.com/office/drawing/2014/main" val="20003"/>
                    </a:ext>
                  </a:extLst>
                </a:gridCol>
                <a:gridCol w="648073">
                  <a:extLst>
                    <a:ext uri="{9D8B030D-6E8A-4147-A177-3AD203B41FA5}">
                      <a16:colId xmlns:a16="http://schemas.microsoft.com/office/drawing/2014/main" val="20004"/>
                    </a:ext>
                  </a:extLst>
                </a:gridCol>
                <a:gridCol w="864096">
                  <a:extLst>
                    <a:ext uri="{9D8B030D-6E8A-4147-A177-3AD203B41FA5}">
                      <a16:colId xmlns:a16="http://schemas.microsoft.com/office/drawing/2014/main" val="3952754038"/>
                    </a:ext>
                  </a:extLst>
                </a:gridCol>
                <a:gridCol w="3603648">
                  <a:extLst>
                    <a:ext uri="{9D8B030D-6E8A-4147-A177-3AD203B41FA5}">
                      <a16:colId xmlns:a16="http://schemas.microsoft.com/office/drawing/2014/main" val="20005"/>
                    </a:ext>
                  </a:extLst>
                </a:gridCol>
              </a:tblGrid>
              <a:tr h="476265">
                <a:tc rowSpan="2">
                  <a:txBody>
                    <a:bodyPr/>
                    <a:lstStyle/>
                    <a:p>
                      <a:pPr algn="ctr" rtl="0" fontAlgn="ctr"/>
                      <a:r>
                        <a:rPr lang="en-US" altLang="zh-TW" sz="1000" b="0" i="0" u="none" strike="noStrike" dirty="0">
                          <a:solidFill>
                            <a:srgbClr val="000000"/>
                          </a:solidFill>
                          <a:effectLst/>
                          <a:latin typeface="DFKai-SB" pitchFamily="65" charset="-120"/>
                          <a:ea typeface="DFKai-SB" pitchFamily="65" charset="-120"/>
                        </a:rPr>
                        <a:t>Subject</a:t>
                      </a:r>
                      <a:endParaRPr lang="zh-TW" alt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rowSpan="2">
                  <a:txBody>
                    <a:bodyPr/>
                    <a:lstStyle/>
                    <a:p>
                      <a:pPr algn="ctr" rtl="0" fontAlgn="ctr"/>
                      <a:r>
                        <a:rPr lang="en-US" altLang="zh-TW" sz="1000" b="0" i="0" u="none" strike="noStrike" dirty="0">
                          <a:solidFill>
                            <a:srgbClr val="000000"/>
                          </a:solidFill>
                          <a:effectLst/>
                          <a:latin typeface="DFKai-SB" pitchFamily="65" charset="-120"/>
                          <a:ea typeface="DFKai-SB" pitchFamily="65" charset="-120"/>
                        </a:rPr>
                        <a:t>Segments</a:t>
                      </a:r>
                      <a:endParaRPr lang="zh-TW" alt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rowSpan="2">
                  <a:txBody>
                    <a:bodyPr/>
                    <a:lstStyle/>
                    <a:p>
                      <a:pPr algn="ctr" rtl="0" fontAlgn="ctr"/>
                      <a:r>
                        <a:rPr lang="de-DE" altLang="zh-TW" sz="1000" b="0" i="0" u="none" strike="noStrike" dirty="0">
                          <a:solidFill>
                            <a:schemeClr val="tx1"/>
                          </a:solidFill>
                          <a:effectLst/>
                          <a:latin typeface="DFKai-SB" pitchFamily="65" charset="-120"/>
                          <a:ea typeface="DFKai-SB" pitchFamily="65" charset="-120"/>
                        </a:rPr>
                        <a:t>BCC</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altLang="zh-TW" sz="1000" b="0" i="0" u="none" strike="noStrike" dirty="0">
                          <a:solidFill>
                            <a:schemeClr val="tx1"/>
                          </a:solidFill>
                          <a:effectLst/>
                          <a:latin typeface="DFKai-SB" pitchFamily="65" charset="-120"/>
                          <a:ea typeface="DFKai-SB" pitchFamily="65" charset="-120"/>
                        </a:rPr>
                        <a:t>202</a:t>
                      </a:r>
                      <a:r>
                        <a:rPr lang="en-US" altLang="zh-TW" sz="1000" b="0" i="0" u="none" strike="noStrike" dirty="0">
                          <a:solidFill>
                            <a:schemeClr val="tx1"/>
                          </a:solidFill>
                          <a:effectLst/>
                          <a:latin typeface="DFKai-SB" pitchFamily="65" charset="-120"/>
                          <a:ea typeface="DFKai-SB" pitchFamily="65" charset="-120"/>
                        </a:rPr>
                        <a:t>4</a:t>
                      </a:r>
                      <a:r>
                        <a:rPr lang="de-DE" altLang="zh-TW" sz="1000" b="0" i="0" u="none" strike="noStrike" dirty="0">
                          <a:solidFill>
                            <a:schemeClr val="tx1"/>
                          </a:solidFill>
                          <a:effectLst/>
                          <a:latin typeface="DFKai-SB" pitchFamily="65" charset="-120"/>
                          <a:ea typeface="DFKai-SB" pitchFamily="65" charset="-120"/>
                        </a:rPr>
                        <a:t> Target</a:t>
                      </a:r>
                    </a:p>
                    <a:p>
                      <a:pPr algn="ctr" rtl="0" fontAlgn="ctr"/>
                      <a:r>
                        <a:rPr lang="de-DE" altLang="zh-TW" sz="800" b="0" i="0" u="none" strike="noStrike" dirty="0">
                          <a:solidFill>
                            <a:schemeClr val="tx1"/>
                          </a:solidFill>
                          <a:effectLst/>
                          <a:latin typeface="DFKai-SB" pitchFamily="65" charset="-120"/>
                          <a:ea typeface="DFKai-SB" pitchFamily="65" charset="-120"/>
                        </a:rPr>
                        <a:t>TTL Loading(</a:t>
                      </a:r>
                      <a:r>
                        <a:rPr lang="de-DE" altLang="zh-TW" sz="800" b="0" i="0" u="none" strike="noStrike" baseline="0" dirty="0">
                          <a:solidFill>
                            <a:schemeClr val="tx1"/>
                          </a:solidFill>
                          <a:effectLst/>
                          <a:latin typeface="DFKai-SB" pitchFamily="65" charset="-120"/>
                          <a:ea typeface="DFKai-SB" pitchFamily="65" charset="-120"/>
                        </a:rPr>
                        <a:t>TEU)</a:t>
                      </a:r>
                      <a:endParaRPr lang="de-DE" altLang="zh-TW" sz="8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altLang="zh-TW" sz="1000" b="0" i="0" u="none" strike="noStrike" dirty="0">
                          <a:solidFill>
                            <a:schemeClr val="tx1"/>
                          </a:solidFill>
                          <a:effectLst/>
                          <a:latin typeface="DFKai-SB" pitchFamily="65" charset="-120"/>
                          <a:ea typeface="DFKai-SB" pitchFamily="65" charset="-120"/>
                        </a:rPr>
                        <a:t>2024 JAN~DEC</a:t>
                      </a:r>
                    </a:p>
                    <a:p>
                      <a:pPr marL="0" marR="0" indent="0" algn="ctr" defTabSz="914400" rtl="0" eaLnBrk="1" fontAlgn="ctr" latinLnBrk="0" hangingPunct="1">
                        <a:lnSpc>
                          <a:spcPct val="100000"/>
                        </a:lnSpc>
                        <a:spcBef>
                          <a:spcPts val="0"/>
                        </a:spcBef>
                        <a:spcAft>
                          <a:spcPts val="0"/>
                        </a:spcAft>
                        <a:buClrTx/>
                        <a:buSzTx/>
                        <a:buFontTx/>
                        <a:buNone/>
                        <a:tabLst/>
                        <a:defRPr/>
                      </a:pPr>
                      <a:r>
                        <a:rPr lang="de-DE" altLang="zh-TW" sz="800" b="0" i="0" u="none" strike="noStrike" dirty="0">
                          <a:solidFill>
                            <a:schemeClr val="tx1"/>
                          </a:solidFill>
                          <a:effectLst/>
                          <a:latin typeface="DFKai-SB" pitchFamily="65" charset="-120"/>
                          <a:ea typeface="DFKai-SB" pitchFamily="65" charset="-120"/>
                        </a:rPr>
                        <a:t>TTL</a:t>
                      </a:r>
                      <a:r>
                        <a:rPr lang="de-DE" altLang="zh-TW" sz="800" b="0" i="0" u="none" strike="noStrike" baseline="0" dirty="0">
                          <a:solidFill>
                            <a:schemeClr val="tx1"/>
                          </a:solidFill>
                          <a:effectLst/>
                          <a:latin typeface="DFKai-SB" pitchFamily="65" charset="-120"/>
                          <a:ea typeface="DFKai-SB" pitchFamily="65" charset="-120"/>
                        </a:rPr>
                        <a:t> </a:t>
                      </a:r>
                      <a:r>
                        <a:rPr lang="de-DE" altLang="zh-TW" sz="800" b="0" i="0" u="none" strike="noStrike" dirty="0">
                          <a:solidFill>
                            <a:schemeClr val="tx1"/>
                          </a:solidFill>
                          <a:effectLst/>
                          <a:latin typeface="DFKai-SB" pitchFamily="65" charset="-120"/>
                          <a:ea typeface="DFKai-SB" pitchFamily="65" charset="-120"/>
                        </a:rPr>
                        <a:t>Loading</a:t>
                      </a:r>
                      <a:r>
                        <a:rPr lang="de-DE" altLang="zh-TW" sz="800" b="0" i="0" u="none" strike="noStrike" baseline="0" dirty="0">
                          <a:solidFill>
                            <a:schemeClr val="tx1"/>
                          </a:solidFill>
                          <a:effectLst/>
                          <a:latin typeface="DFKai-SB" pitchFamily="65" charset="-120"/>
                          <a:ea typeface="DFKai-SB" pitchFamily="65" charset="-120"/>
                        </a:rPr>
                        <a:t>(TEU)</a:t>
                      </a:r>
                      <a:endParaRPr lang="de-DE" altLang="zh-TW" sz="8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en-US" altLang="zh-TW" sz="800" b="0" i="0" u="none" strike="noStrike" dirty="0">
                          <a:solidFill>
                            <a:schemeClr val="tx1"/>
                          </a:solidFill>
                          <a:effectLst/>
                          <a:latin typeface="DFKai-SB" pitchFamily="65" charset="-120"/>
                          <a:ea typeface="DFKai-SB" pitchFamily="65" charset="-120"/>
                        </a:rPr>
                        <a:t>Achievement</a:t>
                      </a:r>
                    </a:p>
                    <a:p>
                      <a:pPr algn="ctr" rtl="0" fontAlgn="ctr"/>
                      <a:r>
                        <a:rPr lang="de-DE" altLang="zh-TW" sz="1000" b="0" i="0" u="none" strike="noStrike" dirty="0">
                          <a:solidFill>
                            <a:schemeClr val="tx1"/>
                          </a:solidFill>
                          <a:effectLst/>
                          <a:latin typeface="DFKai-SB" pitchFamily="65" charset="-120"/>
                          <a:ea typeface="DFKai-SB" pitchFamily="65" charset="-120"/>
                        </a:rPr>
                        <a:t>(%)</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altLang="zh-TW" sz="1000" b="0" i="0" u="none" strike="noStrike" dirty="0">
                          <a:solidFill>
                            <a:schemeClr val="tx1"/>
                          </a:solidFill>
                          <a:effectLst/>
                          <a:latin typeface="DFKai-SB" pitchFamily="65" charset="-120"/>
                          <a:ea typeface="DFKai-SB" pitchFamily="65" charset="-120"/>
                        </a:rPr>
                        <a:t>2025 JAN~DEC</a:t>
                      </a:r>
                    </a:p>
                    <a:p>
                      <a:pPr marL="0" marR="0" lvl="0" indent="0" algn="ctr" defTabSz="914400" rtl="0" eaLnBrk="1" fontAlgn="ctr" latinLnBrk="0" hangingPunct="1">
                        <a:lnSpc>
                          <a:spcPct val="100000"/>
                        </a:lnSpc>
                        <a:spcBef>
                          <a:spcPts val="0"/>
                        </a:spcBef>
                        <a:spcAft>
                          <a:spcPts val="0"/>
                        </a:spcAft>
                        <a:buClrTx/>
                        <a:buSzTx/>
                        <a:buFontTx/>
                        <a:buNone/>
                        <a:tabLst/>
                        <a:defRPr/>
                      </a:pPr>
                      <a:r>
                        <a:rPr lang="de-DE" altLang="zh-TW" sz="800" b="0" i="0" u="none" strike="noStrike" dirty="0">
                          <a:solidFill>
                            <a:schemeClr val="tx1"/>
                          </a:solidFill>
                          <a:effectLst/>
                          <a:latin typeface="DFKai-SB" pitchFamily="65" charset="-120"/>
                          <a:ea typeface="DFKai-SB" pitchFamily="65" charset="-120"/>
                        </a:rPr>
                        <a:t>TTL Loading(</a:t>
                      </a:r>
                      <a:r>
                        <a:rPr lang="de-DE" altLang="zh-TW" sz="800" b="0" i="0" u="none" strike="noStrike" baseline="0" dirty="0">
                          <a:solidFill>
                            <a:schemeClr val="tx1"/>
                          </a:solidFill>
                          <a:effectLst/>
                          <a:latin typeface="DFKai-SB" pitchFamily="65" charset="-120"/>
                          <a:ea typeface="DFKai-SB" pitchFamily="65" charset="-120"/>
                        </a:rPr>
                        <a:t>TEU)</a:t>
                      </a:r>
                      <a:endParaRPr lang="de-DE" altLang="zh-TW" sz="8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rowSpan="2">
                  <a:txBody>
                    <a:bodyPr/>
                    <a:lstStyle/>
                    <a:p>
                      <a:pPr algn="ctr" rtl="0" fontAlgn="ctr"/>
                      <a:r>
                        <a:rPr lang="de-DE" sz="1000" b="0" i="0" u="none" strike="noStrike" dirty="0">
                          <a:solidFill>
                            <a:srgbClr val="000000"/>
                          </a:solidFill>
                          <a:effectLst/>
                          <a:latin typeface="DFKai-SB" pitchFamily="65" charset="-120"/>
                          <a:ea typeface="DFKai-SB" pitchFamily="65" charset="-120"/>
                        </a:rPr>
                        <a:t>Market</a:t>
                      </a:r>
                      <a:r>
                        <a:rPr lang="de-DE" sz="1000" b="0" i="0" u="none" strike="noStrike" baseline="0" dirty="0">
                          <a:solidFill>
                            <a:srgbClr val="000000"/>
                          </a:solidFill>
                          <a:effectLst/>
                          <a:latin typeface="DFKai-SB" pitchFamily="65" charset="-120"/>
                          <a:ea typeface="DFKai-SB" pitchFamily="65" charset="-120"/>
                        </a:rPr>
                        <a:t> Review</a:t>
                      </a:r>
                      <a:r>
                        <a:rPr lang="de-DE" sz="1000" b="0" i="0" u="none" strike="noStrike" dirty="0">
                          <a:solidFill>
                            <a:srgbClr val="000000"/>
                          </a:solidFill>
                          <a:effectLst/>
                          <a:latin typeface="DFKai-SB" pitchFamily="65" charset="-120"/>
                          <a:ea typeface="DFKai-SB" pitchFamily="65" charset="-120"/>
                        </a:rPr>
                        <a:t> </a:t>
                      </a:r>
                      <a:r>
                        <a:rPr lang="en-US" altLang="zh-TW" sz="1000" b="0" i="0" u="none" strike="noStrike" dirty="0">
                          <a:solidFill>
                            <a:srgbClr val="000000"/>
                          </a:solidFill>
                          <a:effectLst/>
                          <a:latin typeface="DFKai-SB" pitchFamily="65" charset="-120"/>
                          <a:ea typeface="DFKai-SB" pitchFamily="65" charset="-120"/>
                        </a:rPr>
                        <a:t>&amp;</a:t>
                      </a:r>
                      <a:r>
                        <a:rPr lang="de-DE" sz="1000" b="0" i="0" u="none" strike="noStrike" dirty="0">
                          <a:solidFill>
                            <a:srgbClr val="000000"/>
                          </a:solidFill>
                          <a:effectLst/>
                          <a:latin typeface="DFKai-SB" pitchFamily="65" charset="-120"/>
                          <a:ea typeface="DFKai-SB" pitchFamily="65" charset="-120"/>
                        </a:rPr>
                        <a:t> Action</a:t>
                      </a:r>
                      <a:r>
                        <a:rPr lang="de-DE" sz="1000" b="0" i="0" u="none" strike="noStrike" baseline="0" dirty="0">
                          <a:solidFill>
                            <a:srgbClr val="000000"/>
                          </a:solidFill>
                          <a:effectLst/>
                          <a:latin typeface="DFKai-SB" pitchFamily="65" charset="-120"/>
                          <a:ea typeface="DFKai-SB" pitchFamily="65" charset="-120"/>
                        </a:rPr>
                        <a:t> Plan</a:t>
                      </a:r>
                    </a:p>
                    <a:p>
                      <a:pPr algn="ctr" rtl="0" fontAlgn="ctr"/>
                      <a:r>
                        <a:rPr lang="de-DE" sz="1000" b="0" i="0" u="none" strike="noStrike" baseline="0" dirty="0">
                          <a:solidFill>
                            <a:srgbClr val="000000"/>
                          </a:solidFill>
                          <a:effectLst/>
                          <a:latin typeface="DFKai-SB" pitchFamily="65" charset="-120"/>
                          <a:ea typeface="DFKai-SB" pitchFamily="65" charset="-120"/>
                        </a:rPr>
                        <a:t>(How to achieve 2025 target?)</a:t>
                      </a:r>
                      <a:endParaRPr 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extLst>
                  <a:ext uri="{0D108BD9-81ED-4DB2-BD59-A6C34878D82A}">
                    <a16:rowId xmlns:a16="http://schemas.microsoft.com/office/drawing/2014/main" val="10000"/>
                  </a:ext>
                </a:extLst>
              </a:tr>
              <a:tr h="244758">
                <a:tc vMerge="1">
                  <a:txBody>
                    <a:bodyPr/>
                    <a:lstStyle/>
                    <a:p>
                      <a:endParaRPr lang="de-DE"/>
                    </a:p>
                  </a:txBody>
                  <a:tcPr/>
                </a:tc>
                <a:tc vMerge="1">
                  <a:txBody>
                    <a:bodyPr/>
                    <a:lstStyle/>
                    <a:p>
                      <a:endParaRPr lang="de-DE"/>
                    </a:p>
                  </a:txBody>
                  <a:tcPr/>
                </a:tc>
                <a:tc vMerge="1">
                  <a:txBody>
                    <a:bodyPr/>
                    <a:lstStyle/>
                    <a:p>
                      <a:pPr algn="ctr" rtl="0" fontAlgn="ctr"/>
                      <a:endParaRPr 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2E088"/>
                    </a:solidFill>
                  </a:tcPr>
                </a:tc>
                <a:tc>
                  <a:txBody>
                    <a:bodyPr/>
                    <a:lstStyle/>
                    <a:p>
                      <a:pPr algn="ctr" rtl="0" fontAlgn="ctr"/>
                      <a:r>
                        <a:rPr lang="de-DE" sz="1000" b="0" i="0" u="none" strike="noStrike" dirty="0">
                          <a:solidFill>
                            <a:srgbClr val="000000"/>
                          </a:solidFill>
                          <a:effectLst/>
                          <a:latin typeface="DFKai-SB" pitchFamily="65" charset="-120"/>
                          <a:ea typeface="DFKai-SB" pitchFamily="65" charset="-120"/>
                        </a:rPr>
                        <a:t>(A)</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sz="1000" b="0" i="0" u="none" strike="noStrike" dirty="0">
                          <a:solidFill>
                            <a:srgbClr val="000000"/>
                          </a:solidFill>
                          <a:effectLst/>
                          <a:latin typeface="DFKai-SB" pitchFamily="65" charset="-120"/>
                          <a:ea typeface="DFKai-SB" pitchFamily="65" charset="-120"/>
                        </a:rPr>
                        <a:t>(B)</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altLang="zh-TW" sz="1000" b="0" i="0" u="none" strike="noStrike" kern="1200" cap="none" spc="0" normalizeH="0" baseline="0" noProof="0" dirty="0">
                          <a:ln>
                            <a:noFill/>
                          </a:ln>
                          <a:solidFill>
                            <a:srgbClr val="000000"/>
                          </a:solidFill>
                          <a:effectLst/>
                          <a:uLnTx/>
                          <a:uFillTx/>
                          <a:latin typeface="DFKai-SB" pitchFamily="65" charset="-120"/>
                          <a:ea typeface="DFKai-SB" pitchFamily="65" charset="-120"/>
                          <a:cs typeface="+mn-cs"/>
                        </a:rPr>
                        <a:t>(B)/(A)</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altLang="zh-TW" sz="1000" b="0" i="0" u="none" strike="noStrike" kern="1200" cap="none" spc="0" normalizeH="0" baseline="0" noProof="0" dirty="0">
                          <a:ln>
                            <a:noFill/>
                          </a:ln>
                          <a:solidFill>
                            <a:srgbClr val="000000"/>
                          </a:solidFill>
                          <a:effectLst/>
                          <a:uLnTx/>
                          <a:uFillTx/>
                          <a:latin typeface="DFKai-SB" pitchFamily="65" charset="-120"/>
                          <a:ea typeface="DFKai-SB" pitchFamily="65" charset="-120"/>
                          <a:cs typeface="+mn-cs"/>
                        </a:rPr>
                        <a:t>Target</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vMerge="1">
                  <a:txBody>
                    <a:bodyPr/>
                    <a:lstStyle/>
                    <a:p>
                      <a:pPr algn="ctr" rtl="0" fontAlgn="ctr"/>
                      <a:endParaRPr lang="de-DE" sz="1000" b="0" i="0" u="none" strike="noStrike" dirty="0">
                        <a:solidFill>
                          <a:srgbClr val="000000"/>
                        </a:solidFill>
                        <a:effectLst/>
                        <a:latin typeface="DFKai-SB" pitchFamily="65" charset="-120"/>
                        <a:ea typeface="DFKai-SB" pitchFamily="65" charset="-120"/>
                      </a:endParaRP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2E088"/>
                    </a:solidFill>
                  </a:tcPr>
                </a:tc>
                <a:extLst>
                  <a:ext uri="{0D108BD9-81ED-4DB2-BD59-A6C34878D82A}">
                    <a16:rowId xmlns:a16="http://schemas.microsoft.com/office/drawing/2014/main" val="10001"/>
                  </a:ext>
                </a:extLst>
              </a:tr>
              <a:tr h="1202524">
                <a:tc rowSpan="3">
                  <a:txBody>
                    <a:bodyPr/>
                    <a:lstStyle/>
                    <a:p>
                      <a:pPr algn="ctr" rtl="0" fontAlgn="ctr"/>
                      <a:r>
                        <a:rPr lang="en-US" altLang="zh-TW" sz="1000" b="0" i="0" u="none" strike="noStrike" dirty="0">
                          <a:solidFill>
                            <a:srgbClr val="000000"/>
                          </a:solidFill>
                          <a:effectLst/>
                          <a:latin typeface="DFKai-SB" pitchFamily="65" charset="-120"/>
                          <a:ea typeface="DFKai-SB" pitchFamily="65" charset="-120"/>
                        </a:rPr>
                        <a:t>Trade</a:t>
                      </a:r>
                      <a:r>
                        <a:rPr lang="en-US" altLang="zh-TW" sz="1000" b="0" i="0" u="none" strike="noStrike" baseline="0" dirty="0">
                          <a:solidFill>
                            <a:srgbClr val="000000"/>
                          </a:solidFill>
                          <a:effectLst/>
                          <a:latin typeface="DFKai-SB" pitchFamily="65" charset="-120"/>
                          <a:ea typeface="DFKai-SB" pitchFamily="65" charset="-120"/>
                        </a:rPr>
                        <a:t> </a:t>
                      </a:r>
                    </a:p>
                    <a:p>
                      <a:pPr algn="ctr" rtl="0" fontAlgn="ctr"/>
                      <a:r>
                        <a:rPr lang="en-US" altLang="zh-TW" sz="1000" b="0" i="0" u="none" strike="noStrike" baseline="0" dirty="0">
                          <a:solidFill>
                            <a:srgbClr val="000000"/>
                          </a:solidFill>
                          <a:effectLst/>
                          <a:latin typeface="DFKai-SB" pitchFamily="65" charset="-120"/>
                          <a:ea typeface="DFKai-SB" pitchFamily="65" charset="-120"/>
                        </a:rPr>
                        <a:t>Lane</a:t>
                      </a:r>
                      <a:endParaRPr lang="zh-TW" alt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en-US" altLang="zh-TW" sz="800" b="1" i="0" u="none" strike="noStrike" dirty="0">
                          <a:solidFill>
                            <a:srgbClr val="FF0000"/>
                          </a:solidFill>
                          <a:effectLst/>
                          <a:latin typeface="+mn-lt"/>
                          <a:ea typeface="DFKai-SB" pitchFamily="65" charset="-120"/>
                        </a:rPr>
                        <a:t>SV</a:t>
                      </a:r>
                      <a:r>
                        <a:rPr lang="en-US" altLang="zh-TW" sz="800" b="1" i="0" u="none" strike="noStrike" dirty="0">
                          <a:solidFill>
                            <a:schemeClr val="tx1"/>
                          </a:solidFill>
                          <a:effectLst/>
                          <a:latin typeface="+mn-lt"/>
                          <a:ea typeface="DFKai-SB" pitchFamily="65" charset="-120"/>
                        </a:rPr>
                        <a:t> </a:t>
                      </a:r>
                      <a:r>
                        <a:rPr lang="fr-FR" altLang="zh-TW" sz="800" b="1" i="0" u="none" strike="noStrike" dirty="0">
                          <a:solidFill>
                            <a:schemeClr val="tx1"/>
                          </a:solidFill>
                          <a:effectLst/>
                          <a:latin typeface="+mn-lt"/>
                          <a:ea typeface="DFKai-SB" pitchFamily="65" charset="-120"/>
                          <a:sym typeface="Wingdings" pitchFamily="2" charset="2"/>
                        </a:rPr>
                        <a:t></a:t>
                      </a:r>
                      <a:r>
                        <a:rPr lang="fr-FR" altLang="zh-TW" sz="800" b="1" i="0" u="none" strike="noStrike" dirty="0">
                          <a:solidFill>
                            <a:schemeClr val="tx1"/>
                          </a:solidFill>
                          <a:effectLst/>
                          <a:latin typeface="+mn-lt"/>
                          <a:ea typeface="DFKai-SB" pitchFamily="65" charset="-120"/>
                        </a:rPr>
                        <a:t> USEC</a:t>
                      </a:r>
                    </a:p>
                    <a:p>
                      <a:pPr algn="ctr" rtl="0" fontAlgn="ctr"/>
                      <a:r>
                        <a:rPr lang="en-US" altLang="zh-TW" sz="800" b="0" i="0" u="none" strike="noStrike" dirty="0">
                          <a:solidFill>
                            <a:schemeClr val="tx1"/>
                          </a:solidFill>
                          <a:effectLst/>
                          <a:latin typeface="+mn-lt"/>
                          <a:ea typeface="DFKai-SB" pitchFamily="65" charset="-120"/>
                        </a:rPr>
                        <a:t>(622+623</a:t>
                      </a:r>
                      <a:r>
                        <a:rPr lang="de-DE" altLang="zh-TW" sz="800" b="0" i="0" u="none" strike="noStrike" baseline="0" dirty="0">
                          <a:solidFill>
                            <a:schemeClr val="tx1"/>
                          </a:solidFill>
                          <a:effectLst/>
                          <a:latin typeface="+mn-lt"/>
                          <a:ea typeface="DFKai-SB" pitchFamily="65" charset="-120"/>
                        </a:rPr>
                        <a:t> Tr</a:t>
                      </a:r>
                      <a:r>
                        <a:rPr lang="fr-FR" altLang="zh-TW" sz="800" b="0" i="0" u="none" strike="noStrike" baseline="0" dirty="0" err="1">
                          <a:solidFill>
                            <a:schemeClr val="tx1"/>
                          </a:solidFill>
                          <a:effectLst/>
                          <a:latin typeface="+mn-lt"/>
                          <a:ea typeface="DFKai-SB" pitchFamily="65" charset="-120"/>
                        </a:rPr>
                        <a:t>ade</a:t>
                      </a:r>
                      <a:r>
                        <a:rPr lang="fr-FR" altLang="zh-TW" sz="800" b="0" i="0" u="none" strike="noStrike" baseline="0" dirty="0">
                          <a:solidFill>
                            <a:schemeClr val="tx1"/>
                          </a:solidFill>
                          <a:effectLst/>
                          <a:latin typeface="+mn-lt"/>
                          <a:ea typeface="DFKai-SB" pitchFamily="65" charset="-120"/>
                        </a:rPr>
                        <a:t>)</a:t>
                      </a:r>
                      <a:endParaRPr lang="de-DE" sz="800" b="0" i="0" u="none" strike="noStrike" dirty="0">
                        <a:solidFill>
                          <a:schemeClr val="tx1"/>
                        </a:solidFill>
                        <a:effectLst/>
                        <a:latin typeface="+mn-lt"/>
                        <a:ea typeface="DFKai-SB" pitchFamily="65" charset="-120"/>
                      </a:endParaRPr>
                    </a:p>
                  </a:txBody>
                  <a:tcPr marL="5357" marR="5357" marT="52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de-DE" sz="800" b="0" i="0" u="none" strike="noStrike" dirty="0">
                          <a:solidFill>
                            <a:schemeClr val="tx1"/>
                          </a:solidFill>
                          <a:effectLst/>
                          <a:latin typeface="+mn-lt"/>
                          <a:ea typeface="DFKai-SB" pitchFamily="65" charset="-120"/>
                        </a:rPr>
                        <a:t>ELA</a:t>
                      </a:r>
                    </a:p>
                  </a:txBody>
                  <a:tcPr marL="5357" marR="5357" marT="52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SzPts val="800"/>
                        <a:buFont typeface="Arial"/>
                        <a:buNone/>
                      </a:pPr>
                      <a:r>
                        <a:rPr lang="en-US" sz="800" dirty="0">
                          <a:latin typeface="+mn-lt"/>
                          <a:ea typeface="DFKai-SB"/>
                          <a:cs typeface="DFKai-SB"/>
                          <a:sym typeface="DFKai-SB"/>
                        </a:rPr>
                        <a:t>580</a:t>
                      </a:r>
                      <a:endParaRPr sz="800" dirty="0">
                        <a:latin typeface="+mn-lt"/>
                        <a:ea typeface="DFKai-SB"/>
                        <a:cs typeface="DFKai-SB"/>
                        <a:sym typeface="DFKai-SB"/>
                      </a:endParaRPr>
                    </a:p>
                  </a:txBody>
                  <a:tcPr marL="5350" marR="5350" marT="52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SzPts val="1000"/>
                        <a:buFont typeface="Arial"/>
                        <a:buNone/>
                      </a:pPr>
                      <a:r>
                        <a:rPr lang="en-US" sz="800" dirty="0">
                          <a:solidFill>
                            <a:schemeClr val="dk1"/>
                          </a:solidFill>
                          <a:latin typeface="+mn-lt"/>
                          <a:ea typeface="DFKai-SB"/>
                          <a:cs typeface="DFKai-SB"/>
                          <a:sym typeface="DFKai-SB"/>
                        </a:rPr>
                        <a:t>23</a:t>
                      </a:r>
                      <a:endParaRPr sz="800" dirty="0">
                        <a:solidFill>
                          <a:schemeClr val="dk1"/>
                        </a:solidFill>
                        <a:latin typeface="+mn-lt"/>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SzPts val="1000"/>
                        <a:buFont typeface="Arial"/>
                        <a:buNone/>
                      </a:pPr>
                      <a:r>
                        <a:rPr lang="en-US" sz="800" b="0" i="0" u="none" strike="noStrike" dirty="0">
                          <a:solidFill>
                            <a:srgbClr val="FF0000"/>
                          </a:solidFill>
                          <a:latin typeface="+mn-lt"/>
                          <a:ea typeface="DFKai-SB"/>
                          <a:cs typeface="DFKai-SB"/>
                          <a:sym typeface="DFKai-SB"/>
                        </a:rPr>
                        <a:t>4%</a:t>
                      </a:r>
                      <a:endParaRPr sz="800" b="0" i="0" u="none" strike="noStrike" dirty="0">
                        <a:solidFill>
                          <a:srgbClr val="FF0000"/>
                        </a:solidFill>
                        <a:latin typeface="+mn-lt"/>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lvl="0" indent="0" algn="ctr" rtl="0">
                        <a:spcBef>
                          <a:spcPts val="0"/>
                        </a:spcBef>
                        <a:spcAft>
                          <a:spcPts val="0"/>
                        </a:spcAft>
                        <a:buSzPts val="1000"/>
                        <a:buFont typeface="Arial"/>
                        <a:buNone/>
                      </a:pPr>
                      <a:r>
                        <a:rPr lang="en-US" sz="800" b="0" i="0" u="none" strike="noStrike" dirty="0">
                          <a:solidFill>
                            <a:schemeClr val="dk1"/>
                          </a:solidFill>
                          <a:latin typeface="+mn-lt"/>
                          <a:ea typeface="DFKai-SB"/>
                          <a:cs typeface="DFKai-SB"/>
                          <a:sym typeface="DFKai-SB"/>
                        </a:rPr>
                        <a:t>50</a:t>
                      </a:r>
                      <a:endParaRPr sz="800" b="0" i="0" u="none" strike="noStrike" dirty="0">
                        <a:solidFill>
                          <a:schemeClr val="dk1"/>
                        </a:solidFill>
                        <a:latin typeface="+mn-lt"/>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marL="0" marR="0" lvl="0" indent="0" algn="just" defTabSz="914400" rtl="0" eaLnBrk="1" fontAlgn="ctr" latinLnBrk="0" hangingPunct="1">
                        <a:lnSpc>
                          <a:spcPct val="100000"/>
                        </a:lnSpc>
                        <a:spcBef>
                          <a:spcPts val="0"/>
                        </a:spcBef>
                        <a:spcAft>
                          <a:spcPts val="0"/>
                        </a:spcAft>
                        <a:buClrTx/>
                        <a:buSzTx/>
                        <a:buFontTx/>
                        <a:buNone/>
                        <a:tabLst/>
                        <a:defRPr/>
                      </a:pPr>
                      <a:r>
                        <a:rPr lang="en-US" sz="800" b="0" i="0" u="none" strike="noStrike" dirty="0">
                          <a:solidFill>
                            <a:schemeClr val="tx1"/>
                          </a:solidFill>
                          <a:effectLst/>
                          <a:latin typeface="+mn-lt"/>
                          <a:ea typeface="DFKai-SB" pitchFamily="65" charset="-120"/>
                        </a:rPr>
                        <a:t>Import from US to SV via SVAGR is not competitive since we do not have a call on LAE NB, so cargo has to go from US to PANAMA (T/S #1) then MEXICO (T/S #2) and then to SV on LAE SB call (Transit time too long).</a:t>
                      </a:r>
                    </a:p>
                    <a:p>
                      <a:pPr marL="0" indent="0" algn="just" rtl="0" fontAlgn="ctr">
                        <a:buFontTx/>
                        <a:buNone/>
                      </a:pPr>
                      <a:r>
                        <a:rPr lang="en-US" sz="800" b="0" i="0" u="none" strike="noStrike" dirty="0">
                          <a:solidFill>
                            <a:schemeClr val="tx1"/>
                          </a:solidFill>
                          <a:effectLst/>
                          <a:latin typeface="+mn-lt"/>
                          <a:ea typeface="DFKai-SB" pitchFamily="65" charset="-120"/>
                        </a:rPr>
                        <a:t>More CIF Cargo from US to SV (Via GTZST) is needed.</a:t>
                      </a:r>
                    </a:p>
                    <a:p>
                      <a:pPr marL="0" indent="0" algn="just" rtl="0" fontAlgn="ctr">
                        <a:buFontTx/>
                        <a:buNone/>
                      </a:pPr>
                      <a:r>
                        <a:rPr lang="en-US" sz="800" b="0" i="0" u="none" strike="noStrike" dirty="0">
                          <a:solidFill>
                            <a:schemeClr val="tx1"/>
                          </a:solidFill>
                          <a:effectLst/>
                          <a:latin typeface="+mn-lt"/>
                          <a:ea typeface="DFKai-SB" pitchFamily="65" charset="-120"/>
                        </a:rPr>
                        <a:t>Not enough empty units at SVSJHD to offer to export customers (Via GTZST).</a:t>
                      </a:r>
                    </a:p>
                    <a:p>
                      <a:pPr marL="0" marR="0" lvl="0" indent="0" algn="just" defTabSz="914400" rtl="0" eaLnBrk="1" fontAlgn="ctr" latinLnBrk="0" hangingPunct="1">
                        <a:lnSpc>
                          <a:spcPct val="100000"/>
                        </a:lnSpc>
                        <a:spcBef>
                          <a:spcPts val="0"/>
                        </a:spcBef>
                        <a:spcAft>
                          <a:spcPts val="0"/>
                        </a:spcAft>
                        <a:buClrTx/>
                        <a:buSzTx/>
                        <a:buFontTx/>
                        <a:buNone/>
                        <a:tabLst/>
                        <a:defRPr/>
                      </a:pPr>
                      <a:r>
                        <a:rPr lang="en-US" sz="800" b="0" i="0" u="none" strike="noStrike" dirty="0">
                          <a:solidFill>
                            <a:schemeClr val="tx1"/>
                          </a:solidFill>
                          <a:effectLst/>
                          <a:latin typeface="+mn-lt"/>
                          <a:ea typeface="DFKai-SB" pitchFamily="65" charset="-120"/>
                        </a:rPr>
                        <a:t>There are units in SVAGR available but for exports to US via SVAGR only.</a:t>
                      </a:r>
                    </a:p>
                    <a:p>
                      <a:pPr marL="0" indent="0" algn="just" rtl="0" fontAlgn="ctr">
                        <a:buFontTx/>
                        <a:buNone/>
                      </a:pPr>
                      <a:endParaRPr lang="en-US" sz="800" b="0" i="0" u="none" strike="noStrike" dirty="0">
                        <a:solidFill>
                          <a:schemeClr val="tx1"/>
                        </a:solidFill>
                        <a:effectLst/>
                        <a:latin typeface="+mn-lt"/>
                        <a:ea typeface="DFKai-SB" pitchFamily="65" charset="-120"/>
                      </a:endParaRPr>
                    </a:p>
                    <a:p>
                      <a:pPr marL="0" indent="0" algn="just" rtl="0" fontAlgn="ctr">
                        <a:buFontTx/>
                        <a:buNone/>
                      </a:pPr>
                      <a:endParaRPr lang="en-US" sz="800" b="0" i="0" u="none" strike="noStrike" dirty="0">
                        <a:solidFill>
                          <a:schemeClr val="tx1"/>
                        </a:solidFill>
                        <a:effectLst/>
                        <a:latin typeface="+mn-lt"/>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extLst>
                  <a:ext uri="{0D108BD9-81ED-4DB2-BD59-A6C34878D82A}">
                    <a16:rowId xmlns:a16="http://schemas.microsoft.com/office/drawing/2014/main" val="10004"/>
                  </a:ext>
                </a:extLst>
              </a:tr>
              <a:tr h="1112310">
                <a:tc vMerge="1">
                  <a:txBody>
                    <a:bodyPr/>
                    <a:lstStyle/>
                    <a:p>
                      <a:endParaRPr lang="en-US"/>
                    </a:p>
                  </a:txBody>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zh-TW" sz="800" b="1" i="0" u="none" strike="noStrike" dirty="0">
                          <a:solidFill>
                            <a:srgbClr val="FF0000"/>
                          </a:solidFill>
                          <a:effectLst/>
                          <a:latin typeface="+mn-lt"/>
                          <a:ea typeface="DFKai-SB" pitchFamily="65" charset="-120"/>
                        </a:rPr>
                        <a:t>SV</a:t>
                      </a:r>
                      <a:r>
                        <a:rPr lang="en-US" altLang="zh-TW" sz="800" b="1" i="0" u="none" strike="noStrike" dirty="0">
                          <a:solidFill>
                            <a:schemeClr val="tx1"/>
                          </a:solidFill>
                          <a:effectLst/>
                          <a:latin typeface="+mn-lt"/>
                          <a:ea typeface="DFKai-SB" pitchFamily="65" charset="-120"/>
                        </a:rPr>
                        <a:t> </a:t>
                      </a:r>
                      <a:r>
                        <a:rPr lang="fr-FR" altLang="zh-TW" sz="800" b="1" i="0" u="none" strike="noStrike" dirty="0">
                          <a:solidFill>
                            <a:schemeClr val="tx1"/>
                          </a:solidFill>
                          <a:effectLst/>
                          <a:latin typeface="+mn-lt"/>
                          <a:ea typeface="DFKai-SB" pitchFamily="65" charset="-120"/>
                          <a:sym typeface="Wingdings" pitchFamily="2" charset="2"/>
                        </a:rPr>
                        <a:t> WCSA</a:t>
                      </a:r>
                      <a:r>
                        <a:rPr lang="fr-FR" altLang="zh-TW" sz="800" b="1" i="0" u="none" strike="noStrike" dirty="0">
                          <a:solidFill>
                            <a:schemeClr val="tx1"/>
                          </a:solidFill>
                          <a:effectLst/>
                          <a:latin typeface="+mn-lt"/>
                          <a:ea typeface="DFKai-SB" pitchFamily="65" charset="-120"/>
                        </a:rPr>
                        <a:t> </a:t>
                      </a:r>
                    </a:p>
                    <a:p>
                      <a:pPr marL="0" marR="0" indent="0" algn="ctr" defTabSz="914400" rtl="0" eaLnBrk="1" fontAlgn="ctr" latinLnBrk="0" hangingPunct="1">
                        <a:lnSpc>
                          <a:spcPct val="100000"/>
                        </a:lnSpc>
                        <a:spcBef>
                          <a:spcPts val="0"/>
                        </a:spcBef>
                        <a:spcAft>
                          <a:spcPts val="0"/>
                        </a:spcAft>
                        <a:buClrTx/>
                        <a:buSzTx/>
                        <a:buFontTx/>
                        <a:buNone/>
                        <a:tabLst/>
                        <a:defRPr/>
                      </a:pPr>
                      <a:r>
                        <a:rPr lang="en-US" altLang="zh-TW" sz="800" b="0" i="0" u="none" strike="noStrike" dirty="0">
                          <a:solidFill>
                            <a:schemeClr val="tx1"/>
                          </a:solidFill>
                          <a:effectLst/>
                          <a:latin typeface="+mn-lt"/>
                          <a:ea typeface="DFKai-SB" pitchFamily="65" charset="-120"/>
                        </a:rPr>
                        <a:t>(CW+WC</a:t>
                      </a:r>
                      <a:r>
                        <a:rPr lang="de-DE" altLang="zh-TW" sz="800" b="0" i="0" u="none" strike="noStrike" baseline="0" dirty="0">
                          <a:solidFill>
                            <a:schemeClr val="tx1"/>
                          </a:solidFill>
                          <a:effectLst/>
                          <a:latin typeface="+mn-lt"/>
                          <a:ea typeface="DFKai-SB" pitchFamily="65" charset="-120"/>
                        </a:rPr>
                        <a:t> Tr</a:t>
                      </a:r>
                      <a:r>
                        <a:rPr lang="fr-FR" altLang="zh-TW" sz="800" b="0" i="0" u="none" strike="noStrike" baseline="0" dirty="0" err="1">
                          <a:solidFill>
                            <a:schemeClr val="tx1"/>
                          </a:solidFill>
                          <a:effectLst/>
                          <a:latin typeface="+mn-lt"/>
                          <a:ea typeface="DFKai-SB" pitchFamily="65" charset="-120"/>
                        </a:rPr>
                        <a:t>ade</a:t>
                      </a:r>
                      <a:r>
                        <a:rPr lang="fr-FR" altLang="zh-TW" sz="800" b="0" i="0" u="none" strike="noStrike" baseline="0" dirty="0">
                          <a:solidFill>
                            <a:schemeClr val="tx1"/>
                          </a:solidFill>
                          <a:effectLst/>
                          <a:latin typeface="+mn-lt"/>
                          <a:ea typeface="DFKai-SB" pitchFamily="65" charset="-120"/>
                        </a:rPr>
                        <a:t>)</a:t>
                      </a:r>
                    </a:p>
                  </a:txBody>
                  <a:tcPr marL="5357" marR="5357" marT="52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de-DE" sz="800" b="0" i="0" u="none" strike="noStrike" dirty="0">
                          <a:solidFill>
                            <a:schemeClr val="tx1"/>
                          </a:solidFill>
                          <a:effectLst/>
                          <a:latin typeface="+mn-lt"/>
                          <a:ea typeface="DFKai-SB" pitchFamily="65" charset="-120"/>
                        </a:rPr>
                        <a:t>ELA</a:t>
                      </a:r>
                    </a:p>
                  </a:txBody>
                  <a:tcPr marL="5357" marR="5357" marT="52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SzPts val="800"/>
                        <a:buFont typeface="Arial"/>
                        <a:buNone/>
                      </a:pPr>
                      <a:r>
                        <a:rPr lang="en-US" altLang="zh-TW" sz="800" b="0" i="0" u="none" strike="noStrike" dirty="0">
                          <a:solidFill>
                            <a:schemeClr val="tx1"/>
                          </a:solidFill>
                          <a:latin typeface="+mn-lt"/>
                          <a:ea typeface="DFKai-SB"/>
                          <a:cs typeface="DFKai-SB"/>
                          <a:sym typeface="DFKai-SB"/>
                        </a:rPr>
                        <a:t>150</a:t>
                      </a:r>
                      <a:endParaRPr sz="800" b="0" i="0" u="none" strike="noStrike" dirty="0">
                        <a:solidFill>
                          <a:schemeClr val="tx1"/>
                        </a:solidFill>
                        <a:latin typeface="+mn-lt"/>
                        <a:ea typeface="DFKai-SB"/>
                        <a:cs typeface="DFKai-SB"/>
                        <a:sym typeface="DFKai-SB"/>
                      </a:endParaRPr>
                    </a:p>
                  </a:txBody>
                  <a:tcPr marL="5350" marR="5350" marT="52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SzPts val="1000"/>
                        <a:buFont typeface="Arial"/>
                        <a:buNone/>
                      </a:pPr>
                      <a:r>
                        <a:rPr lang="en-US" sz="800" b="0" i="0" u="none" strike="noStrike" dirty="0">
                          <a:solidFill>
                            <a:schemeClr val="dk1"/>
                          </a:solidFill>
                          <a:latin typeface="+mn-lt"/>
                          <a:ea typeface="DFKai-SB"/>
                          <a:cs typeface="DFKai-SB"/>
                          <a:sym typeface="DFKai-SB"/>
                        </a:rPr>
                        <a:t>221</a:t>
                      </a:r>
                      <a:endParaRPr sz="800" b="0" i="0" u="none" strike="noStrike" dirty="0">
                        <a:solidFill>
                          <a:schemeClr val="dk1"/>
                        </a:solidFill>
                        <a:latin typeface="+mn-lt"/>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SzPts val="1000"/>
                        <a:buFont typeface="Arial"/>
                        <a:buNone/>
                      </a:pPr>
                      <a:r>
                        <a:rPr lang="en-US" sz="800" b="0" i="0" u="none" strike="noStrike" dirty="0">
                          <a:solidFill>
                            <a:schemeClr val="tx1"/>
                          </a:solidFill>
                          <a:latin typeface="+mn-lt"/>
                          <a:ea typeface="DFKai-SB"/>
                          <a:cs typeface="DFKai-SB"/>
                          <a:sym typeface="DFKai-SB"/>
                        </a:rPr>
                        <a:t>147%</a:t>
                      </a:r>
                      <a:endParaRPr sz="800" b="0" i="0" u="none" strike="noStrike" dirty="0">
                        <a:solidFill>
                          <a:schemeClr val="tx1"/>
                        </a:solidFill>
                        <a:latin typeface="+mn-lt"/>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lvl="0" indent="0" algn="ctr" rtl="0">
                        <a:spcBef>
                          <a:spcPts val="0"/>
                        </a:spcBef>
                        <a:spcAft>
                          <a:spcPts val="0"/>
                        </a:spcAft>
                        <a:buSzPts val="1000"/>
                        <a:buFont typeface="Arial"/>
                        <a:buNone/>
                      </a:pPr>
                      <a:r>
                        <a:rPr lang="en-US" sz="800" b="0" i="0" u="none" strike="noStrike" dirty="0">
                          <a:solidFill>
                            <a:schemeClr val="dk1"/>
                          </a:solidFill>
                          <a:latin typeface="+mn-lt"/>
                          <a:ea typeface="DFKai-SB"/>
                          <a:cs typeface="DFKai-SB"/>
                          <a:sym typeface="DFKai-SB"/>
                        </a:rPr>
                        <a:t>200</a:t>
                      </a:r>
                      <a:endParaRPr sz="800" b="0" i="0" u="none" strike="noStrike" dirty="0">
                        <a:solidFill>
                          <a:schemeClr val="dk1"/>
                        </a:solidFill>
                        <a:latin typeface="+mn-lt"/>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marL="0" marR="0" lvl="0" indent="0" algn="just" defTabSz="914400" rtl="0" eaLnBrk="1" fontAlgn="ctr" latinLnBrk="0" hangingPunct="1">
                        <a:lnSpc>
                          <a:spcPct val="100000"/>
                        </a:lnSpc>
                        <a:spcBef>
                          <a:spcPts val="0"/>
                        </a:spcBef>
                        <a:spcAft>
                          <a:spcPts val="0"/>
                        </a:spcAft>
                        <a:buClrTx/>
                        <a:buSzTx/>
                        <a:buFontTx/>
                        <a:buNone/>
                        <a:tabLst/>
                        <a:defRPr/>
                      </a:pPr>
                      <a:r>
                        <a:rPr lang="en-US" sz="800" b="0" i="0" u="none" strike="noStrike" dirty="0">
                          <a:solidFill>
                            <a:schemeClr val="tx1"/>
                          </a:solidFill>
                          <a:effectLst/>
                          <a:latin typeface="+mn-lt"/>
                          <a:ea typeface="DFKai-SB" pitchFamily="65" charset="-120"/>
                        </a:rPr>
                        <a:t>MABE’s volume from WCSA to SVAGR (WC Trade) helped achieve 2024 KPI.</a:t>
                      </a:r>
                    </a:p>
                    <a:p>
                      <a:pPr marL="0" indent="0" algn="just" rtl="0" fontAlgn="ctr">
                        <a:buFontTx/>
                        <a:buNone/>
                      </a:pPr>
                      <a:r>
                        <a:rPr lang="en-US" sz="800" b="0" i="0" u="none" strike="noStrike" dirty="0">
                          <a:solidFill>
                            <a:schemeClr val="tx1"/>
                          </a:solidFill>
                          <a:effectLst/>
                          <a:latin typeface="+mn-lt"/>
                          <a:ea typeface="DFKai-SB" pitchFamily="65" charset="-120"/>
                        </a:rPr>
                        <a:t>Working on MABE’s 2025 Tender Agreement to achieve 2025 KPI target.</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extLst>
                  <a:ext uri="{0D108BD9-81ED-4DB2-BD59-A6C34878D82A}">
                    <a16:rowId xmlns:a16="http://schemas.microsoft.com/office/drawing/2014/main" val="10003"/>
                  </a:ext>
                </a:extLst>
              </a:tr>
              <a:tr h="1217458">
                <a:tc vMerge="1">
                  <a:txBody>
                    <a:bodyPr/>
                    <a:lstStyle/>
                    <a:p>
                      <a:endParaRPr lang="fr-FR"/>
                    </a:p>
                  </a:txBody>
                  <a:tcPr/>
                </a:tc>
                <a:tc>
                  <a:txBody>
                    <a:bodyPr/>
                    <a:lstStyle/>
                    <a:p>
                      <a:pPr algn="ctr" rtl="0" fontAlgn="ctr"/>
                      <a:r>
                        <a:rPr lang="en-US" altLang="zh-TW" sz="800" b="1" i="0" u="none" strike="noStrike" dirty="0">
                          <a:solidFill>
                            <a:srgbClr val="FF0000"/>
                          </a:solidFill>
                          <a:effectLst/>
                          <a:latin typeface="+mn-lt"/>
                          <a:ea typeface="DFKai-SB" pitchFamily="65" charset="-120"/>
                        </a:rPr>
                        <a:t>SV</a:t>
                      </a:r>
                      <a:r>
                        <a:rPr lang="en-US" altLang="zh-TW" sz="800" b="1" i="0" u="none" strike="noStrike" dirty="0">
                          <a:solidFill>
                            <a:schemeClr val="tx1"/>
                          </a:solidFill>
                          <a:effectLst/>
                          <a:latin typeface="+mn-lt"/>
                          <a:ea typeface="DFKai-SB" pitchFamily="65" charset="-120"/>
                        </a:rPr>
                        <a:t> </a:t>
                      </a:r>
                      <a:r>
                        <a:rPr lang="en-US" altLang="zh-TW" sz="800" b="1" i="0" u="none" strike="noStrike" dirty="0">
                          <a:solidFill>
                            <a:schemeClr val="tx1"/>
                          </a:solidFill>
                          <a:effectLst/>
                          <a:latin typeface="+mn-lt"/>
                          <a:ea typeface="DFKai-SB" pitchFamily="65" charset="-120"/>
                          <a:sym typeface="Wingdings" pitchFamily="2" charset="2"/>
                        </a:rPr>
                        <a:t> WCCA+CARB</a:t>
                      </a:r>
                      <a:endParaRPr lang="de-DE" sz="800" b="1" i="0" u="none" strike="noStrike" dirty="0">
                        <a:solidFill>
                          <a:schemeClr val="tx1"/>
                        </a:solidFill>
                        <a:effectLst/>
                        <a:latin typeface="+mn-lt"/>
                        <a:ea typeface="DFKai-SB" pitchFamily="65" charset="-120"/>
                      </a:endParaRPr>
                    </a:p>
                    <a:p>
                      <a:pPr algn="ctr" rtl="0" fontAlgn="ctr"/>
                      <a:r>
                        <a:rPr lang="de-DE" sz="800" b="0" i="0" u="none" strike="noStrike" dirty="0">
                          <a:solidFill>
                            <a:schemeClr val="tx1"/>
                          </a:solidFill>
                          <a:effectLst/>
                          <a:latin typeface="+mn-lt"/>
                          <a:ea typeface="DFKai-SB" pitchFamily="65" charset="-120"/>
                        </a:rPr>
                        <a:t>(CB</a:t>
                      </a:r>
                      <a:r>
                        <a:rPr lang="de-DE" altLang="zh-TW" sz="800" b="0" i="0" u="none" strike="noStrike" baseline="0" dirty="0">
                          <a:solidFill>
                            <a:schemeClr val="tx1"/>
                          </a:solidFill>
                          <a:effectLst/>
                          <a:latin typeface="+mn-lt"/>
                          <a:ea typeface="DFKai-SB" pitchFamily="65" charset="-120"/>
                        </a:rPr>
                        <a:t> Tr</a:t>
                      </a:r>
                      <a:r>
                        <a:rPr lang="fr-FR" altLang="zh-TW" sz="800" b="0" i="0" u="none" strike="noStrike" baseline="0" dirty="0" err="1">
                          <a:solidFill>
                            <a:schemeClr val="tx1"/>
                          </a:solidFill>
                          <a:effectLst/>
                          <a:latin typeface="+mn-lt"/>
                          <a:ea typeface="DFKai-SB" pitchFamily="65" charset="-120"/>
                        </a:rPr>
                        <a:t>ade</a:t>
                      </a:r>
                      <a:r>
                        <a:rPr lang="fr-FR" altLang="zh-TW" sz="800" b="0" i="0" u="none" strike="noStrike" baseline="0" dirty="0">
                          <a:solidFill>
                            <a:schemeClr val="tx1"/>
                          </a:solidFill>
                          <a:effectLst/>
                          <a:latin typeface="+mn-lt"/>
                          <a:ea typeface="DFKai-SB" pitchFamily="65" charset="-120"/>
                        </a:rPr>
                        <a:t>)</a:t>
                      </a:r>
                      <a:endParaRPr lang="de-DE" sz="800" b="0" i="0" u="none" strike="noStrike" dirty="0">
                        <a:solidFill>
                          <a:schemeClr val="tx1"/>
                        </a:solidFill>
                        <a:effectLst/>
                        <a:latin typeface="+mn-lt"/>
                        <a:ea typeface="DFKai-SB" pitchFamily="65" charset="-120"/>
                      </a:endParaRPr>
                    </a:p>
                  </a:txBody>
                  <a:tcPr marL="5357" marR="5357" marT="52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de-DE" sz="800" b="0" i="0" u="none" strike="noStrike" dirty="0">
                          <a:solidFill>
                            <a:schemeClr val="tx1"/>
                          </a:solidFill>
                          <a:effectLst/>
                          <a:latin typeface="+mn-lt"/>
                          <a:ea typeface="DFKai-SB" pitchFamily="65" charset="-120"/>
                        </a:rPr>
                        <a:t>ELA</a:t>
                      </a:r>
                    </a:p>
                  </a:txBody>
                  <a:tcPr marL="5357" marR="5357" marT="52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SzPts val="800"/>
                        <a:buFont typeface="Arial"/>
                        <a:buNone/>
                      </a:pPr>
                      <a:r>
                        <a:rPr lang="en-US" altLang="zh-TW" sz="800" b="0" i="0" u="none" strike="noStrike" dirty="0">
                          <a:solidFill>
                            <a:schemeClr val="tx1"/>
                          </a:solidFill>
                          <a:latin typeface="+mn-lt"/>
                          <a:ea typeface="DFKai-SB"/>
                          <a:cs typeface="DFKai-SB"/>
                          <a:sym typeface="DFKai-SB"/>
                        </a:rPr>
                        <a:t>220</a:t>
                      </a:r>
                      <a:endParaRPr sz="800" b="0" i="0" u="none" strike="noStrike" dirty="0">
                        <a:solidFill>
                          <a:schemeClr val="tx1"/>
                        </a:solidFill>
                        <a:latin typeface="+mn-lt"/>
                        <a:ea typeface="DFKai-SB"/>
                        <a:cs typeface="DFKai-SB"/>
                        <a:sym typeface="DFKai-SB"/>
                      </a:endParaRPr>
                    </a:p>
                  </a:txBody>
                  <a:tcPr marL="5350" marR="5350" marT="52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Clr>
                          <a:schemeClr val="dk1"/>
                        </a:buClr>
                        <a:buSzPts val="1000"/>
                        <a:buFont typeface="Arial"/>
                        <a:buNone/>
                      </a:pPr>
                      <a:r>
                        <a:rPr lang="en-US" sz="800" dirty="0">
                          <a:solidFill>
                            <a:schemeClr val="dk1"/>
                          </a:solidFill>
                          <a:latin typeface="+mn-lt"/>
                          <a:ea typeface="DFKai-SB"/>
                          <a:cs typeface="DFKai-SB"/>
                          <a:sym typeface="DFKai-SB"/>
                        </a:rPr>
                        <a:t>70</a:t>
                      </a:r>
                      <a:endParaRPr sz="800" dirty="0">
                        <a:solidFill>
                          <a:schemeClr val="dk1"/>
                        </a:solidFill>
                        <a:latin typeface="+mn-lt"/>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SzPts val="1000"/>
                        <a:buFont typeface="Arial"/>
                        <a:buNone/>
                      </a:pPr>
                      <a:r>
                        <a:rPr lang="en-US" sz="800" b="0" i="0" u="none" strike="noStrike" dirty="0">
                          <a:solidFill>
                            <a:srgbClr val="FF0000"/>
                          </a:solidFill>
                          <a:latin typeface="+mn-lt"/>
                          <a:ea typeface="DFKai-SB"/>
                          <a:cs typeface="DFKai-SB"/>
                          <a:sym typeface="DFKai-SB"/>
                        </a:rPr>
                        <a:t>32%</a:t>
                      </a:r>
                      <a:endParaRPr sz="800" b="0" i="0" u="none" strike="noStrike" dirty="0">
                        <a:solidFill>
                          <a:srgbClr val="FF0000"/>
                        </a:solidFill>
                        <a:latin typeface="+mn-lt"/>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lvl="0" indent="0" algn="ctr" rtl="0">
                        <a:spcBef>
                          <a:spcPts val="0"/>
                        </a:spcBef>
                        <a:spcAft>
                          <a:spcPts val="0"/>
                        </a:spcAft>
                        <a:buSzPts val="1000"/>
                        <a:buFont typeface="Arial"/>
                        <a:buNone/>
                      </a:pPr>
                      <a:r>
                        <a:rPr lang="en-US" sz="800" b="0" i="0" u="none" strike="noStrike" dirty="0">
                          <a:solidFill>
                            <a:schemeClr val="dk1"/>
                          </a:solidFill>
                          <a:latin typeface="+mn-lt"/>
                          <a:ea typeface="DFKai-SB"/>
                          <a:cs typeface="DFKai-SB"/>
                          <a:sym typeface="DFKai-SB"/>
                        </a:rPr>
                        <a:t>100</a:t>
                      </a:r>
                      <a:endParaRPr sz="800" b="0" i="0" u="none" strike="noStrike" dirty="0">
                        <a:solidFill>
                          <a:schemeClr val="dk1"/>
                        </a:solidFill>
                        <a:latin typeface="+mn-lt"/>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marL="0" indent="0" algn="just" rtl="0" fontAlgn="ctr">
                        <a:buFontTx/>
                        <a:buNone/>
                      </a:pPr>
                      <a:r>
                        <a:rPr lang="en-US" sz="800" b="0" i="0" u="none" strike="noStrike" dirty="0">
                          <a:solidFill>
                            <a:schemeClr val="tx1"/>
                          </a:solidFill>
                          <a:effectLst/>
                          <a:latin typeface="+mn-lt"/>
                          <a:ea typeface="DFKai-SB" pitchFamily="65" charset="-120"/>
                        </a:rPr>
                        <a:t>Faster T/S connection in PANAMA for cargo going to Caribbean.</a:t>
                      </a:r>
                    </a:p>
                    <a:p>
                      <a:pPr marL="0" indent="0" algn="just" rtl="0" fontAlgn="ctr">
                        <a:buFontTx/>
                        <a:buNone/>
                      </a:pPr>
                      <a:r>
                        <a:rPr lang="en-US" sz="800" b="0" i="0" u="none" strike="noStrike" dirty="0">
                          <a:solidFill>
                            <a:schemeClr val="tx1"/>
                          </a:solidFill>
                          <a:effectLst/>
                          <a:latin typeface="+mn-lt"/>
                          <a:ea typeface="DFKai-SB" pitchFamily="65" charset="-120"/>
                        </a:rPr>
                        <a:t>No support from Sugar exporters as they do not accept to pay for port storages not generated by them.</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extLst>
                  <a:ext uri="{0D108BD9-81ED-4DB2-BD59-A6C34878D82A}">
                    <a16:rowId xmlns:a16="http://schemas.microsoft.com/office/drawing/2014/main" val="10005"/>
                  </a:ext>
                </a:extLst>
              </a:tr>
            </a:tbl>
          </a:graphicData>
        </a:graphic>
      </p:graphicFrame>
      <p:sp>
        <p:nvSpPr>
          <p:cNvPr id="9" name="Title 11"/>
          <p:cNvSpPr txBox="1">
            <a:spLocks/>
          </p:cNvSpPr>
          <p:nvPr/>
        </p:nvSpPr>
        <p:spPr>
          <a:xfrm>
            <a:off x="104257" y="66576"/>
            <a:ext cx="8935486" cy="555831"/>
          </a:xfrm>
          <a:prstGeom prst="rect">
            <a:avLst/>
          </a:prstGeom>
          <a:solidFill>
            <a:srgbClr val="003217"/>
          </a:solidFill>
        </p:spPr>
        <p:style>
          <a:lnRef idx="1">
            <a:schemeClr val="accent3"/>
          </a:lnRef>
          <a:fillRef idx="3">
            <a:schemeClr val="accent3"/>
          </a:fillRef>
          <a:effectRef idx="2">
            <a:schemeClr val="accent3"/>
          </a:effectRef>
          <a:fontRef idx="minor">
            <a:schemeClr val="lt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altLang="zh-TW" sz="2400" b="1" dirty="0">
                <a:latin typeface="DFKai-SB" pitchFamily="65" charset="-120"/>
                <a:ea typeface="DFKai-SB" pitchFamily="65" charset="-120"/>
              </a:rPr>
              <a:t>Performance/Space(2024) and 2025 Market Review </a:t>
            </a:r>
            <a:r>
              <a:rPr lang="en-US" altLang="zh-TW" sz="2400" b="1" dirty="0">
                <a:solidFill>
                  <a:srgbClr val="FFFF00"/>
                </a:solidFill>
                <a:latin typeface="DFKai-SB" pitchFamily="65" charset="-120"/>
                <a:ea typeface="DFKai-SB" pitchFamily="65" charset="-120"/>
              </a:rPr>
              <a:t>(SV)</a:t>
            </a:r>
            <a:endParaRPr lang="en-US" sz="2400" b="1" dirty="0">
              <a:solidFill>
                <a:srgbClr val="FFFF00"/>
              </a:solidFill>
              <a:latin typeface="DFKai-SB" pitchFamily="65" charset="-120"/>
              <a:ea typeface="DFKai-SB" pitchFamily="65" charset="-120"/>
            </a:endParaRPr>
          </a:p>
        </p:txBody>
      </p:sp>
      <p:sp>
        <p:nvSpPr>
          <p:cNvPr id="7" name="Slide Number Placeholder 1"/>
          <p:cNvSpPr txBox="1">
            <a:spLocks/>
          </p:cNvSpPr>
          <p:nvPr/>
        </p:nvSpPr>
        <p:spPr>
          <a:xfrm>
            <a:off x="7010400" y="4883720"/>
            <a:ext cx="2133600"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endParaRPr lang="en-US" sz="1200" dirty="0">
              <a:solidFill>
                <a:prstClr val="black"/>
              </a:solidFill>
              <a:latin typeface="Calibri"/>
            </a:endParaRPr>
          </a:p>
        </p:txBody>
      </p:sp>
      <p:sp>
        <p:nvSpPr>
          <p:cNvPr id="2" name="Slide Number Placeholder 1">
            <a:extLst>
              <a:ext uri="{FF2B5EF4-FFF2-40B4-BE49-F238E27FC236}">
                <a16:creationId xmlns:a16="http://schemas.microsoft.com/office/drawing/2014/main" id="{16A00793-B1A6-94D9-74FD-A533840959E3}"/>
              </a:ext>
            </a:extLst>
          </p:cNvPr>
          <p:cNvSpPr txBox="1">
            <a:spLocks/>
          </p:cNvSpPr>
          <p:nvPr/>
        </p:nvSpPr>
        <p:spPr>
          <a:xfrm>
            <a:off x="7092280" y="4940002"/>
            <a:ext cx="2133600"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9F36D82E-CE9F-4850-9751-B326B49AD240}" type="slidenum">
              <a:rPr lang="en-US" sz="1200" smtClean="0">
                <a:solidFill>
                  <a:prstClr val="black"/>
                </a:solidFill>
                <a:latin typeface="Calibri"/>
              </a:rPr>
              <a:pPr algn="r">
                <a:defRPr/>
              </a:pPr>
              <a:t>12</a:t>
            </a:fld>
            <a:endParaRPr lang="en-US" sz="1200" dirty="0">
              <a:solidFill>
                <a:prstClr val="black"/>
              </a:solidFill>
              <a:latin typeface="Calibri"/>
            </a:endParaRPr>
          </a:p>
        </p:txBody>
      </p:sp>
    </p:spTree>
    <p:extLst>
      <p:ext uri="{BB962C8B-B14F-4D97-AF65-F5344CB8AC3E}">
        <p14:creationId xmlns:p14="http://schemas.microsoft.com/office/powerpoint/2010/main" val="21147813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1"/>
          <p:cNvSpPr>
            <a:spLocks noGrp="1"/>
          </p:cNvSpPr>
          <p:nvPr>
            <p:ph type="title"/>
          </p:nvPr>
        </p:nvSpPr>
        <p:spPr>
          <a:xfrm>
            <a:off x="107504" y="123478"/>
            <a:ext cx="8928992" cy="533400"/>
          </a:xfrm>
          <a:solidFill>
            <a:srgbClr val="003217"/>
          </a:solidFill>
        </p:spPr>
        <p:style>
          <a:lnRef idx="1">
            <a:schemeClr val="accent3"/>
          </a:lnRef>
          <a:fillRef idx="3">
            <a:schemeClr val="accent3"/>
          </a:fillRef>
          <a:effectRef idx="2">
            <a:schemeClr val="accent3"/>
          </a:effectRef>
          <a:fontRef idx="minor">
            <a:schemeClr val="lt1"/>
          </a:fontRef>
        </p:style>
        <p:txBody>
          <a:bodyPr>
            <a:normAutofit/>
          </a:bodyPr>
          <a:lstStyle/>
          <a:p>
            <a:pPr algn="ctr"/>
            <a:r>
              <a:rPr lang="en-US" altLang="zh-TW" sz="2400" b="1" dirty="0">
                <a:latin typeface="DFKai-SB" pitchFamily="65" charset="-120"/>
                <a:ea typeface="DFKai-SB" pitchFamily="65" charset="-120"/>
              </a:rPr>
              <a:t>Topic discussion </a:t>
            </a:r>
            <a:r>
              <a:rPr lang="en-US" altLang="zh-TW" sz="2400" b="1" dirty="0">
                <a:solidFill>
                  <a:srgbClr val="FFFF00"/>
                </a:solidFill>
                <a:latin typeface="DFKai-SB" pitchFamily="65" charset="-120"/>
                <a:ea typeface="DFKai-SB" pitchFamily="65" charset="-120"/>
              </a:rPr>
              <a:t>(SV)</a:t>
            </a:r>
            <a:endParaRPr lang="en-US" sz="2400" b="1" dirty="0">
              <a:solidFill>
                <a:srgbClr val="FFFF00"/>
              </a:solidFill>
              <a:latin typeface="DFKai-SB" pitchFamily="65" charset="-120"/>
              <a:ea typeface="DFKai-SB" pitchFamily="65" charset="-120"/>
            </a:endParaRPr>
          </a:p>
        </p:txBody>
      </p:sp>
      <p:sp>
        <p:nvSpPr>
          <p:cNvPr id="5" name="Slide Number Placeholder 1"/>
          <p:cNvSpPr txBox="1">
            <a:spLocks/>
          </p:cNvSpPr>
          <p:nvPr/>
        </p:nvSpPr>
        <p:spPr>
          <a:xfrm>
            <a:off x="7010400" y="4883720"/>
            <a:ext cx="2133600"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9F36D82E-CE9F-4850-9751-B326B49AD240}" type="slidenum">
              <a:rPr kumimoji="0" lang="en-US" sz="1200" b="0" i="0" u="none" strike="noStrike" kern="1200" cap="none" spc="0" normalizeH="0" baseline="0" noProof="0" smtClean="0">
                <a:ln>
                  <a:noFill/>
                </a:ln>
                <a:solidFill>
                  <a:prstClr val="black"/>
                </a:solidFill>
                <a:effectLst/>
                <a:uLnTx/>
                <a:uFillTx/>
                <a:latin typeface="Calibri"/>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Calibri"/>
            </a:endParaRPr>
          </a:p>
        </p:txBody>
      </p:sp>
      <p:sp>
        <p:nvSpPr>
          <p:cNvPr id="2" name="Marcador de contenido 1">
            <a:extLst>
              <a:ext uri="{FF2B5EF4-FFF2-40B4-BE49-F238E27FC236}">
                <a16:creationId xmlns:a16="http://schemas.microsoft.com/office/drawing/2014/main" id="{4B2256E3-F5F7-3410-680A-D131614F17D2}"/>
              </a:ext>
            </a:extLst>
          </p:cNvPr>
          <p:cNvSpPr txBox="1">
            <a:spLocks/>
          </p:cNvSpPr>
          <p:nvPr/>
        </p:nvSpPr>
        <p:spPr>
          <a:xfrm>
            <a:off x="251520" y="852349"/>
            <a:ext cx="8157592" cy="4031371"/>
          </a:xfrm>
          <a:prstGeom prst="rect">
            <a:avLst/>
          </a:prstGeom>
        </p:spPr>
        <p:txBody>
          <a:bodyPr/>
          <a:lst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0" indent="0" algn="just">
              <a:buFont typeface="Wingdings 2" panose="05020102010507070707" pitchFamily="18" charset="2"/>
              <a:buNone/>
              <a:defRPr/>
            </a:pPr>
            <a:r>
              <a:rPr kumimoji="0" lang="es-SV" sz="1600" b="1" dirty="0" err="1"/>
              <a:t>Commercial</a:t>
            </a:r>
            <a:r>
              <a:rPr kumimoji="0" lang="es-SV" sz="1600" b="1" dirty="0"/>
              <a:t> </a:t>
            </a:r>
            <a:r>
              <a:rPr kumimoji="0" lang="es-SV" sz="1600" b="1" dirty="0" err="1"/>
              <a:t>Side</a:t>
            </a:r>
            <a:r>
              <a:rPr kumimoji="0" lang="es-SV" sz="1600" b="1" dirty="0"/>
              <a:t>:</a:t>
            </a:r>
          </a:p>
          <a:p>
            <a:pPr marL="0" indent="0" algn="just">
              <a:buFont typeface="Wingdings 2" panose="05020102010507070707" pitchFamily="18" charset="2"/>
              <a:buNone/>
              <a:defRPr/>
            </a:pPr>
            <a:endParaRPr kumimoji="0" lang="es-SV" sz="1600" dirty="0"/>
          </a:p>
          <a:p>
            <a:pPr marL="0" indent="0" algn="just">
              <a:buFont typeface="Wingdings 2" panose="05020102010507070707" pitchFamily="18" charset="2"/>
              <a:buNone/>
              <a:defRPr/>
            </a:pPr>
            <a:r>
              <a:rPr kumimoji="0" lang="es-SV" sz="1600" b="1" dirty="0"/>
              <a:t>Imports</a:t>
            </a:r>
          </a:p>
          <a:p>
            <a:pPr algn="just">
              <a:buClrTx/>
              <a:buFont typeface="Wingdings" panose="05000000000000000000" pitchFamily="2" charset="2"/>
              <a:buChar char="v"/>
              <a:defRPr/>
            </a:pPr>
            <a:r>
              <a:rPr kumimoji="0" lang="es-SV" sz="1200" dirty="0" err="1"/>
              <a:t>Still</a:t>
            </a:r>
            <a:r>
              <a:rPr kumimoji="0" lang="es-SV" sz="1200" dirty="0"/>
              <a:t> </a:t>
            </a:r>
            <a:r>
              <a:rPr kumimoji="0" lang="es-SV" sz="1200" dirty="0" err="1"/>
              <a:t>facing</a:t>
            </a:r>
            <a:r>
              <a:rPr kumimoji="0" lang="es-SV" sz="1200" dirty="0"/>
              <a:t> </a:t>
            </a:r>
            <a:r>
              <a:rPr kumimoji="0" lang="es-SV" sz="1200" dirty="0" err="1"/>
              <a:t>serious</a:t>
            </a:r>
            <a:r>
              <a:rPr kumimoji="0" lang="es-SV" sz="1200" dirty="0"/>
              <a:t> </a:t>
            </a:r>
            <a:r>
              <a:rPr kumimoji="0" lang="es-SV" sz="1200" dirty="0" err="1"/>
              <a:t>delays</a:t>
            </a:r>
            <a:r>
              <a:rPr kumimoji="0" lang="es-SV" sz="1200" dirty="0"/>
              <a:t> </a:t>
            </a:r>
            <a:r>
              <a:rPr kumimoji="0" lang="es-SV" sz="1200" dirty="0" err="1"/>
              <a:t>on</a:t>
            </a:r>
            <a:r>
              <a:rPr kumimoji="0" lang="es-SV" sz="1200" dirty="0"/>
              <a:t> </a:t>
            </a:r>
            <a:r>
              <a:rPr kumimoji="0" lang="es-SV" sz="1200" dirty="0" err="1"/>
              <a:t>ETA’s</a:t>
            </a:r>
            <a:r>
              <a:rPr kumimoji="0" lang="es-SV" sz="1200" dirty="0"/>
              <a:t> </a:t>
            </a:r>
            <a:r>
              <a:rPr kumimoji="0" lang="es-SV" sz="1200" dirty="0" err="1"/>
              <a:t>for</a:t>
            </a:r>
            <a:r>
              <a:rPr kumimoji="0" lang="es-SV" sz="1200" dirty="0"/>
              <a:t> </a:t>
            </a:r>
            <a:r>
              <a:rPr kumimoji="0" lang="es-SV" sz="1200" dirty="0" err="1"/>
              <a:t>most</a:t>
            </a:r>
            <a:r>
              <a:rPr kumimoji="0" lang="es-SV" sz="1200" dirty="0"/>
              <a:t> </a:t>
            </a:r>
            <a:r>
              <a:rPr kumimoji="0" lang="es-SV" sz="1200" dirty="0" err="1"/>
              <a:t>of</a:t>
            </a:r>
            <a:r>
              <a:rPr kumimoji="0" lang="es-SV" sz="1200" dirty="0"/>
              <a:t> </a:t>
            </a:r>
            <a:r>
              <a:rPr kumimoji="0" lang="es-SV" sz="1200" dirty="0" err="1"/>
              <a:t>our</a:t>
            </a:r>
            <a:r>
              <a:rPr kumimoji="0" lang="es-SV" sz="1200" dirty="0"/>
              <a:t> </a:t>
            </a:r>
            <a:r>
              <a:rPr kumimoji="0" lang="es-SV" sz="1200" dirty="0" err="1"/>
              <a:t>import</a:t>
            </a:r>
            <a:r>
              <a:rPr kumimoji="0" lang="es-SV" sz="1200" dirty="0"/>
              <a:t> cargo </a:t>
            </a:r>
            <a:r>
              <a:rPr kumimoji="0" lang="es-SV" sz="1200" dirty="0" err="1"/>
              <a:t>due</a:t>
            </a:r>
            <a:r>
              <a:rPr kumimoji="0" lang="es-SV" sz="1200" dirty="0"/>
              <a:t> </a:t>
            </a:r>
            <a:r>
              <a:rPr kumimoji="0" lang="es-SV" sz="1200" dirty="0" err="1"/>
              <a:t>to</a:t>
            </a:r>
            <a:r>
              <a:rPr kumimoji="0" lang="es-SV" sz="1200" dirty="0"/>
              <a:t> </a:t>
            </a:r>
            <a:r>
              <a:rPr kumimoji="0" lang="es-SV" sz="1200" dirty="0" err="1"/>
              <a:t>poor</a:t>
            </a:r>
            <a:r>
              <a:rPr kumimoji="0" lang="es-SV" sz="1200" dirty="0"/>
              <a:t> </a:t>
            </a:r>
            <a:r>
              <a:rPr kumimoji="0" lang="es-SV" sz="1200" dirty="0" err="1"/>
              <a:t>reliable</a:t>
            </a:r>
            <a:r>
              <a:rPr kumimoji="0" lang="es-SV" sz="1200" dirty="0"/>
              <a:t> LAE Service.</a:t>
            </a:r>
          </a:p>
          <a:p>
            <a:pPr algn="just">
              <a:buClrTx/>
              <a:buFont typeface="Wingdings" panose="05000000000000000000" pitchFamily="2" charset="2"/>
              <a:buChar char="v"/>
              <a:defRPr/>
            </a:pPr>
            <a:r>
              <a:rPr kumimoji="0" lang="es-SV" sz="1200" dirty="0" err="1"/>
              <a:t>When</a:t>
            </a:r>
            <a:r>
              <a:rPr kumimoji="0" lang="es-SV" sz="1200" dirty="0"/>
              <a:t> </a:t>
            </a:r>
            <a:r>
              <a:rPr kumimoji="0" lang="es-SV" sz="1200" dirty="0" err="1"/>
              <a:t>under</a:t>
            </a:r>
            <a:r>
              <a:rPr kumimoji="0" lang="es-SV" sz="1200" dirty="0"/>
              <a:t> </a:t>
            </a:r>
            <a:r>
              <a:rPr kumimoji="0" lang="es-SV" sz="1200" dirty="0" err="1"/>
              <a:t>critical</a:t>
            </a:r>
            <a:r>
              <a:rPr kumimoji="0" lang="es-SV" sz="1200" dirty="0"/>
              <a:t> </a:t>
            </a:r>
            <a:r>
              <a:rPr kumimoji="0" lang="es-SV" sz="1200" dirty="0" err="1"/>
              <a:t>situation</a:t>
            </a:r>
            <a:r>
              <a:rPr kumimoji="0" lang="es-SV" sz="1200" dirty="0"/>
              <a:t> at </a:t>
            </a:r>
            <a:r>
              <a:rPr kumimoji="0" lang="es-SV" sz="1200" dirty="0" err="1"/>
              <a:t>depots</a:t>
            </a:r>
            <a:r>
              <a:rPr lang="es-SV" sz="1200" dirty="0"/>
              <a:t>, </a:t>
            </a:r>
            <a:r>
              <a:rPr lang="es-SV" sz="1200" dirty="0" err="1"/>
              <a:t>import</a:t>
            </a:r>
            <a:r>
              <a:rPr lang="es-SV" sz="1200" dirty="0"/>
              <a:t> cargo </a:t>
            </a:r>
            <a:r>
              <a:rPr lang="es-SV" sz="1200" dirty="0" err="1"/>
              <a:t>is</a:t>
            </a:r>
            <a:r>
              <a:rPr lang="es-SV" sz="1200" dirty="0"/>
              <a:t> </a:t>
            </a:r>
            <a:r>
              <a:rPr lang="es-SV" sz="1200" dirty="0" err="1"/>
              <a:t>detained</a:t>
            </a:r>
            <a:r>
              <a:rPr lang="es-SV" sz="1200" dirty="0"/>
              <a:t>/</a:t>
            </a:r>
            <a:r>
              <a:rPr lang="es-SV" sz="1200" dirty="0" err="1"/>
              <a:t>not</a:t>
            </a:r>
            <a:r>
              <a:rPr lang="es-SV" sz="1200" dirty="0"/>
              <a:t> </a:t>
            </a:r>
            <a:r>
              <a:rPr lang="es-SV" sz="1200" dirty="0" err="1"/>
              <a:t>released</a:t>
            </a:r>
            <a:r>
              <a:rPr lang="es-SV" sz="1200" dirty="0"/>
              <a:t> </a:t>
            </a:r>
            <a:r>
              <a:rPr lang="es-SV" sz="1200" dirty="0" err="1"/>
              <a:t>due</a:t>
            </a:r>
            <a:r>
              <a:rPr lang="es-SV" sz="1200" dirty="0"/>
              <a:t> </a:t>
            </a:r>
            <a:r>
              <a:rPr lang="es-SV" sz="1200" dirty="0" err="1"/>
              <a:t>to</a:t>
            </a:r>
            <a:r>
              <a:rPr lang="es-SV" sz="1200" dirty="0"/>
              <a:t> </a:t>
            </a:r>
            <a:r>
              <a:rPr lang="es-SV" sz="1200" dirty="0" err="1"/>
              <a:t>there</a:t>
            </a:r>
            <a:r>
              <a:rPr lang="es-SV" sz="1200" dirty="0"/>
              <a:t> </a:t>
            </a:r>
            <a:r>
              <a:rPr lang="es-SV" sz="1200" dirty="0" err="1"/>
              <a:t>is</a:t>
            </a:r>
            <a:r>
              <a:rPr lang="es-SV" sz="1200" dirty="0"/>
              <a:t> no </a:t>
            </a:r>
            <a:r>
              <a:rPr lang="es-SV" sz="1200" dirty="0" err="1"/>
              <a:t>space</a:t>
            </a:r>
            <a:r>
              <a:rPr lang="es-SV" sz="1200" dirty="0"/>
              <a:t> </a:t>
            </a:r>
            <a:r>
              <a:rPr lang="es-SV" sz="1200" dirty="0" err="1"/>
              <a:t>to</a:t>
            </a:r>
            <a:r>
              <a:rPr lang="es-SV" sz="1200" dirty="0"/>
              <a:t> </a:t>
            </a:r>
            <a:r>
              <a:rPr lang="es-SV" sz="1200" dirty="0" err="1"/>
              <a:t>receive</a:t>
            </a:r>
            <a:r>
              <a:rPr lang="es-SV" sz="1200" dirty="0"/>
              <a:t> </a:t>
            </a:r>
            <a:r>
              <a:rPr lang="es-SV" sz="1200" dirty="0" err="1"/>
              <a:t>the</a:t>
            </a:r>
            <a:r>
              <a:rPr lang="es-SV" sz="1200" dirty="0"/>
              <a:t> </a:t>
            </a:r>
            <a:r>
              <a:rPr lang="es-SV" sz="1200" dirty="0" err="1"/>
              <a:t>empty</a:t>
            </a:r>
            <a:r>
              <a:rPr lang="es-SV" sz="1200" dirty="0"/>
              <a:t>, </a:t>
            </a:r>
            <a:r>
              <a:rPr lang="es-SV" sz="1200" dirty="0" err="1"/>
              <a:t>unless</a:t>
            </a:r>
            <a:r>
              <a:rPr lang="es-SV" sz="1200" dirty="0"/>
              <a:t> </a:t>
            </a:r>
            <a:r>
              <a:rPr lang="es-SV" sz="1200" dirty="0" err="1"/>
              <a:t>customer</a:t>
            </a:r>
            <a:r>
              <a:rPr lang="es-SV" sz="1200" dirty="0"/>
              <a:t> </a:t>
            </a:r>
            <a:r>
              <a:rPr lang="es-SV" sz="1200" dirty="0" err="1"/>
              <a:t>accepts</a:t>
            </a:r>
            <a:r>
              <a:rPr lang="es-SV" sz="1200" dirty="0"/>
              <a:t> </a:t>
            </a:r>
            <a:r>
              <a:rPr lang="es-SV" sz="1200" dirty="0" err="1"/>
              <a:t>to</a:t>
            </a:r>
            <a:r>
              <a:rPr lang="es-SV" sz="1200" dirty="0"/>
              <a:t> </a:t>
            </a:r>
            <a:r>
              <a:rPr lang="es-SV" sz="1200" dirty="0" err="1"/>
              <a:t>bear</a:t>
            </a:r>
            <a:r>
              <a:rPr lang="es-SV" sz="1200" dirty="0"/>
              <a:t> </a:t>
            </a:r>
            <a:r>
              <a:rPr lang="es-SV" sz="1200" dirty="0" err="1"/>
              <a:t>all</a:t>
            </a:r>
            <a:r>
              <a:rPr lang="es-SV" sz="1200" dirty="0"/>
              <a:t> </a:t>
            </a:r>
            <a:r>
              <a:rPr lang="es-SV" sz="1200" dirty="0" err="1"/>
              <a:t>the</a:t>
            </a:r>
            <a:r>
              <a:rPr lang="es-SV" sz="1200" dirty="0"/>
              <a:t> </a:t>
            </a:r>
            <a:r>
              <a:rPr lang="es-SV" sz="1200" dirty="0" err="1"/>
              <a:t>cost</a:t>
            </a:r>
            <a:r>
              <a:rPr lang="es-SV" sz="1200" dirty="0"/>
              <a:t> </a:t>
            </a:r>
            <a:r>
              <a:rPr lang="es-SV" sz="1200" dirty="0" err="1"/>
              <a:t>related</a:t>
            </a:r>
            <a:r>
              <a:rPr lang="es-SV" sz="1200" dirty="0"/>
              <a:t> </a:t>
            </a:r>
            <a:r>
              <a:rPr lang="es-SV" sz="1200" dirty="0" err="1"/>
              <a:t>for</a:t>
            </a:r>
            <a:r>
              <a:rPr lang="es-SV" sz="1200" dirty="0"/>
              <a:t> </a:t>
            </a:r>
            <a:r>
              <a:rPr lang="es-SV" sz="1200" dirty="0" err="1"/>
              <a:t>the</a:t>
            </a:r>
            <a:r>
              <a:rPr lang="es-SV" sz="1200" dirty="0"/>
              <a:t> </a:t>
            </a:r>
            <a:r>
              <a:rPr lang="es-SV" sz="1200" dirty="0" err="1"/>
              <a:t>empty</a:t>
            </a:r>
            <a:r>
              <a:rPr lang="es-SV" sz="1200" dirty="0"/>
              <a:t> </a:t>
            </a:r>
            <a:r>
              <a:rPr lang="es-SV" sz="1200" dirty="0" err="1"/>
              <a:t>return</a:t>
            </a:r>
            <a:r>
              <a:rPr lang="es-SV" sz="1200" dirty="0"/>
              <a:t> </a:t>
            </a:r>
            <a:r>
              <a:rPr lang="es-SV" sz="1200" dirty="0" err="1"/>
              <a:t>of</a:t>
            </a:r>
            <a:r>
              <a:rPr lang="es-SV" sz="1200" dirty="0"/>
              <a:t> </a:t>
            </a:r>
            <a:r>
              <a:rPr lang="es-SV" sz="1200" dirty="0" err="1"/>
              <a:t>the</a:t>
            </a:r>
            <a:r>
              <a:rPr lang="es-SV" sz="1200" dirty="0"/>
              <a:t> </a:t>
            </a:r>
            <a:r>
              <a:rPr lang="es-SV" sz="1200" dirty="0" err="1"/>
              <a:t>unit</a:t>
            </a:r>
            <a:r>
              <a:rPr lang="es-SV" sz="1200" dirty="0"/>
              <a:t>.</a:t>
            </a:r>
          </a:p>
          <a:p>
            <a:pPr algn="just">
              <a:buClrTx/>
              <a:buFont typeface="Wingdings" panose="05000000000000000000" pitchFamily="2" charset="2"/>
              <a:buChar char="v"/>
              <a:defRPr/>
            </a:pPr>
            <a:r>
              <a:rPr kumimoji="0" lang="es-SV" sz="1200" dirty="0"/>
              <a:t>Import </a:t>
            </a:r>
            <a:r>
              <a:rPr kumimoji="0" lang="es-SV" sz="1200" dirty="0" err="1"/>
              <a:t>customers</a:t>
            </a:r>
            <a:r>
              <a:rPr kumimoji="0" lang="es-SV" sz="1200" dirty="0"/>
              <a:t> </a:t>
            </a:r>
            <a:r>
              <a:rPr kumimoji="0" lang="es-SV" sz="1200" dirty="0" err="1"/>
              <a:t>from</a:t>
            </a:r>
            <a:r>
              <a:rPr kumimoji="0" lang="es-SV" sz="1200" dirty="0"/>
              <a:t> Asia are </a:t>
            </a:r>
            <a:r>
              <a:rPr kumimoji="0" lang="es-SV" sz="1200" dirty="0" err="1"/>
              <a:t>asking</a:t>
            </a:r>
            <a:r>
              <a:rPr kumimoji="0" lang="es-SV" sz="1200" dirty="0"/>
              <a:t> </a:t>
            </a:r>
            <a:r>
              <a:rPr kumimoji="0" lang="es-SV" sz="1200" dirty="0" err="1"/>
              <a:t>for</a:t>
            </a:r>
            <a:r>
              <a:rPr kumimoji="0" lang="es-SV" sz="1200" dirty="0"/>
              <a:t> </a:t>
            </a:r>
            <a:r>
              <a:rPr kumimoji="0" lang="es-SV" sz="1200" dirty="0" err="1"/>
              <a:t>same</a:t>
            </a:r>
            <a:r>
              <a:rPr kumimoji="0" lang="es-SV" sz="1200" dirty="0"/>
              <a:t> </a:t>
            </a:r>
            <a:r>
              <a:rPr kumimoji="0" lang="es-SV" sz="1200" dirty="0" err="1"/>
              <a:t>treatment</a:t>
            </a:r>
            <a:r>
              <a:rPr kumimoji="0" lang="es-SV" sz="1200" dirty="0"/>
              <a:t> </a:t>
            </a:r>
            <a:r>
              <a:rPr kumimoji="0" lang="es-SV" sz="1200" dirty="0" err="1"/>
              <a:t>they</a:t>
            </a:r>
            <a:r>
              <a:rPr kumimoji="0" lang="es-SV" sz="1200" dirty="0"/>
              <a:t> </a:t>
            </a:r>
            <a:r>
              <a:rPr kumimoji="0" lang="es-SV" sz="1200" dirty="0" err="1"/>
              <a:t>receive</a:t>
            </a:r>
            <a:r>
              <a:rPr kumimoji="0" lang="es-SV" sz="1200" dirty="0"/>
              <a:t> </a:t>
            </a:r>
            <a:r>
              <a:rPr kumimoji="0" lang="es-SV" sz="1200" dirty="0" err="1"/>
              <a:t>when</a:t>
            </a:r>
            <a:r>
              <a:rPr kumimoji="0" lang="es-SV" sz="1200" dirty="0"/>
              <a:t> </a:t>
            </a:r>
            <a:r>
              <a:rPr kumimoji="0" lang="es-SV" sz="1200" dirty="0" err="1"/>
              <a:t>using</a:t>
            </a:r>
            <a:r>
              <a:rPr kumimoji="0" lang="es-SV" sz="1200" dirty="0"/>
              <a:t> CIF </a:t>
            </a:r>
            <a:r>
              <a:rPr kumimoji="0" lang="es-SV" sz="1200" dirty="0" err="1"/>
              <a:t>rates</a:t>
            </a:r>
            <a:r>
              <a:rPr kumimoji="0" lang="es-SV" sz="1200" dirty="0"/>
              <a:t> (</a:t>
            </a:r>
            <a:r>
              <a:rPr kumimoji="0" lang="es-SV" sz="1200" dirty="0" err="1"/>
              <a:t>Easier</a:t>
            </a:r>
            <a:r>
              <a:rPr kumimoji="0" lang="es-SV" sz="1200" dirty="0"/>
              <a:t> </a:t>
            </a:r>
            <a:r>
              <a:rPr kumimoji="0" lang="es-SV" sz="1200" dirty="0" err="1"/>
              <a:t>to</a:t>
            </a:r>
            <a:r>
              <a:rPr kumimoji="0" lang="es-SV" sz="1200" dirty="0"/>
              <a:t> place a </a:t>
            </a:r>
            <a:r>
              <a:rPr kumimoji="0" lang="es-SV" sz="1200" dirty="0" err="1"/>
              <a:t>booking</a:t>
            </a:r>
            <a:r>
              <a:rPr kumimoji="0" lang="es-SV" sz="1200" dirty="0"/>
              <a:t>) </a:t>
            </a:r>
            <a:r>
              <a:rPr lang="es-SV" sz="1200" dirty="0" err="1"/>
              <a:t>than</a:t>
            </a:r>
            <a:r>
              <a:rPr kumimoji="0" lang="es-SV" sz="1200" dirty="0"/>
              <a:t> </a:t>
            </a:r>
            <a:r>
              <a:rPr kumimoji="0" lang="es-SV" sz="1200" dirty="0" err="1"/>
              <a:t>when</a:t>
            </a:r>
            <a:r>
              <a:rPr kumimoji="0" lang="es-SV" sz="1200" dirty="0"/>
              <a:t> </a:t>
            </a:r>
            <a:r>
              <a:rPr kumimoji="0" lang="es-SV" sz="1200" dirty="0" err="1"/>
              <a:t>they</a:t>
            </a:r>
            <a:r>
              <a:rPr kumimoji="0" lang="es-SV" sz="1200" dirty="0"/>
              <a:t> </a:t>
            </a:r>
            <a:r>
              <a:rPr kumimoji="0" lang="es-SV" sz="1200" dirty="0" err="1"/>
              <a:t>choose</a:t>
            </a:r>
            <a:r>
              <a:rPr kumimoji="0" lang="es-SV" sz="1200" dirty="0"/>
              <a:t> </a:t>
            </a:r>
            <a:r>
              <a:rPr kumimoji="0" lang="es-SV" sz="1200" dirty="0" err="1"/>
              <a:t>to</a:t>
            </a:r>
            <a:r>
              <a:rPr kumimoji="0" lang="es-SV" sz="1200" dirty="0"/>
              <a:t> use FOB </a:t>
            </a:r>
            <a:r>
              <a:rPr kumimoji="0" lang="es-SV" sz="1200" dirty="0" err="1"/>
              <a:t>rates</a:t>
            </a:r>
            <a:r>
              <a:rPr kumimoji="0" lang="es-SV" sz="1200" dirty="0"/>
              <a:t> (</a:t>
            </a:r>
            <a:r>
              <a:rPr kumimoji="0" lang="es-SV" sz="1200" dirty="0" err="1"/>
              <a:t>Harder</a:t>
            </a:r>
            <a:r>
              <a:rPr kumimoji="0" lang="es-SV" sz="1200" dirty="0"/>
              <a:t> </a:t>
            </a:r>
            <a:r>
              <a:rPr kumimoji="0" lang="es-SV" sz="1200" dirty="0" err="1"/>
              <a:t>to</a:t>
            </a:r>
            <a:r>
              <a:rPr kumimoji="0" lang="es-SV" sz="1200" dirty="0"/>
              <a:t> </a:t>
            </a:r>
            <a:r>
              <a:rPr kumimoji="0" lang="es-SV" sz="1200" dirty="0" err="1"/>
              <a:t>get</a:t>
            </a:r>
            <a:r>
              <a:rPr kumimoji="0" lang="es-SV" sz="1200" dirty="0"/>
              <a:t> a </a:t>
            </a:r>
            <a:r>
              <a:rPr kumimoji="0" lang="es-SV" sz="1200" dirty="0" err="1"/>
              <a:t>booking</a:t>
            </a:r>
            <a:r>
              <a:rPr kumimoji="0" lang="es-SV" sz="1200" dirty="0"/>
              <a:t>).</a:t>
            </a:r>
          </a:p>
          <a:p>
            <a:pPr marL="0" indent="0" algn="just">
              <a:buNone/>
              <a:defRPr/>
            </a:pPr>
            <a:endParaRPr lang="es-SV" sz="1200" dirty="0"/>
          </a:p>
          <a:p>
            <a:pPr marL="0" indent="0" algn="just">
              <a:buFont typeface="Wingdings 2" panose="05020102010507070707" pitchFamily="18" charset="2"/>
              <a:buNone/>
              <a:defRPr/>
            </a:pPr>
            <a:r>
              <a:rPr kumimoji="0" lang="es-SV" sz="1600" b="1" dirty="0"/>
              <a:t>Exports</a:t>
            </a:r>
          </a:p>
          <a:p>
            <a:pPr algn="just">
              <a:buClrTx/>
              <a:buFont typeface="Wingdings" panose="05000000000000000000" pitchFamily="2" charset="2"/>
              <a:buChar char="v"/>
              <a:defRPr/>
            </a:pPr>
            <a:r>
              <a:rPr lang="es-SV" sz="1200" dirty="0"/>
              <a:t>Export </a:t>
            </a:r>
            <a:r>
              <a:rPr lang="es-SV" sz="1200" dirty="0" err="1"/>
              <a:t>customers</a:t>
            </a:r>
            <a:r>
              <a:rPr lang="es-SV" sz="1200" dirty="0"/>
              <a:t> are </a:t>
            </a:r>
            <a:r>
              <a:rPr lang="es-SV" sz="1200" dirty="0" err="1"/>
              <a:t>pushing</a:t>
            </a:r>
            <a:r>
              <a:rPr lang="es-SV" sz="1200" dirty="0"/>
              <a:t> </a:t>
            </a:r>
            <a:r>
              <a:rPr lang="es-SV" sz="1200" dirty="0" err="1"/>
              <a:t>for</a:t>
            </a:r>
            <a:r>
              <a:rPr lang="es-SV" sz="1200" dirty="0"/>
              <a:t> </a:t>
            </a:r>
            <a:r>
              <a:rPr lang="es-SV" sz="1200" dirty="0" err="1"/>
              <a:t>support</a:t>
            </a:r>
            <a:r>
              <a:rPr lang="es-SV" sz="1200" dirty="0"/>
              <a:t> </a:t>
            </a:r>
            <a:r>
              <a:rPr lang="es-SV" sz="1200" dirty="0" err="1"/>
              <a:t>from</a:t>
            </a:r>
            <a:r>
              <a:rPr lang="es-SV" sz="1200" dirty="0"/>
              <a:t> Carrier </a:t>
            </a:r>
            <a:r>
              <a:rPr lang="es-SV" sz="1200" dirty="0" err="1"/>
              <a:t>to</a:t>
            </a:r>
            <a:r>
              <a:rPr lang="es-SV" sz="1200" dirty="0"/>
              <a:t> </a:t>
            </a:r>
            <a:r>
              <a:rPr lang="es-SV" sz="1200" dirty="0" err="1"/>
              <a:t>avoid</a:t>
            </a:r>
            <a:r>
              <a:rPr lang="es-SV" sz="1200" dirty="0"/>
              <a:t> </a:t>
            </a:r>
            <a:r>
              <a:rPr lang="es-SV" sz="1200" dirty="0" err="1"/>
              <a:t>storages</a:t>
            </a:r>
            <a:r>
              <a:rPr lang="es-SV" sz="1200" dirty="0"/>
              <a:t> </a:t>
            </a:r>
            <a:r>
              <a:rPr lang="es-SV" sz="1200" dirty="0" err="1"/>
              <a:t>caused</a:t>
            </a:r>
            <a:r>
              <a:rPr lang="es-SV" sz="1200" dirty="0"/>
              <a:t> </a:t>
            </a:r>
            <a:r>
              <a:rPr lang="es-SV" sz="1200" dirty="0" err="1"/>
              <a:t>by</a:t>
            </a:r>
            <a:r>
              <a:rPr lang="es-SV" sz="1200" dirty="0"/>
              <a:t> </a:t>
            </a:r>
            <a:r>
              <a:rPr lang="es-SV" sz="1200" dirty="0" err="1"/>
              <a:t>delays</a:t>
            </a:r>
            <a:r>
              <a:rPr lang="es-SV" sz="1200" dirty="0"/>
              <a:t> </a:t>
            </a:r>
            <a:r>
              <a:rPr lang="es-SV" sz="1200" dirty="0" err="1"/>
              <a:t>beyond</a:t>
            </a:r>
            <a:r>
              <a:rPr lang="es-SV" sz="1200" dirty="0"/>
              <a:t> </a:t>
            </a:r>
            <a:r>
              <a:rPr lang="es-SV" sz="1200" dirty="0" err="1"/>
              <a:t>their</a:t>
            </a:r>
            <a:r>
              <a:rPr lang="es-SV" sz="1200" dirty="0"/>
              <a:t> control.</a:t>
            </a:r>
          </a:p>
          <a:p>
            <a:pPr algn="just">
              <a:buClrTx/>
              <a:buFont typeface="Wingdings" panose="05000000000000000000" pitchFamily="2" charset="2"/>
              <a:buChar char="v"/>
              <a:defRPr/>
            </a:pPr>
            <a:r>
              <a:rPr kumimoji="0" lang="es-SV" sz="1200" dirty="0" err="1"/>
              <a:t>Customers</a:t>
            </a:r>
            <a:r>
              <a:rPr kumimoji="0" lang="es-SV" sz="1200" dirty="0"/>
              <a:t> are </a:t>
            </a:r>
            <a:r>
              <a:rPr kumimoji="0" lang="es-SV" sz="1200" dirty="0" err="1"/>
              <a:t>supporting</a:t>
            </a:r>
            <a:r>
              <a:rPr kumimoji="0" lang="es-SV" sz="1200" dirty="0"/>
              <a:t> EMC </a:t>
            </a:r>
            <a:r>
              <a:rPr kumimoji="0" lang="es-SV" sz="1200" dirty="0" err="1"/>
              <a:t>with</a:t>
            </a:r>
            <a:r>
              <a:rPr kumimoji="0" lang="es-SV" sz="1200" dirty="0"/>
              <a:t> </a:t>
            </a:r>
            <a:r>
              <a:rPr kumimoji="0" lang="es-SV" sz="1200" dirty="0" err="1"/>
              <a:t>export</a:t>
            </a:r>
            <a:r>
              <a:rPr kumimoji="0" lang="es-SV" sz="1200" dirty="0"/>
              <a:t> </a:t>
            </a:r>
            <a:r>
              <a:rPr lang="es-SV" sz="1200" dirty="0" err="1"/>
              <a:t>v</a:t>
            </a:r>
            <a:r>
              <a:rPr kumimoji="0" lang="es-SV" sz="1200" dirty="0" err="1"/>
              <a:t>olumes</a:t>
            </a:r>
            <a:r>
              <a:rPr kumimoji="0" lang="es-SV" sz="1200" dirty="0"/>
              <a:t>, </a:t>
            </a:r>
            <a:r>
              <a:rPr kumimoji="0" lang="es-SV" sz="1200" dirty="0" err="1"/>
              <a:t>but</a:t>
            </a:r>
            <a:r>
              <a:rPr kumimoji="0" lang="es-SV" sz="1200" dirty="0"/>
              <a:t> </a:t>
            </a:r>
            <a:r>
              <a:rPr lang="es-SV" sz="1200" dirty="0"/>
              <a:t>LAE</a:t>
            </a:r>
            <a:r>
              <a:rPr kumimoji="0" lang="es-SV" sz="1200" dirty="0"/>
              <a:t> </a:t>
            </a:r>
            <a:r>
              <a:rPr kumimoji="0" lang="es-SV" sz="1200" dirty="0" err="1"/>
              <a:t>service</a:t>
            </a:r>
            <a:r>
              <a:rPr kumimoji="0" lang="es-SV" sz="1200" dirty="0"/>
              <a:t> </a:t>
            </a:r>
            <a:r>
              <a:rPr kumimoji="0" lang="es-SV" sz="1200" dirty="0" err="1"/>
              <a:t>being</a:t>
            </a:r>
            <a:r>
              <a:rPr kumimoji="0" lang="es-SV" sz="1200" dirty="0"/>
              <a:t> </a:t>
            </a:r>
            <a:r>
              <a:rPr kumimoji="0" lang="es-SV" sz="1200" dirty="0" err="1"/>
              <a:t>not</a:t>
            </a:r>
            <a:r>
              <a:rPr kumimoji="0" lang="es-SV" sz="1200" dirty="0"/>
              <a:t> </a:t>
            </a:r>
            <a:r>
              <a:rPr kumimoji="0" lang="es-SV" sz="1200" dirty="0" err="1"/>
              <a:t>reliable</a:t>
            </a:r>
            <a:r>
              <a:rPr kumimoji="0" lang="es-SV" sz="1200" dirty="0"/>
              <a:t> </a:t>
            </a:r>
            <a:r>
              <a:rPr kumimoji="0" lang="es-SV" sz="1200" dirty="0" err="1"/>
              <a:t>is</a:t>
            </a:r>
            <a:r>
              <a:rPr kumimoji="0" lang="es-SV" sz="1200" dirty="0"/>
              <a:t> </a:t>
            </a:r>
            <a:r>
              <a:rPr kumimoji="0" lang="es-SV" sz="1200" dirty="0" err="1"/>
              <a:t>generating</a:t>
            </a:r>
            <a:r>
              <a:rPr kumimoji="0" lang="es-SV" sz="1200" dirty="0"/>
              <a:t> </a:t>
            </a:r>
            <a:r>
              <a:rPr kumimoji="0" lang="es-SV" sz="1200" dirty="0" err="1"/>
              <a:t>port</a:t>
            </a:r>
            <a:r>
              <a:rPr kumimoji="0" lang="es-SV" sz="1200" dirty="0"/>
              <a:t> </a:t>
            </a:r>
            <a:r>
              <a:rPr kumimoji="0" lang="es-SV" sz="1200" dirty="0" err="1"/>
              <a:t>storage</a:t>
            </a:r>
            <a:r>
              <a:rPr kumimoji="0" lang="es-SV" sz="1200" dirty="0"/>
              <a:t> </a:t>
            </a:r>
            <a:r>
              <a:rPr kumimoji="0" lang="es-SV" sz="1200" dirty="0" err="1"/>
              <a:t>costs</a:t>
            </a:r>
            <a:r>
              <a:rPr kumimoji="0" lang="es-SV" sz="1200" dirty="0"/>
              <a:t> </a:t>
            </a:r>
            <a:r>
              <a:rPr lang="es-SV" sz="1200" dirty="0" err="1"/>
              <a:t>that</a:t>
            </a:r>
            <a:r>
              <a:rPr lang="es-SV" sz="1200" dirty="0"/>
              <a:t> Carrier </a:t>
            </a:r>
            <a:r>
              <a:rPr lang="es-SV" sz="1200" dirty="0" err="1"/>
              <a:t>also</a:t>
            </a:r>
            <a:r>
              <a:rPr lang="es-SV" sz="1200" dirty="0"/>
              <a:t> </a:t>
            </a:r>
            <a:r>
              <a:rPr lang="es-SV" sz="1200" dirty="0" err="1"/>
              <a:t>claims</a:t>
            </a:r>
            <a:r>
              <a:rPr lang="es-SV" sz="1200" dirty="0"/>
              <a:t> </a:t>
            </a:r>
            <a:r>
              <a:rPr lang="es-SV" sz="1200" dirty="0" err="1"/>
              <a:t>is</a:t>
            </a:r>
            <a:r>
              <a:rPr lang="es-SV" sz="1200" dirty="0"/>
              <a:t> </a:t>
            </a:r>
            <a:r>
              <a:rPr lang="es-SV" sz="1200" dirty="0" err="1"/>
              <a:t>beyond</a:t>
            </a:r>
            <a:r>
              <a:rPr lang="es-SV" sz="1200" dirty="0"/>
              <a:t> </a:t>
            </a:r>
            <a:r>
              <a:rPr lang="es-SV" sz="1200" dirty="0" err="1"/>
              <a:t>their</a:t>
            </a:r>
            <a:r>
              <a:rPr lang="es-SV" sz="1200" dirty="0"/>
              <a:t> control and </a:t>
            </a:r>
            <a:r>
              <a:rPr lang="es-SV" sz="1200" dirty="0" err="1"/>
              <a:t>therefore</a:t>
            </a:r>
            <a:r>
              <a:rPr lang="es-SV" sz="1200" dirty="0"/>
              <a:t> </a:t>
            </a:r>
            <a:r>
              <a:rPr lang="es-SV" sz="1200" dirty="0" err="1"/>
              <a:t>not</a:t>
            </a:r>
            <a:r>
              <a:rPr lang="es-SV" sz="1200" dirty="0"/>
              <a:t> </a:t>
            </a:r>
            <a:r>
              <a:rPr lang="es-SV" sz="1200" dirty="0" err="1"/>
              <a:t>their</a:t>
            </a:r>
            <a:r>
              <a:rPr lang="es-SV" sz="1200" dirty="0"/>
              <a:t> </a:t>
            </a:r>
            <a:r>
              <a:rPr lang="es-SV" sz="1200" dirty="0" err="1"/>
              <a:t>responsability</a:t>
            </a:r>
            <a:r>
              <a:rPr lang="es-SV" sz="1200" dirty="0"/>
              <a:t>.</a:t>
            </a:r>
          </a:p>
          <a:p>
            <a:pPr algn="just">
              <a:buFontTx/>
              <a:buChar char="-"/>
              <a:defRPr/>
            </a:pPr>
            <a:endParaRPr lang="es-SV" sz="2000" dirty="0"/>
          </a:p>
        </p:txBody>
      </p:sp>
    </p:spTree>
    <p:extLst>
      <p:ext uri="{BB962C8B-B14F-4D97-AF65-F5344CB8AC3E}">
        <p14:creationId xmlns:p14="http://schemas.microsoft.com/office/powerpoint/2010/main" val="27265143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1"/>
          <p:cNvSpPr>
            <a:spLocks noGrp="1"/>
          </p:cNvSpPr>
          <p:nvPr>
            <p:ph type="title"/>
          </p:nvPr>
        </p:nvSpPr>
        <p:spPr>
          <a:xfrm>
            <a:off x="107504" y="123478"/>
            <a:ext cx="8928992" cy="533400"/>
          </a:xfrm>
          <a:solidFill>
            <a:srgbClr val="003217"/>
          </a:solidFill>
        </p:spPr>
        <p:style>
          <a:lnRef idx="1">
            <a:schemeClr val="accent3"/>
          </a:lnRef>
          <a:fillRef idx="3">
            <a:schemeClr val="accent3"/>
          </a:fillRef>
          <a:effectRef idx="2">
            <a:schemeClr val="accent3"/>
          </a:effectRef>
          <a:fontRef idx="minor">
            <a:schemeClr val="lt1"/>
          </a:fontRef>
        </p:style>
        <p:txBody>
          <a:bodyPr>
            <a:normAutofit/>
          </a:bodyPr>
          <a:lstStyle/>
          <a:p>
            <a:pPr algn="ctr"/>
            <a:r>
              <a:rPr lang="en-US" altLang="zh-TW" sz="2400" b="1" dirty="0">
                <a:latin typeface="DFKai-SB" pitchFamily="65" charset="-120"/>
                <a:ea typeface="DFKai-SB" pitchFamily="65" charset="-120"/>
              </a:rPr>
              <a:t>Topic discussion </a:t>
            </a:r>
            <a:r>
              <a:rPr lang="en-US" altLang="zh-TW" sz="2400" b="1" dirty="0">
                <a:solidFill>
                  <a:srgbClr val="FFFF00"/>
                </a:solidFill>
                <a:latin typeface="DFKai-SB" pitchFamily="65" charset="-120"/>
                <a:ea typeface="DFKai-SB" pitchFamily="65" charset="-120"/>
              </a:rPr>
              <a:t>(SV)</a:t>
            </a:r>
            <a:endParaRPr lang="en-US" sz="2400" b="1" dirty="0">
              <a:solidFill>
                <a:srgbClr val="FFFF00"/>
              </a:solidFill>
              <a:latin typeface="DFKai-SB" pitchFamily="65" charset="-120"/>
              <a:ea typeface="DFKai-SB" pitchFamily="65" charset="-120"/>
            </a:endParaRPr>
          </a:p>
        </p:txBody>
      </p:sp>
      <p:sp>
        <p:nvSpPr>
          <p:cNvPr id="5" name="Slide Number Placeholder 1"/>
          <p:cNvSpPr txBox="1">
            <a:spLocks/>
          </p:cNvSpPr>
          <p:nvPr/>
        </p:nvSpPr>
        <p:spPr>
          <a:xfrm>
            <a:off x="7010400" y="4883720"/>
            <a:ext cx="2133600"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9F36D82E-CE9F-4850-9751-B326B49AD240}" type="slidenum">
              <a:rPr kumimoji="0" lang="en-US" sz="1200" b="0" i="0" u="none" strike="noStrike" kern="1200" cap="none" spc="0" normalizeH="0" baseline="0" noProof="0" smtClean="0">
                <a:ln>
                  <a:noFill/>
                </a:ln>
                <a:solidFill>
                  <a:prstClr val="black"/>
                </a:solidFill>
                <a:effectLst/>
                <a:uLnTx/>
                <a:uFillTx/>
                <a:latin typeface="Calibri"/>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Calibri"/>
            </a:endParaRPr>
          </a:p>
        </p:txBody>
      </p:sp>
      <p:sp>
        <p:nvSpPr>
          <p:cNvPr id="2" name="Marcador de contenido 1">
            <a:extLst>
              <a:ext uri="{FF2B5EF4-FFF2-40B4-BE49-F238E27FC236}">
                <a16:creationId xmlns:a16="http://schemas.microsoft.com/office/drawing/2014/main" id="{F02267E6-EBAF-9A4D-EC57-823B4392686D}"/>
              </a:ext>
            </a:extLst>
          </p:cNvPr>
          <p:cNvSpPr txBox="1">
            <a:spLocks/>
          </p:cNvSpPr>
          <p:nvPr/>
        </p:nvSpPr>
        <p:spPr>
          <a:xfrm>
            <a:off x="457200" y="915566"/>
            <a:ext cx="8229600" cy="4389437"/>
          </a:xfrm>
          <a:prstGeom prst="rect">
            <a:avLst/>
          </a:prstGeom>
        </p:spPr>
        <p:txBody>
          <a:bodyPr/>
          <a:lst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0" indent="0" algn="just">
              <a:buFont typeface="Wingdings 2" panose="05020102010507070707" pitchFamily="18" charset="2"/>
              <a:buNone/>
              <a:defRPr/>
            </a:pPr>
            <a:r>
              <a:rPr kumimoji="0" lang="es-SV" sz="1600" b="1" dirty="0"/>
              <a:t>Future Plan </a:t>
            </a:r>
            <a:r>
              <a:rPr kumimoji="0" lang="es-SV" sz="1600" b="1" dirty="0" err="1"/>
              <a:t>Suggestion</a:t>
            </a:r>
            <a:r>
              <a:rPr kumimoji="0" lang="es-SV" sz="1600" b="1" dirty="0"/>
              <a:t>:</a:t>
            </a:r>
          </a:p>
          <a:p>
            <a:pPr marL="0" indent="0" algn="just">
              <a:buFont typeface="Wingdings 2" panose="05020102010507070707" pitchFamily="18" charset="2"/>
              <a:buNone/>
              <a:defRPr/>
            </a:pPr>
            <a:endParaRPr kumimoji="0" lang="es-SV" sz="2000" dirty="0"/>
          </a:p>
          <a:p>
            <a:pPr algn="just">
              <a:buClr>
                <a:schemeClr val="tx1"/>
              </a:buClr>
              <a:buFont typeface="Wingdings" panose="05000000000000000000" pitchFamily="2" charset="2"/>
              <a:buChar char="v"/>
              <a:defRPr/>
            </a:pPr>
            <a:r>
              <a:rPr lang="es-SV" sz="1200" dirty="0" err="1"/>
              <a:t>Increase</a:t>
            </a:r>
            <a:r>
              <a:rPr lang="es-SV" sz="1200" dirty="0"/>
              <a:t> cargo </a:t>
            </a:r>
            <a:r>
              <a:rPr lang="es-SV" sz="1200" dirty="0" err="1"/>
              <a:t>volume</a:t>
            </a:r>
            <a:r>
              <a:rPr lang="es-SV" sz="1200" dirty="0"/>
              <a:t> </a:t>
            </a:r>
            <a:r>
              <a:rPr lang="es-SV" sz="1200" dirty="0" err="1"/>
              <a:t>from</a:t>
            </a:r>
            <a:r>
              <a:rPr lang="es-SV" sz="1200" dirty="0"/>
              <a:t> Far East </a:t>
            </a:r>
            <a:r>
              <a:rPr lang="es-SV" sz="1200" dirty="0" err="1"/>
              <a:t>to</a:t>
            </a:r>
            <a:r>
              <a:rPr lang="es-SV" sz="1200" dirty="0"/>
              <a:t> El Salvador (</a:t>
            </a:r>
            <a:r>
              <a:rPr lang="es-SV" sz="1200" dirty="0" err="1"/>
              <a:t>If</a:t>
            </a:r>
            <a:r>
              <a:rPr lang="es-SV" sz="1200" dirty="0"/>
              <a:t> </a:t>
            </a:r>
            <a:r>
              <a:rPr lang="es-SV" sz="1200" dirty="0" err="1"/>
              <a:t>it</a:t>
            </a:r>
            <a:r>
              <a:rPr lang="es-SV" sz="1200" dirty="0"/>
              <a:t> </a:t>
            </a:r>
            <a:r>
              <a:rPr lang="es-SV" sz="1200" dirty="0" err="1"/>
              <a:t>is</a:t>
            </a:r>
            <a:r>
              <a:rPr lang="es-SV" sz="1200" dirty="0"/>
              <a:t> light cargo, </a:t>
            </a:r>
            <a:r>
              <a:rPr lang="es-SV" sz="1200" dirty="0" err="1"/>
              <a:t>it’s</a:t>
            </a:r>
            <a:r>
              <a:rPr lang="es-SV" sz="1200" dirty="0"/>
              <a:t> </a:t>
            </a:r>
            <a:r>
              <a:rPr lang="es-SV" sz="1200" dirty="0" err="1"/>
              <a:t>better</a:t>
            </a:r>
            <a:r>
              <a:rPr lang="es-SV" sz="1200" dirty="0"/>
              <a:t>).</a:t>
            </a:r>
          </a:p>
          <a:p>
            <a:pPr algn="just">
              <a:buClr>
                <a:schemeClr val="tx1"/>
              </a:buClr>
              <a:buFont typeface="Wingdings" panose="05000000000000000000" pitchFamily="2" charset="2"/>
              <a:buChar char="v"/>
              <a:defRPr/>
            </a:pPr>
            <a:r>
              <a:rPr lang="es-SV" sz="1200" dirty="0" err="1"/>
              <a:t>Enlarge</a:t>
            </a:r>
            <a:r>
              <a:rPr lang="es-SV" sz="1200" dirty="0"/>
              <a:t> </a:t>
            </a:r>
            <a:r>
              <a:rPr lang="es-SV" sz="1200" dirty="0" err="1"/>
              <a:t>customer</a:t>
            </a:r>
            <a:r>
              <a:rPr lang="es-SV" sz="1200" dirty="0"/>
              <a:t> </a:t>
            </a:r>
            <a:r>
              <a:rPr lang="es-SV" sz="1200" dirty="0" err="1"/>
              <a:t>database</a:t>
            </a:r>
            <a:r>
              <a:rPr lang="es-SV" sz="1200" dirty="0"/>
              <a:t> </a:t>
            </a:r>
            <a:r>
              <a:rPr lang="es-SV" sz="1200" dirty="0" err="1"/>
              <a:t>for</a:t>
            </a:r>
            <a:r>
              <a:rPr lang="es-SV" sz="1200" dirty="0"/>
              <a:t> </a:t>
            </a:r>
            <a:r>
              <a:rPr lang="es-SV" sz="1200" dirty="0" err="1"/>
              <a:t>both</a:t>
            </a:r>
            <a:r>
              <a:rPr lang="es-SV" sz="1200" dirty="0"/>
              <a:t> </a:t>
            </a:r>
            <a:r>
              <a:rPr lang="es-SV" sz="1200" dirty="0" err="1"/>
              <a:t>Inbound</a:t>
            </a:r>
            <a:r>
              <a:rPr lang="es-SV" sz="1200" dirty="0"/>
              <a:t> and </a:t>
            </a:r>
            <a:r>
              <a:rPr lang="es-SV" sz="1200" dirty="0" err="1"/>
              <a:t>Outbound</a:t>
            </a:r>
            <a:r>
              <a:rPr lang="es-SV" sz="1200" dirty="0"/>
              <a:t> cargo in </a:t>
            </a:r>
            <a:r>
              <a:rPr lang="es-SV" sz="1200" dirty="0" err="1"/>
              <a:t>order</a:t>
            </a:r>
            <a:r>
              <a:rPr lang="es-SV" sz="1200" dirty="0"/>
              <a:t> </a:t>
            </a:r>
            <a:r>
              <a:rPr lang="es-SV" sz="1200" dirty="0" err="1"/>
              <a:t>to</a:t>
            </a:r>
            <a:r>
              <a:rPr lang="es-SV" sz="1200" dirty="0"/>
              <a:t> </a:t>
            </a:r>
            <a:r>
              <a:rPr lang="es-SV" sz="1200" dirty="0" err="1"/>
              <a:t>maximize</a:t>
            </a:r>
            <a:r>
              <a:rPr lang="es-SV" sz="1200" dirty="0"/>
              <a:t> </a:t>
            </a:r>
            <a:r>
              <a:rPr lang="es-SV" sz="1200" dirty="0" err="1"/>
              <a:t>usage</a:t>
            </a:r>
            <a:r>
              <a:rPr lang="es-SV" sz="1200" dirty="0"/>
              <a:t> </a:t>
            </a:r>
            <a:r>
              <a:rPr lang="es-SV" sz="1200" dirty="0" err="1"/>
              <a:t>of</a:t>
            </a:r>
            <a:r>
              <a:rPr lang="es-SV" sz="1200" dirty="0"/>
              <a:t> </a:t>
            </a:r>
            <a:r>
              <a:rPr lang="es-SV" sz="1200" dirty="0" err="1"/>
              <a:t>spaces</a:t>
            </a:r>
            <a:r>
              <a:rPr lang="es-SV" sz="1200" dirty="0"/>
              <a:t> </a:t>
            </a:r>
            <a:r>
              <a:rPr lang="es-SV" sz="1200" dirty="0" err="1"/>
              <a:t>on</a:t>
            </a:r>
            <a:r>
              <a:rPr lang="es-SV" sz="1200" dirty="0"/>
              <a:t> </a:t>
            </a:r>
            <a:r>
              <a:rPr lang="es-SV" sz="1200" dirty="0" err="1"/>
              <a:t>each</a:t>
            </a:r>
            <a:r>
              <a:rPr lang="es-SV" sz="1200" dirty="0"/>
              <a:t> </a:t>
            </a:r>
            <a:r>
              <a:rPr lang="es-SV" sz="1200" dirty="0" err="1"/>
              <a:t>vessel</a:t>
            </a:r>
            <a:r>
              <a:rPr lang="es-SV" sz="1200" dirty="0"/>
              <a:t>.</a:t>
            </a:r>
          </a:p>
          <a:p>
            <a:pPr algn="just">
              <a:buClr>
                <a:schemeClr val="tx1"/>
              </a:buClr>
              <a:buFont typeface="Wingdings" panose="05000000000000000000" pitchFamily="2" charset="2"/>
              <a:buChar char="v"/>
              <a:defRPr/>
            </a:pPr>
            <a:r>
              <a:rPr kumimoji="0" lang="es-SV" sz="1200" dirty="0" err="1"/>
              <a:t>Avoid</a:t>
            </a:r>
            <a:r>
              <a:rPr kumimoji="0" lang="es-SV" sz="1200" dirty="0"/>
              <a:t> </a:t>
            </a:r>
            <a:r>
              <a:rPr kumimoji="0" lang="es-SV" sz="1200" dirty="0" err="1"/>
              <a:t>confrontations</a:t>
            </a:r>
            <a:r>
              <a:rPr kumimoji="0" lang="es-SV" sz="1200" dirty="0"/>
              <a:t> </a:t>
            </a:r>
            <a:r>
              <a:rPr kumimoji="0" lang="es-SV" sz="1200" dirty="0" err="1"/>
              <a:t>with</a:t>
            </a:r>
            <a:r>
              <a:rPr kumimoji="0" lang="es-SV" sz="1200" dirty="0"/>
              <a:t> </a:t>
            </a:r>
            <a:r>
              <a:rPr kumimoji="0" lang="es-SV" sz="1200" dirty="0" err="1"/>
              <a:t>customers</a:t>
            </a:r>
            <a:r>
              <a:rPr kumimoji="0" lang="es-SV" sz="1200" dirty="0"/>
              <a:t> </a:t>
            </a:r>
            <a:r>
              <a:rPr kumimoji="0" lang="es-SV" sz="1200" dirty="0" err="1"/>
              <a:t>due</a:t>
            </a:r>
            <a:r>
              <a:rPr kumimoji="0" lang="es-SV" sz="1200" dirty="0"/>
              <a:t> </a:t>
            </a:r>
            <a:r>
              <a:rPr kumimoji="0" lang="es-SV" sz="1200" dirty="0" err="1"/>
              <a:t>to</a:t>
            </a:r>
            <a:r>
              <a:rPr kumimoji="0" lang="es-SV" sz="1200" dirty="0"/>
              <a:t> </a:t>
            </a:r>
            <a:r>
              <a:rPr kumimoji="0" lang="es-SV" sz="1200" dirty="0" err="1"/>
              <a:t>poor</a:t>
            </a:r>
            <a:r>
              <a:rPr kumimoji="0" lang="es-SV" sz="1200" dirty="0"/>
              <a:t> LAE Service and </a:t>
            </a:r>
            <a:r>
              <a:rPr kumimoji="0" lang="es-SV" sz="1200" dirty="0" err="1"/>
              <a:t>its</a:t>
            </a:r>
            <a:r>
              <a:rPr kumimoji="0" lang="es-SV" sz="1200" dirty="0"/>
              <a:t> </a:t>
            </a:r>
            <a:r>
              <a:rPr kumimoji="0" lang="es-SV" sz="1200" dirty="0" err="1"/>
              <a:t>implications</a:t>
            </a:r>
            <a:r>
              <a:rPr lang="es-SV" sz="1200" dirty="0"/>
              <a:t>.</a:t>
            </a:r>
            <a:endParaRPr kumimoji="0" lang="es-SV" sz="1200" dirty="0"/>
          </a:p>
          <a:p>
            <a:pPr algn="just">
              <a:buClr>
                <a:schemeClr val="tx1"/>
              </a:buClr>
              <a:buFont typeface="Wingdings" panose="05000000000000000000" pitchFamily="2" charset="2"/>
              <a:buChar char="v"/>
              <a:defRPr/>
            </a:pPr>
            <a:r>
              <a:rPr lang="es-SV" sz="1200" dirty="0" err="1"/>
              <a:t>Improve</a:t>
            </a:r>
            <a:r>
              <a:rPr lang="es-SV" sz="1200" dirty="0"/>
              <a:t> Customer Service </a:t>
            </a:r>
            <a:r>
              <a:rPr lang="es-SV" sz="1200" dirty="0" err="1"/>
              <a:t>to</a:t>
            </a:r>
            <a:r>
              <a:rPr lang="es-SV" sz="1200" dirty="0"/>
              <a:t> use </a:t>
            </a:r>
            <a:r>
              <a:rPr lang="es-SV" sz="1200" dirty="0" err="1"/>
              <a:t>it</a:t>
            </a:r>
            <a:r>
              <a:rPr lang="es-SV" sz="1200" dirty="0"/>
              <a:t> as </a:t>
            </a:r>
            <a:r>
              <a:rPr lang="es-SV" sz="1200" dirty="0" err="1"/>
              <a:t>our</a:t>
            </a:r>
            <a:r>
              <a:rPr lang="es-SV" sz="1200" dirty="0"/>
              <a:t> </a:t>
            </a:r>
            <a:r>
              <a:rPr lang="es-SV" sz="1200" dirty="0" err="1"/>
              <a:t>power</a:t>
            </a:r>
            <a:r>
              <a:rPr lang="es-SV" sz="1200" dirty="0"/>
              <a:t> </a:t>
            </a:r>
            <a:r>
              <a:rPr lang="es-SV" sz="1200" dirty="0" err="1"/>
              <a:t>tool</a:t>
            </a:r>
            <a:r>
              <a:rPr lang="es-SV" sz="1200" dirty="0"/>
              <a:t> </a:t>
            </a:r>
            <a:r>
              <a:rPr lang="es-SV" sz="1200" dirty="0" err="1"/>
              <a:t>to</a:t>
            </a:r>
            <a:r>
              <a:rPr lang="es-SV" sz="1200" dirty="0"/>
              <a:t> </a:t>
            </a:r>
            <a:r>
              <a:rPr lang="es-SV" sz="1200" dirty="0" err="1"/>
              <a:t>keep</a:t>
            </a:r>
            <a:r>
              <a:rPr lang="es-SV" sz="1200" dirty="0"/>
              <a:t> </a:t>
            </a:r>
            <a:r>
              <a:rPr lang="es-SV" sz="1200" dirty="0" err="1"/>
              <a:t>current</a:t>
            </a:r>
            <a:r>
              <a:rPr lang="es-SV" sz="1200" dirty="0"/>
              <a:t> </a:t>
            </a:r>
            <a:r>
              <a:rPr lang="es-SV" sz="1200" dirty="0" err="1"/>
              <a:t>customers</a:t>
            </a:r>
            <a:r>
              <a:rPr lang="es-SV" sz="1200" dirty="0"/>
              <a:t>’ </a:t>
            </a:r>
            <a:r>
              <a:rPr lang="es-SV" sz="1200" dirty="0" err="1"/>
              <a:t>support</a:t>
            </a:r>
            <a:r>
              <a:rPr lang="es-SV" sz="1200" dirty="0"/>
              <a:t> </a:t>
            </a:r>
            <a:r>
              <a:rPr lang="es-SV" sz="1200" dirty="0" err="1"/>
              <a:t>through</a:t>
            </a:r>
            <a:r>
              <a:rPr lang="es-SV" sz="1200" dirty="0"/>
              <a:t> time.</a:t>
            </a:r>
          </a:p>
          <a:p>
            <a:pPr algn="just">
              <a:buClr>
                <a:schemeClr val="tx1"/>
              </a:buClr>
              <a:buFont typeface="Wingdings" panose="05000000000000000000" pitchFamily="2" charset="2"/>
              <a:buChar char="v"/>
              <a:defRPr/>
            </a:pPr>
            <a:r>
              <a:rPr lang="es-SV" sz="1200" dirty="0" err="1"/>
              <a:t>Work</a:t>
            </a:r>
            <a:r>
              <a:rPr lang="es-SV" sz="1200" dirty="0"/>
              <a:t> </a:t>
            </a:r>
            <a:r>
              <a:rPr lang="es-SV" sz="1200" dirty="0" err="1"/>
              <a:t>on</a:t>
            </a:r>
            <a:r>
              <a:rPr lang="es-SV" sz="1200" dirty="0"/>
              <a:t> </a:t>
            </a:r>
            <a:r>
              <a:rPr lang="es-SV" sz="1200" dirty="0" err="1"/>
              <a:t>approaching</a:t>
            </a:r>
            <a:r>
              <a:rPr lang="es-SV" sz="1200" dirty="0"/>
              <a:t> </a:t>
            </a:r>
            <a:r>
              <a:rPr lang="es-SV" sz="1200" dirty="0" err="1"/>
              <a:t>lost</a:t>
            </a:r>
            <a:r>
              <a:rPr lang="es-SV" sz="1200" dirty="0"/>
              <a:t> </a:t>
            </a:r>
            <a:r>
              <a:rPr lang="es-SV" sz="1200" dirty="0" err="1"/>
              <a:t>customers</a:t>
            </a:r>
            <a:r>
              <a:rPr lang="es-SV" sz="1200" dirty="0"/>
              <a:t> </a:t>
            </a:r>
            <a:r>
              <a:rPr lang="es-SV" sz="1200" dirty="0" err="1"/>
              <a:t>to</a:t>
            </a:r>
            <a:r>
              <a:rPr lang="es-SV" sz="1200" dirty="0"/>
              <a:t> </a:t>
            </a:r>
            <a:r>
              <a:rPr lang="es-SV" sz="1200" dirty="0" err="1"/>
              <a:t>regain</a:t>
            </a:r>
            <a:r>
              <a:rPr lang="es-SV" sz="1200" dirty="0"/>
              <a:t> </a:t>
            </a:r>
            <a:r>
              <a:rPr lang="es-SV" sz="1200" dirty="0" err="1"/>
              <a:t>their</a:t>
            </a:r>
            <a:r>
              <a:rPr lang="es-SV" sz="1200" dirty="0"/>
              <a:t> trust and </a:t>
            </a:r>
            <a:r>
              <a:rPr lang="es-SV" sz="1200" dirty="0" err="1"/>
              <a:t>support</a:t>
            </a:r>
            <a:r>
              <a:rPr lang="es-SV" sz="1200" dirty="0"/>
              <a:t>.</a:t>
            </a:r>
          </a:p>
          <a:p>
            <a:pPr algn="just">
              <a:buClr>
                <a:schemeClr val="tx1"/>
              </a:buClr>
              <a:buFont typeface="Wingdings" panose="05000000000000000000" pitchFamily="2" charset="2"/>
              <a:buChar char="v"/>
              <a:defRPr/>
            </a:pPr>
            <a:r>
              <a:rPr lang="en-US" sz="1200" dirty="0">
                <a:ea typeface="Times New Roman" panose="02020603050405020304" pitchFamily="18" charset="0"/>
              </a:rPr>
              <a:t>Encourage Carrier to </a:t>
            </a:r>
            <a:r>
              <a:rPr lang="en-US" sz="1200" dirty="0">
                <a:effectLst/>
                <a:ea typeface="Times New Roman" panose="02020603050405020304" pitchFamily="18" charset="0"/>
              </a:rPr>
              <a:t>study </a:t>
            </a:r>
            <a:r>
              <a:rPr lang="en-US" sz="1200" dirty="0">
                <a:ea typeface="Times New Roman" panose="02020603050405020304" pitchFamily="18" charset="0"/>
              </a:rPr>
              <a:t>feasibility</a:t>
            </a:r>
            <a:r>
              <a:rPr lang="en-US" sz="1200" dirty="0">
                <a:effectLst/>
                <a:ea typeface="Times New Roman" panose="02020603050405020304" pitchFamily="18" charset="0"/>
              </a:rPr>
              <a:t> of a dedicated service between Mexico ports and Acajutla so situation is isolated from the rest.</a:t>
            </a:r>
          </a:p>
          <a:p>
            <a:pPr algn="just">
              <a:buFontTx/>
              <a:buChar char="-"/>
              <a:defRPr/>
            </a:pPr>
            <a:endParaRPr lang="en-US" sz="1200" dirty="0">
              <a:effectLst/>
              <a:ea typeface="Times New Roman" panose="02020603050405020304" pitchFamily="18" charset="0"/>
            </a:endParaRPr>
          </a:p>
          <a:p>
            <a:pPr marL="0" indent="0" algn="just">
              <a:buNone/>
              <a:defRPr/>
            </a:pPr>
            <a:endParaRPr kumimoji="0" lang="es-SV" sz="1200" dirty="0"/>
          </a:p>
          <a:p>
            <a:pPr marL="0" indent="0" algn="just">
              <a:buNone/>
              <a:defRPr/>
            </a:pPr>
            <a:r>
              <a:rPr lang="es-SV" sz="1200" dirty="0"/>
              <a:t> </a:t>
            </a:r>
          </a:p>
          <a:p>
            <a:pPr algn="just">
              <a:buFontTx/>
              <a:buChar char="-"/>
              <a:defRPr/>
            </a:pPr>
            <a:endParaRPr kumimoji="0" lang="es-SV" sz="1200" dirty="0"/>
          </a:p>
          <a:p>
            <a:pPr algn="just">
              <a:buFontTx/>
              <a:buChar char="-"/>
              <a:defRPr/>
            </a:pPr>
            <a:endParaRPr lang="es-SV" sz="1200" dirty="0"/>
          </a:p>
          <a:p>
            <a:pPr algn="just">
              <a:buFontTx/>
              <a:buChar char="-"/>
              <a:defRPr/>
            </a:pPr>
            <a:endParaRPr kumimoji="0" lang="es-SV" sz="1200" dirty="0"/>
          </a:p>
          <a:p>
            <a:pPr algn="just">
              <a:buFontTx/>
              <a:buChar char="-"/>
              <a:defRPr/>
            </a:pPr>
            <a:endParaRPr lang="es-SV" sz="1200" dirty="0"/>
          </a:p>
          <a:p>
            <a:pPr algn="just">
              <a:buFontTx/>
              <a:buChar char="-"/>
              <a:defRPr/>
            </a:pPr>
            <a:endParaRPr kumimoji="0" lang="es-SV" sz="1200" dirty="0"/>
          </a:p>
          <a:p>
            <a:pPr algn="just">
              <a:buFontTx/>
              <a:buChar char="-"/>
              <a:defRPr/>
            </a:pPr>
            <a:endParaRPr lang="es-SV" sz="1200" dirty="0"/>
          </a:p>
          <a:p>
            <a:pPr algn="just">
              <a:buFontTx/>
              <a:buChar char="-"/>
              <a:defRPr/>
            </a:pPr>
            <a:endParaRPr kumimoji="0" lang="es-SV" sz="1200" dirty="0"/>
          </a:p>
          <a:p>
            <a:pPr algn="just">
              <a:buFontTx/>
              <a:buChar char="-"/>
              <a:defRPr/>
            </a:pPr>
            <a:endParaRPr kumimoji="0" lang="es-SV" sz="1200" dirty="0"/>
          </a:p>
          <a:p>
            <a:pPr marL="0" indent="0" algn="just">
              <a:buFont typeface="Wingdings 2" panose="05020102010507070707" pitchFamily="18" charset="2"/>
              <a:buNone/>
              <a:defRPr/>
            </a:pPr>
            <a:endParaRPr kumimoji="0" lang="es-SV" sz="1200" dirty="0"/>
          </a:p>
        </p:txBody>
      </p:sp>
    </p:spTree>
    <p:extLst>
      <p:ext uri="{BB962C8B-B14F-4D97-AF65-F5344CB8AC3E}">
        <p14:creationId xmlns:p14="http://schemas.microsoft.com/office/powerpoint/2010/main" val="21279357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1"/>
          <p:cNvSpPr>
            <a:spLocks noGrp="1"/>
          </p:cNvSpPr>
          <p:nvPr>
            <p:ph type="title"/>
          </p:nvPr>
        </p:nvSpPr>
        <p:spPr>
          <a:xfrm>
            <a:off x="107504" y="123478"/>
            <a:ext cx="8928992" cy="533400"/>
          </a:xfrm>
          <a:solidFill>
            <a:srgbClr val="003217"/>
          </a:solidFill>
        </p:spPr>
        <p:style>
          <a:lnRef idx="1">
            <a:schemeClr val="accent3"/>
          </a:lnRef>
          <a:fillRef idx="3">
            <a:schemeClr val="accent3"/>
          </a:fillRef>
          <a:effectRef idx="2">
            <a:schemeClr val="accent3"/>
          </a:effectRef>
          <a:fontRef idx="minor">
            <a:schemeClr val="lt1"/>
          </a:fontRef>
        </p:style>
        <p:txBody>
          <a:bodyPr>
            <a:normAutofit/>
          </a:bodyPr>
          <a:lstStyle/>
          <a:p>
            <a:pPr algn="ctr"/>
            <a:r>
              <a:rPr lang="en-US" altLang="zh-TW" sz="2400" b="1" dirty="0">
                <a:latin typeface="DFKai-SB" pitchFamily="65" charset="-120"/>
                <a:ea typeface="DFKai-SB" pitchFamily="65" charset="-120"/>
              </a:rPr>
              <a:t>Topic discussion </a:t>
            </a:r>
            <a:r>
              <a:rPr lang="en-US" altLang="zh-TW" sz="2400" b="1" dirty="0">
                <a:solidFill>
                  <a:srgbClr val="FFFF00"/>
                </a:solidFill>
                <a:latin typeface="DFKai-SB" pitchFamily="65" charset="-120"/>
                <a:ea typeface="DFKai-SB" pitchFamily="65" charset="-120"/>
              </a:rPr>
              <a:t>(SV)</a:t>
            </a:r>
            <a:endParaRPr lang="en-US" sz="2400" b="1" dirty="0">
              <a:solidFill>
                <a:srgbClr val="FFFF00"/>
              </a:solidFill>
              <a:latin typeface="DFKai-SB" pitchFamily="65" charset="-120"/>
              <a:ea typeface="DFKai-SB" pitchFamily="65" charset="-120"/>
            </a:endParaRPr>
          </a:p>
        </p:txBody>
      </p:sp>
      <p:sp>
        <p:nvSpPr>
          <p:cNvPr id="5" name="Slide Number Placeholder 1"/>
          <p:cNvSpPr txBox="1">
            <a:spLocks/>
          </p:cNvSpPr>
          <p:nvPr/>
        </p:nvSpPr>
        <p:spPr>
          <a:xfrm>
            <a:off x="7010400" y="4883720"/>
            <a:ext cx="2133600"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9F36D82E-CE9F-4850-9751-B326B49AD240}" type="slidenum">
              <a:rPr lang="en-US" sz="1200" smtClean="0">
                <a:solidFill>
                  <a:prstClr val="black"/>
                </a:solidFill>
                <a:latin typeface="Calibri"/>
              </a:rPr>
              <a:pPr algn="r">
                <a:defRPr/>
              </a:pPr>
              <a:t>15</a:t>
            </a:fld>
            <a:endParaRPr lang="en-US" sz="1200" dirty="0">
              <a:solidFill>
                <a:prstClr val="black"/>
              </a:solidFill>
              <a:latin typeface="Calibri"/>
            </a:endParaRPr>
          </a:p>
        </p:txBody>
      </p:sp>
      <p:sp>
        <p:nvSpPr>
          <p:cNvPr id="3" name="文字方塊 2"/>
          <p:cNvSpPr txBox="1"/>
          <p:nvPr/>
        </p:nvSpPr>
        <p:spPr>
          <a:xfrm>
            <a:off x="179512" y="771550"/>
            <a:ext cx="8784976" cy="2800767"/>
          </a:xfrm>
          <a:prstGeom prst="rect">
            <a:avLst/>
          </a:prstGeom>
          <a:noFill/>
        </p:spPr>
        <p:txBody>
          <a:bodyPr wrap="square" rtlCol="0" anchor="t">
            <a:spAutoFit/>
          </a:bodyPr>
          <a:lstStyle/>
          <a:p>
            <a:r>
              <a:rPr lang="en-US" sz="1600" b="1" dirty="0"/>
              <a:t>Future market forecast</a:t>
            </a:r>
            <a:r>
              <a:rPr lang="zh-TW" altLang="en-US" sz="1600" b="1" dirty="0"/>
              <a:t> </a:t>
            </a:r>
            <a:r>
              <a:rPr lang="en-US" altLang="zh-TW" sz="1600" b="1" dirty="0"/>
              <a:t>in 2025</a:t>
            </a:r>
            <a:r>
              <a:rPr lang="en-US" sz="1600" b="1" dirty="0"/>
              <a:t> (Pessimistic / Optimistic / Remain the same)?</a:t>
            </a:r>
          </a:p>
          <a:p>
            <a:endParaRPr lang="en-US" dirty="0"/>
          </a:p>
          <a:p>
            <a:endParaRPr lang="en-US" dirty="0"/>
          </a:p>
          <a:p>
            <a:endParaRPr lang="en-US" dirty="0"/>
          </a:p>
          <a:p>
            <a:endParaRPr lang="en-US" dirty="0"/>
          </a:p>
          <a:p>
            <a:r>
              <a:rPr lang="es-SV" altLang="es-SV" sz="1600" dirty="0"/>
              <a:t>*</a:t>
            </a:r>
            <a:r>
              <a:rPr lang="es-SV" altLang="es-SV" sz="1600" dirty="0" err="1"/>
              <a:t>Under</a:t>
            </a:r>
            <a:r>
              <a:rPr lang="es-SV" altLang="es-SV" sz="1600" dirty="0"/>
              <a:t> </a:t>
            </a:r>
            <a:r>
              <a:rPr lang="es-SV" altLang="es-SV" sz="1600" dirty="0" err="1"/>
              <a:t>current</a:t>
            </a:r>
            <a:r>
              <a:rPr lang="es-SV" altLang="es-SV" sz="1600" dirty="0"/>
              <a:t> </a:t>
            </a:r>
            <a:r>
              <a:rPr lang="es-SV" altLang="es-SV" sz="1600" dirty="0" err="1"/>
              <a:t>conditions</a:t>
            </a:r>
            <a:r>
              <a:rPr lang="es-SV" altLang="es-SV" sz="1600" dirty="0"/>
              <a:t> in el Salvador </a:t>
            </a:r>
            <a:r>
              <a:rPr lang="es-SV" altLang="es-SV" sz="1600" dirty="0" err="1"/>
              <a:t>our</a:t>
            </a:r>
            <a:r>
              <a:rPr lang="es-SV" altLang="es-SV" sz="1600" dirty="0"/>
              <a:t> Future </a:t>
            </a:r>
            <a:r>
              <a:rPr lang="es-SV" altLang="es-SV" sz="1600" dirty="0" err="1"/>
              <a:t>Market</a:t>
            </a:r>
            <a:r>
              <a:rPr lang="es-SV" altLang="es-SV" sz="1600" dirty="0"/>
              <a:t> </a:t>
            </a:r>
            <a:r>
              <a:rPr lang="es-SV" altLang="es-SV" sz="1600" dirty="0" err="1"/>
              <a:t>forecast</a:t>
            </a:r>
            <a:r>
              <a:rPr lang="es-SV" altLang="es-SV" sz="1600" dirty="0"/>
              <a:t> </a:t>
            </a:r>
            <a:r>
              <a:rPr lang="es-SV" altLang="es-SV" sz="1600" dirty="0" err="1"/>
              <a:t>for</a:t>
            </a:r>
            <a:r>
              <a:rPr lang="es-SV" altLang="es-SV" sz="1600" dirty="0"/>
              <a:t> 2025 </a:t>
            </a:r>
            <a:r>
              <a:rPr lang="es-SV" altLang="es-SV" sz="1600" dirty="0" err="1"/>
              <a:t>is</a:t>
            </a:r>
            <a:r>
              <a:rPr lang="es-SV" altLang="es-SV" sz="1600" dirty="0"/>
              <a:t> </a:t>
            </a:r>
            <a:r>
              <a:rPr lang="es-SV" altLang="es-SV" sz="1600" dirty="0" err="1"/>
              <a:t>to</a:t>
            </a:r>
            <a:r>
              <a:rPr lang="es-SV" altLang="es-SV" sz="1600" dirty="0"/>
              <a:t> </a:t>
            </a:r>
            <a:r>
              <a:rPr lang="es-SV" altLang="es-SV" sz="1600" dirty="0" err="1"/>
              <a:t>Improve</a:t>
            </a:r>
            <a:r>
              <a:rPr lang="es-SV" altLang="es-SV" sz="1600" dirty="0"/>
              <a:t>.</a:t>
            </a:r>
          </a:p>
          <a:p>
            <a:endParaRPr lang="en-US" dirty="0"/>
          </a:p>
          <a:p>
            <a:endParaRPr lang="en-US" dirty="0"/>
          </a:p>
          <a:p>
            <a:endParaRPr lang="en-US" dirty="0"/>
          </a:p>
          <a:p>
            <a:pPr marL="285750" indent="-285750">
              <a:buFont typeface="Arial" pitchFamily="34" charset="0"/>
              <a:buChar char="•"/>
            </a:pPr>
            <a:endParaRPr lang="en-US" dirty="0"/>
          </a:p>
        </p:txBody>
      </p:sp>
      <p:graphicFrame>
        <p:nvGraphicFramePr>
          <p:cNvPr id="4" name="表格 3"/>
          <p:cNvGraphicFramePr>
            <a:graphicFrameLocks noGrp="1"/>
          </p:cNvGraphicFramePr>
          <p:nvPr/>
        </p:nvGraphicFramePr>
        <p:xfrm>
          <a:off x="255390" y="1203598"/>
          <a:ext cx="6758880" cy="675421"/>
        </p:xfrm>
        <a:graphic>
          <a:graphicData uri="http://schemas.openxmlformats.org/drawingml/2006/table">
            <a:tbl>
              <a:tblPr firstRow="1" bandRow="1">
                <a:tableStyleId>{5C22544A-7EE6-4342-B048-85BDC9FD1C3A}</a:tableStyleId>
              </a:tblPr>
              <a:tblGrid>
                <a:gridCol w="1689720">
                  <a:extLst>
                    <a:ext uri="{9D8B030D-6E8A-4147-A177-3AD203B41FA5}">
                      <a16:colId xmlns:a16="http://schemas.microsoft.com/office/drawing/2014/main" val="20000"/>
                    </a:ext>
                  </a:extLst>
                </a:gridCol>
                <a:gridCol w="1689720">
                  <a:extLst>
                    <a:ext uri="{9D8B030D-6E8A-4147-A177-3AD203B41FA5}">
                      <a16:colId xmlns:a16="http://schemas.microsoft.com/office/drawing/2014/main" val="20001"/>
                    </a:ext>
                  </a:extLst>
                </a:gridCol>
                <a:gridCol w="1689720">
                  <a:extLst>
                    <a:ext uri="{9D8B030D-6E8A-4147-A177-3AD203B41FA5}">
                      <a16:colId xmlns:a16="http://schemas.microsoft.com/office/drawing/2014/main" val="20002"/>
                    </a:ext>
                  </a:extLst>
                </a:gridCol>
                <a:gridCol w="1689720">
                  <a:extLst>
                    <a:ext uri="{9D8B030D-6E8A-4147-A177-3AD203B41FA5}">
                      <a16:colId xmlns:a16="http://schemas.microsoft.com/office/drawing/2014/main" val="20003"/>
                    </a:ext>
                  </a:extLst>
                </a:gridCol>
              </a:tblGrid>
              <a:tr h="370621">
                <a:tc>
                  <a:txBody>
                    <a:bodyPr/>
                    <a:lstStyle/>
                    <a:p>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TW" sz="1400" dirty="0">
                          <a:solidFill>
                            <a:schemeClr val="bg1"/>
                          </a:solidFill>
                        </a:rPr>
                        <a:t>Get worse</a:t>
                      </a:r>
                      <a:endParaRPr lang="en-US" sz="14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a:solidFill>
                            <a:schemeClr val="bg1"/>
                          </a:solidFill>
                        </a:rPr>
                        <a:t>Improve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a:solidFill>
                            <a:schemeClr val="bg1"/>
                          </a:solidFill>
                        </a:rPr>
                        <a:t>Stay</a:t>
                      </a:r>
                      <a:r>
                        <a:rPr lang="en-US" sz="1400" baseline="0" dirty="0">
                          <a:solidFill>
                            <a:schemeClr val="bg1"/>
                          </a:solidFill>
                        </a:rPr>
                        <a:t> the same</a:t>
                      </a:r>
                      <a:endParaRPr lang="en-US" sz="14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288032">
                <a:tc>
                  <a:txBody>
                    <a:bodyPr/>
                    <a:lstStyle/>
                    <a:p>
                      <a:pPr algn="ctr"/>
                      <a:r>
                        <a:rPr lang="en-US" sz="1400" dirty="0"/>
                        <a:t>2025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a:t>V</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2378676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1"/>
          <p:cNvSpPr>
            <a:spLocks noGrp="1"/>
          </p:cNvSpPr>
          <p:nvPr>
            <p:ph type="title"/>
          </p:nvPr>
        </p:nvSpPr>
        <p:spPr>
          <a:xfrm>
            <a:off x="107504" y="123478"/>
            <a:ext cx="8928992" cy="533400"/>
          </a:xfrm>
          <a:solidFill>
            <a:srgbClr val="003217"/>
          </a:solidFill>
        </p:spPr>
        <p:style>
          <a:lnRef idx="1">
            <a:schemeClr val="accent3"/>
          </a:lnRef>
          <a:fillRef idx="3">
            <a:schemeClr val="accent3"/>
          </a:fillRef>
          <a:effectRef idx="2">
            <a:schemeClr val="accent3"/>
          </a:effectRef>
          <a:fontRef idx="minor">
            <a:schemeClr val="lt1"/>
          </a:fontRef>
        </p:style>
        <p:txBody>
          <a:bodyPr>
            <a:normAutofit/>
          </a:bodyPr>
          <a:lstStyle/>
          <a:p>
            <a:pPr algn="ctr"/>
            <a:r>
              <a:rPr lang="en-US" altLang="zh-TW" sz="2400" b="1" dirty="0">
                <a:latin typeface="DFKai-SB" pitchFamily="65" charset="-120"/>
                <a:ea typeface="DFKai-SB" pitchFamily="65" charset="-120"/>
              </a:rPr>
              <a:t>Topic discussion </a:t>
            </a:r>
            <a:r>
              <a:rPr lang="en-US" altLang="zh-TW" sz="2400" b="1" dirty="0">
                <a:solidFill>
                  <a:srgbClr val="FFFF00"/>
                </a:solidFill>
                <a:latin typeface="DFKai-SB" pitchFamily="65" charset="-120"/>
                <a:ea typeface="DFKai-SB" pitchFamily="65" charset="-120"/>
              </a:rPr>
              <a:t>(SV)</a:t>
            </a:r>
            <a:endParaRPr lang="en-US" sz="2400" b="1" dirty="0">
              <a:solidFill>
                <a:srgbClr val="FFFF00"/>
              </a:solidFill>
              <a:latin typeface="DFKai-SB" pitchFamily="65" charset="-120"/>
              <a:ea typeface="DFKai-SB" pitchFamily="65" charset="-120"/>
            </a:endParaRPr>
          </a:p>
        </p:txBody>
      </p:sp>
      <p:sp>
        <p:nvSpPr>
          <p:cNvPr id="5" name="Slide Number Placeholder 1"/>
          <p:cNvSpPr txBox="1">
            <a:spLocks/>
          </p:cNvSpPr>
          <p:nvPr/>
        </p:nvSpPr>
        <p:spPr>
          <a:xfrm>
            <a:off x="7010400" y="4883720"/>
            <a:ext cx="2133600"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9F36D82E-CE9F-4850-9751-B326B49AD240}" type="slidenum">
              <a:rPr kumimoji="0" lang="en-US" sz="1200" b="0" i="0" u="none" strike="noStrike" kern="1200" cap="none" spc="0" normalizeH="0" baseline="0" noProof="0" smtClean="0">
                <a:ln>
                  <a:noFill/>
                </a:ln>
                <a:solidFill>
                  <a:prstClr val="black"/>
                </a:solidFill>
                <a:effectLst/>
                <a:uLnTx/>
                <a:uFillTx/>
                <a:latin typeface="Calibri"/>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Calibri"/>
            </a:endParaRPr>
          </a:p>
        </p:txBody>
      </p:sp>
      <p:sp>
        <p:nvSpPr>
          <p:cNvPr id="2" name="文字方塊 2">
            <a:extLst>
              <a:ext uri="{FF2B5EF4-FFF2-40B4-BE49-F238E27FC236}">
                <a16:creationId xmlns:a16="http://schemas.microsoft.com/office/drawing/2014/main" id="{4AF3412D-9171-2955-0A41-3C9DA517C254}"/>
              </a:ext>
            </a:extLst>
          </p:cNvPr>
          <p:cNvSpPr txBox="1"/>
          <p:nvPr/>
        </p:nvSpPr>
        <p:spPr>
          <a:xfrm>
            <a:off x="179387" y="728965"/>
            <a:ext cx="8785225" cy="4293483"/>
          </a:xfrm>
          <a:prstGeom prst="rect">
            <a:avLst/>
          </a:prstGeom>
          <a:noFill/>
        </p:spPr>
        <p:txBody>
          <a:bodyPr>
            <a:spAutoFit/>
          </a:bodyPr>
          <a:lstStyle/>
          <a:p>
            <a:pPr algn="just">
              <a:buFont typeface="Wingdings 2" panose="05020102010507070707" pitchFamily="18" charset="2"/>
              <a:buNone/>
              <a:defRPr/>
            </a:pPr>
            <a:r>
              <a:rPr lang="es-SV" altLang="es-SV" sz="1600" b="1" dirty="0" err="1"/>
              <a:t>Economic</a:t>
            </a:r>
            <a:r>
              <a:rPr lang="es-SV" altLang="es-SV" sz="1600" b="1" dirty="0"/>
              <a:t> </a:t>
            </a:r>
            <a:r>
              <a:rPr lang="es-SV" altLang="es-SV" sz="1600" b="1" dirty="0" err="1"/>
              <a:t>Background</a:t>
            </a:r>
            <a:r>
              <a:rPr lang="es-SV" altLang="es-SV" sz="1600" b="1" dirty="0"/>
              <a:t>:</a:t>
            </a:r>
          </a:p>
          <a:p>
            <a:pPr algn="just">
              <a:buFont typeface="Wingdings 2" panose="05020102010507070707" pitchFamily="18" charset="2"/>
              <a:buNone/>
              <a:defRPr/>
            </a:pPr>
            <a:endParaRPr lang="es-SV" altLang="es-SV" sz="1100" dirty="0"/>
          </a:p>
          <a:p>
            <a:pPr algn="just">
              <a:buFont typeface="Wingdings 2" panose="05020102010507070707" pitchFamily="18" charset="2"/>
              <a:buNone/>
              <a:defRPr/>
            </a:pPr>
            <a:r>
              <a:rPr lang="en-US" sz="1100" b="0" i="0" dirty="0">
                <a:solidFill>
                  <a:srgbClr val="001D35"/>
                </a:solidFill>
                <a:effectLst/>
              </a:rPr>
              <a:t>According to Trading Economics, El Salvador's GDP is expected to reach $35,85 billion by the end of 2024. The IMF forecasts GDP growth of 4.5% in 2025. The World Bank projects the national economy will grow by 2.9% in 2025.</a:t>
            </a:r>
          </a:p>
          <a:p>
            <a:pPr algn="just">
              <a:buFont typeface="Wingdings 2" panose="05020102010507070707" pitchFamily="18" charset="2"/>
              <a:buNone/>
              <a:defRPr/>
            </a:pPr>
            <a:endParaRPr lang="en-US" altLang="es-SV" sz="1100" dirty="0">
              <a:solidFill>
                <a:srgbClr val="001D35"/>
              </a:solidFill>
            </a:endParaRPr>
          </a:p>
          <a:p>
            <a:pPr algn="just">
              <a:defRPr/>
            </a:pPr>
            <a:r>
              <a:rPr lang="en-US" sz="1100" b="0" i="0" dirty="0">
                <a:solidFill>
                  <a:srgbClr val="333333"/>
                </a:solidFill>
                <a:effectLst/>
              </a:rPr>
              <a:t>El Salvador's economy grew by 1.58% in the third quarter of 2024, slightly accelerating from an upwardly revised 1.53 percent growth in the previous period. </a:t>
            </a:r>
            <a:r>
              <a:rPr lang="en-US" sz="1100" b="1" i="0" u="sng" dirty="0">
                <a:solidFill>
                  <a:srgbClr val="FF0000"/>
                </a:solidFill>
                <a:effectLst/>
              </a:rPr>
              <a:t>Net foreign demand slowed (7.26% vs. 20.12% in Q2), while imports plummeted (1.75% vs. 7.77%).</a:t>
            </a:r>
            <a:r>
              <a:rPr lang="en-US" sz="1100" b="0" i="0" dirty="0">
                <a:solidFill>
                  <a:srgbClr val="333333"/>
                </a:solidFill>
                <a:effectLst/>
              </a:rPr>
              <a:t> From a spending perspective, gross fixed capital formation rebounded sharply (7.84% vs. -3.61%), while growth in household consumption (1.65% vs. 3.0%) and government spending (-1.55% vs. 0.21%) decelerated. On a quarterly basis, the economy contracted by 0.2%, down from previous quarter. source: </a:t>
            </a:r>
            <a:r>
              <a:rPr lang="en-US" sz="1100" b="0" i="0" u="none" strike="noStrike" dirty="0">
                <a:solidFill>
                  <a:srgbClr val="333333"/>
                </a:solidFill>
                <a:effectLst/>
                <a:hlinkClick r:id="rId3"/>
              </a:rPr>
              <a:t>Central Reserve Bank of El Salvador</a:t>
            </a:r>
            <a:endParaRPr lang="en-US" sz="1100" b="0" i="0" dirty="0">
              <a:solidFill>
                <a:srgbClr val="333333"/>
              </a:solidFill>
              <a:effectLst/>
            </a:endParaRPr>
          </a:p>
          <a:p>
            <a:pPr algn="just">
              <a:buFont typeface="Wingdings 2" panose="05020102010507070707" pitchFamily="18" charset="2"/>
              <a:buNone/>
              <a:defRPr/>
            </a:pPr>
            <a:endParaRPr lang="en-US" altLang="es-SV" sz="1100" dirty="0">
              <a:solidFill>
                <a:srgbClr val="001D35"/>
              </a:solidFill>
            </a:endParaRPr>
          </a:p>
          <a:p>
            <a:pPr algn="just">
              <a:buFont typeface="Wingdings 2" panose="05020102010507070707" pitchFamily="18" charset="2"/>
              <a:buNone/>
              <a:defRPr/>
            </a:pPr>
            <a:r>
              <a:rPr lang="en-US" sz="1100" b="0" i="0" dirty="0">
                <a:solidFill>
                  <a:srgbClr val="001D35"/>
                </a:solidFill>
                <a:effectLst/>
              </a:rPr>
              <a:t>El Salvador's main growth drivers are domestic demand and household consumption. The country's economic activity is heavily dependent on the United States, its main trading partner and source of remittances</a:t>
            </a:r>
          </a:p>
          <a:p>
            <a:pPr algn="just">
              <a:buFont typeface="Wingdings 2" panose="05020102010507070707" pitchFamily="18" charset="2"/>
              <a:buNone/>
              <a:defRPr/>
            </a:pPr>
            <a:endParaRPr lang="en-US" sz="1100" dirty="0">
              <a:solidFill>
                <a:srgbClr val="001D35"/>
              </a:solidFill>
            </a:endParaRPr>
          </a:p>
          <a:p>
            <a:pPr algn="just">
              <a:buFont typeface="Wingdings 2" panose="05020102010507070707" pitchFamily="18" charset="2"/>
              <a:buNone/>
              <a:defRPr/>
            </a:pPr>
            <a:r>
              <a:rPr lang="en-US" sz="1100" b="0" i="0" dirty="0">
                <a:solidFill>
                  <a:srgbClr val="001D35"/>
                </a:solidFill>
                <a:effectLst/>
              </a:rPr>
              <a:t>Recent developments:</a:t>
            </a:r>
          </a:p>
          <a:p>
            <a:pPr marL="171450" indent="-171450" algn="l">
              <a:spcBef>
                <a:spcPts val="750"/>
              </a:spcBef>
              <a:spcAft>
                <a:spcPts val="600"/>
              </a:spcAft>
              <a:buFont typeface="Wingdings" panose="05000000000000000000" pitchFamily="2" charset="2"/>
              <a:buChar char="v"/>
            </a:pPr>
            <a:r>
              <a:rPr lang="en-US" sz="1100" b="1" i="0" dirty="0">
                <a:solidFill>
                  <a:srgbClr val="001D35"/>
                </a:solidFill>
                <a:effectLst/>
              </a:rPr>
              <a:t>Improved security:</a:t>
            </a:r>
            <a:r>
              <a:rPr lang="en-US" sz="1100" b="0" i="0" dirty="0">
                <a:solidFill>
                  <a:srgbClr val="001D35"/>
                </a:solidFill>
                <a:effectLst/>
              </a:rPr>
              <a:t> Government initiatives to combat crime have led to a decrease in gang violence, potentially boosting economic activity.</a:t>
            </a:r>
            <a:endParaRPr lang="en-US" sz="1100" dirty="0">
              <a:solidFill>
                <a:srgbClr val="001D35"/>
              </a:solidFill>
            </a:endParaRPr>
          </a:p>
          <a:p>
            <a:pPr marL="171450" indent="-171450" algn="l">
              <a:spcBef>
                <a:spcPts val="750"/>
              </a:spcBef>
              <a:spcAft>
                <a:spcPts val="600"/>
              </a:spcAft>
              <a:buFont typeface="Wingdings" panose="05000000000000000000" pitchFamily="2" charset="2"/>
              <a:buChar char="v"/>
            </a:pPr>
            <a:r>
              <a:rPr lang="en-US" sz="1100" b="1" i="0" dirty="0">
                <a:solidFill>
                  <a:srgbClr val="001D35"/>
                </a:solidFill>
                <a:effectLst/>
              </a:rPr>
              <a:t>Focus on public investment:</a:t>
            </a:r>
            <a:r>
              <a:rPr lang="en-US" sz="1100" b="0" i="0" dirty="0">
                <a:solidFill>
                  <a:srgbClr val="001D35"/>
                </a:solidFill>
                <a:effectLst/>
              </a:rPr>
              <a:t> Government investments in infrastructure and development projects aimed at stimulating growth</a:t>
            </a:r>
          </a:p>
          <a:p>
            <a:pPr marL="171450" indent="-171450" algn="l">
              <a:spcBef>
                <a:spcPts val="750"/>
              </a:spcBef>
              <a:spcAft>
                <a:spcPts val="600"/>
              </a:spcAft>
              <a:buFont typeface="Wingdings" panose="05000000000000000000" pitchFamily="2" charset="2"/>
              <a:buChar char="v"/>
            </a:pPr>
            <a:r>
              <a:rPr lang="en-US" sz="1100" b="1" i="0" dirty="0">
                <a:solidFill>
                  <a:srgbClr val="001D35"/>
                </a:solidFill>
                <a:effectLst/>
              </a:rPr>
              <a:t>Increased tourism:</a:t>
            </a:r>
            <a:r>
              <a:rPr lang="en-US" sz="1100" b="0" i="0" dirty="0">
                <a:solidFill>
                  <a:srgbClr val="001D35"/>
                </a:solidFill>
                <a:effectLst/>
              </a:rPr>
              <a:t> Efforts to promote tourism as a source of revenue</a:t>
            </a:r>
          </a:p>
          <a:p>
            <a:pPr algn="just">
              <a:defRPr/>
            </a:pPr>
            <a:endParaRPr lang="en-US" sz="1200" dirty="0"/>
          </a:p>
          <a:p>
            <a:pPr marL="285750" indent="-285750" algn="just">
              <a:buFont typeface="Arial" pitchFamily="34" charset="0"/>
              <a:buChar char="•"/>
              <a:defRPr/>
            </a:pPr>
            <a:endParaRPr lang="en-US" sz="1200" dirty="0"/>
          </a:p>
        </p:txBody>
      </p:sp>
    </p:spTree>
    <p:extLst>
      <p:ext uri="{BB962C8B-B14F-4D97-AF65-F5344CB8AC3E}">
        <p14:creationId xmlns:p14="http://schemas.microsoft.com/office/powerpoint/2010/main" val="36339774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1"/>
          <p:cNvSpPr>
            <a:spLocks noGrp="1"/>
          </p:cNvSpPr>
          <p:nvPr>
            <p:ph type="title"/>
          </p:nvPr>
        </p:nvSpPr>
        <p:spPr>
          <a:xfrm>
            <a:off x="107504" y="123478"/>
            <a:ext cx="8928992" cy="533400"/>
          </a:xfrm>
          <a:solidFill>
            <a:srgbClr val="003217"/>
          </a:solidFill>
        </p:spPr>
        <p:style>
          <a:lnRef idx="1">
            <a:schemeClr val="accent3"/>
          </a:lnRef>
          <a:fillRef idx="3">
            <a:schemeClr val="accent3"/>
          </a:fillRef>
          <a:effectRef idx="2">
            <a:schemeClr val="accent3"/>
          </a:effectRef>
          <a:fontRef idx="minor">
            <a:schemeClr val="lt1"/>
          </a:fontRef>
        </p:style>
        <p:txBody>
          <a:bodyPr>
            <a:normAutofit/>
          </a:bodyPr>
          <a:lstStyle/>
          <a:p>
            <a:pPr algn="ctr"/>
            <a:r>
              <a:rPr lang="en-US" altLang="zh-TW" sz="2400" b="1" dirty="0">
                <a:latin typeface="DFKai-SB" pitchFamily="65" charset="-120"/>
                <a:ea typeface="DFKai-SB" pitchFamily="65" charset="-120"/>
              </a:rPr>
              <a:t>Topic discussion </a:t>
            </a:r>
            <a:r>
              <a:rPr lang="en-US" altLang="zh-TW" sz="2400" b="1" dirty="0">
                <a:solidFill>
                  <a:srgbClr val="FFFF00"/>
                </a:solidFill>
                <a:latin typeface="DFKai-SB" pitchFamily="65" charset="-120"/>
                <a:ea typeface="DFKai-SB" pitchFamily="65" charset="-120"/>
              </a:rPr>
              <a:t>(SV)</a:t>
            </a:r>
            <a:endParaRPr lang="en-US" sz="2400" b="1" dirty="0">
              <a:solidFill>
                <a:srgbClr val="FFFF00"/>
              </a:solidFill>
              <a:latin typeface="DFKai-SB" pitchFamily="65" charset="-120"/>
              <a:ea typeface="DFKai-SB" pitchFamily="65" charset="-120"/>
            </a:endParaRPr>
          </a:p>
        </p:txBody>
      </p:sp>
      <p:sp>
        <p:nvSpPr>
          <p:cNvPr id="5" name="Slide Number Placeholder 1"/>
          <p:cNvSpPr txBox="1">
            <a:spLocks/>
          </p:cNvSpPr>
          <p:nvPr/>
        </p:nvSpPr>
        <p:spPr>
          <a:xfrm>
            <a:off x="7010400" y="4883720"/>
            <a:ext cx="2133600"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9F36D82E-CE9F-4850-9751-B326B49AD240}" type="slidenum">
              <a:rPr kumimoji="0" lang="en-US" sz="1200" b="0" i="0" u="none" strike="noStrike" kern="1200" cap="none" spc="0" normalizeH="0" baseline="0" noProof="0" smtClean="0">
                <a:ln>
                  <a:noFill/>
                </a:ln>
                <a:solidFill>
                  <a:prstClr val="black"/>
                </a:solidFill>
                <a:effectLst/>
                <a:uLnTx/>
                <a:uFillTx/>
                <a:latin typeface="Calibri"/>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latin typeface="Calibri"/>
            </a:endParaRPr>
          </a:p>
        </p:txBody>
      </p:sp>
      <p:sp>
        <p:nvSpPr>
          <p:cNvPr id="2" name="文字方塊 2">
            <a:extLst>
              <a:ext uri="{FF2B5EF4-FFF2-40B4-BE49-F238E27FC236}">
                <a16:creationId xmlns:a16="http://schemas.microsoft.com/office/drawing/2014/main" id="{00338EA6-5C9A-A639-504A-F5E12C00A188}"/>
              </a:ext>
            </a:extLst>
          </p:cNvPr>
          <p:cNvSpPr txBox="1"/>
          <p:nvPr/>
        </p:nvSpPr>
        <p:spPr>
          <a:xfrm>
            <a:off x="179387" y="693168"/>
            <a:ext cx="8785225" cy="1477962"/>
          </a:xfrm>
          <a:prstGeom prst="rect">
            <a:avLst/>
          </a:prstGeom>
          <a:noFill/>
        </p:spPr>
        <p:txBody>
          <a:bodyPr>
            <a:spAutoFit/>
          </a:bodyPr>
          <a:lstStyle/>
          <a:p>
            <a:pPr>
              <a:defRPr/>
            </a:pPr>
            <a:r>
              <a:rPr lang="en-US" sz="1600" b="1" dirty="0"/>
              <a:t>IMPORT Market share and Loading volume prospect: </a:t>
            </a:r>
          </a:p>
          <a:p>
            <a:pPr>
              <a:defRPr/>
            </a:pPr>
            <a:endParaRPr lang="en-US" dirty="0"/>
          </a:p>
          <a:p>
            <a:pPr>
              <a:defRPr/>
            </a:pPr>
            <a:endParaRPr lang="en-US" dirty="0"/>
          </a:p>
          <a:p>
            <a:pPr>
              <a:defRPr/>
            </a:pPr>
            <a:endParaRPr lang="en-US" dirty="0"/>
          </a:p>
          <a:p>
            <a:pPr marL="285750" indent="-285750">
              <a:buFont typeface="Arial" pitchFamily="34" charset="0"/>
              <a:buChar char="•"/>
              <a:defRPr/>
            </a:pPr>
            <a:endParaRPr lang="en-US" dirty="0"/>
          </a:p>
        </p:txBody>
      </p:sp>
      <p:pic>
        <p:nvPicPr>
          <p:cNvPr id="4" name="Imagen 3">
            <a:extLst>
              <a:ext uri="{FF2B5EF4-FFF2-40B4-BE49-F238E27FC236}">
                <a16:creationId xmlns:a16="http://schemas.microsoft.com/office/drawing/2014/main" id="{DF18BAEC-E997-2338-A746-C4294F15D3DA}"/>
              </a:ext>
            </a:extLst>
          </p:cNvPr>
          <p:cNvPicPr>
            <a:picLocks noChangeAspect="1"/>
          </p:cNvPicPr>
          <p:nvPr/>
        </p:nvPicPr>
        <p:blipFill>
          <a:blip r:embed="rId3"/>
          <a:stretch>
            <a:fillRect/>
          </a:stretch>
        </p:blipFill>
        <p:spPr>
          <a:xfrm>
            <a:off x="1484782" y="1018197"/>
            <a:ext cx="6174429" cy="1595002"/>
          </a:xfrm>
          <a:prstGeom prst="rect">
            <a:avLst/>
          </a:prstGeom>
        </p:spPr>
      </p:pic>
      <p:pic>
        <p:nvPicPr>
          <p:cNvPr id="6" name="Imagen 5">
            <a:extLst>
              <a:ext uri="{FF2B5EF4-FFF2-40B4-BE49-F238E27FC236}">
                <a16:creationId xmlns:a16="http://schemas.microsoft.com/office/drawing/2014/main" id="{F38ECBB4-4A67-4C82-5FE6-02867F4A7228}"/>
              </a:ext>
            </a:extLst>
          </p:cNvPr>
          <p:cNvPicPr>
            <a:picLocks noChangeAspect="1"/>
          </p:cNvPicPr>
          <p:nvPr/>
        </p:nvPicPr>
        <p:blipFill>
          <a:blip r:embed="rId4"/>
          <a:stretch>
            <a:fillRect/>
          </a:stretch>
        </p:blipFill>
        <p:spPr>
          <a:xfrm>
            <a:off x="2487691" y="2613199"/>
            <a:ext cx="4168609" cy="2516584"/>
          </a:xfrm>
          <a:prstGeom prst="rect">
            <a:avLst/>
          </a:prstGeom>
        </p:spPr>
      </p:pic>
    </p:spTree>
    <p:extLst>
      <p:ext uri="{BB962C8B-B14F-4D97-AF65-F5344CB8AC3E}">
        <p14:creationId xmlns:p14="http://schemas.microsoft.com/office/powerpoint/2010/main" val="41692915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1"/>
          <p:cNvSpPr>
            <a:spLocks noGrp="1"/>
          </p:cNvSpPr>
          <p:nvPr>
            <p:ph type="title"/>
          </p:nvPr>
        </p:nvSpPr>
        <p:spPr>
          <a:xfrm>
            <a:off x="107504" y="123478"/>
            <a:ext cx="8928992" cy="533400"/>
          </a:xfrm>
          <a:solidFill>
            <a:srgbClr val="003217"/>
          </a:solidFill>
        </p:spPr>
        <p:style>
          <a:lnRef idx="1">
            <a:schemeClr val="accent3"/>
          </a:lnRef>
          <a:fillRef idx="3">
            <a:schemeClr val="accent3"/>
          </a:fillRef>
          <a:effectRef idx="2">
            <a:schemeClr val="accent3"/>
          </a:effectRef>
          <a:fontRef idx="minor">
            <a:schemeClr val="lt1"/>
          </a:fontRef>
        </p:style>
        <p:txBody>
          <a:bodyPr>
            <a:normAutofit/>
          </a:bodyPr>
          <a:lstStyle/>
          <a:p>
            <a:pPr algn="ctr"/>
            <a:r>
              <a:rPr lang="en-US" altLang="zh-TW" sz="2400" b="1" dirty="0">
                <a:latin typeface="DFKai-SB" pitchFamily="65" charset="-120"/>
                <a:ea typeface="DFKai-SB" pitchFamily="65" charset="-120"/>
              </a:rPr>
              <a:t>Topic discussion </a:t>
            </a:r>
            <a:r>
              <a:rPr lang="en-US" altLang="zh-TW" sz="2400" b="1" dirty="0">
                <a:solidFill>
                  <a:srgbClr val="FFFF00"/>
                </a:solidFill>
                <a:latin typeface="DFKai-SB" pitchFamily="65" charset="-120"/>
                <a:ea typeface="DFKai-SB" pitchFamily="65" charset="-120"/>
              </a:rPr>
              <a:t>(SV)</a:t>
            </a:r>
            <a:endParaRPr lang="en-US" sz="2400" b="1" dirty="0">
              <a:solidFill>
                <a:srgbClr val="FFFF00"/>
              </a:solidFill>
              <a:latin typeface="DFKai-SB" pitchFamily="65" charset="-120"/>
              <a:ea typeface="DFKai-SB" pitchFamily="65" charset="-120"/>
            </a:endParaRPr>
          </a:p>
        </p:txBody>
      </p:sp>
      <p:sp>
        <p:nvSpPr>
          <p:cNvPr id="5" name="Slide Number Placeholder 1"/>
          <p:cNvSpPr txBox="1">
            <a:spLocks/>
          </p:cNvSpPr>
          <p:nvPr/>
        </p:nvSpPr>
        <p:spPr>
          <a:xfrm>
            <a:off x="7010400" y="4883720"/>
            <a:ext cx="2133600"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9F36D82E-CE9F-4850-9751-B326B49AD240}" type="slidenum">
              <a:rPr kumimoji="0" lang="en-US" sz="1200" b="0" i="0" u="none" strike="noStrike" kern="1200" cap="none" spc="0" normalizeH="0" baseline="0" noProof="0" smtClean="0">
                <a:ln>
                  <a:noFill/>
                </a:ln>
                <a:solidFill>
                  <a:prstClr val="black"/>
                </a:solidFill>
                <a:effectLst/>
                <a:uLnTx/>
                <a:uFillTx/>
                <a:latin typeface="Calibri"/>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solidFill>
              <a:effectLst/>
              <a:uLnTx/>
              <a:uFillTx/>
              <a:latin typeface="Calibri"/>
            </a:endParaRPr>
          </a:p>
        </p:txBody>
      </p:sp>
      <p:sp>
        <p:nvSpPr>
          <p:cNvPr id="2" name="文字方塊 2">
            <a:extLst>
              <a:ext uri="{FF2B5EF4-FFF2-40B4-BE49-F238E27FC236}">
                <a16:creationId xmlns:a16="http://schemas.microsoft.com/office/drawing/2014/main" id="{00338EA6-5C9A-A639-504A-F5E12C00A188}"/>
              </a:ext>
            </a:extLst>
          </p:cNvPr>
          <p:cNvSpPr txBox="1"/>
          <p:nvPr/>
        </p:nvSpPr>
        <p:spPr>
          <a:xfrm>
            <a:off x="179387" y="693168"/>
            <a:ext cx="8785225" cy="1477962"/>
          </a:xfrm>
          <a:prstGeom prst="rect">
            <a:avLst/>
          </a:prstGeom>
          <a:noFill/>
        </p:spPr>
        <p:txBody>
          <a:bodyPr>
            <a:spAutoFit/>
          </a:bodyPr>
          <a:lstStyle/>
          <a:p>
            <a:pPr>
              <a:defRPr/>
            </a:pPr>
            <a:r>
              <a:rPr lang="en-US" sz="1600" b="1" dirty="0"/>
              <a:t>EXPORT Market share and Loading volume prospect: </a:t>
            </a:r>
          </a:p>
          <a:p>
            <a:pPr>
              <a:defRPr/>
            </a:pPr>
            <a:endParaRPr lang="en-US" dirty="0"/>
          </a:p>
          <a:p>
            <a:pPr>
              <a:defRPr/>
            </a:pPr>
            <a:endParaRPr lang="en-US" dirty="0"/>
          </a:p>
          <a:p>
            <a:pPr>
              <a:defRPr/>
            </a:pPr>
            <a:endParaRPr lang="en-US" dirty="0"/>
          </a:p>
          <a:p>
            <a:pPr marL="285750" indent="-285750">
              <a:buFont typeface="Arial" pitchFamily="34" charset="0"/>
              <a:buChar char="•"/>
              <a:defRPr/>
            </a:pPr>
            <a:endParaRPr lang="en-US" dirty="0"/>
          </a:p>
        </p:txBody>
      </p:sp>
      <p:pic>
        <p:nvPicPr>
          <p:cNvPr id="6" name="Imagen 5">
            <a:extLst>
              <a:ext uri="{FF2B5EF4-FFF2-40B4-BE49-F238E27FC236}">
                <a16:creationId xmlns:a16="http://schemas.microsoft.com/office/drawing/2014/main" id="{8923E510-F49F-2723-B95A-9D98BD917CCB}"/>
              </a:ext>
            </a:extLst>
          </p:cNvPr>
          <p:cNvPicPr>
            <a:picLocks noChangeAspect="1"/>
          </p:cNvPicPr>
          <p:nvPr/>
        </p:nvPicPr>
        <p:blipFill>
          <a:blip r:embed="rId3"/>
          <a:stretch>
            <a:fillRect/>
          </a:stretch>
        </p:blipFill>
        <p:spPr>
          <a:xfrm>
            <a:off x="1365255" y="1014783"/>
            <a:ext cx="6413484" cy="1755516"/>
          </a:xfrm>
          <a:prstGeom prst="rect">
            <a:avLst/>
          </a:prstGeom>
        </p:spPr>
      </p:pic>
      <p:pic>
        <p:nvPicPr>
          <p:cNvPr id="8" name="Imagen 7">
            <a:extLst>
              <a:ext uri="{FF2B5EF4-FFF2-40B4-BE49-F238E27FC236}">
                <a16:creationId xmlns:a16="http://schemas.microsoft.com/office/drawing/2014/main" id="{9E259D9D-9243-2F05-BA85-E021FA47F5C6}"/>
              </a:ext>
            </a:extLst>
          </p:cNvPr>
          <p:cNvPicPr>
            <a:picLocks noChangeAspect="1"/>
          </p:cNvPicPr>
          <p:nvPr/>
        </p:nvPicPr>
        <p:blipFill>
          <a:blip r:embed="rId4"/>
          <a:stretch>
            <a:fillRect/>
          </a:stretch>
        </p:blipFill>
        <p:spPr>
          <a:xfrm>
            <a:off x="2452697" y="2753754"/>
            <a:ext cx="4238600" cy="2389746"/>
          </a:xfrm>
          <a:prstGeom prst="rect">
            <a:avLst/>
          </a:prstGeom>
        </p:spPr>
      </p:pic>
    </p:spTree>
    <p:extLst>
      <p:ext uri="{BB962C8B-B14F-4D97-AF65-F5344CB8AC3E}">
        <p14:creationId xmlns:p14="http://schemas.microsoft.com/office/powerpoint/2010/main" val="41577580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1">
            <a:extLst>
              <a:ext uri="{FF2B5EF4-FFF2-40B4-BE49-F238E27FC236}">
                <a16:creationId xmlns:a16="http://schemas.microsoft.com/office/drawing/2014/main" id="{9D07FD97-BCDB-CFF1-4F44-A9FEEA238FD8}"/>
              </a:ext>
            </a:extLst>
          </p:cNvPr>
          <p:cNvSpPr txBox="1">
            <a:spLocks/>
          </p:cNvSpPr>
          <p:nvPr/>
        </p:nvSpPr>
        <p:spPr>
          <a:xfrm>
            <a:off x="107504" y="123478"/>
            <a:ext cx="8928992" cy="533400"/>
          </a:xfrm>
          <a:prstGeom prst="rect">
            <a:avLst/>
          </a:prstGeom>
          <a:solidFill>
            <a:srgbClr val="003217"/>
          </a:solidFill>
        </p:spPr>
        <p:style>
          <a:lnRef idx="1">
            <a:schemeClr val="accent3"/>
          </a:lnRef>
          <a:fillRef idx="3">
            <a:schemeClr val="accent3"/>
          </a:fillRef>
          <a:effectRef idx="2">
            <a:schemeClr val="accent3"/>
          </a:effectRef>
          <a:fontRef idx="minor">
            <a:schemeClr val="lt1"/>
          </a:fontRef>
        </p:style>
        <p:txBody>
          <a:bodyPr lIns="0" tIns="0" rIns="0" bIns="0" anchor="ctr">
            <a:normAutofit/>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altLang="zh-TW" sz="2400" b="1" kern="0" dirty="0">
                <a:latin typeface="DFKai-SB" pitchFamily="65" charset="-120"/>
                <a:ea typeface="DFKai-SB" pitchFamily="65" charset="-120"/>
              </a:rPr>
              <a:t>ECD/IMD Topic discussion </a:t>
            </a:r>
            <a:r>
              <a:rPr lang="en-US" altLang="zh-TW" sz="2400" b="1" kern="0" dirty="0">
                <a:solidFill>
                  <a:srgbClr val="FFFF00"/>
                </a:solidFill>
                <a:latin typeface="DFKai-SB" pitchFamily="65" charset="-120"/>
                <a:ea typeface="DFKai-SB" pitchFamily="65" charset="-120"/>
              </a:rPr>
              <a:t>(SV)</a:t>
            </a:r>
            <a:endParaRPr lang="en-US" sz="2400" b="1" kern="0" dirty="0">
              <a:solidFill>
                <a:srgbClr val="FFFF00"/>
              </a:solidFill>
              <a:latin typeface="DFKai-SB" pitchFamily="65" charset="-120"/>
              <a:ea typeface="DFKai-SB" pitchFamily="65" charset="-120"/>
            </a:endParaRPr>
          </a:p>
        </p:txBody>
      </p:sp>
      <p:graphicFrame>
        <p:nvGraphicFramePr>
          <p:cNvPr id="2" name="表格 1">
            <a:extLst>
              <a:ext uri="{FF2B5EF4-FFF2-40B4-BE49-F238E27FC236}">
                <a16:creationId xmlns:a16="http://schemas.microsoft.com/office/drawing/2014/main" id="{C8FB7389-5BCF-4B95-9A88-0E5BDE0C7446}"/>
              </a:ext>
            </a:extLst>
          </p:cNvPr>
          <p:cNvGraphicFramePr>
            <a:graphicFrameLocks noGrp="1"/>
          </p:cNvGraphicFramePr>
          <p:nvPr>
            <p:extLst>
              <p:ext uri="{D42A27DB-BD31-4B8C-83A1-F6EECF244321}">
                <p14:modId xmlns:p14="http://schemas.microsoft.com/office/powerpoint/2010/main" val="2013045801"/>
              </p:ext>
            </p:extLst>
          </p:nvPr>
        </p:nvGraphicFramePr>
        <p:xfrm>
          <a:off x="107504" y="771551"/>
          <a:ext cx="8928993" cy="3242686"/>
        </p:xfrm>
        <a:graphic>
          <a:graphicData uri="http://schemas.openxmlformats.org/drawingml/2006/table">
            <a:tbl>
              <a:tblPr>
                <a:tableStyleId>{5C22544A-7EE6-4342-B048-85BDC9FD1C3A}</a:tableStyleId>
              </a:tblPr>
              <a:tblGrid>
                <a:gridCol w="720080">
                  <a:extLst>
                    <a:ext uri="{9D8B030D-6E8A-4147-A177-3AD203B41FA5}">
                      <a16:colId xmlns:a16="http://schemas.microsoft.com/office/drawing/2014/main" val="1096605092"/>
                    </a:ext>
                  </a:extLst>
                </a:gridCol>
                <a:gridCol w="1296144">
                  <a:extLst>
                    <a:ext uri="{9D8B030D-6E8A-4147-A177-3AD203B41FA5}">
                      <a16:colId xmlns:a16="http://schemas.microsoft.com/office/drawing/2014/main" val="1714653431"/>
                    </a:ext>
                  </a:extLst>
                </a:gridCol>
                <a:gridCol w="792088">
                  <a:extLst>
                    <a:ext uri="{9D8B030D-6E8A-4147-A177-3AD203B41FA5}">
                      <a16:colId xmlns:a16="http://schemas.microsoft.com/office/drawing/2014/main" val="2905017876"/>
                    </a:ext>
                  </a:extLst>
                </a:gridCol>
                <a:gridCol w="720080">
                  <a:extLst>
                    <a:ext uri="{9D8B030D-6E8A-4147-A177-3AD203B41FA5}">
                      <a16:colId xmlns:a16="http://schemas.microsoft.com/office/drawing/2014/main" val="4291711140"/>
                    </a:ext>
                  </a:extLst>
                </a:gridCol>
                <a:gridCol w="826881">
                  <a:extLst>
                    <a:ext uri="{9D8B030D-6E8A-4147-A177-3AD203B41FA5}">
                      <a16:colId xmlns:a16="http://schemas.microsoft.com/office/drawing/2014/main" val="1668644550"/>
                    </a:ext>
                  </a:extLst>
                </a:gridCol>
                <a:gridCol w="4573720">
                  <a:extLst>
                    <a:ext uri="{9D8B030D-6E8A-4147-A177-3AD203B41FA5}">
                      <a16:colId xmlns:a16="http://schemas.microsoft.com/office/drawing/2014/main" val="3561485105"/>
                    </a:ext>
                  </a:extLst>
                </a:gridCol>
              </a:tblGrid>
              <a:tr h="152409">
                <a:tc rowSpan="5">
                  <a:txBody>
                    <a:bodyPr/>
                    <a:lstStyle/>
                    <a:p>
                      <a:pPr algn="l" fontAlgn="ctr"/>
                      <a:r>
                        <a:rPr lang="zh-TW" altLang="en-US" sz="1100" u="none" strike="noStrike" dirty="0">
                          <a:solidFill>
                            <a:schemeClr val="tx1"/>
                          </a:solidFill>
                          <a:effectLst/>
                          <a:latin typeface="+mn-lt"/>
                        </a:rPr>
                        <a:t>　</a:t>
                      </a:r>
                    </a:p>
                    <a:p>
                      <a:pPr algn="ctr" fontAlgn="ctr"/>
                      <a:r>
                        <a:rPr lang="en-US" altLang="zh-TW" sz="1100" b="0" u="none" strike="noStrike" dirty="0">
                          <a:solidFill>
                            <a:schemeClr val="tx1"/>
                          </a:solidFill>
                          <a:effectLst/>
                          <a:latin typeface="+mn-lt"/>
                        </a:rPr>
                        <a:t>ECD </a:t>
                      </a:r>
                      <a:r>
                        <a:rPr lang="en-US" sz="1100" b="0" u="none" strike="noStrike" dirty="0">
                          <a:solidFill>
                            <a:schemeClr val="tx1"/>
                          </a:solidFill>
                          <a:effectLst/>
                          <a:latin typeface="+mn-lt"/>
                        </a:rPr>
                        <a:t>KPI</a:t>
                      </a:r>
                      <a:endParaRPr lang="en-US" sz="1100" b="0" i="0" u="none" strike="noStrike" dirty="0">
                        <a:solidFill>
                          <a:schemeClr val="tx1"/>
                        </a:solidFill>
                        <a:effectLst/>
                        <a:latin typeface="+mn-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TW" altLang="en-US" sz="1100" u="none" strike="noStrike" dirty="0">
                          <a:solidFill>
                            <a:schemeClr val="tx1"/>
                          </a:solidFill>
                          <a:effectLst/>
                          <a:latin typeface="+mn-lt"/>
                        </a:rPr>
                        <a:t>　</a:t>
                      </a:r>
                      <a:r>
                        <a:rPr lang="en-US" altLang="zh-TW" sz="1100" u="none" strike="noStrike" dirty="0">
                          <a:solidFill>
                            <a:schemeClr val="tx1"/>
                          </a:solidFill>
                          <a:effectLst/>
                          <a:latin typeface="+mn-lt"/>
                        </a:rPr>
                        <a:t>Item</a:t>
                      </a:r>
                      <a:endParaRPr lang="zh-TW" altLang="en-US" sz="1100" b="0" i="0" u="none" strike="noStrike" dirty="0">
                        <a:solidFill>
                          <a:schemeClr val="tx1"/>
                        </a:solidFill>
                        <a:effectLst/>
                        <a:latin typeface="+mn-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1100" b="1" u="none" strike="noStrike" dirty="0">
                          <a:solidFill>
                            <a:schemeClr val="tx1"/>
                          </a:solidFill>
                          <a:effectLst/>
                          <a:latin typeface="+mn-lt"/>
                        </a:rPr>
                        <a:t>2023</a:t>
                      </a:r>
                      <a:endParaRPr lang="en-US" altLang="zh-TW" sz="1100" b="1" i="0" u="none" strike="noStrike" dirty="0">
                        <a:solidFill>
                          <a:schemeClr val="tx1"/>
                        </a:solidFill>
                        <a:effectLst/>
                        <a:latin typeface="+mn-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1100" b="1" u="none" strike="noStrike" dirty="0">
                          <a:solidFill>
                            <a:schemeClr val="tx1"/>
                          </a:solidFill>
                          <a:effectLst/>
                          <a:latin typeface="+mn-lt"/>
                        </a:rPr>
                        <a:t>2024</a:t>
                      </a:r>
                      <a:endParaRPr lang="en-US" altLang="zh-TW" sz="1100" b="1" i="0" u="none" strike="noStrike" dirty="0">
                        <a:solidFill>
                          <a:schemeClr val="tx1"/>
                        </a:solidFill>
                        <a:effectLst/>
                        <a:latin typeface="+mn-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100" b="1" u="none" strike="noStrike" dirty="0">
                          <a:solidFill>
                            <a:schemeClr val="tx1"/>
                          </a:solidFill>
                          <a:effectLst/>
                          <a:latin typeface="+mn-lt"/>
                        </a:rPr>
                        <a:t>Diff</a:t>
                      </a:r>
                      <a:endParaRPr lang="en-US" sz="1100" b="1" i="0" u="none" strike="noStrike" dirty="0">
                        <a:solidFill>
                          <a:schemeClr val="tx1"/>
                        </a:solidFill>
                        <a:effectLst/>
                        <a:latin typeface="+mn-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100" b="1" u="none" strike="noStrike" dirty="0">
                          <a:solidFill>
                            <a:schemeClr val="tx1"/>
                          </a:solidFill>
                          <a:effectLst/>
                          <a:latin typeface="+mn-lt"/>
                        </a:rPr>
                        <a:t>Action Plan</a:t>
                      </a:r>
                      <a:r>
                        <a:rPr lang="zh-TW" altLang="en-US" sz="1100" b="1" u="none" strike="noStrike" dirty="0">
                          <a:solidFill>
                            <a:schemeClr val="tx1"/>
                          </a:solidFill>
                          <a:effectLst/>
                          <a:latin typeface="+mn-lt"/>
                        </a:rPr>
                        <a:t> </a:t>
                      </a:r>
                      <a:r>
                        <a:rPr lang="en-US" altLang="zh-TW" sz="1100" b="1" u="none" strike="noStrike" dirty="0">
                          <a:solidFill>
                            <a:schemeClr val="tx1"/>
                          </a:solidFill>
                          <a:effectLst/>
                          <a:latin typeface="+mn-lt"/>
                        </a:rPr>
                        <a:t>in 2025</a:t>
                      </a:r>
                      <a:endParaRPr lang="en-US" sz="1100" b="1" i="0" u="none" strike="noStrike" dirty="0">
                        <a:solidFill>
                          <a:schemeClr val="tx1"/>
                        </a:solidFill>
                        <a:effectLst/>
                        <a:latin typeface="+mn-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39596723"/>
                  </a:ext>
                </a:extLst>
              </a:tr>
              <a:tr h="351646">
                <a:tc vMerge="1">
                  <a:txBody>
                    <a:bodyPr/>
                    <a:lstStyle/>
                    <a:p>
                      <a:pPr algn="ctr" fontAlgn="ctr"/>
                      <a:r>
                        <a:rPr lang="en-US" altLang="zh-TW" sz="1050" b="0" u="none" strike="noStrike" dirty="0">
                          <a:effectLst/>
                        </a:rPr>
                        <a:t>ECD</a:t>
                      </a:r>
                      <a:endParaRPr lang="en-US" sz="1050" b="0" u="none" strike="noStrike" dirty="0">
                        <a:effectLst/>
                      </a:endParaRPr>
                    </a:p>
                    <a:p>
                      <a:pPr algn="ctr" fontAlgn="ctr"/>
                      <a:r>
                        <a:rPr lang="en-US" sz="1050" b="0" u="none" strike="noStrike" dirty="0">
                          <a:effectLst/>
                        </a:rPr>
                        <a:t>KPI</a:t>
                      </a:r>
                      <a:endParaRPr lang="en-US" sz="1050" b="0" i="0" u="none" strike="noStrike" dirty="0">
                        <a:solidFill>
                          <a:srgbClr val="000000"/>
                        </a:solidFill>
                        <a:effectLst/>
                        <a:latin typeface="Arial" panose="020B0604020202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800" b="0" i="0" u="none" strike="noStrike" dirty="0">
                          <a:solidFill>
                            <a:schemeClr val="tx1"/>
                          </a:solidFill>
                          <a:effectLst/>
                          <a:latin typeface="+mn-lt"/>
                          <a:ea typeface="新細明體" panose="02020500000000000000" pitchFamily="18" charset="-120"/>
                        </a:rPr>
                        <a:t>Storage</a:t>
                      </a: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SV" altLang="zh-TW" sz="800" u="none" strike="noStrike" dirty="0">
                          <a:solidFill>
                            <a:schemeClr val="tx1"/>
                          </a:solidFill>
                          <a:effectLst/>
                          <a:latin typeface="+mn-lt"/>
                        </a:rPr>
                        <a:t>$3,210.36</a:t>
                      </a:r>
                      <a:r>
                        <a:rPr lang="zh-TW" altLang="en-US" sz="800" u="none" strike="noStrike" dirty="0">
                          <a:solidFill>
                            <a:schemeClr val="tx1"/>
                          </a:solidFill>
                          <a:effectLst/>
                          <a:latin typeface="+mn-lt"/>
                        </a:rPr>
                        <a:t>　</a:t>
                      </a:r>
                      <a:endParaRPr lang="zh-TW" altLang="en-US" sz="800" b="0" i="0" u="none" strike="noStrike" dirty="0">
                        <a:solidFill>
                          <a:schemeClr val="tx1"/>
                        </a:solidFill>
                        <a:effectLst/>
                        <a:latin typeface="+mn-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s-ES" altLang="zh-TW" sz="800" b="0" i="0" u="none" strike="noStrike" dirty="0">
                          <a:solidFill>
                            <a:schemeClr val="tx1"/>
                          </a:solidFill>
                          <a:effectLst/>
                          <a:latin typeface="+mn-lt"/>
                          <a:ea typeface="新細明體" panose="02020500000000000000" pitchFamily="18" charset="-120"/>
                        </a:rPr>
                        <a:t>$12,408,12</a:t>
                      </a:r>
                      <a:endParaRPr lang="zh-TW" altLang="en-US" sz="800" b="0" i="0" u="none" strike="noStrike" dirty="0">
                        <a:solidFill>
                          <a:schemeClr val="tx1"/>
                        </a:solidFill>
                        <a:effectLst/>
                        <a:latin typeface="+mn-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s-ES" altLang="zh-TW" sz="800" b="0" i="0" u="none" strike="noStrike" dirty="0">
                          <a:solidFill>
                            <a:schemeClr val="tx1"/>
                          </a:solidFill>
                          <a:effectLst/>
                          <a:highlight>
                            <a:srgbClr val="FFFF00"/>
                          </a:highlight>
                          <a:latin typeface="+mn-lt"/>
                          <a:ea typeface="新細明體" panose="02020500000000000000" pitchFamily="18" charset="-120"/>
                        </a:rPr>
                        <a:t>+ $9,197.76</a:t>
                      </a:r>
                      <a:endParaRPr lang="zh-TW" altLang="en-US" sz="800" b="0" i="0" u="none" strike="noStrike" dirty="0">
                        <a:solidFill>
                          <a:schemeClr val="tx1"/>
                        </a:solidFill>
                        <a:effectLst/>
                        <a:highlight>
                          <a:srgbClr val="FFFF00"/>
                        </a:highlight>
                        <a:latin typeface="+mn-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r>
                        <a:rPr lang="es-SV" altLang="zh-TW" sz="800" u="none" strike="noStrike" dirty="0" err="1">
                          <a:solidFill>
                            <a:schemeClr val="tx1"/>
                          </a:solidFill>
                          <a:effectLst/>
                          <a:latin typeface="+mn-lt"/>
                        </a:rPr>
                        <a:t>Empty</a:t>
                      </a:r>
                      <a:r>
                        <a:rPr lang="es-SV" altLang="zh-TW" sz="800" u="none" strike="noStrike" dirty="0">
                          <a:solidFill>
                            <a:schemeClr val="tx1"/>
                          </a:solidFill>
                          <a:effectLst/>
                          <a:latin typeface="+mn-lt"/>
                        </a:rPr>
                        <a:t> container </a:t>
                      </a:r>
                      <a:r>
                        <a:rPr lang="es-SV" altLang="zh-TW" sz="800" u="none" strike="noStrike" dirty="0" err="1">
                          <a:solidFill>
                            <a:schemeClr val="tx1"/>
                          </a:solidFill>
                          <a:effectLst/>
                          <a:latin typeface="+mn-lt"/>
                        </a:rPr>
                        <a:t>reposition</a:t>
                      </a:r>
                      <a:r>
                        <a:rPr lang="es-SV" altLang="zh-TW" sz="800" u="none" strike="noStrike" dirty="0">
                          <a:solidFill>
                            <a:schemeClr val="tx1"/>
                          </a:solidFill>
                          <a:effectLst/>
                          <a:latin typeface="+mn-lt"/>
                        </a:rPr>
                        <a:t> </a:t>
                      </a:r>
                      <a:r>
                        <a:rPr lang="es-SV" altLang="zh-TW" sz="800" u="none" strike="noStrike" dirty="0" err="1">
                          <a:solidFill>
                            <a:schemeClr val="tx1"/>
                          </a:solidFill>
                          <a:effectLst/>
                          <a:latin typeface="+mn-lt"/>
                        </a:rPr>
                        <a:t>rotation</a:t>
                      </a:r>
                      <a:r>
                        <a:rPr lang="es-SV" altLang="zh-TW" sz="800" u="none" strike="noStrike" dirty="0">
                          <a:solidFill>
                            <a:schemeClr val="tx1"/>
                          </a:solidFill>
                          <a:effectLst/>
                          <a:latin typeface="+mn-lt"/>
                        </a:rPr>
                        <a:t> </a:t>
                      </a:r>
                      <a:r>
                        <a:rPr lang="es-SV" altLang="zh-TW" sz="800" u="none" strike="noStrike" dirty="0" err="1">
                          <a:solidFill>
                            <a:schemeClr val="tx1"/>
                          </a:solidFill>
                          <a:effectLst/>
                          <a:latin typeface="+mn-lt"/>
                        </a:rPr>
                        <a:t>was</a:t>
                      </a:r>
                      <a:r>
                        <a:rPr lang="es-SV" altLang="zh-TW" sz="800" u="none" strike="noStrike" dirty="0">
                          <a:solidFill>
                            <a:schemeClr val="tx1"/>
                          </a:solidFill>
                          <a:effectLst/>
                          <a:latin typeface="+mn-lt"/>
                        </a:rPr>
                        <a:t> </a:t>
                      </a:r>
                      <a:r>
                        <a:rPr lang="es-SV" altLang="zh-TW" sz="800" u="none" strike="noStrike" dirty="0" err="1">
                          <a:solidFill>
                            <a:schemeClr val="tx1"/>
                          </a:solidFill>
                          <a:effectLst/>
                          <a:latin typeface="+mn-lt"/>
                        </a:rPr>
                        <a:t>slower</a:t>
                      </a:r>
                      <a:r>
                        <a:rPr lang="es-SV" altLang="zh-TW" sz="800" u="none" strike="noStrike" dirty="0">
                          <a:solidFill>
                            <a:schemeClr val="tx1"/>
                          </a:solidFill>
                          <a:effectLst/>
                          <a:latin typeface="+mn-lt"/>
                        </a:rPr>
                        <a:t> in 2024 </a:t>
                      </a:r>
                      <a:r>
                        <a:rPr lang="es-SV" altLang="zh-TW" sz="800" u="none" strike="noStrike" dirty="0" err="1">
                          <a:solidFill>
                            <a:schemeClr val="tx1"/>
                          </a:solidFill>
                          <a:effectLst/>
                          <a:latin typeface="+mn-lt"/>
                        </a:rPr>
                        <a:t>than</a:t>
                      </a:r>
                      <a:r>
                        <a:rPr lang="es-SV" altLang="zh-TW" sz="800" u="none" strike="noStrike" dirty="0">
                          <a:solidFill>
                            <a:schemeClr val="tx1"/>
                          </a:solidFill>
                          <a:effectLst/>
                          <a:latin typeface="+mn-lt"/>
                        </a:rPr>
                        <a:t> in 2023, </a:t>
                      </a:r>
                      <a:r>
                        <a:rPr lang="es-SV" altLang="zh-TW" sz="800" u="none" strike="noStrike" dirty="0" err="1">
                          <a:solidFill>
                            <a:schemeClr val="tx1"/>
                          </a:solidFill>
                          <a:effectLst/>
                          <a:latin typeface="+mn-lt"/>
                        </a:rPr>
                        <a:t>due</a:t>
                      </a:r>
                      <a:r>
                        <a:rPr lang="es-SV" altLang="zh-TW" sz="800" u="none" strike="noStrike" dirty="0">
                          <a:solidFill>
                            <a:schemeClr val="tx1"/>
                          </a:solidFill>
                          <a:effectLst/>
                          <a:latin typeface="+mn-lt"/>
                        </a:rPr>
                        <a:t> </a:t>
                      </a:r>
                      <a:r>
                        <a:rPr lang="es-SV" altLang="zh-TW" sz="800" u="none" strike="noStrike" dirty="0" err="1">
                          <a:solidFill>
                            <a:schemeClr val="tx1"/>
                          </a:solidFill>
                          <a:effectLst/>
                          <a:latin typeface="+mn-lt"/>
                        </a:rPr>
                        <a:t>to</a:t>
                      </a:r>
                      <a:r>
                        <a:rPr lang="es-SV" altLang="zh-TW" sz="800" u="none" strike="noStrike" dirty="0">
                          <a:solidFill>
                            <a:schemeClr val="tx1"/>
                          </a:solidFill>
                          <a:effectLst/>
                          <a:latin typeface="+mn-lt"/>
                        </a:rPr>
                        <a:t> </a:t>
                      </a:r>
                      <a:r>
                        <a:rPr lang="es-SV" altLang="zh-TW" sz="800" u="none" strike="noStrike" dirty="0" err="1">
                          <a:solidFill>
                            <a:schemeClr val="tx1"/>
                          </a:solidFill>
                          <a:effectLst/>
                          <a:latin typeface="+mn-lt"/>
                        </a:rPr>
                        <a:t>we</a:t>
                      </a:r>
                      <a:r>
                        <a:rPr lang="es-SV" altLang="zh-TW" sz="800" u="none" strike="noStrike" dirty="0">
                          <a:solidFill>
                            <a:schemeClr val="tx1"/>
                          </a:solidFill>
                          <a:effectLst/>
                          <a:latin typeface="+mn-lt"/>
                        </a:rPr>
                        <a:t> </a:t>
                      </a:r>
                      <a:r>
                        <a:rPr lang="es-SV" altLang="zh-TW" sz="800" u="none" strike="noStrike" dirty="0" err="1">
                          <a:solidFill>
                            <a:schemeClr val="tx1"/>
                          </a:solidFill>
                          <a:effectLst/>
                          <a:latin typeface="+mn-lt"/>
                        </a:rPr>
                        <a:t>had</a:t>
                      </a:r>
                      <a:r>
                        <a:rPr lang="es-SV" altLang="zh-TW" sz="800" u="none" strike="noStrike" dirty="0">
                          <a:solidFill>
                            <a:schemeClr val="tx1"/>
                          </a:solidFill>
                          <a:effectLst/>
                          <a:latin typeface="+mn-lt"/>
                        </a:rPr>
                        <a:t> </a:t>
                      </a:r>
                      <a:r>
                        <a:rPr lang="es-SV" altLang="zh-TW" sz="800" u="none" strike="noStrike" dirty="0" err="1">
                          <a:solidFill>
                            <a:schemeClr val="tx1"/>
                          </a:solidFill>
                          <a:effectLst/>
                          <a:latin typeface="+mn-lt"/>
                        </a:rPr>
                        <a:t>less</a:t>
                      </a:r>
                      <a:r>
                        <a:rPr lang="es-SV" altLang="zh-TW" sz="800" u="none" strike="noStrike" dirty="0">
                          <a:solidFill>
                            <a:schemeClr val="tx1"/>
                          </a:solidFill>
                          <a:effectLst/>
                          <a:latin typeface="+mn-lt"/>
                        </a:rPr>
                        <a:t> </a:t>
                      </a:r>
                      <a:r>
                        <a:rPr lang="es-SV" altLang="zh-TW" sz="800" u="none" strike="noStrike" dirty="0" err="1">
                          <a:solidFill>
                            <a:schemeClr val="tx1"/>
                          </a:solidFill>
                          <a:effectLst/>
                          <a:latin typeface="+mn-lt"/>
                        </a:rPr>
                        <a:t>vessels</a:t>
                      </a:r>
                      <a:r>
                        <a:rPr lang="es-SV" altLang="zh-TW" sz="800" u="none" strike="noStrike" dirty="0">
                          <a:solidFill>
                            <a:schemeClr val="tx1"/>
                          </a:solidFill>
                          <a:effectLst/>
                          <a:latin typeface="+mn-lt"/>
                        </a:rPr>
                        <a:t> </a:t>
                      </a:r>
                      <a:r>
                        <a:rPr lang="es-SV" altLang="zh-TW" sz="800" u="none" strike="noStrike" dirty="0" err="1">
                          <a:solidFill>
                            <a:schemeClr val="tx1"/>
                          </a:solidFill>
                          <a:effectLst/>
                          <a:latin typeface="+mn-lt"/>
                        </a:rPr>
                        <a:t>calling</a:t>
                      </a:r>
                      <a:r>
                        <a:rPr lang="es-SV" altLang="zh-TW" sz="800" u="none" strike="noStrike" dirty="0">
                          <a:solidFill>
                            <a:schemeClr val="tx1"/>
                          </a:solidFill>
                          <a:effectLst/>
                          <a:latin typeface="+mn-lt"/>
                        </a:rPr>
                        <a:t> SVAGR and </a:t>
                      </a:r>
                      <a:r>
                        <a:rPr lang="es-SV" altLang="zh-TW" sz="800" u="none" strike="noStrike" dirty="0" err="1">
                          <a:solidFill>
                            <a:schemeClr val="tx1"/>
                          </a:solidFill>
                          <a:effectLst/>
                          <a:latin typeface="+mn-lt"/>
                        </a:rPr>
                        <a:t>also</a:t>
                      </a:r>
                      <a:r>
                        <a:rPr lang="es-SV" altLang="zh-TW" sz="800" u="none" strike="noStrike" dirty="0">
                          <a:solidFill>
                            <a:schemeClr val="tx1"/>
                          </a:solidFill>
                          <a:effectLst/>
                          <a:latin typeface="+mn-lt"/>
                        </a:rPr>
                        <a:t> </a:t>
                      </a:r>
                      <a:r>
                        <a:rPr lang="es-SV" altLang="zh-TW" sz="800" u="none" strike="noStrike" dirty="0" err="1">
                          <a:solidFill>
                            <a:schemeClr val="tx1"/>
                          </a:solidFill>
                          <a:effectLst/>
                          <a:latin typeface="+mn-lt"/>
                        </a:rPr>
                        <a:t>congestion</a:t>
                      </a:r>
                      <a:r>
                        <a:rPr lang="es-SV" altLang="zh-TW" sz="800" u="none" strike="noStrike" dirty="0">
                          <a:solidFill>
                            <a:schemeClr val="tx1"/>
                          </a:solidFill>
                          <a:effectLst/>
                          <a:latin typeface="+mn-lt"/>
                        </a:rPr>
                        <a:t> lead </a:t>
                      </a:r>
                      <a:r>
                        <a:rPr lang="es-SV" altLang="zh-TW" sz="800" u="none" strike="noStrike" dirty="0" err="1">
                          <a:solidFill>
                            <a:schemeClr val="tx1"/>
                          </a:solidFill>
                          <a:effectLst/>
                          <a:latin typeface="+mn-lt"/>
                        </a:rPr>
                        <a:t>to</a:t>
                      </a:r>
                      <a:r>
                        <a:rPr lang="es-SV" altLang="zh-TW" sz="800" u="none" strike="noStrike" dirty="0">
                          <a:solidFill>
                            <a:schemeClr val="tx1"/>
                          </a:solidFill>
                          <a:effectLst/>
                          <a:latin typeface="+mn-lt"/>
                        </a:rPr>
                        <a:t> </a:t>
                      </a:r>
                      <a:r>
                        <a:rPr lang="es-SV" altLang="zh-TW" sz="800" u="none" strike="noStrike" dirty="0" err="1">
                          <a:solidFill>
                            <a:schemeClr val="tx1"/>
                          </a:solidFill>
                          <a:effectLst/>
                          <a:latin typeface="+mn-lt"/>
                        </a:rPr>
                        <a:t>storage</a:t>
                      </a:r>
                      <a:r>
                        <a:rPr lang="es-SV" altLang="zh-TW" sz="800" u="none" strike="noStrike" dirty="0">
                          <a:solidFill>
                            <a:schemeClr val="tx1"/>
                          </a:solidFill>
                          <a:effectLst/>
                          <a:latin typeface="+mn-lt"/>
                        </a:rPr>
                        <a:t> </a:t>
                      </a:r>
                      <a:r>
                        <a:rPr lang="es-SV" altLang="zh-TW" sz="800" u="none" strike="noStrike" dirty="0" err="1">
                          <a:solidFill>
                            <a:schemeClr val="tx1"/>
                          </a:solidFill>
                          <a:effectLst/>
                          <a:latin typeface="+mn-lt"/>
                        </a:rPr>
                        <a:t>days</a:t>
                      </a:r>
                      <a:r>
                        <a:rPr lang="es-SV" altLang="zh-TW" sz="800" u="none" strike="noStrike" dirty="0">
                          <a:solidFill>
                            <a:schemeClr val="tx1"/>
                          </a:solidFill>
                          <a:effectLst/>
                          <a:latin typeface="+mn-lt"/>
                        </a:rPr>
                        <a:t> </a:t>
                      </a:r>
                      <a:r>
                        <a:rPr lang="es-SV" altLang="zh-TW" sz="800" u="none" strike="noStrike" dirty="0" err="1">
                          <a:solidFill>
                            <a:schemeClr val="tx1"/>
                          </a:solidFill>
                          <a:effectLst/>
                          <a:latin typeface="+mn-lt"/>
                        </a:rPr>
                        <a:t>to</a:t>
                      </a:r>
                      <a:r>
                        <a:rPr lang="es-SV" altLang="zh-TW" sz="800" u="none" strike="noStrike" dirty="0">
                          <a:solidFill>
                            <a:schemeClr val="tx1"/>
                          </a:solidFill>
                          <a:effectLst/>
                          <a:latin typeface="+mn-lt"/>
                        </a:rPr>
                        <a:t> </a:t>
                      </a:r>
                      <a:r>
                        <a:rPr lang="es-SV" altLang="zh-TW" sz="800" u="none" strike="noStrike" dirty="0" err="1">
                          <a:solidFill>
                            <a:schemeClr val="tx1"/>
                          </a:solidFill>
                          <a:effectLst/>
                          <a:latin typeface="+mn-lt"/>
                        </a:rPr>
                        <a:t>increase</a:t>
                      </a:r>
                      <a:r>
                        <a:rPr lang="es-SV" altLang="zh-TW" sz="800" u="none" strike="noStrike" dirty="0">
                          <a:solidFill>
                            <a:schemeClr val="tx1"/>
                          </a:solidFill>
                          <a:effectLst/>
                          <a:latin typeface="+mn-lt"/>
                        </a:rPr>
                        <a:t> at </a:t>
                      </a:r>
                      <a:r>
                        <a:rPr lang="es-SV" altLang="zh-TW" sz="800" u="none" strike="noStrike" dirty="0" err="1">
                          <a:solidFill>
                            <a:schemeClr val="tx1"/>
                          </a:solidFill>
                          <a:effectLst/>
                          <a:latin typeface="+mn-lt"/>
                        </a:rPr>
                        <a:t>depots</a:t>
                      </a:r>
                      <a:r>
                        <a:rPr lang="es-SV" altLang="zh-TW" sz="800" u="none" strike="noStrike" dirty="0">
                          <a:solidFill>
                            <a:schemeClr val="tx1"/>
                          </a:solidFill>
                          <a:effectLst/>
                          <a:latin typeface="+mn-lt"/>
                        </a:rPr>
                        <a:t> </a:t>
                      </a:r>
                      <a:r>
                        <a:rPr lang="es-SV" altLang="zh-TW" sz="800" u="none" strike="noStrike" dirty="0" err="1">
                          <a:solidFill>
                            <a:schemeClr val="tx1"/>
                          </a:solidFill>
                          <a:effectLst/>
                          <a:latin typeface="+mn-lt"/>
                        </a:rPr>
                        <a:t>before</a:t>
                      </a:r>
                      <a:r>
                        <a:rPr lang="es-SV" altLang="zh-TW" sz="800" u="none" strike="noStrike" dirty="0">
                          <a:solidFill>
                            <a:schemeClr val="tx1"/>
                          </a:solidFill>
                          <a:effectLst/>
                          <a:latin typeface="+mn-lt"/>
                        </a:rPr>
                        <a:t> </a:t>
                      </a:r>
                      <a:r>
                        <a:rPr lang="es-SV" altLang="zh-TW" sz="800" u="none" strike="noStrike" dirty="0" err="1">
                          <a:solidFill>
                            <a:schemeClr val="tx1"/>
                          </a:solidFill>
                          <a:effectLst/>
                          <a:latin typeface="+mn-lt"/>
                        </a:rPr>
                        <a:t>units</a:t>
                      </a:r>
                      <a:r>
                        <a:rPr lang="es-SV" altLang="zh-TW" sz="800" u="none" strike="noStrike" dirty="0">
                          <a:solidFill>
                            <a:schemeClr val="tx1"/>
                          </a:solidFill>
                          <a:effectLst/>
                          <a:latin typeface="+mn-lt"/>
                        </a:rPr>
                        <a:t> are REPO OUT. </a:t>
                      </a:r>
                      <a:r>
                        <a:rPr lang="es-SV" altLang="zh-TW" sz="800" u="none" strike="noStrike" dirty="0" err="1">
                          <a:solidFill>
                            <a:schemeClr val="tx1"/>
                          </a:solidFill>
                          <a:effectLst/>
                          <a:latin typeface="+mn-lt"/>
                        </a:rPr>
                        <a:t>We</a:t>
                      </a:r>
                      <a:r>
                        <a:rPr lang="es-SV" altLang="zh-TW" sz="800" u="none" strike="noStrike" dirty="0">
                          <a:solidFill>
                            <a:schemeClr val="tx1"/>
                          </a:solidFill>
                          <a:effectLst/>
                          <a:latin typeface="+mn-lt"/>
                        </a:rPr>
                        <a:t> </a:t>
                      </a:r>
                      <a:r>
                        <a:rPr lang="es-SV" altLang="zh-TW" sz="800" u="none" strike="noStrike" dirty="0" err="1">
                          <a:solidFill>
                            <a:schemeClr val="tx1"/>
                          </a:solidFill>
                          <a:effectLst/>
                          <a:latin typeface="+mn-lt"/>
                        </a:rPr>
                        <a:t>will</a:t>
                      </a:r>
                      <a:r>
                        <a:rPr lang="es-SV" altLang="zh-TW" sz="800" u="none" strike="noStrike" dirty="0">
                          <a:solidFill>
                            <a:schemeClr val="tx1"/>
                          </a:solidFill>
                          <a:effectLst/>
                          <a:latin typeface="+mn-lt"/>
                        </a:rPr>
                        <a:t> continue </a:t>
                      </a:r>
                      <a:r>
                        <a:rPr lang="es-SV" altLang="zh-TW" sz="800" u="none" strike="noStrike" dirty="0" err="1">
                          <a:solidFill>
                            <a:schemeClr val="tx1"/>
                          </a:solidFill>
                          <a:effectLst/>
                          <a:latin typeface="+mn-lt"/>
                        </a:rPr>
                        <a:t>to</a:t>
                      </a:r>
                      <a:r>
                        <a:rPr lang="es-SV" altLang="zh-TW" sz="800" u="none" strike="noStrike" dirty="0">
                          <a:solidFill>
                            <a:schemeClr val="tx1"/>
                          </a:solidFill>
                          <a:effectLst/>
                          <a:latin typeface="+mn-lt"/>
                        </a:rPr>
                        <a:t> REPO OUT </a:t>
                      </a:r>
                      <a:r>
                        <a:rPr lang="es-SV" altLang="zh-TW" sz="800" u="none" strike="noStrike" dirty="0" err="1">
                          <a:solidFill>
                            <a:schemeClr val="tx1"/>
                          </a:solidFill>
                          <a:effectLst/>
                          <a:latin typeface="+mn-lt"/>
                        </a:rPr>
                        <a:t>older</a:t>
                      </a:r>
                      <a:r>
                        <a:rPr lang="es-SV" altLang="zh-TW" sz="800" u="none" strike="noStrike" dirty="0">
                          <a:solidFill>
                            <a:schemeClr val="tx1"/>
                          </a:solidFill>
                          <a:effectLst/>
                          <a:latin typeface="+mn-lt"/>
                        </a:rPr>
                        <a:t> </a:t>
                      </a:r>
                      <a:r>
                        <a:rPr lang="es-SV" altLang="zh-TW" sz="800" u="none" strike="noStrike" dirty="0" err="1">
                          <a:solidFill>
                            <a:schemeClr val="tx1"/>
                          </a:solidFill>
                          <a:effectLst/>
                          <a:latin typeface="+mn-lt"/>
                        </a:rPr>
                        <a:t>containers</a:t>
                      </a:r>
                      <a:r>
                        <a:rPr lang="es-SV" altLang="zh-TW" sz="800" u="none" strike="noStrike" dirty="0">
                          <a:solidFill>
                            <a:schemeClr val="tx1"/>
                          </a:solidFill>
                          <a:effectLst/>
                          <a:latin typeface="+mn-lt"/>
                        </a:rPr>
                        <a:t> </a:t>
                      </a:r>
                      <a:r>
                        <a:rPr lang="es-SV" altLang="zh-TW" sz="800" u="none" strike="noStrike" dirty="0" err="1">
                          <a:solidFill>
                            <a:schemeClr val="tx1"/>
                          </a:solidFill>
                          <a:effectLst/>
                          <a:latin typeface="+mn-lt"/>
                        </a:rPr>
                        <a:t>before</a:t>
                      </a:r>
                      <a:r>
                        <a:rPr lang="es-SV" altLang="zh-TW" sz="800" u="none" strike="noStrike" dirty="0">
                          <a:solidFill>
                            <a:schemeClr val="tx1"/>
                          </a:solidFill>
                          <a:effectLst/>
                          <a:latin typeface="+mn-lt"/>
                        </a:rPr>
                        <a:t> </a:t>
                      </a:r>
                      <a:r>
                        <a:rPr lang="es-SV" altLang="zh-TW" sz="800" u="none" strike="noStrike" dirty="0" err="1">
                          <a:solidFill>
                            <a:schemeClr val="tx1"/>
                          </a:solidFill>
                          <a:effectLst/>
                          <a:latin typeface="+mn-lt"/>
                        </a:rPr>
                        <a:t>their</a:t>
                      </a:r>
                      <a:r>
                        <a:rPr lang="es-SV" altLang="zh-TW" sz="800" u="none" strike="noStrike" dirty="0">
                          <a:solidFill>
                            <a:schemeClr val="tx1"/>
                          </a:solidFill>
                          <a:effectLst/>
                          <a:latin typeface="+mn-lt"/>
                        </a:rPr>
                        <a:t> free time expires </a:t>
                      </a:r>
                      <a:r>
                        <a:rPr lang="es-SV" altLang="zh-TW" sz="800" u="none" strike="noStrike" dirty="0" err="1">
                          <a:solidFill>
                            <a:schemeClr val="tx1"/>
                          </a:solidFill>
                          <a:effectLst/>
                          <a:latin typeface="+mn-lt"/>
                        </a:rPr>
                        <a:t>if</a:t>
                      </a:r>
                      <a:r>
                        <a:rPr lang="es-SV" altLang="zh-TW" sz="800" u="none" strike="noStrike" dirty="0">
                          <a:solidFill>
                            <a:schemeClr val="tx1"/>
                          </a:solidFill>
                          <a:effectLst/>
                          <a:latin typeface="+mn-lt"/>
                        </a:rPr>
                        <a:t> </a:t>
                      </a:r>
                      <a:r>
                        <a:rPr lang="es-SV" altLang="zh-TW" sz="800" u="none" strike="noStrike" dirty="0" err="1">
                          <a:solidFill>
                            <a:schemeClr val="tx1"/>
                          </a:solidFill>
                          <a:effectLst/>
                          <a:latin typeface="+mn-lt"/>
                        </a:rPr>
                        <a:t>conditions</a:t>
                      </a:r>
                      <a:r>
                        <a:rPr lang="es-SV" altLang="zh-TW" sz="800" u="none" strike="noStrike" dirty="0">
                          <a:solidFill>
                            <a:schemeClr val="tx1"/>
                          </a:solidFill>
                          <a:effectLst/>
                          <a:latin typeface="+mn-lt"/>
                        </a:rPr>
                        <a:t> </a:t>
                      </a:r>
                      <a:r>
                        <a:rPr lang="es-SV" altLang="zh-TW" sz="800" u="none" strike="noStrike" dirty="0" err="1">
                          <a:solidFill>
                            <a:schemeClr val="tx1"/>
                          </a:solidFill>
                          <a:effectLst/>
                          <a:latin typeface="+mn-lt"/>
                        </a:rPr>
                        <a:t>allow</a:t>
                      </a:r>
                      <a:r>
                        <a:rPr lang="es-SV" altLang="zh-TW" sz="800" u="none" strike="noStrike" dirty="0">
                          <a:solidFill>
                            <a:schemeClr val="tx1"/>
                          </a:solidFill>
                          <a:effectLst/>
                          <a:latin typeface="+mn-lt"/>
                        </a:rPr>
                        <a:t>.</a:t>
                      </a:r>
                      <a:endParaRPr lang="zh-TW" altLang="en-US" sz="800" b="0" i="0" u="none" strike="noStrike" dirty="0">
                        <a:solidFill>
                          <a:schemeClr val="tx1"/>
                        </a:solidFill>
                        <a:effectLst/>
                        <a:latin typeface="+mn-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08280089"/>
                  </a:ext>
                </a:extLst>
              </a:tr>
              <a:tr h="360040">
                <a:tc vMerge="1">
                  <a:txBody>
                    <a:bodyPr/>
                    <a:lstStyle/>
                    <a:p>
                      <a:endParaRPr lang="en-US"/>
                    </a:p>
                  </a:txBody>
                  <a:tcPr/>
                </a:tc>
                <a:tc>
                  <a:txBody>
                    <a:bodyPr/>
                    <a:lstStyle/>
                    <a:p>
                      <a:pPr algn="ctr" fontAlgn="ctr"/>
                      <a:r>
                        <a:rPr lang="en-US" sz="800" b="0" i="0" u="none" strike="noStrike" dirty="0">
                          <a:solidFill>
                            <a:schemeClr val="tx1"/>
                          </a:solidFill>
                          <a:effectLst/>
                          <a:latin typeface="+mn-lt"/>
                          <a:ea typeface="新細明體" panose="02020500000000000000" pitchFamily="18" charset="-120"/>
                        </a:rPr>
                        <a:t>Lift on/off</a:t>
                      </a: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SV" altLang="zh-TW" sz="800" b="0" i="0" u="none" strike="noStrike" dirty="0">
                          <a:solidFill>
                            <a:schemeClr val="tx1"/>
                          </a:solidFill>
                          <a:effectLst/>
                          <a:latin typeface="+mn-lt"/>
                          <a:ea typeface="新細明體" panose="02020500000000000000" pitchFamily="18" charset="-120"/>
                        </a:rPr>
                        <a:t>$52,111.59</a:t>
                      </a:r>
                      <a:endParaRPr lang="zh-TW" altLang="en-US" sz="800" b="0" i="0" u="none" strike="noStrike" dirty="0">
                        <a:solidFill>
                          <a:schemeClr val="tx1"/>
                        </a:solidFill>
                        <a:effectLst/>
                        <a:latin typeface="+mn-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s-ES" altLang="zh-TW" sz="800" b="0" i="0" u="none" strike="noStrike" dirty="0">
                          <a:solidFill>
                            <a:schemeClr val="tx1"/>
                          </a:solidFill>
                          <a:effectLst/>
                          <a:latin typeface="+mn-lt"/>
                          <a:ea typeface="新細明體" panose="02020500000000000000" pitchFamily="18" charset="-120"/>
                        </a:rPr>
                        <a:t>$42,970,51</a:t>
                      </a: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s-ES" altLang="zh-TW" sz="800" b="0" i="0" u="none" strike="noStrike" dirty="0">
                          <a:solidFill>
                            <a:srgbClr val="FF0000"/>
                          </a:solidFill>
                          <a:effectLst/>
                          <a:highlight>
                            <a:srgbClr val="FFFF00"/>
                          </a:highlight>
                          <a:latin typeface="+mn-lt"/>
                          <a:ea typeface="新細明體" panose="02020500000000000000" pitchFamily="18" charset="-120"/>
                        </a:rPr>
                        <a:t>- $9,141.08</a:t>
                      </a:r>
                      <a:endParaRPr lang="zh-TW" altLang="en-US" sz="800" b="0" i="0" u="none" strike="noStrike" dirty="0">
                        <a:solidFill>
                          <a:srgbClr val="FF0000"/>
                        </a:solidFill>
                        <a:effectLst/>
                        <a:highlight>
                          <a:srgbClr val="FFFF00"/>
                        </a:highlight>
                        <a:latin typeface="+mn-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r>
                        <a:rPr lang="es-SV" altLang="zh-TW" sz="800" b="0" i="0" u="none" strike="noStrike" dirty="0" err="1">
                          <a:solidFill>
                            <a:schemeClr val="tx1"/>
                          </a:solidFill>
                          <a:effectLst/>
                          <a:latin typeface="+mn-lt"/>
                          <a:ea typeface="新細明體" panose="02020500000000000000" pitchFamily="18" charset="-120"/>
                        </a:rPr>
                        <a:t>Decrease</a:t>
                      </a:r>
                      <a:r>
                        <a:rPr lang="es-SV" altLang="zh-TW" sz="800" b="0" i="0" u="none" strike="noStrike" dirty="0">
                          <a:solidFill>
                            <a:schemeClr val="tx1"/>
                          </a:solidFill>
                          <a:effectLst/>
                          <a:latin typeface="+mn-lt"/>
                          <a:ea typeface="新細明體" panose="02020500000000000000" pitchFamily="18" charset="-120"/>
                        </a:rPr>
                        <a:t> </a:t>
                      </a:r>
                      <a:r>
                        <a:rPr lang="es-SV" altLang="zh-TW" sz="800" b="0" i="0" u="none" strike="noStrike" dirty="0" err="1">
                          <a:solidFill>
                            <a:schemeClr val="tx1"/>
                          </a:solidFill>
                          <a:effectLst/>
                          <a:latin typeface="+mn-lt"/>
                          <a:ea typeface="新細明體" panose="02020500000000000000" pitchFamily="18" charset="-120"/>
                        </a:rPr>
                        <a:t>is</a:t>
                      </a:r>
                      <a:r>
                        <a:rPr lang="es-SV" altLang="zh-TW" sz="800" b="0" i="0" u="none" strike="noStrike" dirty="0">
                          <a:solidFill>
                            <a:schemeClr val="tx1"/>
                          </a:solidFill>
                          <a:effectLst/>
                          <a:latin typeface="+mn-lt"/>
                          <a:ea typeface="新細明體" panose="02020500000000000000" pitchFamily="18" charset="-120"/>
                        </a:rPr>
                        <a:t> a </a:t>
                      </a:r>
                      <a:r>
                        <a:rPr lang="es-SV" altLang="zh-TW" sz="800" b="0" i="0" u="none" strike="noStrike" dirty="0" err="1">
                          <a:solidFill>
                            <a:schemeClr val="tx1"/>
                          </a:solidFill>
                          <a:effectLst/>
                          <a:latin typeface="+mn-lt"/>
                          <a:ea typeface="新細明體" panose="02020500000000000000" pitchFamily="18" charset="-120"/>
                        </a:rPr>
                        <a:t>result</a:t>
                      </a:r>
                      <a:r>
                        <a:rPr lang="es-SV" altLang="zh-TW" sz="800" b="0" i="0" u="none" strike="noStrike" dirty="0">
                          <a:solidFill>
                            <a:schemeClr val="tx1"/>
                          </a:solidFill>
                          <a:effectLst/>
                          <a:latin typeface="+mn-lt"/>
                          <a:ea typeface="新細明體" panose="02020500000000000000" pitchFamily="18" charset="-120"/>
                        </a:rPr>
                        <a:t> </a:t>
                      </a:r>
                      <a:r>
                        <a:rPr lang="es-SV" altLang="zh-TW" sz="800" b="0" i="0" u="none" strike="noStrike" dirty="0" err="1">
                          <a:solidFill>
                            <a:schemeClr val="tx1"/>
                          </a:solidFill>
                          <a:effectLst/>
                          <a:latin typeface="+mn-lt"/>
                          <a:ea typeface="新細明體" panose="02020500000000000000" pitchFamily="18" charset="-120"/>
                        </a:rPr>
                        <a:t>of</a:t>
                      </a:r>
                      <a:r>
                        <a:rPr lang="es-SV" altLang="zh-TW" sz="800" b="0" i="0" u="none" strike="noStrike" dirty="0">
                          <a:solidFill>
                            <a:schemeClr val="tx1"/>
                          </a:solidFill>
                          <a:effectLst/>
                          <a:latin typeface="+mn-lt"/>
                          <a:ea typeface="新細明體" panose="02020500000000000000" pitchFamily="18" charset="-120"/>
                        </a:rPr>
                        <a:t> </a:t>
                      </a:r>
                      <a:r>
                        <a:rPr lang="es-SV" altLang="zh-TW" sz="800" b="0" i="0" u="none" strike="noStrike" dirty="0" err="1">
                          <a:solidFill>
                            <a:schemeClr val="tx1"/>
                          </a:solidFill>
                          <a:effectLst/>
                          <a:latin typeface="+mn-lt"/>
                          <a:ea typeface="新細明體" panose="02020500000000000000" pitchFamily="18" charset="-120"/>
                        </a:rPr>
                        <a:t>less</a:t>
                      </a:r>
                      <a:r>
                        <a:rPr lang="es-SV" altLang="zh-TW" sz="800" b="0" i="0" u="none" strike="noStrike" dirty="0">
                          <a:solidFill>
                            <a:schemeClr val="tx1"/>
                          </a:solidFill>
                          <a:effectLst/>
                          <a:latin typeface="+mn-lt"/>
                          <a:ea typeface="新細明體" panose="02020500000000000000" pitchFamily="18" charset="-120"/>
                        </a:rPr>
                        <a:t> Import (-23%) and Export (-33%) </a:t>
                      </a:r>
                      <a:r>
                        <a:rPr lang="es-SV" altLang="zh-TW" sz="800" b="0" i="0" u="none" strike="noStrike" dirty="0" err="1">
                          <a:solidFill>
                            <a:schemeClr val="tx1"/>
                          </a:solidFill>
                          <a:effectLst/>
                          <a:latin typeface="+mn-lt"/>
                          <a:ea typeface="新細明體" panose="02020500000000000000" pitchFamily="18" charset="-120"/>
                        </a:rPr>
                        <a:t>volume</a:t>
                      </a:r>
                      <a:r>
                        <a:rPr lang="es-SV" altLang="zh-TW" sz="800" b="0" i="0" u="none" strike="noStrike" dirty="0">
                          <a:solidFill>
                            <a:schemeClr val="tx1"/>
                          </a:solidFill>
                          <a:effectLst/>
                          <a:latin typeface="+mn-lt"/>
                          <a:ea typeface="新細明體" panose="02020500000000000000" pitchFamily="18" charset="-120"/>
                        </a:rPr>
                        <a:t> </a:t>
                      </a:r>
                      <a:r>
                        <a:rPr lang="es-SV" altLang="zh-TW" sz="800" b="0" i="0" u="none" strike="noStrike" dirty="0" err="1">
                          <a:solidFill>
                            <a:schemeClr val="tx1"/>
                          </a:solidFill>
                          <a:effectLst/>
                          <a:latin typeface="+mn-lt"/>
                          <a:ea typeface="新細明體" panose="02020500000000000000" pitchFamily="18" charset="-120"/>
                        </a:rPr>
                        <a:t>on</a:t>
                      </a:r>
                      <a:r>
                        <a:rPr lang="es-SV" altLang="zh-TW" sz="800" b="0" i="0" u="none" strike="noStrike" dirty="0">
                          <a:solidFill>
                            <a:schemeClr val="tx1"/>
                          </a:solidFill>
                          <a:effectLst/>
                          <a:latin typeface="+mn-lt"/>
                          <a:ea typeface="新細明體" panose="02020500000000000000" pitchFamily="18" charset="-120"/>
                        </a:rPr>
                        <a:t> 2024 </a:t>
                      </a:r>
                      <a:r>
                        <a:rPr lang="es-SV" altLang="zh-TW" sz="800" b="0" i="0" u="none" strike="noStrike" dirty="0" err="1">
                          <a:solidFill>
                            <a:schemeClr val="tx1"/>
                          </a:solidFill>
                          <a:effectLst/>
                          <a:latin typeface="+mn-lt"/>
                          <a:ea typeface="新細明體" panose="02020500000000000000" pitchFamily="18" charset="-120"/>
                        </a:rPr>
                        <a:t>compared</a:t>
                      </a:r>
                      <a:r>
                        <a:rPr lang="es-SV" altLang="zh-TW" sz="800" b="0" i="0" u="none" strike="noStrike" dirty="0">
                          <a:solidFill>
                            <a:schemeClr val="tx1"/>
                          </a:solidFill>
                          <a:effectLst/>
                          <a:latin typeface="+mn-lt"/>
                          <a:ea typeface="新細明體" panose="02020500000000000000" pitchFamily="18" charset="-120"/>
                        </a:rPr>
                        <a:t> </a:t>
                      </a:r>
                      <a:r>
                        <a:rPr lang="es-SV" altLang="zh-TW" sz="800" b="0" i="0" u="none" strike="noStrike" dirty="0" err="1">
                          <a:solidFill>
                            <a:schemeClr val="tx1"/>
                          </a:solidFill>
                          <a:effectLst/>
                          <a:latin typeface="+mn-lt"/>
                          <a:ea typeface="新細明體" panose="02020500000000000000" pitchFamily="18" charset="-120"/>
                        </a:rPr>
                        <a:t>to</a:t>
                      </a:r>
                      <a:r>
                        <a:rPr lang="es-SV" altLang="zh-TW" sz="800" b="0" i="0" u="none" strike="noStrike" dirty="0">
                          <a:solidFill>
                            <a:schemeClr val="tx1"/>
                          </a:solidFill>
                          <a:effectLst/>
                          <a:latin typeface="+mn-lt"/>
                          <a:ea typeface="新細明體" panose="02020500000000000000" pitchFamily="18" charset="-120"/>
                        </a:rPr>
                        <a:t> 2023.</a:t>
                      </a:r>
                      <a:endParaRPr lang="zh-TW" altLang="en-US" sz="800" b="0" i="0" u="none" strike="noStrike" dirty="0">
                        <a:solidFill>
                          <a:schemeClr val="tx1"/>
                        </a:solidFill>
                        <a:effectLst/>
                        <a:latin typeface="+mn-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39480689"/>
                  </a:ext>
                </a:extLst>
              </a:tr>
              <a:tr h="442650">
                <a:tc vMerge="1">
                  <a:txBody>
                    <a:bodyPr/>
                    <a:lstStyle/>
                    <a:p>
                      <a:endParaRPr lang="zh-TW" altLang="en-US"/>
                    </a:p>
                  </a:txBody>
                  <a:tcPr/>
                </a:tc>
                <a:tc>
                  <a:txBody>
                    <a:bodyPr/>
                    <a:lstStyle/>
                    <a:p>
                      <a:pPr algn="ctr" fontAlgn="ctr"/>
                      <a:r>
                        <a:rPr lang="en-US" sz="800" b="0" i="0" u="none" strike="noStrike" dirty="0">
                          <a:solidFill>
                            <a:schemeClr val="tx1"/>
                          </a:solidFill>
                          <a:effectLst/>
                          <a:latin typeface="+mn-lt"/>
                          <a:ea typeface="新細明體" panose="02020500000000000000" pitchFamily="18" charset="-120"/>
                        </a:rPr>
                        <a:t>Reposition</a:t>
                      </a: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SV" altLang="zh-TW" sz="800" u="none" strike="noStrike" dirty="0">
                          <a:solidFill>
                            <a:schemeClr val="tx1"/>
                          </a:solidFill>
                          <a:effectLst/>
                          <a:latin typeface="+mn-lt"/>
                        </a:rPr>
                        <a:t>$18,699.69</a:t>
                      </a:r>
                      <a:endParaRPr lang="zh-TW" altLang="en-US" sz="800" b="0" i="0" u="none" strike="noStrike" dirty="0">
                        <a:solidFill>
                          <a:schemeClr val="tx1"/>
                        </a:solidFill>
                        <a:effectLst/>
                        <a:latin typeface="+mn-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s-ES" altLang="zh-TW" sz="800" b="0" i="0" u="none" strike="noStrike" dirty="0">
                          <a:solidFill>
                            <a:schemeClr val="tx1"/>
                          </a:solidFill>
                          <a:effectLst/>
                          <a:latin typeface="+mn-lt"/>
                          <a:ea typeface="新細明體" panose="02020500000000000000" pitchFamily="18" charset="-120"/>
                        </a:rPr>
                        <a:t>$25,780,83</a:t>
                      </a:r>
                      <a:endParaRPr lang="zh-TW" altLang="en-US" sz="800" b="0" i="0" u="none" strike="noStrike" dirty="0">
                        <a:solidFill>
                          <a:schemeClr val="tx1"/>
                        </a:solidFill>
                        <a:effectLst/>
                        <a:latin typeface="+mn-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s-ES" altLang="zh-TW" sz="800" b="0" i="0" u="none" strike="noStrike" dirty="0">
                          <a:solidFill>
                            <a:schemeClr val="tx1"/>
                          </a:solidFill>
                          <a:effectLst/>
                          <a:highlight>
                            <a:srgbClr val="FFFF00"/>
                          </a:highlight>
                          <a:latin typeface="+mn-lt"/>
                          <a:ea typeface="新細明體" panose="02020500000000000000" pitchFamily="18" charset="-120"/>
                        </a:rPr>
                        <a:t>+ $7,081.14</a:t>
                      </a:r>
                      <a:endParaRPr lang="zh-TW" altLang="en-US" sz="800" b="0" i="0" u="none" strike="noStrike" dirty="0">
                        <a:solidFill>
                          <a:schemeClr val="tx1"/>
                        </a:solidFill>
                        <a:effectLst/>
                        <a:highlight>
                          <a:srgbClr val="FFFF00"/>
                        </a:highlight>
                        <a:latin typeface="+mn-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l" defTabSz="914400" eaLnBrk="1" fontAlgn="ctr" latinLnBrk="0" hangingPunct="1">
                        <a:lnSpc>
                          <a:spcPct val="100000"/>
                        </a:lnSpc>
                        <a:spcBef>
                          <a:spcPts val="0"/>
                        </a:spcBef>
                        <a:spcAft>
                          <a:spcPts val="0"/>
                        </a:spcAft>
                        <a:buClrTx/>
                        <a:buSzTx/>
                        <a:buFontTx/>
                        <a:buNone/>
                        <a:tabLst/>
                        <a:defRPr/>
                      </a:pPr>
                      <a:r>
                        <a:rPr lang="es-SV" altLang="zh-TW" sz="800" b="0" i="0" u="none" strike="noStrike" dirty="0" err="1">
                          <a:solidFill>
                            <a:schemeClr val="tx1"/>
                          </a:solidFill>
                          <a:effectLst/>
                          <a:latin typeface="+mn-lt"/>
                          <a:ea typeface="新細明體" panose="02020500000000000000" pitchFamily="18" charset="-120"/>
                        </a:rPr>
                        <a:t>Increase</a:t>
                      </a:r>
                      <a:r>
                        <a:rPr lang="es-SV" altLang="zh-TW" sz="800" b="0" i="0" u="none" strike="noStrike" dirty="0">
                          <a:solidFill>
                            <a:schemeClr val="tx1"/>
                          </a:solidFill>
                          <a:effectLst/>
                          <a:latin typeface="+mn-lt"/>
                          <a:ea typeface="新細明體" panose="02020500000000000000" pitchFamily="18" charset="-120"/>
                        </a:rPr>
                        <a:t> </a:t>
                      </a:r>
                      <a:r>
                        <a:rPr lang="es-SV" altLang="zh-TW" sz="800" b="0" i="0" u="none" strike="noStrike" dirty="0" err="1">
                          <a:solidFill>
                            <a:schemeClr val="tx1"/>
                          </a:solidFill>
                          <a:effectLst/>
                          <a:latin typeface="+mn-lt"/>
                          <a:ea typeface="新細明體" panose="02020500000000000000" pitchFamily="18" charset="-120"/>
                        </a:rPr>
                        <a:t>is</a:t>
                      </a:r>
                      <a:r>
                        <a:rPr lang="es-SV" altLang="zh-TW" sz="800" b="0" i="0" u="none" strike="noStrike" dirty="0">
                          <a:solidFill>
                            <a:schemeClr val="tx1"/>
                          </a:solidFill>
                          <a:effectLst/>
                          <a:latin typeface="+mn-lt"/>
                          <a:ea typeface="新細明體" panose="02020500000000000000" pitchFamily="18" charset="-120"/>
                        </a:rPr>
                        <a:t> a </a:t>
                      </a:r>
                      <a:r>
                        <a:rPr lang="es-SV" altLang="zh-TW" sz="800" b="0" i="0" u="none" strike="noStrike" dirty="0" err="1">
                          <a:solidFill>
                            <a:schemeClr val="tx1"/>
                          </a:solidFill>
                          <a:effectLst/>
                          <a:latin typeface="+mn-lt"/>
                          <a:ea typeface="新細明體" panose="02020500000000000000" pitchFamily="18" charset="-120"/>
                        </a:rPr>
                        <a:t>result</a:t>
                      </a:r>
                      <a:r>
                        <a:rPr lang="es-SV" altLang="zh-TW" sz="800" b="0" i="0" u="none" strike="noStrike" dirty="0">
                          <a:solidFill>
                            <a:schemeClr val="tx1"/>
                          </a:solidFill>
                          <a:effectLst/>
                          <a:latin typeface="+mn-lt"/>
                          <a:ea typeface="新細明體" panose="02020500000000000000" pitchFamily="18" charset="-120"/>
                        </a:rPr>
                        <a:t> </a:t>
                      </a:r>
                      <a:r>
                        <a:rPr lang="es-SV" altLang="zh-TW" sz="800" b="0" i="0" u="none" strike="noStrike" dirty="0" err="1">
                          <a:solidFill>
                            <a:schemeClr val="tx1"/>
                          </a:solidFill>
                          <a:effectLst/>
                          <a:latin typeface="+mn-lt"/>
                          <a:ea typeface="新細明體" panose="02020500000000000000" pitchFamily="18" charset="-120"/>
                        </a:rPr>
                        <a:t>of</a:t>
                      </a:r>
                      <a:r>
                        <a:rPr lang="es-SV" altLang="zh-TW" sz="800" b="0" i="0" u="none" strike="noStrike" dirty="0">
                          <a:solidFill>
                            <a:schemeClr val="tx1"/>
                          </a:solidFill>
                          <a:effectLst/>
                          <a:latin typeface="+mn-lt"/>
                          <a:ea typeface="新細明體" panose="02020500000000000000" pitchFamily="18" charset="-120"/>
                        </a:rPr>
                        <a:t> more </a:t>
                      </a:r>
                      <a:r>
                        <a:rPr lang="es-SV" altLang="zh-TW" sz="800" b="0" i="0" u="none" strike="noStrike" dirty="0" err="1">
                          <a:solidFill>
                            <a:schemeClr val="tx1"/>
                          </a:solidFill>
                          <a:effectLst/>
                          <a:latin typeface="+mn-lt"/>
                          <a:ea typeface="新細明體" panose="02020500000000000000" pitchFamily="18" charset="-120"/>
                        </a:rPr>
                        <a:t>empty</a:t>
                      </a:r>
                      <a:r>
                        <a:rPr lang="es-SV" altLang="zh-TW" sz="800" b="0" i="0" u="none" strike="noStrike" dirty="0">
                          <a:solidFill>
                            <a:schemeClr val="tx1"/>
                          </a:solidFill>
                          <a:effectLst/>
                          <a:latin typeface="+mn-lt"/>
                          <a:ea typeface="新細明體" panose="02020500000000000000" pitchFamily="18" charset="-120"/>
                        </a:rPr>
                        <a:t> </a:t>
                      </a:r>
                      <a:r>
                        <a:rPr lang="es-SV" altLang="zh-TW" sz="800" b="0" i="0" u="none" strike="noStrike" dirty="0" err="1">
                          <a:solidFill>
                            <a:schemeClr val="tx1"/>
                          </a:solidFill>
                          <a:effectLst/>
                          <a:latin typeface="+mn-lt"/>
                          <a:ea typeface="新細明體" panose="02020500000000000000" pitchFamily="18" charset="-120"/>
                        </a:rPr>
                        <a:t>units</a:t>
                      </a:r>
                      <a:r>
                        <a:rPr lang="es-SV" altLang="zh-TW" sz="800" b="0" i="0" u="none" strike="noStrike" dirty="0">
                          <a:solidFill>
                            <a:schemeClr val="tx1"/>
                          </a:solidFill>
                          <a:effectLst/>
                          <a:latin typeface="+mn-lt"/>
                          <a:ea typeface="新細明體" panose="02020500000000000000" pitchFamily="18" charset="-120"/>
                        </a:rPr>
                        <a:t> </a:t>
                      </a:r>
                      <a:r>
                        <a:rPr lang="es-SV" altLang="zh-TW" sz="800" b="0" i="0" u="none" strike="noStrike" dirty="0" err="1">
                          <a:solidFill>
                            <a:schemeClr val="tx1"/>
                          </a:solidFill>
                          <a:effectLst/>
                          <a:latin typeface="+mn-lt"/>
                          <a:ea typeface="新細明體" panose="02020500000000000000" pitchFamily="18" charset="-120"/>
                        </a:rPr>
                        <a:t>being</a:t>
                      </a:r>
                      <a:r>
                        <a:rPr lang="es-SV" altLang="zh-TW" sz="800" b="0" i="0" u="none" strike="noStrike" dirty="0">
                          <a:solidFill>
                            <a:schemeClr val="tx1"/>
                          </a:solidFill>
                          <a:effectLst/>
                          <a:latin typeface="+mn-lt"/>
                          <a:ea typeface="新細明體" panose="02020500000000000000" pitchFamily="18" charset="-120"/>
                        </a:rPr>
                        <a:t> REPO OUT (</a:t>
                      </a:r>
                      <a:r>
                        <a:rPr lang="es-SV" altLang="zh-TW" sz="800" b="0" i="0" u="none" strike="noStrike" dirty="0" err="1">
                          <a:solidFill>
                            <a:schemeClr val="tx1"/>
                          </a:solidFill>
                          <a:effectLst/>
                          <a:latin typeface="+mn-lt"/>
                          <a:ea typeface="新細明體" panose="02020500000000000000" pitchFamily="18" charset="-120"/>
                        </a:rPr>
                        <a:t>Some</a:t>
                      </a:r>
                      <a:r>
                        <a:rPr lang="es-SV" altLang="zh-TW" sz="800" b="0" i="0" u="none" strike="noStrike" dirty="0">
                          <a:solidFill>
                            <a:schemeClr val="tx1"/>
                          </a:solidFill>
                          <a:effectLst/>
                          <a:latin typeface="+mn-lt"/>
                          <a:ea typeface="新細明體" panose="02020500000000000000" pitchFamily="18" charset="-120"/>
                        </a:rPr>
                        <a:t> </a:t>
                      </a:r>
                      <a:r>
                        <a:rPr lang="es-SV" altLang="zh-TW" sz="800" b="0" i="0" u="none" strike="noStrike" dirty="0" err="1">
                          <a:solidFill>
                            <a:schemeClr val="tx1"/>
                          </a:solidFill>
                          <a:effectLst/>
                          <a:latin typeface="+mn-lt"/>
                          <a:ea typeface="新細明體" panose="02020500000000000000" pitchFamily="18" charset="-120"/>
                        </a:rPr>
                        <a:t>from</a:t>
                      </a:r>
                      <a:r>
                        <a:rPr lang="es-SV" altLang="zh-TW" sz="800" b="0" i="0" u="none" strike="noStrike" dirty="0">
                          <a:solidFill>
                            <a:schemeClr val="tx1"/>
                          </a:solidFill>
                          <a:effectLst/>
                          <a:latin typeface="+mn-lt"/>
                          <a:ea typeface="新細明體" panose="02020500000000000000" pitchFamily="18" charset="-120"/>
                        </a:rPr>
                        <a:t> 2023 </a:t>
                      </a:r>
                      <a:r>
                        <a:rPr lang="es-SV" altLang="zh-TW" sz="800" b="0" i="0" u="none" strike="noStrike" dirty="0" err="1">
                          <a:solidFill>
                            <a:schemeClr val="tx1"/>
                          </a:solidFill>
                          <a:effectLst/>
                          <a:latin typeface="+mn-lt"/>
                          <a:ea typeface="新細明體" panose="02020500000000000000" pitchFamily="18" charset="-120"/>
                        </a:rPr>
                        <a:t>accumulated</a:t>
                      </a:r>
                      <a:r>
                        <a:rPr lang="es-SV" altLang="zh-TW" sz="800" b="0" i="0" u="none" strike="noStrike" dirty="0">
                          <a:solidFill>
                            <a:schemeClr val="tx1"/>
                          </a:solidFill>
                          <a:effectLst/>
                          <a:latin typeface="+mn-lt"/>
                          <a:ea typeface="新細明體" panose="02020500000000000000" pitchFamily="18" charset="-120"/>
                        </a:rPr>
                        <a:t> at </a:t>
                      </a:r>
                      <a:r>
                        <a:rPr lang="es-SV" altLang="zh-TW" sz="800" b="0" i="0" u="none" strike="noStrike" dirty="0" err="1">
                          <a:solidFill>
                            <a:schemeClr val="tx1"/>
                          </a:solidFill>
                          <a:effectLst/>
                          <a:latin typeface="+mn-lt"/>
                          <a:ea typeface="新細明體" panose="02020500000000000000" pitchFamily="18" charset="-120"/>
                        </a:rPr>
                        <a:t>Depots</a:t>
                      </a:r>
                      <a:r>
                        <a:rPr lang="es-SV" altLang="zh-TW" sz="800" b="0" i="0" u="none" strike="noStrike" dirty="0">
                          <a:solidFill>
                            <a:schemeClr val="tx1"/>
                          </a:solidFill>
                          <a:effectLst/>
                          <a:latin typeface="+mn-lt"/>
                          <a:ea typeface="新細明體" panose="02020500000000000000" pitchFamily="18" charset="-120"/>
                        </a:rPr>
                        <a:t> </a:t>
                      </a:r>
                      <a:r>
                        <a:rPr lang="es-SV" altLang="zh-TW" sz="800" b="0" i="0" u="none" strike="noStrike" dirty="0" err="1">
                          <a:solidFill>
                            <a:schemeClr val="tx1"/>
                          </a:solidFill>
                          <a:effectLst/>
                          <a:latin typeface="+mn-lt"/>
                          <a:ea typeface="新細明體" panose="02020500000000000000" pitchFamily="18" charset="-120"/>
                        </a:rPr>
                        <a:t>for</a:t>
                      </a:r>
                      <a:r>
                        <a:rPr lang="es-SV" altLang="zh-TW" sz="800" b="0" i="0" u="none" strike="noStrike" dirty="0">
                          <a:solidFill>
                            <a:schemeClr val="tx1"/>
                          </a:solidFill>
                          <a:effectLst/>
                          <a:latin typeface="+mn-lt"/>
                          <a:ea typeface="新細明體" panose="02020500000000000000" pitchFamily="18" charset="-120"/>
                        </a:rPr>
                        <a:t> 2024) + </a:t>
                      </a:r>
                      <a:r>
                        <a:rPr lang="es-SV" altLang="zh-TW" sz="800" b="0" i="0" u="none" strike="noStrike" dirty="0" err="1">
                          <a:solidFill>
                            <a:schemeClr val="tx1"/>
                          </a:solidFill>
                          <a:effectLst/>
                          <a:latin typeface="+mn-lt"/>
                          <a:ea typeface="新細明體" panose="02020500000000000000" pitchFamily="18" charset="-120"/>
                        </a:rPr>
                        <a:t>Increase</a:t>
                      </a:r>
                      <a:r>
                        <a:rPr lang="es-SV" altLang="zh-TW" sz="800" b="0" i="0" u="none" strike="noStrike" dirty="0">
                          <a:solidFill>
                            <a:schemeClr val="tx1"/>
                          </a:solidFill>
                          <a:effectLst/>
                          <a:latin typeface="+mn-lt"/>
                          <a:ea typeface="新細明體" panose="02020500000000000000" pitchFamily="18" charset="-120"/>
                        </a:rPr>
                        <a:t> </a:t>
                      </a:r>
                      <a:r>
                        <a:rPr lang="es-SV" altLang="zh-TW" sz="800" b="0" i="0" u="none" strike="noStrike" dirty="0" err="1">
                          <a:solidFill>
                            <a:schemeClr val="tx1"/>
                          </a:solidFill>
                          <a:effectLst/>
                          <a:latin typeface="+mn-lt"/>
                          <a:ea typeface="新細明體" panose="02020500000000000000" pitchFamily="18" charset="-120"/>
                        </a:rPr>
                        <a:t>on</a:t>
                      </a:r>
                      <a:r>
                        <a:rPr lang="es-SV" altLang="zh-TW" sz="800" b="0" i="0" u="none" strike="noStrike" dirty="0">
                          <a:solidFill>
                            <a:schemeClr val="tx1"/>
                          </a:solidFill>
                          <a:effectLst/>
                          <a:latin typeface="+mn-lt"/>
                          <a:ea typeface="新細明體" panose="02020500000000000000" pitchFamily="18" charset="-120"/>
                        </a:rPr>
                        <a:t> </a:t>
                      </a:r>
                      <a:r>
                        <a:rPr lang="es-SV" altLang="zh-TW" sz="800" b="0" i="0" u="none" strike="noStrike" dirty="0" err="1">
                          <a:solidFill>
                            <a:schemeClr val="tx1"/>
                          </a:solidFill>
                          <a:effectLst/>
                          <a:latin typeface="+mn-lt"/>
                          <a:ea typeface="新細明體" panose="02020500000000000000" pitchFamily="18" charset="-120"/>
                        </a:rPr>
                        <a:t>Shunting</a:t>
                      </a:r>
                      <a:r>
                        <a:rPr lang="es-SV" altLang="zh-TW" sz="800" b="0" i="0" u="none" strike="noStrike" dirty="0">
                          <a:solidFill>
                            <a:schemeClr val="tx1"/>
                          </a:solidFill>
                          <a:effectLst/>
                          <a:latin typeface="+mn-lt"/>
                          <a:ea typeface="新細明體" panose="02020500000000000000" pitchFamily="18" charset="-120"/>
                        </a:rPr>
                        <a:t> </a:t>
                      </a:r>
                      <a:r>
                        <a:rPr lang="es-SV" altLang="zh-TW" sz="800" b="0" i="0" u="none" strike="noStrike" dirty="0" err="1">
                          <a:solidFill>
                            <a:schemeClr val="tx1"/>
                          </a:solidFill>
                          <a:effectLst/>
                          <a:latin typeface="+mn-lt"/>
                          <a:ea typeface="新細明體" panose="02020500000000000000" pitchFamily="18" charset="-120"/>
                        </a:rPr>
                        <a:t>cost</a:t>
                      </a:r>
                      <a:r>
                        <a:rPr lang="es-SV" altLang="zh-TW" sz="800" b="0" i="0" u="none" strike="noStrike" dirty="0">
                          <a:solidFill>
                            <a:schemeClr val="tx1"/>
                          </a:solidFill>
                          <a:effectLst/>
                          <a:latin typeface="+mn-lt"/>
                          <a:ea typeface="新細明體" panose="02020500000000000000" pitchFamily="18" charset="-120"/>
                        </a:rPr>
                        <a:t> </a:t>
                      </a:r>
                      <a:r>
                        <a:rPr lang="es-SV" altLang="zh-TW" sz="800" b="0" i="0" u="none" strike="noStrike" dirty="0" err="1">
                          <a:solidFill>
                            <a:schemeClr val="tx1"/>
                          </a:solidFill>
                          <a:effectLst/>
                          <a:latin typeface="+mn-lt"/>
                          <a:ea typeface="新細明體" panose="02020500000000000000" pitchFamily="18" charset="-120"/>
                        </a:rPr>
                        <a:t>from</a:t>
                      </a:r>
                      <a:r>
                        <a:rPr lang="es-SV" altLang="zh-TW" sz="800" b="0" i="0" u="none" strike="noStrike" dirty="0">
                          <a:solidFill>
                            <a:schemeClr val="tx1"/>
                          </a:solidFill>
                          <a:effectLst/>
                          <a:latin typeface="+mn-lt"/>
                          <a:ea typeface="新細明體" panose="02020500000000000000" pitchFamily="18" charset="-120"/>
                        </a:rPr>
                        <a:t> ex </a:t>
                      </a:r>
                      <a:r>
                        <a:rPr lang="es-SV" altLang="zh-TW" sz="800" b="0" i="0" u="none" strike="noStrike" dirty="0" err="1">
                          <a:solidFill>
                            <a:schemeClr val="tx1"/>
                          </a:solidFill>
                          <a:effectLst/>
                          <a:latin typeface="+mn-lt"/>
                          <a:ea typeface="新細明體" panose="02020500000000000000" pitchFamily="18" charset="-120"/>
                        </a:rPr>
                        <a:t>Depot</a:t>
                      </a:r>
                      <a:r>
                        <a:rPr lang="es-SV" altLang="zh-TW" sz="800" b="0" i="0" u="none" strike="noStrike" dirty="0">
                          <a:solidFill>
                            <a:schemeClr val="tx1"/>
                          </a:solidFill>
                          <a:effectLst/>
                          <a:latin typeface="+mn-lt"/>
                          <a:ea typeface="新細明體" panose="02020500000000000000" pitchFamily="18" charset="-120"/>
                        </a:rPr>
                        <a:t> SVAGRD </a:t>
                      </a:r>
                      <a:r>
                        <a:rPr lang="es-SV" altLang="zh-TW" sz="800" b="0" i="0" u="none" strike="noStrike" dirty="0" err="1">
                          <a:solidFill>
                            <a:schemeClr val="tx1"/>
                          </a:solidFill>
                          <a:effectLst/>
                          <a:latin typeface="+mn-lt"/>
                          <a:ea typeface="新細明體" panose="02020500000000000000" pitchFamily="18" charset="-120"/>
                        </a:rPr>
                        <a:t>on</a:t>
                      </a:r>
                      <a:r>
                        <a:rPr lang="es-SV" altLang="zh-TW" sz="800" b="0" i="0" u="none" strike="noStrike" dirty="0">
                          <a:solidFill>
                            <a:schemeClr val="tx1"/>
                          </a:solidFill>
                          <a:effectLst/>
                          <a:latin typeface="+mn-lt"/>
                          <a:ea typeface="新細明體" panose="02020500000000000000" pitchFamily="18" charset="-120"/>
                        </a:rPr>
                        <a:t> August 2024 and </a:t>
                      </a:r>
                      <a:r>
                        <a:rPr lang="es-SV" altLang="zh-TW" sz="800" b="0" i="0" u="none" strike="noStrike" dirty="0" err="1">
                          <a:solidFill>
                            <a:schemeClr val="tx1"/>
                          </a:solidFill>
                          <a:effectLst/>
                          <a:latin typeface="+mn-lt"/>
                          <a:ea typeface="新細明體" panose="02020500000000000000" pitchFamily="18" charset="-120"/>
                        </a:rPr>
                        <a:t>also</a:t>
                      </a:r>
                      <a:r>
                        <a:rPr lang="es-SV" altLang="zh-TW" sz="800" b="0" i="0" u="none" strike="noStrike" dirty="0">
                          <a:solidFill>
                            <a:schemeClr val="tx1"/>
                          </a:solidFill>
                          <a:effectLst/>
                          <a:latin typeface="+mn-lt"/>
                          <a:ea typeface="新細明體" panose="02020500000000000000" pitchFamily="18" charset="-120"/>
                        </a:rPr>
                        <a:t> </a:t>
                      </a:r>
                      <a:r>
                        <a:rPr lang="es-SV" altLang="zh-TW" sz="800" b="0" i="0" u="none" strike="noStrike" dirty="0" err="1">
                          <a:solidFill>
                            <a:schemeClr val="tx1"/>
                          </a:solidFill>
                          <a:effectLst/>
                          <a:latin typeface="+mn-lt"/>
                          <a:ea typeface="新細明體" panose="02020500000000000000" pitchFamily="18" charset="-120"/>
                        </a:rPr>
                        <a:t>from</a:t>
                      </a:r>
                      <a:r>
                        <a:rPr lang="es-SV" altLang="zh-TW" sz="800" b="0" i="0" u="none" strike="noStrike" dirty="0">
                          <a:solidFill>
                            <a:schemeClr val="tx1"/>
                          </a:solidFill>
                          <a:effectLst/>
                          <a:latin typeface="+mn-lt"/>
                          <a:ea typeface="新細明體" panose="02020500000000000000" pitchFamily="18" charset="-120"/>
                        </a:rPr>
                        <a:t> </a:t>
                      </a:r>
                      <a:r>
                        <a:rPr lang="es-SV" altLang="zh-TW" sz="800" b="0" i="0" u="none" strike="noStrike" dirty="0" err="1">
                          <a:solidFill>
                            <a:schemeClr val="tx1"/>
                          </a:solidFill>
                          <a:effectLst/>
                          <a:latin typeface="+mn-lt"/>
                          <a:ea typeface="新細明體" panose="02020500000000000000" pitchFamily="18" charset="-120"/>
                        </a:rPr>
                        <a:t>one</a:t>
                      </a:r>
                      <a:r>
                        <a:rPr lang="es-SV" altLang="zh-TW" sz="800" b="0" i="0" u="none" strike="noStrike" dirty="0">
                          <a:solidFill>
                            <a:schemeClr val="tx1"/>
                          </a:solidFill>
                          <a:effectLst/>
                          <a:latin typeface="+mn-lt"/>
                          <a:ea typeface="新細明體" panose="02020500000000000000" pitchFamily="18" charset="-120"/>
                        </a:rPr>
                        <a:t> </a:t>
                      </a:r>
                      <a:r>
                        <a:rPr lang="es-SV" altLang="zh-TW" sz="800" b="0" i="0" u="none" strike="noStrike" dirty="0" err="1">
                          <a:solidFill>
                            <a:schemeClr val="tx1"/>
                          </a:solidFill>
                          <a:effectLst/>
                          <a:latin typeface="+mn-lt"/>
                          <a:ea typeface="新細明體" panose="02020500000000000000" pitchFamily="18" charset="-120"/>
                        </a:rPr>
                        <a:t>of</a:t>
                      </a:r>
                      <a:r>
                        <a:rPr lang="es-SV" altLang="zh-TW" sz="800" b="0" i="0" u="none" strike="noStrike" dirty="0">
                          <a:solidFill>
                            <a:schemeClr val="tx1"/>
                          </a:solidFill>
                          <a:effectLst/>
                          <a:latin typeface="+mn-lt"/>
                          <a:ea typeface="新細明體" panose="02020500000000000000" pitchFamily="18" charset="-120"/>
                        </a:rPr>
                        <a:t> </a:t>
                      </a:r>
                      <a:r>
                        <a:rPr lang="es-SV" altLang="zh-TW" sz="800" b="0" i="0" u="none" strike="noStrike" dirty="0" err="1">
                          <a:solidFill>
                            <a:schemeClr val="tx1"/>
                          </a:solidFill>
                          <a:effectLst/>
                          <a:latin typeface="+mn-lt"/>
                          <a:ea typeface="新細明體" panose="02020500000000000000" pitchFamily="18" charset="-120"/>
                        </a:rPr>
                        <a:t>current</a:t>
                      </a:r>
                      <a:r>
                        <a:rPr lang="es-SV" altLang="zh-TW" sz="800" b="0" i="0" u="none" strike="noStrike" dirty="0">
                          <a:solidFill>
                            <a:schemeClr val="tx1"/>
                          </a:solidFill>
                          <a:effectLst/>
                          <a:latin typeface="+mn-lt"/>
                          <a:ea typeface="新細明體" panose="02020500000000000000" pitchFamily="18" charset="-120"/>
                        </a:rPr>
                        <a:t> </a:t>
                      </a:r>
                      <a:r>
                        <a:rPr lang="es-SV" altLang="zh-TW" sz="800" b="0" i="0" u="none" strike="noStrike" dirty="0" err="1">
                          <a:solidFill>
                            <a:schemeClr val="tx1"/>
                          </a:solidFill>
                          <a:effectLst/>
                          <a:latin typeface="+mn-lt"/>
                          <a:ea typeface="新細明體" panose="02020500000000000000" pitchFamily="18" charset="-120"/>
                        </a:rPr>
                        <a:t>depot</a:t>
                      </a:r>
                      <a:r>
                        <a:rPr lang="es-SV" altLang="zh-TW" sz="800" b="0" i="0" u="none" strike="noStrike" dirty="0">
                          <a:solidFill>
                            <a:schemeClr val="tx1"/>
                          </a:solidFill>
                          <a:effectLst/>
                          <a:latin typeface="+mn-lt"/>
                          <a:ea typeface="新細明體" panose="02020500000000000000" pitchFamily="18" charset="-120"/>
                        </a:rPr>
                        <a:t> SVAGRB </a:t>
                      </a:r>
                      <a:r>
                        <a:rPr lang="es-SV" altLang="zh-TW" sz="800" b="0" i="0" u="none" strike="noStrike" dirty="0" err="1">
                          <a:solidFill>
                            <a:schemeClr val="tx1"/>
                          </a:solidFill>
                          <a:effectLst/>
                          <a:latin typeface="+mn-lt"/>
                          <a:ea typeface="新細明體" panose="02020500000000000000" pitchFamily="18" charset="-120"/>
                        </a:rPr>
                        <a:t>on</a:t>
                      </a:r>
                      <a:r>
                        <a:rPr lang="es-SV" altLang="zh-TW" sz="800" b="0" i="0" u="none" strike="noStrike" dirty="0">
                          <a:solidFill>
                            <a:schemeClr val="tx1"/>
                          </a:solidFill>
                          <a:effectLst/>
                          <a:latin typeface="+mn-lt"/>
                          <a:ea typeface="新細明體" panose="02020500000000000000" pitchFamily="18" charset="-120"/>
                        </a:rPr>
                        <a:t> </a:t>
                      </a:r>
                      <a:r>
                        <a:rPr lang="es-SV" altLang="zh-TW" sz="800" b="0" i="0" u="none" strike="noStrike" dirty="0" err="1">
                          <a:solidFill>
                            <a:schemeClr val="tx1"/>
                          </a:solidFill>
                          <a:effectLst/>
                          <a:latin typeface="+mn-lt"/>
                          <a:ea typeface="新細明體" panose="02020500000000000000" pitchFamily="18" charset="-120"/>
                        </a:rPr>
                        <a:t>October</a:t>
                      </a:r>
                      <a:r>
                        <a:rPr lang="es-SV" altLang="zh-TW" sz="800" b="0" i="0" u="none" strike="noStrike">
                          <a:solidFill>
                            <a:schemeClr val="tx1"/>
                          </a:solidFill>
                          <a:effectLst/>
                          <a:latin typeface="+mn-lt"/>
                          <a:ea typeface="新細明體" panose="02020500000000000000" pitchFamily="18" charset="-120"/>
                        </a:rPr>
                        <a:t> 2024</a:t>
                      </a:r>
                      <a:r>
                        <a:rPr lang="es-SV" altLang="zh-TW" sz="800" b="0" i="0" u="none" strike="noStrike" dirty="0">
                          <a:solidFill>
                            <a:schemeClr val="tx1"/>
                          </a:solidFill>
                          <a:effectLst/>
                          <a:latin typeface="+mn-lt"/>
                          <a:ea typeface="新細明體" panose="02020500000000000000" pitchFamily="18" charset="-120"/>
                        </a:rPr>
                        <a:t>.</a:t>
                      </a:r>
                      <a:endParaRPr lang="zh-TW" altLang="en-US" sz="800" b="0" i="0" u="none" strike="noStrike" dirty="0">
                        <a:solidFill>
                          <a:schemeClr val="tx1"/>
                        </a:solidFill>
                        <a:effectLst/>
                        <a:latin typeface="+mn-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93455894"/>
                  </a:ext>
                </a:extLst>
              </a:tr>
              <a:tr h="442650">
                <a:tc vMerge="1">
                  <a:txBody>
                    <a:bodyPr/>
                    <a:lstStyle/>
                    <a:p>
                      <a:endParaRPr lang="zh-TW" altLang="en-US"/>
                    </a:p>
                  </a:txBody>
                  <a:tcPr/>
                </a:tc>
                <a:tc>
                  <a:txBody>
                    <a:bodyPr/>
                    <a:lstStyle/>
                    <a:p>
                      <a:pPr algn="ctr" fontAlgn="ctr"/>
                      <a:r>
                        <a:rPr lang="en-US" sz="800" b="0" i="0" u="none" strike="noStrike" dirty="0">
                          <a:solidFill>
                            <a:schemeClr val="tx1"/>
                          </a:solidFill>
                          <a:effectLst/>
                          <a:latin typeface="+mn-lt"/>
                          <a:ea typeface="新細明體" panose="02020500000000000000" pitchFamily="18" charset="-120"/>
                        </a:rPr>
                        <a:t>M &amp; R</a:t>
                      </a: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eaLnBrk="1" fontAlgn="ctr" latinLnBrk="0" hangingPunct="1">
                        <a:lnSpc>
                          <a:spcPct val="100000"/>
                        </a:lnSpc>
                        <a:spcBef>
                          <a:spcPts val="0"/>
                        </a:spcBef>
                        <a:spcAft>
                          <a:spcPts val="0"/>
                        </a:spcAft>
                        <a:buClrTx/>
                        <a:buSzTx/>
                        <a:buFontTx/>
                        <a:buNone/>
                        <a:tabLst/>
                        <a:defRPr/>
                      </a:pPr>
                      <a:endParaRPr lang="es-SV" altLang="zh-TW" sz="800" b="0" i="0" u="none" strike="noStrike" dirty="0">
                        <a:solidFill>
                          <a:schemeClr val="tx1"/>
                        </a:solidFill>
                        <a:effectLst/>
                        <a:latin typeface="+mn-lt"/>
                        <a:ea typeface="新細明體" panose="02020500000000000000" pitchFamily="18" charset="-120"/>
                      </a:endParaRPr>
                    </a:p>
                    <a:p>
                      <a:pPr marL="0" marR="0" lvl="0" indent="0" algn="ctr" defTabSz="914400" eaLnBrk="1" fontAlgn="ctr" latinLnBrk="0" hangingPunct="1">
                        <a:lnSpc>
                          <a:spcPct val="100000"/>
                        </a:lnSpc>
                        <a:spcBef>
                          <a:spcPts val="0"/>
                        </a:spcBef>
                        <a:spcAft>
                          <a:spcPts val="0"/>
                        </a:spcAft>
                        <a:buClrTx/>
                        <a:buSzTx/>
                        <a:buFontTx/>
                        <a:buNone/>
                        <a:tabLst/>
                        <a:defRPr/>
                      </a:pPr>
                      <a:r>
                        <a:rPr lang="es-ES" altLang="zh-TW" sz="800" b="0" i="0" u="none" strike="noStrike" dirty="0">
                          <a:solidFill>
                            <a:srgbClr val="000000"/>
                          </a:solidFill>
                          <a:effectLst/>
                          <a:latin typeface="+mn-lt"/>
                          <a:ea typeface="新細明體" panose="02020500000000000000" pitchFamily="18" charset="-120"/>
                        </a:rPr>
                        <a:t>US$0.00</a:t>
                      </a:r>
                      <a:endParaRPr lang="zh-TW" altLang="en-US" sz="800" b="0" i="0" u="none" strike="noStrike" dirty="0">
                        <a:solidFill>
                          <a:srgbClr val="000000"/>
                        </a:solidFill>
                        <a:effectLst/>
                        <a:latin typeface="+mn-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lvl="0" indent="0" algn="ctr" defTabSz="914400" eaLnBrk="1" fontAlgn="ctr" latinLnBrk="0" hangingPunct="1">
                        <a:lnSpc>
                          <a:spcPct val="100000"/>
                        </a:lnSpc>
                        <a:spcBef>
                          <a:spcPts val="0"/>
                        </a:spcBef>
                        <a:spcAft>
                          <a:spcPts val="0"/>
                        </a:spcAft>
                        <a:buClrTx/>
                        <a:buSzTx/>
                        <a:buFontTx/>
                        <a:buNone/>
                        <a:tabLst/>
                        <a:defRPr/>
                      </a:pPr>
                      <a:endParaRPr lang="es-SV" altLang="zh-TW" sz="800" b="0" i="0" u="none" strike="noStrike" dirty="0">
                        <a:solidFill>
                          <a:schemeClr val="tx1"/>
                        </a:solidFill>
                        <a:effectLst/>
                        <a:latin typeface="+mn-lt"/>
                        <a:ea typeface="新細明體" panose="02020500000000000000" pitchFamily="18" charset="-120"/>
                      </a:endParaRPr>
                    </a:p>
                    <a:p>
                      <a:pPr marL="0" marR="0" lvl="0" indent="0" algn="ctr" defTabSz="914400" eaLnBrk="1" fontAlgn="ctr" latinLnBrk="0" hangingPunct="1">
                        <a:lnSpc>
                          <a:spcPct val="100000"/>
                        </a:lnSpc>
                        <a:spcBef>
                          <a:spcPts val="0"/>
                        </a:spcBef>
                        <a:spcAft>
                          <a:spcPts val="0"/>
                        </a:spcAft>
                        <a:buClrTx/>
                        <a:buSzTx/>
                        <a:buFontTx/>
                        <a:buNone/>
                        <a:tabLst/>
                        <a:defRPr/>
                      </a:pPr>
                      <a:r>
                        <a:rPr lang="es-ES" altLang="zh-TW" sz="800" b="0" i="0" u="none" strike="noStrike" dirty="0">
                          <a:solidFill>
                            <a:srgbClr val="000000"/>
                          </a:solidFill>
                          <a:effectLst/>
                          <a:latin typeface="+mn-lt"/>
                          <a:ea typeface="新細明體" panose="02020500000000000000" pitchFamily="18" charset="-120"/>
                        </a:rPr>
                        <a:t>US$0.00</a:t>
                      </a:r>
                      <a:endParaRPr lang="zh-TW" altLang="en-US" sz="800" b="0" i="0" u="none" strike="noStrike" dirty="0">
                        <a:solidFill>
                          <a:srgbClr val="000000"/>
                        </a:solidFill>
                        <a:effectLst/>
                        <a:latin typeface="+mn-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lvl="0" indent="0" algn="ctr" defTabSz="914400" eaLnBrk="1" fontAlgn="ctr" latinLnBrk="0" hangingPunct="1">
                        <a:lnSpc>
                          <a:spcPct val="100000"/>
                        </a:lnSpc>
                        <a:spcBef>
                          <a:spcPts val="0"/>
                        </a:spcBef>
                        <a:spcAft>
                          <a:spcPts val="0"/>
                        </a:spcAft>
                        <a:buClrTx/>
                        <a:buSzTx/>
                        <a:buFontTx/>
                        <a:buNone/>
                        <a:tabLst/>
                        <a:defRPr/>
                      </a:pPr>
                      <a:endParaRPr lang="es-SV" altLang="zh-TW" sz="800" b="0" i="0" u="none" strike="noStrike" dirty="0">
                        <a:solidFill>
                          <a:schemeClr val="tx1"/>
                        </a:solidFill>
                        <a:effectLst/>
                        <a:highlight>
                          <a:srgbClr val="FFFF00"/>
                        </a:highlight>
                        <a:latin typeface="+mn-lt"/>
                        <a:ea typeface="新細明體" panose="02020500000000000000" pitchFamily="18" charset="-120"/>
                      </a:endParaRPr>
                    </a:p>
                    <a:p>
                      <a:pPr marL="0" marR="0" lvl="0" indent="0" algn="ctr" defTabSz="914400" eaLnBrk="1" fontAlgn="ctr" latinLnBrk="0" hangingPunct="1">
                        <a:lnSpc>
                          <a:spcPct val="100000"/>
                        </a:lnSpc>
                        <a:spcBef>
                          <a:spcPts val="0"/>
                        </a:spcBef>
                        <a:spcAft>
                          <a:spcPts val="0"/>
                        </a:spcAft>
                        <a:buClrTx/>
                        <a:buSzTx/>
                        <a:buFontTx/>
                        <a:buNone/>
                        <a:tabLst/>
                        <a:defRPr/>
                      </a:pPr>
                      <a:r>
                        <a:rPr lang="es-SV" altLang="zh-TW" sz="800" b="0" i="0" u="none" strike="noStrike" dirty="0">
                          <a:solidFill>
                            <a:schemeClr val="tx1"/>
                          </a:solidFill>
                          <a:effectLst/>
                          <a:highlight>
                            <a:srgbClr val="FFFF00"/>
                          </a:highlight>
                          <a:latin typeface="+mn-lt"/>
                          <a:ea typeface="新細明體" panose="02020500000000000000" pitchFamily="18" charset="-120"/>
                        </a:rPr>
                        <a:t>0.00%</a:t>
                      </a: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l" defTabSz="914400" eaLnBrk="1" fontAlgn="ctr" latinLnBrk="0" hangingPunct="1">
                        <a:lnSpc>
                          <a:spcPct val="100000"/>
                        </a:lnSpc>
                        <a:spcBef>
                          <a:spcPts val="0"/>
                        </a:spcBef>
                        <a:spcAft>
                          <a:spcPts val="0"/>
                        </a:spcAft>
                        <a:buClrTx/>
                        <a:buSzTx/>
                        <a:buFontTx/>
                        <a:buNone/>
                        <a:tabLst/>
                        <a:defRPr/>
                      </a:pPr>
                      <a:endParaRPr lang="es-SV" altLang="zh-TW" sz="800" u="none" strike="noStrike" dirty="0">
                        <a:effectLst/>
                        <a:latin typeface="+mn-lt"/>
                      </a:endParaRPr>
                    </a:p>
                    <a:p>
                      <a:pPr marL="0" marR="0" lvl="0" indent="0" algn="l" defTabSz="914400" eaLnBrk="1" fontAlgn="ctr" latinLnBrk="0" hangingPunct="1">
                        <a:lnSpc>
                          <a:spcPct val="100000"/>
                        </a:lnSpc>
                        <a:spcBef>
                          <a:spcPts val="0"/>
                        </a:spcBef>
                        <a:spcAft>
                          <a:spcPts val="0"/>
                        </a:spcAft>
                        <a:buClrTx/>
                        <a:buSzTx/>
                        <a:buFontTx/>
                        <a:buNone/>
                        <a:tabLst/>
                        <a:defRPr/>
                      </a:pPr>
                      <a:r>
                        <a:rPr lang="es-SV" altLang="zh-TW" sz="800" u="none" strike="noStrike" dirty="0" err="1">
                          <a:effectLst/>
                          <a:latin typeface="+mn-lt"/>
                        </a:rPr>
                        <a:t>There</a:t>
                      </a:r>
                      <a:r>
                        <a:rPr lang="es-SV" altLang="zh-TW" sz="800" u="none" strike="noStrike" dirty="0">
                          <a:effectLst/>
                          <a:latin typeface="+mn-lt"/>
                        </a:rPr>
                        <a:t> </a:t>
                      </a:r>
                      <a:r>
                        <a:rPr lang="es-SV" altLang="zh-TW" sz="800" u="none" strike="noStrike" dirty="0" err="1">
                          <a:effectLst/>
                          <a:latin typeface="+mn-lt"/>
                        </a:rPr>
                        <a:t>is</a:t>
                      </a:r>
                      <a:r>
                        <a:rPr lang="es-SV" altLang="zh-TW" sz="800" u="none" strike="noStrike" dirty="0">
                          <a:effectLst/>
                          <a:latin typeface="+mn-lt"/>
                        </a:rPr>
                        <a:t> no M&amp;R </a:t>
                      </a:r>
                      <a:r>
                        <a:rPr lang="es-SV" altLang="zh-TW" sz="800" u="none" strike="noStrike" dirty="0" err="1">
                          <a:effectLst/>
                          <a:latin typeface="+mn-lt"/>
                        </a:rPr>
                        <a:t>performed</a:t>
                      </a:r>
                      <a:r>
                        <a:rPr lang="es-SV" altLang="zh-TW" sz="800" u="none" strike="noStrike" dirty="0">
                          <a:effectLst/>
                          <a:latin typeface="+mn-lt"/>
                        </a:rPr>
                        <a:t> in SVAGR.</a:t>
                      </a:r>
                      <a:r>
                        <a:rPr lang="zh-TW" altLang="en-US" sz="800" u="none" strike="noStrike" dirty="0">
                          <a:effectLst/>
                          <a:latin typeface="+mn-lt"/>
                        </a:rPr>
                        <a:t>　</a:t>
                      </a:r>
                      <a:endParaRPr lang="zh-TW" altLang="en-US" sz="800" b="0" i="0" u="none" strike="noStrike" dirty="0">
                        <a:solidFill>
                          <a:srgbClr val="000000"/>
                        </a:solidFill>
                        <a:effectLst/>
                        <a:latin typeface="+mn-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78652007"/>
                  </a:ext>
                </a:extLst>
              </a:tr>
              <a:tr h="442650">
                <a:tc rowSpan="3">
                  <a:txBody>
                    <a:bodyPr/>
                    <a:lstStyle/>
                    <a:p>
                      <a:pPr algn="ctr" fontAlgn="ctr"/>
                      <a:r>
                        <a:rPr lang="en-US" altLang="zh-TW" sz="1100" b="0" u="none" strike="noStrike" dirty="0">
                          <a:effectLst/>
                          <a:latin typeface="+mn-lt"/>
                        </a:rPr>
                        <a:t>IMD</a:t>
                      </a:r>
                      <a:r>
                        <a:rPr lang="en-US" sz="1100" b="0" u="none" strike="noStrike" dirty="0">
                          <a:effectLst/>
                          <a:latin typeface="+mn-lt"/>
                        </a:rPr>
                        <a:t> KPI</a:t>
                      </a:r>
                      <a:endParaRPr lang="en-US" sz="1100" b="0" i="0" u="none" strike="noStrike" dirty="0">
                        <a:solidFill>
                          <a:srgbClr val="000000"/>
                        </a:solidFill>
                        <a:effectLst/>
                        <a:latin typeface="+mn-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800" b="0" i="0" u="none" strike="noStrike" dirty="0">
                          <a:solidFill>
                            <a:srgbClr val="000000"/>
                          </a:solidFill>
                          <a:effectLst/>
                          <a:latin typeface="+mn-lt"/>
                          <a:ea typeface="新細明體" panose="02020500000000000000" pitchFamily="18" charset="-120"/>
                        </a:rPr>
                        <a:t>Cost </a:t>
                      </a:r>
                      <a:r>
                        <a:rPr lang="en-US" altLang="zh-TW" sz="800" b="0" i="0" u="none" strike="noStrike" dirty="0">
                          <a:solidFill>
                            <a:srgbClr val="000000"/>
                          </a:solidFill>
                          <a:effectLst/>
                          <a:latin typeface="+mn-lt"/>
                          <a:ea typeface="新細明體" panose="02020500000000000000" pitchFamily="18" charset="-120"/>
                        </a:rPr>
                        <a:t>Saving Project</a:t>
                      </a:r>
                      <a:endParaRPr lang="en-US" sz="800" b="0" i="0" u="none" strike="noStrike" dirty="0">
                        <a:solidFill>
                          <a:srgbClr val="000000"/>
                        </a:solidFill>
                        <a:effectLst/>
                        <a:latin typeface="+mn-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eaLnBrk="1" fontAlgn="ctr" latinLnBrk="0" hangingPunct="1">
                        <a:lnSpc>
                          <a:spcPct val="100000"/>
                        </a:lnSpc>
                        <a:spcBef>
                          <a:spcPts val="0"/>
                        </a:spcBef>
                        <a:spcAft>
                          <a:spcPts val="0"/>
                        </a:spcAft>
                        <a:buClrTx/>
                        <a:buSzTx/>
                        <a:buFontTx/>
                        <a:buNone/>
                        <a:tabLst/>
                        <a:defRPr/>
                      </a:pPr>
                      <a:r>
                        <a:rPr kumimoji="0" lang="zh-TW" altLang="en-US" sz="800" b="0" i="0" u="none" strike="noStrike" kern="0" cap="none" spc="0" normalizeH="0" baseline="0" noProof="0" dirty="0">
                          <a:ln>
                            <a:noFill/>
                          </a:ln>
                          <a:solidFill>
                            <a:prstClr val="black"/>
                          </a:solidFill>
                          <a:effectLst/>
                          <a:uLnTx/>
                          <a:uFillTx/>
                          <a:latin typeface="+mn-lt"/>
                        </a:rPr>
                        <a:t>　</a:t>
                      </a:r>
                      <a:r>
                        <a:rPr kumimoji="0" lang="es-SV" altLang="zh-TW" sz="800" b="0" i="0" u="none" strike="noStrike" kern="0" cap="none" spc="0" normalizeH="0" baseline="0" noProof="0" dirty="0">
                          <a:ln>
                            <a:noFill/>
                          </a:ln>
                          <a:solidFill>
                            <a:prstClr val="black"/>
                          </a:solidFill>
                          <a:effectLst/>
                          <a:uLnTx/>
                          <a:uFillTx/>
                          <a:latin typeface="+mn-lt"/>
                        </a:rPr>
                        <a:t>N/A</a:t>
                      </a:r>
                      <a:endParaRPr kumimoji="0" lang="zh-TW" altLang="en-US" sz="800" b="0" i="0" u="none" strike="noStrike" kern="0" cap="none" spc="0" normalizeH="0" baseline="0" noProof="0" dirty="0">
                        <a:ln>
                          <a:noFill/>
                        </a:ln>
                        <a:solidFill>
                          <a:srgbClr val="000000"/>
                        </a:solidFill>
                        <a:effectLst/>
                        <a:uLnTx/>
                        <a:uFillTx/>
                        <a:latin typeface="+mn-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lvl="0" indent="0" algn="ctr" defTabSz="914400" eaLnBrk="1" fontAlgn="ctr" latinLnBrk="0" hangingPunct="1">
                        <a:lnSpc>
                          <a:spcPct val="100000"/>
                        </a:lnSpc>
                        <a:spcBef>
                          <a:spcPts val="0"/>
                        </a:spcBef>
                        <a:spcAft>
                          <a:spcPts val="0"/>
                        </a:spcAft>
                        <a:buClrTx/>
                        <a:buSzTx/>
                        <a:buFontTx/>
                        <a:buNone/>
                        <a:tabLst/>
                        <a:defRPr/>
                      </a:pPr>
                      <a:r>
                        <a:rPr kumimoji="0" lang="zh-TW" altLang="en-US" sz="800" b="0" i="0" u="none" strike="noStrike" kern="0" cap="none" spc="0" normalizeH="0" baseline="0" noProof="0" dirty="0">
                          <a:ln>
                            <a:noFill/>
                          </a:ln>
                          <a:solidFill>
                            <a:prstClr val="black"/>
                          </a:solidFill>
                          <a:effectLst/>
                          <a:uLnTx/>
                          <a:uFillTx/>
                          <a:latin typeface="+mn-lt"/>
                        </a:rPr>
                        <a:t>　</a:t>
                      </a:r>
                      <a:r>
                        <a:rPr kumimoji="0" lang="es-SV" altLang="zh-TW" sz="800" b="0" i="0" u="none" strike="noStrike" kern="0" cap="none" spc="0" normalizeH="0" baseline="0" noProof="0" dirty="0">
                          <a:ln>
                            <a:noFill/>
                          </a:ln>
                          <a:solidFill>
                            <a:prstClr val="black"/>
                          </a:solidFill>
                          <a:effectLst/>
                          <a:uLnTx/>
                          <a:uFillTx/>
                          <a:latin typeface="+mn-lt"/>
                        </a:rPr>
                        <a:t>N/A</a:t>
                      </a:r>
                      <a:endParaRPr kumimoji="0" lang="zh-TW" altLang="en-US" sz="800" b="0" i="0" u="none" strike="noStrike" kern="0" cap="none" spc="0" normalizeH="0" baseline="0" noProof="0" dirty="0">
                        <a:ln>
                          <a:noFill/>
                        </a:ln>
                        <a:solidFill>
                          <a:srgbClr val="000000"/>
                        </a:solidFill>
                        <a:effectLst/>
                        <a:uLnTx/>
                        <a:uFillTx/>
                        <a:latin typeface="+mn-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kumimoji="0" lang="es-SV" altLang="zh-TW" sz="800" b="0" i="0" u="none" strike="noStrike" kern="0" cap="none" spc="0" normalizeH="0" baseline="0" noProof="0" dirty="0">
                          <a:ln>
                            <a:noFill/>
                          </a:ln>
                          <a:solidFill>
                            <a:prstClr val="black"/>
                          </a:solidFill>
                          <a:effectLst/>
                          <a:highlight>
                            <a:srgbClr val="FFFF00"/>
                          </a:highlight>
                          <a:uLnTx/>
                          <a:uFillTx/>
                          <a:latin typeface="+mn-lt"/>
                        </a:rPr>
                        <a:t>N/A</a:t>
                      </a:r>
                      <a:r>
                        <a:rPr lang="zh-TW" altLang="en-US" sz="800" u="none" strike="noStrike" dirty="0">
                          <a:effectLst/>
                          <a:highlight>
                            <a:srgbClr val="FFFF00"/>
                          </a:highlight>
                          <a:latin typeface="+mn-lt"/>
                        </a:rPr>
                        <a:t>　</a:t>
                      </a:r>
                      <a:endParaRPr lang="zh-TW" altLang="en-US" sz="800" b="0" i="0" u="none" strike="noStrike" dirty="0">
                        <a:solidFill>
                          <a:srgbClr val="000000"/>
                        </a:solidFill>
                        <a:effectLst/>
                        <a:highlight>
                          <a:srgbClr val="FFFF00"/>
                        </a:highlight>
                        <a:latin typeface="+mn-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just" fontAlgn="ctr"/>
                      <a:r>
                        <a:rPr lang="es-SV" altLang="zh-TW" sz="800" u="none" strike="noStrike" dirty="0" err="1">
                          <a:effectLst/>
                          <a:latin typeface="+mn-lt"/>
                        </a:rPr>
                        <a:t>Not</a:t>
                      </a:r>
                      <a:r>
                        <a:rPr lang="es-SV" altLang="zh-TW" sz="800" u="none" strike="noStrike" dirty="0">
                          <a:effectLst/>
                          <a:latin typeface="+mn-lt"/>
                        </a:rPr>
                        <a:t> </a:t>
                      </a:r>
                      <a:r>
                        <a:rPr lang="es-SV" altLang="zh-TW" sz="800" u="none" strike="noStrike" dirty="0" err="1">
                          <a:effectLst/>
                          <a:latin typeface="+mn-lt"/>
                        </a:rPr>
                        <a:t>available</a:t>
                      </a:r>
                      <a:endParaRPr lang="zh-TW" altLang="en-US" sz="800" b="0" i="0" u="none" strike="noStrike" dirty="0">
                        <a:solidFill>
                          <a:srgbClr val="000000"/>
                        </a:solidFill>
                        <a:effectLst/>
                        <a:latin typeface="+mn-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0553598"/>
                  </a:ext>
                </a:extLst>
              </a:tr>
              <a:tr h="442650">
                <a:tc vMerge="1">
                  <a:txBody>
                    <a:bodyPr/>
                    <a:lstStyle/>
                    <a:p>
                      <a:endParaRPr lang="zh-TW" altLang="en-US"/>
                    </a:p>
                  </a:txBody>
                  <a:tcPr/>
                </a:tc>
                <a:tc>
                  <a:txBody>
                    <a:bodyPr/>
                    <a:lstStyle/>
                    <a:p>
                      <a:pPr algn="ctr" fontAlgn="ctr"/>
                      <a:r>
                        <a:rPr lang="en-US" sz="800" b="0" i="0" u="none" strike="noStrike" dirty="0">
                          <a:solidFill>
                            <a:srgbClr val="000000"/>
                          </a:solidFill>
                          <a:effectLst/>
                          <a:latin typeface="+mn-lt"/>
                          <a:ea typeface="新細明體" panose="02020500000000000000" pitchFamily="18" charset="-120"/>
                        </a:rPr>
                        <a:t>90% Onboard </a:t>
                      </a:r>
                    </a:p>
                    <a:p>
                      <a:pPr algn="ctr" fontAlgn="ctr"/>
                      <a:r>
                        <a:rPr lang="en-US" sz="800" b="0" i="0" u="none" strike="noStrike" dirty="0">
                          <a:solidFill>
                            <a:srgbClr val="000000"/>
                          </a:solidFill>
                          <a:effectLst/>
                          <a:latin typeface="+mn-lt"/>
                          <a:ea typeface="新細明體" panose="02020500000000000000" pitchFamily="18" charset="-120"/>
                        </a:rPr>
                        <a:t>within 7 Days</a:t>
                      </a: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eaLnBrk="1" fontAlgn="ctr" latinLnBrk="0" hangingPunct="1">
                        <a:lnSpc>
                          <a:spcPct val="100000"/>
                        </a:lnSpc>
                        <a:spcBef>
                          <a:spcPts val="0"/>
                        </a:spcBef>
                        <a:spcAft>
                          <a:spcPts val="0"/>
                        </a:spcAft>
                        <a:buClrTx/>
                        <a:buSzTx/>
                        <a:buFontTx/>
                        <a:buNone/>
                        <a:tabLst/>
                        <a:defRPr/>
                      </a:pPr>
                      <a:r>
                        <a:rPr kumimoji="0" lang="zh-TW" altLang="en-US" sz="800" b="0" i="0" u="none" strike="noStrike" kern="0" cap="none" spc="0" normalizeH="0" baseline="0" noProof="0" dirty="0">
                          <a:ln>
                            <a:noFill/>
                          </a:ln>
                          <a:solidFill>
                            <a:prstClr val="black"/>
                          </a:solidFill>
                          <a:effectLst/>
                          <a:uLnTx/>
                          <a:uFillTx/>
                          <a:latin typeface="+mn-lt"/>
                        </a:rPr>
                        <a:t>　</a:t>
                      </a:r>
                      <a:r>
                        <a:rPr kumimoji="0" lang="es-SV" altLang="zh-TW" sz="800" b="0" i="0" u="none" strike="noStrike" kern="0" cap="none" spc="0" normalizeH="0" baseline="0" noProof="0" dirty="0">
                          <a:ln>
                            <a:noFill/>
                          </a:ln>
                          <a:solidFill>
                            <a:prstClr val="black"/>
                          </a:solidFill>
                          <a:effectLst/>
                          <a:uLnTx/>
                          <a:uFillTx/>
                          <a:latin typeface="+mn-lt"/>
                        </a:rPr>
                        <a:t>N/A</a:t>
                      </a:r>
                      <a:endParaRPr kumimoji="0" lang="zh-TW" altLang="en-US" sz="800" b="0" i="0" u="none" strike="noStrike" kern="0" cap="none" spc="0" normalizeH="0" baseline="0" noProof="0" dirty="0">
                        <a:ln>
                          <a:noFill/>
                        </a:ln>
                        <a:solidFill>
                          <a:srgbClr val="000000"/>
                        </a:solidFill>
                        <a:effectLst/>
                        <a:uLnTx/>
                        <a:uFillTx/>
                        <a:latin typeface="+mn-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lvl="0" indent="0" algn="ctr" defTabSz="914400" eaLnBrk="1" fontAlgn="ctr" latinLnBrk="0" hangingPunct="1">
                        <a:lnSpc>
                          <a:spcPct val="100000"/>
                        </a:lnSpc>
                        <a:spcBef>
                          <a:spcPts val="0"/>
                        </a:spcBef>
                        <a:spcAft>
                          <a:spcPts val="0"/>
                        </a:spcAft>
                        <a:buClrTx/>
                        <a:buSzTx/>
                        <a:buFontTx/>
                        <a:buNone/>
                        <a:tabLst/>
                        <a:defRPr/>
                      </a:pPr>
                      <a:r>
                        <a:rPr kumimoji="0" lang="zh-TW" altLang="en-US" sz="800" b="0" i="0" u="none" strike="noStrike" kern="0" cap="none" spc="0" normalizeH="0" baseline="0" noProof="0" dirty="0">
                          <a:ln>
                            <a:noFill/>
                          </a:ln>
                          <a:solidFill>
                            <a:prstClr val="black"/>
                          </a:solidFill>
                          <a:effectLst/>
                          <a:uLnTx/>
                          <a:uFillTx/>
                          <a:latin typeface="+mn-lt"/>
                        </a:rPr>
                        <a:t>　</a:t>
                      </a:r>
                      <a:r>
                        <a:rPr kumimoji="0" lang="es-SV" altLang="zh-TW" sz="800" b="0" i="0" u="none" strike="noStrike" kern="0" cap="none" spc="0" normalizeH="0" baseline="0" noProof="0" dirty="0">
                          <a:ln>
                            <a:noFill/>
                          </a:ln>
                          <a:solidFill>
                            <a:prstClr val="black"/>
                          </a:solidFill>
                          <a:effectLst/>
                          <a:uLnTx/>
                          <a:uFillTx/>
                          <a:latin typeface="+mn-lt"/>
                        </a:rPr>
                        <a:t>N/A</a:t>
                      </a:r>
                      <a:endParaRPr kumimoji="0" lang="zh-TW" altLang="en-US" sz="800" b="0" i="0" u="none" strike="noStrike" kern="0" cap="none" spc="0" normalizeH="0" baseline="0" noProof="0" dirty="0">
                        <a:ln>
                          <a:noFill/>
                        </a:ln>
                        <a:solidFill>
                          <a:srgbClr val="000000"/>
                        </a:solidFill>
                        <a:effectLst/>
                        <a:uLnTx/>
                        <a:uFillTx/>
                        <a:latin typeface="+mn-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kumimoji="0" lang="es-SV" altLang="zh-TW" sz="800" b="0" i="0" u="none" strike="noStrike" kern="0" cap="none" spc="0" normalizeH="0" baseline="0" noProof="0" dirty="0">
                          <a:ln>
                            <a:noFill/>
                          </a:ln>
                          <a:solidFill>
                            <a:prstClr val="black"/>
                          </a:solidFill>
                          <a:effectLst/>
                          <a:highlight>
                            <a:srgbClr val="FFFF00"/>
                          </a:highlight>
                          <a:uLnTx/>
                          <a:uFillTx/>
                          <a:latin typeface="+mn-lt"/>
                        </a:rPr>
                        <a:t>N/A</a:t>
                      </a:r>
                      <a:r>
                        <a:rPr lang="zh-TW" altLang="en-US" sz="800" u="none" strike="noStrike" dirty="0">
                          <a:effectLst/>
                          <a:highlight>
                            <a:srgbClr val="FFFF00"/>
                          </a:highlight>
                          <a:latin typeface="+mn-lt"/>
                        </a:rPr>
                        <a:t>　</a:t>
                      </a:r>
                      <a:endParaRPr lang="zh-TW" altLang="en-US" sz="800" b="0" i="0" u="none" strike="noStrike" dirty="0">
                        <a:solidFill>
                          <a:srgbClr val="000000"/>
                        </a:solidFill>
                        <a:effectLst/>
                        <a:highlight>
                          <a:srgbClr val="FFFF00"/>
                        </a:highlight>
                        <a:latin typeface="+mn-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just" defTabSz="914400" eaLnBrk="1" fontAlgn="ctr" latinLnBrk="0" hangingPunct="1">
                        <a:lnSpc>
                          <a:spcPct val="100000"/>
                        </a:lnSpc>
                        <a:spcBef>
                          <a:spcPts val="0"/>
                        </a:spcBef>
                        <a:spcAft>
                          <a:spcPts val="0"/>
                        </a:spcAft>
                        <a:buClrTx/>
                        <a:buSzTx/>
                        <a:buFontTx/>
                        <a:buNone/>
                        <a:tabLst/>
                        <a:defRPr/>
                      </a:pPr>
                      <a:r>
                        <a:rPr lang="es-SV" altLang="zh-TW" sz="800" u="none" strike="noStrike" dirty="0" err="1">
                          <a:effectLst/>
                          <a:latin typeface="+mn-lt"/>
                        </a:rPr>
                        <a:t>Not</a:t>
                      </a:r>
                      <a:r>
                        <a:rPr lang="es-SV" altLang="zh-TW" sz="800" u="none" strike="noStrike" dirty="0">
                          <a:effectLst/>
                          <a:latin typeface="+mn-lt"/>
                        </a:rPr>
                        <a:t> </a:t>
                      </a:r>
                      <a:r>
                        <a:rPr lang="es-SV" altLang="zh-TW" sz="800" u="none" strike="noStrike" dirty="0" err="1">
                          <a:effectLst/>
                          <a:latin typeface="+mn-lt"/>
                        </a:rPr>
                        <a:t>available</a:t>
                      </a:r>
                      <a:endParaRPr lang="zh-TW" altLang="en-US" sz="800" b="0" i="0" u="none" strike="noStrike" dirty="0">
                        <a:solidFill>
                          <a:srgbClr val="000000"/>
                        </a:solidFill>
                        <a:effectLst/>
                        <a:latin typeface="+mn-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10457558"/>
                  </a:ext>
                </a:extLst>
              </a:tr>
              <a:tr h="442650">
                <a:tc vMerge="1">
                  <a:txBody>
                    <a:bodyPr/>
                    <a:lstStyle/>
                    <a:p>
                      <a:endParaRPr lang="zh-TW" altLang="en-US"/>
                    </a:p>
                  </a:txBody>
                  <a:tcPr/>
                </a:tc>
                <a:tc>
                  <a:txBody>
                    <a:bodyPr/>
                    <a:lstStyle/>
                    <a:p>
                      <a:pPr algn="ctr" fontAlgn="ctr"/>
                      <a:r>
                        <a:rPr lang="en-US" sz="800" b="0" i="0" u="none" strike="noStrike" dirty="0">
                          <a:solidFill>
                            <a:srgbClr val="000000"/>
                          </a:solidFill>
                          <a:effectLst/>
                          <a:latin typeface="+mn-lt"/>
                          <a:ea typeface="新細明體" panose="02020500000000000000" pitchFamily="18" charset="-120"/>
                        </a:rPr>
                        <a:t>No Personal Negligence</a:t>
                      </a: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eaLnBrk="1" fontAlgn="ctr" latinLnBrk="0" hangingPunct="1">
                        <a:lnSpc>
                          <a:spcPct val="100000"/>
                        </a:lnSpc>
                        <a:spcBef>
                          <a:spcPts val="0"/>
                        </a:spcBef>
                        <a:spcAft>
                          <a:spcPts val="0"/>
                        </a:spcAft>
                        <a:buClrTx/>
                        <a:buSzTx/>
                        <a:buFontTx/>
                        <a:buNone/>
                        <a:tabLst/>
                        <a:defRPr/>
                      </a:pPr>
                      <a:r>
                        <a:rPr kumimoji="0" lang="zh-TW" altLang="en-US" sz="800" b="0" i="0" u="none" strike="noStrike" kern="0" cap="none" spc="0" normalizeH="0" baseline="0" noProof="0" dirty="0">
                          <a:ln>
                            <a:noFill/>
                          </a:ln>
                          <a:solidFill>
                            <a:prstClr val="black"/>
                          </a:solidFill>
                          <a:effectLst/>
                          <a:uLnTx/>
                          <a:uFillTx/>
                          <a:latin typeface="+mn-lt"/>
                        </a:rPr>
                        <a:t>　</a:t>
                      </a:r>
                      <a:r>
                        <a:rPr kumimoji="0" lang="es-SV" altLang="zh-TW" sz="800" b="0" i="0" u="none" strike="noStrike" kern="0" cap="none" spc="0" normalizeH="0" baseline="0" noProof="0" dirty="0">
                          <a:ln>
                            <a:noFill/>
                          </a:ln>
                          <a:solidFill>
                            <a:prstClr val="black"/>
                          </a:solidFill>
                          <a:effectLst/>
                          <a:uLnTx/>
                          <a:uFillTx/>
                          <a:latin typeface="+mn-lt"/>
                        </a:rPr>
                        <a:t>N/A</a:t>
                      </a:r>
                      <a:endParaRPr kumimoji="0" lang="zh-TW" altLang="en-US" sz="800" b="0" i="0" u="none" strike="noStrike" kern="0" cap="none" spc="0" normalizeH="0" baseline="0" noProof="0" dirty="0">
                        <a:ln>
                          <a:noFill/>
                        </a:ln>
                        <a:solidFill>
                          <a:srgbClr val="000000"/>
                        </a:solidFill>
                        <a:effectLst/>
                        <a:uLnTx/>
                        <a:uFillTx/>
                        <a:latin typeface="+mn-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lvl="0" indent="0" algn="ctr" defTabSz="914400" eaLnBrk="1" fontAlgn="ctr" latinLnBrk="0" hangingPunct="1">
                        <a:lnSpc>
                          <a:spcPct val="100000"/>
                        </a:lnSpc>
                        <a:spcBef>
                          <a:spcPts val="0"/>
                        </a:spcBef>
                        <a:spcAft>
                          <a:spcPts val="0"/>
                        </a:spcAft>
                        <a:buClrTx/>
                        <a:buSzTx/>
                        <a:buFontTx/>
                        <a:buNone/>
                        <a:tabLst/>
                        <a:defRPr/>
                      </a:pPr>
                      <a:r>
                        <a:rPr kumimoji="0" lang="zh-TW" altLang="en-US" sz="800" b="0" i="0" u="none" strike="noStrike" kern="0" cap="none" spc="0" normalizeH="0" baseline="0" noProof="0" dirty="0">
                          <a:ln>
                            <a:noFill/>
                          </a:ln>
                          <a:solidFill>
                            <a:prstClr val="black"/>
                          </a:solidFill>
                          <a:effectLst/>
                          <a:uLnTx/>
                          <a:uFillTx/>
                          <a:latin typeface="+mn-lt"/>
                        </a:rPr>
                        <a:t>　</a:t>
                      </a:r>
                      <a:r>
                        <a:rPr kumimoji="0" lang="es-SV" altLang="zh-TW" sz="800" b="0" i="0" u="none" strike="noStrike" kern="0" cap="none" spc="0" normalizeH="0" baseline="0" noProof="0" dirty="0">
                          <a:ln>
                            <a:noFill/>
                          </a:ln>
                          <a:solidFill>
                            <a:prstClr val="black"/>
                          </a:solidFill>
                          <a:effectLst/>
                          <a:uLnTx/>
                          <a:uFillTx/>
                          <a:latin typeface="+mn-lt"/>
                        </a:rPr>
                        <a:t>N/A</a:t>
                      </a:r>
                      <a:endParaRPr kumimoji="0" lang="zh-TW" altLang="en-US" sz="800" b="0" i="0" u="none" strike="noStrike" kern="0" cap="none" spc="0" normalizeH="0" baseline="0" noProof="0" dirty="0">
                        <a:ln>
                          <a:noFill/>
                        </a:ln>
                        <a:solidFill>
                          <a:srgbClr val="000000"/>
                        </a:solidFill>
                        <a:effectLst/>
                        <a:uLnTx/>
                        <a:uFillTx/>
                        <a:latin typeface="+mn-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kumimoji="0" lang="es-SV" altLang="zh-TW" sz="800" b="0" i="0" u="none" strike="noStrike" kern="0" cap="none" spc="0" normalizeH="0" baseline="0" noProof="0" dirty="0">
                          <a:ln>
                            <a:noFill/>
                          </a:ln>
                          <a:solidFill>
                            <a:prstClr val="black"/>
                          </a:solidFill>
                          <a:effectLst/>
                          <a:highlight>
                            <a:srgbClr val="FFFF00"/>
                          </a:highlight>
                          <a:uLnTx/>
                          <a:uFillTx/>
                          <a:latin typeface="+mn-lt"/>
                        </a:rPr>
                        <a:t>N/A</a:t>
                      </a:r>
                      <a:r>
                        <a:rPr lang="zh-TW" altLang="en-US" sz="800" u="none" strike="noStrike" dirty="0">
                          <a:effectLst/>
                          <a:highlight>
                            <a:srgbClr val="FFFF00"/>
                          </a:highlight>
                          <a:latin typeface="+mn-lt"/>
                        </a:rPr>
                        <a:t>　</a:t>
                      </a:r>
                      <a:endParaRPr lang="zh-TW" altLang="en-US" sz="800" b="0" i="0" u="none" strike="noStrike" dirty="0">
                        <a:solidFill>
                          <a:srgbClr val="000000"/>
                        </a:solidFill>
                        <a:effectLst/>
                        <a:highlight>
                          <a:srgbClr val="FFFF00"/>
                        </a:highlight>
                        <a:latin typeface="+mn-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just" defTabSz="914400" eaLnBrk="1" fontAlgn="ctr" latinLnBrk="0" hangingPunct="1">
                        <a:lnSpc>
                          <a:spcPct val="100000"/>
                        </a:lnSpc>
                        <a:spcBef>
                          <a:spcPts val="0"/>
                        </a:spcBef>
                        <a:spcAft>
                          <a:spcPts val="0"/>
                        </a:spcAft>
                        <a:buClrTx/>
                        <a:buSzTx/>
                        <a:buFontTx/>
                        <a:buNone/>
                        <a:tabLst/>
                        <a:defRPr/>
                      </a:pPr>
                      <a:r>
                        <a:rPr lang="es-SV" altLang="zh-TW" sz="800" u="none" strike="noStrike" dirty="0" err="1">
                          <a:effectLst/>
                          <a:latin typeface="+mn-lt"/>
                        </a:rPr>
                        <a:t>Not</a:t>
                      </a:r>
                      <a:r>
                        <a:rPr lang="es-SV" altLang="zh-TW" sz="800" u="none" strike="noStrike" dirty="0">
                          <a:effectLst/>
                          <a:latin typeface="+mn-lt"/>
                        </a:rPr>
                        <a:t> </a:t>
                      </a:r>
                      <a:r>
                        <a:rPr lang="es-SV" altLang="zh-TW" sz="800" u="none" strike="noStrike" dirty="0" err="1">
                          <a:effectLst/>
                          <a:latin typeface="+mn-lt"/>
                        </a:rPr>
                        <a:t>available</a:t>
                      </a:r>
                      <a:endParaRPr lang="zh-TW" altLang="en-US" sz="800" b="0" i="0" u="none" strike="noStrike" dirty="0">
                        <a:solidFill>
                          <a:srgbClr val="000000"/>
                        </a:solidFill>
                        <a:effectLst/>
                        <a:latin typeface="+mn-lt"/>
                        <a:ea typeface="新細明體" panose="02020500000000000000" pitchFamily="18" charset="-120"/>
                      </a:endParaRPr>
                    </a:p>
                    <a:p>
                      <a:pPr algn="just" fontAlgn="ctr"/>
                      <a:r>
                        <a:rPr lang="zh-TW" altLang="en-US" sz="800" u="none" strike="noStrike" dirty="0">
                          <a:effectLst/>
                          <a:latin typeface="+mn-lt"/>
                        </a:rPr>
                        <a:t>　</a:t>
                      </a:r>
                      <a:endParaRPr lang="zh-TW" altLang="en-US" sz="800" b="0" i="0" u="none" strike="noStrike" dirty="0">
                        <a:solidFill>
                          <a:srgbClr val="000000"/>
                        </a:solidFill>
                        <a:effectLst/>
                        <a:latin typeface="+mn-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7520168"/>
                  </a:ext>
                </a:extLst>
              </a:tr>
            </a:tbl>
          </a:graphicData>
        </a:graphic>
      </p:graphicFrame>
      <p:sp>
        <p:nvSpPr>
          <p:cNvPr id="5" name="Google Shape;452;p46">
            <a:extLst>
              <a:ext uri="{FF2B5EF4-FFF2-40B4-BE49-F238E27FC236}">
                <a16:creationId xmlns:a16="http://schemas.microsoft.com/office/drawing/2014/main" id="{A3B642DE-1C64-0281-3A36-C6B2398F51BC}"/>
              </a:ext>
            </a:extLst>
          </p:cNvPr>
          <p:cNvSpPr txBox="1">
            <a:spLocks/>
          </p:cNvSpPr>
          <p:nvPr/>
        </p:nvSpPr>
        <p:spPr>
          <a:xfrm>
            <a:off x="8892480" y="4926318"/>
            <a:ext cx="582900" cy="205800"/>
          </a:xfrm>
          <a:prstGeom prst="rect">
            <a:avLst/>
          </a:prstGeom>
          <a:noFill/>
          <a:ln>
            <a:noFill/>
          </a:ln>
        </p:spPr>
        <p:txBody>
          <a:bodyPr spcFirstLastPara="1" wrap="square" lIns="91423" tIns="45699" rIns="91423" bIns="45699"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SzPts val="1100"/>
            </a:pPr>
            <a:fld id="{00000000-1234-1234-1234-123412341234}" type="slidenum">
              <a:rPr lang="en-US" sz="1000" smtClean="0"/>
              <a:pPr>
                <a:buSzPts val="1100"/>
              </a:pPr>
              <a:t>19</a:t>
            </a:fld>
            <a:endParaRPr lang="en-US" sz="1000" dirty="0"/>
          </a:p>
        </p:txBody>
      </p:sp>
      <p:sp>
        <p:nvSpPr>
          <p:cNvPr id="3" name="文字方塊 2">
            <a:extLst>
              <a:ext uri="{FF2B5EF4-FFF2-40B4-BE49-F238E27FC236}">
                <a16:creationId xmlns:a16="http://schemas.microsoft.com/office/drawing/2014/main" id="{C6C67604-B98D-8AE3-E058-75EF9F0CD2D4}"/>
              </a:ext>
            </a:extLst>
          </p:cNvPr>
          <p:cNvSpPr txBox="1"/>
          <p:nvPr/>
        </p:nvSpPr>
        <p:spPr>
          <a:xfrm>
            <a:off x="204491" y="4169410"/>
            <a:ext cx="8928992" cy="600164"/>
          </a:xfrm>
          <a:prstGeom prst="rect">
            <a:avLst/>
          </a:prstGeom>
          <a:noFill/>
        </p:spPr>
        <p:txBody>
          <a:bodyPr wrap="square" rtlCol="0">
            <a:spAutoFit/>
          </a:bodyPr>
          <a:lstStyle/>
          <a:p>
            <a:r>
              <a:rPr lang="en-US" altLang="zh-TW" sz="1100" dirty="0"/>
              <a:t>Aged Container Selling / Free Reposition Plan</a:t>
            </a:r>
          </a:p>
          <a:p>
            <a:pPr marL="628650" lvl="1" indent="-171450">
              <a:buFont typeface="Wingdings" panose="05000000000000000000" pitchFamily="2" charset="2"/>
              <a:buChar char="l"/>
            </a:pPr>
            <a:r>
              <a:rPr lang="en-US" altLang="zh-TW" sz="1100" dirty="0"/>
              <a:t>We sell Aged Containers in El Salvador since 2020.</a:t>
            </a:r>
          </a:p>
          <a:p>
            <a:pPr marL="628650" lvl="1" indent="-171450">
              <a:buFont typeface="Wingdings" panose="05000000000000000000" pitchFamily="2" charset="2"/>
              <a:buChar char="l"/>
            </a:pPr>
            <a:r>
              <a:rPr lang="en-US" altLang="zh-TW" sz="1100" dirty="0"/>
              <a:t>There is no Free Reposition Plan for El Salvador.</a:t>
            </a:r>
          </a:p>
        </p:txBody>
      </p:sp>
    </p:spTree>
    <p:extLst>
      <p:ext uri="{BB962C8B-B14F-4D97-AF65-F5344CB8AC3E}">
        <p14:creationId xmlns:p14="http://schemas.microsoft.com/office/powerpoint/2010/main" val="31429791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Google Shape;452;p46">
            <a:extLst>
              <a:ext uri="{FF2B5EF4-FFF2-40B4-BE49-F238E27FC236}">
                <a16:creationId xmlns:a16="http://schemas.microsoft.com/office/drawing/2014/main" id="{D61CFB26-7AD5-25B1-D99F-A6E34328F74A}"/>
              </a:ext>
            </a:extLst>
          </p:cNvPr>
          <p:cNvSpPr txBox="1">
            <a:spLocks/>
          </p:cNvSpPr>
          <p:nvPr/>
        </p:nvSpPr>
        <p:spPr>
          <a:xfrm>
            <a:off x="8892480" y="4926318"/>
            <a:ext cx="582900" cy="205800"/>
          </a:xfrm>
          <a:prstGeom prst="rect">
            <a:avLst/>
          </a:prstGeom>
          <a:noFill/>
          <a:ln>
            <a:noFill/>
          </a:ln>
        </p:spPr>
        <p:txBody>
          <a:bodyPr spcFirstLastPara="1" wrap="square" lIns="91423" tIns="45699" rIns="91423" bIns="45699"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SzPts val="1100"/>
            </a:pPr>
            <a:fld id="{00000000-1234-1234-1234-123412341234}" type="slidenum">
              <a:rPr lang="en-US" sz="1000" smtClean="0"/>
              <a:pPr>
                <a:buSzPts val="1100"/>
              </a:pPr>
              <a:t>2</a:t>
            </a:fld>
            <a:endParaRPr lang="en-US" sz="1000" dirty="0"/>
          </a:p>
        </p:txBody>
      </p:sp>
      <p:pic>
        <p:nvPicPr>
          <p:cNvPr id="4" name="圖片 3">
            <a:extLst>
              <a:ext uri="{FF2B5EF4-FFF2-40B4-BE49-F238E27FC236}">
                <a16:creationId xmlns:a16="http://schemas.microsoft.com/office/drawing/2014/main" id="{143693FE-CAB7-FA81-6BE5-883FA4988667}"/>
              </a:ext>
            </a:extLst>
          </p:cNvPr>
          <p:cNvPicPr>
            <a:picLocks noChangeAspect="1"/>
          </p:cNvPicPr>
          <p:nvPr/>
        </p:nvPicPr>
        <p:blipFill>
          <a:blip r:embed="rId2"/>
          <a:stretch>
            <a:fillRect/>
          </a:stretch>
        </p:blipFill>
        <p:spPr>
          <a:xfrm>
            <a:off x="622926" y="0"/>
            <a:ext cx="7898147" cy="5143500"/>
          </a:xfrm>
          <a:prstGeom prst="rect">
            <a:avLst/>
          </a:prstGeom>
        </p:spPr>
      </p:pic>
    </p:spTree>
    <p:extLst>
      <p:ext uri="{BB962C8B-B14F-4D97-AF65-F5344CB8AC3E}">
        <p14:creationId xmlns:p14="http://schemas.microsoft.com/office/powerpoint/2010/main" val="20292622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1">
            <a:extLst>
              <a:ext uri="{FF2B5EF4-FFF2-40B4-BE49-F238E27FC236}">
                <a16:creationId xmlns:a16="http://schemas.microsoft.com/office/drawing/2014/main" id="{9D07FD97-BCDB-CFF1-4F44-A9FEEA238FD8}"/>
              </a:ext>
            </a:extLst>
          </p:cNvPr>
          <p:cNvSpPr txBox="1">
            <a:spLocks/>
          </p:cNvSpPr>
          <p:nvPr/>
        </p:nvSpPr>
        <p:spPr>
          <a:xfrm>
            <a:off x="107504" y="123478"/>
            <a:ext cx="8928992" cy="533400"/>
          </a:xfrm>
          <a:prstGeom prst="rect">
            <a:avLst/>
          </a:prstGeom>
          <a:solidFill>
            <a:srgbClr val="003217"/>
          </a:solidFill>
        </p:spPr>
        <p:style>
          <a:lnRef idx="1">
            <a:schemeClr val="accent3"/>
          </a:lnRef>
          <a:fillRef idx="3">
            <a:schemeClr val="accent3"/>
          </a:fillRef>
          <a:effectRef idx="2">
            <a:schemeClr val="accent3"/>
          </a:effectRef>
          <a:fontRef idx="minor">
            <a:schemeClr val="lt1"/>
          </a:fontRef>
        </p:style>
        <p:txBody>
          <a:bodyPr lIns="0" tIns="0" rIns="0" bIns="0" anchor="ctr">
            <a:normAutofit/>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altLang="zh-TW" sz="2400" b="1" kern="0" dirty="0">
                <a:latin typeface="DFKai-SB" pitchFamily="65" charset="-120"/>
                <a:ea typeface="DFKai-SB" pitchFamily="65" charset="-120"/>
              </a:rPr>
              <a:t>OCD/OPD Topic discussion </a:t>
            </a:r>
            <a:r>
              <a:rPr lang="en-US" altLang="zh-TW" sz="2400" b="1" kern="0" dirty="0">
                <a:solidFill>
                  <a:srgbClr val="FFFF00"/>
                </a:solidFill>
                <a:latin typeface="DFKai-SB" pitchFamily="65" charset="-120"/>
                <a:ea typeface="DFKai-SB" pitchFamily="65" charset="-120"/>
              </a:rPr>
              <a:t>(SV)</a:t>
            </a:r>
            <a:endParaRPr lang="en-US" sz="2400" b="1" kern="0" dirty="0">
              <a:solidFill>
                <a:srgbClr val="FFFF00"/>
              </a:solidFill>
              <a:latin typeface="DFKai-SB" pitchFamily="65" charset="-120"/>
              <a:ea typeface="DFKai-SB" pitchFamily="65" charset="-120"/>
            </a:endParaRPr>
          </a:p>
        </p:txBody>
      </p:sp>
      <p:graphicFrame>
        <p:nvGraphicFramePr>
          <p:cNvPr id="2" name="表格 1">
            <a:extLst>
              <a:ext uri="{FF2B5EF4-FFF2-40B4-BE49-F238E27FC236}">
                <a16:creationId xmlns:a16="http://schemas.microsoft.com/office/drawing/2014/main" id="{C8FB7389-5BCF-4B95-9A88-0E5BDE0C7446}"/>
              </a:ext>
            </a:extLst>
          </p:cNvPr>
          <p:cNvGraphicFramePr>
            <a:graphicFrameLocks noGrp="1"/>
          </p:cNvGraphicFramePr>
          <p:nvPr>
            <p:extLst>
              <p:ext uri="{D42A27DB-BD31-4B8C-83A1-F6EECF244321}">
                <p14:modId xmlns:p14="http://schemas.microsoft.com/office/powerpoint/2010/main" val="1754682406"/>
              </p:ext>
            </p:extLst>
          </p:nvPr>
        </p:nvGraphicFramePr>
        <p:xfrm>
          <a:off x="107504" y="771551"/>
          <a:ext cx="8928993" cy="2830578"/>
        </p:xfrm>
        <a:graphic>
          <a:graphicData uri="http://schemas.openxmlformats.org/drawingml/2006/table">
            <a:tbl>
              <a:tblPr>
                <a:tableStyleId>{5C22544A-7EE6-4342-B048-85BDC9FD1C3A}</a:tableStyleId>
              </a:tblPr>
              <a:tblGrid>
                <a:gridCol w="648072">
                  <a:extLst>
                    <a:ext uri="{9D8B030D-6E8A-4147-A177-3AD203B41FA5}">
                      <a16:colId xmlns:a16="http://schemas.microsoft.com/office/drawing/2014/main" val="1096605092"/>
                    </a:ext>
                  </a:extLst>
                </a:gridCol>
                <a:gridCol w="1152128">
                  <a:extLst>
                    <a:ext uri="{9D8B030D-6E8A-4147-A177-3AD203B41FA5}">
                      <a16:colId xmlns:a16="http://schemas.microsoft.com/office/drawing/2014/main" val="1714653431"/>
                    </a:ext>
                  </a:extLst>
                </a:gridCol>
                <a:gridCol w="936104">
                  <a:extLst>
                    <a:ext uri="{9D8B030D-6E8A-4147-A177-3AD203B41FA5}">
                      <a16:colId xmlns:a16="http://schemas.microsoft.com/office/drawing/2014/main" val="2905017876"/>
                    </a:ext>
                  </a:extLst>
                </a:gridCol>
                <a:gridCol w="864096">
                  <a:extLst>
                    <a:ext uri="{9D8B030D-6E8A-4147-A177-3AD203B41FA5}">
                      <a16:colId xmlns:a16="http://schemas.microsoft.com/office/drawing/2014/main" val="4291711140"/>
                    </a:ext>
                  </a:extLst>
                </a:gridCol>
                <a:gridCol w="864096">
                  <a:extLst>
                    <a:ext uri="{9D8B030D-6E8A-4147-A177-3AD203B41FA5}">
                      <a16:colId xmlns:a16="http://schemas.microsoft.com/office/drawing/2014/main" val="1668644550"/>
                    </a:ext>
                  </a:extLst>
                </a:gridCol>
                <a:gridCol w="4464497">
                  <a:extLst>
                    <a:ext uri="{9D8B030D-6E8A-4147-A177-3AD203B41FA5}">
                      <a16:colId xmlns:a16="http://schemas.microsoft.com/office/drawing/2014/main" val="3561485105"/>
                    </a:ext>
                  </a:extLst>
                </a:gridCol>
              </a:tblGrid>
              <a:tr h="152409">
                <a:tc>
                  <a:txBody>
                    <a:bodyPr/>
                    <a:lstStyle/>
                    <a:p>
                      <a:pPr algn="l" fontAlgn="ctr"/>
                      <a:r>
                        <a:rPr lang="zh-TW" altLang="en-US" sz="1100" u="none" strike="noStrike" dirty="0">
                          <a:effectLst/>
                          <a:latin typeface="+mn-lt"/>
                        </a:rPr>
                        <a:t>　</a:t>
                      </a:r>
                      <a:endParaRPr lang="zh-TW" altLang="en-US" sz="1100" b="0" i="0" u="none" strike="noStrike" dirty="0">
                        <a:solidFill>
                          <a:srgbClr val="000000"/>
                        </a:solidFill>
                        <a:effectLst/>
                        <a:latin typeface="+mn-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zh-TW" altLang="en-US" sz="1100" u="none" strike="noStrike" dirty="0">
                          <a:effectLst/>
                          <a:latin typeface="+mn-lt"/>
                        </a:rPr>
                        <a:t>　</a:t>
                      </a:r>
                      <a:endParaRPr lang="zh-TW" altLang="en-US" sz="1100" b="0" i="0" u="none" strike="noStrike" dirty="0">
                        <a:solidFill>
                          <a:srgbClr val="000000"/>
                        </a:solidFill>
                        <a:effectLst/>
                        <a:latin typeface="+mn-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1100" b="1" u="none" strike="noStrike" dirty="0">
                          <a:effectLst/>
                          <a:latin typeface="+mn-lt"/>
                        </a:rPr>
                        <a:t>2023</a:t>
                      </a:r>
                      <a:endParaRPr lang="en-US" altLang="zh-TW" sz="1100" b="1" i="0" u="none" strike="noStrike" dirty="0">
                        <a:solidFill>
                          <a:srgbClr val="000000"/>
                        </a:solidFill>
                        <a:effectLst/>
                        <a:latin typeface="+mn-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1100" b="1" u="none" strike="noStrike" dirty="0">
                          <a:effectLst/>
                          <a:latin typeface="+mn-lt"/>
                        </a:rPr>
                        <a:t>2024</a:t>
                      </a:r>
                      <a:endParaRPr lang="en-US" altLang="zh-TW" sz="1100" b="1" i="0" u="none" strike="noStrike" dirty="0">
                        <a:solidFill>
                          <a:srgbClr val="000000"/>
                        </a:solidFill>
                        <a:effectLst/>
                        <a:latin typeface="+mn-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100" b="1" u="none" strike="noStrike" dirty="0">
                          <a:effectLst/>
                          <a:latin typeface="+mn-lt"/>
                        </a:rPr>
                        <a:t>Diff</a:t>
                      </a:r>
                      <a:endParaRPr lang="en-US" sz="1100" b="1" i="0" u="none" strike="noStrike" dirty="0">
                        <a:solidFill>
                          <a:srgbClr val="000000"/>
                        </a:solidFill>
                        <a:effectLst/>
                        <a:latin typeface="+mn-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100" b="1" u="none" strike="noStrike" dirty="0">
                          <a:solidFill>
                            <a:schemeClr val="tx1"/>
                          </a:solidFill>
                          <a:effectLst/>
                          <a:latin typeface="+mn-lt"/>
                        </a:rPr>
                        <a:t>Action Plan</a:t>
                      </a:r>
                      <a:r>
                        <a:rPr lang="zh-TW" altLang="en-US" sz="1100" b="1" u="none" strike="noStrike" dirty="0">
                          <a:solidFill>
                            <a:schemeClr val="tx1"/>
                          </a:solidFill>
                          <a:effectLst/>
                          <a:latin typeface="+mn-lt"/>
                        </a:rPr>
                        <a:t> </a:t>
                      </a:r>
                      <a:r>
                        <a:rPr lang="en-US" altLang="zh-TW" sz="1100" b="1" u="none" strike="noStrike" dirty="0">
                          <a:solidFill>
                            <a:schemeClr val="tx1"/>
                          </a:solidFill>
                          <a:effectLst/>
                          <a:latin typeface="+mn-lt"/>
                        </a:rPr>
                        <a:t>in 2025</a:t>
                      </a:r>
                      <a:endParaRPr lang="en-US" sz="1100" b="1" i="0" u="none" strike="noStrike" dirty="0">
                        <a:solidFill>
                          <a:schemeClr val="tx1"/>
                        </a:solidFill>
                        <a:effectLst/>
                        <a:latin typeface="+mn-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39596723"/>
                  </a:ext>
                </a:extLst>
              </a:tr>
              <a:tr h="442650">
                <a:tc rowSpan="3">
                  <a:txBody>
                    <a:bodyPr/>
                    <a:lstStyle/>
                    <a:p>
                      <a:pPr algn="ctr" fontAlgn="ctr"/>
                      <a:r>
                        <a:rPr lang="en-US" sz="1100" b="0" u="none" strike="noStrike" dirty="0">
                          <a:effectLst/>
                          <a:latin typeface="+mn-lt"/>
                        </a:rPr>
                        <a:t>OPD KPI</a:t>
                      </a:r>
                      <a:endParaRPr lang="en-US" sz="1100" b="0" i="0" u="none" strike="noStrike" dirty="0">
                        <a:solidFill>
                          <a:srgbClr val="000000"/>
                        </a:solidFill>
                        <a:effectLst/>
                        <a:latin typeface="+mn-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800" b="0" u="none" strike="noStrike" dirty="0">
                          <a:effectLst/>
                          <a:latin typeface="+mn-lt"/>
                        </a:rPr>
                        <a:t>BOA</a:t>
                      </a:r>
                      <a:endParaRPr lang="en-US" sz="800" b="0" i="0" u="none" strike="noStrike" dirty="0">
                        <a:solidFill>
                          <a:srgbClr val="000000"/>
                        </a:solidFill>
                        <a:effectLst/>
                        <a:latin typeface="+mn-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zh-TW" altLang="en-US" sz="800" u="none" strike="noStrike" dirty="0">
                          <a:effectLst/>
                          <a:latin typeface="+mn-lt"/>
                        </a:rPr>
                        <a:t>　</a:t>
                      </a:r>
                      <a:r>
                        <a:rPr lang="es-SV" altLang="zh-TW" sz="800" u="none" strike="noStrike" dirty="0">
                          <a:effectLst/>
                          <a:latin typeface="+mn-lt"/>
                        </a:rPr>
                        <a:t>31.26 </a:t>
                      </a:r>
                      <a:r>
                        <a:rPr lang="es-SV" altLang="zh-TW" sz="800" u="none" strike="noStrike" dirty="0" err="1">
                          <a:effectLst/>
                          <a:latin typeface="+mn-lt"/>
                        </a:rPr>
                        <a:t>Hrs</a:t>
                      </a:r>
                      <a:r>
                        <a:rPr lang="es-SV" altLang="zh-TW" sz="800" u="none" strike="noStrike" dirty="0">
                          <a:effectLst/>
                          <a:latin typeface="+mn-lt"/>
                        </a:rPr>
                        <a:t>.</a:t>
                      </a:r>
                      <a:endParaRPr lang="zh-TW" altLang="en-US" sz="800" b="0" i="0" u="none" strike="noStrike" dirty="0">
                        <a:solidFill>
                          <a:srgbClr val="000000"/>
                        </a:solidFill>
                        <a:effectLst/>
                        <a:latin typeface="+mn-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fontAlgn="ctr"/>
                      <a:r>
                        <a:rPr lang="es-ES" altLang="zh-TW" sz="800" b="0" i="0" u="none" strike="noStrike" dirty="0">
                          <a:solidFill>
                            <a:srgbClr val="000000"/>
                          </a:solidFill>
                          <a:effectLst/>
                          <a:latin typeface="+mn-lt"/>
                          <a:ea typeface="新細明體" panose="02020500000000000000" pitchFamily="18" charset="-120"/>
                        </a:rPr>
                        <a:t>92.23 </a:t>
                      </a:r>
                      <a:r>
                        <a:rPr lang="es-ES" altLang="zh-TW" sz="800" b="0" i="0" u="none" strike="noStrike" dirty="0" err="1">
                          <a:solidFill>
                            <a:srgbClr val="000000"/>
                          </a:solidFill>
                          <a:effectLst/>
                          <a:latin typeface="+mn-lt"/>
                          <a:ea typeface="新細明體" panose="02020500000000000000" pitchFamily="18" charset="-120"/>
                        </a:rPr>
                        <a:t>Hrs</a:t>
                      </a:r>
                      <a:r>
                        <a:rPr lang="es-ES" altLang="zh-TW" sz="800" b="0" i="0" u="none" strike="noStrike" dirty="0">
                          <a:solidFill>
                            <a:srgbClr val="000000"/>
                          </a:solidFill>
                          <a:effectLst/>
                          <a:latin typeface="+mn-lt"/>
                          <a:ea typeface="新細明體" panose="02020500000000000000" pitchFamily="18" charset="-120"/>
                        </a:rPr>
                        <a:t>.</a:t>
                      </a:r>
                      <a:endParaRPr lang="zh-TW" altLang="en-US" sz="800" b="0" i="0" u="none" strike="noStrike" dirty="0">
                        <a:solidFill>
                          <a:srgbClr val="000000"/>
                        </a:solidFill>
                        <a:effectLst/>
                        <a:latin typeface="+mn-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s-ES" altLang="zh-TW" sz="800" b="0" i="0" u="none" strike="noStrike">
                          <a:solidFill>
                            <a:srgbClr val="000000"/>
                          </a:solidFill>
                          <a:effectLst/>
                          <a:highlight>
                            <a:srgbClr val="FFFF00"/>
                          </a:highlight>
                          <a:latin typeface="+mn-lt"/>
                          <a:ea typeface="新細明體" panose="02020500000000000000" pitchFamily="18" charset="-120"/>
                        </a:rPr>
                        <a:t>+ 60.97 </a:t>
                      </a:r>
                      <a:r>
                        <a:rPr lang="es-ES" altLang="zh-TW" sz="800" b="0" i="0" u="none" strike="noStrike" dirty="0" err="1">
                          <a:solidFill>
                            <a:srgbClr val="000000"/>
                          </a:solidFill>
                          <a:effectLst/>
                          <a:highlight>
                            <a:srgbClr val="FFFF00"/>
                          </a:highlight>
                          <a:latin typeface="+mn-lt"/>
                          <a:ea typeface="新細明體" panose="02020500000000000000" pitchFamily="18" charset="-120"/>
                        </a:rPr>
                        <a:t>Hrs</a:t>
                      </a:r>
                      <a:r>
                        <a:rPr lang="es-ES" altLang="zh-TW" sz="800" b="0" i="0" u="none" strike="noStrike" dirty="0">
                          <a:solidFill>
                            <a:srgbClr val="000000"/>
                          </a:solidFill>
                          <a:effectLst/>
                          <a:highlight>
                            <a:srgbClr val="FFFF00"/>
                          </a:highlight>
                          <a:latin typeface="+mn-lt"/>
                          <a:ea typeface="新細明體" panose="02020500000000000000" pitchFamily="18" charset="-120"/>
                        </a:rPr>
                        <a:t>.</a:t>
                      </a:r>
                      <a:endParaRPr lang="zh-TW" altLang="en-US" sz="800" b="0" i="0" u="none" strike="noStrike" dirty="0">
                        <a:solidFill>
                          <a:srgbClr val="000000"/>
                        </a:solidFill>
                        <a:effectLst/>
                        <a:highlight>
                          <a:srgbClr val="FFFF00"/>
                        </a:highlight>
                        <a:latin typeface="+mn-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r>
                        <a:rPr lang="es-SV" altLang="zh-TW" sz="800" u="none" strike="noStrike" dirty="0">
                          <a:effectLst/>
                          <a:latin typeface="+mn-lt"/>
                        </a:rPr>
                        <a:t>SVAGRT </a:t>
                      </a:r>
                      <a:r>
                        <a:rPr lang="es-SV" altLang="zh-TW" sz="800" u="none" strike="noStrike" dirty="0" err="1">
                          <a:effectLst/>
                          <a:latin typeface="+mn-lt"/>
                        </a:rPr>
                        <a:t>is</a:t>
                      </a:r>
                      <a:r>
                        <a:rPr lang="es-SV" altLang="zh-TW" sz="800" u="none" strike="noStrike" dirty="0">
                          <a:effectLst/>
                          <a:latin typeface="+mn-lt"/>
                        </a:rPr>
                        <a:t> </a:t>
                      </a:r>
                      <a:r>
                        <a:rPr lang="es-SV" altLang="zh-TW" sz="800" u="none" strike="noStrike" dirty="0" err="1">
                          <a:effectLst/>
                          <a:latin typeface="+mn-lt"/>
                        </a:rPr>
                        <a:t>mostly</a:t>
                      </a:r>
                      <a:r>
                        <a:rPr lang="es-SV" altLang="zh-TW" sz="800" u="none" strike="noStrike" dirty="0">
                          <a:effectLst/>
                          <a:latin typeface="+mn-lt"/>
                        </a:rPr>
                        <a:t> </a:t>
                      </a:r>
                      <a:r>
                        <a:rPr lang="es-SV" altLang="zh-TW" sz="800" u="none" strike="noStrike" dirty="0" err="1">
                          <a:effectLst/>
                          <a:latin typeface="+mn-lt"/>
                        </a:rPr>
                        <a:t>congested</a:t>
                      </a:r>
                      <a:r>
                        <a:rPr lang="es-SV" altLang="zh-TW" sz="800" u="none" strike="noStrike" dirty="0">
                          <a:effectLst/>
                          <a:latin typeface="+mn-lt"/>
                        </a:rPr>
                        <a:t>. Terminal Works </a:t>
                      </a:r>
                      <a:r>
                        <a:rPr lang="es-SV" altLang="zh-TW" sz="800" u="none" strike="noStrike" dirty="0" err="1">
                          <a:effectLst/>
                          <a:latin typeface="+mn-lt"/>
                        </a:rPr>
                        <a:t>on</a:t>
                      </a:r>
                      <a:r>
                        <a:rPr lang="es-SV" altLang="zh-TW" sz="800" u="none" strike="noStrike" dirty="0">
                          <a:effectLst/>
                          <a:latin typeface="+mn-lt"/>
                        </a:rPr>
                        <a:t> a </a:t>
                      </a:r>
                      <a:r>
                        <a:rPr lang="es-SV" altLang="zh-TW" sz="800" u="none" strike="noStrike" dirty="0" err="1">
                          <a:effectLst/>
                          <a:latin typeface="+mn-lt"/>
                        </a:rPr>
                        <a:t>first</a:t>
                      </a:r>
                      <a:r>
                        <a:rPr lang="es-SV" altLang="zh-TW" sz="800" u="none" strike="noStrike" dirty="0">
                          <a:effectLst/>
                          <a:latin typeface="+mn-lt"/>
                        </a:rPr>
                        <a:t> come – </a:t>
                      </a:r>
                      <a:r>
                        <a:rPr lang="es-SV" altLang="zh-TW" sz="800" u="none" strike="noStrike" dirty="0" err="1">
                          <a:effectLst/>
                          <a:latin typeface="+mn-lt"/>
                        </a:rPr>
                        <a:t>first</a:t>
                      </a:r>
                      <a:r>
                        <a:rPr lang="es-SV" altLang="zh-TW" sz="800" u="none" strike="noStrike" dirty="0">
                          <a:effectLst/>
                          <a:latin typeface="+mn-lt"/>
                        </a:rPr>
                        <a:t> </a:t>
                      </a:r>
                      <a:r>
                        <a:rPr lang="es-SV" altLang="zh-TW" sz="800" u="none" strike="noStrike" dirty="0" err="1">
                          <a:effectLst/>
                          <a:latin typeface="+mn-lt"/>
                        </a:rPr>
                        <a:t>berth</a:t>
                      </a:r>
                      <a:r>
                        <a:rPr lang="es-SV" altLang="zh-TW" sz="800" u="none" strike="noStrike" dirty="0">
                          <a:effectLst/>
                          <a:latin typeface="+mn-lt"/>
                        </a:rPr>
                        <a:t> basis. No </a:t>
                      </a:r>
                      <a:r>
                        <a:rPr lang="es-SV" altLang="zh-TW" sz="800" u="none" strike="noStrike" dirty="0" err="1">
                          <a:effectLst/>
                          <a:latin typeface="+mn-lt"/>
                        </a:rPr>
                        <a:t>berthing</a:t>
                      </a:r>
                      <a:r>
                        <a:rPr lang="es-SV" altLang="zh-TW" sz="800" u="none" strike="noStrike" dirty="0">
                          <a:effectLst/>
                          <a:latin typeface="+mn-lt"/>
                        </a:rPr>
                        <a:t> Windows </a:t>
                      </a:r>
                      <a:r>
                        <a:rPr lang="es-SV" altLang="zh-TW" sz="800" u="none" strike="noStrike" dirty="0" err="1">
                          <a:effectLst/>
                          <a:latin typeface="+mn-lt"/>
                        </a:rPr>
                        <a:t>available</a:t>
                      </a:r>
                      <a:r>
                        <a:rPr lang="es-SV" altLang="zh-TW" sz="800" u="none" strike="noStrike" dirty="0">
                          <a:effectLst/>
                          <a:latin typeface="+mn-lt"/>
                        </a:rPr>
                        <a:t>. </a:t>
                      </a:r>
                      <a:r>
                        <a:rPr lang="es-SV" altLang="zh-TW" sz="800" u="none" strike="noStrike" dirty="0" err="1">
                          <a:effectLst/>
                          <a:latin typeface="+mn-lt"/>
                        </a:rPr>
                        <a:t>Public</a:t>
                      </a:r>
                      <a:r>
                        <a:rPr lang="es-SV" altLang="zh-TW" sz="800" u="none" strike="noStrike" dirty="0">
                          <a:effectLst/>
                          <a:latin typeface="+mn-lt"/>
                        </a:rPr>
                        <a:t> terminal, </a:t>
                      </a:r>
                      <a:r>
                        <a:rPr lang="es-SV" altLang="zh-TW" sz="800" u="none" strike="noStrike" dirty="0" err="1">
                          <a:effectLst/>
                          <a:latin typeface="+mn-lt"/>
                        </a:rPr>
                        <a:t>operated</a:t>
                      </a:r>
                      <a:r>
                        <a:rPr lang="es-SV" altLang="zh-TW" sz="800" u="none" strike="noStrike" dirty="0">
                          <a:effectLst/>
                          <a:latin typeface="+mn-lt"/>
                        </a:rPr>
                        <a:t> </a:t>
                      </a:r>
                      <a:r>
                        <a:rPr lang="es-SV" altLang="zh-TW" sz="800" u="none" strike="noStrike" dirty="0" err="1">
                          <a:effectLst/>
                          <a:latin typeface="+mn-lt"/>
                        </a:rPr>
                        <a:t>by</a:t>
                      </a:r>
                      <a:r>
                        <a:rPr lang="es-SV" altLang="zh-TW" sz="800" u="none" strike="noStrike" dirty="0">
                          <a:effectLst/>
                          <a:latin typeface="+mn-lt"/>
                        </a:rPr>
                        <a:t> </a:t>
                      </a:r>
                      <a:r>
                        <a:rPr lang="es-SV" altLang="zh-TW" sz="800" u="none" strike="noStrike" dirty="0" err="1">
                          <a:effectLst/>
                          <a:latin typeface="+mn-lt"/>
                        </a:rPr>
                        <a:t>the</a:t>
                      </a:r>
                      <a:r>
                        <a:rPr lang="es-SV" altLang="zh-TW" sz="800" u="none" strike="noStrike" dirty="0">
                          <a:effectLst/>
                          <a:latin typeface="+mn-lt"/>
                        </a:rPr>
                        <a:t> </a:t>
                      </a:r>
                      <a:r>
                        <a:rPr lang="es-SV" altLang="zh-TW" sz="800" u="none" strike="noStrike" dirty="0" err="1">
                          <a:effectLst/>
                          <a:latin typeface="+mn-lt"/>
                        </a:rPr>
                        <a:t>government</a:t>
                      </a:r>
                      <a:r>
                        <a:rPr lang="es-SV" altLang="zh-TW" sz="800" u="none" strike="noStrike" dirty="0">
                          <a:effectLst/>
                          <a:latin typeface="+mn-lt"/>
                        </a:rPr>
                        <a:t>. </a:t>
                      </a:r>
                      <a:endParaRPr lang="zh-TW" altLang="en-US" sz="800" b="0" i="0" u="none" strike="noStrike" dirty="0">
                        <a:solidFill>
                          <a:srgbClr val="000000"/>
                        </a:solidFill>
                        <a:effectLst/>
                        <a:latin typeface="+mn-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08280089"/>
                  </a:ext>
                </a:extLst>
              </a:tr>
              <a:tr h="442650">
                <a:tc vMerge="1">
                  <a:txBody>
                    <a:bodyPr/>
                    <a:lstStyle/>
                    <a:p>
                      <a:endParaRPr lang="zh-TW" altLang="en-US"/>
                    </a:p>
                  </a:txBody>
                  <a:tcPr/>
                </a:tc>
                <a:tc>
                  <a:txBody>
                    <a:bodyPr/>
                    <a:lstStyle/>
                    <a:p>
                      <a:pPr algn="ctr" fontAlgn="ctr"/>
                      <a:r>
                        <a:rPr lang="en-US" sz="800" b="0" u="none" strike="noStrike" dirty="0">
                          <a:effectLst/>
                          <a:latin typeface="+mn-lt"/>
                        </a:rPr>
                        <a:t>Port Stay</a:t>
                      </a:r>
                      <a:endParaRPr lang="en-US" sz="800" b="0" i="0" u="none" strike="noStrike" dirty="0">
                        <a:solidFill>
                          <a:srgbClr val="000000"/>
                        </a:solidFill>
                        <a:effectLst/>
                        <a:latin typeface="+mn-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zh-TW" altLang="en-US" sz="800" u="none" strike="noStrike" dirty="0">
                          <a:effectLst/>
                          <a:latin typeface="+mn-lt"/>
                        </a:rPr>
                        <a:t>　</a:t>
                      </a:r>
                      <a:r>
                        <a:rPr lang="es-SV" altLang="zh-TW" sz="800" u="none" strike="noStrike" dirty="0">
                          <a:effectLst/>
                          <a:latin typeface="+mn-lt"/>
                        </a:rPr>
                        <a:t>30.3 </a:t>
                      </a:r>
                      <a:r>
                        <a:rPr lang="es-SV" altLang="zh-TW" sz="800" u="none" strike="noStrike" dirty="0" err="1">
                          <a:effectLst/>
                          <a:latin typeface="+mn-lt"/>
                        </a:rPr>
                        <a:t>Hrs</a:t>
                      </a:r>
                      <a:r>
                        <a:rPr lang="es-SV" altLang="zh-TW" sz="800" u="none" strike="noStrike" dirty="0">
                          <a:effectLst/>
                          <a:latin typeface="+mn-lt"/>
                        </a:rPr>
                        <a:t>.</a:t>
                      </a:r>
                      <a:endParaRPr lang="zh-TW" altLang="en-US" sz="800" b="0" i="0" u="none" strike="noStrike" dirty="0">
                        <a:solidFill>
                          <a:srgbClr val="000000"/>
                        </a:solidFill>
                        <a:effectLst/>
                        <a:latin typeface="+mn-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fontAlgn="ctr"/>
                      <a:r>
                        <a:rPr lang="es-ES" altLang="zh-TW" sz="800" b="0" i="0" u="none" strike="noStrike" dirty="0">
                          <a:solidFill>
                            <a:srgbClr val="000000"/>
                          </a:solidFill>
                          <a:effectLst/>
                          <a:latin typeface="+mn-lt"/>
                          <a:ea typeface="新細明體" panose="02020500000000000000" pitchFamily="18" charset="-120"/>
                        </a:rPr>
                        <a:t>46.0 </a:t>
                      </a:r>
                      <a:r>
                        <a:rPr lang="es-ES" altLang="zh-TW" sz="800" b="0" i="0" u="none" strike="noStrike" dirty="0" err="1">
                          <a:solidFill>
                            <a:srgbClr val="000000"/>
                          </a:solidFill>
                          <a:effectLst/>
                          <a:latin typeface="+mn-lt"/>
                          <a:ea typeface="新細明體" panose="02020500000000000000" pitchFamily="18" charset="-120"/>
                        </a:rPr>
                        <a:t>Hrs</a:t>
                      </a:r>
                      <a:endParaRPr lang="zh-TW" altLang="en-US" sz="800" b="0" i="0" u="none" strike="noStrike" dirty="0">
                        <a:solidFill>
                          <a:srgbClr val="000000"/>
                        </a:solidFill>
                        <a:effectLst/>
                        <a:latin typeface="+mn-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s-ES" altLang="zh-TW" sz="800" b="0" i="0" u="none" strike="noStrike" dirty="0">
                          <a:solidFill>
                            <a:schemeClr val="tx1"/>
                          </a:solidFill>
                          <a:effectLst/>
                          <a:highlight>
                            <a:srgbClr val="FFFF00"/>
                          </a:highlight>
                          <a:latin typeface="+mn-lt"/>
                          <a:ea typeface="新細明體" panose="02020500000000000000" pitchFamily="18" charset="-120"/>
                        </a:rPr>
                        <a:t>+ 15.7 </a:t>
                      </a:r>
                      <a:r>
                        <a:rPr lang="es-ES" altLang="zh-TW" sz="800" b="0" i="0" u="none" strike="noStrike" dirty="0" err="1">
                          <a:solidFill>
                            <a:schemeClr val="tx1"/>
                          </a:solidFill>
                          <a:effectLst/>
                          <a:highlight>
                            <a:srgbClr val="FFFF00"/>
                          </a:highlight>
                          <a:latin typeface="+mn-lt"/>
                          <a:ea typeface="新細明體" panose="02020500000000000000" pitchFamily="18" charset="-120"/>
                        </a:rPr>
                        <a:t>Hrs</a:t>
                      </a:r>
                      <a:r>
                        <a:rPr lang="es-ES" altLang="zh-TW" sz="800" b="0" i="0" u="none" strike="noStrike" dirty="0">
                          <a:solidFill>
                            <a:schemeClr val="tx1"/>
                          </a:solidFill>
                          <a:effectLst/>
                          <a:highlight>
                            <a:srgbClr val="FFFF00"/>
                          </a:highlight>
                          <a:latin typeface="+mn-lt"/>
                          <a:ea typeface="新細明體" panose="02020500000000000000" pitchFamily="18" charset="-120"/>
                        </a:rPr>
                        <a:t>.</a:t>
                      </a:r>
                      <a:endParaRPr lang="zh-TW" altLang="en-US" sz="800" b="0" i="0" u="none" strike="noStrike" dirty="0">
                        <a:solidFill>
                          <a:schemeClr val="tx1"/>
                        </a:solidFill>
                        <a:effectLst/>
                        <a:highlight>
                          <a:srgbClr val="FFFF00"/>
                        </a:highlight>
                        <a:latin typeface="+mn-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r>
                        <a:rPr lang="es-SV" altLang="zh-TW" sz="800" u="none" strike="noStrike" dirty="0">
                          <a:effectLst/>
                          <a:latin typeface="+mn-lt"/>
                        </a:rPr>
                        <a:t>Terminal </a:t>
                      </a:r>
                      <a:r>
                        <a:rPr lang="es-SV" altLang="zh-TW" sz="800" u="none" strike="noStrike" dirty="0" err="1">
                          <a:effectLst/>
                          <a:latin typeface="+mn-lt"/>
                        </a:rPr>
                        <a:t>is</a:t>
                      </a:r>
                      <a:r>
                        <a:rPr lang="es-SV" altLang="zh-TW" sz="800" u="none" strike="noStrike" dirty="0">
                          <a:effectLst/>
                          <a:latin typeface="+mn-lt"/>
                        </a:rPr>
                        <a:t> </a:t>
                      </a:r>
                      <a:r>
                        <a:rPr lang="es-SV" altLang="zh-TW" sz="800" u="none" strike="noStrike" dirty="0" err="1">
                          <a:effectLst/>
                          <a:latin typeface="+mn-lt"/>
                        </a:rPr>
                        <a:t>facing</a:t>
                      </a:r>
                      <a:r>
                        <a:rPr lang="es-SV" altLang="zh-TW" sz="800" u="none" strike="noStrike" dirty="0">
                          <a:effectLst/>
                          <a:latin typeface="+mn-lt"/>
                        </a:rPr>
                        <a:t> </a:t>
                      </a:r>
                      <a:r>
                        <a:rPr lang="es-SV" altLang="zh-TW" sz="800" u="none" strike="noStrike" dirty="0" err="1">
                          <a:effectLst/>
                          <a:latin typeface="+mn-lt"/>
                        </a:rPr>
                        <a:t>personnel</a:t>
                      </a:r>
                      <a:r>
                        <a:rPr lang="es-SV" altLang="zh-TW" sz="800" u="none" strike="noStrike" dirty="0">
                          <a:effectLst/>
                          <a:latin typeface="+mn-lt"/>
                        </a:rPr>
                        <a:t> </a:t>
                      </a:r>
                      <a:r>
                        <a:rPr lang="es-SV" altLang="zh-TW" sz="800" u="none" strike="noStrike" dirty="0" err="1">
                          <a:effectLst/>
                          <a:latin typeface="+mn-lt"/>
                        </a:rPr>
                        <a:t>shortages</a:t>
                      </a:r>
                      <a:r>
                        <a:rPr lang="es-SV" altLang="zh-TW" sz="800" u="none" strike="noStrike" dirty="0">
                          <a:effectLst/>
                          <a:latin typeface="+mn-lt"/>
                        </a:rPr>
                        <a:t>, </a:t>
                      </a:r>
                      <a:r>
                        <a:rPr lang="es-SV" altLang="zh-TW" sz="800" u="none" strike="noStrike" dirty="0" err="1">
                          <a:effectLst/>
                          <a:latin typeface="+mn-lt"/>
                        </a:rPr>
                        <a:t>which</a:t>
                      </a:r>
                      <a:r>
                        <a:rPr lang="es-SV" altLang="zh-TW" sz="800" u="none" strike="noStrike" dirty="0">
                          <a:effectLst/>
                          <a:latin typeface="+mn-lt"/>
                        </a:rPr>
                        <a:t> </a:t>
                      </a:r>
                      <a:r>
                        <a:rPr lang="es-SV" altLang="zh-TW" sz="800" u="none" strike="noStrike" dirty="0" err="1">
                          <a:effectLst/>
                          <a:latin typeface="+mn-lt"/>
                        </a:rPr>
                        <a:t>creates</a:t>
                      </a:r>
                      <a:r>
                        <a:rPr lang="es-SV" altLang="zh-TW" sz="800" u="none" strike="noStrike" dirty="0">
                          <a:effectLst/>
                          <a:latin typeface="+mn-lt"/>
                        </a:rPr>
                        <a:t> a </a:t>
                      </a:r>
                      <a:r>
                        <a:rPr lang="es-SV" altLang="zh-TW" sz="800" u="none" strike="noStrike" dirty="0" err="1">
                          <a:effectLst/>
                          <a:latin typeface="+mn-lt"/>
                        </a:rPr>
                        <a:t>shortage</a:t>
                      </a:r>
                      <a:r>
                        <a:rPr lang="es-SV" altLang="zh-TW" sz="800" u="none" strike="noStrike" dirty="0">
                          <a:effectLst/>
                          <a:latin typeface="+mn-lt"/>
                        </a:rPr>
                        <a:t> of </a:t>
                      </a:r>
                      <a:r>
                        <a:rPr lang="es-SV" altLang="zh-TW" sz="800" u="none" strike="noStrike" dirty="0" err="1">
                          <a:effectLst/>
                          <a:latin typeface="+mn-lt"/>
                        </a:rPr>
                        <a:t>gangs</a:t>
                      </a:r>
                      <a:r>
                        <a:rPr lang="es-SV" altLang="zh-TW" sz="800" u="none" strike="noStrike" dirty="0">
                          <a:effectLst/>
                          <a:latin typeface="+mn-lt"/>
                        </a:rPr>
                        <a:t>. Terminal </a:t>
                      </a:r>
                      <a:r>
                        <a:rPr lang="es-SV" altLang="zh-TW" sz="800" u="none" strike="noStrike" dirty="0" err="1">
                          <a:effectLst/>
                          <a:latin typeface="+mn-lt"/>
                        </a:rPr>
                        <a:t>is</a:t>
                      </a:r>
                      <a:r>
                        <a:rPr lang="es-SV" altLang="zh-TW" sz="800" u="none" strike="noStrike" dirty="0">
                          <a:effectLst/>
                          <a:latin typeface="+mn-lt"/>
                        </a:rPr>
                        <a:t> </a:t>
                      </a:r>
                      <a:r>
                        <a:rPr lang="es-SV" altLang="zh-TW" sz="800" u="none" strike="noStrike" dirty="0" err="1">
                          <a:effectLst/>
                          <a:latin typeface="+mn-lt"/>
                        </a:rPr>
                        <a:t>facing</a:t>
                      </a:r>
                      <a:r>
                        <a:rPr lang="es-SV" altLang="zh-TW" sz="800" u="none" strike="noStrike" dirty="0">
                          <a:effectLst/>
                          <a:latin typeface="+mn-lt"/>
                        </a:rPr>
                        <a:t> </a:t>
                      </a:r>
                      <a:r>
                        <a:rPr lang="es-SV" altLang="zh-TW" sz="800" u="none" strike="noStrike" dirty="0" err="1">
                          <a:effectLst/>
                          <a:latin typeface="+mn-lt"/>
                        </a:rPr>
                        <a:t>trucking</a:t>
                      </a:r>
                      <a:r>
                        <a:rPr lang="es-SV" altLang="zh-TW" sz="800" u="none" strike="noStrike" dirty="0">
                          <a:effectLst/>
                          <a:latin typeface="+mn-lt"/>
                        </a:rPr>
                        <a:t> </a:t>
                      </a:r>
                      <a:r>
                        <a:rPr lang="es-SV" altLang="zh-TW" sz="800" u="none" strike="noStrike" dirty="0" err="1">
                          <a:effectLst/>
                          <a:latin typeface="+mn-lt"/>
                        </a:rPr>
                        <a:t>shortages</a:t>
                      </a:r>
                      <a:r>
                        <a:rPr lang="es-SV" altLang="zh-TW" sz="800" u="none" strike="noStrike" dirty="0">
                          <a:effectLst/>
                          <a:latin typeface="+mn-lt"/>
                        </a:rPr>
                        <a:t> </a:t>
                      </a:r>
                      <a:r>
                        <a:rPr lang="es-SV" altLang="zh-TW" sz="800" u="none" strike="noStrike" dirty="0" err="1">
                          <a:effectLst/>
                          <a:latin typeface="+mn-lt"/>
                        </a:rPr>
                        <a:t>for</a:t>
                      </a:r>
                      <a:r>
                        <a:rPr lang="es-SV" altLang="zh-TW" sz="800" u="none" strike="noStrike" dirty="0">
                          <a:effectLst/>
                          <a:latin typeface="+mn-lt"/>
                        </a:rPr>
                        <a:t> </a:t>
                      </a:r>
                      <a:r>
                        <a:rPr lang="es-SV" altLang="zh-TW" sz="800" u="none" strike="noStrike" dirty="0" err="1">
                          <a:effectLst/>
                          <a:latin typeface="+mn-lt"/>
                        </a:rPr>
                        <a:t>transfers</a:t>
                      </a:r>
                      <a:r>
                        <a:rPr lang="es-SV" altLang="zh-TW" sz="800" u="none" strike="noStrike" dirty="0">
                          <a:effectLst/>
                          <a:latin typeface="+mn-lt"/>
                        </a:rPr>
                        <a:t> </a:t>
                      </a:r>
                      <a:r>
                        <a:rPr lang="es-SV" altLang="zh-TW" sz="800" u="none" strike="noStrike" dirty="0" err="1">
                          <a:effectLst/>
                          <a:latin typeface="+mn-lt"/>
                        </a:rPr>
                        <a:t>between</a:t>
                      </a:r>
                      <a:r>
                        <a:rPr lang="es-SV" altLang="zh-TW" sz="800" u="none" strike="noStrike" dirty="0">
                          <a:effectLst/>
                          <a:latin typeface="+mn-lt"/>
                        </a:rPr>
                        <a:t> </a:t>
                      </a:r>
                      <a:r>
                        <a:rPr lang="es-SV" altLang="zh-TW" sz="800" u="none" strike="noStrike" dirty="0" err="1">
                          <a:effectLst/>
                          <a:latin typeface="+mn-lt"/>
                        </a:rPr>
                        <a:t>pier</a:t>
                      </a:r>
                      <a:r>
                        <a:rPr lang="es-SV" altLang="zh-TW" sz="800" u="none" strike="noStrike" dirty="0">
                          <a:effectLst/>
                          <a:latin typeface="+mn-lt"/>
                        </a:rPr>
                        <a:t> and CY. </a:t>
                      </a:r>
                      <a:endParaRPr lang="zh-TW" altLang="en-US" sz="800" b="0" i="0" u="none" strike="noStrike" dirty="0">
                        <a:solidFill>
                          <a:srgbClr val="000000"/>
                        </a:solidFill>
                        <a:effectLst/>
                        <a:latin typeface="+mn-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93455894"/>
                  </a:ext>
                </a:extLst>
              </a:tr>
              <a:tr h="442650">
                <a:tc vMerge="1">
                  <a:txBody>
                    <a:bodyPr/>
                    <a:lstStyle/>
                    <a:p>
                      <a:endParaRPr lang="zh-TW" altLang="en-US"/>
                    </a:p>
                  </a:txBody>
                  <a:tcPr/>
                </a:tc>
                <a:tc>
                  <a:txBody>
                    <a:bodyPr/>
                    <a:lstStyle/>
                    <a:p>
                      <a:pPr algn="ctr" fontAlgn="ctr"/>
                      <a:r>
                        <a:rPr lang="en-US" sz="800" b="0" u="none" strike="noStrike" dirty="0">
                          <a:effectLst/>
                          <a:latin typeface="+mn-lt"/>
                        </a:rPr>
                        <a:t>Productivity</a:t>
                      </a:r>
                      <a:endParaRPr lang="en-US" sz="800" b="0" i="0" u="none" strike="noStrike" dirty="0">
                        <a:solidFill>
                          <a:srgbClr val="000000"/>
                        </a:solidFill>
                        <a:effectLst/>
                        <a:latin typeface="+mn-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s-SV" altLang="zh-TW" sz="800" u="none" strike="noStrike" dirty="0">
                          <a:effectLst/>
                          <a:latin typeface="+mn-lt"/>
                        </a:rPr>
                        <a:t>10.99 </a:t>
                      </a:r>
                      <a:r>
                        <a:rPr lang="es-SV" altLang="zh-TW" sz="800" u="none" strike="noStrike" dirty="0" err="1">
                          <a:effectLst/>
                          <a:latin typeface="+mn-lt"/>
                        </a:rPr>
                        <a:t>Cntr</a:t>
                      </a:r>
                      <a:r>
                        <a:rPr lang="es-SV" altLang="zh-TW" sz="800" u="none" strike="noStrike" dirty="0">
                          <a:effectLst/>
                          <a:latin typeface="+mn-lt"/>
                        </a:rPr>
                        <a:t>/</a:t>
                      </a:r>
                      <a:r>
                        <a:rPr lang="es-SV" altLang="zh-TW" sz="800" u="none" strike="noStrike" dirty="0" err="1">
                          <a:effectLst/>
                          <a:latin typeface="+mn-lt"/>
                        </a:rPr>
                        <a:t>Hr</a:t>
                      </a:r>
                      <a:r>
                        <a:rPr lang="es-SV" altLang="zh-TW" sz="800" u="none" strike="noStrike" dirty="0">
                          <a:effectLst/>
                          <a:latin typeface="+mn-lt"/>
                        </a:rPr>
                        <a:t>.</a:t>
                      </a:r>
                      <a:endParaRPr lang="zh-TW" altLang="en-US" sz="800" b="0" i="0" u="none" strike="noStrike" dirty="0">
                        <a:solidFill>
                          <a:srgbClr val="000000"/>
                        </a:solidFill>
                        <a:effectLst/>
                        <a:latin typeface="+mn-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fontAlgn="ctr"/>
                      <a:r>
                        <a:rPr lang="es-ES" altLang="zh-TW" sz="800" b="0" i="0" u="none" strike="noStrike" dirty="0">
                          <a:solidFill>
                            <a:srgbClr val="000000"/>
                          </a:solidFill>
                          <a:effectLst/>
                          <a:latin typeface="+mn-lt"/>
                          <a:ea typeface="新細明體" panose="02020500000000000000" pitchFamily="18" charset="-120"/>
                        </a:rPr>
                        <a:t>8.00 </a:t>
                      </a:r>
                      <a:r>
                        <a:rPr lang="es-ES" altLang="zh-TW" sz="800" b="0" i="0" u="none" strike="noStrike" dirty="0" err="1">
                          <a:solidFill>
                            <a:srgbClr val="000000"/>
                          </a:solidFill>
                          <a:effectLst/>
                          <a:latin typeface="+mn-lt"/>
                          <a:ea typeface="新細明體" panose="02020500000000000000" pitchFamily="18" charset="-120"/>
                        </a:rPr>
                        <a:t>Cntr</a:t>
                      </a:r>
                      <a:r>
                        <a:rPr lang="es-ES" altLang="zh-TW" sz="800" b="0" i="0" u="none" strike="noStrike" dirty="0">
                          <a:solidFill>
                            <a:srgbClr val="000000"/>
                          </a:solidFill>
                          <a:effectLst/>
                          <a:latin typeface="+mn-lt"/>
                          <a:ea typeface="新細明體" panose="02020500000000000000" pitchFamily="18" charset="-120"/>
                        </a:rPr>
                        <a:t>/</a:t>
                      </a:r>
                      <a:r>
                        <a:rPr lang="es-ES" altLang="zh-TW" sz="800" b="0" i="0" u="none" strike="noStrike" dirty="0" err="1">
                          <a:solidFill>
                            <a:srgbClr val="000000"/>
                          </a:solidFill>
                          <a:effectLst/>
                          <a:latin typeface="+mn-lt"/>
                          <a:ea typeface="新細明體" panose="02020500000000000000" pitchFamily="18" charset="-120"/>
                        </a:rPr>
                        <a:t>Hr</a:t>
                      </a:r>
                      <a:r>
                        <a:rPr lang="es-ES" altLang="zh-TW" sz="800" b="0" i="0" u="none" strike="noStrike" dirty="0">
                          <a:solidFill>
                            <a:srgbClr val="000000"/>
                          </a:solidFill>
                          <a:effectLst/>
                          <a:latin typeface="+mn-lt"/>
                          <a:ea typeface="新細明體" panose="02020500000000000000" pitchFamily="18" charset="-120"/>
                        </a:rPr>
                        <a:t>.</a:t>
                      </a:r>
                      <a:endParaRPr lang="zh-TW" altLang="en-US" sz="800" b="0" i="0" u="none" strike="noStrike" dirty="0">
                        <a:solidFill>
                          <a:srgbClr val="000000"/>
                        </a:solidFill>
                        <a:effectLst/>
                        <a:latin typeface="+mn-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s-ES" altLang="zh-TW" sz="800" b="0" i="0" u="none" strike="noStrike" dirty="0">
                          <a:solidFill>
                            <a:srgbClr val="FF0000"/>
                          </a:solidFill>
                          <a:effectLst/>
                          <a:highlight>
                            <a:srgbClr val="FFFF00"/>
                          </a:highlight>
                          <a:latin typeface="+mn-lt"/>
                          <a:ea typeface="新細明體" panose="02020500000000000000" pitchFamily="18" charset="-120"/>
                        </a:rPr>
                        <a:t>- 2.99 </a:t>
                      </a:r>
                      <a:r>
                        <a:rPr lang="es-ES" altLang="zh-TW" sz="800" b="0" i="0" u="none" strike="noStrike" dirty="0" err="1">
                          <a:solidFill>
                            <a:srgbClr val="FF0000"/>
                          </a:solidFill>
                          <a:effectLst/>
                          <a:highlight>
                            <a:srgbClr val="FFFF00"/>
                          </a:highlight>
                          <a:latin typeface="+mn-lt"/>
                          <a:ea typeface="新細明體" panose="02020500000000000000" pitchFamily="18" charset="-120"/>
                        </a:rPr>
                        <a:t>Cntr</a:t>
                      </a:r>
                      <a:r>
                        <a:rPr lang="es-ES" altLang="zh-TW" sz="800" b="0" i="0" u="none" strike="noStrike" dirty="0">
                          <a:solidFill>
                            <a:srgbClr val="FF0000"/>
                          </a:solidFill>
                          <a:effectLst/>
                          <a:highlight>
                            <a:srgbClr val="FFFF00"/>
                          </a:highlight>
                          <a:latin typeface="+mn-lt"/>
                          <a:ea typeface="新細明體" panose="02020500000000000000" pitchFamily="18" charset="-120"/>
                        </a:rPr>
                        <a:t>/</a:t>
                      </a:r>
                      <a:r>
                        <a:rPr lang="es-ES" altLang="zh-TW" sz="800" b="0" i="0" u="none" strike="noStrike" dirty="0" err="1">
                          <a:solidFill>
                            <a:srgbClr val="FF0000"/>
                          </a:solidFill>
                          <a:effectLst/>
                          <a:highlight>
                            <a:srgbClr val="FFFF00"/>
                          </a:highlight>
                          <a:latin typeface="+mn-lt"/>
                          <a:ea typeface="新細明體" panose="02020500000000000000" pitchFamily="18" charset="-120"/>
                        </a:rPr>
                        <a:t>Hr</a:t>
                      </a:r>
                      <a:endParaRPr lang="zh-TW" altLang="en-US" sz="800" b="0" i="0" u="none" strike="noStrike" dirty="0">
                        <a:solidFill>
                          <a:srgbClr val="FF0000"/>
                        </a:solidFill>
                        <a:effectLst/>
                        <a:highlight>
                          <a:srgbClr val="FFFF00"/>
                        </a:highlight>
                        <a:latin typeface="+mn-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r>
                        <a:rPr lang="es-SV" altLang="zh-TW" sz="800" u="none" strike="noStrike" dirty="0" err="1">
                          <a:effectLst/>
                          <a:latin typeface="+mn-lt"/>
                        </a:rPr>
                        <a:t>We</a:t>
                      </a:r>
                      <a:r>
                        <a:rPr lang="es-SV" altLang="zh-TW" sz="800" u="none" strike="noStrike" dirty="0">
                          <a:effectLst/>
                          <a:latin typeface="+mn-lt"/>
                        </a:rPr>
                        <a:t> </a:t>
                      </a:r>
                      <a:r>
                        <a:rPr lang="es-SV" altLang="zh-TW" sz="800" u="none" strike="noStrike" dirty="0" err="1">
                          <a:effectLst/>
                          <a:latin typeface="+mn-lt"/>
                        </a:rPr>
                        <a:t>have</a:t>
                      </a:r>
                      <a:r>
                        <a:rPr lang="es-SV" altLang="zh-TW" sz="800" u="none" strike="noStrike" dirty="0">
                          <a:effectLst/>
                          <a:latin typeface="+mn-lt"/>
                        </a:rPr>
                        <a:t> no control </a:t>
                      </a:r>
                      <a:r>
                        <a:rPr lang="es-SV" altLang="zh-TW" sz="800" u="none" strike="noStrike" dirty="0" err="1">
                          <a:effectLst/>
                          <a:latin typeface="+mn-lt"/>
                        </a:rPr>
                        <a:t>over</a:t>
                      </a:r>
                      <a:r>
                        <a:rPr lang="es-SV" altLang="zh-TW" sz="800" u="none" strike="noStrike" dirty="0">
                          <a:effectLst/>
                          <a:latin typeface="+mn-lt"/>
                        </a:rPr>
                        <a:t> </a:t>
                      </a:r>
                      <a:r>
                        <a:rPr lang="es-SV" altLang="zh-TW" sz="800" u="none" strike="noStrike" dirty="0" err="1">
                          <a:effectLst/>
                          <a:latin typeface="+mn-lt"/>
                        </a:rPr>
                        <a:t>SVAGRT’s</a:t>
                      </a:r>
                      <a:r>
                        <a:rPr lang="zh-TW" altLang="es-SV" sz="800" u="none" strike="noStrike" dirty="0">
                          <a:effectLst/>
                          <a:latin typeface="+mn-lt"/>
                        </a:rPr>
                        <a:t> </a:t>
                      </a:r>
                      <a:r>
                        <a:rPr lang="es-SV" altLang="zh-TW" sz="800" u="none" strike="noStrike" dirty="0" err="1">
                          <a:effectLst/>
                          <a:latin typeface="+mn-lt"/>
                        </a:rPr>
                        <a:t>productivity</a:t>
                      </a:r>
                      <a:r>
                        <a:rPr lang="es-SV" altLang="zh-TW" sz="800" u="none" strike="noStrike" dirty="0">
                          <a:effectLst/>
                          <a:latin typeface="+mn-lt"/>
                        </a:rPr>
                        <a:t>. </a:t>
                      </a:r>
                      <a:r>
                        <a:rPr lang="es-SV" altLang="zh-TW" sz="800" u="none" strike="noStrike" dirty="0" err="1">
                          <a:effectLst/>
                          <a:latin typeface="+mn-lt"/>
                        </a:rPr>
                        <a:t>Public</a:t>
                      </a:r>
                      <a:r>
                        <a:rPr lang="es-SV" altLang="zh-TW" sz="800" u="none" strike="noStrike" dirty="0">
                          <a:effectLst/>
                          <a:latin typeface="+mn-lt"/>
                        </a:rPr>
                        <a:t> terminal </a:t>
                      </a:r>
                      <a:r>
                        <a:rPr lang="es-SV" altLang="zh-TW" sz="800" u="none" strike="noStrike" dirty="0" err="1">
                          <a:effectLst/>
                          <a:latin typeface="+mn-lt"/>
                        </a:rPr>
                        <a:t>operated</a:t>
                      </a:r>
                      <a:r>
                        <a:rPr lang="es-SV" altLang="zh-TW" sz="800" u="none" strike="noStrike" dirty="0">
                          <a:effectLst/>
                          <a:latin typeface="+mn-lt"/>
                        </a:rPr>
                        <a:t> </a:t>
                      </a:r>
                      <a:r>
                        <a:rPr lang="es-SV" altLang="zh-TW" sz="800" u="none" strike="noStrike" dirty="0" err="1">
                          <a:effectLst/>
                          <a:latin typeface="+mn-lt"/>
                        </a:rPr>
                        <a:t>by</a:t>
                      </a:r>
                      <a:r>
                        <a:rPr lang="es-SV" altLang="zh-TW" sz="800" u="none" strike="noStrike" dirty="0">
                          <a:effectLst/>
                          <a:latin typeface="+mn-lt"/>
                        </a:rPr>
                        <a:t> </a:t>
                      </a:r>
                      <a:r>
                        <a:rPr lang="es-SV" altLang="zh-TW" sz="800" u="none" strike="noStrike" dirty="0" err="1">
                          <a:effectLst/>
                          <a:latin typeface="+mn-lt"/>
                        </a:rPr>
                        <a:t>the</a:t>
                      </a:r>
                      <a:r>
                        <a:rPr lang="es-SV" altLang="zh-TW" sz="800" u="none" strike="noStrike" dirty="0">
                          <a:effectLst/>
                          <a:latin typeface="+mn-lt"/>
                        </a:rPr>
                        <a:t> </a:t>
                      </a:r>
                      <a:r>
                        <a:rPr lang="es-SV" altLang="zh-TW" sz="800" u="none" strike="noStrike" dirty="0" err="1">
                          <a:effectLst/>
                          <a:latin typeface="+mn-lt"/>
                        </a:rPr>
                        <a:t>government</a:t>
                      </a:r>
                      <a:r>
                        <a:rPr lang="es-SV" altLang="zh-TW" sz="800" u="none" strike="noStrike" dirty="0">
                          <a:effectLst/>
                          <a:latin typeface="+mn-lt"/>
                        </a:rPr>
                        <a:t>. </a:t>
                      </a:r>
                      <a:endParaRPr lang="zh-TW" altLang="en-US" sz="800" b="0" i="0" u="none" strike="noStrike" dirty="0">
                        <a:solidFill>
                          <a:srgbClr val="000000"/>
                        </a:solidFill>
                        <a:effectLst/>
                        <a:latin typeface="+mn-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78652007"/>
                  </a:ext>
                </a:extLst>
              </a:tr>
              <a:tr h="442650">
                <a:tc rowSpan="3">
                  <a:txBody>
                    <a:bodyPr/>
                    <a:lstStyle/>
                    <a:p>
                      <a:pPr algn="ctr" fontAlgn="ctr"/>
                      <a:r>
                        <a:rPr lang="en-US" sz="1100" b="0" u="none" strike="noStrike" dirty="0">
                          <a:effectLst/>
                          <a:latin typeface="+mn-lt"/>
                        </a:rPr>
                        <a:t>OCD KPI</a:t>
                      </a:r>
                      <a:endParaRPr lang="en-US" sz="1100" b="0" i="0" u="none" strike="noStrike" dirty="0">
                        <a:solidFill>
                          <a:srgbClr val="000000"/>
                        </a:solidFill>
                        <a:effectLst/>
                        <a:latin typeface="+mn-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800" b="0" u="none" strike="noStrike" dirty="0">
                          <a:effectLst/>
                          <a:latin typeface="+mn-lt"/>
                        </a:rPr>
                        <a:t>Incentive</a:t>
                      </a:r>
                      <a:endParaRPr lang="en-US" sz="800" b="0" i="0" u="none" strike="noStrike" dirty="0">
                        <a:solidFill>
                          <a:srgbClr val="000000"/>
                        </a:solidFill>
                        <a:effectLst/>
                        <a:latin typeface="+mn-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zh-TW" altLang="en-US" sz="800" u="none" strike="noStrike" dirty="0">
                          <a:effectLst/>
                          <a:latin typeface="+mn-lt"/>
                        </a:rPr>
                        <a:t>　</a:t>
                      </a:r>
                      <a:r>
                        <a:rPr kumimoji="0" lang="es-SV" altLang="zh-TW" sz="800" b="0" i="0" u="none" strike="noStrike" kern="0" cap="none" spc="0" normalizeH="0" baseline="0" noProof="0" dirty="0">
                          <a:ln>
                            <a:noFill/>
                          </a:ln>
                          <a:solidFill>
                            <a:prstClr val="black"/>
                          </a:solidFill>
                          <a:effectLst/>
                          <a:uLnTx/>
                          <a:uFillTx/>
                          <a:latin typeface="+mn-lt"/>
                        </a:rPr>
                        <a:t>N/A</a:t>
                      </a:r>
                      <a:endParaRPr lang="zh-TW" altLang="en-US" sz="800" b="0" i="0" u="none" strike="noStrike" dirty="0">
                        <a:solidFill>
                          <a:srgbClr val="000000"/>
                        </a:solidFill>
                        <a:effectLst/>
                        <a:latin typeface="+mn-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fontAlgn="ctr"/>
                      <a:r>
                        <a:rPr lang="zh-TW" altLang="en-US" sz="800" u="none" strike="noStrike" dirty="0">
                          <a:effectLst/>
                          <a:latin typeface="+mn-lt"/>
                        </a:rPr>
                        <a:t>　</a:t>
                      </a:r>
                      <a:r>
                        <a:rPr kumimoji="0" lang="es-SV" altLang="zh-TW" sz="800" b="0" i="0" u="none" strike="noStrike" kern="0" cap="none" spc="0" normalizeH="0" baseline="0" noProof="0" dirty="0">
                          <a:ln>
                            <a:noFill/>
                          </a:ln>
                          <a:solidFill>
                            <a:prstClr val="black"/>
                          </a:solidFill>
                          <a:effectLst/>
                          <a:uLnTx/>
                          <a:uFillTx/>
                          <a:latin typeface="+mn-lt"/>
                        </a:rPr>
                        <a:t>N/A</a:t>
                      </a:r>
                      <a:endParaRPr lang="zh-TW" altLang="en-US" sz="800" b="0" i="0" u="none" strike="noStrike" dirty="0">
                        <a:solidFill>
                          <a:srgbClr val="000000"/>
                        </a:solidFill>
                        <a:effectLst/>
                        <a:latin typeface="+mn-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zh-TW" altLang="en-US" sz="800" u="none" strike="noStrike" dirty="0">
                          <a:effectLst/>
                          <a:highlight>
                            <a:srgbClr val="FFFF00"/>
                          </a:highlight>
                          <a:latin typeface="+mn-lt"/>
                        </a:rPr>
                        <a:t>　</a:t>
                      </a:r>
                      <a:r>
                        <a:rPr kumimoji="0" lang="es-SV" altLang="zh-TW" sz="800" b="0" i="0" u="none" strike="noStrike" kern="0" cap="none" spc="0" normalizeH="0" baseline="0" noProof="0" dirty="0">
                          <a:ln>
                            <a:noFill/>
                          </a:ln>
                          <a:solidFill>
                            <a:prstClr val="black"/>
                          </a:solidFill>
                          <a:effectLst/>
                          <a:highlight>
                            <a:srgbClr val="FFFF00"/>
                          </a:highlight>
                          <a:uLnTx/>
                          <a:uFillTx/>
                          <a:latin typeface="+mn-lt"/>
                        </a:rPr>
                        <a:t>N/A</a:t>
                      </a:r>
                      <a:endParaRPr lang="zh-TW" altLang="en-US" sz="800" b="0" i="0" u="none" strike="noStrike" dirty="0">
                        <a:solidFill>
                          <a:srgbClr val="000000"/>
                        </a:solidFill>
                        <a:effectLst/>
                        <a:highlight>
                          <a:srgbClr val="FFFF00"/>
                        </a:highlight>
                        <a:latin typeface="+mn-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just" fontAlgn="ctr"/>
                      <a:r>
                        <a:rPr lang="en-US" sz="800" dirty="0">
                          <a:latin typeface="+mn-lt"/>
                        </a:rPr>
                        <a:t>There are no incentives. Port tariffs are public and equal for all users.</a:t>
                      </a:r>
                      <a:endParaRPr lang="zh-TW" altLang="en-US" sz="800" b="0" i="0" u="none" strike="noStrike" dirty="0">
                        <a:solidFill>
                          <a:srgbClr val="000000"/>
                        </a:solidFill>
                        <a:effectLst/>
                        <a:latin typeface="+mn-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0553598"/>
                  </a:ext>
                </a:extLst>
              </a:tr>
              <a:tr h="442650">
                <a:tc vMerge="1">
                  <a:txBody>
                    <a:bodyPr/>
                    <a:lstStyle/>
                    <a:p>
                      <a:endParaRPr lang="zh-TW" altLang="en-US"/>
                    </a:p>
                  </a:txBody>
                  <a:tcPr/>
                </a:tc>
                <a:tc>
                  <a:txBody>
                    <a:bodyPr/>
                    <a:lstStyle/>
                    <a:p>
                      <a:pPr algn="ctr" fontAlgn="ctr"/>
                      <a:r>
                        <a:rPr lang="en-US" sz="800" b="0" u="none" strike="noStrike" dirty="0">
                          <a:effectLst/>
                          <a:latin typeface="+mn-lt"/>
                        </a:rPr>
                        <a:t>Empty Storage</a:t>
                      </a:r>
                      <a:endParaRPr lang="en-US" sz="800" b="0" i="0" u="none" strike="noStrike" dirty="0">
                        <a:solidFill>
                          <a:srgbClr val="000000"/>
                        </a:solidFill>
                        <a:effectLst/>
                        <a:latin typeface="+mn-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zh-TW" altLang="en-US" sz="800" u="none" strike="noStrike" dirty="0">
                          <a:effectLst/>
                          <a:latin typeface="+mn-lt"/>
                        </a:rPr>
                        <a:t>　</a:t>
                      </a:r>
                      <a:r>
                        <a:rPr kumimoji="0" lang="es-SV" altLang="zh-TW" sz="800" b="0" i="0" u="none" strike="noStrike" kern="0" cap="none" spc="0" normalizeH="0" baseline="0" noProof="0" dirty="0">
                          <a:ln>
                            <a:noFill/>
                          </a:ln>
                          <a:solidFill>
                            <a:prstClr val="black"/>
                          </a:solidFill>
                          <a:effectLst/>
                          <a:uLnTx/>
                          <a:uFillTx/>
                          <a:latin typeface="+mn-lt"/>
                        </a:rPr>
                        <a:t>N/A</a:t>
                      </a:r>
                      <a:endParaRPr lang="zh-TW" altLang="en-US" sz="800" b="0" i="0" u="none" strike="noStrike" dirty="0">
                        <a:solidFill>
                          <a:srgbClr val="000000"/>
                        </a:solidFill>
                        <a:effectLst/>
                        <a:latin typeface="+mn-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fontAlgn="ctr"/>
                      <a:r>
                        <a:rPr lang="zh-TW" altLang="en-US" sz="800" u="none" strike="noStrike" dirty="0">
                          <a:effectLst/>
                          <a:latin typeface="+mn-lt"/>
                        </a:rPr>
                        <a:t>　</a:t>
                      </a:r>
                      <a:r>
                        <a:rPr kumimoji="0" lang="es-SV" altLang="zh-TW" sz="800" b="0" i="0" u="none" strike="noStrike" kern="0" cap="none" spc="0" normalizeH="0" baseline="0" noProof="0" dirty="0">
                          <a:ln>
                            <a:noFill/>
                          </a:ln>
                          <a:solidFill>
                            <a:prstClr val="black"/>
                          </a:solidFill>
                          <a:effectLst/>
                          <a:uLnTx/>
                          <a:uFillTx/>
                          <a:latin typeface="+mn-lt"/>
                        </a:rPr>
                        <a:t>N/A</a:t>
                      </a:r>
                      <a:endParaRPr lang="zh-TW" altLang="en-US" sz="800" b="0" i="0" u="none" strike="noStrike" dirty="0">
                        <a:solidFill>
                          <a:srgbClr val="000000"/>
                        </a:solidFill>
                        <a:effectLst/>
                        <a:latin typeface="+mn-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zh-TW" altLang="en-US" sz="800" u="none" strike="noStrike" dirty="0">
                          <a:effectLst/>
                          <a:highlight>
                            <a:srgbClr val="FFFF00"/>
                          </a:highlight>
                          <a:latin typeface="+mn-lt"/>
                        </a:rPr>
                        <a:t>　</a:t>
                      </a:r>
                      <a:r>
                        <a:rPr kumimoji="0" lang="es-SV" altLang="zh-TW" sz="800" b="0" i="0" u="none" strike="noStrike" kern="0" cap="none" spc="0" normalizeH="0" baseline="0" noProof="0" dirty="0">
                          <a:ln>
                            <a:noFill/>
                          </a:ln>
                          <a:solidFill>
                            <a:prstClr val="black"/>
                          </a:solidFill>
                          <a:effectLst/>
                          <a:highlight>
                            <a:srgbClr val="FFFF00"/>
                          </a:highlight>
                          <a:uLnTx/>
                          <a:uFillTx/>
                          <a:latin typeface="+mn-lt"/>
                        </a:rPr>
                        <a:t>N/A</a:t>
                      </a:r>
                      <a:endParaRPr lang="zh-TW" altLang="en-US" sz="800" b="0" i="0" u="none" strike="noStrike" dirty="0">
                        <a:solidFill>
                          <a:srgbClr val="000000"/>
                        </a:solidFill>
                        <a:effectLst/>
                        <a:highlight>
                          <a:srgbClr val="FFFF00"/>
                        </a:highlight>
                        <a:latin typeface="+mn-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just" fontAlgn="ctr"/>
                      <a:r>
                        <a:rPr lang="en-US" sz="800" dirty="0">
                          <a:latin typeface="+mn-lt"/>
                        </a:rPr>
                        <a:t>Empty Containers do not generate storage charges at port, since they are moved directly from the off dock depot to the vessel.</a:t>
                      </a:r>
                      <a:r>
                        <a:rPr lang="zh-TW" altLang="en-US" sz="800" u="none" strike="noStrike" dirty="0">
                          <a:effectLst/>
                          <a:latin typeface="+mn-lt"/>
                        </a:rPr>
                        <a:t>　</a:t>
                      </a:r>
                      <a:endParaRPr lang="zh-TW" altLang="en-US" sz="800" b="0" i="0" u="none" strike="noStrike" dirty="0">
                        <a:solidFill>
                          <a:srgbClr val="000000"/>
                        </a:solidFill>
                        <a:effectLst/>
                        <a:latin typeface="+mn-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10457558"/>
                  </a:ext>
                </a:extLst>
              </a:tr>
              <a:tr h="442650">
                <a:tc vMerge="1">
                  <a:txBody>
                    <a:bodyPr/>
                    <a:lstStyle/>
                    <a:p>
                      <a:endParaRPr lang="zh-TW" altLang="en-US"/>
                    </a:p>
                  </a:txBody>
                  <a:tcPr/>
                </a:tc>
                <a:tc>
                  <a:txBody>
                    <a:bodyPr/>
                    <a:lstStyle/>
                    <a:p>
                      <a:pPr algn="ctr" fontAlgn="ctr"/>
                      <a:r>
                        <a:rPr lang="en-US" sz="800" b="0" u="none" strike="noStrike" dirty="0">
                          <a:effectLst/>
                          <a:latin typeface="+mn-lt"/>
                        </a:rPr>
                        <a:t>Rate Reduction</a:t>
                      </a:r>
                      <a:endParaRPr lang="en-US" sz="800" b="0" i="0" u="none" strike="noStrike" dirty="0">
                        <a:solidFill>
                          <a:srgbClr val="000000"/>
                        </a:solidFill>
                        <a:effectLst/>
                        <a:latin typeface="+mn-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zh-TW" altLang="en-US" sz="800" u="none" strike="noStrike" dirty="0">
                          <a:effectLst/>
                          <a:latin typeface="+mn-lt"/>
                        </a:rPr>
                        <a:t>　</a:t>
                      </a:r>
                      <a:r>
                        <a:rPr kumimoji="0" lang="es-SV" altLang="zh-TW" sz="800" b="0" i="0" u="none" strike="noStrike" kern="0" cap="none" spc="0" normalizeH="0" baseline="0" noProof="0" dirty="0">
                          <a:ln>
                            <a:noFill/>
                          </a:ln>
                          <a:solidFill>
                            <a:prstClr val="black"/>
                          </a:solidFill>
                          <a:effectLst/>
                          <a:uLnTx/>
                          <a:uFillTx/>
                          <a:latin typeface="+mn-lt"/>
                        </a:rPr>
                        <a:t>N/A</a:t>
                      </a:r>
                      <a:endParaRPr lang="zh-TW" altLang="en-US" sz="800" b="0" i="0" u="none" strike="noStrike" dirty="0">
                        <a:solidFill>
                          <a:srgbClr val="000000"/>
                        </a:solidFill>
                        <a:effectLst/>
                        <a:latin typeface="+mn-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fontAlgn="ctr"/>
                      <a:r>
                        <a:rPr lang="zh-TW" altLang="en-US" sz="800" u="none" strike="noStrike" dirty="0">
                          <a:effectLst/>
                          <a:latin typeface="+mn-lt"/>
                        </a:rPr>
                        <a:t>　</a:t>
                      </a:r>
                      <a:r>
                        <a:rPr kumimoji="0" lang="es-SV" altLang="zh-TW" sz="800" b="0" i="0" u="none" strike="noStrike" kern="0" cap="none" spc="0" normalizeH="0" baseline="0" noProof="0" dirty="0">
                          <a:ln>
                            <a:noFill/>
                          </a:ln>
                          <a:solidFill>
                            <a:prstClr val="black"/>
                          </a:solidFill>
                          <a:effectLst/>
                          <a:uLnTx/>
                          <a:uFillTx/>
                          <a:latin typeface="+mn-lt"/>
                        </a:rPr>
                        <a:t>N/A</a:t>
                      </a:r>
                      <a:endParaRPr lang="zh-TW" altLang="en-US" sz="800" b="0" i="0" u="none" strike="noStrike" dirty="0">
                        <a:solidFill>
                          <a:srgbClr val="000000"/>
                        </a:solidFill>
                        <a:effectLst/>
                        <a:latin typeface="+mn-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zh-TW" altLang="en-US" sz="800" u="none" strike="noStrike" dirty="0">
                          <a:effectLst/>
                          <a:highlight>
                            <a:srgbClr val="FFFF00"/>
                          </a:highlight>
                          <a:latin typeface="+mn-lt"/>
                        </a:rPr>
                        <a:t>　</a:t>
                      </a:r>
                      <a:r>
                        <a:rPr kumimoji="0" lang="es-SV" altLang="zh-TW" sz="800" b="0" i="0" u="none" strike="noStrike" kern="0" cap="none" spc="0" normalizeH="0" baseline="0" noProof="0" dirty="0">
                          <a:ln>
                            <a:noFill/>
                          </a:ln>
                          <a:solidFill>
                            <a:prstClr val="black"/>
                          </a:solidFill>
                          <a:effectLst/>
                          <a:highlight>
                            <a:srgbClr val="FFFF00"/>
                          </a:highlight>
                          <a:uLnTx/>
                          <a:uFillTx/>
                          <a:latin typeface="+mn-lt"/>
                        </a:rPr>
                        <a:t>N/A</a:t>
                      </a:r>
                      <a:endParaRPr lang="zh-TW" altLang="en-US" sz="800" b="0" i="0" u="none" strike="noStrike" dirty="0">
                        <a:solidFill>
                          <a:srgbClr val="000000"/>
                        </a:solidFill>
                        <a:effectLst/>
                        <a:highlight>
                          <a:srgbClr val="FFFF00"/>
                        </a:highlight>
                        <a:latin typeface="+mn-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just" fontAlgn="ctr"/>
                      <a:r>
                        <a:rPr lang="en-US" sz="800" dirty="0">
                          <a:latin typeface="+mn-lt"/>
                        </a:rPr>
                        <a:t>The last rate increase was made on January 26, 2022.  Tariffs will be valid for 5 years.</a:t>
                      </a:r>
                      <a:endParaRPr lang="zh-TW" altLang="en-US" sz="800" b="0" i="0" u="none" strike="noStrike" dirty="0">
                        <a:solidFill>
                          <a:srgbClr val="000000"/>
                        </a:solidFill>
                        <a:effectLst/>
                        <a:latin typeface="+mn-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7520168"/>
                  </a:ext>
                </a:extLst>
              </a:tr>
            </a:tbl>
          </a:graphicData>
        </a:graphic>
      </p:graphicFrame>
      <p:sp>
        <p:nvSpPr>
          <p:cNvPr id="5" name="Google Shape;452;p46">
            <a:extLst>
              <a:ext uri="{FF2B5EF4-FFF2-40B4-BE49-F238E27FC236}">
                <a16:creationId xmlns:a16="http://schemas.microsoft.com/office/drawing/2014/main" id="{4573920C-B669-28BB-FEBF-1FF768642580}"/>
              </a:ext>
            </a:extLst>
          </p:cNvPr>
          <p:cNvSpPr txBox="1">
            <a:spLocks/>
          </p:cNvSpPr>
          <p:nvPr/>
        </p:nvSpPr>
        <p:spPr>
          <a:xfrm>
            <a:off x="8892480" y="4926318"/>
            <a:ext cx="582900" cy="205800"/>
          </a:xfrm>
          <a:prstGeom prst="rect">
            <a:avLst/>
          </a:prstGeom>
          <a:noFill/>
          <a:ln>
            <a:noFill/>
          </a:ln>
        </p:spPr>
        <p:txBody>
          <a:bodyPr spcFirstLastPara="1" wrap="square" lIns="91423" tIns="45699" rIns="91423" bIns="45699"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SzPts val="1100"/>
            </a:pPr>
            <a:fld id="{00000000-1234-1234-1234-123412341234}" type="slidenum">
              <a:rPr lang="en-US" sz="1000" smtClean="0"/>
              <a:pPr>
                <a:buSzPts val="1100"/>
              </a:pPr>
              <a:t>20</a:t>
            </a:fld>
            <a:endParaRPr lang="en-US" sz="1000" dirty="0"/>
          </a:p>
        </p:txBody>
      </p:sp>
    </p:spTree>
    <p:extLst>
      <p:ext uri="{BB962C8B-B14F-4D97-AF65-F5344CB8AC3E}">
        <p14:creationId xmlns:p14="http://schemas.microsoft.com/office/powerpoint/2010/main" val="40001335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5FECC3-C01F-A2A3-0EC1-BD2875CD1CBD}"/>
            </a:ext>
          </a:extLst>
        </p:cNvPr>
        <p:cNvGrpSpPr/>
        <p:nvPr/>
      </p:nvGrpSpPr>
      <p:grpSpPr>
        <a:xfrm>
          <a:off x="0" y="0"/>
          <a:ext cx="0" cy="0"/>
          <a:chOff x="0" y="0"/>
          <a:chExt cx="0" cy="0"/>
        </a:xfrm>
      </p:grpSpPr>
      <p:sp>
        <p:nvSpPr>
          <p:cNvPr id="4" name="Title 11">
            <a:extLst>
              <a:ext uri="{FF2B5EF4-FFF2-40B4-BE49-F238E27FC236}">
                <a16:creationId xmlns:a16="http://schemas.microsoft.com/office/drawing/2014/main" id="{5E5CCB86-83B2-DAF5-72D0-E619ED4BDEEC}"/>
              </a:ext>
            </a:extLst>
          </p:cNvPr>
          <p:cNvSpPr txBox="1">
            <a:spLocks/>
          </p:cNvSpPr>
          <p:nvPr/>
        </p:nvSpPr>
        <p:spPr>
          <a:xfrm>
            <a:off x="107504" y="123478"/>
            <a:ext cx="8928992" cy="533400"/>
          </a:xfrm>
          <a:prstGeom prst="rect">
            <a:avLst/>
          </a:prstGeom>
          <a:solidFill>
            <a:srgbClr val="003217"/>
          </a:solidFill>
        </p:spPr>
        <p:style>
          <a:lnRef idx="1">
            <a:schemeClr val="accent3"/>
          </a:lnRef>
          <a:fillRef idx="3">
            <a:schemeClr val="accent3"/>
          </a:fillRef>
          <a:effectRef idx="2">
            <a:schemeClr val="accent3"/>
          </a:effectRef>
          <a:fontRef idx="minor">
            <a:schemeClr val="lt1"/>
          </a:fontRef>
        </p:style>
        <p:txBody>
          <a:bodyPr lIns="0" tIns="0" rIns="0" bIns="0" anchor="ctr">
            <a:normAutofit/>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altLang="zh-TW" sz="2400" b="1" kern="0" dirty="0">
                <a:latin typeface="DFKai-SB" pitchFamily="65" charset="-120"/>
                <a:ea typeface="DFKai-SB" pitchFamily="65" charset="-120"/>
              </a:rPr>
              <a:t>OCD/OPD Topic discussion </a:t>
            </a:r>
            <a:r>
              <a:rPr lang="en-US" altLang="zh-TW" sz="2400" b="1" kern="0" dirty="0">
                <a:solidFill>
                  <a:srgbClr val="FFFF00"/>
                </a:solidFill>
                <a:latin typeface="DFKai-SB" pitchFamily="65" charset="-120"/>
                <a:ea typeface="DFKai-SB" pitchFamily="65" charset="-120"/>
              </a:rPr>
              <a:t>(SV)</a:t>
            </a:r>
            <a:endParaRPr lang="en-US" sz="2400" b="1" kern="0" dirty="0">
              <a:solidFill>
                <a:srgbClr val="FFFF00"/>
              </a:solidFill>
              <a:latin typeface="DFKai-SB" pitchFamily="65" charset="-120"/>
              <a:ea typeface="DFKai-SB" pitchFamily="65" charset="-120"/>
            </a:endParaRPr>
          </a:p>
        </p:txBody>
      </p:sp>
      <p:sp>
        <p:nvSpPr>
          <p:cNvPr id="3" name="文字方塊 2">
            <a:extLst>
              <a:ext uri="{FF2B5EF4-FFF2-40B4-BE49-F238E27FC236}">
                <a16:creationId xmlns:a16="http://schemas.microsoft.com/office/drawing/2014/main" id="{A0BB733A-0945-8C97-9882-4475154E72CD}"/>
              </a:ext>
            </a:extLst>
          </p:cNvPr>
          <p:cNvSpPr txBox="1"/>
          <p:nvPr/>
        </p:nvSpPr>
        <p:spPr>
          <a:xfrm>
            <a:off x="87923" y="843558"/>
            <a:ext cx="8928992" cy="1092607"/>
          </a:xfrm>
          <a:prstGeom prst="rect">
            <a:avLst/>
          </a:prstGeom>
          <a:noFill/>
        </p:spPr>
        <p:txBody>
          <a:bodyPr wrap="square" rtlCol="0">
            <a:spAutoFit/>
          </a:bodyPr>
          <a:lstStyle/>
          <a:p>
            <a:r>
              <a:rPr lang="en-US" altLang="zh-TW" sz="1600" b="1" dirty="0">
                <a:latin typeface="+mj-lt"/>
              </a:rPr>
              <a:t>Terminal info update (expansion/dredge/crane):</a:t>
            </a:r>
          </a:p>
          <a:p>
            <a:pPr lvl="1"/>
            <a:endParaRPr lang="en-US" altLang="zh-TW" dirty="0">
              <a:latin typeface="+mj-lt"/>
            </a:endParaRPr>
          </a:p>
          <a:p>
            <a:endParaRPr lang="en-US" altLang="zh-TW" dirty="0">
              <a:latin typeface="+mj-lt"/>
            </a:endParaRPr>
          </a:p>
          <a:p>
            <a:endParaRPr lang="zh-TW" altLang="en-US" sz="1100" dirty="0"/>
          </a:p>
        </p:txBody>
      </p:sp>
      <p:sp>
        <p:nvSpPr>
          <p:cNvPr id="5" name="Google Shape;452;p46">
            <a:extLst>
              <a:ext uri="{FF2B5EF4-FFF2-40B4-BE49-F238E27FC236}">
                <a16:creationId xmlns:a16="http://schemas.microsoft.com/office/drawing/2014/main" id="{56D4F209-F1A6-6EAC-B7D1-66FD7D64F989}"/>
              </a:ext>
            </a:extLst>
          </p:cNvPr>
          <p:cNvSpPr txBox="1">
            <a:spLocks/>
          </p:cNvSpPr>
          <p:nvPr/>
        </p:nvSpPr>
        <p:spPr>
          <a:xfrm>
            <a:off x="8892480" y="4926318"/>
            <a:ext cx="582900" cy="205800"/>
          </a:xfrm>
          <a:prstGeom prst="rect">
            <a:avLst/>
          </a:prstGeom>
          <a:noFill/>
          <a:ln>
            <a:noFill/>
          </a:ln>
        </p:spPr>
        <p:txBody>
          <a:bodyPr spcFirstLastPara="1" wrap="square" lIns="91423" tIns="45699" rIns="91423" bIns="45699"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SzPts val="1100"/>
            </a:pPr>
            <a:fld id="{00000000-1234-1234-1234-123412341234}" type="slidenum">
              <a:rPr lang="en-US" sz="1000" smtClean="0"/>
              <a:pPr>
                <a:buSzPts val="1100"/>
              </a:pPr>
              <a:t>21</a:t>
            </a:fld>
            <a:endParaRPr lang="en-US" sz="1000" dirty="0"/>
          </a:p>
        </p:txBody>
      </p:sp>
      <p:sp>
        <p:nvSpPr>
          <p:cNvPr id="10" name="CuadroTexto 9">
            <a:extLst>
              <a:ext uri="{FF2B5EF4-FFF2-40B4-BE49-F238E27FC236}">
                <a16:creationId xmlns:a16="http://schemas.microsoft.com/office/drawing/2014/main" id="{750F3054-76A7-3464-EA49-0E449DADC1DE}"/>
              </a:ext>
            </a:extLst>
          </p:cNvPr>
          <p:cNvSpPr txBox="1"/>
          <p:nvPr/>
        </p:nvSpPr>
        <p:spPr>
          <a:xfrm>
            <a:off x="107504" y="1131590"/>
            <a:ext cx="8352928" cy="3031599"/>
          </a:xfrm>
          <a:prstGeom prst="rect">
            <a:avLst/>
          </a:prstGeom>
          <a:noFill/>
        </p:spPr>
        <p:txBody>
          <a:bodyPr wrap="square">
            <a:spAutoFit/>
          </a:bodyPr>
          <a:lstStyle/>
          <a:p>
            <a:pPr marL="171450" indent="-171450">
              <a:buFont typeface="Wingdings" panose="05000000000000000000" pitchFamily="2" charset="2"/>
              <a:buChar char="v"/>
            </a:pPr>
            <a:r>
              <a:rPr lang="en-US" sz="1200" kern="100" dirty="0">
                <a:effectLst/>
                <a:ea typeface="Calibri" panose="020F0502020204030204" pitchFamily="34" charset="0"/>
                <a:cs typeface="Times New Roman" panose="02020603050405020304" pitchFamily="18" charset="0"/>
              </a:rPr>
              <a:t>The port of Acajutla, in El Salvador, is being developed to become a modern logistics</a:t>
            </a:r>
            <a:r>
              <a:rPr lang="es-ES" sz="1200" kern="100" dirty="0">
                <a:ea typeface="Calibri" panose="020F0502020204030204" pitchFamily="34" charset="0"/>
                <a:cs typeface="Times New Roman" panose="02020603050405020304" pitchFamily="18" charset="0"/>
              </a:rPr>
              <a:t> </a:t>
            </a:r>
            <a:r>
              <a:rPr lang="en-US" sz="1200" kern="100" dirty="0">
                <a:effectLst/>
                <a:ea typeface="Calibri" panose="020F0502020204030204" pitchFamily="34" charset="0"/>
                <a:cs typeface="Times New Roman" panose="02020603050405020304" pitchFamily="18" charset="0"/>
              </a:rPr>
              <a:t>platform. </a:t>
            </a:r>
            <a:endParaRPr lang="es-ES" sz="1200" kern="100" dirty="0">
              <a:effectLst/>
              <a:ea typeface="Calibri" panose="020F0502020204030204" pitchFamily="34" charset="0"/>
              <a:cs typeface="Times New Roman" panose="02020603050405020304" pitchFamily="18" charset="0"/>
            </a:endParaRPr>
          </a:p>
          <a:p>
            <a:pPr marL="171450" indent="-171450">
              <a:buFont typeface="Wingdings" panose="05000000000000000000" pitchFamily="2" charset="2"/>
              <a:buChar char="v"/>
            </a:pPr>
            <a:r>
              <a:rPr lang="en-US" sz="1200" kern="100" dirty="0">
                <a:effectLst/>
                <a:ea typeface="Calibri" panose="020F0502020204030204" pitchFamily="34" charset="0"/>
                <a:cs typeface="Times New Roman" panose="02020603050405020304" pitchFamily="18" charset="0"/>
              </a:rPr>
              <a:t>The goal is for it to be able to handle more load and reduce operating times.</a:t>
            </a:r>
            <a:endParaRPr lang="es-ES" sz="1200" kern="100" dirty="0">
              <a:effectLst/>
              <a:ea typeface="Calibri" panose="020F0502020204030204" pitchFamily="34" charset="0"/>
              <a:cs typeface="Times New Roman" panose="02020603050405020304" pitchFamily="18" charset="0"/>
            </a:endParaRPr>
          </a:p>
          <a:p>
            <a:endParaRPr lang="en-US" sz="1200" kern="100" dirty="0">
              <a:effectLst/>
              <a:ea typeface="Calibri" panose="020F0502020204030204" pitchFamily="34" charset="0"/>
              <a:cs typeface="Times New Roman" panose="02020603050405020304" pitchFamily="18" charset="0"/>
            </a:endParaRPr>
          </a:p>
          <a:p>
            <a:r>
              <a:rPr lang="en-US" sz="1600" b="1" kern="100" dirty="0">
                <a:effectLst/>
                <a:ea typeface="Calibri" panose="020F0502020204030204" pitchFamily="34" charset="0"/>
                <a:cs typeface="Times New Roman" panose="02020603050405020304" pitchFamily="18" charset="0"/>
              </a:rPr>
              <a:t>Development of the port of Acajutla:</a:t>
            </a:r>
            <a:endParaRPr lang="es-ES" sz="1600" b="1" kern="100" dirty="0">
              <a:effectLst/>
              <a:ea typeface="Calibri" panose="020F0502020204030204" pitchFamily="34" charset="0"/>
              <a:cs typeface="Times New Roman" panose="02020603050405020304" pitchFamily="18" charset="0"/>
            </a:endParaRPr>
          </a:p>
          <a:p>
            <a:pPr marL="171450" indent="-171450">
              <a:buFont typeface="Wingdings" panose="05000000000000000000" pitchFamily="2" charset="2"/>
              <a:buChar char="v"/>
            </a:pPr>
            <a:r>
              <a:rPr lang="en-US" sz="1200" kern="100" dirty="0">
                <a:effectLst/>
                <a:ea typeface="Calibri" panose="020F0502020204030204" pitchFamily="34" charset="0"/>
                <a:cs typeface="Times New Roman" panose="02020603050405020304" pitchFamily="18" charset="0"/>
              </a:rPr>
              <a:t>The container yard is being expanded. </a:t>
            </a:r>
            <a:endParaRPr lang="es-ES" sz="1200" kern="100" dirty="0">
              <a:ea typeface="Calibri" panose="020F0502020204030204" pitchFamily="34" charset="0"/>
              <a:cs typeface="Times New Roman" panose="02020603050405020304" pitchFamily="18" charset="0"/>
            </a:endParaRPr>
          </a:p>
          <a:p>
            <a:pPr marL="171450" indent="-171450">
              <a:buFont typeface="Wingdings" panose="05000000000000000000" pitchFamily="2" charset="2"/>
              <a:buChar char="v"/>
            </a:pPr>
            <a:r>
              <a:rPr lang="en-US" sz="1200" kern="100" dirty="0">
                <a:effectLst/>
                <a:ea typeface="Calibri" panose="020F0502020204030204" pitchFamily="34" charset="0"/>
                <a:cs typeface="Times New Roman" panose="02020603050405020304" pitchFamily="18" charset="0"/>
              </a:rPr>
              <a:t>A new specialized container dock is being built. </a:t>
            </a:r>
            <a:endParaRPr lang="es-ES" sz="1200" kern="100" dirty="0">
              <a:ea typeface="Calibri" panose="020F0502020204030204" pitchFamily="34" charset="0"/>
              <a:cs typeface="Times New Roman" panose="02020603050405020304" pitchFamily="18" charset="0"/>
            </a:endParaRPr>
          </a:p>
          <a:p>
            <a:pPr marL="171450" indent="-171450">
              <a:buFont typeface="Wingdings" panose="05000000000000000000" pitchFamily="2" charset="2"/>
              <a:buChar char="v"/>
            </a:pPr>
            <a:r>
              <a:rPr lang="en-US" sz="1200" kern="100" dirty="0">
                <a:effectLst/>
                <a:ea typeface="Calibri" panose="020F0502020204030204" pitchFamily="34" charset="0"/>
                <a:cs typeface="Times New Roman" panose="02020603050405020304" pitchFamily="18" charset="0"/>
              </a:rPr>
              <a:t>New cold storage warehouses are being built. </a:t>
            </a:r>
            <a:endParaRPr lang="es-ES" sz="1200" kern="100" dirty="0">
              <a:ea typeface="Calibri" panose="020F0502020204030204" pitchFamily="34" charset="0"/>
              <a:cs typeface="Times New Roman" panose="02020603050405020304" pitchFamily="18" charset="0"/>
            </a:endParaRPr>
          </a:p>
          <a:p>
            <a:pPr marL="171450" indent="-171450">
              <a:buFont typeface="Wingdings" panose="05000000000000000000" pitchFamily="2" charset="2"/>
              <a:buChar char="v"/>
            </a:pPr>
            <a:r>
              <a:rPr lang="en-US" sz="1200" kern="100" dirty="0">
                <a:effectLst/>
                <a:ea typeface="Calibri" panose="020F0502020204030204" pitchFamily="34" charset="0"/>
                <a:cs typeface="Times New Roman" panose="02020603050405020304" pitchFamily="18" charset="0"/>
              </a:rPr>
              <a:t>The port is being dredged to increase its depth. </a:t>
            </a:r>
            <a:endParaRPr lang="es-ES" sz="1200" kern="100" dirty="0">
              <a:ea typeface="Calibri" panose="020F0502020204030204" pitchFamily="34" charset="0"/>
              <a:cs typeface="Times New Roman" panose="02020603050405020304" pitchFamily="18" charset="0"/>
            </a:endParaRPr>
          </a:p>
          <a:p>
            <a:pPr marL="171450" indent="-171450">
              <a:buFont typeface="Wingdings" panose="05000000000000000000" pitchFamily="2" charset="2"/>
              <a:buChar char="v"/>
            </a:pPr>
            <a:r>
              <a:rPr lang="en-US" sz="1200" kern="100" dirty="0">
                <a:effectLst/>
                <a:ea typeface="Calibri" panose="020F0502020204030204" pitchFamily="34" charset="0"/>
                <a:cs typeface="Times New Roman" panose="02020603050405020304" pitchFamily="18" charset="0"/>
              </a:rPr>
              <a:t>New equipment is being purchased. </a:t>
            </a:r>
            <a:endParaRPr lang="es-ES" sz="1200" kern="100" dirty="0">
              <a:effectLst/>
              <a:ea typeface="Calibri" panose="020F0502020204030204" pitchFamily="34" charset="0"/>
              <a:cs typeface="Times New Roman" panose="02020603050405020304" pitchFamily="18" charset="0"/>
            </a:endParaRPr>
          </a:p>
          <a:p>
            <a:endParaRPr lang="en-US" sz="1200" kern="100" dirty="0">
              <a:ea typeface="Calibri" panose="020F0502020204030204" pitchFamily="34" charset="0"/>
              <a:cs typeface="Times New Roman" panose="02020603050405020304" pitchFamily="18" charset="0"/>
            </a:endParaRPr>
          </a:p>
          <a:p>
            <a:r>
              <a:rPr lang="en-US" sz="1600" b="1" kern="100" dirty="0">
                <a:effectLst/>
                <a:ea typeface="Calibri" panose="020F0502020204030204" pitchFamily="34" charset="0"/>
                <a:cs typeface="Times New Roman" panose="02020603050405020304" pitchFamily="18" charset="0"/>
              </a:rPr>
              <a:t>Importance of the port of Acajutla:</a:t>
            </a:r>
            <a:endParaRPr lang="es-ES" sz="1600" b="1" kern="100" dirty="0">
              <a:effectLst/>
              <a:ea typeface="Calibri" panose="020F0502020204030204" pitchFamily="34" charset="0"/>
              <a:cs typeface="Times New Roman" panose="02020603050405020304" pitchFamily="18" charset="0"/>
            </a:endParaRPr>
          </a:p>
          <a:p>
            <a:pPr marL="171450" indent="-171450">
              <a:buFont typeface="Wingdings" panose="05000000000000000000" pitchFamily="2" charset="2"/>
              <a:buChar char="v"/>
            </a:pPr>
            <a:r>
              <a:rPr lang="en-US" sz="1200" kern="100" dirty="0">
                <a:effectLst/>
                <a:ea typeface="Calibri" panose="020F0502020204030204" pitchFamily="34" charset="0"/>
                <a:cs typeface="Times New Roman" panose="02020603050405020304" pitchFamily="18" charset="0"/>
              </a:rPr>
              <a:t>It is the only port in El Salvador that moves all types of cargo.</a:t>
            </a:r>
            <a:endParaRPr lang="es-ES" sz="1200" kern="100" dirty="0">
              <a:ea typeface="Calibri" panose="020F0502020204030204" pitchFamily="34" charset="0"/>
              <a:cs typeface="Times New Roman" panose="02020603050405020304" pitchFamily="18" charset="0"/>
            </a:endParaRPr>
          </a:p>
          <a:p>
            <a:pPr marL="171450" indent="-171450">
              <a:buFont typeface="Wingdings" panose="05000000000000000000" pitchFamily="2" charset="2"/>
              <a:buChar char="v"/>
            </a:pPr>
            <a:r>
              <a:rPr lang="en-US" sz="1200" kern="100" dirty="0">
                <a:effectLst/>
                <a:ea typeface="Calibri" panose="020F0502020204030204" pitchFamily="34" charset="0"/>
                <a:cs typeface="Times New Roman" panose="02020603050405020304" pitchFamily="18" charset="0"/>
              </a:rPr>
              <a:t>It is vital for national and international trade.</a:t>
            </a:r>
            <a:endParaRPr lang="es-ES" sz="1200" kern="100" dirty="0">
              <a:ea typeface="Calibri" panose="020F0502020204030204" pitchFamily="34" charset="0"/>
              <a:cs typeface="Times New Roman" panose="02020603050405020304" pitchFamily="18" charset="0"/>
            </a:endParaRPr>
          </a:p>
          <a:p>
            <a:pPr marL="171450" indent="-171450">
              <a:buFont typeface="Wingdings" panose="05000000000000000000" pitchFamily="2" charset="2"/>
              <a:buChar char="v"/>
            </a:pPr>
            <a:r>
              <a:rPr lang="en-US" sz="1200" kern="100" dirty="0">
                <a:effectLst/>
                <a:ea typeface="Calibri" panose="020F0502020204030204" pitchFamily="34" charset="0"/>
                <a:cs typeface="Times New Roman" panose="02020603050405020304" pitchFamily="18" charset="0"/>
              </a:rPr>
              <a:t>Allows access to markets in North America, South America and Asia. </a:t>
            </a:r>
            <a:endParaRPr lang="es-ES" sz="1200" kern="100" dirty="0">
              <a:effectLst/>
              <a:ea typeface="Calibri" panose="020F0502020204030204" pitchFamily="34" charset="0"/>
              <a:cs typeface="Times New Roman" panose="02020603050405020304" pitchFamily="18" charset="0"/>
            </a:endParaRPr>
          </a:p>
          <a:p>
            <a:endParaRPr lang="en-US" sz="1100" kern="1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934883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0" y="0"/>
            <a:ext cx="9144000" cy="5143500"/>
          </a:xfrm>
          <a:prstGeom prst="rect">
            <a:avLst/>
          </a:prstGeom>
          <a:solidFill>
            <a:srgbClr val="0076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3" name="梯形 2"/>
          <p:cNvSpPr/>
          <p:nvPr/>
        </p:nvSpPr>
        <p:spPr>
          <a:xfrm>
            <a:off x="2674800" y="1707654"/>
            <a:ext cx="1170000" cy="216024"/>
          </a:xfrm>
          <a:prstGeom prst="trapezoid">
            <a:avLst>
              <a:gd name="adj" fmla="val 40432"/>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4" name="矩形 3"/>
          <p:cNvSpPr/>
          <p:nvPr/>
        </p:nvSpPr>
        <p:spPr>
          <a:xfrm>
            <a:off x="2209800" y="1838821"/>
            <a:ext cx="6934200" cy="1257117"/>
          </a:xfrm>
          <a:prstGeom prst="rect">
            <a:avLst/>
          </a:prstGeom>
          <a:solidFill>
            <a:schemeClr val="bg1"/>
          </a:solidFill>
          <a:ln w="12700" cap="flat" cmpd="sng" algn="ctr">
            <a:noFill/>
            <a:prstDash val="solid"/>
            <a:miter lim="800000"/>
          </a:ln>
          <a:effectLst/>
        </p:spPr>
        <p:txBody>
          <a:bodyPr lIns="1116000" tIns="0" bIns="3600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zh-CN" altLang="en-US" sz="3600" b="1" i="0" u="none" strike="noStrike" kern="1200" cap="none" spc="0" normalizeH="0" baseline="0" noProof="0" dirty="0">
              <a:ln>
                <a:noFill/>
              </a:ln>
              <a:solidFill>
                <a:srgbClr val="00A28B"/>
              </a:solidFill>
              <a:effectLst/>
              <a:uLnTx/>
              <a:uFillTx/>
              <a:latin typeface="华文中宋" panose="02010600040101010101" pitchFamily="2" charset="-122"/>
              <a:ea typeface="华文中宋" panose="02010600040101010101" pitchFamily="2" charset="-122"/>
              <a:cs typeface="+mn-cs"/>
            </a:endParaRPr>
          </a:p>
        </p:txBody>
      </p:sp>
      <p:sp>
        <p:nvSpPr>
          <p:cNvPr id="5" name="任意多边形 8"/>
          <p:cNvSpPr>
            <a:spLocks/>
          </p:cNvSpPr>
          <p:nvPr/>
        </p:nvSpPr>
        <p:spPr bwMode="auto">
          <a:xfrm>
            <a:off x="2763666" y="1707655"/>
            <a:ext cx="993775" cy="1011237"/>
          </a:xfrm>
          <a:custGeom>
            <a:avLst/>
            <a:gdLst>
              <a:gd name="T0" fmla="*/ 0 w 993531"/>
              <a:gd name="T1" fmla="*/ 0 h 1011115"/>
              <a:gd name="T2" fmla="*/ 993775 w 993531"/>
              <a:gd name="T3" fmla="*/ 0 h 1011115"/>
              <a:gd name="T4" fmla="*/ 496888 w 993531"/>
              <a:gd name="T5" fmla="*/ 1011237 h 1011115"/>
              <a:gd name="T6" fmla="*/ 0 60000 65536"/>
              <a:gd name="T7" fmla="*/ 0 60000 65536"/>
              <a:gd name="T8" fmla="*/ 0 60000 65536"/>
              <a:gd name="T9" fmla="*/ 0 w 993531"/>
              <a:gd name="T10" fmla="*/ 0 h 1011115"/>
              <a:gd name="T11" fmla="*/ 993531 w 993531"/>
              <a:gd name="T12" fmla="*/ 1011115 h 1011115"/>
            </a:gdLst>
            <a:ahLst/>
            <a:cxnLst>
              <a:cxn ang="T6">
                <a:pos x="T0" y="T1"/>
              </a:cxn>
              <a:cxn ang="T7">
                <a:pos x="T2" y="T3"/>
              </a:cxn>
              <a:cxn ang="T8">
                <a:pos x="T4" y="T5"/>
              </a:cxn>
            </a:cxnLst>
            <a:rect l="T9" t="T10" r="T11" b="T12"/>
            <a:pathLst>
              <a:path w="993531" h="1011115">
                <a:moveTo>
                  <a:pt x="0" y="0"/>
                </a:moveTo>
                <a:lnTo>
                  <a:pt x="993531" y="0"/>
                </a:lnTo>
                <a:lnTo>
                  <a:pt x="496766" y="1011115"/>
                </a:lnTo>
                <a:lnTo>
                  <a:pt x="0" y="0"/>
                </a:lnTo>
                <a:close/>
              </a:path>
            </a:pathLst>
          </a:custGeom>
          <a:solidFill>
            <a:schemeClr val="accent6">
              <a:lumMod val="75000"/>
            </a:schemeClr>
          </a:solidFill>
          <a:ln w="12700" algn="ctr">
            <a:noFill/>
            <a:miter lim="800000"/>
            <a:headEnd/>
            <a:tailEnd/>
          </a:ln>
        </p:spPr>
        <p:txBody>
          <a:bodyPr tIns="0" bIns="360000" anchor="ctr"/>
          <a:lstStyle/>
          <a:p>
            <a:pPr marL="0" marR="0" lvl="0" indent="0" algn="ctr" defTabSz="914400" rtl="0" eaLnBrk="1" fontAlgn="auto" latinLnBrk="0" hangingPunct="1">
              <a:lnSpc>
                <a:spcPct val="100000"/>
              </a:lnSpc>
              <a:spcBef>
                <a:spcPts val="2400"/>
              </a:spcBef>
              <a:spcAft>
                <a:spcPts val="0"/>
              </a:spcAft>
              <a:buClr>
                <a:srgbClr val="4F81BD"/>
              </a:buClr>
              <a:buSzPct val="60000"/>
              <a:buFontTx/>
              <a:buNone/>
              <a:tabLst/>
              <a:defRPr/>
            </a:pPr>
            <a:r>
              <a:rPr kumimoji="0" lang="en-US" altLang="zh-CN" sz="4400" b="1" i="0" u="none" strike="noStrike" kern="1200" cap="none" spc="0" normalizeH="0" baseline="0" noProof="0" dirty="0">
                <a:ln>
                  <a:noFill/>
                </a:ln>
                <a:solidFill>
                  <a:prstClr val="white"/>
                </a:solidFill>
                <a:effectLst/>
                <a:uLnTx/>
                <a:uFillTx/>
                <a:latin typeface="Vijaya" pitchFamily="34" charset="0"/>
                <a:ea typeface="华文中宋" pitchFamily="2" charset="-122"/>
                <a:cs typeface="Vijaya" pitchFamily="34" charset="0"/>
              </a:rPr>
              <a:t>15</a:t>
            </a:r>
            <a:endParaRPr kumimoji="0" lang="zh-CN" altLang="en-US" sz="4400" b="1" i="0" u="none" strike="noStrike" kern="1200" cap="none" spc="0" normalizeH="0" baseline="0" noProof="0" dirty="0">
              <a:ln>
                <a:noFill/>
              </a:ln>
              <a:solidFill>
                <a:prstClr val="white"/>
              </a:solidFill>
              <a:effectLst/>
              <a:uLnTx/>
              <a:uFillTx/>
              <a:latin typeface="Vijaya" pitchFamily="34" charset="0"/>
              <a:ea typeface="华文中宋" pitchFamily="2" charset="-122"/>
              <a:cs typeface="Vijaya" pitchFamily="34" charset="0"/>
            </a:endParaRPr>
          </a:p>
        </p:txBody>
      </p:sp>
      <p:sp>
        <p:nvSpPr>
          <p:cNvPr id="7" name="矩形 6"/>
          <p:cNvSpPr/>
          <p:nvPr/>
        </p:nvSpPr>
        <p:spPr>
          <a:xfrm>
            <a:off x="3867392" y="2051880"/>
            <a:ext cx="5097096" cy="89255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2800" b="1" dirty="0">
                <a:solidFill>
                  <a:prstClr val="black">
                    <a:lumMod val="85000"/>
                    <a:lumOff val="15000"/>
                  </a:prstClr>
                </a:solidFill>
                <a:latin typeface="DFKai-SB" pitchFamily="65" charset="-120"/>
                <a:ea typeface="DFKai-SB" pitchFamily="65" charset="-120"/>
              </a:rPr>
              <a:t>SNP</a:t>
            </a:r>
          </a:p>
          <a:p>
            <a:pPr lvl="0" algn="ctr">
              <a:defRPr/>
            </a:pPr>
            <a:r>
              <a:rPr lang="en-US" altLang="zh-CN" sz="2400" b="1" dirty="0">
                <a:solidFill>
                  <a:prstClr val="black">
                    <a:lumMod val="85000"/>
                    <a:lumOff val="15000"/>
                  </a:prstClr>
                </a:solidFill>
                <a:latin typeface="DFKai-SB" pitchFamily="65" charset="-120"/>
                <a:ea typeface="DFKai-SB" pitchFamily="65" charset="-120"/>
              </a:rPr>
              <a:t>(GUATEMALA include BELIZE)</a:t>
            </a:r>
            <a:endParaRPr kumimoji="0" lang="zh-CN" altLang="en-US" sz="2400" b="0" i="0" u="none" strike="noStrike" kern="1200" cap="none" spc="0" normalizeH="0" baseline="0" noProof="0" dirty="0">
              <a:ln>
                <a:noFill/>
              </a:ln>
              <a:solidFill>
                <a:prstClr val="black">
                  <a:lumMod val="85000"/>
                  <a:lumOff val="15000"/>
                </a:prstClr>
              </a:solidFill>
              <a:effectLst/>
              <a:uLnTx/>
              <a:uFillTx/>
              <a:latin typeface="DFKai-SB" pitchFamily="65" charset="-120"/>
              <a:ea typeface="DFKai-SB" pitchFamily="65" charset="-120"/>
            </a:endParaRPr>
          </a:p>
        </p:txBody>
      </p:sp>
      <p:sp>
        <p:nvSpPr>
          <p:cNvPr id="2" name="Slide Number Placeholder 1"/>
          <p:cNvSpPr>
            <a:spLocks noGrp="1"/>
          </p:cNvSpPr>
          <p:nvPr>
            <p:ph type="sldNum" sz="quarter" idx="4294967295"/>
          </p:nvPr>
        </p:nvSpPr>
        <p:spPr>
          <a:xfrm>
            <a:off x="7010400" y="4883720"/>
            <a:ext cx="2133600" cy="273844"/>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36D82E-CE9F-4850-9751-B326B49AD240}" type="slidenum">
              <a:rPr kumimoji="0" lang="en-US" sz="1200" b="0" i="0" u="none" strike="noStrike" kern="1200" cap="none" spc="0" normalizeH="0" baseline="0" noProof="0" smtClean="0">
                <a:ln>
                  <a:noFill/>
                </a:ln>
                <a:solidFill>
                  <a:schemeClr val="bg1"/>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schemeClr val="bg1"/>
              </a:solidFill>
              <a:effectLst/>
              <a:uLnTx/>
              <a:uFillTx/>
              <a:latin typeface="Calibri"/>
              <a:ea typeface="+mn-ea"/>
              <a:cs typeface="+mn-cs"/>
            </a:endParaRPr>
          </a:p>
        </p:txBody>
      </p:sp>
    </p:spTree>
    <p:extLst>
      <p:ext uri="{BB962C8B-B14F-4D97-AF65-F5344CB8AC3E}">
        <p14:creationId xmlns:p14="http://schemas.microsoft.com/office/powerpoint/2010/main" val="2596448675"/>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1816710302"/>
              </p:ext>
            </p:extLst>
          </p:nvPr>
        </p:nvGraphicFramePr>
        <p:xfrm>
          <a:off x="104258" y="700835"/>
          <a:ext cx="8935485" cy="4245363"/>
        </p:xfrm>
        <a:graphic>
          <a:graphicData uri="http://schemas.openxmlformats.org/drawingml/2006/table">
            <a:tbl>
              <a:tblPr/>
              <a:tblGrid>
                <a:gridCol w="435294">
                  <a:extLst>
                    <a:ext uri="{9D8B030D-6E8A-4147-A177-3AD203B41FA5}">
                      <a16:colId xmlns:a16="http://schemas.microsoft.com/office/drawing/2014/main" val="20000"/>
                    </a:ext>
                  </a:extLst>
                </a:gridCol>
                <a:gridCol w="1080120">
                  <a:extLst>
                    <a:ext uri="{9D8B030D-6E8A-4147-A177-3AD203B41FA5}">
                      <a16:colId xmlns:a16="http://schemas.microsoft.com/office/drawing/2014/main" val="20001"/>
                    </a:ext>
                  </a:extLst>
                </a:gridCol>
                <a:gridCol w="371342">
                  <a:extLst>
                    <a:ext uri="{9D8B030D-6E8A-4147-A177-3AD203B41FA5}">
                      <a16:colId xmlns:a16="http://schemas.microsoft.com/office/drawing/2014/main" val="20006"/>
                    </a:ext>
                  </a:extLst>
                </a:gridCol>
                <a:gridCol w="924802">
                  <a:extLst>
                    <a:ext uri="{9D8B030D-6E8A-4147-A177-3AD203B41FA5}">
                      <a16:colId xmlns:a16="http://schemas.microsoft.com/office/drawing/2014/main" val="20002"/>
                    </a:ext>
                  </a:extLst>
                </a:gridCol>
                <a:gridCol w="864096">
                  <a:extLst>
                    <a:ext uri="{9D8B030D-6E8A-4147-A177-3AD203B41FA5}">
                      <a16:colId xmlns:a16="http://schemas.microsoft.com/office/drawing/2014/main" val="20003"/>
                    </a:ext>
                  </a:extLst>
                </a:gridCol>
                <a:gridCol w="648072">
                  <a:extLst>
                    <a:ext uri="{9D8B030D-6E8A-4147-A177-3AD203B41FA5}">
                      <a16:colId xmlns:a16="http://schemas.microsoft.com/office/drawing/2014/main" val="20004"/>
                    </a:ext>
                  </a:extLst>
                </a:gridCol>
                <a:gridCol w="864852">
                  <a:extLst>
                    <a:ext uri="{9D8B030D-6E8A-4147-A177-3AD203B41FA5}">
                      <a16:colId xmlns:a16="http://schemas.microsoft.com/office/drawing/2014/main" val="2807462935"/>
                    </a:ext>
                  </a:extLst>
                </a:gridCol>
                <a:gridCol w="3746907">
                  <a:extLst>
                    <a:ext uri="{9D8B030D-6E8A-4147-A177-3AD203B41FA5}">
                      <a16:colId xmlns:a16="http://schemas.microsoft.com/office/drawing/2014/main" val="20005"/>
                    </a:ext>
                  </a:extLst>
                </a:gridCol>
              </a:tblGrid>
              <a:tr h="360040">
                <a:tc rowSpan="2">
                  <a:txBody>
                    <a:bodyPr/>
                    <a:lstStyle/>
                    <a:p>
                      <a:pPr algn="ctr" rtl="0" fontAlgn="ctr"/>
                      <a:r>
                        <a:rPr lang="en-US" altLang="zh-TW" sz="1000" b="0" i="0" u="none" strike="noStrike" dirty="0">
                          <a:solidFill>
                            <a:srgbClr val="000000"/>
                          </a:solidFill>
                          <a:effectLst/>
                          <a:latin typeface="DFKai-SB" pitchFamily="65" charset="-120"/>
                          <a:ea typeface="DFKai-SB" pitchFamily="65" charset="-120"/>
                        </a:rPr>
                        <a:t>Subject</a:t>
                      </a:r>
                      <a:endParaRPr lang="zh-TW" alt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rowSpan="2">
                  <a:txBody>
                    <a:bodyPr/>
                    <a:lstStyle/>
                    <a:p>
                      <a:pPr algn="ctr" rtl="0" fontAlgn="ctr"/>
                      <a:r>
                        <a:rPr lang="en-US" altLang="zh-TW" sz="1000" b="0" i="0" u="none" strike="noStrike" dirty="0">
                          <a:solidFill>
                            <a:srgbClr val="000000"/>
                          </a:solidFill>
                          <a:effectLst/>
                          <a:latin typeface="DFKai-SB" pitchFamily="65" charset="-120"/>
                          <a:ea typeface="DFKai-SB" pitchFamily="65" charset="-120"/>
                        </a:rPr>
                        <a:t>Segments</a:t>
                      </a:r>
                      <a:endParaRPr lang="zh-TW" alt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rowSpan="2">
                  <a:txBody>
                    <a:bodyPr/>
                    <a:lstStyle/>
                    <a:p>
                      <a:pPr algn="ctr" rtl="0" fontAlgn="ctr"/>
                      <a:r>
                        <a:rPr lang="de-DE" altLang="zh-TW" sz="1000" b="0" i="0" u="none" strike="noStrike" dirty="0">
                          <a:solidFill>
                            <a:schemeClr val="tx1"/>
                          </a:solidFill>
                          <a:effectLst/>
                          <a:latin typeface="DFKai-SB" pitchFamily="65" charset="-120"/>
                          <a:ea typeface="DFKai-SB" pitchFamily="65" charset="-120"/>
                        </a:rPr>
                        <a:t>BCC</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altLang="zh-TW" sz="1000" b="0" i="0" u="none" strike="noStrike" dirty="0">
                          <a:solidFill>
                            <a:schemeClr val="tx1"/>
                          </a:solidFill>
                          <a:effectLst/>
                          <a:latin typeface="DFKai-SB" pitchFamily="65" charset="-120"/>
                          <a:ea typeface="DFKai-SB" pitchFamily="65" charset="-120"/>
                        </a:rPr>
                        <a:t>202</a:t>
                      </a:r>
                      <a:r>
                        <a:rPr lang="en-US" altLang="zh-TW" sz="1000" b="0" i="0" u="none" strike="noStrike" dirty="0">
                          <a:solidFill>
                            <a:schemeClr val="tx1"/>
                          </a:solidFill>
                          <a:effectLst/>
                          <a:latin typeface="DFKai-SB" pitchFamily="65" charset="-120"/>
                          <a:ea typeface="DFKai-SB" pitchFamily="65" charset="-120"/>
                        </a:rPr>
                        <a:t>4</a:t>
                      </a:r>
                      <a:r>
                        <a:rPr lang="de-DE" altLang="zh-TW" sz="1000" b="0" i="0" u="none" strike="noStrike" dirty="0">
                          <a:solidFill>
                            <a:schemeClr val="tx1"/>
                          </a:solidFill>
                          <a:effectLst/>
                          <a:latin typeface="DFKai-SB" pitchFamily="65" charset="-120"/>
                          <a:ea typeface="DFKai-SB" pitchFamily="65" charset="-120"/>
                        </a:rPr>
                        <a:t> Target</a:t>
                      </a:r>
                    </a:p>
                    <a:p>
                      <a:pPr algn="ctr" rtl="0" fontAlgn="ctr"/>
                      <a:r>
                        <a:rPr lang="de-DE" altLang="zh-TW" sz="800" b="0" i="0" u="none" strike="noStrike" dirty="0">
                          <a:solidFill>
                            <a:schemeClr val="tx1"/>
                          </a:solidFill>
                          <a:effectLst/>
                          <a:latin typeface="DFKai-SB" pitchFamily="65" charset="-120"/>
                          <a:ea typeface="DFKai-SB" pitchFamily="65" charset="-120"/>
                        </a:rPr>
                        <a:t>TTL Loading(</a:t>
                      </a:r>
                      <a:r>
                        <a:rPr lang="de-DE" altLang="zh-TW" sz="800" b="0" i="0" u="none" strike="noStrike" baseline="0" dirty="0">
                          <a:solidFill>
                            <a:schemeClr val="tx1"/>
                          </a:solidFill>
                          <a:effectLst/>
                          <a:latin typeface="DFKai-SB" pitchFamily="65" charset="-120"/>
                          <a:ea typeface="DFKai-SB" pitchFamily="65" charset="-120"/>
                        </a:rPr>
                        <a:t>TEU)</a:t>
                      </a:r>
                      <a:endParaRPr lang="de-DE" altLang="zh-TW" sz="8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altLang="zh-TW" sz="1000" b="0" i="0" u="none" strike="noStrike" dirty="0">
                          <a:solidFill>
                            <a:schemeClr val="tx1"/>
                          </a:solidFill>
                          <a:effectLst/>
                          <a:latin typeface="DFKai-SB" pitchFamily="65" charset="-120"/>
                          <a:ea typeface="DFKai-SB" pitchFamily="65" charset="-120"/>
                        </a:rPr>
                        <a:t>2024 JAN~DEC</a:t>
                      </a:r>
                    </a:p>
                    <a:p>
                      <a:pPr marL="0" marR="0" indent="0" algn="ctr" defTabSz="914400" rtl="0" eaLnBrk="1" fontAlgn="ctr" latinLnBrk="0" hangingPunct="1">
                        <a:lnSpc>
                          <a:spcPct val="100000"/>
                        </a:lnSpc>
                        <a:spcBef>
                          <a:spcPts val="0"/>
                        </a:spcBef>
                        <a:spcAft>
                          <a:spcPts val="0"/>
                        </a:spcAft>
                        <a:buClrTx/>
                        <a:buSzTx/>
                        <a:buFontTx/>
                        <a:buNone/>
                        <a:tabLst/>
                        <a:defRPr/>
                      </a:pPr>
                      <a:r>
                        <a:rPr lang="de-DE" altLang="zh-TW" sz="800" b="0" i="0" u="none" strike="noStrike" dirty="0">
                          <a:solidFill>
                            <a:schemeClr val="tx1"/>
                          </a:solidFill>
                          <a:effectLst/>
                          <a:latin typeface="DFKai-SB" pitchFamily="65" charset="-120"/>
                          <a:ea typeface="DFKai-SB" pitchFamily="65" charset="-120"/>
                        </a:rPr>
                        <a:t>TTL</a:t>
                      </a:r>
                      <a:r>
                        <a:rPr lang="de-DE" altLang="zh-TW" sz="800" b="0" i="0" u="none" strike="noStrike" baseline="0" dirty="0">
                          <a:solidFill>
                            <a:schemeClr val="tx1"/>
                          </a:solidFill>
                          <a:effectLst/>
                          <a:latin typeface="DFKai-SB" pitchFamily="65" charset="-120"/>
                          <a:ea typeface="DFKai-SB" pitchFamily="65" charset="-120"/>
                        </a:rPr>
                        <a:t> </a:t>
                      </a:r>
                      <a:r>
                        <a:rPr lang="de-DE" altLang="zh-TW" sz="800" b="0" i="0" u="none" strike="noStrike" dirty="0">
                          <a:solidFill>
                            <a:schemeClr val="tx1"/>
                          </a:solidFill>
                          <a:effectLst/>
                          <a:latin typeface="DFKai-SB" pitchFamily="65" charset="-120"/>
                          <a:ea typeface="DFKai-SB" pitchFamily="65" charset="-120"/>
                        </a:rPr>
                        <a:t>Loading</a:t>
                      </a:r>
                      <a:r>
                        <a:rPr lang="de-DE" altLang="zh-TW" sz="800" b="0" i="0" u="none" strike="noStrike" baseline="0" dirty="0">
                          <a:solidFill>
                            <a:schemeClr val="tx1"/>
                          </a:solidFill>
                          <a:effectLst/>
                          <a:latin typeface="DFKai-SB" pitchFamily="65" charset="-120"/>
                          <a:ea typeface="DFKai-SB" pitchFamily="65" charset="-120"/>
                        </a:rPr>
                        <a:t>(TEU)</a:t>
                      </a:r>
                      <a:endParaRPr lang="de-DE" altLang="zh-TW" sz="8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en-US" altLang="zh-TW" sz="800" b="0" i="0" u="none" strike="noStrike" dirty="0">
                          <a:solidFill>
                            <a:schemeClr val="tx1"/>
                          </a:solidFill>
                          <a:effectLst/>
                          <a:latin typeface="DFKai-SB" pitchFamily="65" charset="-120"/>
                          <a:ea typeface="DFKai-SB" pitchFamily="65" charset="-120"/>
                        </a:rPr>
                        <a:t>Achievement</a:t>
                      </a:r>
                    </a:p>
                    <a:p>
                      <a:pPr algn="ctr" rtl="0" fontAlgn="ctr"/>
                      <a:r>
                        <a:rPr lang="de-DE" altLang="zh-TW" sz="1000" b="0" i="0" u="none" strike="noStrike" dirty="0">
                          <a:solidFill>
                            <a:schemeClr val="tx1"/>
                          </a:solidFill>
                          <a:effectLst/>
                          <a:latin typeface="DFKai-SB" pitchFamily="65" charset="-120"/>
                          <a:ea typeface="DFKai-SB" pitchFamily="65" charset="-120"/>
                        </a:rPr>
                        <a:t>(%)</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altLang="zh-TW" sz="1000" b="0" i="0" u="none" strike="noStrike" dirty="0">
                          <a:solidFill>
                            <a:schemeClr val="tx1"/>
                          </a:solidFill>
                          <a:effectLst/>
                          <a:latin typeface="DFKai-SB" pitchFamily="65" charset="-120"/>
                          <a:ea typeface="DFKai-SB" pitchFamily="65" charset="-120"/>
                        </a:rPr>
                        <a:t>2025 JAN~DEC</a:t>
                      </a:r>
                    </a:p>
                    <a:p>
                      <a:pPr marL="0" marR="0" lvl="0" indent="0" algn="ctr" defTabSz="914400" rtl="0" eaLnBrk="1" fontAlgn="ctr" latinLnBrk="0" hangingPunct="1">
                        <a:lnSpc>
                          <a:spcPct val="100000"/>
                        </a:lnSpc>
                        <a:spcBef>
                          <a:spcPts val="0"/>
                        </a:spcBef>
                        <a:spcAft>
                          <a:spcPts val="0"/>
                        </a:spcAft>
                        <a:buClrTx/>
                        <a:buSzTx/>
                        <a:buFontTx/>
                        <a:buNone/>
                        <a:tabLst/>
                        <a:defRPr/>
                      </a:pPr>
                      <a:r>
                        <a:rPr lang="de-DE" altLang="zh-TW" sz="800" b="0" i="0" u="none" strike="noStrike" dirty="0">
                          <a:solidFill>
                            <a:schemeClr val="tx1"/>
                          </a:solidFill>
                          <a:effectLst/>
                          <a:latin typeface="DFKai-SB" pitchFamily="65" charset="-120"/>
                          <a:ea typeface="DFKai-SB" pitchFamily="65" charset="-120"/>
                        </a:rPr>
                        <a:t>TTL Loading(</a:t>
                      </a:r>
                      <a:r>
                        <a:rPr lang="de-DE" altLang="zh-TW" sz="800" b="0" i="0" u="none" strike="noStrike" baseline="0" dirty="0">
                          <a:solidFill>
                            <a:schemeClr val="tx1"/>
                          </a:solidFill>
                          <a:effectLst/>
                          <a:latin typeface="DFKai-SB" pitchFamily="65" charset="-120"/>
                          <a:ea typeface="DFKai-SB" pitchFamily="65" charset="-120"/>
                        </a:rPr>
                        <a:t>TEU)</a:t>
                      </a:r>
                      <a:endParaRPr lang="de-DE" altLang="zh-TW" sz="8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rowSpan="2">
                  <a:txBody>
                    <a:bodyPr/>
                    <a:lstStyle/>
                    <a:p>
                      <a:pPr algn="ctr" rtl="0" fontAlgn="ctr"/>
                      <a:r>
                        <a:rPr lang="de-DE" sz="1000" b="0" i="0" u="none" strike="noStrike" dirty="0">
                          <a:solidFill>
                            <a:srgbClr val="000000"/>
                          </a:solidFill>
                          <a:effectLst/>
                          <a:latin typeface="DFKai-SB" pitchFamily="65" charset="-120"/>
                          <a:ea typeface="DFKai-SB" pitchFamily="65" charset="-120"/>
                        </a:rPr>
                        <a:t>Market</a:t>
                      </a:r>
                      <a:r>
                        <a:rPr lang="de-DE" sz="1000" b="0" i="0" u="none" strike="noStrike" baseline="0" dirty="0">
                          <a:solidFill>
                            <a:srgbClr val="000000"/>
                          </a:solidFill>
                          <a:effectLst/>
                          <a:latin typeface="DFKai-SB" pitchFamily="65" charset="-120"/>
                          <a:ea typeface="DFKai-SB" pitchFamily="65" charset="-120"/>
                        </a:rPr>
                        <a:t> Review</a:t>
                      </a:r>
                      <a:r>
                        <a:rPr lang="de-DE" sz="1000" b="0" i="0" u="none" strike="noStrike" dirty="0">
                          <a:solidFill>
                            <a:srgbClr val="000000"/>
                          </a:solidFill>
                          <a:effectLst/>
                          <a:latin typeface="DFKai-SB" pitchFamily="65" charset="-120"/>
                          <a:ea typeface="DFKai-SB" pitchFamily="65" charset="-120"/>
                        </a:rPr>
                        <a:t> &amp; Action</a:t>
                      </a:r>
                      <a:r>
                        <a:rPr lang="de-DE" sz="1000" b="0" i="0" u="none" strike="noStrike" baseline="0" dirty="0">
                          <a:solidFill>
                            <a:srgbClr val="000000"/>
                          </a:solidFill>
                          <a:effectLst/>
                          <a:latin typeface="DFKai-SB" pitchFamily="65" charset="-120"/>
                          <a:ea typeface="DFKai-SB" pitchFamily="65" charset="-120"/>
                        </a:rPr>
                        <a:t> Plan</a:t>
                      </a:r>
                    </a:p>
                    <a:p>
                      <a:pPr algn="ctr" rtl="0" fontAlgn="ctr"/>
                      <a:r>
                        <a:rPr lang="de-DE" sz="1000" b="0" i="0" u="none" strike="noStrike" baseline="0" dirty="0">
                          <a:solidFill>
                            <a:srgbClr val="000000"/>
                          </a:solidFill>
                          <a:effectLst/>
                          <a:latin typeface="DFKai-SB" pitchFamily="65" charset="-120"/>
                          <a:ea typeface="DFKai-SB" pitchFamily="65" charset="-120"/>
                        </a:rPr>
                        <a:t>(How to achieve 2025 target?)</a:t>
                      </a:r>
                      <a:endParaRPr 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extLst>
                  <a:ext uri="{0D108BD9-81ED-4DB2-BD59-A6C34878D82A}">
                    <a16:rowId xmlns:a16="http://schemas.microsoft.com/office/drawing/2014/main" val="10000"/>
                  </a:ext>
                </a:extLst>
              </a:tr>
              <a:tr h="194359">
                <a:tc vMerge="1">
                  <a:txBody>
                    <a:bodyPr/>
                    <a:lstStyle/>
                    <a:p>
                      <a:endParaRPr lang="de-DE"/>
                    </a:p>
                  </a:txBody>
                  <a:tcPr/>
                </a:tc>
                <a:tc vMerge="1">
                  <a:txBody>
                    <a:bodyPr/>
                    <a:lstStyle/>
                    <a:p>
                      <a:endParaRPr lang="de-DE"/>
                    </a:p>
                  </a:txBody>
                  <a:tcPr/>
                </a:tc>
                <a:tc vMerge="1">
                  <a:txBody>
                    <a:bodyPr/>
                    <a:lstStyle/>
                    <a:p>
                      <a:pPr algn="ctr" rtl="0" fontAlgn="ctr"/>
                      <a:endParaRPr 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2E088"/>
                    </a:solidFill>
                  </a:tcPr>
                </a:tc>
                <a:tc>
                  <a:txBody>
                    <a:bodyPr/>
                    <a:lstStyle/>
                    <a:p>
                      <a:pPr algn="ctr" rtl="0" fontAlgn="ctr"/>
                      <a:r>
                        <a:rPr lang="de-DE" sz="1000" b="0" i="0" u="none" strike="noStrike" dirty="0">
                          <a:solidFill>
                            <a:srgbClr val="000000"/>
                          </a:solidFill>
                          <a:effectLst/>
                          <a:latin typeface="DFKai-SB" pitchFamily="65" charset="-120"/>
                          <a:ea typeface="DFKai-SB" pitchFamily="65" charset="-120"/>
                        </a:rPr>
                        <a:t>(A)</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sz="1000" b="0" i="0" u="none" strike="noStrike" dirty="0">
                          <a:solidFill>
                            <a:srgbClr val="000000"/>
                          </a:solidFill>
                          <a:effectLst/>
                          <a:latin typeface="DFKai-SB" pitchFamily="65" charset="-120"/>
                          <a:ea typeface="DFKai-SB" pitchFamily="65" charset="-120"/>
                        </a:rPr>
                        <a:t>(B)</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altLang="zh-TW" sz="1000" b="0" i="0" u="none" strike="noStrike" kern="1200" cap="none" spc="0" normalizeH="0" baseline="0" noProof="0" dirty="0">
                          <a:ln>
                            <a:noFill/>
                          </a:ln>
                          <a:solidFill>
                            <a:srgbClr val="000000"/>
                          </a:solidFill>
                          <a:effectLst/>
                          <a:uLnTx/>
                          <a:uFillTx/>
                          <a:latin typeface="DFKai-SB" pitchFamily="65" charset="-120"/>
                          <a:ea typeface="DFKai-SB" pitchFamily="65" charset="-120"/>
                          <a:cs typeface="+mn-cs"/>
                        </a:rPr>
                        <a:t>(B)/(A)</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altLang="zh-TW" sz="1000" b="0" i="0" u="none" strike="noStrike" kern="1200" cap="none" spc="0" normalizeH="0" baseline="0" noProof="0" dirty="0">
                          <a:ln>
                            <a:noFill/>
                          </a:ln>
                          <a:solidFill>
                            <a:srgbClr val="000000"/>
                          </a:solidFill>
                          <a:effectLst/>
                          <a:uLnTx/>
                          <a:uFillTx/>
                          <a:latin typeface="DFKai-SB" pitchFamily="65" charset="-120"/>
                          <a:ea typeface="DFKai-SB" pitchFamily="65" charset="-120"/>
                          <a:cs typeface="+mn-cs"/>
                        </a:rPr>
                        <a:t>Target</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vMerge="1">
                  <a:txBody>
                    <a:bodyPr/>
                    <a:lstStyle/>
                    <a:p>
                      <a:pPr algn="ctr" rtl="0" fontAlgn="ctr"/>
                      <a:endParaRPr lang="de-DE" sz="1000" b="0" i="0" u="none" strike="noStrike" dirty="0">
                        <a:solidFill>
                          <a:srgbClr val="000000"/>
                        </a:solidFill>
                        <a:effectLst/>
                        <a:latin typeface="DFKai-SB" pitchFamily="65" charset="-120"/>
                        <a:ea typeface="DFKai-SB" pitchFamily="65" charset="-120"/>
                      </a:endParaRP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2E088"/>
                    </a:solidFill>
                  </a:tcPr>
                </a:tc>
                <a:extLst>
                  <a:ext uri="{0D108BD9-81ED-4DB2-BD59-A6C34878D82A}">
                    <a16:rowId xmlns:a16="http://schemas.microsoft.com/office/drawing/2014/main" val="10001"/>
                  </a:ext>
                </a:extLst>
              </a:tr>
              <a:tr h="1602732">
                <a:tc rowSpan="2">
                  <a:txBody>
                    <a:bodyPr/>
                    <a:lstStyle/>
                    <a:p>
                      <a:pPr algn="ctr" rtl="0" fontAlgn="ctr"/>
                      <a:r>
                        <a:rPr lang="en-US" altLang="zh-TW" sz="1000" b="0" i="0" u="none" strike="noStrike" dirty="0">
                          <a:solidFill>
                            <a:srgbClr val="000000"/>
                          </a:solidFill>
                          <a:effectLst/>
                          <a:latin typeface="DFKai-SB" pitchFamily="65" charset="-120"/>
                          <a:ea typeface="DFKai-SB" pitchFamily="65" charset="-120"/>
                        </a:rPr>
                        <a:t>Trade</a:t>
                      </a:r>
                      <a:r>
                        <a:rPr lang="en-US" altLang="zh-TW" sz="1000" b="0" i="0" u="none" strike="noStrike" baseline="0" dirty="0">
                          <a:solidFill>
                            <a:srgbClr val="000000"/>
                          </a:solidFill>
                          <a:effectLst/>
                          <a:latin typeface="DFKai-SB" pitchFamily="65" charset="-120"/>
                          <a:ea typeface="DFKai-SB" pitchFamily="65" charset="-120"/>
                        </a:rPr>
                        <a:t> Lane</a:t>
                      </a:r>
                      <a:endParaRPr lang="zh-TW" alt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en-US" altLang="zh-TW" sz="800" b="1" i="0" u="none" strike="noStrike" dirty="0">
                          <a:solidFill>
                            <a:schemeClr val="tx1"/>
                          </a:solidFill>
                          <a:effectLst/>
                          <a:latin typeface="+mj-lt"/>
                          <a:ea typeface="DFKai-SB" pitchFamily="65" charset="-120"/>
                        </a:rPr>
                        <a:t>F.E. =&gt; </a:t>
                      </a:r>
                      <a:r>
                        <a:rPr lang="en-US" altLang="zh-TW" sz="800" b="1" i="0" u="none" strike="noStrike" dirty="0">
                          <a:solidFill>
                            <a:srgbClr val="FF0000"/>
                          </a:solidFill>
                          <a:effectLst/>
                          <a:latin typeface="+mj-lt"/>
                          <a:ea typeface="DFKai-SB" pitchFamily="65" charset="-120"/>
                        </a:rPr>
                        <a:t>GT+BZ</a:t>
                      </a:r>
                      <a:r>
                        <a:rPr lang="en-US" altLang="zh-TW" sz="800" b="1" i="0" u="none" strike="noStrike" baseline="0" dirty="0">
                          <a:solidFill>
                            <a:schemeClr val="tx1"/>
                          </a:solidFill>
                          <a:effectLst/>
                          <a:latin typeface="+mj-lt"/>
                          <a:ea typeface="DFKai-SB" pitchFamily="65" charset="-120"/>
                        </a:rPr>
                        <a:t> IMP.</a:t>
                      </a:r>
                    </a:p>
                    <a:p>
                      <a:pPr algn="ctr" rtl="0" fontAlgn="ctr"/>
                      <a:r>
                        <a:rPr lang="en-US" altLang="zh-TW" sz="800" b="0" i="0" u="none" strike="noStrike" baseline="0" dirty="0">
                          <a:solidFill>
                            <a:schemeClr val="tx1"/>
                          </a:solidFill>
                          <a:effectLst/>
                          <a:latin typeface="+mj-lt"/>
                          <a:ea typeface="DFKai-SB" pitchFamily="65" charset="-120"/>
                        </a:rPr>
                        <a:t>(Q</a:t>
                      </a:r>
                      <a:r>
                        <a:rPr lang="de-DE" altLang="zh-TW" sz="800" b="0" i="0" u="none" strike="noStrike" baseline="0" dirty="0">
                          <a:solidFill>
                            <a:schemeClr val="tx1"/>
                          </a:solidFill>
                          <a:effectLst/>
                          <a:latin typeface="+mj-lt"/>
                          <a:ea typeface="DFKai-SB" pitchFamily="65" charset="-120"/>
                        </a:rPr>
                        <a:t> Tr</a:t>
                      </a:r>
                      <a:r>
                        <a:rPr lang="fr-FR" altLang="zh-TW" sz="800" b="0" i="0" u="none" strike="noStrike" baseline="0" dirty="0">
                          <a:solidFill>
                            <a:schemeClr val="tx1"/>
                          </a:solidFill>
                          <a:effectLst/>
                          <a:latin typeface="+mj-lt"/>
                          <a:ea typeface="DFKai-SB" pitchFamily="65" charset="-120"/>
                        </a:rPr>
                        <a:t>ade)</a:t>
                      </a:r>
                      <a:endParaRPr lang="de-DE" altLang="zh-TW" sz="800" b="0" i="0" u="none" strike="noStrike" dirty="0">
                        <a:solidFill>
                          <a:schemeClr val="tx1"/>
                        </a:solidFill>
                        <a:effectLst/>
                        <a:latin typeface="+mj-lt"/>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de-DE" sz="800" b="0" i="0" u="none" strike="noStrike" dirty="0">
                          <a:solidFill>
                            <a:schemeClr val="tx1"/>
                          </a:solidFill>
                          <a:effectLst/>
                          <a:latin typeface="+mj-lt"/>
                          <a:ea typeface="DFKai-SB" pitchFamily="65" charset="-120"/>
                        </a:rPr>
                        <a:t>LAD</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ctr" rtl="0" fontAlgn="ctr"/>
                      <a:r>
                        <a:rPr lang="en-US" altLang="zh-TW" sz="800" b="0" i="0" u="none" strike="noStrike" dirty="0">
                          <a:solidFill>
                            <a:schemeClr val="tx1"/>
                          </a:solidFill>
                          <a:effectLst/>
                          <a:latin typeface="+mj-lt"/>
                          <a:ea typeface="DFKai-SB" pitchFamily="65" charset="-120"/>
                        </a:rPr>
                        <a:t>9,823</a:t>
                      </a:r>
                      <a:endParaRPr lang="de-DE" sz="800" b="0" i="0" u="none" strike="noStrike" dirty="0">
                        <a:solidFill>
                          <a:schemeClr val="tx1"/>
                        </a:solidFill>
                        <a:effectLst/>
                        <a:latin typeface="+mj-lt"/>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ctr" rtl="0" fontAlgn="ctr"/>
                      <a:r>
                        <a:rPr lang="en-US" altLang="zh-TW" sz="800" b="0" i="0" u="none" strike="noStrike" dirty="0">
                          <a:solidFill>
                            <a:schemeClr val="tx1"/>
                          </a:solidFill>
                          <a:effectLst/>
                          <a:latin typeface="+mj-lt"/>
                          <a:ea typeface="DFKai-SB" pitchFamily="65" charset="-120"/>
                        </a:rPr>
                        <a:t>7,430</a:t>
                      </a:r>
                      <a:endParaRPr lang="de-DE" sz="800" b="0" i="0" u="none" strike="noStrike" dirty="0">
                        <a:solidFill>
                          <a:schemeClr val="tx1"/>
                        </a:solidFill>
                        <a:effectLst/>
                        <a:latin typeface="+mj-lt"/>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ctr" rtl="0" fontAlgn="ctr"/>
                      <a:r>
                        <a:rPr lang="en-US" altLang="zh-TW" sz="800" b="0" i="0" u="none" strike="noStrike" dirty="0">
                          <a:solidFill>
                            <a:srgbClr val="FF0000"/>
                          </a:solidFill>
                          <a:effectLst/>
                          <a:latin typeface="+mj-lt"/>
                          <a:ea typeface="DFKai-SB" pitchFamily="65" charset="-120"/>
                        </a:rPr>
                        <a:t>76%</a:t>
                      </a:r>
                      <a:endParaRPr lang="de-DE" sz="800" b="0" i="0" u="none" strike="noStrike" dirty="0">
                        <a:solidFill>
                          <a:srgbClr val="FF0000"/>
                        </a:solidFill>
                        <a:effectLst/>
                        <a:latin typeface="+mj-lt"/>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rtl="0" fontAlgn="ctr"/>
                      <a:r>
                        <a:rPr lang="en-US" altLang="zh-TW" sz="800" b="0" i="0" u="none" strike="noStrike" dirty="0">
                          <a:solidFill>
                            <a:schemeClr val="tx1"/>
                          </a:solidFill>
                          <a:effectLst/>
                          <a:latin typeface="+mj-lt"/>
                          <a:ea typeface="DFKai-SB" pitchFamily="65" charset="-120"/>
                        </a:rPr>
                        <a:t>9,269</a:t>
                      </a:r>
                      <a:endParaRPr lang="de-DE" sz="800" b="0" i="0" u="none" strike="noStrike" dirty="0">
                        <a:solidFill>
                          <a:schemeClr val="tx1"/>
                        </a:solidFill>
                        <a:effectLst/>
                        <a:latin typeface="+mj-lt"/>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marL="228600" indent="-228600" algn="just" rtl="0" fontAlgn="ctr">
                        <a:buFont typeface="+mj-lt"/>
                        <a:buAutoNum type="arabicPeriod"/>
                      </a:pPr>
                      <a:r>
                        <a:rPr lang="de-DE" sz="800" b="0" i="0" u="none" strike="noStrike" dirty="0">
                          <a:solidFill>
                            <a:schemeClr val="tx1"/>
                          </a:solidFill>
                          <a:effectLst/>
                          <a:latin typeface="+mj-lt"/>
                          <a:ea typeface="DFKai-SB" panose="03000509000000000000"/>
                          <a:cs typeface="+mn-cs"/>
                        </a:rPr>
                        <a:t>In order to achieve 2025 target, we need support from Principals to negotiate additional move counts with APMT GT / our WSA2 Service, APMT is blocking our capacity to develop more cargoes and achieve our targets. </a:t>
                      </a:r>
                    </a:p>
                    <a:p>
                      <a:pPr marL="228600" indent="-228600" algn="just" rtl="0" fontAlgn="ctr">
                        <a:buFont typeface="+mj-lt"/>
                        <a:buAutoNum type="arabicPeriod"/>
                      </a:pPr>
                      <a:r>
                        <a:rPr lang="en-US" sz="800" b="0" i="0" u="none" strike="noStrike" dirty="0">
                          <a:solidFill>
                            <a:schemeClr val="tx1"/>
                          </a:solidFill>
                          <a:effectLst/>
                          <a:latin typeface="+mj-lt"/>
                          <a:ea typeface="DFKai-SB" panose="03000509000000000000"/>
                          <a:cs typeface="+mn-cs"/>
                        </a:rPr>
                        <a:t>We will persuade tender accounts to nominate additional volume  during 2025. (Mabe, Sopesa &amp;Nasa, Autocom) </a:t>
                      </a:r>
                    </a:p>
                    <a:p>
                      <a:pPr marL="228600" indent="-228600" algn="just" rtl="0" fontAlgn="ctr">
                        <a:buFont typeface="+mj-lt"/>
                        <a:buAutoNum type="arabicPeriod"/>
                      </a:pPr>
                      <a:r>
                        <a:rPr lang="en-US" sz="800" b="0" i="0" u="none" strike="noStrike" dirty="0">
                          <a:solidFill>
                            <a:schemeClr val="tx1"/>
                          </a:solidFill>
                          <a:effectLst/>
                          <a:latin typeface="+mj-lt"/>
                          <a:ea typeface="DFKai-SB" panose="03000509000000000000"/>
                          <a:cs typeface="+mn-cs"/>
                        </a:rPr>
                        <a:t>Approach clients to recover cargoes lost under FAK rate level </a:t>
                      </a:r>
                    </a:p>
                    <a:p>
                      <a:pPr marL="228600" indent="-228600" algn="just" rtl="0" fontAlgn="ctr">
                        <a:buFont typeface="+mj-lt"/>
                        <a:buAutoNum type="arabicPeriod"/>
                      </a:pPr>
                      <a:r>
                        <a:rPr lang="en-US" sz="800" b="0" i="0" u="none" strike="noStrike" dirty="0">
                          <a:solidFill>
                            <a:schemeClr val="tx1"/>
                          </a:solidFill>
                          <a:effectLst/>
                          <a:latin typeface="+mj-lt"/>
                          <a:ea typeface="DFKai-SB" panose="03000509000000000000"/>
                          <a:cs typeface="+mn-cs"/>
                        </a:rPr>
                        <a:t>We will be focused on clients that handles 4SD /4SH shipments.  </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extLst>
                  <a:ext uri="{0D108BD9-81ED-4DB2-BD59-A6C34878D82A}">
                    <a16:rowId xmlns:a16="http://schemas.microsoft.com/office/drawing/2014/main" val="10002"/>
                  </a:ext>
                </a:extLst>
              </a:tr>
              <a:tr h="2088232">
                <a:tc vMerge="1">
                  <a:txBody>
                    <a:bodyPr/>
                    <a:lstStyle/>
                    <a:p>
                      <a:endParaRPr lang="de-DE"/>
                    </a:p>
                  </a:txBody>
                  <a:tcPr/>
                </a:tc>
                <a:tc>
                  <a:txBody>
                    <a:bodyPr/>
                    <a:lstStyle/>
                    <a:p>
                      <a:pPr algn="ctr" rtl="0" fontAlgn="ctr"/>
                      <a:r>
                        <a:rPr lang="en-US" altLang="zh-TW" sz="800" b="1" i="0" u="none" strike="noStrike" dirty="0">
                          <a:solidFill>
                            <a:srgbClr val="FF0000"/>
                          </a:solidFill>
                          <a:effectLst/>
                          <a:latin typeface="+mj-lt"/>
                          <a:ea typeface="DFKai-SB" pitchFamily="65" charset="-120"/>
                        </a:rPr>
                        <a:t>GT+BZ</a:t>
                      </a:r>
                      <a:r>
                        <a:rPr lang="en-US" altLang="zh-TW" sz="800" b="1" i="0" u="none" strike="noStrike" dirty="0">
                          <a:solidFill>
                            <a:schemeClr val="tx1"/>
                          </a:solidFill>
                          <a:effectLst/>
                          <a:latin typeface="+mj-lt"/>
                          <a:ea typeface="DFKai-SB" pitchFamily="65" charset="-120"/>
                        </a:rPr>
                        <a:t> EXP.</a:t>
                      </a:r>
                      <a:r>
                        <a:rPr lang="fr-FR" altLang="zh-TW" sz="800" b="1" i="0" u="none" strike="noStrike" baseline="0" dirty="0">
                          <a:solidFill>
                            <a:schemeClr val="tx1"/>
                          </a:solidFill>
                          <a:effectLst/>
                          <a:latin typeface="+mj-lt"/>
                          <a:ea typeface="DFKai-SB" pitchFamily="65" charset="-120"/>
                        </a:rPr>
                        <a:t> =&gt;</a:t>
                      </a:r>
                      <a:r>
                        <a:rPr lang="fr-FR" altLang="zh-TW" sz="800" b="1" i="0" u="none" strike="noStrike" dirty="0">
                          <a:solidFill>
                            <a:schemeClr val="tx1"/>
                          </a:solidFill>
                          <a:effectLst/>
                          <a:latin typeface="+mj-lt"/>
                          <a:ea typeface="DFKai-SB" pitchFamily="65" charset="-120"/>
                        </a:rPr>
                        <a:t> F.E.</a:t>
                      </a:r>
                    </a:p>
                    <a:p>
                      <a:pPr algn="ctr" rtl="0" fontAlgn="ctr"/>
                      <a:r>
                        <a:rPr lang="en-US" altLang="zh-TW" sz="800" b="0" i="0" u="none" strike="noStrike" dirty="0">
                          <a:solidFill>
                            <a:schemeClr val="tx1"/>
                          </a:solidFill>
                          <a:effectLst/>
                          <a:latin typeface="+mj-lt"/>
                          <a:ea typeface="DFKai-SB" pitchFamily="65" charset="-120"/>
                        </a:rPr>
                        <a:t>(CF</a:t>
                      </a:r>
                      <a:r>
                        <a:rPr lang="de-DE" altLang="zh-TW" sz="800" b="0" i="0" u="none" strike="noStrike" baseline="0" dirty="0">
                          <a:solidFill>
                            <a:schemeClr val="tx1"/>
                          </a:solidFill>
                          <a:effectLst/>
                          <a:latin typeface="+mj-lt"/>
                          <a:ea typeface="DFKai-SB" pitchFamily="65" charset="-120"/>
                        </a:rPr>
                        <a:t> Tr</a:t>
                      </a:r>
                      <a:r>
                        <a:rPr lang="fr-FR" altLang="zh-TW" sz="800" b="0" i="0" u="none" strike="noStrike" baseline="0" dirty="0">
                          <a:solidFill>
                            <a:schemeClr val="tx1"/>
                          </a:solidFill>
                          <a:effectLst/>
                          <a:latin typeface="+mj-lt"/>
                          <a:ea typeface="DFKai-SB" pitchFamily="65" charset="-120"/>
                        </a:rPr>
                        <a:t>ade)</a:t>
                      </a:r>
                      <a:endParaRPr lang="de-DE" altLang="zh-TW" sz="800" b="0" i="0" u="none" strike="noStrike" dirty="0">
                        <a:solidFill>
                          <a:schemeClr val="tx1"/>
                        </a:solidFill>
                        <a:effectLst/>
                        <a:latin typeface="+mj-lt"/>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de-DE" sz="800" b="0" i="0" u="none" strike="noStrike" dirty="0">
                          <a:solidFill>
                            <a:schemeClr val="tx1"/>
                          </a:solidFill>
                          <a:effectLst/>
                          <a:latin typeface="+mj-lt"/>
                          <a:ea typeface="DFKai-SB" pitchFamily="65" charset="-120"/>
                        </a:rPr>
                        <a:t>LAD</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ctr" rtl="0" fontAlgn="ctr"/>
                      <a:r>
                        <a:rPr lang="en-US" altLang="zh-TW" sz="800" b="0" i="0" u="none" strike="noStrike" dirty="0">
                          <a:solidFill>
                            <a:schemeClr val="tx1"/>
                          </a:solidFill>
                          <a:effectLst/>
                          <a:latin typeface="+mj-lt"/>
                          <a:ea typeface="DFKai-SB" pitchFamily="65" charset="-120"/>
                        </a:rPr>
                        <a:t>1,952</a:t>
                      </a:r>
                      <a:endParaRPr lang="de-DE" sz="800" b="0" i="0" u="none" strike="noStrike" dirty="0">
                        <a:solidFill>
                          <a:schemeClr val="tx1"/>
                        </a:solidFill>
                        <a:effectLst/>
                        <a:latin typeface="+mj-lt"/>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ctr" rtl="0" fontAlgn="ctr"/>
                      <a:r>
                        <a:rPr lang="en-US" altLang="zh-TW" sz="800" b="0" i="0" u="none" strike="noStrike" dirty="0">
                          <a:solidFill>
                            <a:schemeClr val="tx1"/>
                          </a:solidFill>
                          <a:effectLst/>
                          <a:latin typeface="+mj-lt"/>
                          <a:ea typeface="DFKai-SB" pitchFamily="65" charset="-120"/>
                        </a:rPr>
                        <a:t>2,357</a:t>
                      </a:r>
                      <a:endParaRPr lang="de-DE" sz="800" b="0" i="0" u="none" strike="noStrike" dirty="0">
                        <a:solidFill>
                          <a:schemeClr val="tx1"/>
                        </a:solidFill>
                        <a:effectLst/>
                        <a:latin typeface="+mj-lt"/>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ctr" rtl="0" fontAlgn="ctr"/>
                      <a:r>
                        <a:rPr lang="en-US" altLang="zh-TW" sz="800" b="0" i="0" u="none" strike="noStrike" dirty="0">
                          <a:solidFill>
                            <a:schemeClr val="tx1"/>
                          </a:solidFill>
                          <a:effectLst/>
                          <a:latin typeface="+mj-lt"/>
                          <a:ea typeface="DFKai-SB" pitchFamily="65" charset="-120"/>
                        </a:rPr>
                        <a:t>121%</a:t>
                      </a:r>
                      <a:endParaRPr lang="de-DE" sz="800" b="0" i="0" u="none" strike="noStrike" dirty="0">
                        <a:solidFill>
                          <a:schemeClr val="tx1"/>
                        </a:solidFill>
                        <a:effectLst/>
                        <a:latin typeface="+mj-lt"/>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rtl="0" fontAlgn="ctr"/>
                      <a:r>
                        <a:rPr lang="en-US" altLang="zh-TW" sz="800" b="0" i="0" u="none" strike="noStrike" dirty="0">
                          <a:solidFill>
                            <a:schemeClr val="tx1"/>
                          </a:solidFill>
                          <a:effectLst/>
                          <a:latin typeface="+mj-lt"/>
                          <a:ea typeface="DFKai-SB" pitchFamily="65" charset="-120"/>
                        </a:rPr>
                        <a:t>2,989</a:t>
                      </a:r>
                      <a:endParaRPr lang="de-DE" sz="800" b="0" i="0" u="none" strike="noStrike" dirty="0">
                        <a:solidFill>
                          <a:schemeClr val="tx1"/>
                        </a:solidFill>
                        <a:effectLst/>
                        <a:latin typeface="+mj-lt"/>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marL="228600" marR="0" lvl="0" indent="-228600" algn="just" defTabSz="914400" rtl="0" eaLnBrk="1" fontAlgn="ctr" latinLnBrk="0" hangingPunct="1">
                        <a:lnSpc>
                          <a:spcPct val="100000"/>
                        </a:lnSpc>
                        <a:spcBef>
                          <a:spcPts val="0"/>
                        </a:spcBef>
                        <a:spcAft>
                          <a:spcPts val="0"/>
                        </a:spcAft>
                        <a:buClrTx/>
                        <a:buSzTx/>
                        <a:buFont typeface="+mj-lt"/>
                        <a:buAutoNum type="arabicPeriod"/>
                        <a:tabLst/>
                        <a:defRPr/>
                      </a:pPr>
                      <a:r>
                        <a:rPr lang="de-DE" sz="800" b="0" i="0" u="none" strike="noStrike" dirty="0">
                          <a:solidFill>
                            <a:schemeClr val="tx1"/>
                          </a:solidFill>
                          <a:effectLst/>
                          <a:latin typeface="+mj-lt"/>
                          <a:ea typeface="DFKai-SB" panose="03000509000000000000"/>
                          <a:cs typeface="+mn-cs"/>
                        </a:rPr>
                        <a:t>In order to achieve 2025 target, need support from Principals to negotiate special storate term at POL APMT. Need, at least 5 free days. Any vessel delay deeply aftect us but our competitors do have better conditions at APMT or absorb costs.  </a:t>
                      </a:r>
                    </a:p>
                    <a:p>
                      <a:pPr marL="228600" marR="0" lvl="0" indent="-228600" algn="just" defTabSz="914400" rtl="0" eaLnBrk="1" fontAlgn="ctr" latinLnBrk="0" hangingPunct="1">
                        <a:lnSpc>
                          <a:spcPct val="100000"/>
                        </a:lnSpc>
                        <a:spcBef>
                          <a:spcPts val="0"/>
                        </a:spcBef>
                        <a:spcAft>
                          <a:spcPts val="0"/>
                        </a:spcAft>
                        <a:buClrTx/>
                        <a:buSzTx/>
                        <a:buFont typeface="+mj-lt"/>
                        <a:buAutoNum type="arabicPeriod"/>
                        <a:tabLst/>
                        <a:defRPr/>
                      </a:pPr>
                      <a:r>
                        <a:rPr lang="en-US" sz="800" b="0" i="0" u="none" strike="noStrike" dirty="0">
                          <a:solidFill>
                            <a:schemeClr val="tx1"/>
                          </a:solidFill>
                          <a:effectLst/>
                          <a:latin typeface="+mj-lt"/>
                          <a:ea typeface="DFKai-SB" panose="03000509000000000000"/>
                          <a:cs typeface="+mn-cs"/>
                        </a:rPr>
                        <a:t>We will be focused on cargo to Asia base ports on 40´ in order to increase EMC market share. </a:t>
                      </a:r>
                      <a:endParaRPr lang="de-DE" sz="800" b="0" i="0" u="none" strike="noStrike" dirty="0">
                        <a:solidFill>
                          <a:schemeClr val="tx1"/>
                        </a:solidFill>
                        <a:effectLst/>
                        <a:latin typeface="+mj-lt"/>
                        <a:ea typeface="DFKai-SB" panose="03000509000000000000"/>
                        <a:cs typeface="+mn-cs"/>
                      </a:endParaRPr>
                    </a:p>
                    <a:p>
                      <a:pPr marL="228600" marR="0" lvl="0" indent="-228600" algn="just" defTabSz="914400" rtl="0" eaLnBrk="1" fontAlgn="ctr" latinLnBrk="0" hangingPunct="1">
                        <a:lnSpc>
                          <a:spcPct val="100000"/>
                        </a:lnSpc>
                        <a:spcBef>
                          <a:spcPts val="0"/>
                        </a:spcBef>
                        <a:spcAft>
                          <a:spcPts val="0"/>
                        </a:spcAft>
                        <a:buClrTx/>
                        <a:buSzTx/>
                        <a:buFont typeface="+mj-lt"/>
                        <a:buAutoNum type="arabicPeriod"/>
                        <a:tabLst/>
                        <a:defRPr/>
                      </a:pPr>
                      <a:r>
                        <a:rPr lang="en-US" sz="800" b="0" i="0" u="none" strike="noStrike" dirty="0">
                          <a:solidFill>
                            <a:schemeClr val="tx1"/>
                          </a:solidFill>
                          <a:effectLst/>
                          <a:latin typeface="+mj-lt"/>
                          <a:ea typeface="DFKai-SB" panose="03000509000000000000"/>
                          <a:cs typeface="+mn-cs"/>
                        </a:rPr>
                        <a:t>We will be working on getting  additional nominations of sugar, cardamom and coffee shipments.  </a:t>
                      </a:r>
                    </a:p>
                    <a:p>
                      <a:pPr marL="228600" marR="0" lvl="0" indent="-228600" algn="just" defTabSz="914400" rtl="0" eaLnBrk="1" fontAlgn="ctr" latinLnBrk="0" hangingPunct="1">
                        <a:lnSpc>
                          <a:spcPct val="100000"/>
                        </a:lnSpc>
                        <a:spcBef>
                          <a:spcPts val="0"/>
                        </a:spcBef>
                        <a:spcAft>
                          <a:spcPts val="0"/>
                        </a:spcAft>
                        <a:buClrTx/>
                        <a:buSzTx/>
                        <a:buFont typeface="+mj-lt"/>
                        <a:buAutoNum type="arabicPeriod"/>
                        <a:tabLst/>
                        <a:defRPr/>
                      </a:pPr>
                      <a:r>
                        <a:rPr lang="en-US" sz="800" b="0" i="0" u="none" strike="noStrike" dirty="0">
                          <a:solidFill>
                            <a:schemeClr val="tx1"/>
                          </a:solidFill>
                          <a:effectLst/>
                          <a:latin typeface="+mj-lt"/>
                          <a:ea typeface="DFKai-SB" panose="03000509000000000000"/>
                          <a:cs typeface="+mn-cs"/>
                        </a:rPr>
                        <a:t> Approach clients to recover cargoes lost.</a:t>
                      </a:r>
                    </a:p>
                    <a:p>
                      <a:pPr marL="228600" marR="0" lvl="0" indent="-228600" algn="just" defTabSz="914400" rtl="0" eaLnBrk="1" fontAlgn="ctr" latinLnBrk="0" hangingPunct="1">
                        <a:lnSpc>
                          <a:spcPct val="100000"/>
                        </a:lnSpc>
                        <a:spcBef>
                          <a:spcPts val="0"/>
                        </a:spcBef>
                        <a:spcAft>
                          <a:spcPts val="0"/>
                        </a:spcAft>
                        <a:buClrTx/>
                        <a:buSzTx/>
                        <a:buFont typeface="+mj-lt"/>
                        <a:buAutoNum type="arabicPeriod"/>
                        <a:tabLst/>
                        <a:defRPr/>
                      </a:pPr>
                      <a:r>
                        <a:rPr lang="en-US" sz="800" b="0" i="0" u="none" strike="noStrike" dirty="0">
                          <a:solidFill>
                            <a:schemeClr val="tx1"/>
                          </a:solidFill>
                          <a:effectLst/>
                          <a:latin typeface="+mj-lt"/>
                          <a:ea typeface="DFKai-SB" panose="03000509000000000000"/>
                          <a:cs typeface="+mn-cs"/>
                        </a:rPr>
                        <a:t>Promote our service to reefer market.</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extLst>
                  <a:ext uri="{0D108BD9-81ED-4DB2-BD59-A6C34878D82A}">
                    <a16:rowId xmlns:a16="http://schemas.microsoft.com/office/drawing/2014/main" val="10003"/>
                  </a:ext>
                </a:extLst>
              </a:tr>
            </a:tbl>
          </a:graphicData>
        </a:graphic>
      </p:graphicFrame>
      <p:sp>
        <p:nvSpPr>
          <p:cNvPr id="9" name="Title 11"/>
          <p:cNvSpPr txBox="1">
            <a:spLocks/>
          </p:cNvSpPr>
          <p:nvPr/>
        </p:nvSpPr>
        <p:spPr>
          <a:xfrm>
            <a:off x="104257" y="66576"/>
            <a:ext cx="8935486" cy="555831"/>
          </a:xfrm>
          <a:prstGeom prst="rect">
            <a:avLst/>
          </a:prstGeom>
          <a:solidFill>
            <a:srgbClr val="003217"/>
          </a:solidFill>
        </p:spPr>
        <p:style>
          <a:lnRef idx="1">
            <a:schemeClr val="accent3"/>
          </a:lnRef>
          <a:fillRef idx="3">
            <a:schemeClr val="accent3"/>
          </a:fillRef>
          <a:effectRef idx="2">
            <a:schemeClr val="accent3"/>
          </a:effectRef>
          <a:fontRef idx="minor">
            <a:schemeClr val="lt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altLang="zh-TW" sz="2400" b="1" dirty="0">
                <a:latin typeface="DFKai-SB" pitchFamily="65" charset="-120"/>
                <a:ea typeface="DFKai-SB" pitchFamily="65" charset="-120"/>
              </a:rPr>
              <a:t>Performance/Space(2024) and 2025 Market Review </a:t>
            </a:r>
            <a:r>
              <a:rPr lang="en-US" altLang="zh-TW" sz="2400" b="1" dirty="0">
                <a:solidFill>
                  <a:srgbClr val="FFFF00"/>
                </a:solidFill>
                <a:latin typeface="DFKai-SB" pitchFamily="65" charset="-120"/>
                <a:ea typeface="DFKai-SB" pitchFamily="65" charset="-120"/>
              </a:rPr>
              <a:t>(GT+BZ)</a:t>
            </a:r>
            <a:endParaRPr lang="en-US" sz="2400" b="1" dirty="0">
              <a:solidFill>
                <a:srgbClr val="FFFF00"/>
              </a:solidFill>
              <a:latin typeface="DFKai-SB" pitchFamily="65" charset="-120"/>
              <a:ea typeface="DFKai-SB" pitchFamily="65" charset="-120"/>
            </a:endParaRPr>
          </a:p>
        </p:txBody>
      </p:sp>
      <p:sp>
        <p:nvSpPr>
          <p:cNvPr id="7" name="Slide Number Placeholder 1"/>
          <p:cNvSpPr txBox="1">
            <a:spLocks/>
          </p:cNvSpPr>
          <p:nvPr/>
        </p:nvSpPr>
        <p:spPr>
          <a:xfrm>
            <a:off x="7010400" y="4883720"/>
            <a:ext cx="2133600"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9F36D82E-CE9F-4850-9751-B326B49AD240}" type="slidenum">
              <a:rPr lang="en-US" sz="1200" smtClean="0">
                <a:solidFill>
                  <a:prstClr val="black"/>
                </a:solidFill>
                <a:latin typeface="Calibri"/>
              </a:rPr>
              <a:pPr algn="r">
                <a:defRPr/>
              </a:pPr>
              <a:t>23</a:t>
            </a:fld>
            <a:endParaRPr lang="en-US" sz="1200" dirty="0">
              <a:solidFill>
                <a:prstClr val="black"/>
              </a:solidFill>
              <a:latin typeface="Calibri"/>
            </a:endParaRPr>
          </a:p>
        </p:txBody>
      </p:sp>
    </p:spTree>
    <p:extLst>
      <p:ext uri="{BB962C8B-B14F-4D97-AF65-F5344CB8AC3E}">
        <p14:creationId xmlns:p14="http://schemas.microsoft.com/office/powerpoint/2010/main" val="25283575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4162566072"/>
              </p:ext>
            </p:extLst>
          </p:nvPr>
        </p:nvGraphicFramePr>
        <p:xfrm>
          <a:off x="104257" y="686688"/>
          <a:ext cx="8935488" cy="4293229"/>
        </p:xfrm>
        <a:graphic>
          <a:graphicData uri="http://schemas.openxmlformats.org/drawingml/2006/table">
            <a:tbl>
              <a:tblPr/>
              <a:tblGrid>
                <a:gridCol w="507303">
                  <a:extLst>
                    <a:ext uri="{9D8B030D-6E8A-4147-A177-3AD203B41FA5}">
                      <a16:colId xmlns:a16="http://schemas.microsoft.com/office/drawing/2014/main" val="20000"/>
                    </a:ext>
                  </a:extLst>
                </a:gridCol>
                <a:gridCol w="1080120">
                  <a:extLst>
                    <a:ext uri="{9D8B030D-6E8A-4147-A177-3AD203B41FA5}">
                      <a16:colId xmlns:a16="http://schemas.microsoft.com/office/drawing/2014/main" val="20001"/>
                    </a:ext>
                  </a:extLst>
                </a:gridCol>
                <a:gridCol w="432048">
                  <a:extLst>
                    <a:ext uri="{9D8B030D-6E8A-4147-A177-3AD203B41FA5}">
                      <a16:colId xmlns:a16="http://schemas.microsoft.com/office/drawing/2014/main" val="20006"/>
                    </a:ext>
                  </a:extLst>
                </a:gridCol>
                <a:gridCol w="936104">
                  <a:extLst>
                    <a:ext uri="{9D8B030D-6E8A-4147-A177-3AD203B41FA5}">
                      <a16:colId xmlns:a16="http://schemas.microsoft.com/office/drawing/2014/main" val="20002"/>
                    </a:ext>
                  </a:extLst>
                </a:gridCol>
                <a:gridCol w="864096">
                  <a:extLst>
                    <a:ext uri="{9D8B030D-6E8A-4147-A177-3AD203B41FA5}">
                      <a16:colId xmlns:a16="http://schemas.microsoft.com/office/drawing/2014/main" val="20003"/>
                    </a:ext>
                  </a:extLst>
                </a:gridCol>
                <a:gridCol w="648072">
                  <a:extLst>
                    <a:ext uri="{9D8B030D-6E8A-4147-A177-3AD203B41FA5}">
                      <a16:colId xmlns:a16="http://schemas.microsoft.com/office/drawing/2014/main" val="20004"/>
                    </a:ext>
                  </a:extLst>
                </a:gridCol>
                <a:gridCol w="864096">
                  <a:extLst>
                    <a:ext uri="{9D8B030D-6E8A-4147-A177-3AD203B41FA5}">
                      <a16:colId xmlns:a16="http://schemas.microsoft.com/office/drawing/2014/main" val="3952754038"/>
                    </a:ext>
                  </a:extLst>
                </a:gridCol>
                <a:gridCol w="3603649">
                  <a:extLst>
                    <a:ext uri="{9D8B030D-6E8A-4147-A177-3AD203B41FA5}">
                      <a16:colId xmlns:a16="http://schemas.microsoft.com/office/drawing/2014/main" val="20005"/>
                    </a:ext>
                  </a:extLst>
                </a:gridCol>
              </a:tblGrid>
              <a:tr h="406851">
                <a:tc rowSpan="2">
                  <a:txBody>
                    <a:bodyPr/>
                    <a:lstStyle/>
                    <a:p>
                      <a:pPr algn="ctr" rtl="0" fontAlgn="ctr"/>
                      <a:r>
                        <a:rPr lang="en-US" altLang="zh-TW" sz="1000" b="0" i="0" u="none" strike="noStrike" dirty="0">
                          <a:solidFill>
                            <a:srgbClr val="000000"/>
                          </a:solidFill>
                          <a:effectLst/>
                          <a:latin typeface="DFKai-SB" pitchFamily="65" charset="-120"/>
                          <a:ea typeface="DFKai-SB" pitchFamily="65" charset="-120"/>
                        </a:rPr>
                        <a:t>Subject</a:t>
                      </a:r>
                      <a:endParaRPr lang="zh-TW" alt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rowSpan="2">
                  <a:txBody>
                    <a:bodyPr/>
                    <a:lstStyle/>
                    <a:p>
                      <a:pPr algn="ctr" rtl="0" fontAlgn="ctr"/>
                      <a:r>
                        <a:rPr lang="en-US" altLang="zh-TW" sz="1000" b="0" i="0" u="none" strike="noStrike" dirty="0">
                          <a:solidFill>
                            <a:srgbClr val="000000"/>
                          </a:solidFill>
                          <a:effectLst/>
                          <a:latin typeface="DFKai-SB" pitchFamily="65" charset="-120"/>
                          <a:ea typeface="DFKai-SB" pitchFamily="65" charset="-120"/>
                        </a:rPr>
                        <a:t>Segments</a:t>
                      </a:r>
                      <a:endParaRPr lang="zh-TW" alt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rowSpan="2">
                  <a:txBody>
                    <a:bodyPr/>
                    <a:lstStyle/>
                    <a:p>
                      <a:pPr algn="ctr" rtl="0" fontAlgn="ctr"/>
                      <a:r>
                        <a:rPr lang="de-DE" altLang="zh-TW" sz="1000" b="0" i="0" u="none" strike="noStrike" dirty="0">
                          <a:solidFill>
                            <a:schemeClr val="tx1"/>
                          </a:solidFill>
                          <a:effectLst/>
                          <a:latin typeface="DFKai-SB" pitchFamily="65" charset="-120"/>
                          <a:ea typeface="DFKai-SB" pitchFamily="65" charset="-120"/>
                        </a:rPr>
                        <a:t>BCC</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altLang="zh-TW" sz="1000" b="0" i="0" u="none" strike="noStrike" dirty="0">
                          <a:solidFill>
                            <a:schemeClr val="tx1"/>
                          </a:solidFill>
                          <a:effectLst/>
                          <a:latin typeface="DFKai-SB" pitchFamily="65" charset="-120"/>
                          <a:ea typeface="DFKai-SB" pitchFamily="65" charset="-120"/>
                        </a:rPr>
                        <a:t>202</a:t>
                      </a:r>
                      <a:r>
                        <a:rPr lang="en-US" altLang="zh-TW" sz="1000" b="0" i="0" u="none" strike="noStrike" dirty="0">
                          <a:solidFill>
                            <a:schemeClr val="tx1"/>
                          </a:solidFill>
                          <a:effectLst/>
                          <a:latin typeface="DFKai-SB" pitchFamily="65" charset="-120"/>
                          <a:ea typeface="DFKai-SB" pitchFamily="65" charset="-120"/>
                        </a:rPr>
                        <a:t>4</a:t>
                      </a:r>
                      <a:r>
                        <a:rPr lang="de-DE" altLang="zh-TW" sz="1000" b="0" i="0" u="none" strike="noStrike" dirty="0">
                          <a:solidFill>
                            <a:schemeClr val="tx1"/>
                          </a:solidFill>
                          <a:effectLst/>
                          <a:latin typeface="DFKai-SB" pitchFamily="65" charset="-120"/>
                          <a:ea typeface="DFKai-SB" pitchFamily="65" charset="-120"/>
                        </a:rPr>
                        <a:t> Target</a:t>
                      </a:r>
                    </a:p>
                    <a:p>
                      <a:pPr algn="ctr" rtl="0" fontAlgn="ctr"/>
                      <a:r>
                        <a:rPr lang="de-DE" altLang="zh-TW" sz="800" b="0" i="0" u="none" strike="noStrike" dirty="0">
                          <a:solidFill>
                            <a:schemeClr val="tx1"/>
                          </a:solidFill>
                          <a:effectLst/>
                          <a:latin typeface="DFKai-SB" pitchFamily="65" charset="-120"/>
                          <a:ea typeface="DFKai-SB" pitchFamily="65" charset="-120"/>
                        </a:rPr>
                        <a:t>TTL Loading(</a:t>
                      </a:r>
                      <a:r>
                        <a:rPr lang="de-DE" altLang="zh-TW" sz="800" b="0" i="0" u="none" strike="noStrike" baseline="0" dirty="0">
                          <a:solidFill>
                            <a:schemeClr val="tx1"/>
                          </a:solidFill>
                          <a:effectLst/>
                          <a:latin typeface="DFKai-SB" pitchFamily="65" charset="-120"/>
                          <a:ea typeface="DFKai-SB" pitchFamily="65" charset="-120"/>
                        </a:rPr>
                        <a:t>TEU)</a:t>
                      </a:r>
                      <a:endParaRPr lang="de-DE" altLang="zh-TW" sz="8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altLang="zh-TW" sz="1000" b="0" i="0" u="none" strike="noStrike" dirty="0">
                          <a:solidFill>
                            <a:schemeClr val="tx1"/>
                          </a:solidFill>
                          <a:effectLst/>
                          <a:latin typeface="DFKai-SB" pitchFamily="65" charset="-120"/>
                          <a:ea typeface="DFKai-SB" pitchFamily="65" charset="-120"/>
                        </a:rPr>
                        <a:t>2024 JAN~DEC</a:t>
                      </a:r>
                    </a:p>
                    <a:p>
                      <a:pPr marL="0" marR="0" indent="0" algn="ctr" defTabSz="914400" rtl="0" eaLnBrk="1" fontAlgn="ctr" latinLnBrk="0" hangingPunct="1">
                        <a:lnSpc>
                          <a:spcPct val="100000"/>
                        </a:lnSpc>
                        <a:spcBef>
                          <a:spcPts val="0"/>
                        </a:spcBef>
                        <a:spcAft>
                          <a:spcPts val="0"/>
                        </a:spcAft>
                        <a:buClrTx/>
                        <a:buSzTx/>
                        <a:buFontTx/>
                        <a:buNone/>
                        <a:tabLst/>
                        <a:defRPr/>
                      </a:pPr>
                      <a:r>
                        <a:rPr lang="de-DE" altLang="zh-TW" sz="800" b="0" i="0" u="none" strike="noStrike" dirty="0">
                          <a:solidFill>
                            <a:schemeClr val="tx1"/>
                          </a:solidFill>
                          <a:effectLst/>
                          <a:latin typeface="DFKai-SB" pitchFamily="65" charset="-120"/>
                          <a:ea typeface="DFKai-SB" pitchFamily="65" charset="-120"/>
                        </a:rPr>
                        <a:t>TTL</a:t>
                      </a:r>
                      <a:r>
                        <a:rPr lang="de-DE" altLang="zh-TW" sz="800" b="0" i="0" u="none" strike="noStrike" baseline="0" dirty="0">
                          <a:solidFill>
                            <a:schemeClr val="tx1"/>
                          </a:solidFill>
                          <a:effectLst/>
                          <a:latin typeface="DFKai-SB" pitchFamily="65" charset="-120"/>
                          <a:ea typeface="DFKai-SB" pitchFamily="65" charset="-120"/>
                        </a:rPr>
                        <a:t> </a:t>
                      </a:r>
                      <a:r>
                        <a:rPr lang="de-DE" altLang="zh-TW" sz="800" b="0" i="0" u="none" strike="noStrike" dirty="0">
                          <a:solidFill>
                            <a:schemeClr val="tx1"/>
                          </a:solidFill>
                          <a:effectLst/>
                          <a:latin typeface="DFKai-SB" pitchFamily="65" charset="-120"/>
                          <a:ea typeface="DFKai-SB" pitchFamily="65" charset="-120"/>
                        </a:rPr>
                        <a:t>Loading</a:t>
                      </a:r>
                      <a:r>
                        <a:rPr lang="de-DE" altLang="zh-TW" sz="800" b="0" i="0" u="none" strike="noStrike" baseline="0" dirty="0">
                          <a:solidFill>
                            <a:schemeClr val="tx1"/>
                          </a:solidFill>
                          <a:effectLst/>
                          <a:latin typeface="DFKai-SB" pitchFamily="65" charset="-120"/>
                          <a:ea typeface="DFKai-SB" pitchFamily="65" charset="-120"/>
                        </a:rPr>
                        <a:t>(TEU)</a:t>
                      </a:r>
                      <a:endParaRPr lang="de-DE" altLang="zh-TW" sz="8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en-US" altLang="zh-TW" sz="800" b="0" i="0" u="none" strike="noStrike" dirty="0">
                          <a:solidFill>
                            <a:schemeClr val="tx1"/>
                          </a:solidFill>
                          <a:effectLst/>
                          <a:latin typeface="DFKai-SB" pitchFamily="65" charset="-120"/>
                          <a:ea typeface="DFKai-SB" pitchFamily="65" charset="-120"/>
                        </a:rPr>
                        <a:t>Achievement</a:t>
                      </a:r>
                    </a:p>
                    <a:p>
                      <a:pPr algn="ctr" rtl="0" fontAlgn="ctr"/>
                      <a:r>
                        <a:rPr lang="de-DE" altLang="zh-TW" sz="1000" b="0" i="0" u="none" strike="noStrike" dirty="0">
                          <a:solidFill>
                            <a:schemeClr val="tx1"/>
                          </a:solidFill>
                          <a:effectLst/>
                          <a:latin typeface="DFKai-SB" pitchFamily="65" charset="-120"/>
                          <a:ea typeface="DFKai-SB" pitchFamily="65" charset="-120"/>
                        </a:rPr>
                        <a:t>(%)</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altLang="zh-TW" sz="1000" b="0" i="0" u="none" strike="noStrike" dirty="0">
                          <a:solidFill>
                            <a:schemeClr val="tx1"/>
                          </a:solidFill>
                          <a:effectLst/>
                          <a:latin typeface="DFKai-SB" pitchFamily="65" charset="-120"/>
                          <a:ea typeface="DFKai-SB" pitchFamily="65" charset="-120"/>
                        </a:rPr>
                        <a:t>2025 JAN~DEC</a:t>
                      </a:r>
                    </a:p>
                    <a:p>
                      <a:pPr marL="0" marR="0" lvl="0" indent="0" algn="ctr" defTabSz="914400" rtl="0" eaLnBrk="1" fontAlgn="ctr" latinLnBrk="0" hangingPunct="1">
                        <a:lnSpc>
                          <a:spcPct val="100000"/>
                        </a:lnSpc>
                        <a:spcBef>
                          <a:spcPts val="0"/>
                        </a:spcBef>
                        <a:spcAft>
                          <a:spcPts val="0"/>
                        </a:spcAft>
                        <a:buClrTx/>
                        <a:buSzTx/>
                        <a:buFontTx/>
                        <a:buNone/>
                        <a:tabLst/>
                        <a:defRPr/>
                      </a:pPr>
                      <a:r>
                        <a:rPr lang="de-DE" altLang="zh-TW" sz="800" b="0" i="0" u="none" strike="noStrike" dirty="0">
                          <a:solidFill>
                            <a:schemeClr val="tx1"/>
                          </a:solidFill>
                          <a:effectLst/>
                          <a:latin typeface="DFKai-SB" pitchFamily="65" charset="-120"/>
                          <a:ea typeface="DFKai-SB" pitchFamily="65" charset="-120"/>
                        </a:rPr>
                        <a:t>TTL Loading(</a:t>
                      </a:r>
                      <a:r>
                        <a:rPr lang="de-DE" altLang="zh-TW" sz="800" b="0" i="0" u="none" strike="noStrike" baseline="0" dirty="0">
                          <a:solidFill>
                            <a:schemeClr val="tx1"/>
                          </a:solidFill>
                          <a:effectLst/>
                          <a:latin typeface="DFKai-SB" pitchFamily="65" charset="-120"/>
                          <a:ea typeface="DFKai-SB" pitchFamily="65" charset="-120"/>
                        </a:rPr>
                        <a:t>TEU)</a:t>
                      </a:r>
                      <a:endParaRPr lang="de-DE" altLang="zh-TW" sz="8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rowSpan="2">
                  <a:txBody>
                    <a:bodyPr/>
                    <a:lstStyle/>
                    <a:p>
                      <a:pPr algn="ctr" rtl="0" fontAlgn="ctr"/>
                      <a:r>
                        <a:rPr lang="de-DE" sz="1000" b="0" i="0" u="none" strike="noStrike" dirty="0">
                          <a:solidFill>
                            <a:srgbClr val="000000"/>
                          </a:solidFill>
                          <a:effectLst/>
                          <a:latin typeface="DFKai-SB" pitchFamily="65" charset="-120"/>
                          <a:ea typeface="DFKai-SB" pitchFamily="65" charset="-120"/>
                        </a:rPr>
                        <a:t>Market</a:t>
                      </a:r>
                      <a:r>
                        <a:rPr lang="de-DE" sz="1000" b="0" i="0" u="none" strike="noStrike" baseline="0" dirty="0">
                          <a:solidFill>
                            <a:srgbClr val="000000"/>
                          </a:solidFill>
                          <a:effectLst/>
                          <a:latin typeface="DFKai-SB" pitchFamily="65" charset="-120"/>
                          <a:ea typeface="DFKai-SB" pitchFamily="65" charset="-120"/>
                        </a:rPr>
                        <a:t> Review</a:t>
                      </a:r>
                      <a:r>
                        <a:rPr lang="de-DE" sz="1000" b="0" i="0" u="none" strike="noStrike" dirty="0">
                          <a:solidFill>
                            <a:srgbClr val="000000"/>
                          </a:solidFill>
                          <a:effectLst/>
                          <a:latin typeface="DFKai-SB" pitchFamily="65" charset="-120"/>
                          <a:ea typeface="DFKai-SB" pitchFamily="65" charset="-120"/>
                        </a:rPr>
                        <a:t> </a:t>
                      </a:r>
                      <a:r>
                        <a:rPr lang="en-US" altLang="zh-TW" sz="1000" b="0" i="0" u="none" strike="noStrike" dirty="0">
                          <a:solidFill>
                            <a:srgbClr val="000000"/>
                          </a:solidFill>
                          <a:effectLst/>
                          <a:latin typeface="DFKai-SB" pitchFamily="65" charset="-120"/>
                          <a:ea typeface="DFKai-SB" pitchFamily="65" charset="-120"/>
                        </a:rPr>
                        <a:t>&amp;</a:t>
                      </a:r>
                      <a:r>
                        <a:rPr lang="de-DE" sz="1000" b="0" i="0" u="none" strike="noStrike" dirty="0">
                          <a:solidFill>
                            <a:srgbClr val="000000"/>
                          </a:solidFill>
                          <a:effectLst/>
                          <a:latin typeface="DFKai-SB" pitchFamily="65" charset="-120"/>
                          <a:ea typeface="DFKai-SB" pitchFamily="65" charset="-120"/>
                        </a:rPr>
                        <a:t> Action</a:t>
                      </a:r>
                      <a:r>
                        <a:rPr lang="de-DE" sz="1000" b="0" i="0" u="none" strike="noStrike" baseline="0" dirty="0">
                          <a:solidFill>
                            <a:srgbClr val="000000"/>
                          </a:solidFill>
                          <a:effectLst/>
                          <a:latin typeface="DFKai-SB" pitchFamily="65" charset="-120"/>
                          <a:ea typeface="DFKai-SB" pitchFamily="65" charset="-120"/>
                        </a:rPr>
                        <a:t> Plan</a:t>
                      </a:r>
                    </a:p>
                    <a:p>
                      <a:pPr algn="ctr" rtl="0" fontAlgn="ctr"/>
                      <a:r>
                        <a:rPr lang="de-DE" sz="1000" b="0" i="0" u="none" strike="noStrike" baseline="0" dirty="0">
                          <a:solidFill>
                            <a:srgbClr val="000000"/>
                          </a:solidFill>
                          <a:effectLst/>
                          <a:latin typeface="DFKai-SB" pitchFamily="65" charset="-120"/>
                          <a:ea typeface="DFKai-SB" pitchFamily="65" charset="-120"/>
                        </a:rPr>
                        <a:t>(How to achieve 2024 target?)</a:t>
                      </a:r>
                      <a:endParaRPr 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extLst>
                  <a:ext uri="{0D108BD9-81ED-4DB2-BD59-A6C34878D82A}">
                    <a16:rowId xmlns:a16="http://schemas.microsoft.com/office/drawing/2014/main" val="10000"/>
                  </a:ext>
                </a:extLst>
              </a:tr>
              <a:tr h="209086">
                <a:tc vMerge="1">
                  <a:txBody>
                    <a:bodyPr/>
                    <a:lstStyle/>
                    <a:p>
                      <a:endParaRPr lang="de-DE"/>
                    </a:p>
                  </a:txBody>
                  <a:tcPr/>
                </a:tc>
                <a:tc vMerge="1">
                  <a:txBody>
                    <a:bodyPr/>
                    <a:lstStyle/>
                    <a:p>
                      <a:endParaRPr lang="de-DE"/>
                    </a:p>
                  </a:txBody>
                  <a:tcPr/>
                </a:tc>
                <a:tc vMerge="1">
                  <a:txBody>
                    <a:bodyPr/>
                    <a:lstStyle/>
                    <a:p>
                      <a:pPr algn="ctr" rtl="0" fontAlgn="ctr"/>
                      <a:endParaRPr 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2E088"/>
                    </a:solidFill>
                  </a:tcPr>
                </a:tc>
                <a:tc>
                  <a:txBody>
                    <a:bodyPr/>
                    <a:lstStyle/>
                    <a:p>
                      <a:pPr algn="ctr" rtl="0" fontAlgn="ctr"/>
                      <a:r>
                        <a:rPr lang="de-DE" sz="1000" b="0" i="0" u="none" strike="noStrike" dirty="0">
                          <a:solidFill>
                            <a:srgbClr val="000000"/>
                          </a:solidFill>
                          <a:effectLst/>
                          <a:latin typeface="DFKai-SB" pitchFamily="65" charset="-120"/>
                          <a:ea typeface="DFKai-SB" pitchFamily="65" charset="-120"/>
                        </a:rPr>
                        <a:t>(A)</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sz="1000" b="0" i="0" u="none" strike="noStrike" dirty="0">
                          <a:solidFill>
                            <a:srgbClr val="000000"/>
                          </a:solidFill>
                          <a:effectLst/>
                          <a:latin typeface="DFKai-SB" pitchFamily="65" charset="-120"/>
                          <a:ea typeface="DFKai-SB" pitchFamily="65" charset="-120"/>
                        </a:rPr>
                        <a:t>(B)</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altLang="zh-TW" sz="1000" b="0" i="0" u="none" strike="noStrike" kern="1200" cap="none" spc="0" normalizeH="0" baseline="0" noProof="0" dirty="0">
                          <a:ln>
                            <a:noFill/>
                          </a:ln>
                          <a:solidFill>
                            <a:srgbClr val="000000"/>
                          </a:solidFill>
                          <a:effectLst/>
                          <a:uLnTx/>
                          <a:uFillTx/>
                          <a:latin typeface="DFKai-SB" pitchFamily="65" charset="-120"/>
                          <a:ea typeface="DFKai-SB" pitchFamily="65" charset="-120"/>
                          <a:cs typeface="+mn-cs"/>
                        </a:rPr>
                        <a:t>(B)/(A)</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altLang="zh-TW" sz="1000" b="0" i="0" u="none" strike="noStrike" kern="1200" cap="none" spc="0" normalizeH="0" baseline="0" noProof="0" dirty="0">
                          <a:ln>
                            <a:noFill/>
                          </a:ln>
                          <a:solidFill>
                            <a:srgbClr val="000000"/>
                          </a:solidFill>
                          <a:effectLst/>
                          <a:uLnTx/>
                          <a:uFillTx/>
                          <a:latin typeface="DFKai-SB" pitchFamily="65" charset="-120"/>
                          <a:ea typeface="DFKai-SB" pitchFamily="65" charset="-120"/>
                          <a:cs typeface="+mn-cs"/>
                        </a:rPr>
                        <a:t>Target</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vMerge="1">
                  <a:txBody>
                    <a:bodyPr/>
                    <a:lstStyle/>
                    <a:p>
                      <a:pPr algn="ctr" rtl="0" fontAlgn="ctr"/>
                      <a:endParaRPr lang="de-DE" sz="1000" b="0" i="0" u="none" strike="noStrike" dirty="0">
                        <a:solidFill>
                          <a:srgbClr val="000000"/>
                        </a:solidFill>
                        <a:effectLst/>
                        <a:latin typeface="DFKai-SB" pitchFamily="65" charset="-120"/>
                        <a:ea typeface="DFKai-SB" pitchFamily="65" charset="-120"/>
                      </a:endParaRP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2E088"/>
                    </a:solidFill>
                  </a:tcPr>
                </a:tc>
                <a:extLst>
                  <a:ext uri="{0D108BD9-81ED-4DB2-BD59-A6C34878D82A}">
                    <a16:rowId xmlns:a16="http://schemas.microsoft.com/office/drawing/2014/main" val="10001"/>
                  </a:ext>
                </a:extLst>
              </a:tr>
              <a:tr h="1341133">
                <a:tc rowSpan="3">
                  <a:txBody>
                    <a:bodyPr/>
                    <a:lstStyle/>
                    <a:p>
                      <a:pPr algn="ctr" rtl="0" fontAlgn="ctr"/>
                      <a:r>
                        <a:rPr lang="en-US" altLang="zh-TW" sz="1000" b="0" i="0" u="none" strike="noStrike" dirty="0">
                          <a:solidFill>
                            <a:srgbClr val="000000"/>
                          </a:solidFill>
                          <a:effectLst/>
                          <a:latin typeface="DFKai-SB" pitchFamily="65" charset="-120"/>
                          <a:ea typeface="DFKai-SB" pitchFamily="65" charset="-120"/>
                        </a:rPr>
                        <a:t>Trade</a:t>
                      </a:r>
                      <a:r>
                        <a:rPr lang="en-US" altLang="zh-TW" sz="1000" b="0" i="0" u="none" strike="noStrike" baseline="0" dirty="0">
                          <a:solidFill>
                            <a:srgbClr val="000000"/>
                          </a:solidFill>
                          <a:effectLst/>
                          <a:latin typeface="DFKai-SB" pitchFamily="65" charset="-120"/>
                          <a:ea typeface="DFKai-SB" pitchFamily="65" charset="-120"/>
                        </a:rPr>
                        <a:t> </a:t>
                      </a:r>
                    </a:p>
                    <a:p>
                      <a:pPr algn="ctr" rtl="0" fontAlgn="ctr"/>
                      <a:r>
                        <a:rPr lang="en-US" altLang="zh-TW" sz="1000" b="0" i="0" u="none" strike="noStrike" baseline="0" dirty="0">
                          <a:solidFill>
                            <a:srgbClr val="000000"/>
                          </a:solidFill>
                          <a:effectLst/>
                          <a:latin typeface="DFKai-SB" pitchFamily="65" charset="-120"/>
                          <a:ea typeface="DFKai-SB" pitchFamily="65" charset="-120"/>
                        </a:rPr>
                        <a:t>Lane</a:t>
                      </a:r>
                      <a:endParaRPr lang="zh-TW" alt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en-US" altLang="zh-TW" sz="800" b="1" i="0" u="none" strike="noStrike" dirty="0">
                          <a:solidFill>
                            <a:srgbClr val="FF0000"/>
                          </a:solidFill>
                          <a:effectLst/>
                          <a:latin typeface="+mn-lt"/>
                          <a:ea typeface="DFKai-SB" pitchFamily="65" charset="-120"/>
                        </a:rPr>
                        <a:t>GT+BZ</a:t>
                      </a:r>
                      <a:r>
                        <a:rPr lang="en-US" altLang="zh-TW" sz="800" b="1" i="0" u="none" strike="noStrike" dirty="0">
                          <a:solidFill>
                            <a:schemeClr val="tx1"/>
                          </a:solidFill>
                          <a:effectLst/>
                          <a:latin typeface="+mn-lt"/>
                          <a:ea typeface="DFKai-SB" pitchFamily="65" charset="-120"/>
                        </a:rPr>
                        <a:t> </a:t>
                      </a:r>
                      <a:r>
                        <a:rPr lang="fr-FR" altLang="zh-TW" sz="800" b="1" i="0" u="none" strike="noStrike" dirty="0">
                          <a:solidFill>
                            <a:schemeClr val="tx1"/>
                          </a:solidFill>
                          <a:effectLst/>
                          <a:latin typeface="+mn-lt"/>
                          <a:ea typeface="DFKai-SB" pitchFamily="65" charset="-120"/>
                          <a:sym typeface="Wingdings" pitchFamily="2" charset="2"/>
                        </a:rPr>
                        <a:t></a:t>
                      </a:r>
                      <a:r>
                        <a:rPr lang="fr-FR" altLang="zh-TW" sz="800" b="1" i="0" u="none" strike="noStrike" dirty="0">
                          <a:solidFill>
                            <a:schemeClr val="tx1"/>
                          </a:solidFill>
                          <a:effectLst/>
                          <a:latin typeface="+mn-lt"/>
                          <a:ea typeface="DFKai-SB" pitchFamily="65" charset="-120"/>
                        </a:rPr>
                        <a:t> USEC</a:t>
                      </a:r>
                    </a:p>
                    <a:p>
                      <a:pPr algn="ctr" rtl="0" fontAlgn="ctr"/>
                      <a:r>
                        <a:rPr lang="en-US" altLang="zh-TW" sz="800" b="0" i="0" u="none" strike="noStrike" dirty="0">
                          <a:solidFill>
                            <a:schemeClr val="tx1"/>
                          </a:solidFill>
                          <a:effectLst/>
                          <a:latin typeface="+mn-lt"/>
                          <a:ea typeface="DFKai-SB" pitchFamily="65" charset="-120"/>
                        </a:rPr>
                        <a:t>(622+623</a:t>
                      </a:r>
                      <a:r>
                        <a:rPr lang="de-DE" altLang="zh-TW" sz="800" b="0" i="0" u="none" strike="noStrike" baseline="0" dirty="0">
                          <a:solidFill>
                            <a:schemeClr val="tx1"/>
                          </a:solidFill>
                          <a:effectLst/>
                          <a:latin typeface="+mn-lt"/>
                          <a:ea typeface="DFKai-SB" pitchFamily="65" charset="-120"/>
                        </a:rPr>
                        <a:t> Tr</a:t>
                      </a:r>
                      <a:r>
                        <a:rPr lang="fr-FR" altLang="zh-TW" sz="800" b="0" i="0" u="none" strike="noStrike" baseline="0" dirty="0">
                          <a:solidFill>
                            <a:schemeClr val="tx1"/>
                          </a:solidFill>
                          <a:effectLst/>
                          <a:latin typeface="+mn-lt"/>
                          <a:ea typeface="DFKai-SB" pitchFamily="65" charset="-120"/>
                        </a:rPr>
                        <a:t>ade)</a:t>
                      </a:r>
                      <a:endParaRPr lang="de-DE" sz="800" b="0" i="0" u="none" strike="noStrike" dirty="0">
                        <a:solidFill>
                          <a:schemeClr val="tx1"/>
                        </a:solidFill>
                        <a:effectLst/>
                        <a:latin typeface="+mn-lt"/>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de-DE" sz="800" b="0" i="0" u="none" strike="noStrike" dirty="0">
                          <a:solidFill>
                            <a:schemeClr val="tx1"/>
                          </a:solidFill>
                          <a:effectLst/>
                          <a:latin typeface="+mn-lt"/>
                          <a:ea typeface="DFKai-SB" pitchFamily="65" charset="-120"/>
                        </a:rPr>
                        <a:t>ELA</a:t>
                      </a:r>
                    </a:p>
                  </a:txBody>
                  <a:tcPr marL="5357" marR="5357" marT="52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SzPts val="1000"/>
                        <a:buFont typeface="Arial"/>
                        <a:buNone/>
                      </a:pPr>
                      <a:r>
                        <a:rPr lang="en-US" sz="800" dirty="0">
                          <a:solidFill>
                            <a:schemeClr val="dk1"/>
                          </a:solidFill>
                          <a:latin typeface="+mn-lt"/>
                          <a:ea typeface="DFKai-SB"/>
                          <a:cs typeface="DFKai-SB"/>
                          <a:sym typeface="DFKai-SB"/>
                        </a:rPr>
                        <a:t>2,350</a:t>
                      </a:r>
                      <a:endParaRPr sz="800" b="0" i="0" u="none" strike="noStrike" dirty="0">
                        <a:solidFill>
                          <a:schemeClr val="dk1"/>
                        </a:solidFill>
                        <a:latin typeface="+mn-lt"/>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SzPts val="1000"/>
                        <a:buFont typeface="Arial"/>
                        <a:buNone/>
                      </a:pPr>
                      <a:r>
                        <a:rPr lang="en-US" sz="800" dirty="0">
                          <a:solidFill>
                            <a:schemeClr val="dk1"/>
                          </a:solidFill>
                          <a:latin typeface="+mn-lt"/>
                          <a:ea typeface="DFKai-SB"/>
                          <a:cs typeface="DFKai-SB"/>
                          <a:sym typeface="DFKai-SB"/>
                        </a:rPr>
                        <a:t>499</a:t>
                      </a:r>
                      <a:endParaRPr sz="800" dirty="0">
                        <a:solidFill>
                          <a:schemeClr val="dk1"/>
                        </a:solidFill>
                        <a:latin typeface="+mn-lt"/>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SzPts val="1000"/>
                        <a:buFont typeface="Arial"/>
                        <a:buNone/>
                      </a:pPr>
                      <a:r>
                        <a:rPr lang="en-US" sz="800" b="0" i="0" u="none" strike="noStrike" dirty="0">
                          <a:solidFill>
                            <a:srgbClr val="FF0000"/>
                          </a:solidFill>
                          <a:latin typeface="+mn-lt"/>
                          <a:ea typeface="DFKai-SB"/>
                          <a:cs typeface="DFKai-SB"/>
                          <a:sym typeface="DFKai-SB"/>
                        </a:rPr>
                        <a:t>21</a:t>
                      </a:r>
                      <a:r>
                        <a:rPr lang="en-US" altLang="zh-TW" sz="800" b="0" i="0" u="none" strike="noStrike" dirty="0">
                          <a:solidFill>
                            <a:srgbClr val="FF0000"/>
                          </a:solidFill>
                          <a:latin typeface="+mn-lt"/>
                          <a:ea typeface="DFKai-SB"/>
                          <a:cs typeface="DFKai-SB"/>
                          <a:sym typeface="DFKai-SB"/>
                        </a:rPr>
                        <a:t>%</a:t>
                      </a:r>
                      <a:endParaRPr sz="800" b="0" i="0" u="none" strike="noStrike" dirty="0">
                        <a:solidFill>
                          <a:srgbClr val="FF0000"/>
                        </a:solidFill>
                        <a:latin typeface="+mn-lt"/>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lvl="0" indent="0" algn="ctr" rtl="0">
                        <a:spcBef>
                          <a:spcPts val="0"/>
                        </a:spcBef>
                        <a:spcAft>
                          <a:spcPts val="0"/>
                        </a:spcAft>
                        <a:buSzPts val="1000"/>
                        <a:buFont typeface="Arial"/>
                        <a:buNone/>
                      </a:pPr>
                      <a:r>
                        <a:rPr lang="en-US" sz="800" b="0" i="0" u="none" strike="noStrike" dirty="0">
                          <a:solidFill>
                            <a:schemeClr val="dk1"/>
                          </a:solidFill>
                          <a:latin typeface="+mn-lt"/>
                          <a:ea typeface="DFKai-SB"/>
                          <a:cs typeface="DFKai-SB"/>
                          <a:sym typeface="DFKai-SB"/>
                        </a:rPr>
                        <a:t>700</a:t>
                      </a:r>
                      <a:endParaRPr sz="800" b="0" i="0" u="none" strike="noStrike" dirty="0">
                        <a:solidFill>
                          <a:schemeClr val="dk1"/>
                        </a:solidFill>
                        <a:latin typeface="+mn-lt"/>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marL="228600" indent="-228600" algn="just">
                        <a:buFont typeface="+mj-lt"/>
                        <a:buAutoNum type="arabicPeriod"/>
                      </a:pPr>
                      <a:r>
                        <a:rPr lang="de-DE" sz="800" b="0" i="0" u="none" strike="noStrike" dirty="0">
                          <a:solidFill>
                            <a:schemeClr val="tx1"/>
                          </a:solidFill>
                          <a:effectLst/>
                          <a:latin typeface="+mn-lt"/>
                          <a:ea typeface="DFKai-SB" panose="03000509000000000000"/>
                          <a:cs typeface="+mn-cs"/>
                        </a:rPr>
                        <a:t>In order to achieve 2025 target, need support on </a:t>
                      </a:r>
                      <a:r>
                        <a:rPr lang="es-GT" sz="800" b="0" i="0" u="none" strike="noStrike" dirty="0">
                          <a:solidFill>
                            <a:schemeClr val="dk1"/>
                          </a:solidFill>
                          <a:effectLst/>
                          <a:latin typeface="+mn-lt"/>
                          <a:ea typeface="DFKai-SB"/>
                          <a:cs typeface="+mn-cs"/>
                        </a:rPr>
                        <a:t>t</a:t>
                      </a:r>
                      <a:r>
                        <a:rPr lang="es-GT" sz="800" dirty="0">
                          <a:solidFill>
                            <a:schemeClr val="dk1"/>
                          </a:solidFill>
                          <a:latin typeface="+mn-lt"/>
                          <a:ea typeface="DFKai-SB"/>
                        </a:rPr>
                        <a:t>ranshipment priority at CCT.  </a:t>
                      </a:r>
                    </a:p>
                    <a:p>
                      <a:pPr marL="228600" indent="-228600" algn="just">
                        <a:buFont typeface="+mj-lt"/>
                        <a:buAutoNum type="arabicPeriod"/>
                      </a:pPr>
                      <a:r>
                        <a:rPr lang="es-GT" sz="800" dirty="0">
                          <a:solidFill>
                            <a:schemeClr val="dk1"/>
                          </a:solidFill>
                          <a:latin typeface="+mn-lt"/>
                          <a:ea typeface="DFKai-SB"/>
                        </a:rPr>
                        <a:t>Approach clients that handle cargo not sensitive to transit time.</a:t>
                      </a:r>
                    </a:p>
                    <a:p>
                      <a:pPr marL="228600" indent="-228600" algn="just">
                        <a:buFont typeface="+mj-lt"/>
                        <a:buAutoNum type="arabicPeriod"/>
                      </a:pPr>
                      <a:r>
                        <a:rPr lang="es-GT" sz="800" dirty="0">
                          <a:solidFill>
                            <a:schemeClr val="dk1"/>
                          </a:solidFill>
                          <a:latin typeface="+mn-lt"/>
                          <a:ea typeface="DFKai-SB"/>
                        </a:rPr>
                        <a:t>Close communication with US offices in order to secure cargo that is negotiated in US side.</a:t>
                      </a:r>
                    </a:p>
                    <a:p>
                      <a:pPr marL="228600" indent="-228600" algn="just">
                        <a:buFont typeface="+mj-lt"/>
                        <a:buAutoNum type="arabicPeriod"/>
                      </a:pPr>
                      <a:r>
                        <a:rPr lang="es-GT" sz="800" dirty="0">
                          <a:solidFill>
                            <a:schemeClr val="dk1"/>
                          </a:solidFill>
                          <a:latin typeface="+mn-lt"/>
                          <a:ea typeface="DFKai-SB"/>
                        </a:rPr>
                        <a:t>In order to increase coffee market share to North USEC, due to the lack of 2SD units,  we are promoting 4SD / 4SH.</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extLst>
                  <a:ext uri="{0D108BD9-81ED-4DB2-BD59-A6C34878D82A}">
                    <a16:rowId xmlns:a16="http://schemas.microsoft.com/office/drawing/2014/main" val="10004"/>
                  </a:ext>
                </a:extLst>
              </a:tr>
              <a:tr h="1296144">
                <a:tc vMerge="1">
                  <a:txBody>
                    <a:bodyPr/>
                    <a:lstStyle/>
                    <a:p>
                      <a:endParaRPr lang="en-US"/>
                    </a:p>
                  </a:txBody>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zh-TW" sz="800" b="1" i="0" u="none" strike="noStrike" dirty="0">
                          <a:solidFill>
                            <a:srgbClr val="FF0000"/>
                          </a:solidFill>
                          <a:effectLst/>
                          <a:latin typeface="+mn-lt"/>
                          <a:ea typeface="DFKai-SB" pitchFamily="65" charset="-120"/>
                        </a:rPr>
                        <a:t>GT+BZ</a:t>
                      </a:r>
                      <a:r>
                        <a:rPr lang="en-US" altLang="zh-TW" sz="800" b="1" i="0" u="none" strike="noStrike" dirty="0">
                          <a:solidFill>
                            <a:schemeClr val="tx1"/>
                          </a:solidFill>
                          <a:effectLst/>
                          <a:latin typeface="+mn-lt"/>
                          <a:ea typeface="DFKai-SB" pitchFamily="65" charset="-120"/>
                        </a:rPr>
                        <a:t> </a:t>
                      </a:r>
                      <a:r>
                        <a:rPr lang="fr-FR" altLang="zh-TW" sz="800" b="1" i="0" u="none" strike="noStrike" dirty="0">
                          <a:solidFill>
                            <a:schemeClr val="tx1"/>
                          </a:solidFill>
                          <a:effectLst/>
                          <a:latin typeface="+mn-lt"/>
                          <a:ea typeface="DFKai-SB" pitchFamily="65" charset="-120"/>
                          <a:sym typeface="Wingdings" pitchFamily="2" charset="2"/>
                        </a:rPr>
                        <a:t> WCSA</a:t>
                      </a:r>
                      <a:r>
                        <a:rPr lang="fr-FR" altLang="zh-TW" sz="800" b="1" i="0" u="none" strike="noStrike" dirty="0">
                          <a:solidFill>
                            <a:schemeClr val="tx1"/>
                          </a:solidFill>
                          <a:effectLst/>
                          <a:latin typeface="+mn-lt"/>
                          <a:ea typeface="DFKai-SB" pitchFamily="65" charset="-120"/>
                        </a:rPr>
                        <a:t> </a:t>
                      </a:r>
                    </a:p>
                    <a:p>
                      <a:pPr marL="0" marR="0" indent="0" algn="ctr" defTabSz="914400" rtl="0" eaLnBrk="1" fontAlgn="ctr" latinLnBrk="0" hangingPunct="1">
                        <a:lnSpc>
                          <a:spcPct val="100000"/>
                        </a:lnSpc>
                        <a:spcBef>
                          <a:spcPts val="0"/>
                        </a:spcBef>
                        <a:spcAft>
                          <a:spcPts val="0"/>
                        </a:spcAft>
                        <a:buClrTx/>
                        <a:buSzTx/>
                        <a:buFontTx/>
                        <a:buNone/>
                        <a:tabLst/>
                        <a:defRPr/>
                      </a:pPr>
                      <a:r>
                        <a:rPr lang="en-US" altLang="zh-TW" sz="800" b="0" i="0" u="none" strike="noStrike" dirty="0">
                          <a:solidFill>
                            <a:schemeClr val="tx1"/>
                          </a:solidFill>
                          <a:effectLst/>
                          <a:latin typeface="+mn-lt"/>
                          <a:ea typeface="DFKai-SB" pitchFamily="65" charset="-120"/>
                        </a:rPr>
                        <a:t>(CW+WC</a:t>
                      </a:r>
                      <a:r>
                        <a:rPr lang="de-DE" altLang="zh-TW" sz="800" b="0" i="0" u="none" strike="noStrike" baseline="0" dirty="0">
                          <a:solidFill>
                            <a:schemeClr val="tx1"/>
                          </a:solidFill>
                          <a:effectLst/>
                          <a:latin typeface="+mn-lt"/>
                          <a:ea typeface="DFKai-SB" pitchFamily="65" charset="-120"/>
                        </a:rPr>
                        <a:t> Tr</a:t>
                      </a:r>
                      <a:r>
                        <a:rPr lang="fr-FR" altLang="zh-TW" sz="800" b="0" i="0" u="none" strike="noStrike" baseline="0" dirty="0">
                          <a:solidFill>
                            <a:schemeClr val="tx1"/>
                          </a:solidFill>
                          <a:effectLst/>
                          <a:latin typeface="+mn-lt"/>
                          <a:ea typeface="DFKai-SB" pitchFamily="65" charset="-120"/>
                        </a:rPr>
                        <a:t>ade)</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de-DE" sz="800" b="0" i="0" u="none" strike="noStrike" dirty="0">
                          <a:solidFill>
                            <a:schemeClr val="tx1"/>
                          </a:solidFill>
                          <a:effectLst/>
                          <a:latin typeface="+mn-lt"/>
                          <a:ea typeface="DFKai-SB" pitchFamily="65" charset="-120"/>
                        </a:rPr>
                        <a:t>ELA</a:t>
                      </a:r>
                    </a:p>
                  </a:txBody>
                  <a:tcPr marL="5357" marR="5357" marT="52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SzPts val="1000"/>
                        <a:buFont typeface="Arial"/>
                        <a:buNone/>
                      </a:pPr>
                      <a:r>
                        <a:rPr lang="en-US" sz="800" dirty="0">
                          <a:solidFill>
                            <a:schemeClr val="dk1"/>
                          </a:solidFill>
                          <a:latin typeface="+mn-lt"/>
                          <a:ea typeface="DFKai-SB"/>
                          <a:cs typeface="DFKai-SB"/>
                          <a:sym typeface="DFKai-SB"/>
                        </a:rPr>
                        <a:t>3,550</a:t>
                      </a:r>
                      <a:endParaRPr sz="800" b="0" i="0" u="none" strike="noStrike" dirty="0">
                        <a:solidFill>
                          <a:schemeClr val="dk1"/>
                        </a:solidFill>
                        <a:latin typeface="+mn-lt"/>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SzPts val="1000"/>
                        <a:buFont typeface="Arial"/>
                        <a:buNone/>
                      </a:pPr>
                      <a:r>
                        <a:rPr lang="en-US" sz="800" b="0" i="0" u="none" strike="noStrike" dirty="0">
                          <a:solidFill>
                            <a:schemeClr val="dk1"/>
                          </a:solidFill>
                          <a:latin typeface="+mn-lt"/>
                          <a:ea typeface="DFKai-SB"/>
                          <a:cs typeface="DFKai-SB"/>
                          <a:sym typeface="DFKai-SB"/>
                        </a:rPr>
                        <a:t>4,641</a:t>
                      </a:r>
                      <a:endParaRPr sz="800" b="0" i="0" u="none" strike="noStrike" dirty="0">
                        <a:solidFill>
                          <a:schemeClr val="dk1"/>
                        </a:solidFill>
                        <a:latin typeface="+mn-lt"/>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SzPts val="1000"/>
                        <a:buFont typeface="Arial"/>
                        <a:buNone/>
                      </a:pPr>
                      <a:r>
                        <a:rPr lang="en-US" altLang="zh-TW" sz="800" b="0" i="0" u="none" strike="noStrike" dirty="0">
                          <a:latin typeface="+mn-lt"/>
                          <a:ea typeface="DFKai-SB"/>
                          <a:cs typeface="DFKai-SB"/>
                          <a:sym typeface="DFKai-SB"/>
                        </a:rPr>
                        <a:t>131%</a:t>
                      </a:r>
                      <a:endParaRPr sz="800" b="0" i="0" u="none" strike="noStrike" dirty="0">
                        <a:latin typeface="+mn-lt"/>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lvl="0" indent="0" algn="ctr" rtl="0">
                        <a:spcBef>
                          <a:spcPts val="0"/>
                        </a:spcBef>
                        <a:spcAft>
                          <a:spcPts val="0"/>
                        </a:spcAft>
                        <a:buSzPts val="1000"/>
                        <a:buFont typeface="Arial"/>
                        <a:buNone/>
                      </a:pPr>
                      <a:r>
                        <a:rPr lang="en-US" altLang="zh-TW" sz="800" b="0" i="0" u="none" strike="noStrike" dirty="0">
                          <a:solidFill>
                            <a:schemeClr val="dk1"/>
                          </a:solidFill>
                          <a:latin typeface="+mn-lt"/>
                          <a:ea typeface="DFKai-SB"/>
                          <a:cs typeface="DFKai-SB"/>
                          <a:sym typeface="DFKai-SB"/>
                        </a:rPr>
                        <a:t>4,300</a:t>
                      </a:r>
                      <a:endParaRPr sz="800" b="0" i="0" u="none" strike="noStrike" dirty="0">
                        <a:solidFill>
                          <a:schemeClr val="dk1"/>
                        </a:solidFill>
                        <a:latin typeface="+mn-lt"/>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marL="228600" marR="0" lvl="0" indent="-228600" algn="l" defTabSz="914400" rtl="0" eaLnBrk="1" fontAlgn="ctr" latinLnBrk="0" hangingPunct="1">
                        <a:lnSpc>
                          <a:spcPct val="100000"/>
                        </a:lnSpc>
                        <a:spcBef>
                          <a:spcPts val="0"/>
                        </a:spcBef>
                        <a:spcAft>
                          <a:spcPts val="0"/>
                        </a:spcAft>
                        <a:buClrTx/>
                        <a:buSzTx/>
                        <a:buFont typeface="+mj-lt"/>
                        <a:buAutoNum type="arabicPeriod"/>
                        <a:tabLst/>
                        <a:defRPr/>
                      </a:pPr>
                      <a:r>
                        <a:rPr lang="de-DE" sz="800" b="0" i="0" u="none" strike="noStrike" dirty="0">
                          <a:solidFill>
                            <a:schemeClr val="tx1"/>
                          </a:solidFill>
                          <a:effectLst/>
                          <a:latin typeface="+mn-lt"/>
                          <a:ea typeface="DFKai-SB" panose="03000509000000000000"/>
                          <a:cs typeface="+mn-cs"/>
                        </a:rPr>
                        <a:t>In order to achieve 2025 target, we will </a:t>
                      </a:r>
                      <a:r>
                        <a:rPr lang="de-DE" sz="800" b="0" i="0" u="none" strike="noStrike" dirty="0">
                          <a:solidFill>
                            <a:schemeClr val="dk1"/>
                          </a:solidFill>
                          <a:effectLst/>
                          <a:latin typeface="+mn-lt"/>
                          <a:ea typeface="DFKai-SB"/>
                          <a:cs typeface="+mn-cs"/>
                        </a:rPr>
                        <a:t>m</a:t>
                      </a:r>
                      <a:r>
                        <a:rPr lang="de-DE" sz="800" dirty="0">
                          <a:solidFill>
                            <a:schemeClr val="dk1"/>
                          </a:solidFill>
                          <a:latin typeface="+mn-lt"/>
                          <a:ea typeface="DFKai-SB"/>
                          <a:cs typeface="+mn-cs"/>
                        </a:rPr>
                        <a:t>aintain close communication with actual accounts in order to secure current participation and get additional nomination. </a:t>
                      </a:r>
                      <a:endParaRPr lang="es-GT" sz="800" dirty="0">
                        <a:latin typeface="+mn-lt"/>
                      </a:endParaRPr>
                    </a:p>
                    <a:p>
                      <a:pPr marL="228600" marR="0" lvl="0" indent="-228600" algn="just" defTabSz="914400" rtl="0" eaLnBrk="1" fontAlgn="ctr" latinLnBrk="0" hangingPunct="1">
                        <a:lnSpc>
                          <a:spcPct val="100000"/>
                        </a:lnSpc>
                        <a:spcBef>
                          <a:spcPts val="0"/>
                        </a:spcBef>
                        <a:spcAft>
                          <a:spcPts val="0"/>
                        </a:spcAft>
                        <a:buClrTx/>
                        <a:buSzTx/>
                        <a:buFont typeface="+mj-lt"/>
                        <a:buAutoNum type="arabicPeriod"/>
                        <a:tabLst/>
                        <a:defRPr/>
                      </a:pPr>
                      <a:r>
                        <a:rPr lang="es-GT" sz="800" dirty="0">
                          <a:latin typeface="+mn-lt"/>
                        </a:rPr>
                        <a:t>Enlarge A/C date base with clients that handle 40’ size </a:t>
                      </a:r>
                      <a:r>
                        <a:rPr lang="es-GT" sz="800" dirty="0" err="1">
                          <a:latin typeface="+mn-lt"/>
                        </a:rPr>
                        <a:t>containers</a:t>
                      </a:r>
                      <a:r>
                        <a:rPr lang="es-GT" sz="800" dirty="0">
                          <a:latin typeface="+mn-lt"/>
                        </a:rPr>
                        <a:t>.</a:t>
                      </a:r>
                    </a:p>
                    <a:p>
                      <a:pPr marL="228600" marR="0" lvl="0" indent="-228600" algn="just" defTabSz="914400" rtl="0" eaLnBrk="1" fontAlgn="ctr" latinLnBrk="0" hangingPunct="1">
                        <a:lnSpc>
                          <a:spcPct val="100000"/>
                        </a:lnSpc>
                        <a:spcBef>
                          <a:spcPts val="0"/>
                        </a:spcBef>
                        <a:spcAft>
                          <a:spcPts val="0"/>
                        </a:spcAft>
                        <a:buClrTx/>
                        <a:buSzTx/>
                        <a:buFont typeface="+mj-lt"/>
                        <a:buAutoNum type="arabicPeriod"/>
                        <a:tabLst/>
                        <a:defRPr/>
                      </a:pPr>
                      <a:r>
                        <a:rPr lang="es-GT" sz="800" dirty="0">
                          <a:latin typeface="+mn-lt"/>
                        </a:rPr>
                        <a:t>Promote routing from GTZNJ to CLVAL</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extLst>
                  <a:ext uri="{0D108BD9-81ED-4DB2-BD59-A6C34878D82A}">
                    <a16:rowId xmlns:a16="http://schemas.microsoft.com/office/drawing/2014/main" val="10003"/>
                  </a:ext>
                </a:extLst>
              </a:tr>
              <a:tr h="1040015">
                <a:tc vMerge="1">
                  <a:txBody>
                    <a:bodyPr/>
                    <a:lstStyle/>
                    <a:p>
                      <a:endParaRPr lang="fr-FR"/>
                    </a:p>
                  </a:txBody>
                  <a:tcPr/>
                </a:tc>
                <a:tc>
                  <a:txBody>
                    <a:bodyPr/>
                    <a:lstStyle/>
                    <a:p>
                      <a:pPr algn="ctr" rtl="0" fontAlgn="ctr"/>
                      <a:r>
                        <a:rPr lang="en-US" altLang="zh-TW" sz="800" b="1" i="0" u="none" strike="noStrike" dirty="0">
                          <a:solidFill>
                            <a:srgbClr val="FF0000"/>
                          </a:solidFill>
                          <a:effectLst/>
                          <a:latin typeface="+mn-lt"/>
                          <a:ea typeface="DFKai-SB" pitchFamily="65" charset="-120"/>
                        </a:rPr>
                        <a:t>GT+BZ</a:t>
                      </a:r>
                      <a:r>
                        <a:rPr lang="en-US" altLang="zh-TW" sz="800" b="1" i="0" u="none" strike="noStrike" dirty="0">
                          <a:solidFill>
                            <a:schemeClr val="tx1"/>
                          </a:solidFill>
                          <a:effectLst/>
                          <a:latin typeface="+mn-lt"/>
                          <a:ea typeface="DFKai-SB" pitchFamily="65" charset="-120"/>
                        </a:rPr>
                        <a:t> </a:t>
                      </a:r>
                      <a:r>
                        <a:rPr lang="en-US" altLang="zh-TW" sz="800" b="1" i="0" u="none" strike="noStrike" dirty="0">
                          <a:solidFill>
                            <a:schemeClr val="tx1"/>
                          </a:solidFill>
                          <a:effectLst/>
                          <a:latin typeface="+mn-lt"/>
                          <a:ea typeface="DFKai-SB" pitchFamily="65" charset="-120"/>
                          <a:sym typeface="Wingdings" pitchFamily="2" charset="2"/>
                        </a:rPr>
                        <a:t> WCCA+CARB</a:t>
                      </a:r>
                      <a:endParaRPr lang="de-DE" sz="800" b="1" i="0" u="none" strike="noStrike" dirty="0">
                        <a:solidFill>
                          <a:schemeClr val="tx1"/>
                        </a:solidFill>
                        <a:effectLst/>
                        <a:latin typeface="+mn-lt"/>
                        <a:ea typeface="DFKai-SB" pitchFamily="65" charset="-120"/>
                      </a:endParaRPr>
                    </a:p>
                    <a:p>
                      <a:pPr algn="ctr" rtl="0" fontAlgn="ctr"/>
                      <a:r>
                        <a:rPr lang="de-DE" sz="800" b="0" i="0" u="none" strike="noStrike" dirty="0">
                          <a:solidFill>
                            <a:schemeClr val="tx1"/>
                          </a:solidFill>
                          <a:effectLst/>
                          <a:latin typeface="+mn-lt"/>
                          <a:ea typeface="DFKai-SB" pitchFamily="65" charset="-120"/>
                        </a:rPr>
                        <a:t>(CB</a:t>
                      </a:r>
                      <a:r>
                        <a:rPr lang="de-DE" altLang="zh-TW" sz="800" b="0" i="0" u="none" strike="noStrike" baseline="0" dirty="0">
                          <a:solidFill>
                            <a:schemeClr val="tx1"/>
                          </a:solidFill>
                          <a:effectLst/>
                          <a:latin typeface="+mn-lt"/>
                          <a:ea typeface="DFKai-SB" pitchFamily="65" charset="-120"/>
                        </a:rPr>
                        <a:t> Tr</a:t>
                      </a:r>
                      <a:r>
                        <a:rPr lang="fr-FR" altLang="zh-TW" sz="800" b="0" i="0" u="none" strike="noStrike" baseline="0" dirty="0">
                          <a:solidFill>
                            <a:schemeClr val="tx1"/>
                          </a:solidFill>
                          <a:effectLst/>
                          <a:latin typeface="+mn-lt"/>
                          <a:ea typeface="DFKai-SB" pitchFamily="65" charset="-120"/>
                        </a:rPr>
                        <a:t>ade)</a:t>
                      </a:r>
                      <a:endParaRPr lang="de-DE" sz="800" b="0" i="0" u="none" strike="noStrike" dirty="0">
                        <a:solidFill>
                          <a:schemeClr val="tx1"/>
                        </a:solidFill>
                        <a:effectLst/>
                        <a:latin typeface="+mn-lt"/>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de-DE" sz="800" b="0" i="0" u="none" strike="noStrike" dirty="0">
                          <a:solidFill>
                            <a:schemeClr val="tx1"/>
                          </a:solidFill>
                          <a:effectLst/>
                          <a:latin typeface="+mn-lt"/>
                          <a:ea typeface="DFKai-SB" pitchFamily="65" charset="-120"/>
                        </a:rPr>
                        <a:t>ELA</a:t>
                      </a:r>
                    </a:p>
                  </a:txBody>
                  <a:tcPr marL="5357" marR="5357" marT="52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SzPts val="1000"/>
                        <a:buFont typeface="Arial"/>
                        <a:buNone/>
                      </a:pPr>
                      <a:r>
                        <a:rPr lang="en-US" sz="800" dirty="0">
                          <a:solidFill>
                            <a:schemeClr val="dk1"/>
                          </a:solidFill>
                          <a:latin typeface="+mn-lt"/>
                          <a:ea typeface="DFKai-SB"/>
                          <a:cs typeface="DFKai-SB"/>
                          <a:sym typeface="DFKai-SB"/>
                        </a:rPr>
                        <a:t>650</a:t>
                      </a:r>
                      <a:endParaRPr sz="800" b="0" i="0" u="none" strike="noStrike" dirty="0">
                        <a:solidFill>
                          <a:schemeClr val="dk1"/>
                        </a:solidFill>
                        <a:latin typeface="+mn-lt"/>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Clr>
                          <a:schemeClr val="dk1"/>
                        </a:buClr>
                        <a:buSzPts val="1000"/>
                        <a:buFont typeface="Arial"/>
                        <a:buNone/>
                      </a:pPr>
                      <a:r>
                        <a:rPr lang="en-US" sz="800" dirty="0">
                          <a:solidFill>
                            <a:schemeClr val="dk1"/>
                          </a:solidFill>
                          <a:latin typeface="+mn-lt"/>
                          <a:ea typeface="DFKai-SB"/>
                          <a:cs typeface="DFKai-SB"/>
                          <a:sym typeface="DFKai-SB"/>
                        </a:rPr>
                        <a:t>1,039</a:t>
                      </a:r>
                      <a:endParaRPr sz="800" dirty="0">
                        <a:solidFill>
                          <a:schemeClr val="dk1"/>
                        </a:solidFill>
                        <a:latin typeface="+mn-lt"/>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SzPts val="1000"/>
                        <a:buFont typeface="Arial"/>
                        <a:buNone/>
                      </a:pPr>
                      <a:r>
                        <a:rPr lang="en-US" altLang="zh-TW" sz="800" b="0" i="0" u="none" strike="noStrike" dirty="0">
                          <a:solidFill>
                            <a:schemeClr val="tx1"/>
                          </a:solidFill>
                          <a:latin typeface="+mn-lt"/>
                          <a:ea typeface="DFKai-SB"/>
                          <a:cs typeface="DFKai-SB"/>
                          <a:sym typeface="DFKai-SB"/>
                        </a:rPr>
                        <a:t>160%</a:t>
                      </a:r>
                      <a:endParaRPr sz="800" b="0" i="0" u="none" strike="noStrike" dirty="0">
                        <a:solidFill>
                          <a:schemeClr val="tx1"/>
                        </a:solidFill>
                        <a:latin typeface="+mn-lt"/>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lvl="0" indent="0" algn="ctr" rtl="0">
                        <a:spcBef>
                          <a:spcPts val="0"/>
                        </a:spcBef>
                        <a:spcAft>
                          <a:spcPts val="0"/>
                        </a:spcAft>
                        <a:buSzPts val="1000"/>
                        <a:buFont typeface="Arial"/>
                        <a:buNone/>
                      </a:pPr>
                      <a:r>
                        <a:rPr lang="en-US" altLang="zh-TW" sz="800" b="0" i="0" u="none" strike="noStrike" dirty="0">
                          <a:solidFill>
                            <a:schemeClr val="dk1"/>
                          </a:solidFill>
                          <a:latin typeface="+mn-lt"/>
                          <a:ea typeface="DFKai-SB"/>
                          <a:cs typeface="DFKai-SB"/>
                          <a:sym typeface="DFKai-SB"/>
                        </a:rPr>
                        <a:t>800</a:t>
                      </a:r>
                      <a:endParaRPr sz="800" b="0" i="0" u="none" strike="noStrike" dirty="0">
                        <a:solidFill>
                          <a:schemeClr val="dk1"/>
                        </a:solidFill>
                        <a:latin typeface="+mn-lt"/>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marL="228600" indent="-228600" algn="just" rtl="0" fontAlgn="ctr">
                        <a:buFont typeface="+mj-lt"/>
                        <a:buAutoNum type="arabicPeriod"/>
                      </a:pPr>
                      <a:r>
                        <a:rPr lang="de-DE" sz="800" b="0" i="0" u="none" strike="noStrike" dirty="0">
                          <a:solidFill>
                            <a:schemeClr val="tx1"/>
                          </a:solidFill>
                          <a:effectLst/>
                          <a:latin typeface="+mn-lt"/>
                          <a:ea typeface="DFKai-SB" panose="03000509000000000000"/>
                          <a:cs typeface="+mn-cs"/>
                        </a:rPr>
                        <a:t>In order to achieve 2025 target,  maintain close communication with actual accounts to secure participation and get additional nomination.</a:t>
                      </a:r>
                    </a:p>
                    <a:p>
                      <a:pPr marL="228600" indent="-228600" algn="just" rtl="0" fontAlgn="ctr">
                        <a:buFont typeface="+mj-lt"/>
                        <a:buAutoNum type="arabicPeriod"/>
                      </a:pPr>
                      <a:r>
                        <a:rPr lang="de-DE" sz="800" dirty="0">
                          <a:solidFill>
                            <a:schemeClr val="tx1"/>
                          </a:solidFill>
                          <a:latin typeface="+mn-lt"/>
                          <a:ea typeface="+mn-ea"/>
                          <a:cs typeface="+mn-cs"/>
                        </a:rPr>
                        <a:t>Enlarge  A/C data base to PABBA, CRCAL and Caribbean Ports.</a:t>
                      </a:r>
                    </a:p>
                    <a:p>
                      <a:pPr marL="228600" indent="-228600" algn="just" rtl="0" fontAlgn="ctr">
                        <a:buFont typeface="+mj-lt"/>
                        <a:buAutoNum type="arabicPeriod"/>
                      </a:pPr>
                      <a:r>
                        <a:rPr lang="de-DE" sz="800" dirty="0">
                          <a:solidFill>
                            <a:schemeClr val="tx1"/>
                          </a:solidFill>
                          <a:latin typeface="+mn-lt"/>
                          <a:ea typeface="+mn-ea"/>
                          <a:cs typeface="+mn-cs"/>
                        </a:rPr>
                        <a:t>We will maintain close communication with BCC in order to get available allocation in advance to fully utilize it.</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extLst>
                  <a:ext uri="{0D108BD9-81ED-4DB2-BD59-A6C34878D82A}">
                    <a16:rowId xmlns:a16="http://schemas.microsoft.com/office/drawing/2014/main" val="10005"/>
                  </a:ext>
                </a:extLst>
              </a:tr>
            </a:tbl>
          </a:graphicData>
        </a:graphic>
      </p:graphicFrame>
      <p:sp>
        <p:nvSpPr>
          <p:cNvPr id="9" name="Title 11"/>
          <p:cNvSpPr txBox="1">
            <a:spLocks/>
          </p:cNvSpPr>
          <p:nvPr/>
        </p:nvSpPr>
        <p:spPr>
          <a:xfrm>
            <a:off x="104257" y="66576"/>
            <a:ext cx="8935486" cy="555831"/>
          </a:xfrm>
          <a:prstGeom prst="rect">
            <a:avLst/>
          </a:prstGeom>
          <a:solidFill>
            <a:srgbClr val="003217"/>
          </a:solidFill>
        </p:spPr>
        <p:style>
          <a:lnRef idx="1">
            <a:schemeClr val="accent3"/>
          </a:lnRef>
          <a:fillRef idx="3">
            <a:schemeClr val="accent3"/>
          </a:fillRef>
          <a:effectRef idx="2">
            <a:schemeClr val="accent3"/>
          </a:effectRef>
          <a:fontRef idx="minor">
            <a:schemeClr val="lt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altLang="zh-TW" sz="2400" b="1" dirty="0">
                <a:latin typeface="DFKai-SB" pitchFamily="65" charset="-120"/>
                <a:ea typeface="DFKai-SB" pitchFamily="65" charset="-120"/>
              </a:rPr>
              <a:t>Performance/Space(2024) and 2025 Market Review </a:t>
            </a:r>
            <a:r>
              <a:rPr lang="en-US" altLang="zh-TW" sz="2400" b="1" dirty="0">
                <a:solidFill>
                  <a:srgbClr val="FFFF00"/>
                </a:solidFill>
                <a:latin typeface="DFKai-SB" pitchFamily="65" charset="-120"/>
                <a:ea typeface="DFKai-SB" pitchFamily="65" charset="-120"/>
              </a:rPr>
              <a:t>(GT+BZ)</a:t>
            </a:r>
            <a:endParaRPr lang="en-US" sz="2400" b="1" dirty="0">
              <a:solidFill>
                <a:srgbClr val="FFFF00"/>
              </a:solidFill>
              <a:latin typeface="DFKai-SB" pitchFamily="65" charset="-120"/>
              <a:ea typeface="DFKai-SB" pitchFamily="65" charset="-120"/>
            </a:endParaRPr>
          </a:p>
        </p:txBody>
      </p:sp>
      <p:sp>
        <p:nvSpPr>
          <p:cNvPr id="7" name="Slide Number Placeholder 1"/>
          <p:cNvSpPr txBox="1">
            <a:spLocks/>
          </p:cNvSpPr>
          <p:nvPr/>
        </p:nvSpPr>
        <p:spPr>
          <a:xfrm>
            <a:off x="7010400" y="4883720"/>
            <a:ext cx="2133600"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9F36D82E-CE9F-4850-9751-B326B49AD240}" type="slidenum">
              <a:rPr lang="en-US" sz="1200" smtClean="0">
                <a:solidFill>
                  <a:prstClr val="black"/>
                </a:solidFill>
                <a:latin typeface="Calibri"/>
              </a:rPr>
              <a:pPr algn="r">
                <a:defRPr/>
              </a:pPr>
              <a:t>24</a:t>
            </a:fld>
            <a:endParaRPr lang="en-US" sz="1200" dirty="0">
              <a:solidFill>
                <a:prstClr val="black"/>
              </a:solidFill>
              <a:latin typeface="Calibri"/>
            </a:endParaRPr>
          </a:p>
        </p:txBody>
      </p:sp>
    </p:spTree>
    <p:extLst>
      <p:ext uri="{BB962C8B-B14F-4D97-AF65-F5344CB8AC3E}">
        <p14:creationId xmlns:p14="http://schemas.microsoft.com/office/powerpoint/2010/main" val="29238507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59CE2C-0098-53A2-8DB9-B8272AC01125}"/>
            </a:ext>
          </a:extLst>
        </p:cNvPr>
        <p:cNvGrpSpPr/>
        <p:nvPr/>
      </p:nvGrpSpPr>
      <p:grpSpPr>
        <a:xfrm>
          <a:off x="0" y="0"/>
          <a:ext cx="0" cy="0"/>
          <a:chOff x="0" y="0"/>
          <a:chExt cx="0" cy="0"/>
        </a:xfrm>
      </p:grpSpPr>
      <p:sp>
        <p:nvSpPr>
          <p:cNvPr id="7" name="Title 11">
            <a:extLst>
              <a:ext uri="{FF2B5EF4-FFF2-40B4-BE49-F238E27FC236}">
                <a16:creationId xmlns:a16="http://schemas.microsoft.com/office/drawing/2014/main" id="{E183CA96-D290-9094-BE8A-C47D3638CAEB}"/>
              </a:ext>
            </a:extLst>
          </p:cNvPr>
          <p:cNvSpPr>
            <a:spLocks noGrp="1"/>
          </p:cNvSpPr>
          <p:nvPr>
            <p:ph type="title"/>
          </p:nvPr>
        </p:nvSpPr>
        <p:spPr>
          <a:xfrm>
            <a:off x="107504" y="123478"/>
            <a:ext cx="8928992" cy="533400"/>
          </a:xfrm>
          <a:solidFill>
            <a:srgbClr val="003217"/>
          </a:solidFill>
        </p:spPr>
        <p:style>
          <a:lnRef idx="1">
            <a:schemeClr val="accent3"/>
          </a:lnRef>
          <a:fillRef idx="3">
            <a:schemeClr val="accent3"/>
          </a:fillRef>
          <a:effectRef idx="2">
            <a:schemeClr val="accent3"/>
          </a:effectRef>
          <a:fontRef idx="minor">
            <a:schemeClr val="lt1"/>
          </a:fontRef>
        </p:style>
        <p:txBody>
          <a:bodyPr>
            <a:normAutofit/>
          </a:bodyPr>
          <a:lstStyle/>
          <a:p>
            <a:pPr algn="ctr"/>
            <a:r>
              <a:rPr lang="en-US" altLang="zh-TW" sz="2400" b="1" dirty="0">
                <a:latin typeface="DFKai-SB" pitchFamily="65" charset="-120"/>
                <a:ea typeface="DFKai-SB" pitchFamily="65" charset="-120"/>
              </a:rPr>
              <a:t>Topic discussion </a:t>
            </a:r>
            <a:r>
              <a:rPr lang="en-US" altLang="zh-TW" sz="2400" b="1" dirty="0">
                <a:solidFill>
                  <a:srgbClr val="FFFF00"/>
                </a:solidFill>
                <a:latin typeface="DFKai-SB" pitchFamily="65" charset="-120"/>
                <a:ea typeface="DFKai-SB" pitchFamily="65" charset="-120"/>
              </a:rPr>
              <a:t>(GT)</a:t>
            </a:r>
            <a:endParaRPr lang="en-US" sz="2400" b="1" dirty="0">
              <a:solidFill>
                <a:srgbClr val="FFFF00"/>
              </a:solidFill>
              <a:latin typeface="DFKai-SB" pitchFamily="65" charset="-120"/>
              <a:ea typeface="DFKai-SB" pitchFamily="65" charset="-120"/>
            </a:endParaRPr>
          </a:p>
        </p:txBody>
      </p:sp>
      <p:sp>
        <p:nvSpPr>
          <p:cNvPr id="5" name="Slide Number Placeholder 1">
            <a:extLst>
              <a:ext uri="{FF2B5EF4-FFF2-40B4-BE49-F238E27FC236}">
                <a16:creationId xmlns:a16="http://schemas.microsoft.com/office/drawing/2014/main" id="{6E35D561-6691-C619-B0E5-4BF5929BA419}"/>
              </a:ext>
            </a:extLst>
          </p:cNvPr>
          <p:cNvSpPr txBox="1">
            <a:spLocks/>
          </p:cNvSpPr>
          <p:nvPr/>
        </p:nvSpPr>
        <p:spPr>
          <a:xfrm>
            <a:off x="7010400" y="4883720"/>
            <a:ext cx="2133600"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9F36D82E-CE9F-4850-9751-B326B49AD240}" type="slidenum">
              <a:rPr lang="en-US" sz="1200" smtClean="0">
                <a:solidFill>
                  <a:prstClr val="black"/>
                </a:solidFill>
                <a:latin typeface="Calibri"/>
              </a:rPr>
              <a:pPr algn="r">
                <a:defRPr/>
              </a:pPr>
              <a:t>25</a:t>
            </a:fld>
            <a:endParaRPr lang="en-US" sz="1200" dirty="0">
              <a:solidFill>
                <a:prstClr val="black"/>
              </a:solidFill>
              <a:latin typeface="Calibri"/>
            </a:endParaRPr>
          </a:p>
        </p:txBody>
      </p:sp>
      <p:sp>
        <p:nvSpPr>
          <p:cNvPr id="3" name="文字方塊 2">
            <a:extLst>
              <a:ext uri="{FF2B5EF4-FFF2-40B4-BE49-F238E27FC236}">
                <a16:creationId xmlns:a16="http://schemas.microsoft.com/office/drawing/2014/main" id="{96134FE3-1E73-DB87-59BF-02BAE382CFCA}"/>
              </a:ext>
            </a:extLst>
          </p:cNvPr>
          <p:cNvSpPr txBox="1"/>
          <p:nvPr/>
        </p:nvSpPr>
        <p:spPr>
          <a:xfrm>
            <a:off x="107504" y="745572"/>
            <a:ext cx="1922321" cy="369332"/>
          </a:xfrm>
          <a:prstGeom prst="rect">
            <a:avLst/>
          </a:prstGeom>
          <a:noFill/>
        </p:spPr>
        <p:txBody>
          <a:bodyPr wrap="none" rtlCol="0">
            <a:spAutoFit/>
          </a:bodyPr>
          <a:lstStyle/>
          <a:p>
            <a:r>
              <a:rPr lang="en-US" b="1" dirty="0">
                <a:latin typeface="Candara" panose="020E0502030303020204" pitchFamily="34" charset="0"/>
              </a:rPr>
              <a:t>Commercial side: </a:t>
            </a:r>
          </a:p>
        </p:txBody>
      </p:sp>
      <p:sp>
        <p:nvSpPr>
          <p:cNvPr id="4" name="文字方塊 2">
            <a:extLst>
              <a:ext uri="{FF2B5EF4-FFF2-40B4-BE49-F238E27FC236}">
                <a16:creationId xmlns:a16="http://schemas.microsoft.com/office/drawing/2014/main" id="{422DFD52-F6FD-033B-8887-50F79387D353}"/>
              </a:ext>
            </a:extLst>
          </p:cNvPr>
          <p:cNvSpPr txBox="1"/>
          <p:nvPr/>
        </p:nvSpPr>
        <p:spPr>
          <a:xfrm>
            <a:off x="107504" y="1271394"/>
            <a:ext cx="4025552" cy="3331681"/>
          </a:xfrm>
          <a:prstGeom prst="rect">
            <a:avLst/>
          </a:prstGeom>
          <a:noFill/>
        </p:spPr>
        <p:txBody>
          <a:bodyPr wrap="square" rtlCol="0">
            <a:spAutoFit/>
          </a:bodyPr>
          <a:lstStyle/>
          <a:p>
            <a:r>
              <a:rPr lang="en-US" sz="1100" b="1" u="sng" dirty="0">
                <a:latin typeface="+mj-lt"/>
              </a:rPr>
              <a:t>Q trade</a:t>
            </a:r>
          </a:p>
          <a:p>
            <a:pPr marL="171450" lvl="0" indent="-171450" algn="just">
              <a:buSzPts val="1000"/>
              <a:buFont typeface="Arial" panose="020B0604020202020204" pitchFamily="34" charset="0"/>
              <a:buChar char="•"/>
              <a:tabLst>
                <a:tab pos="457200" algn="l"/>
              </a:tabLst>
            </a:pPr>
            <a:r>
              <a:rPr lang="en-US" sz="950" dirty="0">
                <a:effectLst/>
                <a:latin typeface="+mj-lt"/>
                <a:ea typeface="Times New Roman" panose="02020603050405020304" pitchFamily="18" charset="0"/>
              </a:rPr>
              <a:t>Avoid roll over</a:t>
            </a:r>
            <a:r>
              <a:rPr lang="en-US" sz="950" dirty="0">
                <a:latin typeface="+mj-lt"/>
                <a:ea typeface="Times New Roman" panose="02020603050405020304" pitchFamily="18" charset="0"/>
              </a:rPr>
              <a:t>s</a:t>
            </a:r>
            <a:r>
              <a:rPr lang="en-US" sz="950" dirty="0">
                <a:effectLst/>
                <a:latin typeface="+mj-lt"/>
                <a:ea typeface="Times New Roman" panose="02020603050405020304" pitchFamily="18" charset="0"/>
              </a:rPr>
              <a:t> at CNSHG and CNNBO.</a:t>
            </a:r>
            <a:endParaRPr lang="es-GT" sz="950" dirty="0">
              <a:effectLst/>
              <a:latin typeface="+mj-lt"/>
              <a:ea typeface="Calibri" panose="020F0502020204030204" pitchFamily="34" charset="0"/>
            </a:endParaRPr>
          </a:p>
          <a:p>
            <a:pPr marL="171450" lvl="0" indent="-171450" algn="just">
              <a:buSzPts val="1000"/>
              <a:buFont typeface="Arial" panose="020B0604020202020204" pitchFamily="34" charset="0"/>
              <a:buChar char="•"/>
              <a:tabLst>
                <a:tab pos="457200" algn="l"/>
              </a:tabLst>
            </a:pPr>
            <a:r>
              <a:rPr lang="en-US" sz="950" dirty="0">
                <a:effectLst/>
                <a:latin typeface="+mj-lt"/>
                <a:ea typeface="Times New Roman" panose="02020603050405020304" pitchFamily="18" charset="0"/>
              </a:rPr>
              <a:t>Space &amp; T/S protection on own SQ VIP accounts. </a:t>
            </a:r>
            <a:endParaRPr lang="es-GT" sz="950" dirty="0">
              <a:effectLst/>
              <a:latin typeface="+mj-lt"/>
              <a:ea typeface="Calibri" panose="020F0502020204030204" pitchFamily="34" charset="0"/>
            </a:endParaRPr>
          </a:p>
          <a:p>
            <a:pPr marL="171450" lvl="0" indent="-171450" algn="just">
              <a:buSzPts val="1000"/>
              <a:buFont typeface="Arial" panose="020B0604020202020204" pitchFamily="34" charset="0"/>
              <a:buChar char="•"/>
              <a:tabLst>
                <a:tab pos="457200" algn="l"/>
              </a:tabLst>
            </a:pPr>
            <a:r>
              <a:rPr lang="en-US" sz="950" dirty="0">
                <a:effectLst/>
                <a:latin typeface="+mj-lt"/>
                <a:ea typeface="Times New Roman" panose="02020603050405020304" pitchFamily="18" charset="0"/>
              </a:rPr>
              <a:t>FAK rate validity time to be extended in order to cover available </a:t>
            </a:r>
            <a:r>
              <a:rPr lang="en-US" sz="950" dirty="0">
                <a:latin typeface="+mj-lt"/>
              </a:rPr>
              <a:t>sailing dates.</a:t>
            </a:r>
            <a:endParaRPr lang="es-GT" sz="950" dirty="0">
              <a:latin typeface="+mj-lt"/>
            </a:endParaRPr>
          </a:p>
          <a:p>
            <a:pPr marL="171450" lvl="0" indent="-171450" algn="just">
              <a:buSzPts val="1000"/>
              <a:buFont typeface="Arial" panose="020B0604020202020204" pitchFamily="34" charset="0"/>
              <a:buChar char="•"/>
              <a:tabLst>
                <a:tab pos="457200" algn="l"/>
              </a:tabLst>
            </a:pPr>
            <a:r>
              <a:rPr lang="en-US" sz="950" dirty="0">
                <a:latin typeface="+mj-lt"/>
              </a:rPr>
              <a:t>Support on booking confirmation, no more than 24 hrs as from requested date.</a:t>
            </a:r>
            <a:endParaRPr lang="es-GT" sz="950" dirty="0">
              <a:latin typeface="+mj-lt"/>
            </a:endParaRPr>
          </a:p>
          <a:p>
            <a:pPr marL="171450" lvl="0" indent="-171450" algn="just">
              <a:buSzPts val="1000"/>
              <a:buFont typeface="Arial" panose="020B0604020202020204" pitchFamily="34" charset="0"/>
              <a:buChar char="•"/>
              <a:tabLst>
                <a:tab pos="457200" algn="l"/>
              </a:tabLst>
            </a:pPr>
            <a:r>
              <a:rPr lang="en-US" sz="950" dirty="0">
                <a:latin typeface="+mj-lt"/>
              </a:rPr>
              <a:t>Need special rate level on own SQ special accounts / VIP customers.</a:t>
            </a:r>
          </a:p>
          <a:p>
            <a:pPr marL="171450" lvl="0" indent="-171450" algn="just">
              <a:buSzPts val="1000"/>
              <a:buFont typeface="Arial" panose="020B0604020202020204" pitchFamily="34" charset="0"/>
              <a:buChar char="•"/>
              <a:tabLst>
                <a:tab pos="457200" algn="l"/>
              </a:tabLst>
            </a:pPr>
            <a:r>
              <a:rPr lang="en-US" sz="950" dirty="0">
                <a:latin typeface="+mj-lt"/>
              </a:rPr>
              <a:t>Approve and promote 4RH NOR  ASIA/ GT</a:t>
            </a:r>
            <a:endParaRPr lang="es-GT" sz="950" dirty="0">
              <a:latin typeface="+mj-lt"/>
            </a:endParaRPr>
          </a:p>
          <a:p>
            <a:pPr marL="171450" lvl="0" indent="-171450" algn="just">
              <a:buSzPts val="1000"/>
              <a:buFont typeface="Arial" panose="020B0604020202020204" pitchFamily="34" charset="0"/>
              <a:buChar char="•"/>
              <a:tabLst>
                <a:tab pos="457200" algn="l"/>
              </a:tabLst>
            </a:pPr>
            <a:r>
              <a:rPr lang="en-US" sz="950" dirty="0">
                <a:latin typeface="+mj-lt"/>
              </a:rPr>
              <a:t>SNP evaluation C03 is based on initial KPI not under current movements availability. </a:t>
            </a:r>
            <a:endParaRPr lang="es-GT" sz="950" dirty="0">
              <a:latin typeface="+mj-lt"/>
            </a:endParaRPr>
          </a:p>
          <a:p>
            <a:pPr marL="171450" lvl="0" indent="-171450" algn="just">
              <a:buSzPts val="1000"/>
              <a:buFont typeface="Arial" panose="020B0604020202020204" pitchFamily="34" charset="0"/>
              <a:buChar char="•"/>
              <a:tabLst>
                <a:tab pos="457200" algn="l"/>
              </a:tabLst>
            </a:pPr>
            <a:r>
              <a:rPr lang="en-US" sz="950" dirty="0">
                <a:latin typeface="+mj-lt"/>
              </a:rPr>
              <a:t>Approval to release more 2SD bkgs to cover CF trade seasonal export demand.</a:t>
            </a:r>
            <a:endParaRPr lang="es-GT" sz="950" dirty="0">
              <a:latin typeface="+mj-lt"/>
            </a:endParaRPr>
          </a:p>
          <a:p>
            <a:pPr marL="171450" indent="-171450" algn="just">
              <a:buSzPts val="1000"/>
              <a:buFont typeface="Arial" panose="020B0604020202020204" pitchFamily="34" charset="0"/>
              <a:buChar char="•"/>
              <a:tabLst>
                <a:tab pos="457200" algn="l"/>
              </a:tabLst>
            </a:pPr>
            <a:r>
              <a:rPr lang="en-US" sz="950" dirty="0">
                <a:latin typeface="+mj-lt"/>
              </a:rPr>
              <a:t>WSA and or WSA2 enlarge capacity to GT, by negotiating with APMT for more move counts. </a:t>
            </a:r>
            <a:r>
              <a:rPr lang="de-DE" sz="950" dirty="0">
                <a:latin typeface="+mj-lt"/>
              </a:rPr>
              <a:t>APMT is blocking our capacity to develop more cargoes and achieve our targets. </a:t>
            </a:r>
          </a:p>
          <a:p>
            <a:pPr marL="171450" indent="-171450" algn="just" fontAlgn="ctr">
              <a:buSzPts val="1000"/>
              <a:buFont typeface="Arial" panose="020B0604020202020204" pitchFamily="34" charset="0"/>
              <a:buChar char="•"/>
              <a:tabLst>
                <a:tab pos="457200" algn="l"/>
              </a:tabLst>
            </a:pPr>
            <a:r>
              <a:rPr lang="en-US" sz="950" dirty="0">
                <a:latin typeface="+mj-lt"/>
              </a:rPr>
              <a:t>Consider WSA and/or WSA2 to enlarge capacity to GT, by doing T/S to LAE and discharge more at EPQ.</a:t>
            </a:r>
          </a:p>
          <a:p>
            <a:pPr marL="171450" indent="-171450" algn="just" fontAlgn="ctr">
              <a:buSzPts val="1000"/>
              <a:buFont typeface="Arial" panose="020B0604020202020204" pitchFamily="34" charset="0"/>
              <a:buChar char="•"/>
              <a:tabLst>
                <a:tab pos="457200" algn="l"/>
              </a:tabLst>
            </a:pPr>
            <a:endParaRPr lang="en-US" sz="950" dirty="0">
              <a:latin typeface="+mj-lt"/>
            </a:endParaRPr>
          </a:p>
          <a:p>
            <a:pPr marL="171450" indent="-171450" algn="just" fontAlgn="ctr">
              <a:buSzPts val="1000"/>
              <a:buFont typeface="Arial" panose="020B0604020202020204" pitchFamily="34" charset="0"/>
              <a:buChar char="•"/>
              <a:tabLst>
                <a:tab pos="457200" algn="l"/>
              </a:tabLst>
            </a:pPr>
            <a:endParaRPr lang="en-US" sz="950" dirty="0">
              <a:latin typeface="+mj-lt"/>
            </a:endParaRPr>
          </a:p>
          <a:p>
            <a:pPr marL="171450" indent="-171450" algn="just">
              <a:buFont typeface="Arial" panose="020B0604020202020204" pitchFamily="34" charset="0"/>
              <a:buChar char="•"/>
            </a:pPr>
            <a:endParaRPr lang="en-US" sz="950" dirty="0">
              <a:effectLst/>
              <a:latin typeface="+mj-lt"/>
              <a:ea typeface="Calibri" panose="020F0502020204030204" pitchFamily="34" charset="0"/>
            </a:endParaRPr>
          </a:p>
        </p:txBody>
      </p:sp>
      <p:sp>
        <p:nvSpPr>
          <p:cNvPr id="9" name="文字方塊 2">
            <a:extLst>
              <a:ext uri="{FF2B5EF4-FFF2-40B4-BE49-F238E27FC236}">
                <a16:creationId xmlns:a16="http://schemas.microsoft.com/office/drawing/2014/main" id="{5EA1A9FB-34E0-1D2F-2BFC-1F87063D14EB}"/>
              </a:ext>
            </a:extLst>
          </p:cNvPr>
          <p:cNvSpPr txBox="1"/>
          <p:nvPr/>
        </p:nvSpPr>
        <p:spPr>
          <a:xfrm>
            <a:off x="4499992" y="1203598"/>
            <a:ext cx="4025552" cy="2316019"/>
          </a:xfrm>
          <a:prstGeom prst="rect">
            <a:avLst/>
          </a:prstGeom>
          <a:noFill/>
        </p:spPr>
        <p:txBody>
          <a:bodyPr wrap="square" rtlCol="0">
            <a:spAutoFit/>
          </a:bodyPr>
          <a:lstStyle/>
          <a:p>
            <a:r>
              <a:rPr lang="en-US" sz="1100" b="1" u="sng" dirty="0">
                <a:latin typeface="+mj-lt"/>
              </a:rPr>
              <a:t>CF trade</a:t>
            </a:r>
          </a:p>
          <a:p>
            <a:pPr marL="171450" lvl="0" indent="-171450" algn="just">
              <a:buSzPts val="1000"/>
              <a:buFont typeface="Arial" panose="020B0604020202020204" pitchFamily="34" charset="0"/>
              <a:buChar char="•"/>
              <a:tabLst>
                <a:tab pos="457200" algn="l"/>
              </a:tabLst>
            </a:pPr>
            <a:r>
              <a:rPr lang="en-US" sz="950" dirty="0">
                <a:latin typeface="+mj-lt"/>
              </a:rPr>
              <a:t>Release space on T/S ports ( TWKSG and SGSGP) in order to increase market share on long distance bkgs.</a:t>
            </a:r>
            <a:endParaRPr lang="es-GT" sz="950" dirty="0">
              <a:latin typeface="+mj-lt"/>
            </a:endParaRPr>
          </a:p>
          <a:p>
            <a:pPr marL="171450" lvl="0" indent="-171450" algn="just">
              <a:buSzPts val="1000"/>
              <a:buFont typeface="Arial" panose="020B0604020202020204" pitchFamily="34" charset="0"/>
              <a:buChar char="•"/>
              <a:tabLst>
                <a:tab pos="457200" algn="l"/>
              </a:tabLst>
            </a:pPr>
            <a:r>
              <a:rPr lang="en-US" sz="950" dirty="0">
                <a:latin typeface="+mj-lt"/>
              </a:rPr>
              <a:t>Negotiate 5 free days of storage at POL APMT (GTZNJ), as per other carrier's practice. </a:t>
            </a:r>
            <a:endParaRPr lang="es-GT" sz="950" dirty="0">
              <a:latin typeface="+mj-lt"/>
            </a:endParaRPr>
          </a:p>
          <a:p>
            <a:pPr marL="171450" lvl="0" indent="-171450" algn="just">
              <a:buSzPts val="1000"/>
              <a:buFont typeface="Arial" panose="020B0604020202020204" pitchFamily="34" charset="0"/>
              <a:buChar char="•"/>
              <a:tabLst>
                <a:tab pos="457200" algn="l"/>
              </a:tabLst>
            </a:pPr>
            <a:r>
              <a:rPr lang="en-US" sz="950" dirty="0">
                <a:latin typeface="+mj-lt"/>
              </a:rPr>
              <a:t>In case roll overs or vessel skip in Guatemala,  consider to cover the terminal storages and eliminate the BT charges. </a:t>
            </a:r>
          </a:p>
          <a:p>
            <a:pPr marL="171450" indent="-171450" algn="just">
              <a:buSzPts val="1000"/>
              <a:buFont typeface="Arial" panose="020B0604020202020204" pitchFamily="34" charset="0"/>
              <a:buChar char="•"/>
              <a:tabLst>
                <a:tab pos="457200" algn="l"/>
              </a:tabLst>
            </a:pPr>
            <a:r>
              <a:rPr lang="en-US" sz="950" dirty="0">
                <a:effectLst/>
                <a:latin typeface="+mj-lt"/>
                <a:ea typeface="Times New Roman" panose="02020603050405020304" pitchFamily="18" charset="0"/>
              </a:rPr>
              <a:t>Since our exports are mostly in 2SD, need to increase laded imports from different trades to have more equipment available for our export. </a:t>
            </a:r>
          </a:p>
          <a:p>
            <a:pPr marL="171450" lvl="0" indent="-171450" algn="just">
              <a:buSzPts val="1000"/>
              <a:buFont typeface="Arial" panose="020B0604020202020204" pitchFamily="34" charset="0"/>
              <a:buChar char="•"/>
              <a:tabLst>
                <a:tab pos="457200" algn="l"/>
              </a:tabLst>
            </a:pPr>
            <a:r>
              <a:rPr lang="de-DE" sz="950" dirty="0">
                <a:latin typeface="+mj-lt"/>
              </a:rPr>
              <a:t>Grant 6 months  rates validity time to secure long term nomination.</a:t>
            </a:r>
          </a:p>
          <a:p>
            <a:pPr marL="171450" lvl="0" indent="-171450" algn="just">
              <a:buSzPts val="1000"/>
              <a:buFont typeface="Arial" panose="020B0604020202020204" pitchFamily="34" charset="0"/>
              <a:buChar char="•"/>
              <a:tabLst>
                <a:tab pos="457200" algn="l"/>
              </a:tabLst>
            </a:pPr>
            <a:r>
              <a:rPr lang="de-DE" sz="950" dirty="0">
                <a:latin typeface="+mj-lt"/>
              </a:rPr>
              <a:t>To increase cardamom market share, need to set up routing POL GTZST and GTZNJ to SAJED and JOAQA</a:t>
            </a:r>
          </a:p>
          <a:p>
            <a:pPr lvl="0" algn="just">
              <a:buSzPts val="1000"/>
              <a:tabLst>
                <a:tab pos="457200" algn="l"/>
              </a:tabLst>
            </a:pPr>
            <a:r>
              <a:rPr lang="en-US" sz="1000" b="0" i="0" u="none" strike="noStrike" dirty="0">
                <a:solidFill>
                  <a:schemeClr val="tx1"/>
                </a:solidFill>
                <a:effectLst/>
                <a:latin typeface="+mj-lt"/>
                <a:ea typeface="DFKai-SB" panose="03000509000000000000"/>
                <a:cs typeface="+mn-cs"/>
              </a:rPr>
              <a:t> </a:t>
            </a:r>
          </a:p>
          <a:p>
            <a:pPr marL="171450" lvl="0" indent="-171450" algn="just">
              <a:buSzPts val="1000"/>
              <a:buFont typeface="Arial" panose="020B0604020202020204" pitchFamily="34" charset="0"/>
              <a:buChar char="•"/>
              <a:tabLst>
                <a:tab pos="457200" algn="l"/>
              </a:tabLst>
            </a:pPr>
            <a:endParaRPr lang="es-GT" sz="950" dirty="0">
              <a:latin typeface="+mj-lt"/>
            </a:endParaRPr>
          </a:p>
        </p:txBody>
      </p:sp>
      <p:pic>
        <p:nvPicPr>
          <p:cNvPr id="6" name="Imagen 5">
            <a:extLst>
              <a:ext uri="{FF2B5EF4-FFF2-40B4-BE49-F238E27FC236}">
                <a16:creationId xmlns:a16="http://schemas.microsoft.com/office/drawing/2014/main" id="{CB03D80A-28A2-3A80-E469-90A6108C5B0A}"/>
              </a:ext>
            </a:extLst>
          </p:cNvPr>
          <p:cNvPicPr>
            <a:picLocks noChangeAspect="1"/>
          </p:cNvPicPr>
          <p:nvPr/>
        </p:nvPicPr>
        <p:blipFill>
          <a:blip r:embed="rId3"/>
          <a:stretch>
            <a:fillRect/>
          </a:stretch>
        </p:blipFill>
        <p:spPr>
          <a:xfrm>
            <a:off x="4309980" y="3462262"/>
            <a:ext cx="2212464" cy="1315122"/>
          </a:xfrm>
          <a:prstGeom prst="rect">
            <a:avLst/>
          </a:prstGeom>
        </p:spPr>
      </p:pic>
      <p:pic>
        <p:nvPicPr>
          <p:cNvPr id="8" name="Imagen 7">
            <a:extLst>
              <a:ext uri="{FF2B5EF4-FFF2-40B4-BE49-F238E27FC236}">
                <a16:creationId xmlns:a16="http://schemas.microsoft.com/office/drawing/2014/main" id="{A7CBFBCD-32C2-3858-1B8F-9584A8F08BCB}"/>
              </a:ext>
            </a:extLst>
          </p:cNvPr>
          <p:cNvPicPr>
            <a:picLocks noChangeAspect="1"/>
          </p:cNvPicPr>
          <p:nvPr/>
        </p:nvPicPr>
        <p:blipFill>
          <a:blip r:embed="rId4"/>
          <a:stretch>
            <a:fillRect/>
          </a:stretch>
        </p:blipFill>
        <p:spPr>
          <a:xfrm>
            <a:off x="6648654" y="3462262"/>
            <a:ext cx="2178349" cy="1315122"/>
          </a:xfrm>
          <a:prstGeom prst="rect">
            <a:avLst/>
          </a:prstGeom>
        </p:spPr>
      </p:pic>
    </p:spTree>
    <p:extLst>
      <p:ext uri="{BB962C8B-B14F-4D97-AF65-F5344CB8AC3E}">
        <p14:creationId xmlns:p14="http://schemas.microsoft.com/office/powerpoint/2010/main" val="16905561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1"/>
          <p:cNvSpPr>
            <a:spLocks noGrp="1"/>
          </p:cNvSpPr>
          <p:nvPr>
            <p:ph type="title"/>
          </p:nvPr>
        </p:nvSpPr>
        <p:spPr>
          <a:xfrm>
            <a:off x="107504" y="123478"/>
            <a:ext cx="8928992" cy="533400"/>
          </a:xfrm>
          <a:solidFill>
            <a:srgbClr val="003217"/>
          </a:solidFill>
        </p:spPr>
        <p:style>
          <a:lnRef idx="1">
            <a:schemeClr val="accent3"/>
          </a:lnRef>
          <a:fillRef idx="3">
            <a:schemeClr val="accent3"/>
          </a:fillRef>
          <a:effectRef idx="2">
            <a:schemeClr val="accent3"/>
          </a:effectRef>
          <a:fontRef idx="minor">
            <a:schemeClr val="lt1"/>
          </a:fontRef>
        </p:style>
        <p:txBody>
          <a:bodyPr>
            <a:normAutofit/>
          </a:bodyPr>
          <a:lstStyle/>
          <a:p>
            <a:pPr algn="ctr"/>
            <a:r>
              <a:rPr lang="en-US" altLang="zh-TW" sz="2400" b="1" dirty="0">
                <a:latin typeface="DFKai-SB" pitchFamily="65" charset="-120"/>
                <a:ea typeface="DFKai-SB" pitchFamily="65" charset="-120"/>
              </a:rPr>
              <a:t>Topic discussion </a:t>
            </a:r>
            <a:r>
              <a:rPr lang="en-US" altLang="zh-TW" sz="2400" b="1" dirty="0">
                <a:solidFill>
                  <a:srgbClr val="FFFF00"/>
                </a:solidFill>
                <a:latin typeface="DFKai-SB" pitchFamily="65" charset="-120"/>
                <a:ea typeface="DFKai-SB" pitchFamily="65" charset="-120"/>
              </a:rPr>
              <a:t>(GT)</a:t>
            </a:r>
            <a:endParaRPr lang="en-US" sz="2400" b="1" dirty="0">
              <a:solidFill>
                <a:srgbClr val="FFFF00"/>
              </a:solidFill>
              <a:latin typeface="DFKai-SB" pitchFamily="65" charset="-120"/>
              <a:ea typeface="DFKai-SB" pitchFamily="65" charset="-120"/>
            </a:endParaRPr>
          </a:p>
        </p:txBody>
      </p:sp>
      <p:sp>
        <p:nvSpPr>
          <p:cNvPr id="5" name="Slide Number Placeholder 1"/>
          <p:cNvSpPr txBox="1">
            <a:spLocks/>
          </p:cNvSpPr>
          <p:nvPr/>
        </p:nvSpPr>
        <p:spPr>
          <a:xfrm>
            <a:off x="7010400" y="4883720"/>
            <a:ext cx="2133600"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9F36D82E-CE9F-4850-9751-B326B49AD240}" type="slidenum">
              <a:rPr lang="en-US" sz="1200" smtClean="0">
                <a:solidFill>
                  <a:prstClr val="black"/>
                </a:solidFill>
                <a:latin typeface="Calibri"/>
              </a:rPr>
              <a:pPr algn="r">
                <a:defRPr/>
              </a:pPr>
              <a:t>26</a:t>
            </a:fld>
            <a:endParaRPr lang="en-US" sz="1200" dirty="0">
              <a:solidFill>
                <a:prstClr val="black"/>
              </a:solidFill>
              <a:latin typeface="Calibri"/>
            </a:endParaRPr>
          </a:p>
        </p:txBody>
      </p:sp>
      <p:sp>
        <p:nvSpPr>
          <p:cNvPr id="3" name="文字方塊 2"/>
          <p:cNvSpPr txBox="1"/>
          <p:nvPr/>
        </p:nvSpPr>
        <p:spPr>
          <a:xfrm>
            <a:off x="163937" y="699542"/>
            <a:ext cx="1922321" cy="369332"/>
          </a:xfrm>
          <a:prstGeom prst="rect">
            <a:avLst/>
          </a:prstGeom>
          <a:noFill/>
        </p:spPr>
        <p:txBody>
          <a:bodyPr wrap="none" rtlCol="0">
            <a:spAutoFit/>
          </a:bodyPr>
          <a:lstStyle/>
          <a:p>
            <a:r>
              <a:rPr lang="en-US" b="1" dirty="0">
                <a:latin typeface="Candara" panose="020E0502030303020204" pitchFamily="34" charset="0"/>
              </a:rPr>
              <a:t>Commercial side: </a:t>
            </a:r>
          </a:p>
        </p:txBody>
      </p:sp>
      <p:sp>
        <p:nvSpPr>
          <p:cNvPr id="2" name="文字方塊 2">
            <a:extLst>
              <a:ext uri="{FF2B5EF4-FFF2-40B4-BE49-F238E27FC236}">
                <a16:creationId xmlns:a16="http://schemas.microsoft.com/office/drawing/2014/main" id="{7E7D108E-AE00-03CE-7A5E-C91AC611E73D}"/>
              </a:ext>
            </a:extLst>
          </p:cNvPr>
          <p:cNvSpPr txBox="1"/>
          <p:nvPr/>
        </p:nvSpPr>
        <p:spPr>
          <a:xfrm>
            <a:off x="107504" y="1091732"/>
            <a:ext cx="4025552" cy="2739211"/>
          </a:xfrm>
          <a:prstGeom prst="rect">
            <a:avLst/>
          </a:prstGeom>
          <a:noFill/>
        </p:spPr>
        <p:txBody>
          <a:bodyPr wrap="square" rtlCol="0">
            <a:spAutoFit/>
          </a:bodyPr>
          <a:lstStyle/>
          <a:p>
            <a:r>
              <a:rPr lang="en-US" sz="1100" b="1" u="sng" dirty="0">
                <a:latin typeface="Candara" panose="020E0502030303020204" pitchFamily="34" charset="0"/>
              </a:rPr>
              <a:t>CAW Service</a:t>
            </a:r>
          </a:p>
          <a:p>
            <a:pPr marL="171450" indent="-171450" algn="just">
              <a:buFont typeface="Arial" panose="020B0604020202020204" pitchFamily="34" charset="0"/>
              <a:buChar char="•"/>
            </a:pPr>
            <a:r>
              <a:rPr lang="en-US" sz="1000" dirty="0"/>
              <a:t>622 &amp; 623: Need BCC support to recover market share lost due to long transit time and high rates level. </a:t>
            </a:r>
          </a:p>
          <a:p>
            <a:pPr marL="171450" indent="-171450" algn="just">
              <a:buFont typeface="Arial" panose="020B0604020202020204" pitchFamily="34" charset="0"/>
              <a:buChar char="•"/>
            </a:pPr>
            <a:r>
              <a:rPr lang="en-US" sz="1000" dirty="0"/>
              <a:t>622 &amp; 623 Transhipment priority at PACCT </a:t>
            </a:r>
          </a:p>
          <a:p>
            <a:pPr marL="171450" indent="-171450" algn="just">
              <a:buFont typeface="Arial" panose="020B0604020202020204" pitchFamily="34" charset="0"/>
              <a:buChar char="•"/>
            </a:pPr>
            <a:r>
              <a:rPr lang="en-US" sz="1000" dirty="0"/>
              <a:t>622:  Need to assign allocation to GT market and get prompt bkg confirmation.  </a:t>
            </a:r>
          </a:p>
          <a:p>
            <a:pPr marL="171450" indent="-171450" algn="just">
              <a:buFont typeface="Arial" panose="020B0604020202020204" pitchFamily="34" charset="0"/>
              <a:buChar char="•"/>
            </a:pPr>
            <a:r>
              <a:rPr lang="en-US" sz="1000" dirty="0"/>
              <a:t>CB:   GTZST / Caribbean Ports,  EMC rate level is around $1,200 p/c on top of market. Transhipment priority at PACCT is needed. </a:t>
            </a:r>
          </a:p>
          <a:p>
            <a:pPr marL="171450" indent="-171450" algn="just">
              <a:buFont typeface="Arial" panose="020B0604020202020204" pitchFamily="34" charset="0"/>
              <a:buChar char="•"/>
            </a:pPr>
            <a:r>
              <a:rPr lang="en-US" sz="1000" dirty="0"/>
              <a:t>CB:   GTZST / WCSA, EMC rate level is $1,000/2SD and $1,700/4SH on top of market. Need review EMC rate level.</a:t>
            </a:r>
          </a:p>
          <a:p>
            <a:pPr marL="171450" indent="-171450" algn="just">
              <a:buFont typeface="Arial" panose="020B0604020202020204" pitchFamily="34" charset="0"/>
              <a:buChar char="•"/>
            </a:pPr>
            <a:r>
              <a:rPr lang="de-DE" sz="1000" dirty="0"/>
              <a:t>To increase cardamom market share, need to set up routing POL GTZST and GTZNJ to SAJED and JOAQA</a:t>
            </a:r>
            <a:r>
              <a:rPr lang="en-US" sz="1000" dirty="0"/>
              <a:t> </a:t>
            </a:r>
          </a:p>
          <a:p>
            <a:pPr marL="171450" indent="-171450" algn="just" rtl="0" fontAlgn="ctr">
              <a:buFont typeface="Arial" panose="020B0604020202020204" pitchFamily="34" charset="0"/>
              <a:buChar char="•"/>
            </a:pPr>
            <a:r>
              <a:rPr lang="de-DE" sz="1000" dirty="0">
                <a:solidFill>
                  <a:schemeClr val="tx1"/>
                </a:solidFill>
                <a:latin typeface="+mn-lt"/>
                <a:ea typeface="+mn-ea"/>
                <a:cs typeface="+mn-cs"/>
              </a:rPr>
              <a:t>Set up direct routing based on CAW service schedule </a:t>
            </a:r>
          </a:p>
          <a:p>
            <a:pPr algn="just" rtl="0" fontAlgn="ctr"/>
            <a:r>
              <a:rPr lang="de-DE" sz="1000" dirty="0">
                <a:solidFill>
                  <a:schemeClr val="tx1"/>
                </a:solidFill>
                <a:latin typeface="+mn-lt"/>
                <a:ea typeface="+mn-ea"/>
                <a:cs typeface="+mn-cs"/>
              </a:rPr>
              <a:t>     (GT– HN – CO – PA – CR - GT)</a:t>
            </a:r>
          </a:p>
          <a:p>
            <a:pPr marL="171450" indent="-171450" algn="just" rtl="0" fontAlgn="ctr">
              <a:buFont typeface="Arial" panose="020B0604020202020204" pitchFamily="34" charset="0"/>
              <a:buChar char="•"/>
            </a:pPr>
            <a:r>
              <a:rPr lang="de-DE" sz="1000" dirty="0"/>
              <a:t>Open direct routing from GTZST  to JMKSN as per XPF calling                ports. (GT– HN – JM- CO – PA – CR - GT)</a:t>
            </a:r>
            <a:endParaRPr lang="en-US" sz="1000" dirty="0"/>
          </a:p>
          <a:p>
            <a:endParaRPr lang="en-US" sz="1100" b="1" u="sng" dirty="0">
              <a:latin typeface="Candara" panose="020E0502030303020204" pitchFamily="34" charset="0"/>
            </a:endParaRPr>
          </a:p>
        </p:txBody>
      </p:sp>
      <p:sp>
        <p:nvSpPr>
          <p:cNvPr id="11" name="文字方塊 2">
            <a:extLst>
              <a:ext uri="{FF2B5EF4-FFF2-40B4-BE49-F238E27FC236}">
                <a16:creationId xmlns:a16="http://schemas.microsoft.com/office/drawing/2014/main" id="{75ABB9FC-7D9B-E228-162A-AE1A5FF88F9B}"/>
              </a:ext>
            </a:extLst>
          </p:cNvPr>
          <p:cNvSpPr txBox="1"/>
          <p:nvPr/>
        </p:nvSpPr>
        <p:spPr>
          <a:xfrm>
            <a:off x="4441178" y="884208"/>
            <a:ext cx="4025552" cy="1969770"/>
          </a:xfrm>
          <a:prstGeom prst="rect">
            <a:avLst/>
          </a:prstGeom>
          <a:noFill/>
        </p:spPr>
        <p:txBody>
          <a:bodyPr wrap="square" rtlCol="0">
            <a:spAutoFit/>
          </a:bodyPr>
          <a:lstStyle/>
          <a:p>
            <a:r>
              <a:rPr lang="en-US" sz="1100" b="1" u="sng" dirty="0">
                <a:latin typeface="Candara" panose="020E0502030303020204" pitchFamily="34" charset="0"/>
              </a:rPr>
              <a:t>LAE S Service</a:t>
            </a:r>
          </a:p>
          <a:p>
            <a:r>
              <a:rPr lang="en-US" sz="1100" b="1" u="sng" dirty="0">
                <a:latin typeface="Candara" panose="020E0502030303020204" pitchFamily="34" charset="0"/>
              </a:rPr>
              <a:t>CB Trade</a:t>
            </a:r>
          </a:p>
          <a:p>
            <a:pPr marL="171450" indent="-171450" algn="just">
              <a:buFont typeface="Arial" panose="020B0604020202020204" pitchFamily="34" charset="0"/>
              <a:buChar char="•"/>
            </a:pPr>
            <a:r>
              <a:rPr lang="en-US" sz="1000" dirty="0"/>
              <a:t>Improve vessel schedule stability to secure  more cargoes and recover accounts.   </a:t>
            </a:r>
          </a:p>
          <a:p>
            <a:pPr marL="171450" marR="0" lvl="0" indent="-171450" algn="just"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lang="en-US" sz="1000" dirty="0"/>
              <a:t>Avoid skipping call at GTZNJ. Due it affects import transit time.</a:t>
            </a:r>
          </a:p>
          <a:p>
            <a:pPr marL="171450" marR="0" lvl="0" indent="-171450" algn="just"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lang="en-US" sz="1000" dirty="0"/>
              <a:t>Grant space from GT  to cover export demand. </a:t>
            </a:r>
          </a:p>
          <a:p>
            <a:pPr marL="171450" indent="-171450" algn="just" fontAlgn="ctr">
              <a:buFont typeface="Arial" panose="020B0604020202020204" pitchFamily="34" charset="0"/>
              <a:buChar char="•"/>
              <a:defRPr/>
            </a:pPr>
            <a:r>
              <a:rPr lang="de-DE" sz="1000" dirty="0"/>
              <a:t>Grant 6 months rates validity time to secure long term nomination of sugar cargoes.</a:t>
            </a:r>
          </a:p>
          <a:p>
            <a:pPr marL="171450" indent="-171450" algn="just" fontAlgn="ctr">
              <a:buFont typeface="Arial" panose="020B0604020202020204" pitchFamily="34" charset="0"/>
              <a:buChar char="•"/>
              <a:defRPr/>
            </a:pPr>
            <a:r>
              <a:rPr lang="de-DE" sz="1000" dirty="0"/>
              <a:t>Transhipment priority at PA.</a:t>
            </a:r>
          </a:p>
          <a:p>
            <a:pPr marL="171450" marR="0" lvl="0" indent="-171450" algn="just"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endParaRPr lang="en-US" sz="1000" dirty="0"/>
          </a:p>
          <a:p>
            <a:pPr marL="171450" marR="0" lvl="0" indent="-171450" algn="just"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endParaRPr lang="en-US" sz="1000" dirty="0"/>
          </a:p>
          <a:p>
            <a:pPr marL="171450" indent="-171450" algn="just">
              <a:buFont typeface="Arial" panose="020B0604020202020204" pitchFamily="34" charset="0"/>
              <a:buChar char="•"/>
            </a:pPr>
            <a:endParaRPr lang="en-US" sz="1000" dirty="0"/>
          </a:p>
        </p:txBody>
      </p:sp>
      <p:sp>
        <p:nvSpPr>
          <p:cNvPr id="12" name="文字方塊 2">
            <a:extLst>
              <a:ext uri="{FF2B5EF4-FFF2-40B4-BE49-F238E27FC236}">
                <a16:creationId xmlns:a16="http://schemas.microsoft.com/office/drawing/2014/main" id="{70527284-FD3C-39B0-5C93-EECEE130A75F}"/>
              </a:ext>
            </a:extLst>
          </p:cNvPr>
          <p:cNvSpPr txBox="1"/>
          <p:nvPr/>
        </p:nvSpPr>
        <p:spPr>
          <a:xfrm>
            <a:off x="4441178" y="2412783"/>
            <a:ext cx="4025552" cy="1061829"/>
          </a:xfrm>
          <a:prstGeom prst="rect">
            <a:avLst/>
          </a:prstGeom>
          <a:noFill/>
        </p:spPr>
        <p:txBody>
          <a:bodyPr wrap="square" rtlCol="0">
            <a:spAutoFit/>
          </a:bodyPr>
          <a:lstStyle/>
          <a:p>
            <a:r>
              <a:rPr lang="en-US" sz="1100" b="1" u="sng" dirty="0">
                <a:latin typeface="Candara" panose="020E0502030303020204" pitchFamily="34" charset="0"/>
              </a:rPr>
              <a:t>WSA2 Service</a:t>
            </a:r>
          </a:p>
          <a:p>
            <a:r>
              <a:rPr lang="en-US" sz="1100" b="1" u="sng" dirty="0">
                <a:latin typeface="Candara" panose="020E0502030303020204" pitchFamily="34" charset="0"/>
              </a:rPr>
              <a:t>CW / WC Trade</a:t>
            </a:r>
          </a:p>
          <a:p>
            <a:pPr marL="171450" indent="-171450" algn="just">
              <a:buFont typeface="Arial" panose="020B0604020202020204" pitchFamily="34" charset="0"/>
              <a:buChar char="•"/>
            </a:pPr>
            <a:r>
              <a:rPr lang="en-US" sz="1000" dirty="0"/>
              <a:t>GTZNJ / WCSA:  market demands 6 months rates validity time. </a:t>
            </a:r>
          </a:p>
          <a:p>
            <a:pPr marL="171450" indent="-171450" algn="just">
              <a:buFont typeface="Arial" panose="020B0604020202020204" pitchFamily="34" charset="0"/>
              <a:buChar char="•"/>
            </a:pPr>
            <a:r>
              <a:rPr lang="es-GT" sz="1000" dirty="0"/>
              <a:t>Request for transhipment priority  at T/S port . </a:t>
            </a:r>
            <a:r>
              <a:rPr lang="en-US" sz="1000" dirty="0"/>
              <a:t> </a:t>
            </a:r>
          </a:p>
          <a:p>
            <a:pPr marL="171450" indent="-171450" algn="just">
              <a:buFont typeface="Arial" panose="020B0604020202020204" pitchFamily="34" charset="0"/>
              <a:buChar char="•"/>
            </a:pPr>
            <a:r>
              <a:rPr lang="en-US" sz="1000" dirty="0"/>
              <a:t>Market needs 5 days free of storage at APMT Guatemala.</a:t>
            </a:r>
          </a:p>
          <a:p>
            <a:endParaRPr lang="en-US" sz="1100" b="1" u="sng" dirty="0">
              <a:latin typeface="Candara" panose="020E0502030303020204" pitchFamily="34" charset="0"/>
            </a:endParaRPr>
          </a:p>
        </p:txBody>
      </p:sp>
      <p:pic>
        <p:nvPicPr>
          <p:cNvPr id="6" name="Imagen 5">
            <a:extLst>
              <a:ext uri="{FF2B5EF4-FFF2-40B4-BE49-F238E27FC236}">
                <a16:creationId xmlns:a16="http://schemas.microsoft.com/office/drawing/2014/main" id="{45CF48BC-2D2E-9DE8-093F-D32FA7EF4317}"/>
              </a:ext>
            </a:extLst>
          </p:cNvPr>
          <p:cNvPicPr>
            <a:picLocks noChangeAspect="1"/>
          </p:cNvPicPr>
          <p:nvPr/>
        </p:nvPicPr>
        <p:blipFill>
          <a:blip r:embed="rId3"/>
          <a:stretch>
            <a:fillRect/>
          </a:stretch>
        </p:blipFill>
        <p:spPr>
          <a:xfrm>
            <a:off x="317071" y="3762667"/>
            <a:ext cx="1969091" cy="1228354"/>
          </a:xfrm>
          <a:prstGeom prst="rect">
            <a:avLst/>
          </a:prstGeom>
        </p:spPr>
      </p:pic>
      <p:pic>
        <p:nvPicPr>
          <p:cNvPr id="8" name="Imagen 7">
            <a:extLst>
              <a:ext uri="{FF2B5EF4-FFF2-40B4-BE49-F238E27FC236}">
                <a16:creationId xmlns:a16="http://schemas.microsoft.com/office/drawing/2014/main" id="{05AA6801-FF4C-240D-DE52-62498B9686E6}"/>
              </a:ext>
            </a:extLst>
          </p:cNvPr>
          <p:cNvPicPr>
            <a:picLocks noChangeAspect="1"/>
          </p:cNvPicPr>
          <p:nvPr/>
        </p:nvPicPr>
        <p:blipFill>
          <a:blip r:embed="rId4"/>
          <a:stretch>
            <a:fillRect/>
          </a:stretch>
        </p:blipFill>
        <p:spPr>
          <a:xfrm>
            <a:off x="5469408" y="3784690"/>
            <a:ext cx="1969092" cy="1183550"/>
          </a:xfrm>
          <a:prstGeom prst="rect">
            <a:avLst/>
          </a:prstGeom>
        </p:spPr>
      </p:pic>
      <p:pic>
        <p:nvPicPr>
          <p:cNvPr id="10" name="Imagen 9">
            <a:extLst>
              <a:ext uri="{FF2B5EF4-FFF2-40B4-BE49-F238E27FC236}">
                <a16:creationId xmlns:a16="http://schemas.microsoft.com/office/drawing/2014/main" id="{A0D6D1DC-1FE2-8B0C-BBB0-CF9269CF05AC}"/>
              </a:ext>
            </a:extLst>
          </p:cNvPr>
          <p:cNvPicPr>
            <a:picLocks noChangeAspect="1"/>
          </p:cNvPicPr>
          <p:nvPr/>
        </p:nvPicPr>
        <p:blipFill>
          <a:blip r:embed="rId5"/>
          <a:stretch>
            <a:fillRect/>
          </a:stretch>
        </p:blipFill>
        <p:spPr>
          <a:xfrm>
            <a:off x="2980755" y="3785069"/>
            <a:ext cx="1969092" cy="1183550"/>
          </a:xfrm>
          <a:prstGeom prst="rect">
            <a:avLst/>
          </a:prstGeom>
        </p:spPr>
      </p:pic>
    </p:spTree>
    <p:extLst>
      <p:ext uri="{BB962C8B-B14F-4D97-AF65-F5344CB8AC3E}">
        <p14:creationId xmlns:p14="http://schemas.microsoft.com/office/powerpoint/2010/main" val="29497250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D3D035-8A51-1502-1BE3-A602557F9B73}"/>
            </a:ext>
          </a:extLst>
        </p:cNvPr>
        <p:cNvGrpSpPr/>
        <p:nvPr/>
      </p:nvGrpSpPr>
      <p:grpSpPr>
        <a:xfrm>
          <a:off x="0" y="0"/>
          <a:ext cx="0" cy="0"/>
          <a:chOff x="0" y="0"/>
          <a:chExt cx="0" cy="0"/>
        </a:xfrm>
      </p:grpSpPr>
      <p:sp>
        <p:nvSpPr>
          <p:cNvPr id="7" name="Title 11">
            <a:extLst>
              <a:ext uri="{FF2B5EF4-FFF2-40B4-BE49-F238E27FC236}">
                <a16:creationId xmlns:a16="http://schemas.microsoft.com/office/drawing/2014/main" id="{D87A944A-5799-96ED-9214-8F8E2DD6F0FD}"/>
              </a:ext>
            </a:extLst>
          </p:cNvPr>
          <p:cNvSpPr>
            <a:spLocks noGrp="1"/>
          </p:cNvSpPr>
          <p:nvPr>
            <p:ph type="title"/>
          </p:nvPr>
        </p:nvSpPr>
        <p:spPr>
          <a:xfrm>
            <a:off x="107504" y="123478"/>
            <a:ext cx="8928992" cy="533400"/>
          </a:xfrm>
          <a:solidFill>
            <a:srgbClr val="003217"/>
          </a:solidFill>
        </p:spPr>
        <p:style>
          <a:lnRef idx="1">
            <a:schemeClr val="accent3"/>
          </a:lnRef>
          <a:fillRef idx="3">
            <a:schemeClr val="accent3"/>
          </a:fillRef>
          <a:effectRef idx="2">
            <a:schemeClr val="accent3"/>
          </a:effectRef>
          <a:fontRef idx="minor">
            <a:schemeClr val="lt1"/>
          </a:fontRef>
        </p:style>
        <p:txBody>
          <a:bodyPr>
            <a:normAutofit/>
          </a:bodyPr>
          <a:lstStyle/>
          <a:p>
            <a:pPr algn="ctr"/>
            <a:r>
              <a:rPr lang="en-US" altLang="zh-TW" sz="2400" b="1" dirty="0">
                <a:latin typeface="DFKai-SB" pitchFamily="65" charset="-120"/>
                <a:ea typeface="DFKai-SB" pitchFamily="65" charset="-120"/>
              </a:rPr>
              <a:t>Topic discussion </a:t>
            </a:r>
            <a:r>
              <a:rPr lang="en-US" altLang="zh-TW" sz="2400" b="1" dirty="0">
                <a:solidFill>
                  <a:srgbClr val="FFFF00"/>
                </a:solidFill>
                <a:latin typeface="DFKai-SB" pitchFamily="65" charset="-120"/>
                <a:ea typeface="DFKai-SB" pitchFamily="65" charset="-120"/>
              </a:rPr>
              <a:t>(GT)</a:t>
            </a:r>
            <a:endParaRPr lang="en-US" sz="2400" b="1" dirty="0">
              <a:solidFill>
                <a:srgbClr val="FFFF00"/>
              </a:solidFill>
              <a:latin typeface="DFKai-SB" pitchFamily="65" charset="-120"/>
              <a:ea typeface="DFKai-SB" pitchFamily="65" charset="-120"/>
            </a:endParaRPr>
          </a:p>
        </p:txBody>
      </p:sp>
      <p:sp>
        <p:nvSpPr>
          <p:cNvPr id="5" name="Slide Number Placeholder 1">
            <a:extLst>
              <a:ext uri="{FF2B5EF4-FFF2-40B4-BE49-F238E27FC236}">
                <a16:creationId xmlns:a16="http://schemas.microsoft.com/office/drawing/2014/main" id="{192530D8-BE9A-2307-956F-A74EDE380861}"/>
              </a:ext>
            </a:extLst>
          </p:cNvPr>
          <p:cNvSpPr txBox="1">
            <a:spLocks/>
          </p:cNvSpPr>
          <p:nvPr/>
        </p:nvSpPr>
        <p:spPr>
          <a:xfrm>
            <a:off x="7010400" y="4883720"/>
            <a:ext cx="2133600"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9F36D82E-CE9F-4850-9751-B326B49AD240}" type="slidenum">
              <a:rPr lang="en-US" sz="1200" smtClean="0">
                <a:solidFill>
                  <a:prstClr val="black"/>
                </a:solidFill>
                <a:latin typeface="Calibri"/>
              </a:rPr>
              <a:pPr algn="r">
                <a:defRPr/>
              </a:pPr>
              <a:t>27</a:t>
            </a:fld>
            <a:endParaRPr lang="en-US" sz="1200" dirty="0">
              <a:solidFill>
                <a:prstClr val="black"/>
              </a:solidFill>
              <a:latin typeface="Calibri"/>
            </a:endParaRPr>
          </a:p>
        </p:txBody>
      </p:sp>
      <p:sp>
        <p:nvSpPr>
          <p:cNvPr id="8" name="文字方塊 7">
            <a:extLst>
              <a:ext uri="{FF2B5EF4-FFF2-40B4-BE49-F238E27FC236}">
                <a16:creationId xmlns:a16="http://schemas.microsoft.com/office/drawing/2014/main" id="{15A1D04D-3E4E-9B2F-6F75-D16BB722ABF1}"/>
              </a:ext>
            </a:extLst>
          </p:cNvPr>
          <p:cNvSpPr txBox="1"/>
          <p:nvPr/>
        </p:nvSpPr>
        <p:spPr>
          <a:xfrm>
            <a:off x="107504" y="843558"/>
            <a:ext cx="8928992" cy="2923877"/>
          </a:xfrm>
          <a:prstGeom prst="rect">
            <a:avLst/>
          </a:prstGeom>
          <a:noFill/>
        </p:spPr>
        <p:txBody>
          <a:bodyPr wrap="square" rtlCol="0">
            <a:spAutoFit/>
          </a:bodyPr>
          <a:lstStyle/>
          <a:p>
            <a:r>
              <a:rPr lang="en-US" sz="1600" b="1" dirty="0">
                <a:latin typeface="+mj-lt"/>
              </a:rPr>
              <a:t>Future Plan Suggestion: </a:t>
            </a:r>
            <a:endParaRPr lang="en-US" b="1" dirty="0">
              <a:highlight>
                <a:srgbClr val="FFFF00"/>
              </a:highlight>
              <a:latin typeface="Candara" panose="020E0502030303020204" pitchFamily="34" charset="0"/>
            </a:endParaRPr>
          </a:p>
          <a:p>
            <a:pPr marL="285750" indent="-285750" algn="just">
              <a:buFont typeface="Wingdings" panose="05000000000000000000" pitchFamily="2" charset="2"/>
              <a:buChar char="v"/>
            </a:pPr>
            <a:r>
              <a:rPr lang="en-US" sz="1200" dirty="0"/>
              <a:t>Promote 40´RH NOR from  ASIA to Guatemala, to have 40´RH available in the country and return them laden to Asia or South America market. </a:t>
            </a:r>
          </a:p>
          <a:p>
            <a:pPr marL="285750" indent="-285750" algn="just">
              <a:buFont typeface="Wingdings" panose="05000000000000000000" pitchFamily="2" charset="2"/>
              <a:buChar char="v"/>
            </a:pPr>
            <a:r>
              <a:rPr lang="en-US" sz="1200" dirty="0"/>
              <a:t>Promote RH  GT to ASIA</a:t>
            </a:r>
          </a:p>
          <a:p>
            <a:pPr marL="285750" indent="-285750" algn="just">
              <a:buFont typeface="Wingdings" panose="05000000000000000000" pitchFamily="2" charset="2"/>
              <a:buChar char="v"/>
            </a:pPr>
            <a:r>
              <a:rPr lang="en-US" sz="1200" dirty="0"/>
              <a:t>Consider Ad-hoc calls at EPQ to evacuate  empties and promote the call to load as many as possible laden containers with sugar shipments to Taiwan. </a:t>
            </a:r>
          </a:p>
          <a:p>
            <a:pPr marL="285750" indent="-285750" algn="just">
              <a:buFont typeface="Wingdings" panose="05000000000000000000" pitchFamily="2" charset="2"/>
              <a:buChar char="v"/>
            </a:pPr>
            <a:r>
              <a:rPr lang="de-DE" sz="1200" dirty="0"/>
              <a:t>In order to increase cardamom market share, need to set up routing GTZST and GTZNJ to SAJED / Jeddah and JOAQA / Aqaba</a:t>
            </a:r>
          </a:p>
          <a:p>
            <a:pPr marL="285750" indent="-285750" algn="just">
              <a:buFont typeface="Wingdings" panose="05000000000000000000" pitchFamily="2" charset="2"/>
              <a:buChar char="v"/>
            </a:pPr>
            <a:r>
              <a:rPr lang="de-DE" sz="1200" dirty="0"/>
              <a:t>Consider direct routing calls based on CAW service schedule (GTZST – HNZPU – COCTG – PACCT – CRMOB)</a:t>
            </a:r>
            <a:endParaRPr lang="en-US" sz="1200" dirty="0"/>
          </a:p>
          <a:p>
            <a:pPr marL="285750" indent="-285750" algn="just">
              <a:buFont typeface="Wingdings" panose="05000000000000000000" pitchFamily="2" charset="2"/>
              <a:buChar char="v"/>
            </a:pPr>
            <a:r>
              <a:rPr lang="de-DE" sz="1200" dirty="0"/>
              <a:t>Open direct routing on CAW Service from GTZST  to JMKSN as per XPF calling ports. (GT– HN – JM- CO – PA – CR - GT)</a:t>
            </a:r>
            <a:endParaRPr lang="en-US" sz="1200" dirty="0"/>
          </a:p>
          <a:p>
            <a:pPr marL="285750" marR="0" lvl="0" indent="-285750" algn="just" defTabSz="914400" rtl="0" eaLnBrk="1" fontAlgn="ctr" latinLnBrk="0" hangingPunct="1">
              <a:lnSpc>
                <a:spcPct val="100000"/>
              </a:lnSpc>
              <a:spcBef>
                <a:spcPts val="0"/>
              </a:spcBef>
              <a:spcAft>
                <a:spcPts val="0"/>
              </a:spcAft>
              <a:buClrTx/>
              <a:buSzTx/>
              <a:buFont typeface="Wingdings" panose="05000000000000000000" pitchFamily="2" charset="2"/>
              <a:buChar char="v"/>
              <a:tabLst/>
              <a:defRPr/>
            </a:pPr>
            <a:r>
              <a:rPr lang="es-GT" sz="1200" dirty="0"/>
              <a:t>Set up routing COBVT / GTZNJ</a:t>
            </a:r>
          </a:p>
          <a:p>
            <a:pPr marL="285750" marR="0" lvl="0" indent="-285750" algn="just" defTabSz="914400" rtl="0" eaLnBrk="1" fontAlgn="ctr" latinLnBrk="0" hangingPunct="1">
              <a:lnSpc>
                <a:spcPct val="100000"/>
              </a:lnSpc>
              <a:spcBef>
                <a:spcPts val="0"/>
              </a:spcBef>
              <a:spcAft>
                <a:spcPts val="0"/>
              </a:spcAft>
              <a:buClrTx/>
              <a:buSzTx/>
              <a:buFont typeface="Wingdings" panose="05000000000000000000" pitchFamily="2" charset="2"/>
              <a:buChar char="v"/>
              <a:tabLst/>
              <a:defRPr/>
            </a:pPr>
            <a:r>
              <a:rPr lang="es-GT" sz="1200" dirty="0"/>
              <a:t>Set up routing CLVAL / GTZNJ</a:t>
            </a:r>
            <a:endParaRPr lang="de-DE" sz="1200" dirty="0"/>
          </a:p>
          <a:p>
            <a:pPr marL="285750" indent="-285750" algn="just">
              <a:buFont typeface="Arial" panose="020B0604020202020204" pitchFamily="34" charset="0"/>
              <a:buChar char="•"/>
            </a:pPr>
            <a:endParaRPr lang="de-DE" b="1" dirty="0">
              <a:latin typeface="Candara" panose="020E0502030303020204" pitchFamily="34" charset="0"/>
            </a:endParaRPr>
          </a:p>
          <a:p>
            <a:pPr marL="285750" indent="-285750">
              <a:buFontTx/>
              <a:buChar char="-"/>
            </a:pPr>
            <a:endParaRPr lang="en-US" b="1" dirty="0">
              <a:latin typeface="Candara" panose="020E0502030303020204" pitchFamily="34" charset="0"/>
            </a:endParaRPr>
          </a:p>
        </p:txBody>
      </p:sp>
    </p:spTree>
    <p:extLst>
      <p:ext uri="{BB962C8B-B14F-4D97-AF65-F5344CB8AC3E}">
        <p14:creationId xmlns:p14="http://schemas.microsoft.com/office/powerpoint/2010/main" val="36522833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1"/>
          <p:cNvSpPr>
            <a:spLocks noGrp="1"/>
          </p:cNvSpPr>
          <p:nvPr>
            <p:ph type="title"/>
          </p:nvPr>
        </p:nvSpPr>
        <p:spPr>
          <a:xfrm>
            <a:off x="107504" y="123478"/>
            <a:ext cx="8928992" cy="533400"/>
          </a:xfrm>
          <a:solidFill>
            <a:srgbClr val="003217"/>
          </a:solidFill>
        </p:spPr>
        <p:style>
          <a:lnRef idx="1">
            <a:schemeClr val="accent3"/>
          </a:lnRef>
          <a:fillRef idx="3">
            <a:schemeClr val="accent3"/>
          </a:fillRef>
          <a:effectRef idx="2">
            <a:schemeClr val="accent3"/>
          </a:effectRef>
          <a:fontRef idx="minor">
            <a:schemeClr val="lt1"/>
          </a:fontRef>
        </p:style>
        <p:txBody>
          <a:bodyPr>
            <a:normAutofit/>
          </a:bodyPr>
          <a:lstStyle/>
          <a:p>
            <a:pPr algn="ctr"/>
            <a:r>
              <a:rPr lang="en-US" altLang="zh-TW" sz="2400" b="1" dirty="0">
                <a:latin typeface="DFKai-SB" pitchFamily="65" charset="-120"/>
                <a:ea typeface="DFKai-SB" pitchFamily="65" charset="-120"/>
              </a:rPr>
              <a:t>Topic discussion </a:t>
            </a:r>
            <a:r>
              <a:rPr lang="en-US" altLang="zh-TW" sz="2400" b="1" dirty="0">
                <a:solidFill>
                  <a:srgbClr val="FFFF00"/>
                </a:solidFill>
                <a:latin typeface="DFKai-SB" pitchFamily="65" charset="-120"/>
                <a:ea typeface="DFKai-SB" pitchFamily="65" charset="-120"/>
              </a:rPr>
              <a:t>(GT)</a:t>
            </a:r>
            <a:endParaRPr lang="en-US" sz="2400" b="1" dirty="0">
              <a:solidFill>
                <a:srgbClr val="FFFF00"/>
              </a:solidFill>
              <a:latin typeface="DFKai-SB" pitchFamily="65" charset="-120"/>
              <a:ea typeface="DFKai-SB" pitchFamily="65" charset="-120"/>
            </a:endParaRPr>
          </a:p>
        </p:txBody>
      </p:sp>
      <p:sp>
        <p:nvSpPr>
          <p:cNvPr id="5" name="Slide Number Placeholder 1"/>
          <p:cNvSpPr txBox="1">
            <a:spLocks/>
          </p:cNvSpPr>
          <p:nvPr/>
        </p:nvSpPr>
        <p:spPr>
          <a:xfrm>
            <a:off x="7010400" y="4883720"/>
            <a:ext cx="2133600"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9F36D82E-CE9F-4850-9751-B326B49AD240}" type="slidenum">
              <a:rPr lang="en-US" sz="1200" smtClean="0">
                <a:solidFill>
                  <a:prstClr val="black"/>
                </a:solidFill>
                <a:latin typeface="Calibri"/>
              </a:rPr>
              <a:pPr algn="r">
                <a:defRPr/>
              </a:pPr>
              <a:t>28</a:t>
            </a:fld>
            <a:endParaRPr lang="en-US" sz="1200" dirty="0">
              <a:solidFill>
                <a:prstClr val="black"/>
              </a:solidFill>
              <a:latin typeface="Calibri"/>
            </a:endParaRPr>
          </a:p>
        </p:txBody>
      </p:sp>
      <p:sp>
        <p:nvSpPr>
          <p:cNvPr id="3" name="文字方塊 2"/>
          <p:cNvSpPr txBox="1"/>
          <p:nvPr/>
        </p:nvSpPr>
        <p:spPr>
          <a:xfrm>
            <a:off x="179512" y="673516"/>
            <a:ext cx="8784976" cy="3908762"/>
          </a:xfrm>
          <a:prstGeom prst="rect">
            <a:avLst/>
          </a:prstGeom>
          <a:noFill/>
        </p:spPr>
        <p:txBody>
          <a:bodyPr wrap="square" rtlCol="0" anchor="t">
            <a:spAutoFit/>
          </a:bodyPr>
          <a:lstStyle/>
          <a:p>
            <a:r>
              <a:rPr lang="en-US" sz="1600" b="1" dirty="0">
                <a:latin typeface="+mj-lt"/>
              </a:rPr>
              <a:t>Future market forecast</a:t>
            </a:r>
            <a:r>
              <a:rPr lang="zh-TW" altLang="en-US" sz="1600" b="1" dirty="0">
                <a:latin typeface="+mj-lt"/>
              </a:rPr>
              <a:t> </a:t>
            </a:r>
            <a:r>
              <a:rPr lang="en-US" altLang="zh-TW" sz="1600" b="1" dirty="0">
                <a:latin typeface="+mj-lt"/>
              </a:rPr>
              <a:t>in 2025</a:t>
            </a:r>
            <a:r>
              <a:rPr lang="en-US" sz="1600" b="1" dirty="0">
                <a:latin typeface="+mj-lt"/>
              </a:rPr>
              <a:t> (Pessimistic / Optimistic / Remain the same)?</a:t>
            </a:r>
          </a:p>
          <a:p>
            <a:endParaRPr lang="en-US" dirty="0">
              <a:latin typeface="Candara" panose="020E0502030303020204" pitchFamily="34" charset="0"/>
            </a:endParaRPr>
          </a:p>
          <a:p>
            <a:endParaRPr lang="en-US" dirty="0">
              <a:latin typeface="Candara" panose="020E0502030303020204" pitchFamily="34" charset="0"/>
            </a:endParaRPr>
          </a:p>
          <a:p>
            <a:endParaRPr lang="en-US" dirty="0">
              <a:latin typeface="Candara" panose="020E0502030303020204" pitchFamily="34" charset="0"/>
            </a:endParaRPr>
          </a:p>
          <a:p>
            <a:endParaRPr lang="en-US" altLang="zh-TW" sz="1100" dirty="0">
              <a:latin typeface="Candara" panose="020E0502030303020204" pitchFamily="34" charset="0"/>
            </a:endParaRPr>
          </a:p>
          <a:p>
            <a:r>
              <a:rPr lang="en-US" altLang="zh-TW" sz="1200" dirty="0"/>
              <a:t>Year 2025 is the second year of President Bernando Arevalo in Guatemala</a:t>
            </a:r>
          </a:p>
          <a:p>
            <a:r>
              <a:rPr lang="en-US" altLang="zh-TW" sz="1200" dirty="0"/>
              <a:t>Economy keeps growing and optimistic</a:t>
            </a:r>
          </a:p>
          <a:p>
            <a:r>
              <a:rPr lang="en-US" altLang="zh-TW" sz="1200" dirty="0"/>
              <a:t>President is focuses to promoting the foreign investment</a:t>
            </a:r>
          </a:p>
          <a:p>
            <a:r>
              <a:rPr lang="en-US" altLang="zh-TW" sz="1200" dirty="0"/>
              <a:t>As from 2025, President has a very aggressive plan to recover public infrastructure; schools, roads, ports, among others.</a:t>
            </a:r>
          </a:p>
          <a:p>
            <a:r>
              <a:rPr lang="en-US" altLang="zh-TW" sz="1200" dirty="0"/>
              <a:t>The return of Immigrants from USA to the country is a very challenging issue for the country </a:t>
            </a:r>
          </a:p>
          <a:p>
            <a:endParaRPr lang="en-US" altLang="zh-TW" u="sng" dirty="0">
              <a:latin typeface="Candara" panose="020E0502030303020204" pitchFamily="34" charset="0"/>
            </a:endParaRPr>
          </a:p>
          <a:p>
            <a:r>
              <a:rPr lang="en-US" altLang="zh-TW" sz="1600" b="1" dirty="0">
                <a:latin typeface="+mj-lt"/>
              </a:rPr>
              <a:t>E</a:t>
            </a:r>
            <a:r>
              <a:rPr lang="en-US" sz="1600" b="1" dirty="0">
                <a:latin typeface="+mj-lt"/>
              </a:rPr>
              <a:t>conomic background</a:t>
            </a:r>
          </a:p>
          <a:p>
            <a:endParaRPr lang="en-US" u="sng" dirty="0">
              <a:latin typeface="Candara" panose="020E0502030303020204" pitchFamily="34" charset="0"/>
            </a:endParaRPr>
          </a:p>
          <a:p>
            <a:pPr marL="171450" indent="-171450">
              <a:buFont typeface="Wingdings" panose="05000000000000000000" pitchFamily="2" charset="2"/>
              <a:buChar char="v"/>
            </a:pPr>
            <a:r>
              <a:rPr lang="en-US" sz="1100" dirty="0"/>
              <a:t>Guatemala GDP 3.5% 2024</a:t>
            </a:r>
          </a:p>
          <a:p>
            <a:pPr marL="171450" indent="-171450">
              <a:buFont typeface="Wingdings" panose="05000000000000000000" pitchFamily="2" charset="2"/>
              <a:buChar char="v"/>
            </a:pPr>
            <a:r>
              <a:rPr lang="en-US" sz="1100" dirty="0"/>
              <a:t>Rate of exchange: 7.8116</a:t>
            </a:r>
          </a:p>
          <a:p>
            <a:pPr marL="171450" indent="-171450">
              <a:buFont typeface="Wingdings" panose="05000000000000000000" pitchFamily="2" charset="2"/>
              <a:buChar char="v"/>
            </a:pPr>
            <a:r>
              <a:rPr lang="es-ES" sz="1100" dirty="0"/>
              <a:t>Unemployment rate 4.65% Metropolitan Area 	</a:t>
            </a:r>
          </a:p>
          <a:p>
            <a:pPr marL="171450" indent="-171450">
              <a:buFont typeface="Wingdings" panose="05000000000000000000" pitchFamily="2" charset="2"/>
              <a:buChar char="v"/>
            </a:pPr>
            <a:r>
              <a:rPr lang="es-ES" sz="1100" dirty="0"/>
              <a:t>Inflation  8%</a:t>
            </a:r>
          </a:p>
          <a:p>
            <a:pPr marL="171450" indent="-171450">
              <a:buFont typeface="Wingdings" panose="05000000000000000000" pitchFamily="2" charset="2"/>
              <a:buChar char="v"/>
            </a:pPr>
            <a:r>
              <a:rPr lang="es-ES" sz="1100" dirty="0"/>
              <a:t>Expected GDP 4.02% / 4.07% for 2025</a:t>
            </a:r>
            <a:endParaRPr lang="en-US" sz="1100" dirty="0"/>
          </a:p>
        </p:txBody>
      </p:sp>
      <p:graphicFrame>
        <p:nvGraphicFramePr>
          <p:cNvPr id="4" name="表格 3"/>
          <p:cNvGraphicFramePr>
            <a:graphicFrameLocks noGrp="1"/>
          </p:cNvGraphicFramePr>
          <p:nvPr>
            <p:extLst>
              <p:ext uri="{D42A27DB-BD31-4B8C-83A1-F6EECF244321}">
                <p14:modId xmlns:p14="http://schemas.microsoft.com/office/powerpoint/2010/main" val="2524234290"/>
              </p:ext>
            </p:extLst>
          </p:nvPr>
        </p:nvGraphicFramePr>
        <p:xfrm>
          <a:off x="1192560" y="1059582"/>
          <a:ext cx="6758880" cy="675421"/>
        </p:xfrm>
        <a:graphic>
          <a:graphicData uri="http://schemas.openxmlformats.org/drawingml/2006/table">
            <a:tbl>
              <a:tblPr firstRow="1" bandRow="1">
                <a:tableStyleId>{5C22544A-7EE6-4342-B048-85BDC9FD1C3A}</a:tableStyleId>
              </a:tblPr>
              <a:tblGrid>
                <a:gridCol w="1689720">
                  <a:extLst>
                    <a:ext uri="{9D8B030D-6E8A-4147-A177-3AD203B41FA5}">
                      <a16:colId xmlns:a16="http://schemas.microsoft.com/office/drawing/2014/main" val="20000"/>
                    </a:ext>
                  </a:extLst>
                </a:gridCol>
                <a:gridCol w="1689720">
                  <a:extLst>
                    <a:ext uri="{9D8B030D-6E8A-4147-A177-3AD203B41FA5}">
                      <a16:colId xmlns:a16="http://schemas.microsoft.com/office/drawing/2014/main" val="20001"/>
                    </a:ext>
                  </a:extLst>
                </a:gridCol>
                <a:gridCol w="1689720">
                  <a:extLst>
                    <a:ext uri="{9D8B030D-6E8A-4147-A177-3AD203B41FA5}">
                      <a16:colId xmlns:a16="http://schemas.microsoft.com/office/drawing/2014/main" val="20002"/>
                    </a:ext>
                  </a:extLst>
                </a:gridCol>
                <a:gridCol w="1689720">
                  <a:extLst>
                    <a:ext uri="{9D8B030D-6E8A-4147-A177-3AD203B41FA5}">
                      <a16:colId xmlns:a16="http://schemas.microsoft.com/office/drawing/2014/main" val="20003"/>
                    </a:ext>
                  </a:extLst>
                </a:gridCol>
              </a:tblGrid>
              <a:tr h="370621">
                <a:tc>
                  <a:txBody>
                    <a:bodyPr/>
                    <a:lstStyle/>
                    <a:p>
                      <a:pPr algn="ctr"/>
                      <a:endParaRPr lang="en-US" sz="1400" dirty="0">
                        <a:latin typeface="Candara" panose="020E0502030303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TW" sz="1400" dirty="0">
                          <a:solidFill>
                            <a:schemeClr val="bg1"/>
                          </a:solidFill>
                          <a:latin typeface="Candara" panose="020E0502030303020204" pitchFamily="34" charset="0"/>
                        </a:rPr>
                        <a:t>Get worse</a:t>
                      </a:r>
                      <a:endParaRPr lang="en-US" sz="1400" dirty="0">
                        <a:solidFill>
                          <a:schemeClr val="bg1"/>
                        </a:solidFill>
                        <a:latin typeface="Candara" panose="020E0502030303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a:solidFill>
                            <a:schemeClr val="bg1"/>
                          </a:solidFill>
                          <a:latin typeface="Candara" panose="020E0502030303020204" pitchFamily="34" charset="0"/>
                        </a:rPr>
                        <a:t>Improve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a:solidFill>
                            <a:schemeClr val="bg1"/>
                          </a:solidFill>
                          <a:latin typeface="Candara" panose="020E0502030303020204" pitchFamily="34" charset="0"/>
                        </a:rPr>
                        <a:t>Stay</a:t>
                      </a:r>
                      <a:r>
                        <a:rPr lang="en-US" sz="1400" baseline="0" dirty="0">
                          <a:solidFill>
                            <a:schemeClr val="bg1"/>
                          </a:solidFill>
                          <a:latin typeface="Candara" panose="020E0502030303020204" pitchFamily="34" charset="0"/>
                        </a:rPr>
                        <a:t> the same</a:t>
                      </a:r>
                      <a:endParaRPr lang="en-US" sz="1400" dirty="0">
                        <a:solidFill>
                          <a:schemeClr val="bg1"/>
                        </a:solidFill>
                        <a:latin typeface="Candara" panose="020E0502030303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260683">
                <a:tc>
                  <a:txBody>
                    <a:bodyPr/>
                    <a:lstStyle/>
                    <a:p>
                      <a:pPr algn="ctr"/>
                      <a:r>
                        <a:rPr lang="en-US" sz="1400" dirty="0">
                          <a:latin typeface="Candara" panose="020E0502030303020204" pitchFamily="34" charset="0"/>
                        </a:rPr>
                        <a:t>202</a:t>
                      </a:r>
                      <a:r>
                        <a:rPr lang="en-US" altLang="zh-TW" sz="1400" dirty="0">
                          <a:latin typeface="Candara" panose="020E0502030303020204" pitchFamily="34" charset="0"/>
                        </a:rPr>
                        <a:t>5</a:t>
                      </a:r>
                      <a:r>
                        <a:rPr lang="en-US" sz="1400" dirty="0">
                          <a:latin typeface="Candara" panose="020E0502030303020204" pitchFamily="34" charset="0"/>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400" dirty="0">
                        <a:latin typeface="Candara" panose="020E0502030303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b="1" dirty="0">
                          <a:latin typeface="Candara" panose="020E0502030303020204" pitchFamily="34" charset="0"/>
                        </a:rPr>
                        <a: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400" dirty="0">
                        <a:latin typeface="Candara" panose="020E0502030303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2933715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1">
            <a:extLst>
              <a:ext uri="{FF2B5EF4-FFF2-40B4-BE49-F238E27FC236}">
                <a16:creationId xmlns:a16="http://schemas.microsoft.com/office/drawing/2014/main" id="{9D07FD97-BCDB-CFF1-4F44-A9FEEA238FD8}"/>
              </a:ext>
            </a:extLst>
          </p:cNvPr>
          <p:cNvSpPr txBox="1">
            <a:spLocks/>
          </p:cNvSpPr>
          <p:nvPr/>
        </p:nvSpPr>
        <p:spPr>
          <a:xfrm>
            <a:off x="107504" y="123478"/>
            <a:ext cx="8928992" cy="533400"/>
          </a:xfrm>
          <a:prstGeom prst="rect">
            <a:avLst/>
          </a:prstGeom>
          <a:solidFill>
            <a:srgbClr val="003217"/>
          </a:solidFill>
        </p:spPr>
        <p:style>
          <a:lnRef idx="1">
            <a:schemeClr val="accent3"/>
          </a:lnRef>
          <a:fillRef idx="3">
            <a:schemeClr val="accent3"/>
          </a:fillRef>
          <a:effectRef idx="2">
            <a:schemeClr val="accent3"/>
          </a:effectRef>
          <a:fontRef idx="minor">
            <a:schemeClr val="lt1"/>
          </a:fontRef>
        </p:style>
        <p:txBody>
          <a:bodyPr lIns="0" tIns="0" rIns="0" bIns="0" anchor="ctr">
            <a:normAutofit/>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altLang="zh-TW" sz="2400" b="1" kern="0" dirty="0">
                <a:latin typeface="DFKai-SB" pitchFamily="65" charset="-120"/>
                <a:ea typeface="DFKai-SB" pitchFamily="65" charset="-120"/>
              </a:rPr>
              <a:t>ECD/IMD Topic discussion </a:t>
            </a:r>
            <a:r>
              <a:rPr lang="en-US" altLang="zh-TW" sz="2400" b="1" kern="0" dirty="0">
                <a:solidFill>
                  <a:srgbClr val="FFFF00"/>
                </a:solidFill>
                <a:latin typeface="DFKai-SB" pitchFamily="65" charset="-120"/>
                <a:ea typeface="DFKai-SB" pitchFamily="65" charset="-120"/>
              </a:rPr>
              <a:t>(GT)</a:t>
            </a:r>
            <a:endParaRPr lang="en-US" sz="2400" b="1" kern="0" dirty="0">
              <a:solidFill>
                <a:srgbClr val="FFFF00"/>
              </a:solidFill>
              <a:latin typeface="DFKai-SB" pitchFamily="65" charset="-120"/>
              <a:ea typeface="DFKai-SB" pitchFamily="65" charset="-120"/>
            </a:endParaRPr>
          </a:p>
        </p:txBody>
      </p:sp>
      <p:graphicFrame>
        <p:nvGraphicFramePr>
          <p:cNvPr id="2" name="表格 1">
            <a:extLst>
              <a:ext uri="{FF2B5EF4-FFF2-40B4-BE49-F238E27FC236}">
                <a16:creationId xmlns:a16="http://schemas.microsoft.com/office/drawing/2014/main" id="{C8FB7389-5BCF-4B95-9A88-0E5BDE0C7446}"/>
              </a:ext>
            </a:extLst>
          </p:cNvPr>
          <p:cNvGraphicFramePr>
            <a:graphicFrameLocks noGrp="1"/>
          </p:cNvGraphicFramePr>
          <p:nvPr>
            <p:extLst>
              <p:ext uri="{D42A27DB-BD31-4B8C-83A1-F6EECF244321}">
                <p14:modId xmlns:p14="http://schemas.microsoft.com/office/powerpoint/2010/main" val="9161838"/>
              </p:ext>
            </p:extLst>
          </p:nvPr>
        </p:nvGraphicFramePr>
        <p:xfrm>
          <a:off x="107504" y="771551"/>
          <a:ext cx="8928993" cy="3894843"/>
        </p:xfrm>
        <a:graphic>
          <a:graphicData uri="http://schemas.openxmlformats.org/drawingml/2006/table">
            <a:tbl>
              <a:tblPr>
                <a:tableStyleId>{5C22544A-7EE6-4342-B048-85BDC9FD1C3A}</a:tableStyleId>
              </a:tblPr>
              <a:tblGrid>
                <a:gridCol w="832827">
                  <a:extLst>
                    <a:ext uri="{9D8B030D-6E8A-4147-A177-3AD203B41FA5}">
                      <a16:colId xmlns:a16="http://schemas.microsoft.com/office/drawing/2014/main" val="1096605092"/>
                    </a:ext>
                  </a:extLst>
                </a:gridCol>
                <a:gridCol w="1327413">
                  <a:extLst>
                    <a:ext uri="{9D8B030D-6E8A-4147-A177-3AD203B41FA5}">
                      <a16:colId xmlns:a16="http://schemas.microsoft.com/office/drawing/2014/main" val="1714653431"/>
                    </a:ext>
                  </a:extLst>
                </a:gridCol>
                <a:gridCol w="720521">
                  <a:extLst>
                    <a:ext uri="{9D8B030D-6E8A-4147-A177-3AD203B41FA5}">
                      <a16:colId xmlns:a16="http://schemas.microsoft.com/office/drawing/2014/main" val="2905017876"/>
                    </a:ext>
                  </a:extLst>
                </a:gridCol>
                <a:gridCol w="737256">
                  <a:extLst>
                    <a:ext uri="{9D8B030D-6E8A-4147-A177-3AD203B41FA5}">
                      <a16:colId xmlns:a16="http://schemas.microsoft.com/office/drawing/2014/main" val="4291711140"/>
                    </a:ext>
                  </a:extLst>
                </a:gridCol>
                <a:gridCol w="737256">
                  <a:extLst>
                    <a:ext uri="{9D8B030D-6E8A-4147-A177-3AD203B41FA5}">
                      <a16:colId xmlns:a16="http://schemas.microsoft.com/office/drawing/2014/main" val="1668644550"/>
                    </a:ext>
                  </a:extLst>
                </a:gridCol>
                <a:gridCol w="4573720">
                  <a:extLst>
                    <a:ext uri="{9D8B030D-6E8A-4147-A177-3AD203B41FA5}">
                      <a16:colId xmlns:a16="http://schemas.microsoft.com/office/drawing/2014/main" val="3561485105"/>
                    </a:ext>
                  </a:extLst>
                </a:gridCol>
              </a:tblGrid>
              <a:tr h="152409">
                <a:tc rowSpan="5">
                  <a:txBody>
                    <a:bodyPr/>
                    <a:lstStyle/>
                    <a:p>
                      <a:pPr algn="l" fontAlgn="ctr"/>
                      <a:r>
                        <a:rPr lang="zh-TW" altLang="en-US" sz="900" u="none" strike="noStrike" dirty="0">
                          <a:solidFill>
                            <a:schemeClr val="tx1"/>
                          </a:solidFill>
                          <a:effectLst/>
                          <a:latin typeface="Candara" panose="020E0502030303020204" pitchFamily="34" charset="0"/>
                        </a:rPr>
                        <a:t>　</a:t>
                      </a:r>
                    </a:p>
                    <a:p>
                      <a:pPr algn="ctr" fontAlgn="ctr"/>
                      <a:r>
                        <a:rPr lang="en-US" altLang="zh-TW" sz="1050" b="0" u="none" strike="noStrike" dirty="0">
                          <a:solidFill>
                            <a:schemeClr val="tx1"/>
                          </a:solidFill>
                          <a:effectLst/>
                          <a:latin typeface="Candara" panose="020E0502030303020204" pitchFamily="34" charset="0"/>
                        </a:rPr>
                        <a:t>ECD </a:t>
                      </a:r>
                      <a:r>
                        <a:rPr lang="en-US" sz="1050" b="0" u="none" strike="noStrike" dirty="0">
                          <a:solidFill>
                            <a:schemeClr val="tx1"/>
                          </a:solidFill>
                          <a:effectLst/>
                          <a:latin typeface="Candara" panose="020E0502030303020204" pitchFamily="34" charset="0"/>
                        </a:rPr>
                        <a:t>KPI</a:t>
                      </a:r>
                      <a:endParaRPr lang="en-US" sz="105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TW" altLang="en-US" sz="900" u="none" strike="noStrike" dirty="0">
                          <a:solidFill>
                            <a:schemeClr val="tx1"/>
                          </a:solidFill>
                          <a:effectLst/>
                          <a:latin typeface="Candara" panose="020E0502030303020204" pitchFamily="34" charset="0"/>
                        </a:rPr>
                        <a:t>　</a:t>
                      </a:r>
                      <a:r>
                        <a:rPr lang="en-US" altLang="zh-TW" sz="900" u="none" strike="noStrike" dirty="0">
                          <a:solidFill>
                            <a:schemeClr val="tx1"/>
                          </a:solidFill>
                          <a:effectLst/>
                          <a:latin typeface="Candara" panose="020E0502030303020204" pitchFamily="34" charset="0"/>
                        </a:rPr>
                        <a:t>Item</a:t>
                      </a:r>
                      <a:endParaRPr lang="zh-TW" altLang="en-US" sz="9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800" b="1" u="none" strike="noStrike" dirty="0">
                          <a:solidFill>
                            <a:schemeClr val="tx1"/>
                          </a:solidFill>
                          <a:effectLst/>
                          <a:latin typeface="Candara" panose="020E0502030303020204" pitchFamily="34" charset="0"/>
                        </a:rPr>
                        <a:t>2023</a:t>
                      </a:r>
                      <a:endParaRPr lang="en-US" altLang="zh-TW" sz="800" b="1"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800" b="1" u="none" strike="noStrike" dirty="0">
                          <a:solidFill>
                            <a:schemeClr val="tx1"/>
                          </a:solidFill>
                          <a:effectLst/>
                          <a:latin typeface="Candara" panose="020E0502030303020204" pitchFamily="34" charset="0"/>
                        </a:rPr>
                        <a:t>2024</a:t>
                      </a:r>
                      <a:endParaRPr lang="en-US" altLang="zh-TW" sz="800" b="1"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800" b="1" u="none" strike="noStrike" dirty="0">
                          <a:solidFill>
                            <a:schemeClr val="tx1"/>
                          </a:solidFill>
                          <a:effectLst/>
                          <a:latin typeface="Candara" panose="020E0502030303020204" pitchFamily="34" charset="0"/>
                        </a:rPr>
                        <a:t>Diff</a:t>
                      </a:r>
                      <a:endParaRPr lang="en-US" sz="800" b="1"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800" b="1" u="none" strike="noStrike" dirty="0">
                          <a:solidFill>
                            <a:schemeClr val="tx1"/>
                          </a:solidFill>
                          <a:effectLst/>
                          <a:latin typeface="Candara" panose="020E0502030303020204" pitchFamily="34" charset="0"/>
                        </a:rPr>
                        <a:t>Action Plan</a:t>
                      </a:r>
                      <a:r>
                        <a:rPr lang="zh-TW" altLang="en-US" sz="800" b="1" u="none" strike="noStrike" dirty="0">
                          <a:solidFill>
                            <a:schemeClr val="tx1"/>
                          </a:solidFill>
                          <a:effectLst/>
                          <a:latin typeface="Candara" panose="020E0502030303020204" pitchFamily="34" charset="0"/>
                        </a:rPr>
                        <a:t> </a:t>
                      </a:r>
                      <a:r>
                        <a:rPr lang="en-US" altLang="zh-TW" sz="800" b="1" u="none" strike="noStrike" dirty="0">
                          <a:solidFill>
                            <a:schemeClr val="tx1"/>
                          </a:solidFill>
                          <a:effectLst/>
                          <a:latin typeface="Candara" panose="020E0502030303020204" pitchFamily="34" charset="0"/>
                        </a:rPr>
                        <a:t>in 2025</a:t>
                      </a:r>
                      <a:endParaRPr lang="en-US" sz="800" b="1"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39596723"/>
                  </a:ext>
                </a:extLst>
              </a:tr>
              <a:tr h="560230">
                <a:tc vMerge="1">
                  <a:txBody>
                    <a:bodyPr/>
                    <a:lstStyle/>
                    <a:p>
                      <a:pPr algn="ctr" fontAlgn="ctr"/>
                      <a:r>
                        <a:rPr lang="en-US" altLang="zh-TW" sz="1050" b="0" u="none" strike="noStrike" dirty="0">
                          <a:effectLst/>
                        </a:rPr>
                        <a:t>ECD</a:t>
                      </a:r>
                      <a:endParaRPr lang="en-US" sz="1050" b="0" u="none" strike="noStrike" dirty="0">
                        <a:effectLst/>
                      </a:endParaRPr>
                    </a:p>
                    <a:p>
                      <a:pPr algn="ctr" fontAlgn="ctr"/>
                      <a:r>
                        <a:rPr lang="en-US" sz="1050" b="0" u="none" strike="noStrike" dirty="0">
                          <a:effectLst/>
                        </a:rPr>
                        <a:t>KPI</a:t>
                      </a:r>
                      <a:endParaRPr lang="en-US" sz="1050" b="0" i="0" u="none" strike="noStrike" dirty="0">
                        <a:solidFill>
                          <a:srgbClr val="000000"/>
                        </a:solidFill>
                        <a:effectLst/>
                        <a:latin typeface="Arial" panose="020B0604020202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800" b="0" i="0" u="none" strike="noStrike" dirty="0">
                          <a:solidFill>
                            <a:schemeClr val="tx1"/>
                          </a:solidFill>
                          <a:effectLst/>
                          <a:latin typeface="+mn-lt"/>
                          <a:ea typeface="新細明體" panose="02020500000000000000" pitchFamily="18" charset="-120"/>
                        </a:rPr>
                        <a:t>Storage</a:t>
                      </a: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GT" altLang="zh-TW" sz="800" b="0" i="0" u="none" strike="noStrike" dirty="0">
                          <a:solidFill>
                            <a:schemeClr val="tx1"/>
                          </a:solidFill>
                          <a:effectLst/>
                          <a:latin typeface="+mn-lt"/>
                          <a:ea typeface="新細明體" panose="02020500000000000000" pitchFamily="18" charset="-120"/>
                        </a:rPr>
                        <a:t>N/A</a:t>
                      </a:r>
                      <a:endParaRPr lang="zh-TW" altLang="en-US" sz="800" b="0" i="0" u="none" strike="noStrike" dirty="0">
                        <a:solidFill>
                          <a:schemeClr val="tx1"/>
                        </a:solidFill>
                        <a:effectLst/>
                        <a:latin typeface="+mn-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r" fontAlgn="ctr"/>
                      <a:r>
                        <a:rPr lang="es-ES" altLang="zh-TW" sz="800" b="0" i="0" u="none" strike="noStrike" dirty="0">
                          <a:solidFill>
                            <a:schemeClr val="tx1"/>
                          </a:solidFill>
                          <a:effectLst/>
                          <a:latin typeface="+mn-lt"/>
                          <a:ea typeface="新細明體" panose="02020500000000000000" pitchFamily="18" charset="-120"/>
                        </a:rPr>
                        <a:t>$156,564.92</a:t>
                      </a:r>
                      <a:endParaRPr lang="zh-TW" altLang="en-US" sz="800" b="0" i="0" u="none" strike="noStrike" dirty="0">
                        <a:solidFill>
                          <a:schemeClr val="tx1"/>
                        </a:solidFill>
                        <a:effectLst/>
                        <a:latin typeface="+mn-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s-ES" altLang="zh-TW" sz="800" b="0" i="0" u="none" strike="noStrike" dirty="0">
                          <a:solidFill>
                            <a:schemeClr val="tx1"/>
                          </a:solidFill>
                          <a:effectLst/>
                          <a:highlight>
                            <a:srgbClr val="FFFF00"/>
                          </a:highlight>
                          <a:latin typeface="+mn-lt"/>
                          <a:ea typeface="新細明體" panose="02020500000000000000" pitchFamily="18" charset="-120"/>
                        </a:rPr>
                        <a:t>$156,564.92</a:t>
                      </a:r>
                      <a:endParaRPr lang="zh-TW" altLang="en-US" sz="800" b="0" i="0" u="none" strike="noStrike" dirty="0">
                        <a:solidFill>
                          <a:schemeClr val="tx1"/>
                        </a:solidFill>
                        <a:effectLst/>
                        <a:highlight>
                          <a:srgbClr val="FFFF00"/>
                        </a:highlight>
                        <a:latin typeface="+mn-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171450" indent="-171450" algn="just" fontAlgn="ctr">
                        <a:buFont typeface="Arial" panose="020B0604020202020204" pitchFamily="34" charset="0"/>
                        <a:buChar char="•"/>
                      </a:pPr>
                      <a:r>
                        <a:rPr lang="es-GT" altLang="zh-TW" sz="800" u="none" strike="noStrike" dirty="0">
                          <a:solidFill>
                            <a:schemeClr val="dk1"/>
                          </a:solidFill>
                          <a:effectLst/>
                          <a:latin typeface="+mn-lt"/>
                          <a:ea typeface="+mn-ea"/>
                          <a:cs typeface="+mn-cs"/>
                        </a:rPr>
                        <a:t>Storage for laden increased due to VO for W721-W017 and KTMZ-014W announced a COR in LZC in order to secure berthing window in APMT, at that time, export units were already inside the terminal, however due overtonnage issue we were not able to complete loading. </a:t>
                      </a:r>
                    </a:p>
                    <a:p>
                      <a:pPr marL="171450" indent="-171450" algn="just" fontAlgn="ctr">
                        <a:buFont typeface="Arial" panose="020B0604020202020204" pitchFamily="34" charset="0"/>
                        <a:buChar char="•"/>
                      </a:pPr>
                      <a:r>
                        <a:rPr lang="es-GT" altLang="zh-TW" sz="800" u="none" strike="noStrike" dirty="0">
                          <a:solidFill>
                            <a:schemeClr val="dk1"/>
                          </a:solidFill>
                          <a:effectLst/>
                          <a:latin typeface="+mn-lt"/>
                          <a:ea typeface="+mn-ea"/>
                          <a:cs typeface="+mn-cs"/>
                        </a:rPr>
                        <a:t>In regards of empties, we have been facing difficulties for empty repositioning due move counts restriction at APMT, which caused an increase  of stock at depot. </a:t>
                      </a:r>
                    </a:p>
                    <a:p>
                      <a:pPr marL="171450" indent="-171450" algn="just" fontAlgn="ctr">
                        <a:buFont typeface="Arial" panose="020B0604020202020204" pitchFamily="34" charset="0"/>
                        <a:buChar char="•"/>
                      </a:pPr>
                      <a:r>
                        <a:rPr lang="es-GT" altLang="zh-TW" sz="800" u="none" strike="noStrike" dirty="0">
                          <a:solidFill>
                            <a:schemeClr val="dk1"/>
                          </a:solidFill>
                          <a:effectLst/>
                          <a:latin typeface="+mn-lt"/>
                          <a:ea typeface="+mn-ea"/>
                          <a:cs typeface="+mn-cs"/>
                        </a:rPr>
                        <a:t>Depot has been supporting us a lot, giving us better benefits than other carriers, because of long time and good relationship with EMC.  </a:t>
                      </a: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08280089"/>
                  </a:ext>
                </a:extLst>
              </a:tr>
              <a:tr h="360040">
                <a:tc vMerge="1">
                  <a:txBody>
                    <a:bodyPr/>
                    <a:lstStyle/>
                    <a:p>
                      <a:endParaRPr lang="en-US"/>
                    </a:p>
                  </a:txBody>
                  <a:tcPr/>
                </a:tc>
                <a:tc>
                  <a:txBody>
                    <a:bodyPr/>
                    <a:lstStyle/>
                    <a:p>
                      <a:pPr algn="ctr" fontAlgn="ctr"/>
                      <a:r>
                        <a:rPr lang="en-US" sz="800" b="0" i="0" u="none" strike="noStrike" dirty="0">
                          <a:solidFill>
                            <a:schemeClr val="tx1"/>
                          </a:solidFill>
                          <a:effectLst/>
                          <a:latin typeface="+mn-lt"/>
                          <a:ea typeface="新細明體" panose="02020500000000000000" pitchFamily="18" charset="-120"/>
                        </a:rPr>
                        <a:t>Lift on/off</a:t>
                      </a: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s-GT" altLang="zh-TW" sz="800" b="0" i="0" u="none" strike="noStrike" dirty="0">
                          <a:solidFill>
                            <a:schemeClr val="tx1"/>
                          </a:solidFill>
                          <a:effectLst/>
                          <a:latin typeface="+mn-lt"/>
                          <a:ea typeface="新細明體" panose="02020500000000000000" pitchFamily="18" charset="-120"/>
                        </a:rPr>
                        <a:t>$293,812.93</a:t>
                      </a:r>
                      <a:endParaRPr lang="zh-TW" altLang="en-US" sz="800" b="0" i="0" u="none" strike="noStrike" dirty="0">
                        <a:solidFill>
                          <a:schemeClr val="tx1"/>
                        </a:solidFill>
                        <a:effectLst/>
                        <a:latin typeface="+mn-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r" fontAlgn="ctr"/>
                      <a:r>
                        <a:rPr lang="es-ES" altLang="zh-TW" sz="800" b="0" i="0" u="none" strike="noStrike" dirty="0">
                          <a:solidFill>
                            <a:schemeClr val="tx1"/>
                          </a:solidFill>
                          <a:effectLst/>
                          <a:latin typeface="+mn-lt"/>
                          <a:ea typeface="新細明體" panose="02020500000000000000" pitchFamily="18" charset="-120"/>
                        </a:rPr>
                        <a:t>$229,500.14</a:t>
                      </a:r>
                      <a:endParaRPr lang="zh-TW" altLang="en-US" sz="800" b="0" i="0" u="none" strike="noStrike" dirty="0">
                        <a:solidFill>
                          <a:schemeClr val="tx1"/>
                        </a:solidFill>
                        <a:effectLst/>
                        <a:latin typeface="+mn-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s-ES" altLang="zh-TW" sz="800" b="0" i="0" u="none" strike="noStrike" dirty="0">
                          <a:solidFill>
                            <a:schemeClr val="tx1"/>
                          </a:solidFill>
                          <a:effectLst/>
                          <a:highlight>
                            <a:srgbClr val="FFFF00"/>
                          </a:highlight>
                          <a:latin typeface="+mn-lt"/>
                          <a:ea typeface="新細明體" panose="02020500000000000000" pitchFamily="18" charset="-120"/>
                        </a:rPr>
                        <a:t>$64,312.79</a:t>
                      </a:r>
                      <a:endParaRPr lang="zh-TW" altLang="en-US" sz="800" b="0" i="0" u="none" strike="noStrike" dirty="0">
                        <a:solidFill>
                          <a:schemeClr val="tx1"/>
                        </a:solidFill>
                        <a:effectLst/>
                        <a:highlight>
                          <a:srgbClr val="FFFF00"/>
                        </a:highlight>
                        <a:latin typeface="+mn-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171450" marR="0" lvl="0" indent="-171450" algn="l" defTabSz="914400" eaLnBrk="1" fontAlgn="ctr" latinLnBrk="0" hangingPunct="1">
                        <a:lnSpc>
                          <a:spcPct val="100000"/>
                        </a:lnSpc>
                        <a:spcBef>
                          <a:spcPts val="0"/>
                        </a:spcBef>
                        <a:spcAft>
                          <a:spcPts val="0"/>
                        </a:spcAft>
                        <a:buClrTx/>
                        <a:buSzTx/>
                        <a:buFont typeface="Arial" panose="020B0604020202020204" pitchFamily="34" charset="0"/>
                        <a:buChar char="•"/>
                        <a:tabLst/>
                        <a:defRPr/>
                      </a:pPr>
                      <a:r>
                        <a:rPr lang="en-US" sz="800" u="none" strike="noStrike" dirty="0">
                          <a:solidFill>
                            <a:schemeClr val="dk1"/>
                          </a:solidFill>
                          <a:effectLst/>
                          <a:latin typeface="+mn-lt"/>
                          <a:ea typeface="+mn-ea"/>
                          <a:cs typeface="+mn-cs"/>
                        </a:rPr>
                        <a:t>Due low productivity in EPQ, it was requested ELA to approve the use of external trucks in the terminal to improve empty transfers from stacking to alongside the vessel and increase loading productivity when empty evacuation at mentioned terminal; despite this, EPQ is economically more convenient than APMT. Therefore, we are trying to promote Ad-hoc calls at EPQ  to load as many laden containers to Asia and empties. </a:t>
                      </a: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39480689"/>
                  </a:ext>
                </a:extLst>
              </a:tr>
              <a:tr h="442650">
                <a:tc vMerge="1">
                  <a:txBody>
                    <a:bodyPr/>
                    <a:lstStyle/>
                    <a:p>
                      <a:endParaRPr lang="zh-TW" altLang="en-US"/>
                    </a:p>
                  </a:txBody>
                  <a:tcPr/>
                </a:tc>
                <a:tc>
                  <a:txBody>
                    <a:bodyPr/>
                    <a:lstStyle/>
                    <a:p>
                      <a:pPr algn="ctr" fontAlgn="ctr"/>
                      <a:r>
                        <a:rPr lang="en-US" sz="800" b="0" i="0" u="none" strike="noStrike" dirty="0">
                          <a:solidFill>
                            <a:schemeClr val="tx1"/>
                          </a:solidFill>
                          <a:effectLst/>
                          <a:latin typeface="+mn-lt"/>
                          <a:ea typeface="新細明體" panose="02020500000000000000" pitchFamily="18" charset="-120"/>
                        </a:rPr>
                        <a:t>Reposition</a:t>
                      </a: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GT" altLang="zh-TW" sz="800" u="none" strike="noStrike" dirty="0">
                          <a:solidFill>
                            <a:schemeClr val="tx1"/>
                          </a:solidFill>
                          <a:effectLst/>
                          <a:latin typeface="+mn-lt"/>
                        </a:rPr>
                        <a:t>$187,624.73</a:t>
                      </a:r>
                      <a:endParaRPr lang="zh-TW" altLang="en-US" sz="800" b="0" i="0" u="none" strike="noStrike" dirty="0">
                        <a:solidFill>
                          <a:schemeClr val="tx1"/>
                        </a:solidFill>
                        <a:effectLst/>
                        <a:latin typeface="+mn-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s-ES" altLang="zh-TW" sz="800" b="0" i="0" u="none" strike="noStrike" dirty="0">
                          <a:solidFill>
                            <a:schemeClr val="tx1"/>
                          </a:solidFill>
                          <a:effectLst/>
                          <a:latin typeface="+mn-lt"/>
                          <a:ea typeface="新細明體" panose="02020500000000000000" pitchFamily="18" charset="-120"/>
                        </a:rPr>
                        <a:t>$125,191.00</a:t>
                      </a:r>
                      <a:endParaRPr lang="zh-TW" altLang="en-US" sz="800" b="0" i="0" u="none" strike="noStrike" dirty="0">
                        <a:solidFill>
                          <a:schemeClr val="tx1"/>
                        </a:solidFill>
                        <a:effectLst/>
                        <a:latin typeface="+mn-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s-ES" altLang="zh-TW" sz="800" b="0" i="0" u="none" strike="noStrike" dirty="0">
                          <a:solidFill>
                            <a:schemeClr val="tx1"/>
                          </a:solidFill>
                          <a:effectLst/>
                          <a:highlight>
                            <a:srgbClr val="FFFF00"/>
                          </a:highlight>
                          <a:latin typeface="+mn-lt"/>
                          <a:ea typeface="新細明體" panose="02020500000000000000" pitchFamily="18" charset="-120"/>
                        </a:rPr>
                        <a:t>$62,433.73</a:t>
                      </a:r>
                      <a:endParaRPr lang="zh-TW" altLang="en-US" sz="800" b="0" i="0" u="none" strike="noStrike" dirty="0">
                        <a:solidFill>
                          <a:schemeClr val="tx1"/>
                        </a:solidFill>
                        <a:effectLst/>
                        <a:highlight>
                          <a:srgbClr val="FFFF00"/>
                        </a:highlight>
                        <a:latin typeface="+mn-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171450" indent="-171450" algn="l" fontAlgn="ctr">
                        <a:buFont typeface="Arial" panose="020B0604020202020204" pitchFamily="34" charset="0"/>
                        <a:buChar char="•"/>
                      </a:pPr>
                      <a:r>
                        <a:rPr lang="en-US" altLang="zh-TW" sz="800" u="none" strike="noStrike" dirty="0">
                          <a:solidFill>
                            <a:schemeClr val="dk1"/>
                          </a:solidFill>
                          <a:effectLst/>
                          <a:latin typeface="+mn-lt"/>
                          <a:ea typeface="+mn-ea"/>
                          <a:cs typeface="+mn-cs"/>
                        </a:rPr>
                        <a:t>In consequence to import limitation because move count restriction imposed by APM Terminals, empty repositioning as basically null. </a:t>
                      </a:r>
                    </a:p>
                    <a:p>
                      <a:pPr marL="171450" indent="-171450" algn="l" fontAlgn="ctr">
                        <a:buFont typeface="Arial" panose="020B0604020202020204" pitchFamily="34" charset="0"/>
                        <a:buChar char="•"/>
                      </a:pPr>
                      <a:r>
                        <a:rPr lang="en-US" altLang="zh-TW" sz="800" u="none" strike="noStrike" dirty="0">
                          <a:solidFill>
                            <a:schemeClr val="dk1"/>
                          </a:solidFill>
                          <a:effectLst/>
                          <a:latin typeface="+mn-lt"/>
                          <a:ea typeface="+mn-ea"/>
                          <a:cs typeface="+mn-cs"/>
                        </a:rPr>
                        <a:t>We are focused to promote more laden exports to new markets and reduce empty repos.</a:t>
                      </a:r>
                      <a:endParaRPr lang="zh-TW" altLang="en-US" sz="800" u="none" strike="noStrike" dirty="0">
                        <a:solidFill>
                          <a:schemeClr val="dk1"/>
                        </a:solidFill>
                        <a:effectLst/>
                        <a:latin typeface="+mn-lt"/>
                        <a:ea typeface="+mn-ea"/>
                        <a:cs typeface="+mn-cs"/>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93455894"/>
                  </a:ext>
                </a:extLst>
              </a:tr>
              <a:tr h="442650">
                <a:tc vMerge="1">
                  <a:txBody>
                    <a:bodyPr/>
                    <a:lstStyle/>
                    <a:p>
                      <a:endParaRPr lang="zh-TW" altLang="en-US"/>
                    </a:p>
                  </a:txBody>
                  <a:tcPr/>
                </a:tc>
                <a:tc>
                  <a:txBody>
                    <a:bodyPr/>
                    <a:lstStyle/>
                    <a:p>
                      <a:pPr algn="ctr" fontAlgn="ctr"/>
                      <a:r>
                        <a:rPr lang="en-US" sz="800" b="0" i="0" u="none" strike="noStrike" dirty="0">
                          <a:solidFill>
                            <a:schemeClr val="tx1"/>
                          </a:solidFill>
                          <a:effectLst/>
                          <a:latin typeface="+mn-lt"/>
                          <a:ea typeface="新細明體" panose="02020500000000000000" pitchFamily="18" charset="-120"/>
                        </a:rPr>
                        <a:t>M &amp; R</a:t>
                      </a: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TW" altLang="en-US" sz="800" u="none" strike="noStrike" dirty="0">
                          <a:solidFill>
                            <a:schemeClr val="tx1"/>
                          </a:solidFill>
                          <a:effectLst/>
                          <a:latin typeface="+mn-lt"/>
                        </a:rPr>
                        <a:t> </a:t>
                      </a:r>
                      <a:r>
                        <a:rPr lang="es-GT" altLang="zh-TW" sz="800" u="none" strike="noStrike" dirty="0">
                          <a:solidFill>
                            <a:schemeClr val="tx1"/>
                          </a:solidFill>
                          <a:effectLst/>
                          <a:latin typeface="+mn-lt"/>
                        </a:rPr>
                        <a:t>$241.00</a:t>
                      </a:r>
                      <a:endParaRPr lang="zh-TW" altLang="en-US" sz="800" b="0" i="0" u="none" strike="noStrike" dirty="0">
                        <a:solidFill>
                          <a:schemeClr val="tx1"/>
                        </a:solidFill>
                        <a:effectLst/>
                        <a:latin typeface="+mn-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r" fontAlgn="ctr"/>
                      <a:r>
                        <a:rPr lang="es-ES" altLang="zh-TW" sz="800" b="0" i="0" u="none" strike="noStrike" dirty="0">
                          <a:solidFill>
                            <a:schemeClr val="tx1"/>
                          </a:solidFill>
                          <a:effectLst/>
                          <a:latin typeface="+mn-lt"/>
                          <a:ea typeface="新細明體" panose="02020500000000000000" pitchFamily="18" charset="-120"/>
                        </a:rPr>
                        <a:t>$1,890.82</a:t>
                      </a:r>
                      <a:endParaRPr lang="zh-TW" altLang="en-US" sz="800" b="0" i="0" u="none" strike="noStrike" dirty="0">
                        <a:solidFill>
                          <a:schemeClr val="tx1"/>
                        </a:solidFill>
                        <a:effectLst/>
                        <a:latin typeface="+mn-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s-ES" altLang="zh-TW" sz="800" b="0" i="0" u="none" strike="noStrike" dirty="0">
                          <a:solidFill>
                            <a:srgbClr val="FF0000"/>
                          </a:solidFill>
                          <a:effectLst/>
                          <a:highlight>
                            <a:srgbClr val="FFFF00"/>
                          </a:highlight>
                          <a:latin typeface="+mn-lt"/>
                          <a:ea typeface="新細明體" panose="02020500000000000000" pitchFamily="18" charset="-120"/>
                        </a:rPr>
                        <a:t>$1,649.82</a:t>
                      </a:r>
                      <a:endParaRPr lang="zh-TW" altLang="en-US" sz="800" b="0" i="0" u="none" strike="noStrike" dirty="0">
                        <a:solidFill>
                          <a:srgbClr val="FF0000"/>
                        </a:solidFill>
                        <a:effectLst/>
                        <a:highlight>
                          <a:srgbClr val="FFFF00"/>
                        </a:highlight>
                        <a:latin typeface="+mn-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171450" indent="-171450" algn="l" fontAlgn="ctr">
                        <a:buFont typeface="Arial" panose="020B0604020202020204" pitchFamily="34" charset="0"/>
                        <a:buChar char="•"/>
                      </a:pPr>
                      <a:r>
                        <a:rPr lang="es-GT" altLang="zh-TW" sz="800" u="none" strike="noStrike" dirty="0">
                          <a:solidFill>
                            <a:schemeClr val="dk1"/>
                          </a:solidFill>
                          <a:effectLst/>
                          <a:latin typeface="+mn-lt"/>
                          <a:ea typeface="+mn-ea"/>
                          <a:cs typeface="+mn-cs"/>
                        </a:rPr>
                        <a:t>Due limited 2SD units for exports shipments, we have been forced to request containers repairs locally. Hope we can get more 2SD containers to have more available. </a:t>
                      </a:r>
                      <a:endParaRPr lang="zh-TW" altLang="en-US" sz="800" u="none" strike="noStrike" dirty="0">
                        <a:solidFill>
                          <a:schemeClr val="dk1"/>
                        </a:solidFill>
                        <a:effectLst/>
                        <a:latin typeface="+mn-lt"/>
                        <a:ea typeface="+mn-ea"/>
                        <a:cs typeface="+mn-cs"/>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78652007"/>
                  </a:ext>
                </a:extLst>
              </a:tr>
              <a:tr h="442650">
                <a:tc rowSpan="3">
                  <a:txBody>
                    <a:bodyPr/>
                    <a:lstStyle/>
                    <a:p>
                      <a:pPr algn="ctr" fontAlgn="ctr"/>
                      <a:r>
                        <a:rPr lang="en-US" altLang="zh-TW" sz="1050" b="0" u="none" strike="noStrike" dirty="0">
                          <a:effectLst/>
                          <a:latin typeface="Candara" panose="020E0502030303020204" pitchFamily="34" charset="0"/>
                        </a:rPr>
                        <a:t>IMD</a:t>
                      </a:r>
                      <a:r>
                        <a:rPr lang="en-US" sz="1050" b="0" u="none" strike="noStrike" dirty="0">
                          <a:effectLst/>
                          <a:latin typeface="Candara" panose="020E0502030303020204" pitchFamily="34" charset="0"/>
                        </a:rPr>
                        <a:t> KPI</a:t>
                      </a:r>
                      <a:endParaRPr lang="en-US" sz="105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800" b="0" i="0" u="none" strike="noStrike" dirty="0">
                          <a:solidFill>
                            <a:srgbClr val="000000"/>
                          </a:solidFill>
                          <a:effectLst/>
                          <a:latin typeface="+mn-lt"/>
                          <a:ea typeface="新細明體" panose="02020500000000000000" pitchFamily="18" charset="-120"/>
                        </a:rPr>
                        <a:t>Cost </a:t>
                      </a:r>
                      <a:r>
                        <a:rPr lang="en-US" altLang="zh-TW" sz="800" b="0" i="0" u="none" strike="noStrike" dirty="0">
                          <a:solidFill>
                            <a:srgbClr val="000000"/>
                          </a:solidFill>
                          <a:effectLst/>
                          <a:latin typeface="+mn-lt"/>
                          <a:ea typeface="新細明體" panose="02020500000000000000" pitchFamily="18" charset="-120"/>
                        </a:rPr>
                        <a:t>Saving Project</a:t>
                      </a:r>
                      <a:endParaRPr lang="en-US" sz="800" b="0" i="0" u="none" strike="noStrike" dirty="0">
                        <a:solidFill>
                          <a:srgbClr val="000000"/>
                        </a:solidFill>
                        <a:effectLst/>
                        <a:latin typeface="+mn-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GT" altLang="zh-TW" sz="800" u="none" strike="noStrike" dirty="0">
                          <a:effectLst/>
                          <a:latin typeface="+mn-lt"/>
                        </a:rPr>
                        <a:t>$2,721,759.00</a:t>
                      </a:r>
                      <a:endParaRPr lang="zh-TW" altLang="en-US" sz="800" b="0" i="0" u="none" strike="noStrike" dirty="0">
                        <a:solidFill>
                          <a:srgbClr val="000000"/>
                        </a:solidFill>
                        <a:effectLst/>
                        <a:latin typeface="+mn-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r" fontAlgn="ctr"/>
                      <a:r>
                        <a:rPr lang="es-ES" altLang="zh-TW" sz="800" b="0" i="0" u="none" strike="noStrike" dirty="0">
                          <a:solidFill>
                            <a:srgbClr val="000000"/>
                          </a:solidFill>
                          <a:effectLst/>
                          <a:latin typeface="+mn-lt"/>
                          <a:ea typeface="新細明體" panose="02020500000000000000" pitchFamily="18" charset="-120"/>
                        </a:rPr>
                        <a:t>$183,100.00</a:t>
                      </a:r>
                      <a:endParaRPr lang="zh-TW" altLang="en-US" sz="800" b="0" i="0" u="none" strike="noStrike" dirty="0">
                        <a:solidFill>
                          <a:srgbClr val="000000"/>
                        </a:solidFill>
                        <a:effectLst/>
                        <a:latin typeface="+mn-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s-ES" altLang="zh-TW" sz="800" b="0" i="0" u="none" strike="noStrike" dirty="0">
                          <a:solidFill>
                            <a:srgbClr val="000000"/>
                          </a:solidFill>
                          <a:effectLst/>
                          <a:highlight>
                            <a:srgbClr val="FFFF00"/>
                          </a:highlight>
                          <a:latin typeface="+mn-lt"/>
                          <a:ea typeface="新細明體" panose="02020500000000000000" pitchFamily="18" charset="-120"/>
                        </a:rPr>
                        <a:t>$2,538,659.00</a:t>
                      </a:r>
                      <a:endParaRPr lang="zh-TW" altLang="en-US" sz="800" b="0" i="0" u="none" strike="noStrike" dirty="0">
                        <a:solidFill>
                          <a:srgbClr val="000000"/>
                        </a:solidFill>
                        <a:effectLst/>
                        <a:highlight>
                          <a:srgbClr val="FFFF00"/>
                        </a:highlight>
                        <a:latin typeface="+mn-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171450" marR="0" lvl="0" indent="-171450" algn="l" defTabSz="914400" eaLnBrk="1" fontAlgn="ctr" latinLnBrk="0" hangingPunct="1">
                        <a:lnSpc>
                          <a:spcPct val="100000"/>
                        </a:lnSpc>
                        <a:spcBef>
                          <a:spcPts val="0"/>
                        </a:spcBef>
                        <a:spcAft>
                          <a:spcPts val="0"/>
                        </a:spcAft>
                        <a:buClrTx/>
                        <a:buSzTx/>
                        <a:buFont typeface="Arial" panose="020B0604020202020204" pitchFamily="34" charset="0"/>
                        <a:buChar char="•"/>
                        <a:tabLst/>
                        <a:defRPr/>
                      </a:pPr>
                      <a:r>
                        <a:rPr lang="es-ES" altLang="zh-TW" sz="800" u="none" strike="noStrike" dirty="0">
                          <a:solidFill>
                            <a:schemeClr val="dk1"/>
                          </a:solidFill>
                          <a:effectLst/>
                          <a:latin typeface="+mn-lt"/>
                          <a:ea typeface="+mn-ea"/>
                          <a:cs typeface="+mn-cs"/>
                        </a:rPr>
                        <a:t>Under evaluation the use of GPS instead of  escort guard in the laden inland transportation , to reduce costs, but complying with insurance policies. </a:t>
                      </a:r>
                    </a:p>
                    <a:p>
                      <a:pPr marL="171450" marR="0" lvl="0" indent="-171450" algn="l" defTabSz="914400" eaLnBrk="1" fontAlgn="ctr" latinLnBrk="0" hangingPunct="1">
                        <a:lnSpc>
                          <a:spcPct val="100000"/>
                        </a:lnSpc>
                        <a:spcBef>
                          <a:spcPts val="0"/>
                        </a:spcBef>
                        <a:spcAft>
                          <a:spcPts val="0"/>
                        </a:spcAft>
                        <a:buClrTx/>
                        <a:buSzTx/>
                        <a:buFont typeface="Arial" panose="020B0604020202020204" pitchFamily="34" charset="0"/>
                        <a:buChar char="•"/>
                        <a:tabLst/>
                        <a:defRPr/>
                      </a:pPr>
                      <a:r>
                        <a:rPr lang="es-ES" altLang="zh-TW" sz="800" u="none" strike="noStrike" dirty="0">
                          <a:solidFill>
                            <a:schemeClr val="dk1"/>
                          </a:solidFill>
                          <a:effectLst/>
                          <a:latin typeface="+mn-lt"/>
                          <a:ea typeface="+mn-ea"/>
                          <a:cs typeface="+mn-cs"/>
                        </a:rPr>
                        <a:t>In spite of many costs increases because of Salaries Increase by President decree of 10%, we are deeply negotiating with vendors to avoid increases or try to make it as little as possible.</a:t>
                      </a:r>
                      <a:endParaRPr lang="zh-TW" altLang="en-US" sz="800" u="none" strike="noStrike" dirty="0">
                        <a:solidFill>
                          <a:schemeClr val="dk1"/>
                        </a:solidFill>
                        <a:effectLst/>
                        <a:latin typeface="+mn-lt"/>
                        <a:ea typeface="+mn-ea"/>
                        <a:cs typeface="+mn-cs"/>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0553598"/>
                  </a:ext>
                </a:extLst>
              </a:tr>
              <a:tr h="442650">
                <a:tc vMerge="1">
                  <a:txBody>
                    <a:bodyPr/>
                    <a:lstStyle/>
                    <a:p>
                      <a:endParaRPr lang="zh-TW" altLang="en-US"/>
                    </a:p>
                  </a:txBody>
                  <a:tcPr/>
                </a:tc>
                <a:tc>
                  <a:txBody>
                    <a:bodyPr/>
                    <a:lstStyle/>
                    <a:p>
                      <a:pPr algn="ctr" fontAlgn="ctr"/>
                      <a:r>
                        <a:rPr lang="en-US" sz="800" b="0" i="0" u="none" strike="noStrike" dirty="0">
                          <a:solidFill>
                            <a:srgbClr val="000000"/>
                          </a:solidFill>
                          <a:effectLst/>
                          <a:latin typeface="+mn-lt"/>
                          <a:ea typeface="新細明體" panose="02020500000000000000" pitchFamily="18" charset="-120"/>
                        </a:rPr>
                        <a:t>90% Onboard </a:t>
                      </a:r>
                    </a:p>
                    <a:p>
                      <a:pPr algn="ctr" fontAlgn="ctr"/>
                      <a:r>
                        <a:rPr lang="en-US" sz="800" b="0" i="0" u="none" strike="noStrike" dirty="0">
                          <a:solidFill>
                            <a:srgbClr val="000000"/>
                          </a:solidFill>
                          <a:effectLst/>
                          <a:latin typeface="+mn-lt"/>
                          <a:ea typeface="新細明體" panose="02020500000000000000" pitchFamily="18" charset="-120"/>
                        </a:rPr>
                        <a:t>within 7 Days</a:t>
                      </a: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zh-TW" altLang="en-US" sz="800" b="0" i="0" u="none" strike="noStrike" dirty="0">
                        <a:solidFill>
                          <a:srgbClr val="000000"/>
                        </a:solidFill>
                        <a:effectLst/>
                        <a:latin typeface="+mn-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r" fontAlgn="ctr"/>
                      <a:endParaRPr lang="zh-TW" altLang="en-US" sz="800" b="0" i="0" u="none" strike="noStrike" dirty="0">
                        <a:solidFill>
                          <a:srgbClr val="000000"/>
                        </a:solidFill>
                        <a:effectLst/>
                        <a:latin typeface="+mn-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fontAlgn="ctr"/>
                      <a:endParaRPr lang="zh-TW" altLang="en-US" sz="800" b="0" i="0" u="none" strike="noStrike" dirty="0">
                        <a:solidFill>
                          <a:srgbClr val="000000"/>
                        </a:solidFill>
                        <a:effectLst/>
                        <a:highlight>
                          <a:srgbClr val="FFFF00"/>
                        </a:highlight>
                        <a:latin typeface="+mn-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171450" marR="0" lvl="0" indent="-171450" algn="l" defTabSz="914400" eaLnBrk="1" fontAlgn="ctr" latinLnBrk="0" hangingPunct="1">
                        <a:lnSpc>
                          <a:spcPct val="100000"/>
                        </a:lnSpc>
                        <a:spcBef>
                          <a:spcPts val="0"/>
                        </a:spcBef>
                        <a:spcAft>
                          <a:spcPts val="0"/>
                        </a:spcAft>
                        <a:buClrTx/>
                        <a:buSzTx/>
                        <a:buFont typeface="Arial" panose="020B0604020202020204" pitchFamily="34" charset="0"/>
                        <a:buChar char="•"/>
                        <a:tabLst/>
                        <a:defRPr/>
                      </a:pPr>
                      <a:r>
                        <a:rPr lang="es-GT" altLang="zh-TW" sz="800" u="none" strike="noStrike" dirty="0">
                          <a:solidFill>
                            <a:schemeClr val="dk1"/>
                          </a:solidFill>
                          <a:effectLst/>
                          <a:latin typeface="+mn-lt"/>
                          <a:ea typeface="+mn-ea"/>
                          <a:cs typeface="+mn-cs"/>
                        </a:rPr>
                        <a:t>Keep negotiating and asking for Principal support to increase move counts at APMT and be able to evacuate as many empties as posible and avoid  overdue.</a:t>
                      </a:r>
                      <a:endParaRPr lang="zh-TW" altLang="en-US" sz="800" u="none" strike="noStrike" dirty="0">
                        <a:solidFill>
                          <a:schemeClr val="dk1"/>
                        </a:solidFill>
                        <a:effectLst/>
                        <a:latin typeface="+mn-lt"/>
                        <a:ea typeface="+mn-ea"/>
                        <a:cs typeface="+mn-cs"/>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10457558"/>
                  </a:ext>
                </a:extLst>
              </a:tr>
              <a:tr h="442650">
                <a:tc vMerge="1">
                  <a:txBody>
                    <a:bodyPr/>
                    <a:lstStyle/>
                    <a:p>
                      <a:endParaRPr lang="zh-TW" altLang="en-US"/>
                    </a:p>
                  </a:txBody>
                  <a:tcPr/>
                </a:tc>
                <a:tc>
                  <a:txBody>
                    <a:bodyPr/>
                    <a:lstStyle/>
                    <a:p>
                      <a:pPr algn="ctr" fontAlgn="ctr"/>
                      <a:r>
                        <a:rPr lang="en-US" sz="800" b="0" i="0" u="none" strike="noStrike" dirty="0">
                          <a:solidFill>
                            <a:srgbClr val="000000"/>
                          </a:solidFill>
                          <a:effectLst/>
                          <a:latin typeface="+mn-lt"/>
                          <a:ea typeface="新細明體" panose="02020500000000000000" pitchFamily="18" charset="-120"/>
                        </a:rPr>
                        <a:t>No Personal Negligence</a:t>
                      </a: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zh-TW" altLang="en-US" sz="800" b="0" i="0" u="none" strike="noStrike" dirty="0">
                        <a:solidFill>
                          <a:srgbClr val="000000"/>
                        </a:solidFill>
                        <a:effectLst/>
                        <a:latin typeface="+mn-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r" fontAlgn="ctr"/>
                      <a:endParaRPr lang="zh-TW" altLang="en-US" sz="800" b="0" i="0" u="none" strike="noStrike" dirty="0">
                        <a:solidFill>
                          <a:srgbClr val="000000"/>
                        </a:solidFill>
                        <a:effectLst/>
                        <a:latin typeface="+mn-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fontAlgn="ctr"/>
                      <a:endParaRPr lang="zh-TW" altLang="en-US" sz="800" u="none" strike="noStrike" dirty="0">
                        <a:solidFill>
                          <a:schemeClr val="dk1"/>
                        </a:solidFill>
                        <a:effectLst/>
                        <a:latin typeface="+mn-lt"/>
                        <a:ea typeface="+mn-ea"/>
                        <a:cs typeface="+mn-cs"/>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171450" marR="0" lvl="0" indent="-171450" algn="l" defTabSz="914400" eaLnBrk="1" fontAlgn="ctr" latinLnBrk="0" hangingPunct="1">
                        <a:lnSpc>
                          <a:spcPct val="100000"/>
                        </a:lnSpc>
                        <a:spcBef>
                          <a:spcPts val="0"/>
                        </a:spcBef>
                        <a:spcAft>
                          <a:spcPts val="0"/>
                        </a:spcAft>
                        <a:buClrTx/>
                        <a:buSzTx/>
                        <a:buFont typeface="Arial" panose="020B0604020202020204" pitchFamily="34" charset="0"/>
                        <a:buChar char="•"/>
                        <a:tabLst/>
                        <a:defRPr/>
                      </a:pPr>
                      <a:r>
                        <a:rPr lang="es-GT" altLang="zh-TW" sz="800" u="none" strike="noStrike" dirty="0">
                          <a:solidFill>
                            <a:schemeClr val="dk1"/>
                          </a:solidFill>
                          <a:effectLst/>
                          <a:latin typeface="+mn-lt"/>
                          <a:ea typeface="+mn-ea"/>
                          <a:cs typeface="+mn-cs"/>
                        </a:rPr>
                        <a:t>No personal negligence case until now. </a:t>
                      </a: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7520168"/>
                  </a:ext>
                </a:extLst>
              </a:tr>
            </a:tbl>
          </a:graphicData>
        </a:graphic>
      </p:graphicFrame>
      <p:sp>
        <p:nvSpPr>
          <p:cNvPr id="5" name="Google Shape;452;p46">
            <a:extLst>
              <a:ext uri="{FF2B5EF4-FFF2-40B4-BE49-F238E27FC236}">
                <a16:creationId xmlns:a16="http://schemas.microsoft.com/office/drawing/2014/main" id="{A3B642DE-1C64-0281-3A36-C6B2398F51BC}"/>
              </a:ext>
            </a:extLst>
          </p:cNvPr>
          <p:cNvSpPr txBox="1">
            <a:spLocks/>
          </p:cNvSpPr>
          <p:nvPr/>
        </p:nvSpPr>
        <p:spPr>
          <a:xfrm>
            <a:off x="8892480" y="4926318"/>
            <a:ext cx="582900" cy="205800"/>
          </a:xfrm>
          <a:prstGeom prst="rect">
            <a:avLst/>
          </a:prstGeom>
          <a:noFill/>
          <a:ln>
            <a:noFill/>
          </a:ln>
        </p:spPr>
        <p:txBody>
          <a:bodyPr spcFirstLastPara="1" wrap="square" lIns="91423" tIns="45699" rIns="91423" bIns="45699"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SzPts val="1100"/>
            </a:pPr>
            <a:fld id="{00000000-1234-1234-1234-123412341234}" type="slidenum">
              <a:rPr lang="en-US" sz="1000" smtClean="0"/>
              <a:pPr>
                <a:buSzPts val="1100"/>
              </a:pPr>
              <a:t>29</a:t>
            </a:fld>
            <a:endParaRPr lang="en-US" sz="1000" dirty="0"/>
          </a:p>
        </p:txBody>
      </p:sp>
    </p:spTree>
    <p:extLst>
      <p:ext uri="{BB962C8B-B14F-4D97-AF65-F5344CB8AC3E}">
        <p14:creationId xmlns:p14="http://schemas.microsoft.com/office/powerpoint/2010/main" val="24992460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0" y="0"/>
            <a:ext cx="9144000" cy="5143500"/>
          </a:xfrm>
          <a:prstGeom prst="rect">
            <a:avLst/>
          </a:prstGeom>
          <a:solidFill>
            <a:srgbClr val="0076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3" name="梯形 2"/>
          <p:cNvSpPr/>
          <p:nvPr/>
        </p:nvSpPr>
        <p:spPr>
          <a:xfrm>
            <a:off x="2674800" y="1707654"/>
            <a:ext cx="1170000" cy="216024"/>
          </a:xfrm>
          <a:prstGeom prst="trapezoid">
            <a:avLst>
              <a:gd name="adj" fmla="val 40432"/>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4" name="矩形 3"/>
          <p:cNvSpPr/>
          <p:nvPr/>
        </p:nvSpPr>
        <p:spPr>
          <a:xfrm>
            <a:off x="2209800" y="1838821"/>
            <a:ext cx="6934200" cy="1257117"/>
          </a:xfrm>
          <a:prstGeom prst="rect">
            <a:avLst/>
          </a:prstGeom>
          <a:solidFill>
            <a:schemeClr val="bg1"/>
          </a:solidFill>
          <a:ln w="12700" cap="flat" cmpd="sng" algn="ctr">
            <a:noFill/>
            <a:prstDash val="solid"/>
            <a:miter lim="800000"/>
          </a:ln>
          <a:effectLst/>
        </p:spPr>
        <p:txBody>
          <a:bodyPr lIns="1116000" tIns="0" bIns="3600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zh-CN" altLang="en-US" sz="3600" b="1" i="0" u="none" strike="noStrike" kern="1200" cap="none" spc="0" normalizeH="0" baseline="0" noProof="0" dirty="0">
              <a:ln>
                <a:noFill/>
              </a:ln>
              <a:solidFill>
                <a:srgbClr val="00A28B"/>
              </a:solidFill>
              <a:effectLst/>
              <a:uLnTx/>
              <a:uFillTx/>
              <a:latin typeface="华文中宋" panose="02010600040101010101" pitchFamily="2" charset="-122"/>
              <a:ea typeface="华文中宋" panose="02010600040101010101" pitchFamily="2" charset="-122"/>
              <a:cs typeface="+mn-cs"/>
            </a:endParaRPr>
          </a:p>
        </p:txBody>
      </p:sp>
      <p:sp>
        <p:nvSpPr>
          <p:cNvPr id="5" name="任意多边形 8"/>
          <p:cNvSpPr>
            <a:spLocks/>
          </p:cNvSpPr>
          <p:nvPr/>
        </p:nvSpPr>
        <p:spPr bwMode="auto">
          <a:xfrm>
            <a:off x="2763666" y="1707655"/>
            <a:ext cx="993775" cy="1011237"/>
          </a:xfrm>
          <a:custGeom>
            <a:avLst/>
            <a:gdLst>
              <a:gd name="T0" fmla="*/ 0 w 993531"/>
              <a:gd name="T1" fmla="*/ 0 h 1011115"/>
              <a:gd name="T2" fmla="*/ 993775 w 993531"/>
              <a:gd name="T3" fmla="*/ 0 h 1011115"/>
              <a:gd name="T4" fmla="*/ 496888 w 993531"/>
              <a:gd name="T5" fmla="*/ 1011237 h 1011115"/>
              <a:gd name="T6" fmla="*/ 0 60000 65536"/>
              <a:gd name="T7" fmla="*/ 0 60000 65536"/>
              <a:gd name="T8" fmla="*/ 0 60000 65536"/>
              <a:gd name="T9" fmla="*/ 0 w 993531"/>
              <a:gd name="T10" fmla="*/ 0 h 1011115"/>
              <a:gd name="T11" fmla="*/ 993531 w 993531"/>
              <a:gd name="T12" fmla="*/ 1011115 h 1011115"/>
            </a:gdLst>
            <a:ahLst/>
            <a:cxnLst>
              <a:cxn ang="T6">
                <a:pos x="T0" y="T1"/>
              </a:cxn>
              <a:cxn ang="T7">
                <a:pos x="T2" y="T3"/>
              </a:cxn>
              <a:cxn ang="T8">
                <a:pos x="T4" y="T5"/>
              </a:cxn>
            </a:cxnLst>
            <a:rect l="T9" t="T10" r="T11" b="T12"/>
            <a:pathLst>
              <a:path w="993531" h="1011115">
                <a:moveTo>
                  <a:pt x="0" y="0"/>
                </a:moveTo>
                <a:lnTo>
                  <a:pt x="993531" y="0"/>
                </a:lnTo>
                <a:lnTo>
                  <a:pt x="496766" y="1011115"/>
                </a:lnTo>
                <a:lnTo>
                  <a:pt x="0" y="0"/>
                </a:lnTo>
                <a:close/>
              </a:path>
            </a:pathLst>
          </a:custGeom>
          <a:solidFill>
            <a:schemeClr val="accent6">
              <a:lumMod val="75000"/>
            </a:schemeClr>
          </a:solidFill>
          <a:ln w="12700" algn="ctr">
            <a:noFill/>
            <a:miter lim="800000"/>
            <a:headEnd/>
            <a:tailEnd/>
          </a:ln>
        </p:spPr>
        <p:txBody>
          <a:bodyPr tIns="0" bIns="360000" anchor="ctr"/>
          <a:lstStyle/>
          <a:p>
            <a:pPr marL="0" marR="0" lvl="0" indent="0" algn="ctr" defTabSz="914400" rtl="0" eaLnBrk="1" fontAlgn="auto" latinLnBrk="0" hangingPunct="1">
              <a:lnSpc>
                <a:spcPct val="100000"/>
              </a:lnSpc>
              <a:spcBef>
                <a:spcPts val="2400"/>
              </a:spcBef>
              <a:spcAft>
                <a:spcPts val="0"/>
              </a:spcAft>
              <a:buClr>
                <a:srgbClr val="4F81BD"/>
              </a:buClr>
              <a:buSzPct val="60000"/>
              <a:buFontTx/>
              <a:buNone/>
              <a:tabLst/>
              <a:defRPr/>
            </a:pPr>
            <a:r>
              <a:rPr kumimoji="0" lang="en-US" altLang="zh-CN" sz="4400" b="1" i="0" u="none" strike="noStrike" kern="1200" cap="none" spc="0" normalizeH="0" baseline="0" noProof="0" dirty="0">
                <a:ln>
                  <a:noFill/>
                </a:ln>
                <a:solidFill>
                  <a:prstClr val="white"/>
                </a:solidFill>
                <a:effectLst/>
                <a:uLnTx/>
                <a:uFillTx/>
                <a:latin typeface="Vijaya" pitchFamily="34" charset="0"/>
                <a:ea typeface="华文中宋" pitchFamily="2" charset="-122"/>
                <a:cs typeface="Vijaya" pitchFamily="34" charset="0"/>
              </a:rPr>
              <a:t>01</a:t>
            </a:r>
            <a:endParaRPr kumimoji="0" lang="zh-CN" altLang="en-US" sz="4400" b="1" i="0" u="none" strike="noStrike" kern="1200" cap="none" spc="0" normalizeH="0" baseline="0" noProof="0" dirty="0">
              <a:ln>
                <a:noFill/>
              </a:ln>
              <a:solidFill>
                <a:prstClr val="white"/>
              </a:solidFill>
              <a:effectLst/>
              <a:uLnTx/>
              <a:uFillTx/>
              <a:latin typeface="Vijaya" pitchFamily="34" charset="0"/>
              <a:ea typeface="华文中宋" pitchFamily="2" charset="-122"/>
              <a:cs typeface="Vijaya" pitchFamily="34" charset="0"/>
            </a:endParaRPr>
          </a:p>
        </p:txBody>
      </p:sp>
      <p:sp>
        <p:nvSpPr>
          <p:cNvPr id="7" name="矩形 6"/>
          <p:cNvSpPr/>
          <p:nvPr/>
        </p:nvSpPr>
        <p:spPr>
          <a:xfrm>
            <a:off x="3867392" y="2051880"/>
            <a:ext cx="5097096" cy="89255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2800" b="1" dirty="0">
                <a:solidFill>
                  <a:prstClr val="black">
                    <a:lumMod val="85000"/>
                    <a:lumOff val="15000"/>
                  </a:prstClr>
                </a:solidFill>
                <a:latin typeface="DFKai-SB" pitchFamily="65" charset="-120"/>
                <a:ea typeface="DFKai-SB" pitchFamily="65" charset="-120"/>
              </a:rPr>
              <a:t>EMX</a:t>
            </a:r>
          </a:p>
          <a:p>
            <a:pPr lvl="0" algn="ctr">
              <a:defRPr/>
            </a:pPr>
            <a:r>
              <a:rPr lang="en-US" altLang="zh-CN" sz="2400" b="1" dirty="0">
                <a:solidFill>
                  <a:prstClr val="black">
                    <a:lumMod val="85000"/>
                    <a:lumOff val="15000"/>
                  </a:prstClr>
                </a:solidFill>
                <a:latin typeface="DFKai-SB" pitchFamily="65" charset="-120"/>
                <a:ea typeface="DFKai-SB" pitchFamily="65" charset="-120"/>
              </a:rPr>
              <a:t>(MEXICO)</a:t>
            </a:r>
            <a:endParaRPr kumimoji="0" lang="zh-CN" altLang="en-US" sz="2400" b="0" i="0" u="none" strike="noStrike" kern="1200" cap="none" spc="0" normalizeH="0" baseline="0" noProof="0" dirty="0">
              <a:ln>
                <a:noFill/>
              </a:ln>
              <a:solidFill>
                <a:prstClr val="black">
                  <a:lumMod val="85000"/>
                  <a:lumOff val="15000"/>
                </a:prstClr>
              </a:solidFill>
              <a:effectLst/>
              <a:uLnTx/>
              <a:uFillTx/>
              <a:latin typeface="DFKai-SB" pitchFamily="65" charset="-120"/>
              <a:ea typeface="DFKai-SB" pitchFamily="65" charset="-120"/>
            </a:endParaRPr>
          </a:p>
        </p:txBody>
      </p:sp>
      <p:sp>
        <p:nvSpPr>
          <p:cNvPr id="2" name="Slide Number Placeholder 1"/>
          <p:cNvSpPr>
            <a:spLocks noGrp="1"/>
          </p:cNvSpPr>
          <p:nvPr>
            <p:ph type="sldNum" sz="quarter" idx="4294967295"/>
          </p:nvPr>
        </p:nvSpPr>
        <p:spPr>
          <a:xfrm>
            <a:off x="7010400" y="4883720"/>
            <a:ext cx="2133600" cy="273844"/>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36D82E-CE9F-4850-9751-B326B49AD240}" type="slidenum">
              <a:rPr kumimoji="0" lang="en-US" sz="1200" b="0" i="0" u="none" strike="noStrike" kern="1200" cap="none" spc="0" normalizeH="0" baseline="0" noProof="0" smtClean="0">
                <a:ln>
                  <a:noFill/>
                </a:ln>
                <a:solidFill>
                  <a:schemeClr val="bg1"/>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schemeClr val="bg1"/>
              </a:solidFill>
              <a:effectLst/>
              <a:uLnTx/>
              <a:uFillTx/>
              <a:latin typeface="Calibri"/>
              <a:ea typeface="+mn-ea"/>
              <a:cs typeface="+mn-cs"/>
            </a:endParaRPr>
          </a:p>
        </p:txBody>
      </p:sp>
    </p:spTree>
    <p:extLst>
      <p:ext uri="{BB962C8B-B14F-4D97-AF65-F5344CB8AC3E}">
        <p14:creationId xmlns:p14="http://schemas.microsoft.com/office/powerpoint/2010/main" val="2701572901"/>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1">
            <a:extLst>
              <a:ext uri="{FF2B5EF4-FFF2-40B4-BE49-F238E27FC236}">
                <a16:creationId xmlns:a16="http://schemas.microsoft.com/office/drawing/2014/main" id="{9D07FD97-BCDB-CFF1-4F44-A9FEEA238FD8}"/>
              </a:ext>
            </a:extLst>
          </p:cNvPr>
          <p:cNvSpPr txBox="1">
            <a:spLocks/>
          </p:cNvSpPr>
          <p:nvPr/>
        </p:nvSpPr>
        <p:spPr>
          <a:xfrm>
            <a:off x="107504" y="123478"/>
            <a:ext cx="8928992" cy="533400"/>
          </a:xfrm>
          <a:prstGeom prst="rect">
            <a:avLst/>
          </a:prstGeom>
          <a:solidFill>
            <a:srgbClr val="003217"/>
          </a:solidFill>
        </p:spPr>
        <p:style>
          <a:lnRef idx="1">
            <a:schemeClr val="accent3"/>
          </a:lnRef>
          <a:fillRef idx="3">
            <a:schemeClr val="accent3"/>
          </a:fillRef>
          <a:effectRef idx="2">
            <a:schemeClr val="accent3"/>
          </a:effectRef>
          <a:fontRef idx="minor">
            <a:schemeClr val="lt1"/>
          </a:fontRef>
        </p:style>
        <p:txBody>
          <a:bodyPr lIns="0" tIns="0" rIns="0" bIns="0" anchor="ctr">
            <a:normAutofit/>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altLang="zh-TW" sz="2400" b="1" kern="0" dirty="0">
                <a:latin typeface="DFKai-SB" pitchFamily="65" charset="-120"/>
                <a:ea typeface="DFKai-SB" pitchFamily="65" charset="-120"/>
              </a:rPr>
              <a:t>OCD/OPD Topic discussion </a:t>
            </a:r>
            <a:r>
              <a:rPr lang="en-US" altLang="zh-TW" sz="2400" b="1" kern="0" dirty="0">
                <a:solidFill>
                  <a:srgbClr val="FFFF00"/>
                </a:solidFill>
                <a:latin typeface="DFKai-SB" pitchFamily="65" charset="-120"/>
                <a:ea typeface="DFKai-SB" pitchFamily="65" charset="-120"/>
              </a:rPr>
              <a:t>(GT)</a:t>
            </a:r>
            <a:endParaRPr lang="en-US" sz="2400" b="1" kern="0" dirty="0">
              <a:solidFill>
                <a:srgbClr val="FFFF00"/>
              </a:solidFill>
              <a:latin typeface="DFKai-SB" pitchFamily="65" charset="-120"/>
              <a:ea typeface="DFKai-SB" pitchFamily="65" charset="-120"/>
            </a:endParaRPr>
          </a:p>
        </p:txBody>
      </p:sp>
      <p:graphicFrame>
        <p:nvGraphicFramePr>
          <p:cNvPr id="2" name="表格 1">
            <a:extLst>
              <a:ext uri="{FF2B5EF4-FFF2-40B4-BE49-F238E27FC236}">
                <a16:creationId xmlns:a16="http://schemas.microsoft.com/office/drawing/2014/main" id="{C8FB7389-5BCF-4B95-9A88-0E5BDE0C7446}"/>
              </a:ext>
            </a:extLst>
          </p:cNvPr>
          <p:cNvGraphicFramePr>
            <a:graphicFrameLocks noGrp="1"/>
          </p:cNvGraphicFramePr>
          <p:nvPr>
            <p:extLst>
              <p:ext uri="{D42A27DB-BD31-4B8C-83A1-F6EECF244321}">
                <p14:modId xmlns:p14="http://schemas.microsoft.com/office/powerpoint/2010/main" val="2310853019"/>
              </p:ext>
            </p:extLst>
          </p:nvPr>
        </p:nvGraphicFramePr>
        <p:xfrm>
          <a:off x="107504" y="763999"/>
          <a:ext cx="8928993" cy="4138683"/>
        </p:xfrm>
        <a:graphic>
          <a:graphicData uri="http://schemas.openxmlformats.org/drawingml/2006/table">
            <a:tbl>
              <a:tblPr>
                <a:tableStyleId>{5C22544A-7EE6-4342-B048-85BDC9FD1C3A}</a:tableStyleId>
              </a:tblPr>
              <a:tblGrid>
                <a:gridCol w="832827">
                  <a:extLst>
                    <a:ext uri="{9D8B030D-6E8A-4147-A177-3AD203B41FA5}">
                      <a16:colId xmlns:a16="http://schemas.microsoft.com/office/drawing/2014/main" val="1096605092"/>
                    </a:ext>
                  </a:extLst>
                </a:gridCol>
                <a:gridCol w="1310678">
                  <a:extLst>
                    <a:ext uri="{9D8B030D-6E8A-4147-A177-3AD203B41FA5}">
                      <a16:colId xmlns:a16="http://schemas.microsoft.com/office/drawing/2014/main" val="1714653431"/>
                    </a:ext>
                  </a:extLst>
                </a:gridCol>
                <a:gridCol w="737256">
                  <a:extLst>
                    <a:ext uri="{9D8B030D-6E8A-4147-A177-3AD203B41FA5}">
                      <a16:colId xmlns:a16="http://schemas.microsoft.com/office/drawing/2014/main" val="2905017876"/>
                    </a:ext>
                  </a:extLst>
                </a:gridCol>
                <a:gridCol w="737256">
                  <a:extLst>
                    <a:ext uri="{9D8B030D-6E8A-4147-A177-3AD203B41FA5}">
                      <a16:colId xmlns:a16="http://schemas.microsoft.com/office/drawing/2014/main" val="4291711140"/>
                    </a:ext>
                  </a:extLst>
                </a:gridCol>
                <a:gridCol w="702463">
                  <a:extLst>
                    <a:ext uri="{9D8B030D-6E8A-4147-A177-3AD203B41FA5}">
                      <a16:colId xmlns:a16="http://schemas.microsoft.com/office/drawing/2014/main" val="1668644550"/>
                    </a:ext>
                  </a:extLst>
                </a:gridCol>
                <a:gridCol w="4608513">
                  <a:extLst>
                    <a:ext uri="{9D8B030D-6E8A-4147-A177-3AD203B41FA5}">
                      <a16:colId xmlns:a16="http://schemas.microsoft.com/office/drawing/2014/main" val="3561485105"/>
                    </a:ext>
                  </a:extLst>
                </a:gridCol>
              </a:tblGrid>
              <a:tr h="152409">
                <a:tc>
                  <a:txBody>
                    <a:bodyPr/>
                    <a:lstStyle/>
                    <a:p>
                      <a:pPr algn="l" fontAlgn="ctr"/>
                      <a:r>
                        <a:rPr lang="zh-TW" altLang="en-US" sz="900" u="none" strike="noStrike" dirty="0">
                          <a:effectLst/>
                          <a:latin typeface="Candara" panose="020E0502030303020204" pitchFamily="34" charset="0"/>
                        </a:rPr>
                        <a:t>　</a:t>
                      </a: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zh-TW" altLang="en-US" sz="900" u="none" strike="noStrike" dirty="0">
                          <a:effectLst/>
                          <a:latin typeface="Candara" panose="020E0502030303020204" pitchFamily="34" charset="0"/>
                        </a:rPr>
                        <a:t>　</a:t>
                      </a: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800" b="1" u="none" strike="noStrike" dirty="0">
                          <a:effectLst/>
                          <a:latin typeface="Candara" panose="020E0502030303020204" pitchFamily="34" charset="0"/>
                        </a:rPr>
                        <a:t>2023</a:t>
                      </a:r>
                      <a:endParaRPr lang="en-US" altLang="zh-TW" sz="800" b="1"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800" b="1" u="none" strike="noStrike" dirty="0">
                          <a:effectLst/>
                          <a:latin typeface="Candara" panose="020E0502030303020204" pitchFamily="34" charset="0"/>
                        </a:rPr>
                        <a:t>2024</a:t>
                      </a:r>
                      <a:endParaRPr lang="en-US" altLang="zh-TW" sz="800" b="1"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800" b="1" u="none" strike="noStrike" dirty="0">
                          <a:effectLst/>
                          <a:latin typeface="Candara" panose="020E0502030303020204" pitchFamily="34" charset="0"/>
                        </a:rPr>
                        <a:t>Diff</a:t>
                      </a:r>
                      <a:endParaRPr lang="en-US" sz="800" b="1"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800" b="1" u="none" strike="noStrike" dirty="0">
                          <a:solidFill>
                            <a:schemeClr val="tx1"/>
                          </a:solidFill>
                          <a:effectLst/>
                          <a:latin typeface="Candara" panose="020E0502030303020204" pitchFamily="34" charset="0"/>
                        </a:rPr>
                        <a:t>Action Plan</a:t>
                      </a:r>
                      <a:r>
                        <a:rPr lang="zh-TW" altLang="en-US" sz="800" b="1" u="none" strike="noStrike" dirty="0">
                          <a:solidFill>
                            <a:schemeClr val="tx1"/>
                          </a:solidFill>
                          <a:effectLst/>
                          <a:latin typeface="Candara" panose="020E0502030303020204" pitchFamily="34" charset="0"/>
                        </a:rPr>
                        <a:t> </a:t>
                      </a:r>
                      <a:r>
                        <a:rPr lang="en-US" altLang="zh-TW" sz="800" b="1" u="none" strike="noStrike" dirty="0">
                          <a:solidFill>
                            <a:schemeClr val="tx1"/>
                          </a:solidFill>
                          <a:effectLst/>
                          <a:latin typeface="Candara" panose="020E0502030303020204" pitchFamily="34" charset="0"/>
                        </a:rPr>
                        <a:t>in 2025</a:t>
                      </a:r>
                      <a:endParaRPr lang="en-US" sz="800" b="1"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39596723"/>
                  </a:ext>
                </a:extLst>
              </a:tr>
              <a:tr h="442650">
                <a:tc rowSpan="4">
                  <a:txBody>
                    <a:bodyPr/>
                    <a:lstStyle/>
                    <a:p>
                      <a:pPr algn="ctr" fontAlgn="ctr"/>
                      <a:r>
                        <a:rPr lang="en-US" sz="1050" b="0" u="none" strike="noStrike" dirty="0">
                          <a:effectLst/>
                          <a:latin typeface="Candara" panose="020E0502030303020204" pitchFamily="34" charset="0"/>
                        </a:rPr>
                        <a:t>OPD KPI</a:t>
                      </a:r>
                      <a:endParaRPr lang="en-US" sz="105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800" b="0" u="none" strike="noStrike" dirty="0">
                          <a:effectLst/>
                          <a:latin typeface="+mj-lt"/>
                        </a:rPr>
                        <a:t>BOA</a:t>
                      </a:r>
                      <a:endParaRPr lang="en-US" sz="800" b="0" i="0" u="none" strike="noStrike" dirty="0">
                        <a:solidFill>
                          <a:srgbClr val="000000"/>
                        </a:solidFill>
                        <a:effectLst/>
                        <a:latin typeface="+mj-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GT" altLang="zh-TW" sz="800" b="0" i="0" u="none" strike="noStrike" dirty="0">
                          <a:solidFill>
                            <a:srgbClr val="000000"/>
                          </a:solidFill>
                          <a:effectLst/>
                          <a:latin typeface="+mj-lt"/>
                          <a:ea typeface="新細明體" panose="02020500000000000000" pitchFamily="18" charset="-120"/>
                        </a:rPr>
                        <a:t>35%</a:t>
                      </a:r>
                      <a:endParaRPr lang="zh-TW" altLang="en-US" sz="800" b="0" i="0" u="none" strike="noStrike" dirty="0">
                        <a:solidFill>
                          <a:srgbClr val="000000"/>
                        </a:solidFill>
                        <a:effectLst/>
                        <a:latin typeface="+mj-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s-GT" altLang="zh-TW" sz="800" b="0" i="0" u="none" strike="noStrike" dirty="0">
                          <a:solidFill>
                            <a:srgbClr val="000000"/>
                          </a:solidFill>
                          <a:effectLst/>
                          <a:latin typeface="+mj-lt"/>
                          <a:ea typeface="新細明體" panose="02020500000000000000" pitchFamily="18" charset="-120"/>
                        </a:rPr>
                        <a:t>WSA2 GTZNJP</a:t>
                      </a:r>
                    </a:p>
                    <a:p>
                      <a:pPr algn="ctr" fontAlgn="ctr"/>
                      <a:r>
                        <a:rPr lang="es-GT" altLang="zh-TW" sz="800" b="0" i="0" u="none" strike="noStrike" dirty="0">
                          <a:solidFill>
                            <a:srgbClr val="000000"/>
                          </a:solidFill>
                          <a:effectLst/>
                          <a:latin typeface="+mj-lt"/>
                          <a:ea typeface="新細明體" panose="02020500000000000000" pitchFamily="18" charset="-120"/>
                        </a:rPr>
                        <a:t>0%</a:t>
                      </a:r>
                    </a:p>
                    <a:p>
                      <a:pPr algn="ctr" fontAlgn="ctr"/>
                      <a:r>
                        <a:rPr lang="es-GT" altLang="zh-TW" sz="800" b="0" i="0" u="none" strike="noStrike" dirty="0">
                          <a:solidFill>
                            <a:srgbClr val="000000"/>
                          </a:solidFill>
                          <a:effectLst/>
                          <a:latin typeface="+mj-lt"/>
                          <a:ea typeface="新細明體" panose="02020500000000000000" pitchFamily="18" charset="-120"/>
                        </a:rPr>
                        <a:t>LAE GTZNJT</a:t>
                      </a:r>
                    </a:p>
                    <a:p>
                      <a:pPr algn="ctr" fontAlgn="ctr"/>
                      <a:r>
                        <a:rPr lang="es-GT" altLang="zh-TW" sz="800" b="0" i="0" u="none" strike="noStrike" dirty="0">
                          <a:solidFill>
                            <a:srgbClr val="000000"/>
                          </a:solidFill>
                          <a:effectLst/>
                          <a:latin typeface="+mj-lt"/>
                          <a:ea typeface="新細明體" panose="02020500000000000000" pitchFamily="18" charset="-120"/>
                        </a:rPr>
                        <a:t>0%</a:t>
                      </a: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s-GT" altLang="zh-TW" sz="800" b="0" i="0" u="none" strike="noStrike" dirty="0">
                          <a:solidFill>
                            <a:srgbClr val="FF0000"/>
                          </a:solidFill>
                          <a:effectLst/>
                          <a:highlight>
                            <a:srgbClr val="FFFF00"/>
                          </a:highlight>
                          <a:latin typeface="+mj-lt"/>
                          <a:ea typeface="新細明體" panose="02020500000000000000" pitchFamily="18" charset="-120"/>
                        </a:rPr>
                        <a:t>-35%</a:t>
                      </a:r>
                      <a:endParaRPr lang="zh-TW" altLang="en-US" sz="800" b="0" i="0" u="none" strike="noStrike" dirty="0">
                        <a:solidFill>
                          <a:srgbClr val="FF0000"/>
                        </a:solidFill>
                        <a:effectLst/>
                        <a:highlight>
                          <a:srgbClr val="FFFF00"/>
                        </a:highlight>
                        <a:latin typeface="+mj-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171450" indent="-171450" algn="just" fontAlgn="ctr">
                        <a:buFont typeface="Arial" panose="020B0604020202020204" pitchFamily="34" charset="0"/>
                        <a:buChar char="•"/>
                      </a:pPr>
                      <a:r>
                        <a:rPr lang="es-GT" altLang="zh-TW" sz="800" b="0" i="0" u="none" strike="noStrike" dirty="0">
                          <a:solidFill>
                            <a:srgbClr val="000000"/>
                          </a:solidFill>
                          <a:effectLst/>
                          <a:latin typeface="+mj-lt"/>
                          <a:ea typeface="新細明體" panose="02020500000000000000" pitchFamily="18" charset="-120"/>
                          <a:cs typeface="+mn-cs"/>
                        </a:rPr>
                        <a:t>APMT delayed berthing due most of WSA2 vessels have arrived late and out of window,  hence we are subject to adjustments in berthing planning. LAE vessels due arrangements for regular carriers and quantity of vessels waiting window operation frame. We will continue monitoring the treaceability and getting in close contact with Terminal in order to secure better conditions for berthing and to perform complete operation for laden and empty units.  </a:t>
                      </a: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08280089"/>
                  </a:ext>
                </a:extLst>
              </a:tr>
              <a:tr h="442650">
                <a:tc vMerge="1">
                  <a:txBody>
                    <a:bodyPr/>
                    <a:lstStyle/>
                    <a:p>
                      <a:endParaRPr lang="zh-TW" altLang="en-US"/>
                    </a:p>
                  </a:txBody>
                  <a:tcPr/>
                </a:tc>
                <a:tc>
                  <a:txBody>
                    <a:bodyPr/>
                    <a:lstStyle/>
                    <a:p>
                      <a:pPr algn="ctr" fontAlgn="ctr"/>
                      <a:r>
                        <a:rPr lang="en-US" sz="800" b="0" u="none" strike="noStrike" dirty="0">
                          <a:effectLst/>
                          <a:latin typeface="+mj-lt"/>
                        </a:rPr>
                        <a:t>Port Stay</a:t>
                      </a:r>
                      <a:endParaRPr lang="en-US" sz="800" b="0" i="0" u="none" strike="noStrike" dirty="0">
                        <a:solidFill>
                          <a:srgbClr val="000000"/>
                        </a:solidFill>
                        <a:effectLst/>
                        <a:latin typeface="+mj-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GT" altLang="zh-TW" sz="800" b="0" i="0" u="none" strike="noStrike" dirty="0">
                          <a:solidFill>
                            <a:srgbClr val="000000"/>
                          </a:solidFill>
                          <a:effectLst/>
                          <a:latin typeface="+mj-lt"/>
                          <a:ea typeface="新細明體" panose="02020500000000000000" pitchFamily="18" charset="-120"/>
                        </a:rPr>
                        <a:t>76%</a:t>
                      </a:r>
                      <a:endParaRPr lang="zh-TW" altLang="en-US" sz="800" b="0" i="0" u="none" strike="noStrike" dirty="0">
                        <a:solidFill>
                          <a:srgbClr val="000000"/>
                        </a:solidFill>
                        <a:effectLst/>
                        <a:latin typeface="+mj-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s-GT" altLang="zh-TW" sz="800" b="0" i="0" u="none" strike="noStrike" dirty="0">
                          <a:solidFill>
                            <a:srgbClr val="000000"/>
                          </a:solidFill>
                          <a:effectLst/>
                          <a:latin typeface="+mj-lt"/>
                          <a:ea typeface="新細明體" panose="02020500000000000000" pitchFamily="18" charset="-120"/>
                        </a:rPr>
                        <a:t>WSA2 GTZNJP</a:t>
                      </a:r>
                    </a:p>
                    <a:p>
                      <a:pPr algn="ctr" fontAlgn="ctr"/>
                      <a:r>
                        <a:rPr lang="es-GT" altLang="zh-TW" sz="800" b="0" i="0" u="none" strike="noStrike" dirty="0">
                          <a:solidFill>
                            <a:srgbClr val="000000"/>
                          </a:solidFill>
                          <a:effectLst/>
                          <a:latin typeface="+mj-lt"/>
                          <a:ea typeface="新細明體" panose="02020500000000000000" pitchFamily="18" charset="-120"/>
                        </a:rPr>
                        <a:t>100%</a:t>
                      </a:r>
                    </a:p>
                    <a:p>
                      <a:pPr algn="ctr" fontAlgn="ctr"/>
                      <a:r>
                        <a:rPr lang="es-GT" altLang="zh-TW" sz="800" b="0" i="0" u="none" strike="noStrike" dirty="0">
                          <a:solidFill>
                            <a:srgbClr val="000000"/>
                          </a:solidFill>
                          <a:effectLst/>
                          <a:latin typeface="+mj-lt"/>
                          <a:ea typeface="新細明體" panose="02020500000000000000" pitchFamily="18" charset="-120"/>
                        </a:rPr>
                        <a:t>LAE GTZNJT</a:t>
                      </a:r>
                    </a:p>
                    <a:p>
                      <a:pPr algn="ctr" fontAlgn="ctr"/>
                      <a:r>
                        <a:rPr lang="es-GT" altLang="zh-TW" sz="800" b="0" i="0" u="none" strike="noStrike" dirty="0">
                          <a:solidFill>
                            <a:srgbClr val="000000"/>
                          </a:solidFill>
                          <a:effectLst/>
                          <a:latin typeface="+mj-lt"/>
                          <a:ea typeface="新細明體" panose="02020500000000000000" pitchFamily="18" charset="-120"/>
                        </a:rPr>
                        <a:t>80%</a:t>
                      </a: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s-GT" altLang="zh-TW" sz="800" b="0" i="0" u="none" strike="noStrike" dirty="0">
                          <a:solidFill>
                            <a:srgbClr val="FF0000"/>
                          </a:solidFill>
                          <a:effectLst/>
                          <a:highlight>
                            <a:srgbClr val="FFFF00"/>
                          </a:highlight>
                          <a:latin typeface="+mj-lt"/>
                          <a:ea typeface="新細明體" panose="02020500000000000000" pitchFamily="18" charset="-120"/>
                        </a:rPr>
                        <a:t>5.35%</a:t>
                      </a:r>
                      <a:endParaRPr lang="zh-TW" altLang="en-US" sz="800" b="0" i="0" u="none" strike="noStrike" dirty="0">
                        <a:solidFill>
                          <a:srgbClr val="FF0000"/>
                        </a:solidFill>
                        <a:effectLst/>
                        <a:highlight>
                          <a:srgbClr val="FFFF00"/>
                        </a:highlight>
                        <a:latin typeface="+mj-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171450" marR="0" lvl="0" indent="-171450" algn="just" defTabSz="914400" eaLnBrk="1" fontAlgn="ctr" latinLnBrk="0" hangingPunct="1">
                        <a:lnSpc>
                          <a:spcPct val="100000"/>
                        </a:lnSpc>
                        <a:spcBef>
                          <a:spcPts val="0"/>
                        </a:spcBef>
                        <a:spcAft>
                          <a:spcPts val="0"/>
                        </a:spcAft>
                        <a:buClrTx/>
                        <a:buSzTx/>
                        <a:buFont typeface="Arial" panose="020B0604020202020204" pitchFamily="34" charset="0"/>
                        <a:buChar char="•"/>
                        <a:tabLst/>
                        <a:defRPr/>
                      </a:pPr>
                      <a:r>
                        <a:rPr lang="es-GT" altLang="zh-TW" sz="800" b="0" i="0" u="none" strike="noStrike" dirty="0">
                          <a:solidFill>
                            <a:srgbClr val="000000"/>
                          </a:solidFill>
                          <a:effectLst/>
                          <a:latin typeface="+mj-lt"/>
                          <a:ea typeface="新細明體" panose="02020500000000000000" pitchFamily="18" charset="-120"/>
                          <a:cs typeface="+mn-cs"/>
                        </a:rPr>
                        <a:t>Port Stay increased at GTZNJP/AMPT due to Yard density, Terminal is limited to discharge and stack Inbound cargo efficiently, in order to digest the main Yard they assigned a Temporary Yard by operating only one or two STS cranes.  Action plan, to request Terminal to accept direct empty evacuation so Terminal may be dedicated on full units. </a:t>
                      </a:r>
                    </a:p>
                    <a:p>
                      <a:pPr marL="171450" marR="0" lvl="0" indent="-171450" algn="just" defTabSz="914400" eaLnBrk="1" fontAlgn="ctr" latinLnBrk="0" hangingPunct="1">
                        <a:lnSpc>
                          <a:spcPct val="100000"/>
                        </a:lnSpc>
                        <a:spcBef>
                          <a:spcPts val="0"/>
                        </a:spcBef>
                        <a:spcAft>
                          <a:spcPts val="0"/>
                        </a:spcAft>
                        <a:buClrTx/>
                        <a:buSzTx/>
                        <a:buFont typeface="Arial" panose="020B0604020202020204" pitchFamily="34" charset="0"/>
                        <a:buChar char="•"/>
                        <a:tabLst/>
                        <a:defRPr/>
                      </a:pPr>
                      <a:r>
                        <a:rPr lang="es-GT" altLang="zh-TW" sz="800" b="0" i="0" u="none" strike="noStrike" dirty="0">
                          <a:solidFill>
                            <a:srgbClr val="000000"/>
                          </a:solidFill>
                          <a:effectLst/>
                          <a:latin typeface="+mj-lt"/>
                          <a:ea typeface="新細明體" panose="02020500000000000000" pitchFamily="18" charset="-120"/>
                          <a:cs typeface="+mn-cs"/>
                        </a:rPr>
                        <a:t>GTZNJT due to limited resources it affected Port Stay.  Action Plan: We consider that promoting a window operation may assist to reduce Port Stay, request Terminal to accept direct empty evacuation so Terminal may be dedicated on full units and continue using LOLO and transfering  external service provided by Depot. </a:t>
                      </a:r>
                      <a:endParaRPr lang="zh-TW" altLang="en-US" sz="800" b="0" i="0" u="none" strike="noStrike" dirty="0">
                        <a:solidFill>
                          <a:srgbClr val="000000"/>
                        </a:solidFill>
                        <a:effectLst/>
                        <a:latin typeface="+mj-lt"/>
                        <a:ea typeface="新細明體" panose="02020500000000000000" pitchFamily="18" charset="-120"/>
                        <a:cs typeface="+mn-cs"/>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93455894"/>
                  </a:ext>
                </a:extLst>
              </a:tr>
              <a:tr h="442650">
                <a:tc vMerge="1">
                  <a:txBody>
                    <a:bodyPr/>
                    <a:lstStyle/>
                    <a:p>
                      <a:endParaRPr lang="zh-TW" altLang="en-US"/>
                    </a:p>
                  </a:txBody>
                  <a:tcPr/>
                </a:tc>
                <a:tc>
                  <a:txBody>
                    <a:bodyPr/>
                    <a:lstStyle/>
                    <a:p>
                      <a:pPr algn="ctr" fontAlgn="ctr"/>
                      <a:r>
                        <a:rPr lang="en-US" sz="800" b="0" u="none" strike="noStrike" dirty="0">
                          <a:effectLst/>
                          <a:latin typeface="+mj-lt"/>
                        </a:rPr>
                        <a:t>Productivity LAE</a:t>
                      </a:r>
                      <a:endParaRPr lang="en-US" sz="800" b="0" i="0" u="none" strike="noStrike" dirty="0">
                        <a:solidFill>
                          <a:srgbClr val="000000"/>
                        </a:solidFill>
                        <a:effectLst/>
                        <a:latin typeface="+mj-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GT" altLang="zh-TW" sz="800" b="0" i="0" u="none" strike="noStrike" dirty="0">
                          <a:solidFill>
                            <a:srgbClr val="000000"/>
                          </a:solidFill>
                          <a:effectLst/>
                          <a:latin typeface="+mj-lt"/>
                          <a:ea typeface="新細明體" panose="02020500000000000000" pitchFamily="18" charset="-120"/>
                        </a:rPr>
                        <a:t>21 P/H</a:t>
                      </a:r>
                      <a:endParaRPr lang="zh-TW" altLang="en-US" sz="800" b="0" i="0" u="none" strike="noStrike" dirty="0">
                        <a:solidFill>
                          <a:srgbClr val="000000"/>
                        </a:solidFill>
                        <a:effectLst/>
                        <a:latin typeface="+mj-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s-GT" altLang="zh-TW" sz="800" b="0" i="0" u="none" strike="noStrike" dirty="0">
                          <a:solidFill>
                            <a:srgbClr val="000000"/>
                          </a:solidFill>
                          <a:effectLst/>
                          <a:latin typeface="+mj-lt"/>
                          <a:ea typeface="新細明體" panose="02020500000000000000" pitchFamily="18" charset="-120"/>
                        </a:rPr>
                        <a:t> GTZNJT</a:t>
                      </a:r>
                    </a:p>
                    <a:p>
                      <a:pPr algn="ctr" fontAlgn="ctr"/>
                      <a:r>
                        <a:rPr lang="es-GT" altLang="zh-TW" sz="800" b="0" i="0" u="none" strike="noStrike" dirty="0">
                          <a:solidFill>
                            <a:srgbClr val="000000"/>
                          </a:solidFill>
                          <a:effectLst/>
                          <a:latin typeface="+mj-lt"/>
                          <a:ea typeface="新細明體" panose="02020500000000000000" pitchFamily="18" charset="-120"/>
                        </a:rPr>
                        <a:t>28 P/H</a:t>
                      </a: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s-GT" altLang="zh-TW" sz="800" b="0" i="0" u="none" strike="noStrike" dirty="0">
                          <a:solidFill>
                            <a:schemeClr val="tx1"/>
                          </a:solidFill>
                          <a:effectLst/>
                          <a:highlight>
                            <a:srgbClr val="FFFF00"/>
                          </a:highlight>
                          <a:latin typeface="+mj-lt"/>
                          <a:ea typeface="新細明體" panose="02020500000000000000" pitchFamily="18" charset="-120"/>
                        </a:rPr>
                        <a:t>&gt; 6.25 P/H</a:t>
                      </a:r>
                      <a:endParaRPr lang="zh-TW" altLang="en-US" sz="800" b="0" i="0" u="none" strike="noStrike" dirty="0">
                        <a:solidFill>
                          <a:schemeClr val="tx1"/>
                        </a:solidFill>
                        <a:effectLst/>
                        <a:highlight>
                          <a:srgbClr val="FFFF00"/>
                        </a:highlight>
                        <a:latin typeface="+mj-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171450" indent="-171450" algn="just" fontAlgn="ctr">
                        <a:buFont typeface="Arial" panose="020B0604020202020204" pitchFamily="34" charset="0"/>
                        <a:buChar char="•"/>
                      </a:pPr>
                      <a:r>
                        <a:rPr lang="es-GT" altLang="zh-TW" sz="800" b="0" i="0" u="none" strike="noStrike" dirty="0">
                          <a:solidFill>
                            <a:srgbClr val="000000"/>
                          </a:solidFill>
                          <a:effectLst/>
                          <a:latin typeface="+mj-lt"/>
                          <a:ea typeface="新細明體" panose="02020500000000000000" pitchFamily="18" charset="-120"/>
                          <a:cs typeface="+mn-cs"/>
                        </a:rPr>
                        <a:t>Productivity in LAE service increased from 21 to 28 moves P/H and  it was due we used external service from Consersa with LOLO and transfering which helped us a lot to speed up operations. </a:t>
                      </a:r>
                    </a:p>
                    <a:p>
                      <a:pPr marL="171450" indent="-171450" algn="just" fontAlgn="ctr">
                        <a:buFont typeface="Arial" panose="020B0604020202020204" pitchFamily="34" charset="0"/>
                        <a:buChar char="•"/>
                      </a:pPr>
                      <a:r>
                        <a:rPr lang="es-GT" altLang="zh-TW" sz="800" b="0" i="0" u="none" strike="noStrike" dirty="0">
                          <a:solidFill>
                            <a:srgbClr val="000000"/>
                          </a:solidFill>
                          <a:effectLst/>
                          <a:latin typeface="+mj-lt"/>
                          <a:ea typeface="新細明體" panose="02020500000000000000" pitchFamily="18" charset="-120"/>
                          <a:cs typeface="+mn-cs"/>
                        </a:rPr>
                        <a:t>Yilport at EPQ has </a:t>
                      </a:r>
                      <a:r>
                        <a:rPr lang="en-US" altLang="zh-TW" sz="800" b="0" i="0" u="none" strike="noStrike" dirty="0">
                          <a:solidFill>
                            <a:srgbClr val="000000"/>
                          </a:solidFill>
                          <a:effectLst/>
                          <a:latin typeface="+mj-lt"/>
                          <a:ea typeface="新細明體" panose="02020500000000000000" pitchFamily="18" charset="-120"/>
                          <a:cs typeface="+mn-cs"/>
                        </a:rPr>
                        <a:t>4 shore cranes, however all very used and out only 1 or 2 are operating, expect to have better conditions in a medium term due EPQ invited all private vendors to present offers to operate additional cranes. </a:t>
                      </a:r>
                      <a:endParaRPr lang="zh-TW" altLang="en-US" sz="800" b="0" i="0" u="none" strike="noStrike" dirty="0">
                        <a:solidFill>
                          <a:srgbClr val="000000"/>
                        </a:solidFill>
                        <a:effectLst/>
                        <a:latin typeface="+mj-lt"/>
                        <a:ea typeface="新細明體" panose="02020500000000000000" pitchFamily="18" charset="-120"/>
                        <a:cs typeface="+mn-cs"/>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78652007"/>
                  </a:ext>
                </a:extLst>
              </a:tr>
              <a:tr h="442650">
                <a:tc vMerge="1">
                  <a:txBody>
                    <a:bodyPr/>
                    <a:lstStyle/>
                    <a:p>
                      <a:pPr algn="ctr" fontAlgn="ctr"/>
                      <a:endParaRPr lang="en-US" sz="1050" b="0" i="0" u="none" strike="noStrike" dirty="0">
                        <a:solidFill>
                          <a:srgbClr val="000000"/>
                        </a:solidFill>
                        <a:effectLst/>
                        <a:latin typeface="Arial" panose="020B0604020202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800" b="0" i="0" u="none" strike="noStrike" dirty="0">
                          <a:solidFill>
                            <a:srgbClr val="000000"/>
                          </a:solidFill>
                          <a:effectLst/>
                          <a:latin typeface="+mj-lt"/>
                          <a:ea typeface="新細明體" panose="02020500000000000000" pitchFamily="18" charset="-120"/>
                        </a:rPr>
                        <a:t>Productivity WSA2</a:t>
                      </a: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GT" altLang="zh-TW" sz="800" b="0" i="0" u="none" strike="noStrike" dirty="0">
                          <a:solidFill>
                            <a:srgbClr val="000000"/>
                          </a:solidFill>
                          <a:effectLst/>
                          <a:latin typeface="+mj-lt"/>
                          <a:ea typeface="新細明體" panose="02020500000000000000" pitchFamily="18" charset="-120"/>
                        </a:rPr>
                        <a:t>46 P/H</a:t>
                      </a:r>
                      <a:endParaRPr lang="zh-TW" altLang="en-US" sz="800" b="0" i="0" u="none" strike="noStrike" dirty="0">
                        <a:solidFill>
                          <a:srgbClr val="000000"/>
                        </a:solidFill>
                        <a:effectLst/>
                        <a:latin typeface="+mj-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s-GT" altLang="zh-TW" sz="800" b="0" i="0" u="none" strike="noStrike" dirty="0">
                          <a:solidFill>
                            <a:srgbClr val="000000"/>
                          </a:solidFill>
                          <a:effectLst/>
                          <a:latin typeface="+mj-lt"/>
                          <a:ea typeface="新細明體" panose="02020500000000000000" pitchFamily="18" charset="-120"/>
                        </a:rPr>
                        <a:t>GTZNJP</a:t>
                      </a:r>
                    </a:p>
                    <a:p>
                      <a:pPr algn="ctr" fontAlgn="ctr"/>
                      <a:r>
                        <a:rPr lang="es-GT" altLang="zh-TW" sz="800" b="0" i="0" u="none" strike="noStrike" dirty="0">
                          <a:solidFill>
                            <a:srgbClr val="000000"/>
                          </a:solidFill>
                          <a:effectLst/>
                          <a:latin typeface="+mj-lt"/>
                          <a:ea typeface="新細明體" panose="02020500000000000000" pitchFamily="18" charset="-120"/>
                        </a:rPr>
                        <a:t>46 P/H</a:t>
                      </a:r>
                      <a:endParaRPr lang="zh-TW" altLang="en-US" sz="800" b="0" i="0" u="none" strike="noStrike" dirty="0">
                        <a:solidFill>
                          <a:srgbClr val="000000"/>
                        </a:solidFill>
                        <a:effectLst/>
                        <a:latin typeface="+mj-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s-GT" altLang="zh-TW" sz="800" b="0" i="0" u="none" strike="noStrike" dirty="0">
                          <a:solidFill>
                            <a:srgbClr val="000000"/>
                          </a:solidFill>
                          <a:effectLst/>
                          <a:latin typeface="+mj-lt"/>
                          <a:ea typeface="新細明體" panose="02020500000000000000" pitchFamily="18" charset="-120"/>
                          <a:cs typeface="+mn-cs"/>
                        </a:rPr>
                        <a:t>Keep the same </a:t>
                      </a:r>
                      <a:endParaRPr lang="zh-TW" altLang="en-US" sz="800" b="0" i="0" u="none" strike="noStrike" dirty="0">
                        <a:solidFill>
                          <a:srgbClr val="000000"/>
                        </a:solidFill>
                        <a:effectLst/>
                        <a:latin typeface="+mj-lt"/>
                        <a:ea typeface="新細明體" panose="02020500000000000000" pitchFamily="18" charset="-120"/>
                        <a:cs typeface="+mn-cs"/>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171450" indent="-171450" algn="just" fontAlgn="ctr">
                        <a:buFont typeface="Arial" panose="020B0604020202020204" pitchFamily="34" charset="0"/>
                        <a:buChar char="•"/>
                      </a:pPr>
                      <a:r>
                        <a:rPr lang="es-GT" altLang="zh-TW" sz="800" b="0" i="0" u="none" strike="noStrike" dirty="0">
                          <a:solidFill>
                            <a:srgbClr val="000000"/>
                          </a:solidFill>
                          <a:effectLst/>
                          <a:latin typeface="+mj-lt"/>
                          <a:ea typeface="新細明體" panose="02020500000000000000" pitchFamily="18" charset="-120"/>
                          <a:cs typeface="+mn-cs"/>
                        </a:rPr>
                        <a:t>APMT </a:t>
                      </a:r>
                      <a:r>
                        <a:rPr lang="en-US" sz="800" b="0" i="0" u="none" strike="noStrike" dirty="0">
                          <a:solidFill>
                            <a:srgbClr val="000000"/>
                          </a:solidFill>
                          <a:effectLst/>
                          <a:latin typeface="+mj-lt"/>
                          <a:ea typeface="新細明體" panose="02020500000000000000" pitchFamily="18" charset="-120"/>
                          <a:cs typeface="+mn-cs"/>
                        </a:rPr>
                        <a:t>reached higher density records, and on week # 48 with General occupation of 172% what did not permit to improve productivity since some vessels were operated with only 1 or 2 STS cranes while yard was improving density from inbound cargoes.</a:t>
                      </a:r>
                      <a:endParaRPr lang="zh-TW" altLang="en-US" sz="800" b="0" i="0" u="none" strike="noStrike" dirty="0">
                        <a:solidFill>
                          <a:srgbClr val="000000"/>
                        </a:solidFill>
                        <a:effectLst/>
                        <a:latin typeface="+mj-lt"/>
                        <a:ea typeface="新細明體" panose="02020500000000000000" pitchFamily="18" charset="-120"/>
                        <a:cs typeface="+mn-cs"/>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35166143"/>
                  </a:ext>
                </a:extLst>
              </a:tr>
              <a:tr h="442650">
                <a:tc rowSpan="3">
                  <a:txBody>
                    <a:bodyPr/>
                    <a:lstStyle/>
                    <a:p>
                      <a:pPr algn="ctr" fontAlgn="ctr"/>
                      <a:r>
                        <a:rPr lang="en-US" sz="1050" b="0" u="none" strike="noStrike" dirty="0">
                          <a:effectLst/>
                          <a:latin typeface="Candara" panose="020E0502030303020204" pitchFamily="34" charset="0"/>
                        </a:rPr>
                        <a:t>OCD KPI</a:t>
                      </a:r>
                      <a:endParaRPr lang="en-US" sz="105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800" b="0" u="none" strike="noStrike" dirty="0">
                          <a:effectLst/>
                          <a:latin typeface="+mj-lt"/>
                        </a:rPr>
                        <a:t>Incentive</a:t>
                      </a:r>
                      <a:endParaRPr lang="en-US" sz="800" b="0" i="0" u="none" strike="noStrike" dirty="0">
                        <a:solidFill>
                          <a:srgbClr val="000000"/>
                        </a:solidFill>
                        <a:effectLst/>
                        <a:latin typeface="+mj-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zh-TW" altLang="en-US" sz="800" b="0" i="0" u="none" strike="noStrike" dirty="0">
                        <a:solidFill>
                          <a:srgbClr val="000000"/>
                        </a:solidFill>
                        <a:effectLst/>
                        <a:latin typeface="+mj-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fontAlgn="ctr"/>
                      <a:endParaRPr lang="zh-TW" altLang="en-US" sz="800" b="0" i="0" u="none" strike="noStrike" dirty="0">
                        <a:solidFill>
                          <a:srgbClr val="000000"/>
                        </a:solidFill>
                        <a:effectLst/>
                        <a:latin typeface="+mj-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fontAlgn="ctr"/>
                      <a:endParaRPr lang="zh-TW" altLang="en-US" sz="800" b="0" i="0" u="none" strike="noStrike" dirty="0">
                        <a:solidFill>
                          <a:srgbClr val="000000"/>
                        </a:solidFill>
                        <a:effectLst/>
                        <a:highlight>
                          <a:srgbClr val="FFFF00"/>
                        </a:highlight>
                        <a:latin typeface="+mj-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171450" marR="0" lvl="0" indent="-171450" algn="just" defTabSz="914400" eaLnBrk="1" fontAlgn="ctr" latinLnBrk="0" hangingPunct="1">
                        <a:lnSpc>
                          <a:spcPct val="100000"/>
                        </a:lnSpc>
                        <a:spcBef>
                          <a:spcPts val="0"/>
                        </a:spcBef>
                        <a:spcAft>
                          <a:spcPts val="0"/>
                        </a:spcAft>
                        <a:buClrTx/>
                        <a:buSzTx/>
                        <a:buFont typeface="Arial" panose="020B0604020202020204" pitchFamily="34" charset="0"/>
                        <a:buChar char="•"/>
                        <a:tabLst/>
                        <a:defRPr/>
                      </a:pPr>
                      <a:r>
                        <a:rPr lang="es-GT" altLang="zh-TW" sz="800" b="0" i="0" u="none" strike="noStrike" dirty="0">
                          <a:solidFill>
                            <a:srgbClr val="000000"/>
                          </a:solidFill>
                          <a:effectLst/>
                          <a:latin typeface="+mj-lt"/>
                          <a:ea typeface="新細明體" panose="02020500000000000000" pitchFamily="18" charset="-120"/>
                          <a:cs typeface="+mn-cs"/>
                        </a:rPr>
                        <a:t>There are no incentive programs in Guatemala</a:t>
                      </a:r>
                      <a:endParaRPr lang="zh-TW" altLang="en-US" sz="800" b="0" i="0" u="none" strike="noStrike" dirty="0">
                        <a:solidFill>
                          <a:srgbClr val="000000"/>
                        </a:solidFill>
                        <a:effectLst/>
                        <a:latin typeface="+mj-lt"/>
                        <a:ea typeface="新細明體" panose="02020500000000000000" pitchFamily="18" charset="-120"/>
                        <a:cs typeface="+mn-cs"/>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0553598"/>
                  </a:ext>
                </a:extLst>
              </a:tr>
              <a:tr h="442650">
                <a:tc vMerge="1">
                  <a:txBody>
                    <a:bodyPr/>
                    <a:lstStyle/>
                    <a:p>
                      <a:endParaRPr lang="zh-TW" altLang="en-US"/>
                    </a:p>
                  </a:txBody>
                  <a:tcPr/>
                </a:tc>
                <a:tc>
                  <a:txBody>
                    <a:bodyPr/>
                    <a:lstStyle/>
                    <a:p>
                      <a:pPr algn="ctr" fontAlgn="ctr"/>
                      <a:r>
                        <a:rPr lang="en-US" sz="800" b="0" u="none" strike="noStrike" dirty="0">
                          <a:effectLst/>
                          <a:latin typeface="+mj-lt"/>
                        </a:rPr>
                        <a:t>Empty Storage</a:t>
                      </a:r>
                      <a:endParaRPr lang="en-US" sz="800" b="0" i="0" u="none" strike="noStrike" dirty="0">
                        <a:solidFill>
                          <a:srgbClr val="000000"/>
                        </a:solidFill>
                        <a:effectLst/>
                        <a:latin typeface="+mj-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eaLnBrk="1" fontAlgn="ctr" latinLnBrk="0" hangingPunct="1">
                        <a:lnSpc>
                          <a:spcPct val="100000"/>
                        </a:lnSpc>
                        <a:spcBef>
                          <a:spcPts val="0"/>
                        </a:spcBef>
                        <a:spcAft>
                          <a:spcPts val="0"/>
                        </a:spcAft>
                        <a:buClrTx/>
                        <a:buSzTx/>
                        <a:buFontTx/>
                        <a:buNone/>
                        <a:tabLst/>
                        <a:defRPr/>
                      </a:pPr>
                      <a:r>
                        <a:rPr lang="es-GT" altLang="zh-TW" sz="800" b="0" i="0" u="none" strike="noStrike" dirty="0">
                          <a:solidFill>
                            <a:srgbClr val="000000"/>
                          </a:solidFill>
                          <a:effectLst/>
                          <a:latin typeface="+mj-lt"/>
                          <a:ea typeface="新細明體" panose="02020500000000000000" pitchFamily="18" charset="-120"/>
                          <a:cs typeface="+mn-cs"/>
                        </a:rPr>
                        <a:t>$61,455.49</a:t>
                      </a:r>
                      <a:endParaRPr lang="zh-TW" altLang="en-US" sz="800" b="0" i="0" u="none" strike="noStrike" dirty="0">
                        <a:solidFill>
                          <a:srgbClr val="000000"/>
                        </a:solidFill>
                        <a:effectLst/>
                        <a:latin typeface="+mj-lt"/>
                        <a:ea typeface="新細明體" panose="02020500000000000000" pitchFamily="18" charset="-120"/>
                        <a:cs typeface="+mn-cs"/>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lvl="0" indent="0" algn="l" defTabSz="914400" eaLnBrk="1" fontAlgn="ctr" latinLnBrk="0" hangingPunct="1">
                        <a:lnSpc>
                          <a:spcPct val="100000"/>
                        </a:lnSpc>
                        <a:spcBef>
                          <a:spcPts val="0"/>
                        </a:spcBef>
                        <a:spcAft>
                          <a:spcPts val="0"/>
                        </a:spcAft>
                        <a:buClrTx/>
                        <a:buSzTx/>
                        <a:buFontTx/>
                        <a:buNone/>
                        <a:tabLst/>
                        <a:defRPr/>
                      </a:pPr>
                      <a:r>
                        <a:rPr lang="es-ES" altLang="zh-TW" sz="800" b="0" i="0" u="none" strike="noStrike" dirty="0">
                          <a:solidFill>
                            <a:schemeClr val="tx1"/>
                          </a:solidFill>
                          <a:effectLst/>
                          <a:latin typeface="+mj-lt"/>
                          <a:ea typeface="新細明體" panose="02020500000000000000" pitchFamily="18" charset="-120"/>
                        </a:rPr>
                        <a:t>96,435.58</a:t>
                      </a:r>
                      <a:endParaRPr lang="zh-TW" altLang="en-US" sz="800" b="0" i="0" u="none" strike="noStrike" dirty="0">
                        <a:solidFill>
                          <a:schemeClr val="tx1"/>
                        </a:solidFill>
                        <a:effectLst/>
                        <a:latin typeface="+mj-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lvl="0" indent="0" algn="ctr" defTabSz="914400" eaLnBrk="1" fontAlgn="ctr" latinLnBrk="0" hangingPunct="1">
                        <a:lnSpc>
                          <a:spcPct val="100000"/>
                        </a:lnSpc>
                        <a:spcBef>
                          <a:spcPts val="0"/>
                        </a:spcBef>
                        <a:spcAft>
                          <a:spcPts val="0"/>
                        </a:spcAft>
                        <a:buClrTx/>
                        <a:buSzTx/>
                        <a:buFontTx/>
                        <a:buNone/>
                        <a:tabLst/>
                        <a:defRPr/>
                      </a:pPr>
                      <a:r>
                        <a:rPr lang="es-ES" altLang="zh-TW" sz="800" b="0" i="0" u="none" strike="noStrike" dirty="0">
                          <a:solidFill>
                            <a:srgbClr val="FF0000"/>
                          </a:solidFill>
                          <a:effectLst/>
                          <a:highlight>
                            <a:srgbClr val="FFFF00"/>
                          </a:highlight>
                          <a:latin typeface="+mj-lt"/>
                          <a:ea typeface="新細明體" panose="02020500000000000000" pitchFamily="18" charset="-120"/>
                        </a:rPr>
                        <a:t>34,980.09</a:t>
                      </a: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171450" indent="-171450" algn="just" fontAlgn="ctr">
                        <a:buFont typeface="Arial" panose="020B0604020202020204" pitchFamily="34" charset="0"/>
                        <a:buChar char="•"/>
                      </a:pPr>
                      <a:r>
                        <a:rPr lang="es-GT" altLang="zh-TW" sz="800" b="0" i="0" u="none" strike="noStrike" dirty="0">
                          <a:solidFill>
                            <a:srgbClr val="000000"/>
                          </a:solidFill>
                          <a:effectLst/>
                          <a:latin typeface="+mj-lt"/>
                          <a:ea typeface="新細明體" panose="02020500000000000000" pitchFamily="18" charset="-120"/>
                          <a:cs typeface="+mn-cs"/>
                        </a:rPr>
                        <a:t>It increase due restriction for repositioning in WSA2 service due move counts limitation. Action plan, request extension in the operation window frame from 1500 moves to 2000  (at least).  </a:t>
                      </a:r>
                      <a:endParaRPr lang="zh-TW" altLang="en-US" sz="800" b="0" i="0" u="none" strike="noStrike" dirty="0">
                        <a:solidFill>
                          <a:srgbClr val="000000"/>
                        </a:solidFill>
                        <a:effectLst/>
                        <a:latin typeface="+mj-lt"/>
                        <a:ea typeface="新細明體" panose="02020500000000000000" pitchFamily="18" charset="-120"/>
                        <a:cs typeface="+mn-cs"/>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10457558"/>
                  </a:ext>
                </a:extLst>
              </a:tr>
              <a:tr h="442650">
                <a:tc vMerge="1">
                  <a:txBody>
                    <a:bodyPr/>
                    <a:lstStyle/>
                    <a:p>
                      <a:endParaRPr lang="zh-TW" altLang="en-US"/>
                    </a:p>
                  </a:txBody>
                  <a:tcPr/>
                </a:tc>
                <a:tc>
                  <a:txBody>
                    <a:bodyPr/>
                    <a:lstStyle/>
                    <a:p>
                      <a:pPr algn="ctr" fontAlgn="ctr"/>
                      <a:r>
                        <a:rPr lang="en-US" sz="800" b="0" u="none" strike="noStrike" dirty="0">
                          <a:effectLst/>
                          <a:latin typeface="+mj-lt"/>
                        </a:rPr>
                        <a:t>Rate Reduction</a:t>
                      </a:r>
                      <a:endParaRPr lang="en-US" sz="800" b="0" i="0" u="none" strike="noStrike" dirty="0">
                        <a:solidFill>
                          <a:srgbClr val="000000"/>
                        </a:solidFill>
                        <a:effectLst/>
                        <a:latin typeface="+mj-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zh-TW" altLang="en-US" sz="800" b="0" i="0" u="none" strike="noStrike" dirty="0">
                        <a:solidFill>
                          <a:srgbClr val="000000"/>
                        </a:solidFill>
                        <a:effectLst/>
                        <a:latin typeface="+mj-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fontAlgn="ctr"/>
                      <a:endParaRPr lang="zh-TW" altLang="en-US" sz="800" b="0" i="0" u="none" strike="noStrike" dirty="0">
                        <a:solidFill>
                          <a:srgbClr val="000000"/>
                        </a:solidFill>
                        <a:effectLst/>
                        <a:latin typeface="+mj-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fontAlgn="ctr"/>
                      <a:endParaRPr lang="zh-TW" altLang="en-US" sz="800" b="0" i="0" u="none" strike="noStrike" dirty="0">
                        <a:solidFill>
                          <a:srgbClr val="000000"/>
                        </a:solidFill>
                        <a:effectLst/>
                        <a:highlight>
                          <a:srgbClr val="FFFF00"/>
                        </a:highlight>
                        <a:latin typeface="+mj-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171450" indent="-171450" algn="just" fontAlgn="ctr">
                        <a:buFont typeface="Arial" panose="020B0604020202020204" pitchFamily="34" charset="0"/>
                        <a:buChar char="•"/>
                      </a:pPr>
                      <a:r>
                        <a:rPr lang="es-GT" altLang="zh-TW" sz="800" b="0" i="0" u="none" strike="noStrike" dirty="0">
                          <a:solidFill>
                            <a:srgbClr val="000000"/>
                          </a:solidFill>
                          <a:effectLst/>
                          <a:latin typeface="+mj-lt"/>
                          <a:ea typeface="新細明體" panose="02020500000000000000" pitchFamily="18" charset="-120"/>
                          <a:cs typeface="+mn-cs"/>
                        </a:rPr>
                        <a:t>Due</a:t>
                      </a:r>
                      <a:r>
                        <a:rPr lang="zh-TW" altLang="es-GT" sz="800" b="0" i="0" u="none" strike="noStrike" dirty="0">
                          <a:solidFill>
                            <a:srgbClr val="000000"/>
                          </a:solidFill>
                          <a:effectLst/>
                          <a:latin typeface="+mj-lt"/>
                          <a:ea typeface="新細明體" panose="02020500000000000000" pitchFamily="18" charset="-120"/>
                          <a:cs typeface="+mn-cs"/>
                        </a:rPr>
                        <a:t> </a:t>
                      </a:r>
                      <a:r>
                        <a:rPr lang="es-GT" altLang="zh-TW" sz="800" b="0" i="0" u="none" strike="noStrike" dirty="0">
                          <a:solidFill>
                            <a:srgbClr val="000000"/>
                          </a:solidFill>
                          <a:effectLst/>
                          <a:latin typeface="+mj-lt"/>
                          <a:ea typeface="新細明體" panose="02020500000000000000" pitchFamily="18" charset="-120"/>
                          <a:cs typeface="+mn-cs"/>
                        </a:rPr>
                        <a:t>to</a:t>
                      </a:r>
                      <a:r>
                        <a:rPr lang="zh-TW" altLang="es-GT" sz="800" b="0" i="0" u="none" strike="noStrike" dirty="0">
                          <a:solidFill>
                            <a:srgbClr val="000000"/>
                          </a:solidFill>
                          <a:effectLst/>
                          <a:latin typeface="+mj-lt"/>
                          <a:ea typeface="新細明體" panose="02020500000000000000" pitchFamily="18" charset="-120"/>
                          <a:cs typeface="+mn-cs"/>
                        </a:rPr>
                        <a:t> </a:t>
                      </a:r>
                      <a:r>
                        <a:rPr lang="es-GT" altLang="zh-TW" sz="800" b="0" i="0" u="none" strike="noStrike" dirty="0">
                          <a:solidFill>
                            <a:srgbClr val="000000"/>
                          </a:solidFill>
                          <a:effectLst/>
                          <a:latin typeface="+mj-lt"/>
                          <a:ea typeface="新細明體" panose="02020500000000000000" pitchFamily="18" charset="-120"/>
                          <a:cs typeface="+mn-cs"/>
                        </a:rPr>
                        <a:t>current</a:t>
                      </a:r>
                      <a:r>
                        <a:rPr lang="zh-TW" altLang="es-GT" sz="800" b="0" i="0" u="none" strike="noStrike" dirty="0">
                          <a:solidFill>
                            <a:srgbClr val="000000"/>
                          </a:solidFill>
                          <a:effectLst/>
                          <a:latin typeface="+mj-lt"/>
                          <a:ea typeface="新細明體" panose="02020500000000000000" pitchFamily="18" charset="-120"/>
                          <a:cs typeface="+mn-cs"/>
                        </a:rPr>
                        <a:t> </a:t>
                      </a:r>
                      <a:r>
                        <a:rPr lang="es-GT" altLang="zh-TW" sz="800" b="0" i="0" u="none" strike="noStrike" dirty="0">
                          <a:solidFill>
                            <a:srgbClr val="000000"/>
                          </a:solidFill>
                          <a:effectLst/>
                          <a:latin typeface="+mj-lt"/>
                          <a:ea typeface="新細明體" panose="02020500000000000000" pitchFamily="18" charset="-120"/>
                          <a:cs typeface="+mn-cs"/>
                        </a:rPr>
                        <a:t>economical situation and wage increase , we do not see rate reduction</a:t>
                      </a:r>
                      <a:endParaRPr lang="zh-TW" altLang="en-US" sz="800" b="0" i="0" u="none" strike="noStrike" dirty="0">
                        <a:solidFill>
                          <a:srgbClr val="000000"/>
                        </a:solidFill>
                        <a:effectLst/>
                        <a:latin typeface="+mj-lt"/>
                        <a:ea typeface="新細明體" panose="02020500000000000000" pitchFamily="18" charset="-120"/>
                        <a:cs typeface="+mn-cs"/>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7520168"/>
                  </a:ext>
                </a:extLst>
              </a:tr>
            </a:tbl>
          </a:graphicData>
        </a:graphic>
      </p:graphicFrame>
      <p:sp>
        <p:nvSpPr>
          <p:cNvPr id="5" name="Google Shape;452;p46">
            <a:extLst>
              <a:ext uri="{FF2B5EF4-FFF2-40B4-BE49-F238E27FC236}">
                <a16:creationId xmlns:a16="http://schemas.microsoft.com/office/drawing/2014/main" id="{4573920C-B669-28BB-FEBF-1FF768642580}"/>
              </a:ext>
            </a:extLst>
          </p:cNvPr>
          <p:cNvSpPr txBox="1">
            <a:spLocks/>
          </p:cNvSpPr>
          <p:nvPr/>
        </p:nvSpPr>
        <p:spPr>
          <a:xfrm>
            <a:off x="8892480" y="4926318"/>
            <a:ext cx="582900" cy="205800"/>
          </a:xfrm>
          <a:prstGeom prst="rect">
            <a:avLst/>
          </a:prstGeom>
          <a:noFill/>
          <a:ln>
            <a:noFill/>
          </a:ln>
        </p:spPr>
        <p:txBody>
          <a:bodyPr spcFirstLastPara="1" wrap="square" lIns="91423" tIns="45699" rIns="91423" bIns="45699"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SzPts val="1100"/>
            </a:pPr>
            <a:fld id="{00000000-1234-1234-1234-123412341234}" type="slidenum">
              <a:rPr lang="en-US" sz="1000" smtClean="0"/>
              <a:pPr>
                <a:buSzPts val="1100"/>
              </a:pPr>
              <a:t>30</a:t>
            </a:fld>
            <a:endParaRPr lang="en-US" sz="1000" dirty="0"/>
          </a:p>
        </p:txBody>
      </p:sp>
    </p:spTree>
    <p:extLst>
      <p:ext uri="{BB962C8B-B14F-4D97-AF65-F5344CB8AC3E}">
        <p14:creationId xmlns:p14="http://schemas.microsoft.com/office/powerpoint/2010/main" val="10445954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1">
            <a:extLst>
              <a:ext uri="{FF2B5EF4-FFF2-40B4-BE49-F238E27FC236}">
                <a16:creationId xmlns:a16="http://schemas.microsoft.com/office/drawing/2014/main" id="{DF799CE1-138E-391A-A776-44A76A3013C6}"/>
              </a:ext>
            </a:extLst>
          </p:cNvPr>
          <p:cNvSpPr txBox="1">
            <a:spLocks/>
          </p:cNvSpPr>
          <p:nvPr/>
        </p:nvSpPr>
        <p:spPr>
          <a:xfrm>
            <a:off x="107504" y="123478"/>
            <a:ext cx="8928992" cy="533400"/>
          </a:xfrm>
          <a:prstGeom prst="rect">
            <a:avLst/>
          </a:prstGeom>
          <a:solidFill>
            <a:srgbClr val="003217"/>
          </a:solidFill>
        </p:spPr>
        <p:style>
          <a:lnRef idx="1">
            <a:schemeClr val="accent3"/>
          </a:lnRef>
          <a:fillRef idx="3">
            <a:schemeClr val="accent3"/>
          </a:fillRef>
          <a:effectRef idx="2">
            <a:schemeClr val="accent3"/>
          </a:effectRef>
          <a:fontRef idx="minor">
            <a:schemeClr val="lt1"/>
          </a:fontRef>
        </p:style>
        <p:txBody>
          <a:bodyPr lIns="0" tIns="0" rIns="0" bIns="0" anchor="ctr">
            <a:normAutofit/>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altLang="zh-TW" sz="2400" b="1" kern="0" dirty="0">
                <a:latin typeface="DFKai-SB" pitchFamily="65" charset="-120"/>
                <a:ea typeface="DFKai-SB" pitchFamily="65" charset="-120"/>
              </a:rPr>
              <a:t>OCD/OPD Topic discussion </a:t>
            </a:r>
            <a:r>
              <a:rPr lang="en-US" altLang="zh-TW" sz="2400" b="1" kern="0" dirty="0">
                <a:solidFill>
                  <a:srgbClr val="FFFF00"/>
                </a:solidFill>
                <a:latin typeface="DFKai-SB" pitchFamily="65" charset="-120"/>
                <a:ea typeface="DFKai-SB" pitchFamily="65" charset="-120"/>
              </a:rPr>
              <a:t>(GT)</a:t>
            </a:r>
            <a:endParaRPr lang="en-US" sz="2400" b="1" kern="0" dirty="0">
              <a:solidFill>
                <a:srgbClr val="FFFF00"/>
              </a:solidFill>
              <a:latin typeface="DFKai-SB" pitchFamily="65" charset="-120"/>
              <a:ea typeface="DFKai-SB" pitchFamily="65" charset="-120"/>
            </a:endParaRPr>
          </a:p>
        </p:txBody>
      </p:sp>
      <p:sp>
        <p:nvSpPr>
          <p:cNvPr id="7" name="文字方塊 2">
            <a:extLst>
              <a:ext uri="{FF2B5EF4-FFF2-40B4-BE49-F238E27FC236}">
                <a16:creationId xmlns:a16="http://schemas.microsoft.com/office/drawing/2014/main" id="{033DBD27-E255-E436-DD40-37C9C4DF4E6F}"/>
              </a:ext>
            </a:extLst>
          </p:cNvPr>
          <p:cNvSpPr txBox="1"/>
          <p:nvPr/>
        </p:nvSpPr>
        <p:spPr>
          <a:xfrm>
            <a:off x="1475656" y="645298"/>
            <a:ext cx="6696744" cy="461665"/>
          </a:xfrm>
          <a:prstGeom prst="rect">
            <a:avLst/>
          </a:prstGeom>
          <a:noFill/>
        </p:spPr>
        <p:txBody>
          <a:bodyPr wrap="square" rtlCol="0">
            <a:spAutoFit/>
          </a:bodyPr>
          <a:lstStyle/>
          <a:p>
            <a:r>
              <a:rPr lang="en-US" altLang="zh-TW" sz="1200" dirty="0">
                <a:highlight>
                  <a:srgbClr val="FFFF00"/>
                </a:highlight>
              </a:rPr>
              <a:t>Topic</a:t>
            </a:r>
          </a:p>
          <a:p>
            <a:r>
              <a:rPr lang="en-US" altLang="zh-TW" sz="1200" dirty="0">
                <a:highlight>
                  <a:srgbClr val="FFFF00"/>
                </a:highlight>
              </a:rPr>
              <a:t>Terminal information, update (expansion/dredging/cranes)</a:t>
            </a:r>
          </a:p>
        </p:txBody>
      </p:sp>
      <p:pic>
        <p:nvPicPr>
          <p:cNvPr id="4" name="Imagen 3">
            <a:extLst>
              <a:ext uri="{FF2B5EF4-FFF2-40B4-BE49-F238E27FC236}">
                <a16:creationId xmlns:a16="http://schemas.microsoft.com/office/drawing/2014/main" id="{18420EBF-B789-A586-2377-445315074F30}"/>
              </a:ext>
            </a:extLst>
          </p:cNvPr>
          <p:cNvPicPr>
            <a:picLocks noChangeAspect="1"/>
          </p:cNvPicPr>
          <p:nvPr/>
        </p:nvPicPr>
        <p:blipFill>
          <a:blip r:embed="rId2"/>
          <a:stretch>
            <a:fillRect/>
          </a:stretch>
        </p:blipFill>
        <p:spPr>
          <a:xfrm>
            <a:off x="827584" y="1059582"/>
            <a:ext cx="6984776" cy="3817356"/>
          </a:xfrm>
          <a:prstGeom prst="rect">
            <a:avLst/>
          </a:prstGeom>
          <a:ln w="6350">
            <a:solidFill>
              <a:schemeClr val="tx1"/>
            </a:solidFill>
          </a:ln>
        </p:spPr>
      </p:pic>
    </p:spTree>
    <p:extLst>
      <p:ext uri="{BB962C8B-B14F-4D97-AF65-F5344CB8AC3E}">
        <p14:creationId xmlns:p14="http://schemas.microsoft.com/office/powerpoint/2010/main" val="366045942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1"/>
          <p:cNvSpPr>
            <a:spLocks noGrp="1"/>
          </p:cNvSpPr>
          <p:nvPr>
            <p:ph type="title"/>
          </p:nvPr>
        </p:nvSpPr>
        <p:spPr>
          <a:xfrm>
            <a:off x="107504" y="123478"/>
            <a:ext cx="8928992" cy="533400"/>
          </a:xfrm>
          <a:solidFill>
            <a:srgbClr val="003217"/>
          </a:solidFill>
        </p:spPr>
        <p:style>
          <a:lnRef idx="1">
            <a:schemeClr val="accent3"/>
          </a:lnRef>
          <a:fillRef idx="3">
            <a:schemeClr val="accent3"/>
          </a:fillRef>
          <a:effectRef idx="2">
            <a:schemeClr val="accent3"/>
          </a:effectRef>
          <a:fontRef idx="minor">
            <a:schemeClr val="lt1"/>
          </a:fontRef>
        </p:style>
        <p:txBody>
          <a:bodyPr>
            <a:normAutofit/>
          </a:bodyPr>
          <a:lstStyle/>
          <a:p>
            <a:pPr algn="ctr"/>
            <a:r>
              <a:rPr lang="en-US" altLang="zh-TW" sz="2400" b="1" dirty="0">
                <a:latin typeface="DFKai-SB" pitchFamily="65" charset="-120"/>
                <a:ea typeface="DFKai-SB" pitchFamily="65" charset="-120"/>
              </a:rPr>
              <a:t>Topic discussion </a:t>
            </a:r>
            <a:r>
              <a:rPr lang="en-US" altLang="zh-TW" sz="2400" b="1" dirty="0">
                <a:solidFill>
                  <a:srgbClr val="FFFF00"/>
                </a:solidFill>
                <a:latin typeface="DFKai-SB" pitchFamily="65" charset="-120"/>
                <a:ea typeface="DFKai-SB" pitchFamily="65" charset="-120"/>
              </a:rPr>
              <a:t>(BZ)</a:t>
            </a:r>
            <a:endParaRPr lang="en-US" sz="2400" b="1" dirty="0">
              <a:solidFill>
                <a:srgbClr val="FFFF00"/>
              </a:solidFill>
              <a:latin typeface="DFKai-SB" pitchFamily="65" charset="-120"/>
              <a:ea typeface="DFKai-SB" pitchFamily="65" charset="-120"/>
            </a:endParaRPr>
          </a:p>
        </p:txBody>
      </p:sp>
      <p:sp>
        <p:nvSpPr>
          <p:cNvPr id="5" name="Slide Number Placeholder 1"/>
          <p:cNvSpPr txBox="1">
            <a:spLocks/>
          </p:cNvSpPr>
          <p:nvPr/>
        </p:nvSpPr>
        <p:spPr>
          <a:xfrm>
            <a:off x="7010400" y="4883720"/>
            <a:ext cx="2133600"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9F36D82E-CE9F-4850-9751-B326B49AD240}" type="slidenum">
              <a:rPr lang="en-US" sz="1200" smtClean="0">
                <a:solidFill>
                  <a:prstClr val="black"/>
                </a:solidFill>
                <a:latin typeface="Calibri"/>
              </a:rPr>
              <a:pPr algn="r">
                <a:defRPr/>
              </a:pPr>
              <a:t>32</a:t>
            </a:fld>
            <a:endParaRPr lang="en-US" sz="1200" dirty="0">
              <a:solidFill>
                <a:prstClr val="black"/>
              </a:solidFill>
              <a:latin typeface="Calibri"/>
            </a:endParaRPr>
          </a:p>
        </p:txBody>
      </p:sp>
      <p:sp>
        <p:nvSpPr>
          <p:cNvPr id="3" name="文字方塊 2"/>
          <p:cNvSpPr txBox="1"/>
          <p:nvPr/>
        </p:nvSpPr>
        <p:spPr>
          <a:xfrm>
            <a:off x="107505" y="639824"/>
            <a:ext cx="8640959" cy="1200329"/>
          </a:xfrm>
          <a:prstGeom prst="rect">
            <a:avLst/>
          </a:prstGeom>
          <a:noFill/>
        </p:spPr>
        <p:txBody>
          <a:bodyPr wrap="square" rtlCol="0">
            <a:spAutoFit/>
          </a:bodyPr>
          <a:lstStyle/>
          <a:p>
            <a:r>
              <a:rPr lang="en-US" sz="1600" b="1" dirty="0">
                <a:latin typeface="+mj-lt"/>
              </a:rPr>
              <a:t>Commercial side:</a:t>
            </a:r>
          </a:p>
          <a:p>
            <a:endParaRPr lang="en-US" b="1" dirty="0">
              <a:latin typeface="Candara" panose="020E0502030303020204" pitchFamily="34" charset="0"/>
            </a:endParaRPr>
          </a:p>
          <a:p>
            <a:pPr marL="171450" indent="-171450" algn="just">
              <a:buFont typeface="Wingdings" panose="05000000000000000000" pitchFamily="2" charset="2"/>
              <a:buChar char="v"/>
            </a:pPr>
            <a:r>
              <a:rPr lang="en-US" sz="1200" dirty="0">
                <a:effectLst/>
                <a:ea typeface="PMingLiU" panose="02020500000000000000" pitchFamily="18" charset="-120"/>
                <a:cs typeface="Aptos" panose="020B0004020202020204" pitchFamily="34" charset="0"/>
              </a:rPr>
              <a:t>We continue to pursue all leads, but we are always faced with the many challenges  such as long transit times and for the past 3 years significant delays in T/S Port in Panama.</a:t>
            </a:r>
            <a:endParaRPr lang="es-GT" sz="1200" dirty="0">
              <a:effectLst/>
              <a:ea typeface="PMingLiU" panose="02020500000000000000" pitchFamily="18" charset="-120"/>
              <a:cs typeface="Aptos" panose="020B0004020202020204" pitchFamily="34" charset="0"/>
            </a:endParaRPr>
          </a:p>
          <a:p>
            <a:pPr marL="171450" indent="-171450" algn="just">
              <a:buFont typeface="Wingdings" panose="05000000000000000000" pitchFamily="2" charset="2"/>
              <a:buChar char="v"/>
            </a:pPr>
            <a:r>
              <a:rPr lang="en-US" sz="1200" dirty="0">
                <a:effectLst/>
                <a:ea typeface="PMingLiU" panose="02020500000000000000" pitchFamily="18" charset="-120"/>
                <a:cs typeface="Aptos" panose="020B0004020202020204" pitchFamily="34" charset="0"/>
              </a:rPr>
              <a:t>Clients are eager to use our services plus our rates are always much higher. </a:t>
            </a:r>
            <a:endParaRPr lang="en-US" sz="1200" b="1" dirty="0"/>
          </a:p>
        </p:txBody>
      </p:sp>
      <p:sp>
        <p:nvSpPr>
          <p:cNvPr id="8" name="文字方塊 7"/>
          <p:cNvSpPr txBox="1"/>
          <p:nvPr/>
        </p:nvSpPr>
        <p:spPr>
          <a:xfrm>
            <a:off x="107505" y="2571750"/>
            <a:ext cx="8928992" cy="1384995"/>
          </a:xfrm>
          <a:prstGeom prst="rect">
            <a:avLst/>
          </a:prstGeom>
          <a:noFill/>
        </p:spPr>
        <p:txBody>
          <a:bodyPr wrap="square" rtlCol="0">
            <a:spAutoFit/>
          </a:bodyPr>
          <a:lstStyle/>
          <a:p>
            <a:r>
              <a:rPr lang="en-US" sz="1600" b="1" dirty="0">
                <a:latin typeface="+mj-lt"/>
              </a:rPr>
              <a:t>Future Plan Suggestion:</a:t>
            </a:r>
          </a:p>
          <a:p>
            <a:endParaRPr lang="en-US" b="1" dirty="0">
              <a:latin typeface="Candara" panose="020E0502030303020204" pitchFamily="34" charset="0"/>
            </a:endParaRPr>
          </a:p>
          <a:p>
            <a:r>
              <a:rPr lang="en-US" sz="1200" dirty="0">
                <a:latin typeface="+mj-lt"/>
                <a:ea typeface="PMingLiU" panose="02020500000000000000" pitchFamily="18" charset="-120"/>
              </a:rPr>
              <a:t>As we realize due to double transshipment in Panama and Jamaica; different terminals connecting CAJ with CFS we will never be competitive rate wise.</a:t>
            </a:r>
            <a:endParaRPr lang="es-GT" sz="1200" dirty="0">
              <a:latin typeface="+mj-lt"/>
              <a:ea typeface="PMingLiU" panose="02020500000000000000" pitchFamily="18" charset="-120"/>
            </a:endParaRPr>
          </a:p>
          <a:p>
            <a:r>
              <a:rPr lang="en-US" sz="1200" dirty="0">
                <a:latin typeface="+mj-lt"/>
                <a:ea typeface="PMingLiU" panose="02020500000000000000" pitchFamily="18" charset="-120"/>
              </a:rPr>
              <a:t>However, if the delays can be minimized and our rates improve a bit we could see some improvement in our overall volumes.</a:t>
            </a:r>
            <a:endParaRPr lang="es-GT" sz="1200" dirty="0">
              <a:latin typeface="+mj-lt"/>
              <a:ea typeface="PMingLiU" panose="02020500000000000000" pitchFamily="18" charset="-120"/>
            </a:endParaRPr>
          </a:p>
          <a:p>
            <a:r>
              <a:rPr lang="en-US" sz="1200" dirty="0">
                <a:latin typeface="+mj-lt"/>
                <a:ea typeface="PMingLiU" panose="02020500000000000000" pitchFamily="18" charset="-120"/>
              </a:rPr>
              <a:t> </a:t>
            </a:r>
          </a:p>
        </p:txBody>
      </p:sp>
    </p:spTree>
    <p:extLst>
      <p:ext uri="{BB962C8B-B14F-4D97-AF65-F5344CB8AC3E}">
        <p14:creationId xmlns:p14="http://schemas.microsoft.com/office/powerpoint/2010/main" val="322414575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1"/>
          <p:cNvSpPr>
            <a:spLocks noGrp="1"/>
          </p:cNvSpPr>
          <p:nvPr>
            <p:ph type="title"/>
          </p:nvPr>
        </p:nvSpPr>
        <p:spPr>
          <a:xfrm>
            <a:off x="107504" y="123478"/>
            <a:ext cx="8928992" cy="533400"/>
          </a:xfrm>
          <a:solidFill>
            <a:srgbClr val="003217"/>
          </a:solidFill>
        </p:spPr>
        <p:style>
          <a:lnRef idx="1">
            <a:schemeClr val="accent3"/>
          </a:lnRef>
          <a:fillRef idx="3">
            <a:schemeClr val="accent3"/>
          </a:fillRef>
          <a:effectRef idx="2">
            <a:schemeClr val="accent3"/>
          </a:effectRef>
          <a:fontRef idx="minor">
            <a:schemeClr val="lt1"/>
          </a:fontRef>
        </p:style>
        <p:txBody>
          <a:bodyPr>
            <a:normAutofit/>
          </a:bodyPr>
          <a:lstStyle/>
          <a:p>
            <a:pPr algn="ctr"/>
            <a:r>
              <a:rPr lang="en-US" altLang="zh-TW" sz="2400" b="1" dirty="0">
                <a:latin typeface="DFKai-SB" pitchFamily="65" charset="-120"/>
                <a:ea typeface="DFKai-SB" pitchFamily="65" charset="-120"/>
              </a:rPr>
              <a:t>Topic discussion </a:t>
            </a:r>
            <a:r>
              <a:rPr lang="en-US" altLang="zh-TW" sz="2400" b="1" dirty="0">
                <a:solidFill>
                  <a:srgbClr val="FFFF00"/>
                </a:solidFill>
                <a:latin typeface="DFKai-SB" pitchFamily="65" charset="-120"/>
                <a:ea typeface="DFKai-SB" pitchFamily="65" charset="-120"/>
              </a:rPr>
              <a:t>(BZ)</a:t>
            </a:r>
            <a:endParaRPr lang="en-US" sz="2400" b="1" dirty="0">
              <a:solidFill>
                <a:srgbClr val="FFFF00"/>
              </a:solidFill>
              <a:latin typeface="DFKai-SB" pitchFamily="65" charset="-120"/>
              <a:ea typeface="DFKai-SB" pitchFamily="65" charset="-120"/>
            </a:endParaRPr>
          </a:p>
        </p:txBody>
      </p:sp>
      <p:sp>
        <p:nvSpPr>
          <p:cNvPr id="5" name="Slide Number Placeholder 1"/>
          <p:cNvSpPr txBox="1">
            <a:spLocks/>
          </p:cNvSpPr>
          <p:nvPr/>
        </p:nvSpPr>
        <p:spPr>
          <a:xfrm>
            <a:off x="7010400" y="4883720"/>
            <a:ext cx="2133600"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9F36D82E-CE9F-4850-9751-B326B49AD240}" type="slidenum">
              <a:rPr lang="en-US" sz="1200" smtClean="0">
                <a:solidFill>
                  <a:prstClr val="black"/>
                </a:solidFill>
                <a:latin typeface="Calibri"/>
              </a:rPr>
              <a:pPr algn="r">
                <a:defRPr/>
              </a:pPr>
              <a:t>33</a:t>
            </a:fld>
            <a:endParaRPr lang="en-US" sz="1200" dirty="0">
              <a:solidFill>
                <a:prstClr val="black"/>
              </a:solidFill>
              <a:latin typeface="Calibri"/>
            </a:endParaRPr>
          </a:p>
        </p:txBody>
      </p:sp>
      <p:sp>
        <p:nvSpPr>
          <p:cNvPr id="3" name="文字方塊 2"/>
          <p:cNvSpPr txBox="1"/>
          <p:nvPr/>
        </p:nvSpPr>
        <p:spPr>
          <a:xfrm>
            <a:off x="179512" y="771550"/>
            <a:ext cx="8784976" cy="1169551"/>
          </a:xfrm>
          <a:prstGeom prst="rect">
            <a:avLst/>
          </a:prstGeom>
          <a:noFill/>
        </p:spPr>
        <p:txBody>
          <a:bodyPr wrap="square" rtlCol="0" anchor="t">
            <a:spAutoFit/>
          </a:bodyPr>
          <a:lstStyle/>
          <a:p>
            <a:r>
              <a:rPr lang="en-US" sz="1600" b="1" dirty="0">
                <a:latin typeface="+mj-lt"/>
              </a:rPr>
              <a:t>Future market forecast</a:t>
            </a:r>
            <a:r>
              <a:rPr lang="zh-TW" altLang="en-US" sz="1600" b="1" dirty="0">
                <a:latin typeface="+mj-lt"/>
              </a:rPr>
              <a:t> </a:t>
            </a:r>
            <a:r>
              <a:rPr lang="en-US" altLang="zh-TW" sz="1600" b="1" dirty="0">
                <a:latin typeface="+mj-lt"/>
              </a:rPr>
              <a:t>in 2025</a:t>
            </a:r>
            <a:r>
              <a:rPr lang="en-US" sz="1600" b="1" dirty="0">
                <a:latin typeface="+mj-lt"/>
              </a:rPr>
              <a:t> (Pessimistic / Optimistic / Remain the same)?</a:t>
            </a:r>
          </a:p>
          <a:p>
            <a:endParaRPr lang="en-US" dirty="0">
              <a:latin typeface="Candara" panose="020E0502030303020204" pitchFamily="34" charset="0"/>
            </a:endParaRPr>
          </a:p>
          <a:p>
            <a:endParaRPr lang="en-US" dirty="0">
              <a:latin typeface="Candara" panose="020E0502030303020204" pitchFamily="34" charset="0"/>
            </a:endParaRPr>
          </a:p>
          <a:p>
            <a:endParaRPr lang="en-US" dirty="0">
              <a:latin typeface="Candara" panose="020E0502030303020204" pitchFamily="34" charset="0"/>
            </a:endParaRPr>
          </a:p>
        </p:txBody>
      </p:sp>
      <p:graphicFrame>
        <p:nvGraphicFramePr>
          <p:cNvPr id="4" name="表格 3"/>
          <p:cNvGraphicFramePr>
            <a:graphicFrameLocks noGrp="1"/>
          </p:cNvGraphicFramePr>
          <p:nvPr>
            <p:extLst>
              <p:ext uri="{D42A27DB-BD31-4B8C-83A1-F6EECF244321}">
                <p14:modId xmlns:p14="http://schemas.microsoft.com/office/powerpoint/2010/main" val="3858633334"/>
              </p:ext>
            </p:extLst>
          </p:nvPr>
        </p:nvGraphicFramePr>
        <p:xfrm>
          <a:off x="255390" y="1203598"/>
          <a:ext cx="6758880" cy="675421"/>
        </p:xfrm>
        <a:graphic>
          <a:graphicData uri="http://schemas.openxmlformats.org/drawingml/2006/table">
            <a:tbl>
              <a:tblPr firstRow="1" bandRow="1">
                <a:tableStyleId>{5C22544A-7EE6-4342-B048-85BDC9FD1C3A}</a:tableStyleId>
              </a:tblPr>
              <a:tblGrid>
                <a:gridCol w="1689720">
                  <a:extLst>
                    <a:ext uri="{9D8B030D-6E8A-4147-A177-3AD203B41FA5}">
                      <a16:colId xmlns:a16="http://schemas.microsoft.com/office/drawing/2014/main" val="20000"/>
                    </a:ext>
                  </a:extLst>
                </a:gridCol>
                <a:gridCol w="1689720">
                  <a:extLst>
                    <a:ext uri="{9D8B030D-6E8A-4147-A177-3AD203B41FA5}">
                      <a16:colId xmlns:a16="http://schemas.microsoft.com/office/drawing/2014/main" val="20001"/>
                    </a:ext>
                  </a:extLst>
                </a:gridCol>
                <a:gridCol w="1689720">
                  <a:extLst>
                    <a:ext uri="{9D8B030D-6E8A-4147-A177-3AD203B41FA5}">
                      <a16:colId xmlns:a16="http://schemas.microsoft.com/office/drawing/2014/main" val="20002"/>
                    </a:ext>
                  </a:extLst>
                </a:gridCol>
                <a:gridCol w="1689720">
                  <a:extLst>
                    <a:ext uri="{9D8B030D-6E8A-4147-A177-3AD203B41FA5}">
                      <a16:colId xmlns:a16="http://schemas.microsoft.com/office/drawing/2014/main" val="20003"/>
                    </a:ext>
                  </a:extLst>
                </a:gridCol>
              </a:tblGrid>
              <a:tr h="370621">
                <a:tc>
                  <a:txBody>
                    <a:bodyPr/>
                    <a:lstStyle/>
                    <a:p>
                      <a:endParaRPr lang="en-US" sz="1400" dirty="0">
                        <a:latin typeface="Candara" panose="020E0502030303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TW" sz="1400" dirty="0">
                          <a:solidFill>
                            <a:schemeClr val="bg1"/>
                          </a:solidFill>
                          <a:latin typeface="Candara" panose="020E0502030303020204" pitchFamily="34" charset="0"/>
                        </a:rPr>
                        <a:t>Get worse</a:t>
                      </a:r>
                      <a:endParaRPr lang="en-US" sz="1400" dirty="0">
                        <a:solidFill>
                          <a:schemeClr val="bg1"/>
                        </a:solidFill>
                        <a:latin typeface="Candara" panose="020E0502030303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a:solidFill>
                            <a:schemeClr val="bg1"/>
                          </a:solidFill>
                          <a:latin typeface="Candara" panose="020E0502030303020204" pitchFamily="34" charset="0"/>
                        </a:rPr>
                        <a:t>Improve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a:solidFill>
                            <a:schemeClr val="bg1"/>
                          </a:solidFill>
                          <a:latin typeface="Candara" panose="020E0502030303020204" pitchFamily="34" charset="0"/>
                        </a:rPr>
                        <a:t>Stay</a:t>
                      </a:r>
                      <a:r>
                        <a:rPr lang="en-US" sz="1400" baseline="0" dirty="0">
                          <a:solidFill>
                            <a:schemeClr val="bg1"/>
                          </a:solidFill>
                          <a:latin typeface="Candara" panose="020E0502030303020204" pitchFamily="34" charset="0"/>
                        </a:rPr>
                        <a:t> the same</a:t>
                      </a:r>
                      <a:endParaRPr lang="en-US" sz="1400" dirty="0">
                        <a:solidFill>
                          <a:schemeClr val="bg1"/>
                        </a:solidFill>
                        <a:latin typeface="Candara" panose="020E0502030303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288032">
                <a:tc>
                  <a:txBody>
                    <a:bodyPr/>
                    <a:lstStyle/>
                    <a:p>
                      <a:pPr algn="ctr"/>
                      <a:r>
                        <a:rPr lang="en-US" sz="1400" dirty="0">
                          <a:latin typeface="Candara" panose="020E0502030303020204" pitchFamily="34" charset="0"/>
                        </a:rPr>
                        <a:t>202</a:t>
                      </a:r>
                      <a:r>
                        <a:rPr lang="en-US" altLang="zh-TW" sz="1400" dirty="0">
                          <a:latin typeface="Candara" panose="020E0502030303020204" pitchFamily="34" charset="0"/>
                        </a:rPr>
                        <a:t>5</a:t>
                      </a:r>
                      <a:r>
                        <a:rPr lang="en-US" sz="1400" dirty="0">
                          <a:latin typeface="Candara" panose="020E0502030303020204" pitchFamily="34" charset="0"/>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400" dirty="0">
                        <a:latin typeface="Candara" panose="020E0502030303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a:latin typeface="Candara" panose="020E0502030303020204" pitchFamily="34" charset="0"/>
                        </a:rPr>
                        <a: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400" dirty="0">
                        <a:latin typeface="Candara" panose="020E0502030303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85375407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78B886-B168-9BF2-D067-B0315DABBE4B}"/>
            </a:ext>
          </a:extLst>
        </p:cNvPr>
        <p:cNvGrpSpPr/>
        <p:nvPr/>
      </p:nvGrpSpPr>
      <p:grpSpPr>
        <a:xfrm>
          <a:off x="0" y="0"/>
          <a:ext cx="0" cy="0"/>
          <a:chOff x="0" y="0"/>
          <a:chExt cx="0" cy="0"/>
        </a:xfrm>
      </p:grpSpPr>
      <p:sp>
        <p:nvSpPr>
          <p:cNvPr id="7" name="Title 11">
            <a:extLst>
              <a:ext uri="{FF2B5EF4-FFF2-40B4-BE49-F238E27FC236}">
                <a16:creationId xmlns:a16="http://schemas.microsoft.com/office/drawing/2014/main" id="{DD5256E7-416F-EDAB-F90D-7CBED7CB9E36}"/>
              </a:ext>
            </a:extLst>
          </p:cNvPr>
          <p:cNvSpPr>
            <a:spLocks noGrp="1"/>
          </p:cNvSpPr>
          <p:nvPr>
            <p:ph type="title"/>
          </p:nvPr>
        </p:nvSpPr>
        <p:spPr>
          <a:xfrm>
            <a:off x="107504" y="123478"/>
            <a:ext cx="8928992" cy="533400"/>
          </a:xfrm>
          <a:solidFill>
            <a:srgbClr val="003217"/>
          </a:solidFill>
        </p:spPr>
        <p:style>
          <a:lnRef idx="1">
            <a:schemeClr val="accent3"/>
          </a:lnRef>
          <a:fillRef idx="3">
            <a:schemeClr val="accent3"/>
          </a:fillRef>
          <a:effectRef idx="2">
            <a:schemeClr val="accent3"/>
          </a:effectRef>
          <a:fontRef idx="minor">
            <a:schemeClr val="lt1"/>
          </a:fontRef>
        </p:style>
        <p:txBody>
          <a:bodyPr>
            <a:normAutofit/>
          </a:bodyPr>
          <a:lstStyle/>
          <a:p>
            <a:pPr algn="ctr"/>
            <a:r>
              <a:rPr lang="en-US" altLang="zh-TW" sz="2400" b="1" dirty="0">
                <a:latin typeface="DFKai-SB" pitchFamily="65" charset="-120"/>
                <a:ea typeface="DFKai-SB" pitchFamily="65" charset="-120"/>
              </a:rPr>
              <a:t>Topic discussion </a:t>
            </a:r>
            <a:r>
              <a:rPr lang="en-US" altLang="zh-TW" sz="2400" b="1" dirty="0">
                <a:solidFill>
                  <a:srgbClr val="FFFF00"/>
                </a:solidFill>
                <a:latin typeface="DFKai-SB" pitchFamily="65" charset="-120"/>
                <a:ea typeface="DFKai-SB" pitchFamily="65" charset="-120"/>
              </a:rPr>
              <a:t>(BZ)</a:t>
            </a:r>
            <a:endParaRPr lang="en-US" sz="2400" b="1" dirty="0">
              <a:solidFill>
                <a:srgbClr val="FFFF00"/>
              </a:solidFill>
              <a:latin typeface="DFKai-SB" pitchFamily="65" charset="-120"/>
              <a:ea typeface="DFKai-SB" pitchFamily="65" charset="-120"/>
            </a:endParaRPr>
          </a:p>
        </p:txBody>
      </p:sp>
      <p:sp>
        <p:nvSpPr>
          <p:cNvPr id="5" name="Slide Number Placeholder 1">
            <a:extLst>
              <a:ext uri="{FF2B5EF4-FFF2-40B4-BE49-F238E27FC236}">
                <a16:creationId xmlns:a16="http://schemas.microsoft.com/office/drawing/2014/main" id="{48770845-C867-C934-EBC1-7A99A2E6B9B9}"/>
              </a:ext>
            </a:extLst>
          </p:cNvPr>
          <p:cNvSpPr txBox="1">
            <a:spLocks/>
          </p:cNvSpPr>
          <p:nvPr/>
        </p:nvSpPr>
        <p:spPr>
          <a:xfrm>
            <a:off x="7010400" y="4883720"/>
            <a:ext cx="2133600"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9F36D82E-CE9F-4850-9751-B326B49AD240}" type="slidenum">
              <a:rPr lang="en-US" sz="1200" smtClean="0">
                <a:solidFill>
                  <a:prstClr val="black"/>
                </a:solidFill>
                <a:latin typeface="Calibri"/>
              </a:rPr>
              <a:pPr algn="r">
                <a:defRPr/>
              </a:pPr>
              <a:t>34</a:t>
            </a:fld>
            <a:endParaRPr lang="en-US" sz="1200" dirty="0">
              <a:solidFill>
                <a:prstClr val="black"/>
              </a:solidFill>
              <a:latin typeface="Calibri"/>
            </a:endParaRPr>
          </a:p>
        </p:txBody>
      </p:sp>
      <p:sp>
        <p:nvSpPr>
          <p:cNvPr id="3" name="文字方塊 2">
            <a:extLst>
              <a:ext uri="{FF2B5EF4-FFF2-40B4-BE49-F238E27FC236}">
                <a16:creationId xmlns:a16="http://schemas.microsoft.com/office/drawing/2014/main" id="{FDC91FA9-6BDF-0980-FC24-31012A466AD6}"/>
              </a:ext>
            </a:extLst>
          </p:cNvPr>
          <p:cNvSpPr txBox="1"/>
          <p:nvPr/>
        </p:nvSpPr>
        <p:spPr>
          <a:xfrm>
            <a:off x="179512" y="771550"/>
            <a:ext cx="8784976" cy="4278094"/>
          </a:xfrm>
          <a:prstGeom prst="rect">
            <a:avLst/>
          </a:prstGeom>
          <a:noFill/>
        </p:spPr>
        <p:txBody>
          <a:bodyPr wrap="square" rtlCol="0" anchor="t">
            <a:spAutoFit/>
          </a:bodyPr>
          <a:lstStyle/>
          <a:p>
            <a:r>
              <a:rPr lang="en-US" altLang="zh-TW" sz="1600" b="1" dirty="0">
                <a:latin typeface="+mj-lt"/>
              </a:rPr>
              <a:t>E</a:t>
            </a:r>
            <a:r>
              <a:rPr lang="en-US" sz="1600" b="1" dirty="0">
                <a:latin typeface="+mj-lt"/>
              </a:rPr>
              <a:t>conomic background:</a:t>
            </a:r>
          </a:p>
          <a:p>
            <a:r>
              <a:rPr lang="en-US" sz="1200" dirty="0">
                <a:ea typeface="PMingLiU" panose="02020500000000000000" pitchFamily="18" charset="-120"/>
              </a:rPr>
              <a:t>Overall, Belize's economy is projected to experience growth in 2025, fueled by a thriving tourism sector, increased foreign investment, and the development of new economic opportunities. </a:t>
            </a:r>
            <a:endParaRPr lang="es-GT" sz="1200" dirty="0">
              <a:ea typeface="PMingLiU" panose="02020500000000000000" pitchFamily="18" charset="-120"/>
            </a:endParaRPr>
          </a:p>
          <a:p>
            <a:r>
              <a:rPr lang="en-US" sz="1200" dirty="0">
                <a:ea typeface="PMingLiU" panose="02020500000000000000" pitchFamily="18" charset="-120"/>
              </a:rPr>
              <a:t> </a:t>
            </a:r>
            <a:endParaRPr lang="es-GT" sz="1200" dirty="0">
              <a:ea typeface="PMingLiU" panose="02020500000000000000" pitchFamily="18" charset="-120"/>
            </a:endParaRPr>
          </a:p>
          <a:p>
            <a:pPr indent="-342900">
              <a:buSzPts val="1000"/>
              <a:buFont typeface="Wingdings" panose="05000000000000000000" pitchFamily="2" charset="2"/>
              <a:buChar char="v"/>
              <a:tabLst>
                <a:tab pos="457200" algn="l"/>
              </a:tabLst>
            </a:pPr>
            <a:r>
              <a:rPr lang="en-US" sz="1200" dirty="0">
                <a:ea typeface="PMingLiU" panose="02020500000000000000" pitchFamily="18" charset="-120"/>
              </a:rPr>
              <a:t>Tourism as the main driver:</a:t>
            </a:r>
            <a:endParaRPr lang="es-GT" sz="1200" dirty="0">
              <a:ea typeface="PMingLiU" panose="02020500000000000000" pitchFamily="18" charset="-120"/>
            </a:endParaRPr>
          </a:p>
          <a:p>
            <a:r>
              <a:rPr lang="en-US" sz="1200" dirty="0">
                <a:ea typeface="PMingLiU" panose="02020500000000000000" pitchFamily="18" charset="-120"/>
              </a:rPr>
              <a:t>        The tourism industry is anticipated to remain the primary driver of economic growth, with increased visitor arrivals and new    </a:t>
            </a:r>
            <a:br>
              <a:rPr lang="en-US" sz="1200" dirty="0">
                <a:ea typeface="PMingLiU" panose="02020500000000000000" pitchFamily="18" charset="-120"/>
              </a:rPr>
            </a:br>
            <a:r>
              <a:rPr lang="en-US" sz="1200" dirty="0">
                <a:ea typeface="PMingLiU" panose="02020500000000000000" pitchFamily="18" charset="-120"/>
              </a:rPr>
              <a:t>        developments in the hospitality sector. </a:t>
            </a:r>
            <a:endParaRPr lang="es-GT" sz="1200" dirty="0">
              <a:ea typeface="PMingLiU" panose="02020500000000000000" pitchFamily="18" charset="-120"/>
            </a:endParaRPr>
          </a:p>
          <a:p>
            <a:pPr lvl="0" indent="-342900">
              <a:buSzPts val="1000"/>
              <a:buFont typeface="Wingdings" panose="05000000000000000000" pitchFamily="2" charset="2"/>
              <a:buChar char="v"/>
              <a:tabLst>
                <a:tab pos="457200" algn="l"/>
              </a:tabLst>
            </a:pPr>
            <a:r>
              <a:rPr lang="en-US" sz="1200" dirty="0">
                <a:ea typeface="PMingLiU" panose="02020500000000000000" pitchFamily="18" charset="-120"/>
              </a:rPr>
              <a:t>Foreign investment growth:</a:t>
            </a:r>
            <a:endParaRPr lang="es-GT" sz="1200" dirty="0">
              <a:ea typeface="PMingLiU" panose="02020500000000000000" pitchFamily="18" charset="-120"/>
            </a:endParaRPr>
          </a:p>
          <a:p>
            <a:r>
              <a:rPr lang="en-US" sz="1200" dirty="0">
                <a:ea typeface="PMingLiU" panose="02020500000000000000" pitchFamily="18" charset="-120"/>
              </a:rPr>
              <a:t>        Foreign investment is expected to rise steadily, contributing significantly to the economy. </a:t>
            </a:r>
            <a:endParaRPr lang="es-GT" sz="1200" dirty="0">
              <a:ea typeface="PMingLiU" panose="02020500000000000000" pitchFamily="18" charset="-120"/>
            </a:endParaRPr>
          </a:p>
          <a:p>
            <a:pPr lvl="0" indent="-342900">
              <a:buSzPts val="1000"/>
              <a:buFont typeface="Wingdings" panose="05000000000000000000" pitchFamily="2" charset="2"/>
              <a:buChar char="v"/>
              <a:tabLst>
                <a:tab pos="457200" algn="l"/>
              </a:tabLst>
            </a:pPr>
            <a:r>
              <a:rPr lang="en-US" sz="1200" dirty="0">
                <a:ea typeface="PMingLiU" panose="02020500000000000000" pitchFamily="18" charset="-120"/>
              </a:rPr>
              <a:t>Low unemployment:</a:t>
            </a:r>
            <a:endParaRPr lang="es-GT" sz="1200" dirty="0">
              <a:ea typeface="PMingLiU" panose="02020500000000000000" pitchFamily="18" charset="-120"/>
            </a:endParaRPr>
          </a:p>
          <a:p>
            <a:r>
              <a:rPr lang="en-US" sz="1200" dirty="0">
                <a:ea typeface="PMingLiU" panose="02020500000000000000" pitchFamily="18" charset="-120"/>
              </a:rPr>
              <a:t>        Belize is predicted to experience historically low unemployment rates. </a:t>
            </a:r>
            <a:endParaRPr lang="es-GT" sz="1200" dirty="0">
              <a:ea typeface="PMingLiU" panose="02020500000000000000" pitchFamily="18" charset="-120"/>
            </a:endParaRPr>
          </a:p>
          <a:p>
            <a:pPr lvl="0" indent="-342900">
              <a:buSzPts val="1000"/>
              <a:buFont typeface="Wingdings" panose="05000000000000000000" pitchFamily="2" charset="2"/>
              <a:buChar char="v"/>
              <a:tabLst>
                <a:tab pos="457200" algn="l"/>
              </a:tabLst>
            </a:pPr>
            <a:r>
              <a:rPr lang="en-US" sz="1200" dirty="0">
                <a:ea typeface="PMingLiU" panose="02020500000000000000" pitchFamily="18" charset="-120"/>
              </a:rPr>
              <a:t>Emerging sectors:</a:t>
            </a:r>
            <a:endParaRPr lang="es-GT" sz="1200" dirty="0">
              <a:ea typeface="PMingLiU" panose="02020500000000000000" pitchFamily="18" charset="-120"/>
            </a:endParaRPr>
          </a:p>
          <a:p>
            <a:r>
              <a:rPr lang="en-US" sz="1200" dirty="0">
                <a:ea typeface="PMingLiU" panose="02020500000000000000" pitchFamily="18" charset="-120"/>
              </a:rPr>
              <a:t>        Sectors like trade finance, logistics, and near-shoring are expected to play a growing role in diversifying the economy. </a:t>
            </a:r>
            <a:endParaRPr lang="es-GT" sz="1200" dirty="0">
              <a:ea typeface="PMingLiU" panose="02020500000000000000" pitchFamily="18" charset="-120"/>
            </a:endParaRPr>
          </a:p>
          <a:p>
            <a:pPr lvl="0" indent="-342900">
              <a:buSzPts val="1000"/>
              <a:buFont typeface="Wingdings" panose="05000000000000000000" pitchFamily="2" charset="2"/>
              <a:buChar char="v"/>
              <a:tabLst>
                <a:tab pos="457200" algn="l"/>
              </a:tabLst>
            </a:pPr>
            <a:r>
              <a:rPr lang="en-US" sz="1200" dirty="0">
                <a:ea typeface="PMingLiU" panose="02020500000000000000" pitchFamily="18" charset="-120"/>
              </a:rPr>
              <a:t>Infrastructure development:</a:t>
            </a:r>
            <a:endParaRPr lang="es-GT" sz="1200" dirty="0">
              <a:ea typeface="PMingLiU" panose="02020500000000000000" pitchFamily="18" charset="-120"/>
            </a:endParaRPr>
          </a:p>
          <a:p>
            <a:r>
              <a:rPr lang="en-US" sz="1200" dirty="0">
                <a:ea typeface="PMingLiU" panose="02020500000000000000" pitchFamily="18" charset="-120"/>
              </a:rPr>
              <a:t>        Expansion of the international airport and potential development of the Maya Train could further boost tourism and </a:t>
            </a:r>
            <a:br>
              <a:rPr lang="en-US" sz="1200" dirty="0">
                <a:ea typeface="PMingLiU" panose="02020500000000000000" pitchFamily="18" charset="-120"/>
              </a:rPr>
            </a:br>
            <a:r>
              <a:rPr lang="en-US" sz="1200" dirty="0">
                <a:ea typeface="PMingLiU" panose="02020500000000000000" pitchFamily="18" charset="-120"/>
              </a:rPr>
              <a:t>        economic activity. </a:t>
            </a:r>
            <a:endParaRPr lang="es-GT" sz="1200" dirty="0">
              <a:ea typeface="PMingLiU" panose="02020500000000000000" pitchFamily="18" charset="-120"/>
            </a:endParaRPr>
          </a:p>
          <a:p>
            <a:r>
              <a:rPr lang="en-US" sz="1600" b="1" dirty="0">
                <a:ea typeface="PMingLiU" panose="02020500000000000000" pitchFamily="18" charset="-120"/>
              </a:rPr>
              <a:t>Potential challenges:</a:t>
            </a:r>
            <a:endParaRPr lang="es-GT" sz="1600" b="1" dirty="0">
              <a:ea typeface="PMingLiU" panose="02020500000000000000" pitchFamily="18" charset="-120"/>
            </a:endParaRPr>
          </a:p>
          <a:p>
            <a:pPr lvl="0" indent="-342900">
              <a:buSzPts val="1000"/>
              <a:buFont typeface="Wingdings" panose="05000000000000000000" pitchFamily="2" charset="2"/>
              <a:buChar char="v"/>
              <a:tabLst>
                <a:tab pos="457200" algn="l"/>
              </a:tabLst>
            </a:pPr>
            <a:r>
              <a:rPr lang="en-US" sz="1200" dirty="0">
                <a:ea typeface="PMingLiU" panose="02020500000000000000" pitchFamily="18" charset="-120"/>
              </a:rPr>
              <a:t>Sustainability concerns:</a:t>
            </a:r>
            <a:endParaRPr lang="es-GT" sz="1200" dirty="0">
              <a:ea typeface="PMingLiU" panose="02020500000000000000" pitchFamily="18" charset="-120"/>
            </a:endParaRPr>
          </a:p>
          <a:p>
            <a:r>
              <a:rPr lang="en-US" sz="1200" dirty="0">
                <a:ea typeface="PMingLiU" panose="02020500000000000000" pitchFamily="18" charset="-120"/>
              </a:rPr>
              <a:t>        Balancing economic growth with environmental protection and managing the impact of tourism on sensitive ecosystems </a:t>
            </a:r>
            <a:br>
              <a:rPr lang="en-US" sz="1200" dirty="0">
                <a:ea typeface="PMingLiU" panose="02020500000000000000" pitchFamily="18" charset="-120"/>
              </a:rPr>
            </a:br>
            <a:r>
              <a:rPr lang="en-US" sz="1200" dirty="0">
                <a:ea typeface="PMingLiU" panose="02020500000000000000" pitchFamily="18" charset="-120"/>
              </a:rPr>
              <a:t>        like the Belize Barrier Reef. </a:t>
            </a:r>
            <a:endParaRPr lang="es-GT" sz="1200" dirty="0">
              <a:ea typeface="PMingLiU" panose="02020500000000000000" pitchFamily="18" charset="-120"/>
            </a:endParaRPr>
          </a:p>
          <a:p>
            <a:pPr lvl="0" indent="-342900">
              <a:buSzPts val="1000"/>
              <a:buFont typeface="Wingdings" panose="05000000000000000000" pitchFamily="2" charset="2"/>
              <a:buChar char="v"/>
              <a:tabLst>
                <a:tab pos="457200" algn="l"/>
              </a:tabLst>
            </a:pPr>
            <a:r>
              <a:rPr lang="en-US" sz="1200" dirty="0">
                <a:ea typeface="PMingLiU" panose="02020500000000000000" pitchFamily="18" charset="-120"/>
              </a:rPr>
              <a:t>Taxation and fiscal policy:</a:t>
            </a:r>
            <a:endParaRPr lang="es-GT" sz="1200" dirty="0">
              <a:ea typeface="PMingLiU" panose="02020500000000000000" pitchFamily="18" charset="-120"/>
            </a:endParaRPr>
          </a:p>
          <a:p>
            <a:r>
              <a:rPr lang="en-US" sz="1200" dirty="0">
                <a:ea typeface="PMingLiU" panose="02020500000000000000" pitchFamily="18" charset="-120"/>
              </a:rPr>
              <a:t>        Addressing potential challenges related to low tax collection and managing public debt. </a:t>
            </a:r>
            <a:endParaRPr lang="es-GT" sz="1200" dirty="0">
              <a:ea typeface="PMingLiU" panose="02020500000000000000" pitchFamily="18" charset="-120"/>
            </a:endParaRPr>
          </a:p>
        </p:txBody>
      </p:sp>
    </p:spTree>
    <p:extLst>
      <p:ext uri="{BB962C8B-B14F-4D97-AF65-F5344CB8AC3E}">
        <p14:creationId xmlns:p14="http://schemas.microsoft.com/office/powerpoint/2010/main" val="304612979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D93BA9-C0C6-1857-AD79-5E9326C79B6D}"/>
            </a:ext>
          </a:extLst>
        </p:cNvPr>
        <p:cNvGrpSpPr/>
        <p:nvPr/>
      </p:nvGrpSpPr>
      <p:grpSpPr>
        <a:xfrm>
          <a:off x="0" y="0"/>
          <a:ext cx="0" cy="0"/>
          <a:chOff x="0" y="0"/>
          <a:chExt cx="0" cy="0"/>
        </a:xfrm>
      </p:grpSpPr>
      <p:sp>
        <p:nvSpPr>
          <p:cNvPr id="4" name="Title 11">
            <a:extLst>
              <a:ext uri="{FF2B5EF4-FFF2-40B4-BE49-F238E27FC236}">
                <a16:creationId xmlns:a16="http://schemas.microsoft.com/office/drawing/2014/main" id="{6E23393E-98B7-65D2-0AB6-8CDA0C2C557B}"/>
              </a:ext>
            </a:extLst>
          </p:cNvPr>
          <p:cNvSpPr txBox="1">
            <a:spLocks/>
          </p:cNvSpPr>
          <p:nvPr/>
        </p:nvSpPr>
        <p:spPr>
          <a:xfrm>
            <a:off x="107504" y="123478"/>
            <a:ext cx="8928992" cy="533400"/>
          </a:xfrm>
          <a:prstGeom prst="rect">
            <a:avLst/>
          </a:prstGeom>
          <a:solidFill>
            <a:srgbClr val="003217"/>
          </a:solidFill>
        </p:spPr>
        <p:style>
          <a:lnRef idx="1">
            <a:schemeClr val="accent3"/>
          </a:lnRef>
          <a:fillRef idx="3">
            <a:schemeClr val="accent3"/>
          </a:fillRef>
          <a:effectRef idx="2">
            <a:schemeClr val="accent3"/>
          </a:effectRef>
          <a:fontRef idx="minor">
            <a:schemeClr val="lt1"/>
          </a:fontRef>
        </p:style>
        <p:txBody>
          <a:bodyPr lIns="0" tIns="0" rIns="0" bIns="0" anchor="ctr">
            <a:normAutofit/>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altLang="zh-TW" sz="2400" b="1" kern="0" dirty="0">
                <a:latin typeface="DFKai-SB" pitchFamily="65" charset="-120"/>
                <a:ea typeface="DFKai-SB" pitchFamily="65" charset="-120"/>
              </a:rPr>
              <a:t>ECD/IMD Topic discussion </a:t>
            </a:r>
            <a:r>
              <a:rPr lang="en-US" altLang="zh-TW" sz="2400" b="1" kern="0" dirty="0">
                <a:solidFill>
                  <a:srgbClr val="FFFF00"/>
                </a:solidFill>
                <a:latin typeface="DFKai-SB" pitchFamily="65" charset="-120"/>
                <a:ea typeface="DFKai-SB" pitchFamily="65" charset="-120"/>
              </a:rPr>
              <a:t>(BZ)</a:t>
            </a:r>
            <a:endParaRPr lang="en-US" sz="2400" b="1" kern="0" dirty="0">
              <a:solidFill>
                <a:srgbClr val="FFFF00"/>
              </a:solidFill>
              <a:latin typeface="DFKai-SB" pitchFamily="65" charset="-120"/>
              <a:ea typeface="DFKai-SB" pitchFamily="65" charset="-120"/>
            </a:endParaRPr>
          </a:p>
        </p:txBody>
      </p:sp>
      <p:graphicFrame>
        <p:nvGraphicFramePr>
          <p:cNvPr id="2" name="表格 1">
            <a:extLst>
              <a:ext uri="{FF2B5EF4-FFF2-40B4-BE49-F238E27FC236}">
                <a16:creationId xmlns:a16="http://schemas.microsoft.com/office/drawing/2014/main" id="{AC0B5163-3F70-67D4-1C1C-3659970FDAC4}"/>
              </a:ext>
            </a:extLst>
          </p:cNvPr>
          <p:cNvGraphicFramePr>
            <a:graphicFrameLocks noGrp="1"/>
          </p:cNvGraphicFramePr>
          <p:nvPr>
            <p:extLst>
              <p:ext uri="{D42A27DB-BD31-4B8C-83A1-F6EECF244321}">
                <p14:modId xmlns:p14="http://schemas.microsoft.com/office/powerpoint/2010/main" val="2676102678"/>
              </p:ext>
            </p:extLst>
          </p:nvPr>
        </p:nvGraphicFramePr>
        <p:xfrm>
          <a:off x="107504" y="771551"/>
          <a:ext cx="8928993" cy="3077345"/>
        </p:xfrm>
        <a:graphic>
          <a:graphicData uri="http://schemas.openxmlformats.org/drawingml/2006/table">
            <a:tbl>
              <a:tblPr>
                <a:tableStyleId>{5C22544A-7EE6-4342-B048-85BDC9FD1C3A}</a:tableStyleId>
              </a:tblPr>
              <a:tblGrid>
                <a:gridCol w="832827">
                  <a:extLst>
                    <a:ext uri="{9D8B030D-6E8A-4147-A177-3AD203B41FA5}">
                      <a16:colId xmlns:a16="http://schemas.microsoft.com/office/drawing/2014/main" val="1096605092"/>
                    </a:ext>
                  </a:extLst>
                </a:gridCol>
                <a:gridCol w="1327413">
                  <a:extLst>
                    <a:ext uri="{9D8B030D-6E8A-4147-A177-3AD203B41FA5}">
                      <a16:colId xmlns:a16="http://schemas.microsoft.com/office/drawing/2014/main" val="1714653431"/>
                    </a:ext>
                  </a:extLst>
                </a:gridCol>
                <a:gridCol w="720521">
                  <a:extLst>
                    <a:ext uri="{9D8B030D-6E8A-4147-A177-3AD203B41FA5}">
                      <a16:colId xmlns:a16="http://schemas.microsoft.com/office/drawing/2014/main" val="2905017876"/>
                    </a:ext>
                  </a:extLst>
                </a:gridCol>
                <a:gridCol w="737256">
                  <a:extLst>
                    <a:ext uri="{9D8B030D-6E8A-4147-A177-3AD203B41FA5}">
                      <a16:colId xmlns:a16="http://schemas.microsoft.com/office/drawing/2014/main" val="4291711140"/>
                    </a:ext>
                  </a:extLst>
                </a:gridCol>
                <a:gridCol w="737256">
                  <a:extLst>
                    <a:ext uri="{9D8B030D-6E8A-4147-A177-3AD203B41FA5}">
                      <a16:colId xmlns:a16="http://schemas.microsoft.com/office/drawing/2014/main" val="1668644550"/>
                    </a:ext>
                  </a:extLst>
                </a:gridCol>
                <a:gridCol w="4573720">
                  <a:extLst>
                    <a:ext uri="{9D8B030D-6E8A-4147-A177-3AD203B41FA5}">
                      <a16:colId xmlns:a16="http://schemas.microsoft.com/office/drawing/2014/main" val="3561485105"/>
                    </a:ext>
                  </a:extLst>
                </a:gridCol>
              </a:tblGrid>
              <a:tr h="152409">
                <a:tc rowSpan="5">
                  <a:txBody>
                    <a:bodyPr/>
                    <a:lstStyle/>
                    <a:p>
                      <a:pPr algn="l" fontAlgn="ctr"/>
                      <a:r>
                        <a:rPr lang="zh-TW" altLang="en-US" sz="900" u="none" strike="noStrike" dirty="0">
                          <a:solidFill>
                            <a:schemeClr val="tx1"/>
                          </a:solidFill>
                          <a:effectLst/>
                          <a:latin typeface="Candara" panose="020E0502030303020204" pitchFamily="34" charset="0"/>
                        </a:rPr>
                        <a:t>　</a:t>
                      </a:r>
                    </a:p>
                    <a:p>
                      <a:pPr algn="ctr" fontAlgn="ctr"/>
                      <a:r>
                        <a:rPr lang="en-US" altLang="zh-TW" sz="1050" b="0" u="none" strike="noStrike" dirty="0">
                          <a:solidFill>
                            <a:schemeClr val="tx1"/>
                          </a:solidFill>
                          <a:effectLst/>
                          <a:latin typeface="Candara" panose="020E0502030303020204" pitchFamily="34" charset="0"/>
                        </a:rPr>
                        <a:t>ECD </a:t>
                      </a:r>
                      <a:r>
                        <a:rPr lang="en-US" sz="1050" b="0" u="none" strike="noStrike" dirty="0">
                          <a:solidFill>
                            <a:schemeClr val="tx1"/>
                          </a:solidFill>
                          <a:effectLst/>
                          <a:latin typeface="Candara" panose="020E0502030303020204" pitchFamily="34" charset="0"/>
                        </a:rPr>
                        <a:t>KPI</a:t>
                      </a:r>
                      <a:endParaRPr lang="en-US" sz="105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TW" altLang="en-US" sz="900" u="none" strike="noStrike" dirty="0">
                          <a:solidFill>
                            <a:schemeClr val="tx1"/>
                          </a:solidFill>
                          <a:effectLst/>
                          <a:latin typeface="Candara" panose="020E0502030303020204" pitchFamily="34" charset="0"/>
                        </a:rPr>
                        <a:t>　</a:t>
                      </a:r>
                      <a:r>
                        <a:rPr lang="en-US" altLang="zh-TW" sz="900" u="none" strike="noStrike" dirty="0">
                          <a:solidFill>
                            <a:schemeClr val="tx1"/>
                          </a:solidFill>
                          <a:effectLst/>
                          <a:latin typeface="Candara" panose="020E0502030303020204" pitchFamily="34" charset="0"/>
                        </a:rPr>
                        <a:t>Item</a:t>
                      </a:r>
                      <a:endParaRPr lang="zh-TW" altLang="en-US" sz="9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800" b="1" u="none" strike="noStrike" dirty="0">
                          <a:solidFill>
                            <a:schemeClr val="tx1"/>
                          </a:solidFill>
                          <a:effectLst/>
                          <a:latin typeface="Candara" panose="020E0502030303020204" pitchFamily="34" charset="0"/>
                        </a:rPr>
                        <a:t>2023</a:t>
                      </a:r>
                      <a:endParaRPr lang="en-US" altLang="zh-TW" sz="800" b="1"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800" b="1" u="none" strike="noStrike" dirty="0">
                          <a:solidFill>
                            <a:schemeClr val="tx1"/>
                          </a:solidFill>
                          <a:effectLst/>
                          <a:latin typeface="Candara" panose="020E0502030303020204" pitchFamily="34" charset="0"/>
                        </a:rPr>
                        <a:t>2024</a:t>
                      </a:r>
                      <a:endParaRPr lang="en-US" altLang="zh-TW" sz="800" b="1"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800" b="1" u="none" strike="noStrike" dirty="0">
                          <a:solidFill>
                            <a:schemeClr val="tx1"/>
                          </a:solidFill>
                          <a:effectLst/>
                          <a:latin typeface="Candara" panose="020E0502030303020204" pitchFamily="34" charset="0"/>
                        </a:rPr>
                        <a:t>Diff</a:t>
                      </a:r>
                      <a:endParaRPr lang="en-US" sz="800" b="1"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800" b="1" u="none" strike="noStrike" dirty="0">
                          <a:solidFill>
                            <a:schemeClr val="tx1"/>
                          </a:solidFill>
                          <a:effectLst/>
                          <a:latin typeface="Candara" panose="020E0502030303020204" pitchFamily="34" charset="0"/>
                        </a:rPr>
                        <a:t>Action Plan</a:t>
                      </a:r>
                      <a:r>
                        <a:rPr lang="zh-TW" altLang="en-US" sz="800" b="1" u="none" strike="noStrike" dirty="0">
                          <a:solidFill>
                            <a:schemeClr val="tx1"/>
                          </a:solidFill>
                          <a:effectLst/>
                          <a:latin typeface="Candara" panose="020E0502030303020204" pitchFamily="34" charset="0"/>
                        </a:rPr>
                        <a:t> </a:t>
                      </a:r>
                      <a:r>
                        <a:rPr lang="en-US" altLang="zh-TW" sz="800" b="1" u="none" strike="noStrike" dirty="0">
                          <a:solidFill>
                            <a:schemeClr val="tx1"/>
                          </a:solidFill>
                          <a:effectLst/>
                          <a:latin typeface="Candara" panose="020E0502030303020204" pitchFamily="34" charset="0"/>
                        </a:rPr>
                        <a:t>in 2024</a:t>
                      </a:r>
                      <a:endParaRPr lang="en-US" sz="800" b="1"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39596723"/>
                  </a:ext>
                </a:extLst>
              </a:tr>
              <a:tr h="351646">
                <a:tc vMerge="1">
                  <a:txBody>
                    <a:bodyPr/>
                    <a:lstStyle/>
                    <a:p>
                      <a:pPr algn="ctr" fontAlgn="ctr"/>
                      <a:r>
                        <a:rPr lang="en-US" altLang="zh-TW" sz="1050" b="0" u="none" strike="noStrike" dirty="0">
                          <a:effectLst/>
                        </a:rPr>
                        <a:t>ECD</a:t>
                      </a:r>
                      <a:endParaRPr lang="en-US" sz="1050" b="0" u="none" strike="noStrike" dirty="0">
                        <a:effectLst/>
                      </a:endParaRPr>
                    </a:p>
                    <a:p>
                      <a:pPr algn="ctr" fontAlgn="ctr"/>
                      <a:r>
                        <a:rPr lang="en-US" sz="1050" b="0" u="none" strike="noStrike" dirty="0">
                          <a:effectLst/>
                        </a:rPr>
                        <a:t>KPI</a:t>
                      </a:r>
                      <a:endParaRPr lang="en-US" sz="1050" b="0" i="0" u="none" strike="noStrike" dirty="0">
                        <a:solidFill>
                          <a:srgbClr val="000000"/>
                        </a:solidFill>
                        <a:effectLst/>
                        <a:latin typeface="Arial" panose="020B0604020202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050" b="0" i="0" u="none" strike="noStrike" dirty="0">
                          <a:solidFill>
                            <a:schemeClr val="tx1"/>
                          </a:solidFill>
                          <a:effectLst/>
                          <a:latin typeface="+mj-lt"/>
                          <a:ea typeface="新細明體" panose="02020500000000000000" pitchFamily="18" charset="-120"/>
                        </a:rPr>
                        <a:t>Storage</a:t>
                      </a: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GT" altLang="zh-TW" sz="900" b="0" i="0" u="none" strike="noStrike" dirty="0">
                          <a:solidFill>
                            <a:schemeClr val="tx1"/>
                          </a:solidFill>
                          <a:effectLst/>
                          <a:latin typeface="+mj-lt"/>
                          <a:ea typeface="新細明體" panose="02020500000000000000" pitchFamily="18" charset="-120"/>
                        </a:rPr>
                        <a:t>$3,389.50</a:t>
                      </a:r>
                      <a:endParaRPr lang="zh-TW" altLang="en-US" sz="900" b="0" i="0" u="none" strike="noStrike" dirty="0">
                        <a:solidFill>
                          <a:schemeClr val="tx1"/>
                        </a:solidFill>
                        <a:effectLst/>
                        <a:latin typeface="+mj-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s-GT" altLang="zh-TW" sz="900" b="0" i="0" u="none" strike="noStrike" dirty="0">
                          <a:solidFill>
                            <a:schemeClr val="tx1"/>
                          </a:solidFill>
                          <a:effectLst/>
                          <a:latin typeface="+mj-lt"/>
                          <a:ea typeface="新細明體" panose="02020500000000000000" pitchFamily="18" charset="-120"/>
                        </a:rPr>
                        <a:t>$2,722.00</a:t>
                      </a:r>
                      <a:endParaRPr lang="zh-TW" altLang="en-US" sz="900" b="0" i="0" u="none" strike="noStrike" dirty="0">
                        <a:solidFill>
                          <a:schemeClr val="tx1"/>
                        </a:solidFill>
                        <a:effectLst/>
                        <a:latin typeface="+mj-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zh-TW" altLang="en-US" sz="900" b="0" i="0" u="none" strike="noStrike" dirty="0">
                          <a:solidFill>
                            <a:schemeClr val="tx1"/>
                          </a:solidFill>
                          <a:effectLst/>
                          <a:highlight>
                            <a:srgbClr val="FFFF00"/>
                          </a:highlight>
                          <a:latin typeface="+mj-lt"/>
                          <a:ea typeface="新細明體" panose="02020500000000000000" pitchFamily="18" charset="-120"/>
                        </a:rPr>
                        <a:t> </a:t>
                      </a:r>
                      <a:r>
                        <a:rPr lang="es-GT" altLang="zh-TW" sz="900" b="0" i="0" u="none" strike="noStrike" dirty="0">
                          <a:solidFill>
                            <a:schemeClr val="tx1"/>
                          </a:solidFill>
                          <a:effectLst/>
                          <a:highlight>
                            <a:srgbClr val="FFFF00"/>
                          </a:highlight>
                          <a:latin typeface="+mj-lt"/>
                          <a:ea typeface="新細明體" panose="02020500000000000000" pitchFamily="18" charset="-120"/>
                        </a:rPr>
                        <a:t>$667.50</a:t>
                      </a:r>
                      <a:endParaRPr lang="zh-TW" altLang="en-US" sz="900" b="0" i="0" u="none" strike="noStrike" dirty="0">
                        <a:solidFill>
                          <a:schemeClr val="tx1"/>
                        </a:solidFill>
                        <a:effectLst/>
                        <a:highlight>
                          <a:srgbClr val="FFFF00"/>
                        </a:highlight>
                        <a:latin typeface="+mj-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171450" marR="0" lvl="0" indent="-171450" algn="l" defTabSz="914400" eaLnBrk="1" fontAlgn="ctr" latinLnBrk="0" hangingPunct="1">
                        <a:lnSpc>
                          <a:spcPct val="100000"/>
                        </a:lnSpc>
                        <a:spcBef>
                          <a:spcPts val="0"/>
                        </a:spcBef>
                        <a:spcAft>
                          <a:spcPts val="0"/>
                        </a:spcAft>
                        <a:buClrTx/>
                        <a:buSzTx/>
                        <a:buFont typeface="Arial" panose="020B0604020202020204" pitchFamily="34" charset="0"/>
                        <a:buChar char="•"/>
                        <a:tabLst/>
                        <a:defRPr/>
                      </a:pPr>
                      <a:r>
                        <a:rPr lang="es-GT" altLang="zh-TW" sz="1000" b="0" i="0" u="none" strike="noStrike" dirty="0">
                          <a:solidFill>
                            <a:srgbClr val="000000"/>
                          </a:solidFill>
                          <a:effectLst/>
                          <a:latin typeface="+mj-lt"/>
                          <a:ea typeface="新細明體" panose="02020500000000000000" pitchFamily="18" charset="-120"/>
                        </a:rPr>
                        <a:t>Subject to FDR availability  space.</a:t>
                      </a:r>
                      <a:endParaRPr lang="zh-TW" altLang="en-US" sz="1000" b="0" i="0" u="none" strike="noStrike" dirty="0">
                        <a:solidFill>
                          <a:srgbClr val="000000"/>
                        </a:solidFill>
                        <a:effectLst/>
                        <a:latin typeface="+mj-lt"/>
                        <a:ea typeface="新細明體" panose="02020500000000000000" pitchFamily="18" charset="-120"/>
                      </a:endParaRPr>
                    </a:p>
                    <a:p>
                      <a:pPr algn="l" fontAlgn="ctr"/>
                      <a:endParaRPr lang="zh-TW" altLang="en-US" sz="900" b="0" i="0" u="none" strike="noStrike" dirty="0">
                        <a:solidFill>
                          <a:schemeClr val="tx1"/>
                        </a:solidFill>
                        <a:effectLst/>
                        <a:latin typeface="+mj-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08280089"/>
                  </a:ext>
                </a:extLst>
              </a:tr>
              <a:tr h="360040">
                <a:tc vMerge="1">
                  <a:txBody>
                    <a:bodyPr/>
                    <a:lstStyle/>
                    <a:p>
                      <a:endParaRPr lang="en-US"/>
                    </a:p>
                  </a:txBody>
                  <a:tcPr/>
                </a:tc>
                <a:tc>
                  <a:txBody>
                    <a:bodyPr/>
                    <a:lstStyle/>
                    <a:p>
                      <a:pPr algn="ctr" fontAlgn="ctr"/>
                      <a:r>
                        <a:rPr lang="en-US" sz="1050" b="0" i="0" u="none" strike="noStrike" dirty="0">
                          <a:solidFill>
                            <a:schemeClr val="tx1"/>
                          </a:solidFill>
                          <a:effectLst/>
                          <a:latin typeface="+mj-lt"/>
                          <a:ea typeface="新細明體" panose="02020500000000000000" pitchFamily="18" charset="-120"/>
                        </a:rPr>
                        <a:t>Lift on/off</a:t>
                      </a: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GT" altLang="zh-TW" sz="900" b="0" i="0" u="none" strike="noStrike" dirty="0">
                          <a:solidFill>
                            <a:schemeClr val="tx1"/>
                          </a:solidFill>
                          <a:effectLst/>
                          <a:latin typeface="+mj-lt"/>
                          <a:ea typeface="新細明體" panose="02020500000000000000" pitchFamily="18" charset="-120"/>
                        </a:rPr>
                        <a:t>$6,960.00</a:t>
                      </a:r>
                      <a:endParaRPr lang="zh-TW" altLang="en-US" sz="900" b="0" i="0" u="none" strike="noStrike" dirty="0">
                        <a:solidFill>
                          <a:schemeClr val="tx1"/>
                        </a:solidFill>
                        <a:effectLst/>
                        <a:latin typeface="+mj-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s-GT" altLang="zh-TW" sz="900" b="0" i="0" u="none" strike="noStrike" dirty="0">
                          <a:solidFill>
                            <a:schemeClr val="tx1"/>
                          </a:solidFill>
                          <a:effectLst/>
                          <a:latin typeface="+mj-lt"/>
                          <a:ea typeface="新細明體" panose="02020500000000000000" pitchFamily="18" charset="-120"/>
                        </a:rPr>
                        <a:t>$6,135.00</a:t>
                      </a:r>
                      <a:endParaRPr lang="zh-TW" altLang="en-US" sz="900" b="0" i="0" u="none" strike="noStrike" dirty="0">
                        <a:solidFill>
                          <a:schemeClr val="tx1"/>
                        </a:solidFill>
                        <a:effectLst/>
                        <a:latin typeface="+mj-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s-GT" altLang="zh-TW" sz="900" b="0" i="0" u="none" strike="noStrike" dirty="0">
                          <a:solidFill>
                            <a:schemeClr val="tx1"/>
                          </a:solidFill>
                          <a:effectLst/>
                          <a:highlight>
                            <a:srgbClr val="FFFF00"/>
                          </a:highlight>
                          <a:latin typeface="+mj-lt"/>
                          <a:ea typeface="新細明體" panose="02020500000000000000" pitchFamily="18" charset="-120"/>
                        </a:rPr>
                        <a:t>$825.00</a:t>
                      </a:r>
                      <a:endParaRPr lang="zh-TW" altLang="en-US" sz="900" b="0" i="0" u="none" strike="noStrike" dirty="0">
                        <a:solidFill>
                          <a:schemeClr val="tx1"/>
                        </a:solidFill>
                        <a:effectLst/>
                        <a:highlight>
                          <a:srgbClr val="FFFF00"/>
                        </a:highlight>
                        <a:latin typeface="+mj-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171450" marR="0" lvl="0" indent="-171450" algn="l" defTabSz="914400" eaLnBrk="1" fontAlgn="ctr" latinLnBrk="0" hangingPunct="1">
                        <a:lnSpc>
                          <a:spcPct val="100000"/>
                        </a:lnSpc>
                        <a:spcBef>
                          <a:spcPts val="0"/>
                        </a:spcBef>
                        <a:spcAft>
                          <a:spcPts val="0"/>
                        </a:spcAft>
                        <a:buClrTx/>
                        <a:buSzTx/>
                        <a:buFont typeface="Arial" panose="020B0604020202020204" pitchFamily="34" charset="0"/>
                        <a:buChar char="•"/>
                        <a:tabLst/>
                        <a:defRPr/>
                      </a:pPr>
                      <a:r>
                        <a:rPr lang="es-GT" altLang="zh-TW" sz="1050" b="0" i="0" u="none" strike="noStrike" dirty="0">
                          <a:solidFill>
                            <a:schemeClr val="tx1"/>
                          </a:solidFill>
                          <a:effectLst/>
                          <a:latin typeface="+mj-lt"/>
                          <a:ea typeface="新細明體" panose="02020500000000000000" pitchFamily="18" charset="-120"/>
                          <a:cs typeface="+mn-cs"/>
                        </a:rPr>
                        <a:t>It was reduced import lifting from 2023 425 units to 2024 378 units.  </a:t>
                      </a:r>
                      <a:endParaRPr lang="zh-TW" altLang="en-US" sz="1050" b="0" i="0" u="none" strike="noStrike" dirty="0">
                        <a:solidFill>
                          <a:schemeClr val="tx1"/>
                        </a:solidFill>
                        <a:effectLst/>
                        <a:latin typeface="+mj-lt"/>
                        <a:ea typeface="新細明體" panose="02020500000000000000" pitchFamily="18" charset="-120"/>
                        <a:cs typeface="+mn-cs"/>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39480689"/>
                  </a:ext>
                </a:extLst>
              </a:tr>
              <a:tr h="442650">
                <a:tc vMerge="1">
                  <a:txBody>
                    <a:bodyPr/>
                    <a:lstStyle/>
                    <a:p>
                      <a:endParaRPr lang="zh-TW" altLang="en-US"/>
                    </a:p>
                  </a:txBody>
                  <a:tcPr/>
                </a:tc>
                <a:tc>
                  <a:txBody>
                    <a:bodyPr/>
                    <a:lstStyle/>
                    <a:p>
                      <a:pPr algn="ctr" fontAlgn="ctr"/>
                      <a:r>
                        <a:rPr lang="en-US" sz="1050" b="0" i="0" u="none" strike="noStrike" dirty="0">
                          <a:solidFill>
                            <a:schemeClr val="tx1"/>
                          </a:solidFill>
                          <a:effectLst/>
                          <a:latin typeface="+mj-lt"/>
                          <a:ea typeface="新細明體" panose="02020500000000000000" pitchFamily="18" charset="-120"/>
                        </a:rPr>
                        <a:t>(Ocean) Reposition</a:t>
                      </a: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GT" altLang="zh-TW" sz="900" b="0" i="0" u="none" strike="noStrike" dirty="0">
                          <a:solidFill>
                            <a:schemeClr val="tx1"/>
                          </a:solidFill>
                          <a:effectLst/>
                          <a:latin typeface="+mj-lt"/>
                          <a:ea typeface="新細明體" panose="02020500000000000000" pitchFamily="18" charset="-120"/>
                        </a:rPr>
                        <a:t>$269,179.00</a:t>
                      </a:r>
                      <a:endParaRPr lang="zh-TW" altLang="en-US" sz="900" b="0" i="0" u="none" strike="noStrike" dirty="0">
                        <a:solidFill>
                          <a:schemeClr val="tx1"/>
                        </a:solidFill>
                        <a:effectLst/>
                        <a:latin typeface="+mj-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s-GT" altLang="zh-TW" sz="900" b="0" i="0" u="none" strike="noStrike" dirty="0">
                          <a:solidFill>
                            <a:schemeClr val="tx1"/>
                          </a:solidFill>
                          <a:effectLst/>
                          <a:latin typeface="+mj-lt"/>
                          <a:ea typeface="新細明體" panose="02020500000000000000" pitchFamily="18" charset="-120"/>
                        </a:rPr>
                        <a:t>$248,426.00</a:t>
                      </a:r>
                      <a:endParaRPr lang="zh-TW" altLang="en-US" sz="900" b="0" i="0" u="none" strike="noStrike" dirty="0">
                        <a:solidFill>
                          <a:schemeClr val="tx1"/>
                        </a:solidFill>
                        <a:effectLst/>
                        <a:latin typeface="+mj-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s-GT" altLang="zh-TW" sz="900" b="0" i="0" u="none" strike="noStrike" dirty="0">
                          <a:solidFill>
                            <a:schemeClr val="tx1"/>
                          </a:solidFill>
                          <a:effectLst/>
                          <a:highlight>
                            <a:srgbClr val="FFFF00"/>
                          </a:highlight>
                          <a:latin typeface="+mj-lt"/>
                          <a:ea typeface="新細明體" panose="02020500000000000000" pitchFamily="18" charset="-120"/>
                        </a:rPr>
                        <a:t>$20,753.00</a:t>
                      </a:r>
                      <a:endParaRPr lang="zh-TW" altLang="en-US" sz="900" b="0" i="0" u="none" strike="noStrike" dirty="0">
                        <a:solidFill>
                          <a:schemeClr val="tx1"/>
                        </a:solidFill>
                        <a:effectLst/>
                        <a:highlight>
                          <a:srgbClr val="FFFF00"/>
                        </a:highlight>
                        <a:latin typeface="+mj-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171450" marR="0" lvl="0" indent="-171450" algn="l" defTabSz="914400" eaLnBrk="1" fontAlgn="ctr" latinLnBrk="0" hangingPunct="1">
                        <a:lnSpc>
                          <a:spcPct val="100000"/>
                        </a:lnSpc>
                        <a:spcBef>
                          <a:spcPts val="0"/>
                        </a:spcBef>
                        <a:spcAft>
                          <a:spcPts val="0"/>
                        </a:spcAft>
                        <a:buClrTx/>
                        <a:buSzTx/>
                        <a:buFont typeface="Arial" panose="020B0604020202020204" pitchFamily="34" charset="0"/>
                        <a:buChar char="•"/>
                        <a:tabLst/>
                        <a:defRPr/>
                      </a:pPr>
                      <a:r>
                        <a:rPr lang="es-GT" altLang="zh-TW" sz="1050" b="0" i="0" u="none" strike="noStrike" dirty="0">
                          <a:solidFill>
                            <a:schemeClr val="tx1"/>
                          </a:solidFill>
                          <a:effectLst/>
                          <a:latin typeface="+mj-lt"/>
                          <a:ea typeface="新細明體" panose="02020500000000000000" pitchFamily="18" charset="-120"/>
                          <a:cs typeface="+mn-cs"/>
                        </a:rPr>
                        <a:t>It was reduced import lifting.</a:t>
                      </a:r>
                      <a:endParaRPr lang="zh-TW" altLang="en-US" sz="1050" b="0" i="0" u="none" strike="noStrike" dirty="0">
                        <a:solidFill>
                          <a:schemeClr val="tx1"/>
                        </a:solidFill>
                        <a:effectLst/>
                        <a:latin typeface="+mj-lt"/>
                        <a:ea typeface="新細明體" panose="02020500000000000000" pitchFamily="18" charset="-120"/>
                        <a:cs typeface="+mn-cs"/>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93455894"/>
                  </a:ext>
                </a:extLst>
              </a:tr>
              <a:tr h="442650">
                <a:tc vMerge="1">
                  <a:txBody>
                    <a:bodyPr/>
                    <a:lstStyle/>
                    <a:p>
                      <a:endParaRPr lang="zh-TW" altLang="en-US"/>
                    </a:p>
                  </a:txBody>
                  <a:tcPr/>
                </a:tc>
                <a:tc>
                  <a:txBody>
                    <a:bodyPr/>
                    <a:lstStyle/>
                    <a:p>
                      <a:pPr algn="ctr" fontAlgn="ctr"/>
                      <a:r>
                        <a:rPr lang="en-US" sz="1050" b="0" i="0" u="none" strike="noStrike" dirty="0">
                          <a:solidFill>
                            <a:schemeClr val="tx1"/>
                          </a:solidFill>
                          <a:effectLst/>
                          <a:latin typeface="+mj-lt"/>
                          <a:ea typeface="新細明體" panose="02020500000000000000" pitchFamily="18" charset="-120"/>
                        </a:rPr>
                        <a:t>M &amp; R</a:t>
                      </a: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GT" altLang="zh-TW" sz="900" b="0" i="0" u="none" strike="noStrike" dirty="0">
                          <a:solidFill>
                            <a:schemeClr val="tx1"/>
                          </a:solidFill>
                          <a:effectLst/>
                          <a:latin typeface="+mj-lt"/>
                          <a:ea typeface="新細明體" panose="02020500000000000000" pitchFamily="18" charset="-120"/>
                        </a:rPr>
                        <a:t>N/A</a:t>
                      </a:r>
                      <a:endParaRPr lang="zh-TW" altLang="en-US" sz="900" b="0" i="0" u="none" strike="noStrike" dirty="0">
                        <a:solidFill>
                          <a:schemeClr val="tx1"/>
                        </a:solidFill>
                        <a:effectLst/>
                        <a:latin typeface="+mj-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s-GT" altLang="zh-TW" sz="900" b="0" i="0" u="none" strike="noStrike" dirty="0">
                          <a:solidFill>
                            <a:schemeClr val="tx1"/>
                          </a:solidFill>
                          <a:effectLst/>
                          <a:latin typeface="+mj-lt"/>
                          <a:ea typeface="新細明體" panose="02020500000000000000" pitchFamily="18" charset="-120"/>
                        </a:rPr>
                        <a:t>N/A</a:t>
                      </a:r>
                      <a:endParaRPr lang="zh-TW" altLang="en-US" sz="900" b="0" i="0" u="none" strike="noStrike" dirty="0">
                        <a:solidFill>
                          <a:schemeClr val="tx1"/>
                        </a:solidFill>
                        <a:effectLst/>
                        <a:latin typeface="+mj-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chemeClr val="tx1"/>
                        </a:solidFill>
                        <a:effectLst/>
                        <a:highlight>
                          <a:srgbClr val="FFFF00"/>
                        </a:highlight>
                        <a:latin typeface="+mj-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endParaRPr lang="zh-TW" altLang="en-US" sz="600" b="0" i="0" u="none" strike="noStrike" dirty="0">
                        <a:solidFill>
                          <a:schemeClr val="tx1"/>
                        </a:solidFill>
                        <a:effectLst/>
                        <a:latin typeface="+mj-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78652007"/>
                  </a:ext>
                </a:extLst>
              </a:tr>
              <a:tr h="442650">
                <a:tc rowSpan="3">
                  <a:txBody>
                    <a:bodyPr/>
                    <a:lstStyle/>
                    <a:p>
                      <a:pPr algn="ctr" fontAlgn="ctr"/>
                      <a:r>
                        <a:rPr lang="en-US" altLang="zh-TW" sz="1050" b="0" u="none" strike="noStrike" dirty="0">
                          <a:effectLst/>
                          <a:latin typeface="Candara" panose="020E0502030303020204" pitchFamily="34" charset="0"/>
                        </a:rPr>
                        <a:t>IMD</a:t>
                      </a:r>
                      <a:r>
                        <a:rPr lang="en-US" sz="1050" b="0" u="none" strike="noStrike" dirty="0">
                          <a:effectLst/>
                          <a:latin typeface="Candara" panose="020E0502030303020204" pitchFamily="34" charset="0"/>
                        </a:rPr>
                        <a:t> KPI</a:t>
                      </a:r>
                      <a:endParaRPr lang="en-US" sz="105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050" b="0" i="0" u="none" strike="noStrike" dirty="0">
                          <a:solidFill>
                            <a:srgbClr val="000000"/>
                          </a:solidFill>
                          <a:effectLst/>
                          <a:latin typeface="+mj-lt"/>
                          <a:ea typeface="新細明體" panose="02020500000000000000" pitchFamily="18" charset="-120"/>
                        </a:rPr>
                        <a:t>Cost </a:t>
                      </a:r>
                      <a:r>
                        <a:rPr lang="en-US" altLang="zh-TW" sz="1050" b="0" i="0" u="none" strike="noStrike" dirty="0">
                          <a:solidFill>
                            <a:srgbClr val="000000"/>
                          </a:solidFill>
                          <a:effectLst/>
                          <a:latin typeface="+mj-lt"/>
                          <a:ea typeface="新細明體" panose="02020500000000000000" pitchFamily="18" charset="-120"/>
                        </a:rPr>
                        <a:t>Saving Project</a:t>
                      </a:r>
                      <a:endParaRPr lang="en-US" sz="1050" b="0" i="0" u="none" strike="noStrike" dirty="0">
                        <a:solidFill>
                          <a:srgbClr val="000000"/>
                        </a:solidFill>
                        <a:effectLst/>
                        <a:latin typeface="+mj-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GT" altLang="zh-TW" sz="900" b="0" i="0" u="none" strike="noStrike" dirty="0">
                          <a:solidFill>
                            <a:srgbClr val="000000"/>
                          </a:solidFill>
                          <a:effectLst/>
                          <a:latin typeface="+mj-lt"/>
                          <a:ea typeface="新細明體" panose="02020500000000000000" pitchFamily="18" charset="-120"/>
                        </a:rPr>
                        <a:t>N/A</a:t>
                      </a:r>
                      <a:endParaRPr lang="zh-TW" altLang="en-US" sz="900" b="0" i="0" u="none" strike="noStrike" dirty="0">
                        <a:solidFill>
                          <a:srgbClr val="000000"/>
                        </a:solidFill>
                        <a:effectLst/>
                        <a:latin typeface="+mj-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s-GT" altLang="zh-TW" sz="900" b="0" i="0" u="none" strike="noStrike" dirty="0">
                          <a:solidFill>
                            <a:srgbClr val="000000"/>
                          </a:solidFill>
                          <a:effectLst/>
                          <a:latin typeface="+mj-lt"/>
                          <a:ea typeface="新細明體" panose="02020500000000000000" pitchFamily="18" charset="-120"/>
                        </a:rPr>
                        <a:t>N/A</a:t>
                      </a:r>
                      <a:endParaRPr lang="zh-TW" altLang="en-US" sz="900" b="0" i="0" u="none" strike="noStrike" dirty="0">
                        <a:solidFill>
                          <a:srgbClr val="000000"/>
                        </a:solidFill>
                        <a:effectLst/>
                        <a:latin typeface="+mj-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rgbClr val="000000"/>
                        </a:solidFill>
                        <a:effectLst/>
                        <a:highlight>
                          <a:srgbClr val="FFFF00"/>
                        </a:highlight>
                        <a:latin typeface="+mj-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endParaRPr lang="zh-TW" altLang="en-US" sz="600" b="0" i="0" u="none" strike="noStrike" dirty="0">
                        <a:solidFill>
                          <a:srgbClr val="000000"/>
                        </a:solidFill>
                        <a:effectLst/>
                        <a:latin typeface="+mj-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0553598"/>
                  </a:ext>
                </a:extLst>
              </a:tr>
              <a:tr h="442650">
                <a:tc vMerge="1">
                  <a:txBody>
                    <a:bodyPr/>
                    <a:lstStyle/>
                    <a:p>
                      <a:endParaRPr lang="zh-TW" altLang="en-US"/>
                    </a:p>
                  </a:txBody>
                  <a:tcPr/>
                </a:tc>
                <a:tc>
                  <a:txBody>
                    <a:bodyPr/>
                    <a:lstStyle/>
                    <a:p>
                      <a:pPr algn="ctr" fontAlgn="ctr"/>
                      <a:r>
                        <a:rPr lang="en-US" sz="1050" b="0" i="0" u="none" strike="noStrike" dirty="0">
                          <a:solidFill>
                            <a:srgbClr val="000000"/>
                          </a:solidFill>
                          <a:effectLst/>
                          <a:latin typeface="+mj-lt"/>
                          <a:ea typeface="新細明體" panose="02020500000000000000" pitchFamily="18" charset="-120"/>
                        </a:rPr>
                        <a:t>90% Onboard </a:t>
                      </a:r>
                    </a:p>
                    <a:p>
                      <a:pPr algn="ctr" fontAlgn="ctr"/>
                      <a:r>
                        <a:rPr lang="en-US" sz="1050" b="0" i="0" u="none" strike="noStrike" dirty="0">
                          <a:solidFill>
                            <a:srgbClr val="000000"/>
                          </a:solidFill>
                          <a:effectLst/>
                          <a:latin typeface="+mj-lt"/>
                          <a:ea typeface="新細明體" panose="02020500000000000000" pitchFamily="18" charset="-120"/>
                        </a:rPr>
                        <a:t>within 7 Days</a:t>
                      </a: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zh-TW" altLang="en-US" sz="900" b="0" i="0" u="none" strike="noStrike" dirty="0">
                        <a:solidFill>
                          <a:srgbClr val="000000"/>
                        </a:solidFill>
                        <a:effectLst/>
                        <a:latin typeface="+mj-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fontAlgn="ctr"/>
                      <a:endParaRPr lang="zh-TW" altLang="en-US" sz="900" b="0" i="0" u="none" strike="noStrike" dirty="0">
                        <a:solidFill>
                          <a:srgbClr val="000000"/>
                        </a:solidFill>
                        <a:effectLst/>
                        <a:latin typeface="+mj-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fontAlgn="ctr"/>
                      <a:endParaRPr lang="zh-TW" altLang="en-US" sz="900" b="0" i="0" u="none" strike="noStrike" dirty="0">
                        <a:solidFill>
                          <a:srgbClr val="000000"/>
                        </a:solidFill>
                        <a:effectLst/>
                        <a:highlight>
                          <a:srgbClr val="FFFF00"/>
                        </a:highlight>
                        <a:latin typeface="+mj-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171450" indent="-171450" algn="l" fontAlgn="ctr">
                        <a:buFont typeface="Arial" panose="020B0604020202020204" pitchFamily="34" charset="0"/>
                        <a:buChar char="•"/>
                      </a:pPr>
                      <a:r>
                        <a:rPr lang="es-GT" altLang="zh-TW" sz="1000" b="0" i="0" u="none" strike="noStrike" dirty="0">
                          <a:solidFill>
                            <a:srgbClr val="000000"/>
                          </a:solidFill>
                          <a:effectLst/>
                          <a:latin typeface="+mj-lt"/>
                          <a:ea typeface="新細明體" panose="02020500000000000000" pitchFamily="18" charset="-120"/>
                        </a:rPr>
                        <a:t>Subject to FDR availability  space.</a:t>
                      </a:r>
                      <a:endParaRPr lang="zh-TW" altLang="en-US" sz="1000" b="0" i="0" u="none" strike="noStrike" dirty="0">
                        <a:solidFill>
                          <a:srgbClr val="000000"/>
                        </a:solidFill>
                        <a:effectLst/>
                        <a:latin typeface="+mj-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10457558"/>
                  </a:ext>
                </a:extLst>
              </a:tr>
              <a:tr h="442650">
                <a:tc vMerge="1">
                  <a:txBody>
                    <a:bodyPr/>
                    <a:lstStyle/>
                    <a:p>
                      <a:endParaRPr lang="zh-TW" altLang="en-US"/>
                    </a:p>
                  </a:txBody>
                  <a:tcPr/>
                </a:tc>
                <a:tc>
                  <a:txBody>
                    <a:bodyPr/>
                    <a:lstStyle/>
                    <a:p>
                      <a:pPr algn="ctr" fontAlgn="ctr"/>
                      <a:r>
                        <a:rPr lang="en-US" sz="1050" b="0" i="0" u="none" strike="noStrike" dirty="0">
                          <a:solidFill>
                            <a:srgbClr val="000000"/>
                          </a:solidFill>
                          <a:effectLst/>
                          <a:latin typeface="+mj-lt"/>
                          <a:ea typeface="新細明體" panose="02020500000000000000" pitchFamily="18" charset="-120"/>
                        </a:rPr>
                        <a:t>No Personal Negligence</a:t>
                      </a: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zh-TW" altLang="en-US" sz="900" b="0" i="0" u="none" strike="noStrike" dirty="0">
                        <a:solidFill>
                          <a:srgbClr val="000000"/>
                        </a:solidFill>
                        <a:effectLst/>
                        <a:latin typeface="+mj-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fontAlgn="ctr"/>
                      <a:endParaRPr lang="zh-TW" altLang="en-US" sz="900" b="0" i="0" u="none" strike="noStrike" dirty="0">
                        <a:solidFill>
                          <a:srgbClr val="000000"/>
                        </a:solidFill>
                        <a:effectLst/>
                        <a:latin typeface="+mj-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fontAlgn="ctr"/>
                      <a:endParaRPr lang="zh-TW" altLang="en-US" sz="900" b="0" i="0" u="none" strike="noStrike" dirty="0">
                        <a:solidFill>
                          <a:srgbClr val="000000"/>
                        </a:solidFill>
                        <a:effectLst/>
                        <a:highlight>
                          <a:srgbClr val="FFFF00"/>
                        </a:highlight>
                        <a:latin typeface="+mj-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endParaRPr lang="zh-TW" altLang="en-US" sz="600" b="0" i="0" u="none" strike="noStrike" dirty="0">
                        <a:solidFill>
                          <a:srgbClr val="000000"/>
                        </a:solidFill>
                        <a:effectLst/>
                        <a:latin typeface="+mj-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7520168"/>
                  </a:ext>
                </a:extLst>
              </a:tr>
            </a:tbl>
          </a:graphicData>
        </a:graphic>
      </p:graphicFrame>
      <p:sp>
        <p:nvSpPr>
          <p:cNvPr id="3" name="文字方塊 2">
            <a:extLst>
              <a:ext uri="{FF2B5EF4-FFF2-40B4-BE49-F238E27FC236}">
                <a16:creationId xmlns:a16="http://schemas.microsoft.com/office/drawing/2014/main" id="{FDF77921-A0FC-EFAA-17D4-049D79AE58DA}"/>
              </a:ext>
            </a:extLst>
          </p:cNvPr>
          <p:cNvSpPr txBox="1"/>
          <p:nvPr/>
        </p:nvSpPr>
        <p:spPr>
          <a:xfrm>
            <a:off x="107504" y="3927783"/>
            <a:ext cx="8928992" cy="938719"/>
          </a:xfrm>
          <a:prstGeom prst="rect">
            <a:avLst/>
          </a:prstGeom>
          <a:noFill/>
        </p:spPr>
        <p:txBody>
          <a:bodyPr wrap="square" rtlCol="0">
            <a:spAutoFit/>
          </a:bodyPr>
          <a:lstStyle/>
          <a:p>
            <a:r>
              <a:rPr lang="en-US" altLang="zh-TW" sz="1100" dirty="0"/>
              <a:t>Aged Container Selling / Free Reposition Plan</a:t>
            </a:r>
          </a:p>
          <a:p>
            <a:pPr marL="628650" lvl="1" indent="-171450">
              <a:buFont typeface="Wingdings" panose="05000000000000000000" pitchFamily="2" charset="2"/>
              <a:buChar char="l"/>
            </a:pPr>
            <a:r>
              <a:rPr lang="en-US" altLang="zh-TW" sz="1100" dirty="0"/>
              <a:t>customs taxes make it uncompetitive</a:t>
            </a:r>
          </a:p>
          <a:p>
            <a:pPr lvl="1"/>
            <a:endParaRPr lang="en-US" altLang="zh-TW" sz="1100" dirty="0"/>
          </a:p>
          <a:p>
            <a:endParaRPr lang="en-US" altLang="zh-TW" sz="1100" dirty="0"/>
          </a:p>
          <a:p>
            <a:endParaRPr lang="zh-TW" altLang="en-US" sz="1100" dirty="0"/>
          </a:p>
        </p:txBody>
      </p:sp>
      <p:sp>
        <p:nvSpPr>
          <p:cNvPr id="5" name="Google Shape;452;p46">
            <a:extLst>
              <a:ext uri="{FF2B5EF4-FFF2-40B4-BE49-F238E27FC236}">
                <a16:creationId xmlns:a16="http://schemas.microsoft.com/office/drawing/2014/main" id="{FD147A4A-C073-4811-BA70-52011A2EE97A}"/>
              </a:ext>
            </a:extLst>
          </p:cNvPr>
          <p:cNvSpPr txBox="1">
            <a:spLocks/>
          </p:cNvSpPr>
          <p:nvPr/>
        </p:nvSpPr>
        <p:spPr>
          <a:xfrm>
            <a:off x="8892480" y="4926318"/>
            <a:ext cx="582900" cy="205800"/>
          </a:xfrm>
          <a:prstGeom prst="rect">
            <a:avLst/>
          </a:prstGeom>
          <a:noFill/>
          <a:ln>
            <a:noFill/>
          </a:ln>
        </p:spPr>
        <p:txBody>
          <a:bodyPr spcFirstLastPara="1" wrap="square" lIns="91423" tIns="45699" rIns="91423" bIns="45699"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SzPts val="1100"/>
            </a:pPr>
            <a:fld id="{00000000-1234-1234-1234-123412341234}" type="slidenum">
              <a:rPr lang="en-US" sz="1000" smtClean="0"/>
              <a:pPr>
                <a:buSzPts val="1100"/>
              </a:pPr>
              <a:t>35</a:t>
            </a:fld>
            <a:endParaRPr lang="en-US" sz="1000" dirty="0"/>
          </a:p>
        </p:txBody>
      </p:sp>
    </p:spTree>
    <p:extLst>
      <p:ext uri="{BB962C8B-B14F-4D97-AF65-F5344CB8AC3E}">
        <p14:creationId xmlns:p14="http://schemas.microsoft.com/office/powerpoint/2010/main" val="243136138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C84441-2C8F-D126-6054-584FA898895F}"/>
            </a:ext>
          </a:extLst>
        </p:cNvPr>
        <p:cNvGrpSpPr/>
        <p:nvPr/>
      </p:nvGrpSpPr>
      <p:grpSpPr>
        <a:xfrm>
          <a:off x="0" y="0"/>
          <a:ext cx="0" cy="0"/>
          <a:chOff x="0" y="0"/>
          <a:chExt cx="0" cy="0"/>
        </a:xfrm>
      </p:grpSpPr>
      <p:sp>
        <p:nvSpPr>
          <p:cNvPr id="4" name="Title 11">
            <a:extLst>
              <a:ext uri="{FF2B5EF4-FFF2-40B4-BE49-F238E27FC236}">
                <a16:creationId xmlns:a16="http://schemas.microsoft.com/office/drawing/2014/main" id="{262AF6EC-4506-AD67-445B-8965F436F919}"/>
              </a:ext>
            </a:extLst>
          </p:cNvPr>
          <p:cNvSpPr txBox="1">
            <a:spLocks/>
          </p:cNvSpPr>
          <p:nvPr/>
        </p:nvSpPr>
        <p:spPr>
          <a:xfrm>
            <a:off x="107504" y="123478"/>
            <a:ext cx="8928992" cy="533400"/>
          </a:xfrm>
          <a:prstGeom prst="rect">
            <a:avLst/>
          </a:prstGeom>
          <a:solidFill>
            <a:srgbClr val="003217"/>
          </a:solidFill>
        </p:spPr>
        <p:style>
          <a:lnRef idx="1">
            <a:schemeClr val="accent3"/>
          </a:lnRef>
          <a:fillRef idx="3">
            <a:schemeClr val="accent3"/>
          </a:fillRef>
          <a:effectRef idx="2">
            <a:schemeClr val="accent3"/>
          </a:effectRef>
          <a:fontRef idx="minor">
            <a:schemeClr val="lt1"/>
          </a:fontRef>
        </p:style>
        <p:txBody>
          <a:bodyPr lIns="0" tIns="0" rIns="0" bIns="0" anchor="ctr">
            <a:normAutofit/>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altLang="zh-TW" sz="2400" b="1" kern="0" dirty="0">
                <a:latin typeface="DFKai-SB" pitchFamily="65" charset="-120"/>
                <a:ea typeface="DFKai-SB" pitchFamily="65" charset="-120"/>
              </a:rPr>
              <a:t>OCD/OPD Topic discussion </a:t>
            </a:r>
            <a:r>
              <a:rPr lang="en-US" altLang="zh-TW" sz="2400" b="1" kern="0" dirty="0">
                <a:solidFill>
                  <a:srgbClr val="FFFF00"/>
                </a:solidFill>
                <a:latin typeface="DFKai-SB" pitchFamily="65" charset="-120"/>
                <a:ea typeface="DFKai-SB" pitchFamily="65" charset="-120"/>
              </a:rPr>
              <a:t>(GT+BZ)</a:t>
            </a:r>
            <a:endParaRPr lang="en-US" sz="2400" b="1" kern="0" dirty="0">
              <a:solidFill>
                <a:srgbClr val="FFFF00"/>
              </a:solidFill>
              <a:latin typeface="DFKai-SB" pitchFamily="65" charset="-120"/>
              <a:ea typeface="DFKai-SB" pitchFamily="65" charset="-120"/>
            </a:endParaRPr>
          </a:p>
        </p:txBody>
      </p:sp>
      <p:graphicFrame>
        <p:nvGraphicFramePr>
          <p:cNvPr id="2" name="表格 1">
            <a:extLst>
              <a:ext uri="{FF2B5EF4-FFF2-40B4-BE49-F238E27FC236}">
                <a16:creationId xmlns:a16="http://schemas.microsoft.com/office/drawing/2014/main" id="{82A2F88C-4802-18B4-8CC8-D66DB7C848F7}"/>
              </a:ext>
            </a:extLst>
          </p:cNvPr>
          <p:cNvGraphicFramePr>
            <a:graphicFrameLocks noGrp="1"/>
          </p:cNvGraphicFramePr>
          <p:nvPr>
            <p:extLst>
              <p:ext uri="{D42A27DB-BD31-4B8C-83A1-F6EECF244321}">
                <p14:modId xmlns:p14="http://schemas.microsoft.com/office/powerpoint/2010/main" val="263680831"/>
              </p:ext>
            </p:extLst>
          </p:nvPr>
        </p:nvGraphicFramePr>
        <p:xfrm>
          <a:off x="107504" y="771551"/>
          <a:ext cx="8928993" cy="2808309"/>
        </p:xfrm>
        <a:graphic>
          <a:graphicData uri="http://schemas.openxmlformats.org/drawingml/2006/table">
            <a:tbl>
              <a:tblPr>
                <a:tableStyleId>{5C22544A-7EE6-4342-B048-85BDC9FD1C3A}</a:tableStyleId>
              </a:tblPr>
              <a:tblGrid>
                <a:gridCol w="832827">
                  <a:extLst>
                    <a:ext uri="{9D8B030D-6E8A-4147-A177-3AD203B41FA5}">
                      <a16:colId xmlns:a16="http://schemas.microsoft.com/office/drawing/2014/main" val="1096605092"/>
                    </a:ext>
                  </a:extLst>
                </a:gridCol>
                <a:gridCol w="1310678">
                  <a:extLst>
                    <a:ext uri="{9D8B030D-6E8A-4147-A177-3AD203B41FA5}">
                      <a16:colId xmlns:a16="http://schemas.microsoft.com/office/drawing/2014/main" val="1714653431"/>
                    </a:ext>
                  </a:extLst>
                </a:gridCol>
                <a:gridCol w="737256">
                  <a:extLst>
                    <a:ext uri="{9D8B030D-6E8A-4147-A177-3AD203B41FA5}">
                      <a16:colId xmlns:a16="http://schemas.microsoft.com/office/drawing/2014/main" val="2905017876"/>
                    </a:ext>
                  </a:extLst>
                </a:gridCol>
                <a:gridCol w="737256">
                  <a:extLst>
                    <a:ext uri="{9D8B030D-6E8A-4147-A177-3AD203B41FA5}">
                      <a16:colId xmlns:a16="http://schemas.microsoft.com/office/drawing/2014/main" val="4291711140"/>
                    </a:ext>
                  </a:extLst>
                </a:gridCol>
                <a:gridCol w="737256">
                  <a:extLst>
                    <a:ext uri="{9D8B030D-6E8A-4147-A177-3AD203B41FA5}">
                      <a16:colId xmlns:a16="http://schemas.microsoft.com/office/drawing/2014/main" val="1668644550"/>
                    </a:ext>
                  </a:extLst>
                </a:gridCol>
                <a:gridCol w="4573720">
                  <a:extLst>
                    <a:ext uri="{9D8B030D-6E8A-4147-A177-3AD203B41FA5}">
                      <a16:colId xmlns:a16="http://schemas.microsoft.com/office/drawing/2014/main" val="3561485105"/>
                    </a:ext>
                  </a:extLst>
                </a:gridCol>
              </a:tblGrid>
              <a:tr h="152409">
                <a:tc>
                  <a:txBody>
                    <a:bodyPr/>
                    <a:lstStyle/>
                    <a:p>
                      <a:pPr algn="l" fontAlgn="ctr"/>
                      <a:r>
                        <a:rPr lang="zh-TW" altLang="en-US" sz="900" u="none" strike="noStrike" dirty="0">
                          <a:effectLst/>
                          <a:latin typeface="Candara" panose="020E0502030303020204" pitchFamily="34" charset="0"/>
                        </a:rPr>
                        <a:t>　</a:t>
                      </a: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zh-TW" altLang="en-US" sz="900" u="none" strike="noStrike" dirty="0">
                          <a:effectLst/>
                          <a:latin typeface="Candara" panose="020E0502030303020204" pitchFamily="34" charset="0"/>
                        </a:rPr>
                        <a:t>　</a:t>
                      </a: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800" b="1" u="none" strike="noStrike" dirty="0">
                          <a:effectLst/>
                          <a:latin typeface="Candara" panose="020E0502030303020204" pitchFamily="34" charset="0"/>
                        </a:rPr>
                        <a:t>2023</a:t>
                      </a:r>
                      <a:endParaRPr lang="en-US" altLang="zh-TW" sz="800" b="1"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800" b="1" u="none" strike="noStrike" dirty="0">
                          <a:effectLst/>
                          <a:latin typeface="Candara" panose="020E0502030303020204" pitchFamily="34" charset="0"/>
                        </a:rPr>
                        <a:t>2024</a:t>
                      </a:r>
                      <a:endParaRPr lang="en-US" altLang="zh-TW" sz="800" b="1"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800" b="1" u="none" strike="noStrike" dirty="0">
                          <a:effectLst/>
                          <a:latin typeface="Candara" panose="020E0502030303020204" pitchFamily="34" charset="0"/>
                        </a:rPr>
                        <a:t>Diff</a:t>
                      </a:r>
                      <a:endParaRPr lang="en-US" sz="800" b="1"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800" b="1" u="none" strike="noStrike" dirty="0">
                          <a:solidFill>
                            <a:schemeClr val="tx1"/>
                          </a:solidFill>
                          <a:effectLst/>
                          <a:latin typeface="Candara" panose="020E0502030303020204" pitchFamily="34" charset="0"/>
                        </a:rPr>
                        <a:t>Action Plan</a:t>
                      </a:r>
                      <a:r>
                        <a:rPr lang="zh-TW" altLang="en-US" sz="800" b="1" u="none" strike="noStrike" dirty="0">
                          <a:solidFill>
                            <a:schemeClr val="tx1"/>
                          </a:solidFill>
                          <a:effectLst/>
                          <a:latin typeface="Candara" panose="020E0502030303020204" pitchFamily="34" charset="0"/>
                        </a:rPr>
                        <a:t> </a:t>
                      </a:r>
                      <a:r>
                        <a:rPr lang="en-US" altLang="zh-TW" sz="800" b="1" u="none" strike="noStrike" dirty="0">
                          <a:solidFill>
                            <a:schemeClr val="tx1"/>
                          </a:solidFill>
                          <a:effectLst/>
                          <a:latin typeface="Candara" panose="020E0502030303020204" pitchFamily="34" charset="0"/>
                        </a:rPr>
                        <a:t>in 2024</a:t>
                      </a:r>
                      <a:endParaRPr lang="en-US" sz="800" b="1"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39596723"/>
                  </a:ext>
                </a:extLst>
              </a:tr>
              <a:tr h="442650">
                <a:tc rowSpan="3">
                  <a:txBody>
                    <a:bodyPr/>
                    <a:lstStyle/>
                    <a:p>
                      <a:pPr algn="ctr" fontAlgn="ctr"/>
                      <a:r>
                        <a:rPr lang="en-US" sz="1050" b="0" u="none" strike="noStrike" dirty="0">
                          <a:effectLst/>
                          <a:latin typeface="Candara" panose="020E0502030303020204" pitchFamily="34" charset="0"/>
                        </a:rPr>
                        <a:t>OPD KPI</a:t>
                      </a:r>
                      <a:endParaRPr lang="en-US" sz="105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050" b="0" u="none" strike="noStrike" dirty="0">
                          <a:effectLst/>
                          <a:latin typeface="+mj-lt"/>
                        </a:rPr>
                        <a:t>BOA</a:t>
                      </a:r>
                      <a:endParaRPr lang="en-US" sz="1050" b="0" i="0" u="none" strike="noStrike" dirty="0">
                        <a:solidFill>
                          <a:srgbClr val="000000"/>
                        </a:solidFill>
                        <a:effectLst/>
                        <a:latin typeface="+mj-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GT" altLang="zh-TW" sz="900" b="0" i="0" u="none" strike="noStrike" dirty="0">
                          <a:solidFill>
                            <a:srgbClr val="000000"/>
                          </a:solidFill>
                          <a:effectLst/>
                          <a:latin typeface="+mj-lt"/>
                          <a:ea typeface="新細明體" panose="02020500000000000000" pitchFamily="18" charset="-120"/>
                        </a:rPr>
                        <a:t>N/A</a:t>
                      </a:r>
                      <a:endParaRPr lang="zh-TW" altLang="en-US" sz="900" b="0" i="0" u="none" strike="noStrike" dirty="0">
                        <a:solidFill>
                          <a:srgbClr val="000000"/>
                        </a:solidFill>
                        <a:effectLst/>
                        <a:latin typeface="+mj-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lvl="0" indent="0" algn="ctr" defTabSz="914400" eaLnBrk="1" fontAlgn="ctr" latinLnBrk="0" hangingPunct="1">
                        <a:lnSpc>
                          <a:spcPct val="100000"/>
                        </a:lnSpc>
                        <a:spcBef>
                          <a:spcPts val="0"/>
                        </a:spcBef>
                        <a:spcAft>
                          <a:spcPts val="0"/>
                        </a:spcAft>
                        <a:buClrTx/>
                        <a:buSzTx/>
                        <a:buFontTx/>
                        <a:buNone/>
                        <a:tabLst/>
                        <a:defRPr/>
                      </a:pPr>
                      <a:r>
                        <a:rPr lang="es-GT" altLang="zh-TW" sz="900" b="0" i="0" u="none" strike="noStrike" dirty="0">
                          <a:solidFill>
                            <a:srgbClr val="000000"/>
                          </a:solidFill>
                          <a:effectLst/>
                          <a:latin typeface="+mj-lt"/>
                          <a:ea typeface="新細明體" panose="02020500000000000000" pitchFamily="18" charset="-120"/>
                        </a:rPr>
                        <a:t>N/A</a:t>
                      </a:r>
                      <a:endParaRPr lang="zh-TW" altLang="en-US" sz="900" b="0" i="0" u="none" strike="noStrike" dirty="0">
                        <a:solidFill>
                          <a:srgbClr val="000000"/>
                        </a:solidFill>
                        <a:effectLst/>
                        <a:latin typeface="+mj-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rgbClr val="000000"/>
                        </a:solidFill>
                        <a:effectLst/>
                        <a:highlight>
                          <a:srgbClr val="FFFF00"/>
                        </a:highlight>
                        <a:latin typeface="+mj-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endParaRPr lang="zh-TW" altLang="en-US" sz="600" b="0" i="0" u="none" strike="noStrike" dirty="0">
                        <a:solidFill>
                          <a:srgbClr val="000000"/>
                        </a:solidFill>
                        <a:effectLst/>
                        <a:latin typeface="+mj-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08280089"/>
                  </a:ext>
                </a:extLst>
              </a:tr>
              <a:tr h="442650">
                <a:tc vMerge="1">
                  <a:txBody>
                    <a:bodyPr/>
                    <a:lstStyle/>
                    <a:p>
                      <a:endParaRPr lang="zh-TW" altLang="en-US"/>
                    </a:p>
                  </a:txBody>
                  <a:tcPr/>
                </a:tc>
                <a:tc>
                  <a:txBody>
                    <a:bodyPr/>
                    <a:lstStyle/>
                    <a:p>
                      <a:pPr algn="ctr" fontAlgn="ctr"/>
                      <a:r>
                        <a:rPr lang="en-US" sz="1050" b="0" u="none" strike="noStrike" dirty="0">
                          <a:effectLst/>
                          <a:latin typeface="+mj-lt"/>
                        </a:rPr>
                        <a:t>Port Stay</a:t>
                      </a:r>
                      <a:endParaRPr lang="en-US" sz="1050" b="0" i="0" u="none" strike="noStrike" dirty="0">
                        <a:solidFill>
                          <a:srgbClr val="000000"/>
                        </a:solidFill>
                        <a:effectLst/>
                        <a:latin typeface="+mj-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eaLnBrk="1" fontAlgn="ctr" latinLnBrk="0" hangingPunct="1">
                        <a:lnSpc>
                          <a:spcPct val="100000"/>
                        </a:lnSpc>
                        <a:spcBef>
                          <a:spcPts val="0"/>
                        </a:spcBef>
                        <a:spcAft>
                          <a:spcPts val="0"/>
                        </a:spcAft>
                        <a:buClrTx/>
                        <a:buSzTx/>
                        <a:buFontTx/>
                        <a:buNone/>
                        <a:tabLst/>
                        <a:defRPr/>
                      </a:pPr>
                      <a:r>
                        <a:rPr lang="es-GT" altLang="zh-TW" sz="900" b="0" i="0" u="none" strike="noStrike" dirty="0">
                          <a:solidFill>
                            <a:srgbClr val="000000"/>
                          </a:solidFill>
                          <a:effectLst/>
                          <a:latin typeface="+mj-lt"/>
                          <a:ea typeface="新細明體" panose="02020500000000000000" pitchFamily="18" charset="-120"/>
                        </a:rPr>
                        <a:t>N/A</a:t>
                      </a:r>
                      <a:endParaRPr lang="zh-TW" altLang="en-US" sz="900" b="0" i="0" u="none" strike="noStrike" dirty="0">
                        <a:solidFill>
                          <a:srgbClr val="000000"/>
                        </a:solidFill>
                        <a:effectLst/>
                        <a:latin typeface="+mj-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lvl="0" indent="0" algn="ctr" defTabSz="914400" eaLnBrk="1" fontAlgn="ctr" latinLnBrk="0" hangingPunct="1">
                        <a:lnSpc>
                          <a:spcPct val="100000"/>
                        </a:lnSpc>
                        <a:spcBef>
                          <a:spcPts val="0"/>
                        </a:spcBef>
                        <a:spcAft>
                          <a:spcPts val="0"/>
                        </a:spcAft>
                        <a:buClrTx/>
                        <a:buSzTx/>
                        <a:buFontTx/>
                        <a:buNone/>
                        <a:tabLst/>
                        <a:defRPr/>
                      </a:pPr>
                      <a:r>
                        <a:rPr lang="es-GT" altLang="zh-TW" sz="900" b="0" i="0" u="none" strike="noStrike" dirty="0">
                          <a:solidFill>
                            <a:srgbClr val="000000"/>
                          </a:solidFill>
                          <a:effectLst/>
                          <a:latin typeface="+mj-lt"/>
                          <a:ea typeface="新細明體" panose="02020500000000000000" pitchFamily="18" charset="-120"/>
                        </a:rPr>
                        <a:t>N/A</a:t>
                      </a:r>
                      <a:endParaRPr lang="zh-TW" altLang="en-US" sz="900" b="0" i="0" u="none" strike="noStrike" dirty="0">
                        <a:solidFill>
                          <a:srgbClr val="000000"/>
                        </a:solidFill>
                        <a:effectLst/>
                        <a:latin typeface="+mj-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rgbClr val="000000"/>
                        </a:solidFill>
                        <a:effectLst/>
                        <a:highlight>
                          <a:srgbClr val="FFFF00"/>
                        </a:highlight>
                        <a:latin typeface="+mj-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endParaRPr lang="zh-TW" altLang="en-US" sz="600" b="0" i="0" u="none" strike="noStrike" dirty="0">
                        <a:solidFill>
                          <a:srgbClr val="000000"/>
                        </a:solidFill>
                        <a:effectLst/>
                        <a:latin typeface="+mj-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93455894"/>
                  </a:ext>
                </a:extLst>
              </a:tr>
              <a:tr h="442650">
                <a:tc vMerge="1">
                  <a:txBody>
                    <a:bodyPr/>
                    <a:lstStyle/>
                    <a:p>
                      <a:endParaRPr lang="zh-TW" altLang="en-US"/>
                    </a:p>
                  </a:txBody>
                  <a:tcPr/>
                </a:tc>
                <a:tc>
                  <a:txBody>
                    <a:bodyPr/>
                    <a:lstStyle/>
                    <a:p>
                      <a:pPr algn="ctr" fontAlgn="ctr"/>
                      <a:r>
                        <a:rPr lang="en-US" sz="1050" b="0" u="none" strike="noStrike" dirty="0">
                          <a:effectLst/>
                          <a:latin typeface="+mj-lt"/>
                        </a:rPr>
                        <a:t>Productivity</a:t>
                      </a:r>
                      <a:endParaRPr lang="en-US" sz="1050" b="0" i="0" u="none" strike="noStrike" dirty="0">
                        <a:solidFill>
                          <a:srgbClr val="000000"/>
                        </a:solidFill>
                        <a:effectLst/>
                        <a:latin typeface="+mj-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eaLnBrk="1" fontAlgn="ctr" latinLnBrk="0" hangingPunct="1">
                        <a:lnSpc>
                          <a:spcPct val="100000"/>
                        </a:lnSpc>
                        <a:spcBef>
                          <a:spcPts val="0"/>
                        </a:spcBef>
                        <a:spcAft>
                          <a:spcPts val="0"/>
                        </a:spcAft>
                        <a:buClrTx/>
                        <a:buSzTx/>
                        <a:buFontTx/>
                        <a:buNone/>
                        <a:tabLst/>
                        <a:defRPr/>
                      </a:pPr>
                      <a:r>
                        <a:rPr lang="es-GT" altLang="zh-TW" sz="900" b="0" i="0" u="none" strike="noStrike" dirty="0">
                          <a:solidFill>
                            <a:srgbClr val="000000"/>
                          </a:solidFill>
                          <a:effectLst/>
                          <a:latin typeface="+mj-lt"/>
                          <a:ea typeface="新細明體" panose="02020500000000000000" pitchFamily="18" charset="-120"/>
                        </a:rPr>
                        <a:t>N/A</a:t>
                      </a:r>
                      <a:endParaRPr lang="zh-TW" altLang="en-US" sz="900" b="0" i="0" u="none" strike="noStrike" dirty="0">
                        <a:solidFill>
                          <a:srgbClr val="000000"/>
                        </a:solidFill>
                        <a:effectLst/>
                        <a:latin typeface="+mj-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lvl="0" indent="0" algn="ctr" defTabSz="914400" eaLnBrk="1" fontAlgn="ctr" latinLnBrk="0" hangingPunct="1">
                        <a:lnSpc>
                          <a:spcPct val="100000"/>
                        </a:lnSpc>
                        <a:spcBef>
                          <a:spcPts val="0"/>
                        </a:spcBef>
                        <a:spcAft>
                          <a:spcPts val="0"/>
                        </a:spcAft>
                        <a:buClrTx/>
                        <a:buSzTx/>
                        <a:buFontTx/>
                        <a:buNone/>
                        <a:tabLst/>
                        <a:defRPr/>
                      </a:pPr>
                      <a:r>
                        <a:rPr lang="es-GT" altLang="zh-TW" sz="900" b="0" i="0" u="none" strike="noStrike" dirty="0">
                          <a:solidFill>
                            <a:srgbClr val="000000"/>
                          </a:solidFill>
                          <a:effectLst/>
                          <a:latin typeface="+mj-lt"/>
                          <a:ea typeface="新細明體" panose="02020500000000000000" pitchFamily="18" charset="-120"/>
                        </a:rPr>
                        <a:t>N/A</a:t>
                      </a:r>
                      <a:endParaRPr lang="zh-TW" altLang="en-US" sz="900" b="0" i="0" u="none" strike="noStrike" dirty="0">
                        <a:solidFill>
                          <a:srgbClr val="000000"/>
                        </a:solidFill>
                        <a:effectLst/>
                        <a:latin typeface="+mj-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rgbClr val="000000"/>
                        </a:solidFill>
                        <a:effectLst/>
                        <a:highlight>
                          <a:srgbClr val="FFFF00"/>
                        </a:highlight>
                        <a:latin typeface="+mj-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endParaRPr lang="zh-TW" altLang="en-US" sz="600" b="0" i="0" u="none" strike="noStrike" dirty="0">
                        <a:solidFill>
                          <a:srgbClr val="000000"/>
                        </a:solidFill>
                        <a:effectLst/>
                        <a:latin typeface="+mj-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78652007"/>
                  </a:ext>
                </a:extLst>
              </a:tr>
              <a:tr h="442650">
                <a:tc rowSpan="3">
                  <a:txBody>
                    <a:bodyPr/>
                    <a:lstStyle/>
                    <a:p>
                      <a:pPr algn="ctr" fontAlgn="ctr"/>
                      <a:r>
                        <a:rPr lang="en-US" sz="1050" b="0" u="none" strike="noStrike">
                          <a:effectLst/>
                          <a:latin typeface="Candara" panose="020E0502030303020204" pitchFamily="34" charset="0"/>
                        </a:rPr>
                        <a:t>OCD KPI</a:t>
                      </a:r>
                      <a:endParaRPr lang="en-US" sz="1050" b="0" i="0" u="none" strike="noStrike">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050" b="0" u="none" strike="noStrike" dirty="0">
                          <a:effectLst/>
                          <a:latin typeface="+mj-lt"/>
                        </a:rPr>
                        <a:t>Incentive</a:t>
                      </a:r>
                      <a:endParaRPr lang="en-US" sz="1050" b="0" i="0" u="none" strike="noStrike" dirty="0">
                        <a:solidFill>
                          <a:srgbClr val="000000"/>
                        </a:solidFill>
                        <a:effectLst/>
                        <a:latin typeface="+mj-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eaLnBrk="1" fontAlgn="ctr" latinLnBrk="0" hangingPunct="1">
                        <a:lnSpc>
                          <a:spcPct val="100000"/>
                        </a:lnSpc>
                        <a:spcBef>
                          <a:spcPts val="0"/>
                        </a:spcBef>
                        <a:spcAft>
                          <a:spcPts val="0"/>
                        </a:spcAft>
                        <a:buClrTx/>
                        <a:buSzTx/>
                        <a:buFontTx/>
                        <a:buNone/>
                        <a:tabLst/>
                        <a:defRPr/>
                      </a:pPr>
                      <a:r>
                        <a:rPr lang="es-GT" altLang="zh-TW" sz="900" b="0" i="0" u="none" strike="noStrike" dirty="0">
                          <a:solidFill>
                            <a:srgbClr val="000000"/>
                          </a:solidFill>
                          <a:effectLst/>
                          <a:latin typeface="+mj-lt"/>
                          <a:ea typeface="新細明體" panose="02020500000000000000" pitchFamily="18" charset="-120"/>
                        </a:rPr>
                        <a:t>N/A</a:t>
                      </a:r>
                      <a:endParaRPr lang="zh-TW" altLang="en-US" sz="900" b="0" i="0" u="none" strike="noStrike" dirty="0">
                        <a:solidFill>
                          <a:srgbClr val="000000"/>
                        </a:solidFill>
                        <a:effectLst/>
                        <a:latin typeface="+mj-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lvl="0" indent="0" algn="ctr" defTabSz="914400" eaLnBrk="1" fontAlgn="ctr" latinLnBrk="0" hangingPunct="1">
                        <a:lnSpc>
                          <a:spcPct val="100000"/>
                        </a:lnSpc>
                        <a:spcBef>
                          <a:spcPts val="0"/>
                        </a:spcBef>
                        <a:spcAft>
                          <a:spcPts val="0"/>
                        </a:spcAft>
                        <a:buClrTx/>
                        <a:buSzTx/>
                        <a:buFontTx/>
                        <a:buNone/>
                        <a:tabLst/>
                        <a:defRPr/>
                      </a:pPr>
                      <a:r>
                        <a:rPr lang="es-GT" altLang="zh-TW" sz="900" b="0" i="0" u="none" strike="noStrike" dirty="0">
                          <a:solidFill>
                            <a:srgbClr val="000000"/>
                          </a:solidFill>
                          <a:effectLst/>
                          <a:latin typeface="+mj-lt"/>
                          <a:ea typeface="新細明體" panose="02020500000000000000" pitchFamily="18" charset="-120"/>
                        </a:rPr>
                        <a:t>N/A</a:t>
                      </a:r>
                      <a:endParaRPr lang="zh-TW" altLang="en-US" sz="900" b="0" i="0" u="none" strike="noStrike" dirty="0">
                        <a:solidFill>
                          <a:srgbClr val="000000"/>
                        </a:solidFill>
                        <a:effectLst/>
                        <a:latin typeface="+mj-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rgbClr val="000000"/>
                        </a:solidFill>
                        <a:effectLst/>
                        <a:highlight>
                          <a:srgbClr val="FFFF00"/>
                        </a:highlight>
                        <a:latin typeface="+mj-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endParaRPr lang="zh-TW" altLang="en-US" sz="600" b="0" i="0" u="none" strike="noStrike" dirty="0">
                        <a:solidFill>
                          <a:srgbClr val="000000"/>
                        </a:solidFill>
                        <a:effectLst/>
                        <a:latin typeface="+mj-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0553598"/>
                  </a:ext>
                </a:extLst>
              </a:tr>
              <a:tr h="442650">
                <a:tc vMerge="1">
                  <a:txBody>
                    <a:bodyPr/>
                    <a:lstStyle/>
                    <a:p>
                      <a:endParaRPr lang="zh-TW" altLang="en-US"/>
                    </a:p>
                  </a:txBody>
                  <a:tcPr/>
                </a:tc>
                <a:tc>
                  <a:txBody>
                    <a:bodyPr/>
                    <a:lstStyle/>
                    <a:p>
                      <a:pPr algn="ctr" fontAlgn="ctr"/>
                      <a:r>
                        <a:rPr lang="en-US" sz="1050" b="0" u="none" strike="noStrike" dirty="0">
                          <a:effectLst/>
                          <a:latin typeface="+mj-lt"/>
                        </a:rPr>
                        <a:t>Empty Storage</a:t>
                      </a:r>
                      <a:endParaRPr lang="en-US" sz="1050" b="0" i="0" u="none" strike="noStrike" dirty="0">
                        <a:solidFill>
                          <a:srgbClr val="000000"/>
                        </a:solidFill>
                        <a:effectLst/>
                        <a:latin typeface="+mj-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GT" altLang="zh-TW" sz="900" b="0" i="0" u="none" strike="noStrike" dirty="0">
                          <a:solidFill>
                            <a:srgbClr val="000000"/>
                          </a:solidFill>
                          <a:effectLst/>
                          <a:latin typeface="+mj-lt"/>
                          <a:ea typeface="新細明體" panose="02020500000000000000" pitchFamily="18" charset="-120"/>
                        </a:rPr>
                        <a:t>$3,389.50</a:t>
                      </a:r>
                      <a:endParaRPr lang="zh-TW" altLang="en-US" sz="900" b="0" i="0" u="none" strike="noStrike" dirty="0">
                        <a:solidFill>
                          <a:srgbClr val="000000"/>
                        </a:solidFill>
                        <a:effectLst/>
                        <a:latin typeface="+mj-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s-GT" altLang="zh-TW" sz="900" b="0" i="0" u="none" strike="noStrike" dirty="0">
                          <a:solidFill>
                            <a:srgbClr val="000000"/>
                          </a:solidFill>
                          <a:effectLst/>
                          <a:latin typeface="+mj-lt"/>
                          <a:ea typeface="新細明體" panose="02020500000000000000" pitchFamily="18" charset="-120"/>
                        </a:rPr>
                        <a:t>$2,722.00</a:t>
                      </a:r>
                      <a:endParaRPr lang="zh-TW" altLang="en-US" sz="900" b="0" i="0" u="none" strike="noStrike" dirty="0">
                        <a:solidFill>
                          <a:srgbClr val="000000"/>
                        </a:solidFill>
                        <a:effectLst/>
                        <a:latin typeface="+mj-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s-GT" altLang="zh-TW" sz="900" b="0" i="0" u="none" strike="noStrike" dirty="0">
                          <a:solidFill>
                            <a:schemeClr val="tx1"/>
                          </a:solidFill>
                          <a:effectLst/>
                          <a:highlight>
                            <a:srgbClr val="FFFF00"/>
                          </a:highlight>
                          <a:latin typeface="+mj-lt"/>
                          <a:ea typeface="新細明體" panose="02020500000000000000" pitchFamily="18" charset="-120"/>
                        </a:rPr>
                        <a:t>$675.50</a:t>
                      </a:r>
                      <a:endParaRPr lang="zh-TW" altLang="en-US" sz="900" b="0" i="0" u="none" strike="noStrike" dirty="0">
                        <a:solidFill>
                          <a:schemeClr val="tx1"/>
                        </a:solidFill>
                        <a:effectLst/>
                        <a:highlight>
                          <a:srgbClr val="FFFF00"/>
                        </a:highlight>
                        <a:latin typeface="+mj-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r>
                        <a:rPr lang="es-GT" altLang="zh-TW" sz="900" b="0" i="0" u="none" strike="noStrike" dirty="0">
                          <a:solidFill>
                            <a:srgbClr val="000000"/>
                          </a:solidFill>
                          <a:effectLst/>
                          <a:latin typeface="+mj-lt"/>
                          <a:ea typeface="新細明體" panose="02020500000000000000" pitchFamily="18" charset="-120"/>
                        </a:rPr>
                        <a:t>* Reduced  port Stay at Terminal </a:t>
                      </a:r>
                      <a:endParaRPr lang="zh-TW" altLang="en-US" sz="900" b="0" i="0" u="none" strike="noStrike" dirty="0">
                        <a:solidFill>
                          <a:srgbClr val="000000"/>
                        </a:solidFill>
                        <a:effectLst/>
                        <a:latin typeface="+mj-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10457558"/>
                  </a:ext>
                </a:extLst>
              </a:tr>
              <a:tr h="442650">
                <a:tc vMerge="1">
                  <a:txBody>
                    <a:bodyPr/>
                    <a:lstStyle/>
                    <a:p>
                      <a:endParaRPr lang="zh-TW" altLang="en-US"/>
                    </a:p>
                  </a:txBody>
                  <a:tcPr/>
                </a:tc>
                <a:tc>
                  <a:txBody>
                    <a:bodyPr/>
                    <a:lstStyle/>
                    <a:p>
                      <a:pPr algn="ctr" fontAlgn="ctr"/>
                      <a:r>
                        <a:rPr lang="en-US" sz="1050" b="0" u="none" strike="noStrike" dirty="0">
                          <a:effectLst/>
                          <a:latin typeface="+mj-lt"/>
                        </a:rPr>
                        <a:t>Rate Reduction</a:t>
                      </a:r>
                      <a:endParaRPr lang="en-US" sz="1050" b="0" i="0" u="none" strike="noStrike" dirty="0">
                        <a:solidFill>
                          <a:srgbClr val="000000"/>
                        </a:solidFill>
                        <a:effectLst/>
                        <a:latin typeface="+mj-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GT" altLang="zh-TW" sz="900" b="0" i="0" u="none" strike="noStrike" dirty="0">
                          <a:solidFill>
                            <a:srgbClr val="000000"/>
                          </a:solidFill>
                          <a:effectLst/>
                          <a:latin typeface="+mj-lt"/>
                          <a:ea typeface="新細明體" panose="02020500000000000000" pitchFamily="18" charset="-120"/>
                        </a:rPr>
                        <a:t>N/A</a:t>
                      </a:r>
                      <a:endParaRPr lang="zh-TW" altLang="en-US" sz="900" b="0" i="0" u="none" strike="noStrike" dirty="0">
                        <a:solidFill>
                          <a:srgbClr val="000000"/>
                        </a:solidFill>
                        <a:effectLst/>
                        <a:latin typeface="+mj-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s-GT" altLang="zh-TW" sz="900" b="0" i="0" u="none" strike="noStrike" dirty="0">
                          <a:solidFill>
                            <a:srgbClr val="000000"/>
                          </a:solidFill>
                          <a:effectLst/>
                          <a:latin typeface="+mj-lt"/>
                          <a:ea typeface="新細明體" panose="02020500000000000000" pitchFamily="18" charset="-120"/>
                        </a:rPr>
                        <a:t>N/A</a:t>
                      </a:r>
                      <a:endParaRPr lang="zh-TW" altLang="en-US" sz="900" b="0" i="0" u="none" strike="noStrike" dirty="0">
                        <a:solidFill>
                          <a:srgbClr val="000000"/>
                        </a:solidFill>
                        <a:effectLst/>
                        <a:latin typeface="+mj-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rgbClr val="000000"/>
                        </a:solidFill>
                        <a:effectLst/>
                        <a:highlight>
                          <a:srgbClr val="FFFF00"/>
                        </a:highlight>
                        <a:latin typeface="+mj-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endParaRPr lang="zh-TW" altLang="en-US" sz="600" b="0" i="0" u="none" strike="noStrike" dirty="0">
                        <a:solidFill>
                          <a:srgbClr val="000000"/>
                        </a:solidFill>
                        <a:effectLst/>
                        <a:latin typeface="+mj-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7520168"/>
                  </a:ext>
                </a:extLst>
              </a:tr>
            </a:tbl>
          </a:graphicData>
        </a:graphic>
      </p:graphicFrame>
      <p:sp>
        <p:nvSpPr>
          <p:cNvPr id="5" name="Google Shape;452;p46">
            <a:extLst>
              <a:ext uri="{FF2B5EF4-FFF2-40B4-BE49-F238E27FC236}">
                <a16:creationId xmlns:a16="http://schemas.microsoft.com/office/drawing/2014/main" id="{DA17503D-85EF-031A-2BB1-BCC2FE7324FB}"/>
              </a:ext>
            </a:extLst>
          </p:cNvPr>
          <p:cNvSpPr txBox="1">
            <a:spLocks/>
          </p:cNvSpPr>
          <p:nvPr/>
        </p:nvSpPr>
        <p:spPr>
          <a:xfrm>
            <a:off x="8892480" y="4926318"/>
            <a:ext cx="582900" cy="205800"/>
          </a:xfrm>
          <a:prstGeom prst="rect">
            <a:avLst/>
          </a:prstGeom>
          <a:noFill/>
          <a:ln>
            <a:noFill/>
          </a:ln>
        </p:spPr>
        <p:txBody>
          <a:bodyPr spcFirstLastPara="1" wrap="square" lIns="91423" tIns="45699" rIns="91423" bIns="45699"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SzPts val="1100"/>
            </a:pPr>
            <a:fld id="{00000000-1234-1234-1234-123412341234}" type="slidenum">
              <a:rPr lang="en-US" sz="1000" smtClean="0"/>
              <a:pPr>
                <a:buSzPts val="1100"/>
              </a:pPr>
              <a:t>36</a:t>
            </a:fld>
            <a:endParaRPr lang="en-US" sz="1000" dirty="0"/>
          </a:p>
        </p:txBody>
      </p:sp>
    </p:spTree>
    <p:extLst>
      <p:ext uri="{BB962C8B-B14F-4D97-AF65-F5344CB8AC3E}">
        <p14:creationId xmlns:p14="http://schemas.microsoft.com/office/powerpoint/2010/main" val="315153344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0" y="0"/>
            <a:ext cx="9144000" cy="5143500"/>
          </a:xfrm>
          <a:prstGeom prst="rect">
            <a:avLst/>
          </a:prstGeom>
          <a:solidFill>
            <a:srgbClr val="0076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3" name="梯形 2"/>
          <p:cNvSpPr/>
          <p:nvPr/>
        </p:nvSpPr>
        <p:spPr>
          <a:xfrm>
            <a:off x="2674800" y="1707654"/>
            <a:ext cx="1170000" cy="216024"/>
          </a:xfrm>
          <a:prstGeom prst="trapezoid">
            <a:avLst>
              <a:gd name="adj" fmla="val 40432"/>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4" name="矩形 3"/>
          <p:cNvSpPr/>
          <p:nvPr/>
        </p:nvSpPr>
        <p:spPr>
          <a:xfrm>
            <a:off x="2209800" y="1838821"/>
            <a:ext cx="6934200" cy="1257117"/>
          </a:xfrm>
          <a:prstGeom prst="rect">
            <a:avLst/>
          </a:prstGeom>
          <a:solidFill>
            <a:schemeClr val="bg1"/>
          </a:solidFill>
          <a:ln w="12700" cap="flat" cmpd="sng" algn="ctr">
            <a:noFill/>
            <a:prstDash val="solid"/>
            <a:miter lim="800000"/>
          </a:ln>
          <a:effectLst/>
        </p:spPr>
        <p:txBody>
          <a:bodyPr lIns="1116000" tIns="0" bIns="3600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zh-CN" altLang="en-US" sz="3600" b="1" i="0" u="none" strike="noStrike" kern="1200" cap="none" spc="0" normalizeH="0" baseline="0" noProof="0" dirty="0">
              <a:ln>
                <a:noFill/>
              </a:ln>
              <a:solidFill>
                <a:srgbClr val="00A28B"/>
              </a:solidFill>
              <a:effectLst/>
              <a:uLnTx/>
              <a:uFillTx/>
              <a:latin typeface="华文中宋" panose="02010600040101010101" pitchFamily="2" charset="-122"/>
              <a:ea typeface="华文中宋" panose="02010600040101010101" pitchFamily="2" charset="-122"/>
              <a:cs typeface="+mn-cs"/>
            </a:endParaRPr>
          </a:p>
        </p:txBody>
      </p:sp>
      <p:sp>
        <p:nvSpPr>
          <p:cNvPr id="5" name="任意多边形 8"/>
          <p:cNvSpPr>
            <a:spLocks/>
          </p:cNvSpPr>
          <p:nvPr/>
        </p:nvSpPr>
        <p:spPr bwMode="auto">
          <a:xfrm>
            <a:off x="2763666" y="1707655"/>
            <a:ext cx="993775" cy="1011237"/>
          </a:xfrm>
          <a:custGeom>
            <a:avLst/>
            <a:gdLst>
              <a:gd name="T0" fmla="*/ 0 w 993531"/>
              <a:gd name="T1" fmla="*/ 0 h 1011115"/>
              <a:gd name="T2" fmla="*/ 993775 w 993531"/>
              <a:gd name="T3" fmla="*/ 0 h 1011115"/>
              <a:gd name="T4" fmla="*/ 496888 w 993531"/>
              <a:gd name="T5" fmla="*/ 1011237 h 1011115"/>
              <a:gd name="T6" fmla="*/ 0 60000 65536"/>
              <a:gd name="T7" fmla="*/ 0 60000 65536"/>
              <a:gd name="T8" fmla="*/ 0 60000 65536"/>
              <a:gd name="T9" fmla="*/ 0 w 993531"/>
              <a:gd name="T10" fmla="*/ 0 h 1011115"/>
              <a:gd name="T11" fmla="*/ 993531 w 993531"/>
              <a:gd name="T12" fmla="*/ 1011115 h 1011115"/>
            </a:gdLst>
            <a:ahLst/>
            <a:cxnLst>
              <a:cxn ang="T6">
                <a:pos x="T0" y="T1"/>
              </a:cxn>
              <a:cxn ang="T7">
                <a:pos x="T2" y="T3"/>
              </a:cxn>
              <a:cxn ang="T8">
                <a:pos x="T4" y="T5"/>
              </a:cxn>
            </a:cxnLst>
            <a:rect l="T9" t="T10" r="T11" b="T12"/>
            <a:pathLst>
              <a:path w="993531" h="1011115">
                <a:moveTo>
                  <a:pt x="0" y="0"/>
                </a:moveTo>
                <a:lnTo>
                  <a:pt x="993531" y="0"/>
                </a:lnTo>
                <a:lnTo>
                  <a:pt x="496766" y="1011115"/>
                </a:lnTo>
                <a:lnTo>
                  <a:pt x="0" y="0"/>
                </a:lnTo>
                <a:close/>
              </a:path>
            </a:pathLst>
          </a:custGeom>
          <a:solidFill>
            <a:schemeClr val="accent6">
              <a:lumMod val="75000"/>
            </a:schemeClr>
          </a:solidFill>
          <a:ln w="12700" algn="ctr">
            <a:noFill/>
            <a:miter lim="800000"/>
            <a:headEnd/>
            <a:tailEnd/>
          </a:ln>
        </p:spPr>
        <p:txBody>
          <a:bodyPr tIns="0" bIns="360000" anchor="ctr"/>
          <a:lstStyle/>
          <a:p>
            <a:pPr marL="0" marR="0" lvl="0" indent="0" algn="ctr" defTabSz="914400" rtl="0" eaLnBrk="1" fontAlgn="auto" latinLnBrk="0" hangingPunct="1">
              <a:lnSpc>
                <a:spcPct val="100000"/>
              </a:lnSpc>
              <a:spcBef>
                <a:spcPts val="2400"/>
              </a:spcBef>
              <a:spcAft>
                <a:spcPts val="0"/>
              </a:spcAft>
              <a:buClr>
                <a:srgbClr val="4F81BD"/>
              </a:buClr>
              <a:buSzPct val="60000"/>
              <a:buFontTx/>
              <a:buNone/>
              <a:tabLst/>
              <a:defRPr/>
            </a:pPr>
            <a:r>
              <a:rPr kumimoji="0" lang="en-US" altLang="zh-CN" sz="4400" b="1" i="0" u="none" strike="noStrike" kern="1200" cap="none" spc="0" normalizeH="0" baseline="0" noProof="0" dirty="0">
                <a:ln>
                  <a:noFill/>
                </a:ln>
                <a:solidFill>
                  <a:prstClr val="white"/>
                </a:solidFill>
                <a:effectLst/>
                <a:uLnTx/>
                <a:uFillTx/>
                <a:latin typeface="Vijaya" pitchFamily="34" charset="0"/>
                <a:ea typeface="华文中宋" pitchFamily="2" charset="-122"/>
                <a:cs typeface="Vijaya" pitchFamily="34" charset="0"/>
              </a:rPr>
              <a:t>16</a:t>
            </a:r>
            <a:endParaRPr kumimoji="0" lang="zh-CN" altLang="en-US" sz="4400" b="1" i="0" u="none" strike="noStrike" kern="1200" cap="none" spc="0" normalizeH="0" baseline="0" noProof="0" dirty="0">
              <a:ln>
                <a:noFill/>
              </a:ln>
              <a:solidFill>
                <a:prstClr val="white"/>
              </a:solidFill>
              <a:effectLst/>
              <a:uLnTx/>
              <a:uFillTx/>
              <a:latin typeface="Vijaya" pitchFamily="34" charset="0"/>
              <a:ea typeface="华文中宋" pitchFamily="2" charset="-122"/>
              <a:cs typeface="Vijaya" pitchFamily="34" charset="0"/>
            </a:endParaRPr>
          </a:p>
        </p:txBody>
      </p:sp>
      <p:sp>
        <p:nvSpPr>
          <p:cNvPr id="7" name="矩形 6"/>
          <p:cNvSpPr/>
          <p:nvPr/>
        </p:nvSpPr>
        <p:spPr>
          <a:xfrm>
            <a:off x="3867392" y="2051880"/>
            <a:ext cx="5097096" cy="89255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2800" b="1" dirty="0">
                <a:solidFill>
                  <a:prstClr val="black">
                    <a:lumMod val="85000"/>
                    <a:lumOff val="15000"/>
                  </a:prstClr>
                </a:solidFill>
                <a:latin typeface="DFKai-SB" pitchFamily="65" charset="-120"/>
                <a:ea typeface="DFKai-SB" pitchFamily="65" charset="-120"/>
              </a:rPr>
              <a:t>UNI</a:t>
            </a:r>
          </a:p>
          <a:p>
            <a:pPr lvl="0" algn="ctr">
              <a:defRPr/>
            </a:pPr>
            <a:r>
              <a:rPr lang="en-US" altLang="zh-CN" sz="2400" b="1" dirty="0">
                <a:solidFill>
                  <a:prstClr val="black">
                    <a:lumMod val="85000"/>
                    <a:lumOff val="15000"/>
                  </a:prstClr>
                </a:solidFill>
                <a:latin typeface="DFKai-SB" pitchFamily="65" charset="-120"/>
                <a:ea typeface="DFKai-SB" pitchFamily="65" charset="-120"/>
              </a:rPr>
              <a:t>(HONDURAS)</a:t>
            </a:r>
            <a:endParaRPr kumimoji="0" lang="zh-CN" altLang="en-US" sz="2400" b="0" i="0" u="none" strike="noStrike" kern="1200" cap="none" spc="0" normalizeH="0" baseline="0" noProof="0" dirty="0">
              <a:ln>
                <a:noFill/>
              </a:ln>
              <a:solidFill>
                <a:prstClr val="black">
                  <a:lumMod val="85000"/>
                  <a:lumOff val="15000"/>
                </a:prstClr>
              </a:solidFill>
              <a:effectLst/>
              <a:uLnTx/>
              <a:uFillTx/>
              <a:latin typeface="DFKai-SB" pitchFamily="65" charset="-120"/>
              <a:ea typeface="DFKai-SB" pitchFamily="65" charset="-120"/>
            </a:endParaRPr>
          </a:p>
        </p:txBody>
      </p:sp>
      <p:sp>
        <p:nvSpPr>
          <p:cNvPr id="2" name="Slide Number Placeholder 1"/>
          <p:cNvSpPr>
            <a:spLocks noGrp="1"/>
          </p:cNvSpPr>
          <p:nvPr>
            <p:ph type="sldNum" sz="quarter" idx="4294967295"/>
          </p:nvPr>
        </p:nvSpPr>
        <p:spPr>
          <a:xfrm>
            <a:off x="7010400" y="4883720"/>
            <a:ext cx="2133600" cy="273844"/>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36D82E-CE9F-4850-9751-B326B49AD240}" type="slidenum">
              <a:rPr kumimoji="0" lang="en-US" sz="1200" b="0" i="0" u="none" strike="noStrike" kern="1200" cap="none" spc="0" normalizeH="0" baseline="0" noProof="0" smtClean="0">
                <a:ln>
                  <a:noFill/>
                </a:ln>
                <a:solidFill>
                  <a:schemeClr val="bg1"/>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dirty="0">
              <a:ln>
                <a:noFill/>
              </a:ln>
              <a:solidFill>
                <a:schemeClr val="bg1"/>
              </a:solidFill>
              <a:effectLst/>
              <a:uLnTx/>
              <a:uFillTx/>
              <a:latin typeface="Calibri"/>
              <a:ea typeface="+mn-ea"/>
              <a:cs typeface="+mn-cs"/>
            </a:endParaRPr>
          </a:p>
        </p:txBody>
      </p:sp>
    </p:spTree>
    <p:extLst>
      <p:ext uri="{BB962C8B-B14F-4D97-AF65-F5344CB8AC3E}">
        <p14:creationId xmlns:p14="http://schemas.microsoft.com/office/powerpoint/2010/main" val="3198847286"/>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1"/>
          <p:cNvSpPr txBox="1">
            <a:spLocks/>
          </p:cNvSpPr>
          <p:nvPr/>
        </p:nvSpPr>
        <p:spPr>
          <a:xfrm>
            <a:off x="104257" y="66576"/>
            <a:ext cx="8935486" cy="555831"/>
          </a:xfrm>
          <a:prstGeom prst="rect">
            <a:avLst/>
          </a:prstGeom>
          <a:solidFill>
            <a:srgbClr val="003217"/>
          </a:solidFill>
        </p:spPr>
        <p:style>
          <a:lnRef idx="1">
            <a:schemeClr val="accent3"/>
          </a:lnRef>
          <a:fillRef idx="3">
            <a:schemeClr val="accent3"/>
          </a:fillRef>
          <a:effectRef idx="2">
            <a:schemeClr val="accent3"/>
          </a:effectRef>
          <a:fontRef idx="minor">
            <a:schemeClr val="lt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altLang="zh-TW" sz="2400" b="1" dirty="0">
                <a:latin typeface="DFKai-SB" pitchFamily="65" charset="-120"/>
                <a:ea typeface="DFKai-SB" pitchFamily="65" charset="-120"/>
              </a:rPr>
              <a:t>Performance/Space(2024) and 2025 Market Review </a:t>
            </a:r>
            <a:r>
              <a:rPr lang="en-US" altLang="zh-TW" sz="2400" b="1" dirty="0">
                <a:solidFill>
                  <a:srgbClr val="FFFF00"/>
                </a:solidFill>
                <a:latin typeface="DFKai-SB" pitchFamily="65" charset="-120"/>
                <a:ea typeface="DFKai-SB" pitchFamily="65" charset="-120"/>
              </a:rPr>
              <a:t>(HN)</a:t>
            </a:r>
            <a:endParaRPr lang="en-US" sz="2400" b="1" dirty="0">
              <a:solidFill>
                <a:srgbClr val="FFFF00"/>
              </a:solidFill>
              <a:latin typeface="DFKai-SB" pitchFamily="65" charset="-120"/>
              <a:ea typeface="DFKai-SB" pitchFamily="65" charset="-120"/>
            </a:endParaRPr>
          </a:p>
        </p:txBody>
      </p:sp>
      <p:sp>
        <p:nvSpPr>
          <p:cNvPr id="7" name="Slide Number Placeholder 1"/>
          <p:cNvSpPr txBox="1">
            <a:spLocks/>
          </p:cNvSpPr>
          <p:nvPr/>
        </p:nvSpPr>
        <p:spPr>
          <a:xfrm>
            <a:off x="7010400" y="4883720"/>
            <a:ext cx="2133600"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9F36D82E-CE9F-4850-9751-B326B49AD240}" type="slidenum">
              <a:rPr lang="en-US" sz="1200" smtClean="0">
                <a:solidFill>
                  <a:prstClr val="black"/>
                </a:solidFill>
                <a:latin typeface="Calibri"/>
              </a:rPr>
              <a:pPr algn="r">
                <a:defRPr/>
              </a:pPr>
              <a:t>38</a:t>
            </a:fld>
            <a:endParaRPr lang="en-US" sz="1200" dirty="0">
              <a:solidFill>
                <a:prstClr val="black"/>
              </a:solidFill>
              <a:latin typeface="Calibri"/>
            </a:endParaRPr>
          </a:p>
        </p:txBody>
      </p:sp>
      <p:graphicFrame>
        <p:nvGraphicFramePr>
          <p:cNvPr id="2" name="Table 4">
            <a:extLst>
              <a:ext uri="{FF2B5EF4-FFF2-40B4-BE49-F238E27FC236}">
                <a16:creationId xmlns:a16="http://schemas.microsoft.com/office/drawing/2014/main" id="{9B8021B5-8DCA-6270-5C04-4D397955F8BF}"/>
              </a:ext>
            </a:extLst>
          </p:cNvPr>
          <p:cNvGraphicFramePr>
            <a:graphicFrameLocks noGrp="1"/>
          </p:cNvGraphicFramePr>
          <p:nvPr>
            <p:extLst>
              <p:ext uri="{D42A27DB-BD31-4B8C-83A1-F6EECF244321}">
                <p14:modId xmlns:p14="http://schemas.microsoft.com/office/powerpoint/2010/main" val="3180722888"/>
              </p:ext>
            </p:extLst>
          </p:nvPr>
        </p:nvGraphicFramePr>
        <p:xfrm>
          <a:off x="104257" y="686688"/>
          <a:ext cx="8935488" cy="3861181"/>
        </p:xfrm>
        <a:graphic>
          <a:graphicData uri="http://schemas.openxmlformats.org/drawingml/2006/table">
            <a:tbl>
              <a:tblPr/>
              <a:tblGrid>
                <a:gridCol w="507303">
                  <a:extLst>
                    <a:ext uri="{9D8B030D-6E8A-4147-A177-3AD203B41FA5}">
                      <a16:colId xmlns:a16="http://schemas.microsoft.com/office/drawing/2014/main" val="20000"/>
                    </a:ext>
                  </a:extLst>
                </a:gridCol>
                <a:gridCol w="1080120">
                  <a:extLst>
                    <a:ext uri="{9D8B030D-6E8A-4147-A177-3AD203B41FA5}">
                      <a16:colId xmlns:a16="http://schemas.microsoft.com/office/drawing/2014/main" val="20001"/>
                    </a:ext>
                  </a:extLst>
                </a:gridCol>
                <a:gridCol w="432048">
                  <a:extLst>
                    <a:ext uri="{9D8B030D-6E8A-4147-A177-3AD203B41FA5}">
                      <a16:colId xmlns:a16="http://schemas.microsoft.com/office/drawing/2014/main" val="20006"/>
                    </a:ext>
                  </a:extLst>
                </a:gridCol>
                <a:gridCol w="936104">
                  <a:extLst>
                    <a:ext uri="{9D8B030D-6E8A-4147-A177-3AD203B41FA5}">
                      <a16:colId xmlns:a16="http://schemas.microsoft.com/office/drawing/2014/main" val="20002"/>
                    </a:ext>
                  </a:extLst>
                </a:gridCol>
                <a:gridCol w="864096">
                  <a:extLst>
                    <a:ext uri="{9D8B030D-6E8A-4147-A177-3AD203B41FA5}">
                      <a16:colId xmlns:a16="http://schemas.microsoft.com/office/drawing/2014/main" val="20003"/>
                    </a:ext>
                  </a:extLst>
                </a:gridCol>
                <a:gridCol w="648072">
                  <a:extLst>
                    <a:ext uri="{9D8B030D-6E8A-4147-A177-3AD203B41FA5}">
                      <a16:colId xmlns:a16="http://schemas.microsoft.com/office/drawing/2014/main" val="20004"/>
                    </a:ext>
                  </a:extLst>
                </a:gridCol>
                <a:gridCol w="864096">
                  <a:extLst>
                    <a:ext uri="{9D8B030D-6E8A-4147-A177-3AD203B41FA5}">
                      <a16:colId xmlns:a16="http://schemas.microsoft.com/office/drawing/2014/main" val="3952754038"/>
                    </a:ext>
                  </a:extLst>
                </a:gridCol>
                <a:gridCol w="3603649">
                  <a:extLst>
                    <a:ext uri="{9D8B030D-6E8A-4147-A177-3AD203B41FA5}">
                      <a16:colId xmlns:a16="http://schemas.microsoft.com/office/drawing/2014/main" val="20005"/>
                    </a:ext>
                  </a:extLst>
                </a:gridCol>
              </a:tblGrid>
              <a:tr h="406851">
                <a:tc rowSpan="2">
                  <a:txBody>
                    <a:bodyPr/>
                    <a:lstStyle/>
                    <a:p>
                      <a:pPr algn="ctr" rtl="0" fontAlgn="ctr"/>
                      <a:r>
                        <a:rPr lang="en-US" altLang="zh-TW" sz="1000" b="0" i="0" u="none" strike="noStrike" dirty="0">
                          <a:solidFill>
                            <a:srgbClr val="000000"/>
                          </a:solidFill>
                          <a:effectLst/>
                          <a:latin typeface="DFKai-SB" pitchFamily="65" charset="-120"/>
                          <a:ea typeface="DFKai-SB" pitchFamily="65" charset="-120"/>
                        </a:rPr>
                        <a:t>Subject</a:t>
                      </a:r>
                      <a:endParaRPr lang="zh-TW" alt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rowSpan="2">
                  <a:txBody>
                    <a:bodyPr/>
                    <a:lstStyle/>
                    <a:p>
                      <a:pPr algn="ctr" rtl="0" fontAlgn="ctr"/>
                      <a:r>
                        <a:rPr lang="en-US" altLang="zh-TW" sz="1000" b="0" i="0" u="none" strike="noStrike" dirty="0">
                          <a:solidFill>
                            <a:srgbClr val="000000"/>
                          </a:solidFill>
                          <a:effectLst/>
                          <a:latin typeface="DFKai-SB" pitchFamily="65" charset="-120"/>
                          <a:ea typeface="DFKai-SB" pitchFamily="65" charset="-120"/>
                        </a:rPr>
                        <a:t>Segments</a:t>
                      </a:r>
                      <a:endParaRPr lang="zh-TW" alt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rowSpan="2">
                  <a:txBody>
                    <a:bodyPr/>
                    <a:lstStyle/>
                    <a:p>
                      <a:pPr algn="ctr" rtl="0" fontAlgn="ctr"/>
                      <a:r>
                        <a:rPr lang="de-DE" altLang="zh-TW" sz="1000" b="0" i="0" u="none" strike="noStrike" dirty="0">
                          <a:solidFill>
                            <a:schemeClr val="tx1"/>
                          </a:solidFill>
                          <a:effectLst/>
                          <a:latin typeface="DFKai-SB" pitchFamily="65" charset="-120"/>
                          <a:ea typeface="DFKai-SB" pitchFamily="65" charset="-120"/>
                        </a:rPr>
                        <a:t>BCC</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altLang="zh-TW" sz="1000" b="0" i="0" u="none" strike="noStrike" dirty="0">
                          <a:solidFill>
                            <a:schemeClr val="tx1"/>
                          </a:solidFill>
                          <a:effectLst/>
                          <a:latin typeface="DFKai-SB" pitchFamily="65" charset="-120"/>
                          <a:ea typeface="DFKai-SB" pitchFamily="65" charset="-120"/>
                        </a:rPr>
                        <a:t>202</a:t>
                      </a:r>
                      <a:r>
                        <a:rPr lang="en-US" altLang="zh-TW" sz="1000" b="0" i="0" u="none" strike="noStrike" dirty="0">
                          <a:solidFill>
                            <a:schemeClr val="tx1"/>
                          </a:solidFill>
                          <a:effectLst/>
                          <a:latin typeface="DFKai-SB" pitchFamily="65" charset="-120"/>
                          <a:ea typeface="DFKai-SB" pitchFamily="65" charset="-120"/>
                        </a:rPr>
                        <a:t>4</a:t>
                      </a:r>
                      <a:r>
                        <a:rPr lang="de-DE" altLang="zh-TW" sz="1000" b="0" i="0" u="none" strike="noStrike" dirty="0">
                          <a:solidFill>
                            <a:schemeClr val="tx1"/>
                          </a:solidFill>
                          <a:effectLst/>
                          <a:latin typeface="DFKai-SB" pitchFamily="65" charset="-120"/>
                          <a:ea typeface="DFKai-SB" pitchFamily="65" charset="-120"/>
                        </a:rPr>
                        <a:t> Target</a:t>
                      </a:r>
                    </a:p>
                    <a:p>
                      <a:pPr algn="ctr" rtl="0" fontAlgn="ctr"/>
                      <a:r>
                        <a:rPr lang="de-DE" altLang="zh-TW" sz="800" b="0" i="0" u="none" strike="noStrike" dirty="0">
                          <a:solidFill>
                            <a:schemeClr val="tx1"/>
                          </a:solidFill>
                          <a:effectLst/>
                          <a:latin typeface="DFKai-SB" pitchFamily="65" charset="-120"/>
                          <a:ea typeface="DFKai-SB" pitchFamily="65" charset="-120"/>
                        </a:rPr>
                        <a:t>TTL Loading(</a:t>
                      </a:r>
                      <a:r>
                        <a:rPr lang="de-DE" altLang="zh-TW" sz="800" b="0" i="0" u="none" strike="noStrike" baseline="0" dirty="0">
                          <a:solidFill>
                            <a:schemeClr val="tx1"/>
                          </a:solidFill>
                          <a:effectLst/>
                          <a:latin typeface="DFKai-SB" pitchFamily="65" charset="-120"/>
                          <a:ea typeface="DFKai-SB" pitchFamily="65" charset="-120"/>
                        </a:rPr>
                        <a:t>TEU)</a:t>
                      </a:r>
                      <a:endParaRPr lang="de-DE" altLang="zh-TW" sz="8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altLang="zh-TW" sz="1000" b="0" i="0" u="none" strike="noStrike" dirty="0">
                          <a:solidFill>
                            <a:schemeClr val="tx1"/>
                          </a:solidFill>
                          <a:effectLst/>
                          <a:latin typeface="DFKai-SB" pitchFamily="65" charset="-120"/>
                          <a:ea typeface="DFKai-SB" pitchFamily="65" charset="-120"/>
                        </a:rPr>
                        <a:t>2024 JAN~DEC</a:t>
                      </a:r>
                    </a:p>
                    <a:p>
                      <a:pPr marL="0" marR="0" indent="0" algn="ctr" defTabSz="914400" rtl="0" eaLnBrk="1" fontAlgn="ctr" latinLnBrk="0" hangingPunct="1">
                        <a:lnSpc>
                          <a:spcPct val="100000"/>
                        </a:lnSpc>
                        <a:spcBef>
                          <a:spcPts val="0"/>
                        </a:spcBef>
                        <a:spcAft>
                          <a:spcPts val="0"/>
                        </a:spcAft>
                        <a:buClrTx/>
                        <a:buSzTx/>
                        <a:buFontTx/>
                        <a:buNone/>
                        <a:tabLst/>
                        <a:defRPr/>
                      </a:pPr>
                      <a:r>
                        <a:rPr lang="de-DE" altLang="zh-TW" sz="800" b="0" i="0" u="none" strike="noStrike" dirty="0">
                          <a:solidFill>
                            <a:schemeClr val="tx1"/>
                          </a:solidFill>
                          <a:effectLst/>
                          <a:latin typeface="DFKai-SB" pitchFamily="65" charset="-120"/>
                          <a:ea typeface="DFKai-SB" pitchFamily="65" charset="-120"/>
                        </a:rPr>
                        <a:t>TTL</a:t>
                      </a:r>
                      <a:r>
                        <a:rPr lang="de-DE" altLang="zh-TW" sz="800" b="0" i="0" u="none" strike="noStrike" baseline="0" dirty="0">
                          <a:solidFill>
                            <a:schemeClr val="tx1"/>
                          </a:solidFill>
                          <a:effectLst/>
                          <a:latin typeface="DFKai-SB" pitchFamily="65" charset="-120"/>
                          <a:ea typeface="DFKai-SB" pitchFamily="65" charset="-120"/>
                        </a:rPr>
                        <a:t> </a:t>
                      </a:r>
                      <a:r>
                        <a:rPr lang="de-DE" altLang="zh-TW" sz="800" b="0" i="0" u="none" strike="noStrike" dirty="0">
                          <a:solidFill>
                            <a:schemeClr val="tx1"/>
                          </a:solidFill>
                          <a:effectLst/>
                          <a:latin typeface="DFKai-SB" pitchFamily="65" charset="-120"/>
                          <a:ea typeface="DFKai-SB" pitchFamily="65" charset="-120"/>
                        </a:rPr>
                        <a:t>Loading</a:t>
                      </a:r>
                      <a:r>
                        <a:rPr lang="de-DE" altLang="zh-TW" sz="800" b="0" i="0" u="none" strike="noStrike" baseline="0" dirty="0">
                          <a:solidFill>
                            <a:schemeClr val="tx1"/>
                          </a:solidFill>
                          <a:effectLst/>
                          <a:latin typeface="DFKai-SB" pitchFamily="65" charset="-120"/>
                          <a:ea typeface="DFKai-SB" pitchFamily="65" charset="-120"/>
                        </a:rPr>
                        <a:t>(TEU)</a:t>
                      </a:r>
                      <a:endParaRPr lang="de-DE" altLang="zh-TW" sz="8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en-US" altLang="zh-TW" sz="800" b="0" i="0" u="none" strike="noStrike" dirty="0">
                          <a:solidFill>
                            <a:schemeClr val="tx1"/>
                          </a:solidFill>
                          <a:effectLst/>
                          <a:latin typeface="DFKai-SB" pitchFamily="65" charset="-120"/>
                          <a:ea typeface="DFKai-SB" pitchFamily="65" charset="-120"/>
                        </a:rPr>
                        <a:t>Achievement</a:t>
                      </a:r>
                    </a:p>
                    <a:p>
                      <a:pPr algn="ctr" rtl="0" fontAlgn="ctr"/>
                      <a:r>
                        <a:rPr lang="de-DE" altLang="zh-TW" sz="1000" b="0" i="0" u="none" strike="noStrike" dirty="0">
                          <a:solidFill>
                            <a:schemeClr val="tx1"/>
                          </a:solidFill>
                          <a:effectLst/>
                          <a:latin typeface="DFKai-SB" pitchFamily="65" charset="-120"/>
                          <a:ea typeface="DFKai-SB" pitchFamily="65" charset="-120"/>
                        </a:rPr>
                        <a:t>(%)</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altLang="zh-TW" sz="1000" b="0" i="0" u="none" strike="noStrike" dirty="0">
                          <a:solidFill>
                            <a:schemeClr val="tx1"/>
                          </a:solidFill>
                          <a:effectLst/>
                          <a:latin typeface="DFKai-SB" pitchFamily="65" charset="-120"/>
                          <a:ea typeface="DFKai-SB" pitchFamily="65" charset="-120"/>
                        </a:rPr>
                        <a:t>2025 JAN~DEC</a:t>
                      </a:r>
                    </a:p>
                    <a:p>
                      <a:pPr marL="0" marR="0" lvl="0" indent="0" algn="ctr" defTabSz="914400" rtl="0" eaLnBrk="1" fontAlgn="ctr" latinLnBrk="0" hangingPunct="1">
                        <a:lnSpc>
                          <a:spcPct val="100000"/>
                        </a:lnSpc>
                        <a:spcBef>
                          <a:spcPts val="0"/>
                        </a:spcBef>
                        <a:spcAft>
                          <a:spcPts val="0"/>
                        </a:spcAft>
                        <a:buClrTx/>
                        <a:buSzTx/>
                        <a:buFontTx/>
                        <a:buNone/>
                        <a:tabLst/>
                        <a:defRPr/>
                      </a:pPr>
                      <a:r>
                        <a:rPr lang="de-DE" altLang="zh-TW" sz="800" b="0" i="0" u="none" strike="noStrike" dirty="0">
                          <a:solidFill>
                            <a:schemeClr val="tx1"/>
                          </a:solidFill>
                          <a:effectLst/>
                          <a:latin typeface="DFKai-SB" pitchFamily="65" charset="-120"/>
                          <a:ea typeface="DFKai-SB" pitchFamily="65" charset="-120"/>
                        </a:rPr>
                        <a:t>TTL Loading(</a:t>
                      </a:r>
                      <a:r>
                        <a:rPr lang="de-DE" altLang="zh-TW" sz="800" b="0" i="0" u="none" strike="noStrike" baseline="0" dirty="0">
                          <a:solidFill>
                            <a:schemeClr val="tx1"/>
                          </a:solidFill>
                          <a:effectLst/>
                          <a:latin typeface="DFKai-SB" pitchFamily="65" charset="-120"/>
                          <a:ea typeface="DFKai-SB" pitchFamily="65" charset="-120"/>
                        </a:rPr>
                        <a:t>TEU)</a:t>
                      </a:r>
                      <a:endParaRPr lang="de-DE" altLang="zh-TW" sz="8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rowSpan="2">
                  <a:txBody>
                    <a:bodyPr/>
                    <a:lstStyle/>
                    <a:p>
                      <a:pPr algn="ctr" rtl="0" fontAlgn="ctr"/>
                      <a:r>
                        <a:rPr lang="de-DE" sz="1000" b="0" i="0" u="none" strike="noStrike" dirty="0">
                          <a:solidFill>
                            <a:srgbClr val="000000"/>
                          </a:solidFill>
                          <a:effectLst/>
                          <a:latin typeface="DFKai-SB" pitchFamily="65" charset="-120"/>
                          <a:ea typeface="DFKai-SB" pitchFamily="65" charset="-120"/>
                        </a:rPr>
                        <a:t>Market</a:t>
                      </a:r>
                      <a:r>
                        <a:rPr lang="de-DE" sz="1000" b="0" i="0" u="none" strike="noStrike" baseline="0" dirty="0">
                          <a:solidFill>
                            <a:srgbClr val="000000"/>
                          </a:solidFill>
                          <a:effectLst/>
                          <a:latin typeface="DFKai-SB" pitchFamily="65" charset="-120"/>
                          <a:ea typeface="DFKai-SB" pitchFamily="65" charset="-120"/>
                        </a:rPr>
                        <a:t> Review</a:t>
                      </a:r>
                      <a:r>
                        <a:rPr lang="de-DE" sz="1000" b="0" i="0" u="none" strike="noStrike" dirty="0">
                          <a:solidFill>
                            <a:srgbClr val="000000"/>
                          </a:solidFill>
                          <a:effectLst/>
                          <a:latin typeface="DFKai-SB" pitchFamily="65" charset="-120"/>
                          <a:ea typeface="DFKai-SB" pitchFamily="65" charset="-120"/>
                        </a:rPr>
                        <a:t> </a:t>
                      </a:r>
                      <a:r>
                        <a:rPr lang="en-US" altLang="zh-TW" sz="1000" b="0" i="0" u="none" strike="noStrike" dirty="0">
                          <a:solidFill>
                            <a:srgbClr val="000000"/>
                          </a:solidFill>
                          <a:effectLst/>
                          <a:latin typeface="DFKai-SB" pitchFamily="65" charset="-120"/>
                          <a:ea typeface="DFKai-SB" pitchFamily="65" charset="-120"/>
                        </a:rPr>
                        <a:t>&amp;</a:t>
                      </a:r>
                      <a:r>
                        <a:rPr lang="de-DE" sz="1000" b="0" i="0" u="none" strike="noStrike" dirty="0">
                          <a:solidFill>
                            <a:srgbClr val="000000"/>
                          </a:solidFill>
                          <a:effectLst/>
                          <a:latin typeface="DFKai-SB" pitchFamily="65" charset="-120"/>
                          <a:ea typeface="DFKai-SB" pitchFamily="65" charset="-120"/>
                        </a:rPr>
                        <a:t> Action</a:t>
                      </a:r>
                      <a:r>
                        <a:rPr lang="de-DE" sz="1000" b="0" i="0" u="none" strike="noStrike" baseline="0" dirty="0">
                          <a:solidFill>
                            <a:srgbClr val="000000"/>
                          </a:solidFill>
                          <a:effectLst/>
                          <a:latin typeface="DFKai-SB" pitchFamily="65" charset="-120"/>
                          <a:ea typeface="DFKai-SB" pitchFamily="65" charset="-120"/>
                        </a:rPr>
                        <a:t> Plan</a:t>
                      </a:r>
                    </a:p>
                    <a:p>
                      <a:pPr algn="ctr" rtl="0" fontAlgn="ctr"/>
                      <a:r>
                        <a:rPr lang="de-DE" sz="1000" b="0" i="0" u="none" strike="noStrike" baseline="0" dirty="0">
                          <a:solidFill>
                            <a:srgbClr val="000000"/>
                          </a:solidFill>
                          <a:effectLst/>
                          <a:latin typeface="DFKai-SB" pitchFamily="65" charset="-120"/>
                          <a:ea typeface="DFKai-SB" pitchFamily="65" charset="-120"/>
                        </a:rPr>
                        <a:t>(How to achieve 2025 target?)</a:t>
                      </a:r>
                      <a:endParaRPr 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extLst>
                  <a:ext uri="{0D108BD9-81ED-4DB2-BD59-A6C34878D82A}">
                    <a16:rowId xmlns:a16="http://schemas.microsoft.com/office/drawing/2014/main" val="10000"/>
                  </a:ext>
                </a:extLst>
              </a:tr>
              <a:tr h="209086">
                <a:tc vMerge="1">
                  <a:txBody>
                    <a:bodyPr/>
                    <a:lstStyle/>
                    <a:p>
                      <a:endParaRPr lang="de-DE"/>
                    </a:p>
                  </a:txBody>
                  <a:tcPr/>
                </a:tc>
                <a:tc vMerge="1">
                  <a:txBody>
                    <a:bodyPr/>
                    <a:lstStyle/>
                    <a:p>
                      <a:endParaRPr lang="de-DE"/>
                    </a:p>
                  </a:txBody>
                  <a:tcPr/>
                </a:tc>
                <a:tc vMerge="1">
                  <a:txBody>
                    <a:bodyPr/>
                    <a:lstStyle/>
                    <a:p>
                      <a:pPr algn="ctr" rtl="0" fontAlgn="ctr"/>
                      <a:endParaRPr 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2E088"/>
                    </a:solidFill>
                  </a:tcPr>
                </a:tc>
                <a:tc>
                  <a:txBody>
                    <a:bodyPr/>
                    <a:lstStyle/>
                    <a:p>
                      <a:pPr algn="ctr" rtl="0" fontAlgn="ctr"/>
                      <a:r>
                        <a:rPr lang="de-DE" sz="1000" b="0" i="0" u="none" strike="noStrike" dirty="0">
                          <a:solidFill>
                            <a:srgbClr val="000000"/>
                          </a:solidFill>
                          <a:effectLst/>
                          <a:latin typeface="DFKai-SB" pitchFamily="65" charset="-120"/>
                          <a:ea typeface="DFKai-SB" pitchFamily="65" charset="-120"/>
                        </a:rPr>
                        <a:t>(A)</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sz="1000" b="0" i="0" u="none" strike="noStrike" dirty="0">
                          <a:solidFill>
                            <a:srgbClr val="000000"/>
                          </a:solidFill>
                          <a:effectLst/>
                          <a:latin typeface="DFKai-SB" pitchFamily="65" charset="-120"/>
                          <a:ea typeface="DFKai-SB" pitchFamily="65" charset="-120"/>
                        </a:rPr>
                        <a:t>(B)</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altLang="zh-TW" sz="1000" b="0" i="0" u="none" strike="noStrike" kern="1200" cap="none" spc="0" normalizeH="0" baseline="0" noProof="0" dirty="0">
                          <a:ln>
                            <a:noFill/>
                          </a:ln>
                          <a:solidFill>
                            <a:srgbClr val="000000"/>
                          </a:solidFill>
                          <a:effectLst/>
                          <a:uLnTx/>
                          <a:uFillTx/>
                          <a:latin typeface="DFKai-SB" pitchFamily="65" charset="-120"/>
                          <a:ea typeface="DFKai-SB" pitchFamily="65" charset="-120"/>
                          <a:cs typeface="+mn-cs"/>
                        </a:rPr>
                        <a:t>(B)/(A)</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altLang="zh-TW" sz="1000" b="0" i="0" u="none" strike="noStrike" kern="1200" cap="none" spc="0" normalizeH="0" baseline="0" noProof="0" dirty="0">
                          <a:ln>
                            <a:noFill/>
                          </a:ln>
                          <a:solidFill>
                            <a:srgbClr val="000000"/>
                          </a:solidFill>
                          <a:effectLst/>
                          <a:uLnTx/>
                          <a:uFillTx/>
                          <a:latin typeface="DFKai-SB" pitchFamily="65" charset="-120"/>
                          <a:ea typeface="DFKai-SB" pitchFamily="65" charset="-120"/>
                          <a:cs typeface="+mn-cs"/>
                        </a:rPr>
                        <a:t>Target</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vMerge="1">
                  <a:txBody>
                    <a:bodyPr/>
                    <a:lstStyle/>
                    <a:p>
                      <a:pPr algn="ctr" rtl="0" fontAlgn="ctr"/>
                      <a:endParaRPr lang="de-DE" sz="1000" b="0" i="0" u="none" strike="noStrike" dirty="0">
                        <a:solidFill>
                          <a:srgbClr val="000000"/>
                        </a:solidFill>
                        <a:effectLst/>
                        <a:latin typeface="DFKai-SB" pitchFamily="65" charset="-120"/>
                        <a:ea typeface="DFKai-SB" pitchFamily="65" charset="-120"/>
                      </a:endParaRP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2E088"/>
                    </a:solidFill>
                  </a:tcPr>
                </a:tc>
                <a:extLst>
                  <a:ext uri="{0D108BD9-81ED-4DB2-BD59-A6C34878D82A}">
                    <a16:rowId xmlns:a16="http://schemas.microsoft.com/office/drawing/2014/main" val="10001"/>
                  </a:ext>
                </a:extLst>
              </a:tr>
              <a:tr h="1125109">
                <a:tc rowSpan="3">
                  <a:txBody>
                    <a:bodyPr/>
                    <a:lstStyle/>
                    <a:p>
                      <a:pPr algn="ctr" rtl="0" fontAlgn="ctr"/>
                      <a:r>
                        <a:rPr lang="en-US" altLang="zh-TW" sz="1000" b="0" i="0" u="none" strike="noStrike" dirty="0">
                          <a:solidFill>
                            <a:srgbClr val="000000"/>
                          </a:solidFill>
                          <a:effectLst/>
                          <a:latin typeface="DFKai-SB" pitchFamily="65" charset="-120"/>
                          <a:ea typeface="DFKai-SB" pitchFamily="65" charset="-120"/>
                        </a:rPr>
                        <a:t>Trade</a:t>
                      </a:r>
                      <a:r>
                        <a:rPr lang="en-US" altLang="zh-TW" sz="1000" b="0" i="0" u="none" strike="noStrike" baseline="0" dirty="0">
                          <a:solidFill>
                            <a:srgbClr val="000000"/>
                          </a:solidFill>
                          <a:effectLst/>
                          <a:latin typeface="DFKai-SB" pitchFamily="65" charset="-120"/>
                          <a:ea typeface="DFKai-SB" pitchFamily="65" charset="-120"/>
                        </a:rPr>
                        <a:t> </a:t>
                      </a:r>
                    </a:p>
                    <a:p>
                      <a:pPr algn="ctr" rtl="0" fontAlgn="ctr"/>
                      <a:r>
                        <a:rPr lang="en-US" altLang="zh-TW" sz="1000" b="0" i="0" u="none" strike="noStrike" baseline="0" dirty="0">
                          <a:solidFill>
                            <a:srgbClr val="000000"/>
                          </a:solidFill>
                          <a:effectLst/>
                          <a:latin typeface="DFKai-SB" pitchFamily="65" charset="-120"/>
                          <a:ea typeface="DFKai-SB" pitchFamily="65" charset="-120"/>
                        </a:rPr>
                        <a:t>Lane</a:t>
                      </a:r>
                      <a:endParaRPr lang="zh-TW" alt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en-US" altLang="zh-TW" sz="800" b="1" i="0" u="none" strike="noStrike" dirty="0">
                          <a:solidFill>
                            <a:schemeClr val="tx1"/>
                          </a:solidFill>
                          <a:effectLst/>
                          <a:latin typeface="+mn-lt"/>
                          <a:ea typeface="DFKai-SB" pitchFamily="65" charset="-120"/>
                        </a:rPr>
                        <a:t>F.E. =&gt; </a:t>
                      </a:r>
                      <a:r>
                        <a:rPr lang="en-US" altLang="zh-TW" sz="800" b="1" i="0" u="none" strike="noStrike" dirty="0">
                          <a:solidFill>
                            <a:srgbClr val="FF0000"/>
                          </a:solidFill>
                          <a:effectLst/>
                          <a:latin typeface="+mn-lt"/>
                          <a:ea typeface="DFKai-SB" pitchFamily="65" charset="-120"/>
                        </a:rPr>
                        <a:t>HN</a:t>
                      </a:r>
                      <a:r>
                        <a:rPr lang="en-US" altLang="zh-TW" sz="800" b="1" i="0" u="none" strike="noStrike" baseline="0" dirty="0">
                          <a:solidFill>
                            <a:schemeClr val="tx1"/>
                          </a:solidFill>
                          <a:effectLst/>
                          <a:latin typeface="+mn-lt"/>
                          <a:ea typeface="DFKai-SB" pitchFamily="65" charset="-120"/>
                        </a:rPr>
                        <a:t> IMP.</a:t>
                      </a:r>
                    </a:p>
                    <a:p>
                      <a:pPr algn="ctr" rtl="0" fontAlgn="ctr"/>
                      <a:r>
                        <a:rPr lang="en-US" altLang="zh-TW" sz="800" b="0" i="0" u="none" strike="noStrike" baseline="0" dirty="0">
                          <a:solidFill>
                            <a:schemeClr val="tx1"/>
                          </a:solidFill>
                          <a:effectLst/>
                          <a:latin typeface="+mn-lt"/>
                          <a:ea typeface="DFKai-SB" pitchFamily="65" charset="-120"/>
                        </a:rPr>
                        <a:t>(Q</a:t>
                      </a:r>
                      <a:r>
                        <a:rPr lang="de-DE" altLang="zh-TW" sz="800" b="0" i="0" u="none" strike="noStrike" baseline="0" dirty="0">
                          <a:solidFill>
                            <a:schemeClr val="tx1"/>
                          </a:solidFill>
                          <a:effectLst/>
                          <a:latin typeface="+mn-lt"/>
                          <a:ea typeface="DFKai-SB" pitchFamily="65" charset="-120"/>
                        </a:rPr>
                        <a:t> Tr</a:t>
                      </a:r>
                      <a:r>
                        <a:rPr lang="fr-FR" altLang="zh-TW" sz="800" b="0" i="0" u="none" strike="noStrike" baseline="0" dirty="0" err="1">
                          <a:solidFill>
                            <a:schemeClr val="tx1"/>
                          </a:solidFill>
                          <a:effectLst/>
                          <a:latin typeface="+mn-lt"/>
                          <a:ea typeface="DFKai-SB" pitchFamily="65" charset="-120"/>
                        </a:rPr>
                        <a:t>ade</a:t>
                      </a:r>
                      <a:r>
                        <a:rPr lang="fr-FR" altLang="zh-TW" sz="800" b="0" i="0" u="none" strike="noStrike" baseline="0" dirty="0">
                          <a:solidFill>
                            <a:schemeClr val="tx1"/>
                          </a:solidFill>
                          <a:effectLst/>
                          <a:latin typeface="+mn-lt"/>
                          <a:ea typeface="DFKai-SB" pitchFamily="65" charset="-120"/>
                        </a:rPr>
                        <a:t>)</a:t>
                      </a:r>
                      <a:endParaRPr lang="de-DE" altLang="zh-TW" sz="800" b="0" i="0" u="none" strike="noStrike" dirty="0">
                        <a:solidFill>
                          <a:schemeClr val="tx1"/>
                        </a:solidFill>
                        <a:effectLst/>
                        <a:latin typeface="+mn-lt"/>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de-DE" sz="800" b="0" i="0" u="none" strike="noStrike" dirty="0">
                          <a:solidFill>
                            <a:schemeClr val="tx1"/>
                          </a:solidFill>
                          <a:effectLst/>
                          <a:latin typeface="+mn-lt"/>
                          <a:ea typeface="DFKai-SB" pitchFamily="65" charset="-120"/>
                        </a:rPr>
                        <a:t>LAD</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None/>
                      </a:pPr>
                      <a:r>
                        <a:rPr lang="en-US" altLang="zh-TW" sz="800" b="0" i="0" u="none" strike="noStrike" dirty="0">
                          <a:solidFill>
                            <a:schemeClr val="tx1"/>
                          </a:solidFill>
                          <a:latin typeface="+mn-lt"/>
                          <a:ea typeface="DFKai-SB"/>
                          <a:cs typeface="DFKai-SB"/>
                          <a:sym typeface="DFKai-SB"/>
                        </a:rPr>
                        <a:t>1,766</a:t>
                      </a:r>
                      <a:endParaRPr sz="800" b="0" i="0" u="none" strike="noStrike" dirty="0">
                        <a:solidFill>
                          <a:schemeClr val="tx1"/>
                        </a:solidFill>
                        <a:latin typeface="+mn-lt"/>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None/>
                      </a:pPr>
                      <a:r>
                        <a:rPr lang="en-US" altLang="zh-TW" sz="800" b="0" i="0" u="none" strike="noStrike" dirty="0">
                          <a:solidFill>
                            <a:schemeClr val="dk1"/>
                          </a:solidFill>
                          <a:latin typeface="+mn-lt"/>
                          <a:ea typeface="DFKai-SB"/>
                          <a:cs typeface="DFKai-SB"/>
                          <a:sym typeface="DFKai-SB"/>
                        </a:rPr>
                        <a:t>1,513</a:t>
                      </a:r>
                      <a:endParaRPr sz="800" b="0" i="0" u="none" strike="noStrike" dirty="0">
                        <a:solidFill>
                          <a:schemeClr val="dk1"/>
                        </a:solidFill>
                        <a:latin typeface="+mn-lt"/>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None/>
                      </a:pPr>
                      <a:r>
                        <a:rPr lang="en-US" altLang="zh-TW" sz="800" b="0" i="0" u="none" strike="noStrike" dirty="0">
                          <a:solidFill>
                            <a:srgbClr val="FF0000"/>
                          </a:solidFill>
                          <a:latin typeface="+mn-lt"/>
                          <a:ea typeface="DFKai-SB"/>
                          <a:cs typeface="DFKai-SB"/>
                          <a:sym typeface="DFKai-SB"/>
                        </a:rPr>
                        <a:t>86%</a:t>
                      </a:r>
                      <a:endParaRPr sz="800" b="0" i="0" u="none" strike="noStrike" dirty="0">
                        <a:solidFill>
                          <a:srgbClr val="FF0000"/>
                        </a:solidFill>
                        <a:latin typeface="+mn-lt"/>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lvl="0" indent="0" algn="ctr" rtl="0">
                        <a:spcBef>
                          <a:spcPts val="0"/>
                        </a:spcBef>
                        <a:spcAft>
                          <a:spcPts val="0"/>
                        </a:spcAft>
                        <a:buNone/>
                      </a:pPr>
                      <a:r>
                        <a:rPr lang="en-US" altLang="zh-TW" sz="800" b="0" i="0" u="none" strike="noStrike" dirty="0">
                          <a:solidFill>
                            <a:schemeClr val="tx1"/>
                          </a:solidFill>
                          <a:latin typeface="+mn-lt"/>
                          <a:ea typeface="DFKai-SB"/>
                          <a:cs typeface="DFKai-SB"/>
                          <a:sym typeface="DFKai-SB"/>
                        </a:rPr>
                        <a:t>1,754</a:t>
                      </a:r>
                      <a:endParaRPr sz="800" b="0" i="0" u="none" strike="noStrike" dirty="0">
                        <a:solidFill>
                          <a:schemeClr val="tx1"/>
                        </a:solidFill>
                        <a:latin typeface="+mn-lt"/>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marL="228600" indent="-228600" algn="l" rtl="0" fontAlgn="ctr">
                        <a:buFont typeface="+mj-lt"/>
                        <a:buAutoNum type="arabicPeriod"/>
                      </a:pPr>
                      <a:r>
                        <a:rPr lang="de-DE" sz="800" b="0" i="0" u="none" strike="noStrike" dirty="0">
                          <a:solidFill>
                            <a:schemeClr val="tx1"/>
                          </a:solidFill>
                          <a:effectLst/>
                          <a:latin typeface="+mn-lt"/>
                          <a:ea typeface="DFKai-SB" pitchFamily="65" charset="-120"/>
                        </a:rPr>
                        <a:t>Unstable</a:t>
                      </a:r>
                      <a:r>
                        <a:rPr lang="de-DE" sz="800" b="0" i="0" u="none" strike="noStrike" baseline="0" dirty="0">
                          <a:solidFill>
                            <a:schemeClr val="tx1"/>
                          </a:solidFill>
                          <a:effectLst/>
                          <a:latin typeface="+mn-lt"/>
                          <a:ea typeface="DFKai-SB" pitchFamily="65" charset="-120"/>
                        </a:rPr>
                        <a:t> LAE service made clients to find another solutions as HNZPU, GTZNJ or SVACJ with other carriers as EMC TT more 100 days.</a:t>
                      </a:r>
                    </a:p>
                    <a:p>
                      <a:pPr marL="228600" indent="-228600" algn="l" rtl="0" fontAlgn="ctr">
                        <a:buFont typeface="+mj-lt"/>
                        <a:buAutoNum type="arabicPeriod"/>
                      </a:pPr>
                      <a:r>
                        <a:rPr lang="de-DE" sz="800" b="0" i="0" u="none" strike="noStrike" baseline="0" dirty="0">
                          <a:solidFill>
                            <a:schemeClr val="tx1"/>
                          </a:solidFill>
                          <a:effectLst/>
                          <a:latin typeface="+mn-lt"/>
                          <a:ea typeface="DFKai-SB" pitchFamily="65" charset="-120"/>
                        </a:rPr>
                        <a:t>We lost almost 500 TEU‘s due to long TT of LAE service, as well from POL services WSA and others making T/S MXLZC, several clients TT 200 days their shipments.</a:t>
                      </a:r>
                      <a:endParaRPr lang="de-DE" sz="800" b="0" i="0" u="none" strike="noStrike" dirty="0">
                        <a:solidFill>
                          <a:schemeClr val="tx1"/>
                        </a:solidFill>
                        <a:effectLst/>
                        <a:latin typeface="+mn-lt"/>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extLst>
                  <a:ext uri="{0D108BD9-81ED-4DB2-BD59-A6C34878D82A}">
                    <a16:rowId xmlns:a16="http://schemas.microsoft.com/office/drawing/2014/main" val="10004"/>
                  </a:ext>
                </a:extLst>
              </a:tr>
              <a:tr h="1080120">
                <a:tc vMerge="1">
                  <a:txBody>
                    <a:bodyPr/>
                    <a:lstStyle/>
                    <a:p>
                      <a:endParaRPr lang="en-US"/>
                    </a:p>
                  </a:txBody>
                  <a:tcPr/>
                </a:tc>
                <a:tc>
                  <a:txBody>
                    <a:bodyPr/>
                    <a:lstStyle/>
                    <a:p>
                      <a:pPr algn="ctr" rtl="0" fontAlgn="ctr"/>
                      <a:r>
                        <a:rPr lang="en-US" altLang="zh-TW" sz="800" b="1" i="0" u="none" strike="noStrike" dirty="0">
                          <a:solidFill>
                            <a:schemeClr val="tx1"/>
                          </a:solidFill>
                          <a:effectLst/>
                          <a:latin typeface="+mn-lt"/>
                          <a:ea typeface="DFKai-SB" pitchFamily="65" charset="-120"/>
                        </a:rPr>
                        <a:t>F.E. =&gt; </a:t>
                      </a:r>
                      <a:r>
                        <a:rPr lang="en-US" altLang="zh-TW" sz="800" b="1" i="0" u="none" strike="noStrike" dirty="0">
                          <a:solidFill>
                            <a:srgbClr val="FF0000"/>
                          </a:solidFill>
                          <a:effectLst/>
                          <a:latin typeface="+mn-lt"/>
                          <a:ea typeface="DFKai-SB" pitchFamily="65" charset="-120"/>
                        </a:rPr>
                        <a:t>HN</a:t>
                      </a:r>
                      <a:r>
                        <a:rPr lang="en-US" altLang="zh-TW" sz="800" b="1" i="0" u="none" strike="noStrike" baseline="0" dirty="0">
                          <a:solidFill>
                            <a:schemeClr val="tx1"/>
                          </a:solidFill>
                          <a:effectLst/>
                          <a:latin typeface="+mn-lt"/>
                          <a:ea typeface="DFKai-SB" pitchFamily="65" charset="-120"/>
                        </a:rPr>
                        <a:t> IMP.</a:t>
                      </a:r>
                    </a:p>
                    <a:p>
                      <a:pPr algn="ctr" rtl="0" fontAlgn="ctr"/>
                      <a:r>
                        <a:rPr lang="en-US" altLang="zh-TW" sz="800" b="0" i="0" u="none" strike="noStrike" baseline="0" dirty="0">
                          <a:solidFill>
                            <a:schemeClr val="tx1"/>
                          </a:solidFill>
                          <a:effectLst/>
                          <a:latin typeface="+mn-lt"/>
                          <a:ea typeface="DFKai-SB" pitchFamily="65" charset="-120"/>
                        </a:rPr>
                        <a:t>(C</a:t>
                      </a:r>
                      <a:r>
                        <a:rPr lang="de-DE" altLang="zh-TW" sz="800" b="0" i="0" u="none" strike="noStrike" baseline="0" dirty="0">
                          <a:solidFill>
                            <a:schemeClr val="tx1"/>
                          </a:solidFill>
                          <a:effectLst/>
                          <a:latin typeface="+mn-lt"/>
                          <a:ea typeface="DFKai-SB" pitchFamily="65" charset="-120"/>
                        </a:rPr>
                        <a:t> Tr</a:t>
                      </a:r>
                      <a:r>
                        <a:rPr lang="fr-FR" altLang="zh-TW" sz="800" b="0" i="0" u="none" strike="noStrike" baseline="0" dirty="0">
                          <a:solidFill>
                            <a:schemeClr val="tx1"/>
                          </a:solidFill>
                          <a:effectLst/>
                          <a:latin typeface="+mn-lt"/>
                          <a:ea typeface="DFKai-SB" pitchFamily="65" charset="-120"/>
                        </a:rPr>
                        <a:t>ade)</a:t>
                      </a:r>
                      <a:endParaRPr lang="de-DE" altLang="zh-TW" sz="800" b="0" i="0" u="none" strike="noStrike" dirty="0">
                        <a:solidFill>
                          <a:schemeClr val="tx1"/>
                        </a:solidFill>
                        <a:effectLst/>
                        <a:latin typeface="+mn-lt"/>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de-DE" sz="800" b="0" i="0" u="none" strike="noStrike" dirty="0">
                          <a:solidFill>
                            <a:schemeClr val="tx1"/>
                          </a:solidFill>
                          <a:effectLst/>
                          <a:latin typeface="+mn-lt"/>
                          <a:ea typeface="DFKai-SB" pitchFamily="65" charset="-120"/>
                        </a:rPr>
                        <a:t>LAD</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None/>
                      </a:pPr>
                      <a:r>
                        <a:rPr lang="en-US" altLang="zh-TW" sz="800" b="0" i="0" u="none" strike="noStrike" dirty="0">
                          <a:solidFill>
                            <a:schemeClr val="tx1"/>
                          </a:solidFill>
                          <a:latin typeface="+mn-lt"/>
                          <a:ea typeface="DFKai-SB"/>
                          <a:cs typeface="DFKai-SB"/>
                          <a:sym typeface="DFKai-SB"/>
                        </a:rPr>
                        <a:t>223</a:t>
                      </a:r>
                      <a:endParaRPr sz="800" b="0" i="0" u="none" strike="noStrike" dirty="0">
                        <a:solidFill>
                          <a:schemeClr val="tx1"/>
                        </a:solidFill>
                        <a:latin typeface="+mn-lt"/>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None/>
                      </a:pPr>
                      <a:r>
                        <a:rPr lang="en-US" altLang="zh-TW" sz="800" b="0" i="0" u="none" strike="noStrike" dirty="0">
                          <a:solidFill>
                            <a:schemeClr val="dk1"/>
                          </a:solidFill>
                          <a:latin typeface="+mn-lt"/>
                          <a:ea typeface="DFKai-SB"/>
                          <a:cs typeface="DFKai-SB"/>
                          <a:sym typeface="DFKai-SB"/>
                        </a:rPr>
                        <a:t>284</a:t>
                      </a:r>
                      <a:endParaRPr sz="800" b="0" i="0" u="none" strike="noStrike" dirty="0">
                        <a:solidFill>
                          <a:schemeClr val="dk1"/>
                        </a:solidFill>
                        <a:latin typeface="+mn-lt"/>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None/>
                      </a:pPr>
                      <a:r>
                        <a:rPr lang="en-US" altLang="zh-TW" sz="800" b="0" i="0" u="none" strike="noStrike" dirty="0">
                          <a:solidFill>
                            <a:schemeClr val="tx1"/>
                          </a:solidFill>
                          <a:latin typeface="+mn-lt"/>
                          <a:ea typeface="DFKai-SB"/>
                          <a:cs typeface="DFKai-SB"/>
                          <a:sym typeface="DFKai-SB"/>
                        </a:rPr>
                        <a:t>127%</a:t>
                      </a:r>
                      <a:endParaRPr sz="800" b="0" i="0" u="none" strike="noStrike" dirty="0">
                        <a:solidFill>
                          <a:schemeClr val="tx1"/>
                        </a:solidFill>
                        <a:latin typeface="+mn-lt"/>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lvl="0" indent="0" algn="ctr" rtl="0">
                        <a:spcBef>
                          <a:spcPts val="0"/>
                        </a:spcBef>
                        <a:spcAft>
                          <a:spcPts val="0"/>
                        </a:spcAft>
                        <a:buNone/>
                      </a:pPr>
                      <a:r>
                        <a:rPr lang="en-US" altLang="zh-TW" sz="800" b="0" i="0" u="none" strike="noStrike" dirty="0">
                          <a:solidFill>
                            <a:schemeClr val="tx1"/>
                          </a:solidFill>
                          <a:latin typeface="+mn-lt"/>
                          <a:ea typeface="DFKai-SB"/>
                          <a:cs typeface="DFKai-SB"/>
                          <a:sym typeface="DFKai-SB"/>
                        </a:rPr>
                        <a:t>245</a:t>
                      </a:r>
                      <a:endParaRPr sz="800" b="0" i="0" u="none" strike="noStrike" dirty="0">
                        <a:solidFill>
                          <a:schemeClr val="tx1"/>
                        </a:solidFill>
                        <a:latin typeface="+mn-lt"/>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marL="228600" indent="-228600" algn="just" rtl="0" fontAlgn="ctr">
                        <a:buFont typeface="+mj-lt"/>
                        <a:buAutoNum type="arabicPeriod"/>
                      </a:pPr>
                      <a:r>
                        <a:rPr lang="de-DE" sz="800" b="0" i="0" u="none" strike="noStrike" baseline="0" dirty="0">
                          <a:solidFill>
                            <a:schemeClr val="tx1"/>
                          </a:solidFill>
                          <a:effectLst/>
                          <a:latin typeface="+mn-lt"/>
                          <a:ea typeface="DFKai-SB" pitchFamily="65" charset="-120"/>
                        </a:rPr>
                        <a:t>Need to stay market rate level so we can be competitive.</a:t>
                      </a:r>
                    </a:p>
                    <a:p>
                      <a:pPr marL="228600" indent="-228600" algn="just" rtl="0" fontAlgn="ctr">
                        <a:buFont typeface="+mj-lt"/>
                        <a:buAutoNum type="arabicPeriod"/>
                      </a:pPr>
                      <a:r>
                        <a:rPr lang="de-DE" sz="800" b="0" i="0" u="none" strike="noStrike" baseline="0" dirty="0">
                          <a:solidFill>
                            <a:schemeClr val="tx1"/>
                          </a:solidFill>
                          <a:effectLst/>
                          <a:latin typeface="+mn-lt"/>
                          <a:ea typeface="DFKai-SB" pitchFamily="65" charset="-120"/>
                        </a:rPr>
                        <a:t>Promote more spot rates so can capture volume and comply KPI.</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extLst>
                  <a:ext uri="{0D108BD9-81ED-4DB2-BD59-A6C34878D82A}">
                    <a16:rowId xmlns:a16="http://schemas.microsoft.com/office/drawing/2014/main" val="10003"/>
                  </a:ext>
                </a:extLst>
              </a:tr>
              <a:tr h="1040015">
                <a:tc vMerge="1">
                  <a:txBody>
                    <a:bodyPr/>
                    <a:lstStyle/>
                    <a:p>
                      <a:endParaRPr lang="fr-FR"/>
                    </a:p>
                  </a:txBody>
                  <a:tcPr/>
                </a:tc>
                <a:tc>
                  <a:txBody>
                    <a:bodyPr/>
                    <a:lstStyle/>
                    <a:p>
                      <a:pPr algn="ctr" rtl="0" fontAlgn="ctr"/>
                      <a:r>
                        <a:rPr lang="en-US" altLang="zh-TW" sz="800" b="1" i="0" u="none" strike="noStrike" dirty="0">
                          <a:solidFill>
                            <a:srgbClr val="FF0000"/>
                          </a:solidFill>
                          <a:effectLst/>
                          <a:latin typeface="+mn-lt"/>
                          <a:ea typeface="DFKai-SB" pitchFamily="65" charset="-120"/>
                        </a:rPr>
                        <a:t>HN</a:t>
                      </a:r>
                      <a:r>
                        <a:rPr lang="en-US" altLang="zh-TW" sz="800" b="1" i="0" u="none" strike="noStrike" dirty="0">
                          <a:solidFill>
                            <a:schemeClr val="tx1"/>
                          </a:solidFill>
                          <a:effectLst/>
                          <a:latin typeface="+mn-lt"/>
                          <a:ea typeface="DFKai-SB" pitchFamily="65" charset="-120"/>
                        </a:rPr>
                        <a:t> EXP.</a:t>
                      </a:r>
                      <a:r>
                        <a:rPr lang="fr-FR" altLang="zh-TW" sz="800" b="1" i="0" u="none" strike="noStrike" baseline="0" dirty="0">
                          <a:solidFill>
                            <a:schemeClr val="tx1"/>
                          </a:solidFill>
                          <a:effectLst/>
                          <a:latin typeface="+mn-lt"/>
                          <a:ea typeface="DFKai-SB" pitchFamily="65" charset="-120"/>
                        </a:rPr>
                        <a:t> =&gt;</a:t>
                      </a:r>
                      <a:r>
                        <a:rPr lang="fr-FR" altLang="zh-TW" sz="800" b="1" i="0" u="none" strike="noStrike" dirty="0">
                          <a:solidFill>
                            <a:schemeClr val="tx1"/>
                          </a:solidFill>
                          <a:effectLst/>
                          <a:latin typeface="+mn-lt"/>
                          <a:ea typeface="DFKai-SB" pitchFamily="65" charset="-120"/>
                        </a:rPr>
                        <a:t> F.E.</a:t>
                      </a:r>
                    </a:p>
                    <a:p>
                      <a:pPr algn="ctr" rtl="0" fontAlgn="ctr"/>
                      <a:r>
                        <a:rPr lang="en-US" altLang="zh-TW" sz="800" b="0" i="0" u="none" strike="noStrike" dirty="0">
                          <a:solidFill>
                            <a:schemeClr val="tx1"/>
                          </a:solidFill>
                          <a:effectLst/>
                          <a:latin typeface="+mn-lt"/>
                          <a:ea typeface="DFKai-SB" pitchFamily="65" charset="-120"/>
                        </a:rPr>
                        <a:t>(CF</a:t>
                      </a:r>
                      <a:r>
                        <a:rPr lang="de-DE" altLang="zh-TW" sz="800" b="0" i="0" u="none" strike="noStrike" baseline="0" dirty="0">
                          <a:solidFill>
                            <a:schemeClr val="tx1"/>
                          </a:solidFill>
                          <a:effectLst/>
                          <a:latin typeface="+mn-lt"/>
                          <a:ea typeface="DFKai-SB" pitchFamily="65" charset="-120"/>
                        </a:rPr>
                        <a:t> Tr</a:t>
                      </a:r>
                      <a:r>
                        <a:rPr lang="fr-FR" altLang="zh-TW" sz="800" b="0" i="0" u="none" strike="noStrike" baseline="0" dirty="0" err="1">
                          <a:solidFill>
                            <a:schemeClr val="tx1"/>
                          </a:solidFill>
                          <a:effectLst/>
                          <a:latin typeface="+mn-lt"/>
                          <a:ea typeface="DFKai-SB" pitchFamily="65" charset="-120"/>
                        </a:rPr>
                        <a:t>ade</a:t>
                      </a:r>
                      <a:r>
                        <a:rPr lang="fr-FR" altLang="zh-TW" sz="800" b="0" i="0" u="none" strike="noStrike" baseline="0" dirty="0">
                          <a:solidFill>
                            <a:schemeClr val="tx1"/>
                          </a:solidFill>
                          <a:effectLst/>
                          <a:latin typeface="+mn-lt"/>
                          <a:ea typeface="DFKai-SB" pitchFamily="65" charset="-120"/>
                        </a:rPr>
                        <a:t>)</a:t>
                      </a:r>
                      <a:endParaRPr lang="de-DE" altLang="zh-TW" sz="800" b="0" i="0" u="none" strike="noStrike" dirty="0">
                        <a:solidFill>
                          <a:schemeClr val="tx1"/>
                        </a:solidFill>
                        <a:effectLst/>
                        <a:latin typeface="+mn-lt"/>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de-DE" sz="800" b="0" i="0" u="none" strike="noStrike" dirty="0">
                          <a:solidFill>
                            <a:schemeClr val="tx1"/>
                          </a:solidFill>
                          <a:effectLst/>
                          <a:latin typeface="+mn-lt"/>
                          <a:ea typeface="DFKai-SB" pitchFamily="65" charset="-120"/>
                        </a:rPr>
                        <a:t>LAD</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None/>
                      </a:pPr>
                      <a:r>
                        <a:rPr lang="en-US" altLang="zh-TW" sz="800" b="0" i="0" u="none" strike="noStrike" dirty="0">
                          <a:solidFill>
                            <a:schemeClr val="tx1"/>
                          </a:solidFill>
                          <a:latin typeface="+mn-lt"/>
                          <a:ea typeface="DFKai-SB"/>
                          <a:cs typeface="DFKai-SB"/>
                          <a:sym typeface="DFKai-SB"/>
                        </a:rPr>
                        <a:t>707</a:t>
                      </a:r>
                      <a:endParaRPr sz="800" b="0" i="0" u="none" strike="noStrike" dirty="0">
                        <a:solidFill>
                          <a:schemeClr val="tx1"/>
                        </a:solidFill>
                        <a:latin typeface="+mn-lt"/>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Clr>
                          <a:schemeClr val="dk1"/>
                        </a:buClr>
                        <a:buFont typeface="Arial"/>
                        <a:buNone/>
                      </a:pPr>
                      <a:r>
                        <a:rPr lang="en-US" altLang="zh-TW" sz="800" dirty="0">
                          <a:solidFill>
                            <a:schemeClr val="dk1"/>
                          </a:solidFill>
                          <a:latin typeface="+mn-lt"/>
                          <a:ea typeface="DFKai-SB"/>
                          <a:cs typeface="DFKai-SB"/>
                          <a:sym typeface="DFKai-SB"/>
                        </a:rPr>
                        <a:t>428</a:t>
                      </a:r>
                      <a:endParaRPr sz="800" dirty="0">
                        <a:solidFill>
                          <a:schemeClr val="dk1"/>
                        </a:solidFill>
                        <a:latin typeface="+mn-lt"/>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None/>
                      </a:pPr>
                      <a:r>
                        <a:rPr lang="en-US" altLang="zh-TW" sz="800" b="0" i="0" u="none" strike="noStrike" dirty="0">
                          <a:solidFill>
                            <a:srgbClr val="FF0000"/>
                          </a:solidFill>
                          <a:latin typeface="+mn-lt"/>
                          <a:ea typeface="DFKai-SB"/>
                          <a:cs typeface="DFKai-SB"/>
                          <a:sym typeface="DFKai-SB"/>
                        </a:rPr>
                        <a:t>61%</a:t>
                      </a:r>
                      <a:endParaRPr sz="800" b="0" i="0" u="none" strike="noStrike" dirty="0">
                        <a:solidFill>
                          <a:srgbClr val="FF0000"/>
                        </a:solidFill>
                        <a:latin typeface="+mn-lt"/>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lvl="0" indent="0" algn="ctr" rtl="0">
                        <a:spcBef>
                          <a:spcPts val="0"/>
                        </a:spcBef>
                        <a:spcAft>
                          <a:spcPts val="0"/>
                        </a:spcAft>
                        <a:buNone/>
                      </a:pPr>
                      <a:r>
                        <a:rPr lang="en-US" altLang="zh-TW" sz="800" b="0" i="0" u="none" strike="noStrike" dirty="0">
                          <a:solidFill>
                            <a:schemeClr val="tx1"/>
                          </a:solidFill>
                          <a:latin typeface="+mn-lt"/>
                          <a:ea typeface="DFKai-SB"/>
                          <a:cs typeface="DFKai-SB"/>
                          <a:sym typeface="DFKai-SB"/>
                        </a:rPr>
                        <a:t>439</a:t>
                      </a:r>
                      <a:endParaRPr sz="800" b="0" i="0" u="none" strike="noStrike" dirty="0">
                        <a:solidFill>
                          <a:schemeClr val="tx1"/>
                        </a:solidFill>
                        <a:latin typeface="+mn-lt"/>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marL="228600" indent="-228600" algn="just" rtl="0" fontAlgn="ctr">
                        <a:buFont typeface="+mj-lt"/>
                        <a:buAutoNum type="arabicPeriod"/>
                      </a:pPr>
                      <a:r>
                        <a:rPr lang="de-DE" sz="800" b="0" i="0" u="none" strike="noStrike" dirty="0">
                          <a:solidFill>
                            <a:schemeClr val="tx1"/>
                          </a:solidFill>
                          <a:effectLst/>
                          <a:latin typeface="+mn-lt"/>
                          <a:ea typeface="DFKai-SB" pitchFamily="65" charset="-120"/>
                        </a:rPr>
                        <a:t>Due to LAE unstable service RH equipment was not fluent</a:t>
                      </a:r>
                      <a:r>
                        <a:rPr lang="de-DE" sz="800" b="0" i="0" u="none" strike="noStrike" baseline="0" dirty="0">
                          <a:solidFill>
                            <a:schemeClr val="tx1"/>
                          </a:solidFill>
                          <a:effectLst/>
                          <a:latin typeface="+mn-lt"/>
                          <a:ea typeface="DFKai-SB" pitchFamily="65" charset="-120"/>
                        </a:rPr>
                        <a:t> as past years, we lost around 400 TEU‘s export from HN to TW.</a:t>
                      </a:r>
                    </a:p>
                    <a:p>
                      <a:pPr marL="228600" indent="-228600" algn="just" rtl="0" fontAlgn="ctr">
                        <a:buFont typeface="+mj-lt"/>
                        <a:buAutoNum type="arabicPeriod"/>
                      </a:pPr>
                      <a:r>
                        <a:rPr lang="de-DE" sz="800" b="0" i="0" u="none" strike="noStrike" baseline="0" dirty="0">
                          <a:solidFill>
                            <a:schemeClr val="tx1"/>
                          </a:solidFill>
                          <a:effectLst/>
                          <a:latin typeface="+mn-lt"/>
                          <a:ea typeface="DFKai-SB" pitchFamily="65" charset="-120"/>
                        </a:rPr>
                        <a:t>Free trade agreement between HN and TW expiration made exports of frozen shrimp drop.</a:t>
                      </a:r>
                    </a:p>
                    <a:p>
                      <a:pPr marL="228600" indent="-228600" algn="just" rtl="0" fontAlgn="ctr">
                        <a:buFont typeface="+mj-lt"/>
                        <a:buAutoNum type="arabicPeriod"/>
                      </a:pPr>
                      <a:r>
                        <a:rPr lang="de-DE" sz="800" b="0" i="0" u="none" strike="noStrike" baseline="0" dirty="0">
                          <a:solidFill>
                            <a:schemeClr val="tx1"/>
                          </a:solidFill>
                          <a:effectLst/>
                          <a:latin typeface="+mn-lt"/>
                          <a:ea typeface="DFKai-SB" pitchFamily="65" charset="-120"/>
                        </a:rPr>
                        <a:t>Need support on second leg to IN, right now is our main market.</a:t>
                      </a:r>
                      <a:endParaRPr lang="de-DE" sz="800" b="0" i="0" u="none" strike="noStrike" dirty="0">
                        <a:solidFill>
                          <a:schemeClr val="tx1"/>
                        </a:solidFill>
                        <a:effectLst/>
                        <a:latin typeface="+mn-lt"/>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66075140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2934400366"/>
              </p:ext>
            </p:extLst>
          </p:nvPr>
        </p:nvGraphicFramePr>
        <p:xfrm>
          <a:off x="104257" y="686688"/>
          <a:ext cx="8935488" cy="4293229"/>
        </p:xfrm>
        <a:graphic>
          <a:graphicData uri="http://schemas.openxmlformats.org/drawingml/2006/table">
            <a:tbl>
              <a:tblPr/>
              <a:tblGrid>
                <a:gridCol w="507303">
                  <a:extLst>
                    <a:ext uri="{9D8B030D-6E8A-4147-A177-3AD203B41FA5}">
                      <a16:colId xmlns:a16="http://schemas.microsoft.com/office/drawing/2014/main" val="20000"/>
                    </a:ext>
                  </a:extLst>
                </a:gridCol>
                <a:gridCol w="1080120">
                  <a:extLst>
                    <a:ext uri="{9D8B030D-6E8A-4147-A177-3AD203B41FA5}">
                      <a16:colId xmlns:a16="http://schemas.microsoft.com/office/drawing/2014/main" val="20001"/>
                    </a:ext>
                  </a:extLst>
                </a:gridCol>
                <a:gridCol w="432048">
                  <a:extLst>
                    <a:ext uri="{9D8B030D-6E8A-4147-A177-3AD203B41FA5}">
                      <a16:colId xmlns:a16="http://schemas.microsoft.com/office/drawing/2014/main" val="20006"/>
                    </a:ext>
                  </a:extLst>
                </a:gridCol>
                <a:gridCol w="936104">
                  <a:extLst>
                    <a:ext uri="{9D8B030D-6E8A-4147-A177-3AD203B41FA5}">
                      <a16:colId xmlns:a16="http://schemas.microsoft.com/office/drawing/2014/main" val="20002"/>
                    </a:ext>
                  </a:extLst>
                </a:gridCol>
                <a:gridCol w="864096">
                  <a:extLst>
                    <a:ext uri="{9D8B030D-6E8A-4147-A177-3AD203B41FA5}">
                      <a16:colId xmlns:a16="http://schemas.microsoft.com/office/drawing/2014/main" val="20003"/>
                    </a:ext>
                  </a:extLst>
                </a:gridCol>
                <a:gridCol w="648072">
                  <a:extLst>
                    <a:ext uri="{9D8B030D-6E8A-4147-A177-3AD203B41FA5}">
                      <a16:colId xmlns:a16="http://schemas.microsoft.com/office/drawing/2014/main" val="20004"/>
                    </a:ext>
                  </a:extLst>
                </a:gridCol>
                <a:gridCol w="864096">
                  <a:extLst>
                    <a:ext uri="{9D8B030D-6E8A-4147-A177-3AD203B41FA5}">
                      <a16:colId xmlns:a16="http://schemas.microsoft.com/office/drawing/2014/main" val="3952754038"/>
                    </a:ext>
                  </a:extLst>
                </a:gridCol>
                <a:gridCol w="3603649">
                  <a:extLst>
                    <a:ext uri="{9D8B030D-6E8A-4147-A177-3AD203B41FA5}">
                      <a16:colId xmlns:a16="http://schemas.microsoft.com/office/drawing/2014/main" val="20005"/>
                    </a:ext>
                  </a:extLst>
                </a:gridCol>
              </a:tblGrid>
              <a:tr h="406851">
                <a:tc rowSpan="2">
                  <a:txBody>
                    <a:bodyPr/>
                    <a:lstStyle/>
                    <a:p>
                      <a:pPr algn="ctr" rtl="0" fontAlgn="ctr"/>
                      <a:r>
                        <a:rPr lang="en-US" altLang="zh-TW" sz="1000" b="0" i="0" u="none" strike="noStrike" dirty="0">
                          <a:solidFill>
                            <a:srgbClr val="000000"/>
                          </a:solidFill>
                          <a:effectLst/>
                          <a:latin typeface="DFKai-SB" pitchFamily="65" charset="-120"/>
                          <a:ea typeface="DFKai-SB" pitchFamily="65" charset="-120"/>
                        </a:rPr>
                        <a:t>Subject</a:t>
                      </a:r>
                      <a:endParaRPr lang="zh-TW" alt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rowSpan="2">
                  <a:txBody>
                    <a:bodyPr/>
                    <a:lstStyle/>
                    <a:p>
                      <a:pPr algn="ctr" rtl="0" fontAlgn="ctr"/>
                      <a:r>
                        <a:rPr lang="en-US" altLang="zh-TW" sz="1000" b="0" i="0" u="none" strike="noStrike" dirty="0">
                          <a:solidFill>
                            <a:srgbClr val="000000"/>
                          </a:solidFill>
                          <a:effectLst/>
                          <a:latin typeface="DFKai-SB" pitchFamily="65" charset="-120"/>
                          <a:ea typeface="DFKai-SB" pitchFamily="65" charset="-120"/>
                        </a:rPr>
                        <a:t>Segments</a:t>
                      </a:r>
                      <a:endParaRPr lang="zh-TW" alt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rowSpan="2">
                  <a:txBody>
                    <a:bodyPr/>
                    <a:lstStyle/>
                    <a:p>
                      <a:pPr algn="ctr" rtl="0" fontAlgn="ctr"/>
                      <a:r>
                        <a:rPr lang="de-DE" altLang="zh-TW" sz="1000" b="0" i="0" u="none" strike="noStrike" dirty="0">
                          <a:solidFill>
                            <a:schemeClr val="tx1"/>
                          </a:solidFill>
                          <a:effectLst/>
                          <a:latin typeface="DFKai-SB" pitchFamily="65" charset="-120"/>
                          <a:ea typeface="DFKai-SB" pitchFamily="65" charset="-120"/>
                        </a:rPr>
                        <a:t>BCC</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altLang="zh-TW" sz="1000" b="0" i="0" u="none" strike="noStrike" dirty="0">
                          <a:solidFill>
                            <a:schemeClr val="tx1"/>
                          </a:solidFill>
                          <a:effectLst/>
                          <a:latin typeface="DFKai-SB" pitchFamily="65" charset="-120"/>
                          <a:ea typeface="DFKai-SB" pitchFamily="65" charset="-120"/>
                        </a:rPr>
                        <a:t>202</a:t>
                      </a:r>
                      <a:r>
                        <a:rPr lang="en-US" altLang="zh-TW" sz="1000" b="0" i="0" u="none" strike="noStrike" dirty="0">
                          <a:solidFill>
                            <a:schemeClr val="tx1"/>
                          </a:solidFill>
                          <a:effectLst/>
                          <a:latin typeface="DFKai-SB" pitchFamily="65" charset="-120"/>
                          <a:ea typeface="DFKai-SB" pitchFamily="65" charset="-120"/>
                        </a:rPr>
                        <a:t>4</a:t>
                      </a:r>
                      <a:r>
                        <a:rPr lang="de-DE" altLang="zh-TW" sz="1000" b="0" i="0" u="none" strike="noStrike" dirty="0">
                          <a:solidFill>
                            <a:schemeClr val="tx1"/>
                          </a:solidFill>
                          <a:effectLst/>
                          <a:latin typeface="DFKai-SB" pitchFamily="65" charset="-120"/>
                          <a:ea typeface="DFKai-SB" pitchFamily="65" charset="-120"/>
                        </a:rPr>
                        <a:t> Target</a:t>
                      </a:r>
                    </a:p>
                    <a:p>
                      <a:pPr algn="ctr" rtl="0" fontAlgn="ctr"/>
                      <a:r>
                        <a:rPr lang="de-DE" altLang="zh-TW" sz="800" b="0" i="0" u="none" strike="noStrike" dirty="0">
                          <a:solidFill>
                            <a:schemeClr val="tx1"/>
                          </a:solidFill>
                          <a:effectLst/>
                          <a:latin typeface="DFKai-SB" pitchFamily="65" charset="-120"/>
                          <a:ea typeface="DFKai-SB" pitchFamily="65" charset="-120"/>
                        </a:rPr>
                        <a:t>TTL Loading(</a:t>
                      </a:r>
                      <a:r>
                        <a:rPr lang="de-DE" altLang="zh-TW" sz="800" b="0" i="0" u="none" strike="noStrike" baseline="0" dirty="0">
                          <a:solidFill>
                            <a:schemeClr val="tx1"/>
                          </a:solidFill>
                          <a:effectLst/>
                          <a:latin typeface="DFKai-SB" pitchFamily="65" charset="-120"/>
                          <a:ea typeface="DFKai-SB" pitchFamily="65" charset="-120"/>
                        </a:rPr>
                        <a:t>TEU)</a:t>
                      </a:r>
                      <a:endParaRPr lang="de-DE" altLang="zh-TW" sz="8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altLang="zh-TW" sz="1000" b="0" i="0" u="none" strike="noStrike" dirty="0">
                          <a:solidFill>
                            <a:schemeClr val="tx1"/>
                          </a:solidFill>
                          <a:effectLst/>
                          <a:latin typeface="DFKai-SB" pitchFamily="65" charset="-120"/>
                          <a:ea typeface="DFKai-SB" pitchFamily="65" charset="-120"/>
                        </a:rPr>
                        <a:t>2024 JAN~DEC</a:t>
                      </a:r>
                    </a:p>
                    <a:p>
                      <a:pPr marL="0" marR="0" indent="0" algn="ctr" defTabSz="914400" rtl="0" eaLnBrk="1" fontAlgn="ctr" latinLnBrk="0" hangingPunct="1">
                        <a:lnSpc>
                          <a:spcPct val="100000"/>
                        </a:lnSpc>
                        <a:spcBef>
                          <a:spcPts val="0"/>
                        </a:spcBef>
                        <a:spcAft>
                          <a:spcPts val="0"/>
                        </a:spcAft>
                        <a:buClrTx/>
                        <a:buSzTx/>
                        <a:buFontTx/>
                        <a:buNone/>
                        <a:tabLst/>
                        <a:defRPr/>
                      </a:pPr>
                      <a:r>
                        <a:rPr lang="de-DE" altLang="zh-TW" sz="800" b="0" i="0" u="none" strike="noStrike" dirty="0">
                          <a:solidFill>
                            <a:schemeClr val="tx1"/>
                          </a:solidFill>
                          <a:effectLst/>
                          <a:latin typeface="DFKai-SB" pitchFamily="65" charset="-120"/>
                          <a:ea typeface="DFKai-SB" pitchFamily="65" charset="-120"/>
                        </a:rPr>
                        <a:t>TTL</a:t>
                      </a:r>
                      <a:r>
                        <a:rPr lang="de-DE" altLang="zh-TW" sz="800" b="0" i="0" u="none" strike="noStrike" baseline="0" dirty="0">
                          <a:solidFill>
                            <a:schemeClr val="tx1"/>
                          </a:solidFill>
                          <a:effectLst/>
                          <a:latin typeface="DFKai-SB" pitchFamily="65" charset="-120"/>
                          <a:ea typeface="DFKai-SB" pitchFamily="65" charset="-120"/>
                        </a:rPr>
                        <a:t> </a:t>
                      </a:r>
                      <a:r>
                        <a:rPr lang="de-DE" altLang="zh-TW" sz="800" b="0" i="0" u="none" strike="noStrike" dirty="0">
                          <a:solidFill>
                            <a:schemeClr val="tx1"/>
                          </a:solidFill>
                          <a:effectLst/>
                          <a:latin typeface="DFKai-SB" pitchFamily="65" charset="-120"/>
                          <a:ea typeface="DFKai-SB" pitchFamily="65" charset="-120"/>
                        </a:rPr>
                        <a:t>Loading</a:t>
                      </a:r>
                      <a:r>
                        <a:rPr lang="de-DE" altLang="zh-TW" sz="800" b="0" i="0" u="none" strike="noStrike" baseline="0" dirty="0">
                          <a:solidFill>
                            <a:schemeClr val="tx1"/>
                          </a:solidFill>
                          <a:effectLst/>
                          <a:latin typeface="DFKai-SB" pitchFamily="65" charset="-120"/>
                          <a:ea typeface="DFKai-SB" pitchFamily="65" charset="-120"/>
                        </a:rPr>
                        <a:t>(TEU)</a:t>
                      </a:r>
                      <a:endParaRPr lang="de-DE" altLang="zh-TW" sz="8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en-US" altLang="zh-TW" sz="800" b="0" i="0" u="none" strike="noStrike" dirty="0">
                          <a:solidFill>
                            <a:schemeClr val="tx1"/>
                          </a:solidFill>
                          <a:effectLst/>
                          <a:latin typeface="DFKai-SB" pitchFamily="65" charset="-120"/>
                          <a:ea typeface="DFKai-SB" pitchFamily="65" charset="-120"/>
                        </a:rPr>
                        <a:t>Achievement</a:t>
                      </a:r>
                    </a:p>
                    <a:p>
                      <a:pPr algn="ctr" rtl="0" fontAlgn="ctr"/>
                      <a:r>
                        <a:rPr lang="de-DE" altLang="zh-TW" sz="1000" b="0" i="0" u="none" strike="noStrike" dirty="0">
                          <a:solidFill>
                            <a:schemeClr val="tx1"/>
                          </a:solidFill>
                          <a:effectLst/>
                          <a:latin typeface="DFKai-SB" pitchFamily="65" charset="-120"/>
                          <a:ea typeface="DFKai-SB" pitchFamily="65" charset="-120"/>
                        </a:rPr>
                        <a:t>(%)</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altLang="zh-TW" sz="1000" b="0" i="0" u="none" strike="noStrike" dirty="0">
                          <a:solidFill>
                            <a:schemeClr val="tx1"/>
                          </a:solidFill>
                          <a:effectLst/>
                          <a:latin typeface="DFKai-SB" pitchFamily="65" charset="-120"/>
                          <a:ea typeface="DFKai-SB" pitchFamily="65" charset="-120"/>
                        </a:rPr>
                        <a:t>2025 JAN~DEC</a:t>
                      </a:r>
                    </a:p>
                    <a:p>
                      <a:pPr marL="0" marR="0" lvl="0" indent="0" algn="ctr" defTabSz="914400" rtl="0" eaLnBrk="1" fontAlgn="ctr" latinLnBrk="0" hangingPunct="1">
                        <a:lnSpc>
                          <a:spcPct val="100000"/>
                        </a:lnSpc>
                        <a:spcBef>
                          <a:spcPts val="0"/>
                        </a:spcBef>
                        <a:spcAft>
                          <a:spcPts val="0"/>
                        </a:spcAft>
                        <a:buClrTx/>
                        <a:buSzTx/>
                        <a:buFontTx/>
                        <a:buNone/>
                        <a:tabLst/>
                        <a:defRPr/>
                      </a:pPr>
                      <a:r>
                        <a:rPr lang="de-DE" altLang="zh-TW" sz="800" b="0" i="0" u="none" strike="noStrike" dirty="0">
                          <a:solidFill>
                            <a:schemeClr val="tx1"/>
                          </a:solidFill>
                          <a:effectLst/>
                          <a:latin typeface="DFKai-SB" pitchFamily="65" charset="-120"/>
                          <a:ea typeface="DFKai-SB" pitchFamily="65" charset="-120"/>
                        </a:rPr>
                        <a:t>TTL Loading(</a:t>
                      </a:r>
                      <a:r>
                        <a:rPr lang="de-DE" altLang="zh-TW" sz="800" b="0" i="0" u="none" strike="noStrike" baseline="0" dirty="0">
                          <a:solidFill>
                            <a:schemeClr val="tx1"/>
                          </a:solidFill>
                          <a:effectLst/>
                          <a:latin typeface="DFKai-SB" pitchFamily="65" charset="-120"/>
                          <a:ea typeface="DFKai-SB" pitchFamily="65" charset="-120"/>
                        </a:rPr>
                        <a:t>TEU)</a:t>
                      </a:r>
                      <a:endParaRPr lang="de-DE" altLang="zh-TW" sz="8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rowSpan="2">
                  <a:txBody>
                    <a:bodyPr/>
                    <a:lstStyle/>
                    <a:p>
                      <a:pPr algn="ctr" rtl="0" fontAlgn="ctr"/>
                      <a:r>
                        <a:rPr lang="de-DE" sz="1000" b="0" i="0" u="none" strike="noStrike" dirty="0">
                          <a:solidFill>
                            <a:srgbClr val="000000"/>
                          </a:solidFill>
                          <a:effectLst/>
                          <a:latin typeface="DFKai-SB" pitchFamily="65" charset="-120"/>
                          <a:ea typeface="DFKai-SB" pitchFamily="65" charset="-120"/>
                        </a:rPr>
                        <a:t>Market</a:t>
                      </a:r>
                      <a:r>
                        <a:rPr lang="de-DE" sz="1000" b="0" i="0" u="none" strike="noStrike" baseline="0" dirty="0">
                          <a:solidFill>
                            <a:srgbClr val="000000"/>
                          </a:solidFill>
                          <a:effectLst/>
                          <a:latin typeface="DFKai-SB" pitchFamily="65" charset="-120"/>
                          <a:ea typeface="DFKai-SB" pitchFamily="65" charset="-120"/>
                        </a:rPr>
                        <a:t> Review</a:t>
                      </a:r>
                      <a:r>
                        <a:rPr lang="de-DE" sz="1000" b="0" i="0" u="none" strike="noStrike" dirty="0">
                          <a:solidFill>
                            <a:srgbClr val="000000"/>
                          </a:solidFill>
                          <a:effectLst/>
                          <a:latin typeface="DFKai-SB" pitchFamily="65" charset="-120"/>
                          <a:ea typeface="DFKai-SB" pitchFamily="65" charset="-120"/>
                        </a:rPr>
                        <a:t> </a:t>
                      </a:r>
                      <a:r>
                        <a:rPr lang="en-US" altLang="zh-TW" sz="1000" b="0" i="0" u="none" strike="noStrike" dirty="0">
                          <a:solidFill>
                            <a:srgbClr val="000000"/>
                          </a:solidFill>
                          <a:effectLst/>
                          <a:latin typeface="DFKai-SB" pitchFamily="65" charset="-120"/>
                          <a:ea typeface="DFKai-SB" pitchFamily="65" charset="-120"/>
                        </a:rPr>
                        <a:t>&amp;</a:t>
                      </a:r>
                      <a:r>
                        <a:rPr lang="de-DE" sz="1000" b="0" i="0" u="none" strike="noStrike" dirty="0">
                          <a:solidFill>
                            <a:srgbClr val="000000"/>
                          </a:solidFill>
                          <a:effectLst/>
                          <a:latin typeface="DFKai-SB" pitchFamily="65" charset="-120"/>
                          <a:ea typeface="DFKai-SB" pitchFamily="65" charset="-120"/>
                        </a:rPr>
                        <a:t> Action</a:t>
                      </a:r>
                      <a:r>
                        <a:rPr lang="de-DE" sz="1000" b="0" i="0" u="none" strike="noStrike" baseline="0" dirty="0">
                          <a:solidFill>
                            <a:srgbClr val="000000"/>
                          </a:solidFill>
                          <a:effectLst/>
                          <a:latin typeface="DFKai-SB" pitchFamily="65" charset="-120"/>
                          <a:ea typeface="DFKai-SB" pitchFamily="65" charset="-120"/>
                        </a:rPr>
                        <a:t> Plan</a:t>
                      </a:r>
                    </a:p>
                    <a:p>
                      <a:pPr algn="ctr" rtl="0" fontAlgn="ctr"/>
                      <a:r>
                        <a:rPr lang="de-DE" sz="1000" b="0" i="0" u="none" strike="noStrike" baseline="0" dirty="0">
                          <a:solidFill>
                            <a:srgbClr val="000000"/>
                          </a:solidFill>
                          <a:effectLst/>
                          <a:latin typeface="DFKai-SB" pitchFamily="65" charset="-120"/>
                          <a:ea typeface="DFKai-SB" pitchFamily="65" charset="-120"/>
                        </a:rPr>
                        <a:t>(How to achieve 2025 target?)</a:t>
                      </a:r>
                      <a:endParaRPr 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extLst>
                  <a:ext uri="{0D108BD9-81ED-4DB2-BD59-A6C34878D82A}">
                    <a16:rowId xmlns:a16="http://schemas.microsoft.com/office/drawing/2014/main" val="10000"/>
                  </a:ext>
                </a:extLst>
              </a:tr>
              <a:tr h="209086">
                <a:tc vMerge="1">
                  <a:txBody>
                    <a:bodyPr/>
                    <a:lstStyle/>
                    <a:p>
                      <a:endParaRPr lang="de-DE"/>
                    </a:p>
                  </a:txBody>
                  <a:tcPr/>
                </a:tc>
                <a:tc vMerge="1">
                  <a:txBody>
                    <a:bodyPr/>
                    <a:lstStyle/>
                    <a:p>
                      <a:endParaRPr lang="de-DE"/>
                    </a:p>
                  </a:txBody>
                  <a:tcPr/>
                </a:tc>
                <a:tc vMerge="1">
                  <a:txBody>
                    <a:bodyPr/>
                    <a:lstStyle/>
                    <a:p>
                      <a:pPr algn="ctr" rtl="0" fontAlgn="ctr"/>
                      <a:endParaRPr 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2E088"/>
                    </a:solidFill>
                  </a:tcPr>
                </a:tc>
                <a:tc>
                  <a:txBody>
                    <a:bodyPr/>
                    <a:lstStyle/>
                    <a:p>
                      <a:pPr algn="ctr" rtl="0" fontAlgn="ctr"/>
                      <a:r>
                        <a:rPr lang="de-DE" sz="1000" b="0" i="0" u="none" strike="noStrike" dirty="0">
                          <a:solidFill>
                            <a:srgbClr val="000000"/>
                          </a:solidFill>
                          <a:effectLst/>
                          <a:latin typeface="DFKai-SB" pitchFamily="65" charset="-120"/>
                          <a:ea typeface="DFKai-SB" pitchFamily="65" charset="-120"/>
                        </a:rPr>
                        <a:t>(A)</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sz="1000" b="0" i="0" u="none" strike="noStrike" dirty="0">
                          <a:solidFill>
                            <a:srgbClr val="000000"/>
                          </a:solidFill>
                          <a:effectLst/>
                          <a:latin typeface="DFKai-SB" pitchFamily="65" charset="-120"/>
                          <a:ea typeface="DFKai-SB" pitchFamily="65" charset="-120"/>
                        </a:rPr>
                        <a:t>(B)</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altLang="zh-TW" sz="1000" b="0" i="0" u="none" strike="noStrike" kern="1200" cap="none" spc="0" normalizeH="0" baseline="0" noProof="0" dirty="0">
                          <a:ln>
                            <a:noFill/>
                          </a:ln>
                          <a:solidFill>
                            <a:srgbClr val="000000"/>
                          </a:solidFill>
                          <a:effectLst/>
                          <a:uLnTx/>
                          <a:uFillTx/>
                          <a:latin typeface="DFKai-SB" pitchFamily="65" charset="-120"/>
                          <a:ea typeface="DFKai-SB" pitchFamily="65" charset="-120"/>
                          <a:cs typeface="+mn-cs"/>
                        </a:rPr>
                        <a:t>(B)/(A)</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altLang="zh-TW" sz="1000" b="0" i="0" u="none" strike="noStrike" kern="1200" cap="none" spc="0" normalizeH="0" baseline="0" noProof="0" dirty="0">
                          <a:ln>
                            <a:noFill/>
                          </a:ln>
                          <a:solidFill>
                            <a:srgbClr val="000000"/>
                          </a:solidFill>
                          <a:effectLst/>
                          <a:uLnTx/>
                          <a:uFillTx/>
                          <a:latin typeface="DFKai-SB" pitchFamily="65" charset="-120"/>
                          <a:ea typeface="DFKai-SB" pitchFamily="65" charset="-120"/>
                          <a:cs typeface="+mn-cs"/>
                        </a:rPr>
                        <a:t>Target</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vMerge="1">
                  <a:txBody>
                    <a:bodyPr/>
                    <a:lstStyle/>
                    <a:p>
                      <a:pPr algn="ctr" rtl="0" fontAlgn="ctr"/>
                      <a:endParaRPr lang="de-DE" sz="1000" b="0" i="0" u="none" strike="noStrike" dirty="0">
                        <a:solidFill>
                          <a:srgbClr val="000000"/>
                        </a:solidFill>
                        <a:effectLst/>
                        <a:latin typeface="DFKai-SB" pitchFamily="65" charset="-120"/>
                        <a:ea typeface="DFKai-SB" pitchFamily="65" charset="-120"/>
                      </a:endParaRP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2E088"/>
                    </a:solidFill>
                  </a:tcPr>
                </a:tc>
                <a:extLst>
                  <a:ext uri="{0D108BD9-81ED-4DB2-BD59-A6C34878D82A}">
                    <a16:rowId xmlns:a16="http://schemas.microsoft.com/office/drawing/2014/main" val="10001"/>
                  </a:ext>
                </a:extLst>
              </a:tr>
              <a:tr h="1341133">
                <a:tc rowSpan="3">
                  <a:txBody>
                    <a:bodyPr/>
                    <a:lstStyle/>
                    <a:p>
                      <a:pPr algn="ctr" rtl="0" fontAlgn="ctr"/>
                      <a:r>
                        <a:rPr lang="en-US" altLang="zh-TW" sz="1000" b="0" i="0" u="none" strike="noStrike" dirty="0">
                          <a:solidFill>
                            <a:srgbClr val="000000"/>
                          </a:solidFill>
                          <a:effectLst/>
                          <a:latin typeface="DFKai-SB" pitchFamily="65" charset="-120"/>
                          <a:ea typeface="DFKai-SB" pitchFamily="65" charset="-120"/>
                        </a:rPr>
                        <a:t>Trade</a:t>
                      </a:r>
                      <a:r>
                        <a:rPr lang="en-US" altLang="zh-TW" sz="1000" b="0" i="0" u="none" strike="noStrike" baseline="0" dirty="0">
                          <a:solidFill>
                            <a:srgbClr val="000000"/>
                          </a:solidFill>
                          <a:effectLst/>
                          <a:latin typeface="DFKai-SB" pitchFamily="65" charset="-120"/>
                          <a:ea typeface="DFKai-SB" pitchFamily="65" charset="-120"/>
                        </a:rPr>
                        <a:t> </a:t>
                      </a:r>
                    </a:p>
                    <a:p>
                      <a:pPr algn="ctr" rtl="0" fontAlgn="ctr"/>
                      <a:r>
                        <a:rPr lang="en-US" altLang="zh-TW" sz="1000" b="0" i="0" u="none" strike="noStrike" baseline="0" dirty="0">
                          <a:solidFill>
                            <a:srgbClr val="000000"/>
                          </a:solidFill>
                          <a:effectLst/>
                          <a:latin typeface="DFKai-SB" pitchFamily="65" charset="-120"/>
                          <a:ea typeface="DFKai-SB" pitchFamily="65" charset="-120"/>
                        </a:rPr>
                        <a:t>Lane</a:t>
                      </a:r>
                      <a:endParaRPr lang="zh-TW" alt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en-US" altLang="zh-TW" sz="800" b="1" i="0" u="none" strike="noStrike" dirty="0">
                          <a:solidFill>
                            <a:srgbClr val="FF0000"/>
                          </a:solidFill>
                          <a:effectLst/>
                          <a:latin typeface="+mn-lt"/>
                          <a:ea typeface="DFKai-SB" pitchFamily="65" charset="-120"/>
                        </a:rPr>
                        <a:t>HN</a:t>
                      </a:r>
                      <a:r>
                        <a:rPr lang="en-US" altLang="zh-TW" sz="800" b="1" i="0" u="none" strike="noStrike" dirty="0">
                          <a:solidFill>
                            <a:schemeClr val="tx1"/>
                          </a:solidFill>
                          <a:effectLst/>
                          <a:latin typeface="+mn-lt"/>
                          <a:ea typeface="DFKai-SB" pitchFamily="65" charset="-120"/>
                        </a:rPr>
                        <a:t> </a:t>
                      </a:r>
                      <a:r>
                        <a:rPr lang="fr-FR" altLang="zh-TW" sz="800" b="1" i="0" u="none" strike="noStrike" dirty="0">
                          <a:solidFill>
                            <a:schemeClr val="tx1"/>
                          </a:solidFill>
                          <a:effectLst/>
                          <a:latin typeface="+mn-lt"/>
                          <a:ea typeface="DFKai-SB" pitchFamily="65" charset="-120"/>
                          <a:sym typeface="Wingdings" pitchFamily="2" charset="2"/>
                        </a:rPr>
                        <a:t></a:t>
                      </a:r>
                      <a:r>
                        <a:rPr lang="fr-FR" altLang="zh-TW" sz="800" b="1" i="0" u="none" strike="noStrike" dirty="0">
                          <a:solidFill>
                            <a:schemeClr val="tx1"/>
                          </a:solidFill>
                          <a:effectLst/>
                          <a:latin typeface="+mn-lt"/>
                          <a:ea typeface="DFKai-SB" pitchFamily="65" charset="-120"/>
                        </a:rPr>
                        <a:t> USEC</a:t>
                      </a:r>
                    </a:p>
                    <a:p>
                      <a:pPr algn="ctr" rtl="0" fontAlgn="ctr"/>
                      <a:r>
                        <a:rPr lang="en-US" altLang="zh-TW" sz="800" b="0" i="0" u="none" strike="noStrike" dirty="0">
                          <a:solidFill>
                            <a:schemeClr val="tx1"/>
                          </a:solidFill>
                          <a:effectLst/>
                          <a:latin typeface="+mn-lt"/>
                          <a:ea typeface="DFKai-SB" pitchFamily="65" charset="-120"/>
                        </a:rPr>
                        <a:t>(622+623</a:t>
                      </a:r>
                      <a:r>
                        <a:rPr lang="de-DE" altLang="zh-TW" sz="800" b="0" i="0" u="none" strike="noStrike" baseline="0" dirty="0">
                          <a:solidFill>
                            <a:schemeClr val="tx1"/>
                          </a:solidFill>
                          <a:effectLst/>
                          <a:latin typeface="+mn-lt"/>
                          <a:ea typeface="DFKai-SB" pitchFamily="65" charset="-120"/>
                        </a:rPr>
                        <a:t> Tr</a:t>
                      </a:r>
                      <a:r>
                        <a:rPr lang="fr-FR" altLang="zh-TW" sz="800" b="0" i="0" u="none" strike="noStrike" baseline="0" dirty="0" err="1">
                          <a:solidFill>
                            <a:schemeClr val="tx1"/>
                          </a:solidFill>
                          <a:effectLst/>
                          <a:latin typeface="+mn-lt"/>
                          <a:ea typeface="DFKai-SB" pitchFamily="65" charset="-120"/>
                        </a:rPr>
                        <a:t>ade</a:t>
                      </a:r>
                      <a:r>
                        <a:rPr lang="fr-FR" altLang="zh-TW" sz="800" b="0" i="0" u="none" strike="noStrike" baseline="0" dirty="0">
                          <a:solidFill>
                            <a:schemeClr val="tx1"/>
                          </a:solidFill>
                          <a:effectLst/>
                          <a:latin typeface="+mn-lt"/>
                          <a:ea typeface="DFKai-SB" pitchFamily="65" charset="-120"/>
                        </a:rPr>
                        <a:t>)</a:t>
                      </a:r>
                      <a:endParaRPr lang="de-DE" sz="800" b="0" i="0" u="none" strike="noStrike" dirty="0">
                        <a:solidFill>
                          <a:schemeClr val="tx1"/>
                        </a:solidFill>
                        <a:effectLst/>
                        <a:latin typeface="+mn-lt"/>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de-DE" sz="800" b="0" i="0" u="none" strike="noStrike" dirty="0">
                          <a:solidFill>
                            <a:schemeClr val="tx1"/>
                          </a:solidFill>
                          <a:effectLst/>
                          <a:latin typeface="+mn-lt"/>
                          <a:ea typeface="DFKai-SB" pitchFamily="65" charset="-120"/>
                        </a:rPr>
                        <a:t>ELA</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SzPts val="1000"/>
                        <a:buFont typeface="Arial"/>
                        <a:buNone/>
                      </a:pPr>
                      <a:r>
                        <a:rPr lang="en-US" sz="800" dirty="0">
                          <a:solidFill>
                            <a:schemeClr val="dk1"/>
                          </a:solidFill>
                          <a:latin typeface="+mn-lt"/>
                          <a:ea typeface="DFKai-SB"/>
                          <a:cs typeface="DFKai-SB"/>
                          <a:sym typeface="DFKai-SB"/>
                        </a:rPr>
                        <a:t>800</a:t>
                      </a:r>
                      <a:endParaRPr sz="800" b="0" i="0" u="none" strike="noStrike" dirty="0">
                        <a:solidFill>
                          <a:schemeClr val="dk1"/>
                        </a:solidFill>
                        <a:latin typeface="+mn-lt"/>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SzPts val="1000"/>
                        <a:buFont typeface="Arial"/>
                        <a:buNone/>
                      </a:pPr>
                      <a:r>
                        <a:rPr lang="en-US" sz="800" dirty="0">
                          <a:solidFill>
                            <a:schemeClr val="dk1"/>
                          </a:solidFill>
                          <a:latin typeface="+mn-lt"/>
                          <a:ea typeface="DFKai-SB"/>
                          <a:cs typeface="DFKai-SB"/>
                          <a:sym typeface="DFKai-SB"/>
                        </a:rPr>
                        <a:t>286</a:t>
                      </a:r>
                      <a:endParaRPr sz="800" dirty="0">
                        <a:solidFill>
                          <a:schemeClr val="dk1"/>
                        </a:solidFill>
                        <a:latin typeface="+mn-lt"/>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SzPts val="1000"/>
                        <a:buFont typeface="Arial"/>
                        <a:buNone/>
                      </a:pPr>
                      <a:r>
                        <a:rPr lang="en-US" sz="800" b="0" i="0" u="none" strike="noStrike" dirty="0">
                          <a:solidFill>
                            <a:srgbClr val="FF0000"/>
                          </a:solidFill>
                          <a:latin typeface="+mn-lt"/>
                          <a:ea typeface="DFKai-SB"/>
                          <a:cs typeface="DFKai-SB"/>
                          <a:sym typeface="DFKai-SB"/>
                        </a:rPr>
                        <a:t>36%</a:t>
                      </a:r>
                      <a:endParaRPr sz="800" b="0" i="0" u="none" strike="noStrike" dirty="0">
                        <a:solidFill>
                          <a:srgbClr val="FF0000"/>
                        </a:solidFill>
                        <a:latin typeface="+mn-lt"/>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lvl="0" indent="0" algn="ctr" rtl="0">
                        <a:spcBef>
                          <a:spcPts val="0"/>
                        </a:spcBef>
                        <a:spcAft>
                          <a:spcPts val="0"/>
                        </a:spcAft>
                        <a:buSzPts val="1000"/>
                        <a:buFont typeface="Arial"/>
                        <a:buNone/>
                      </a:pPr>
                      <a:r>
                        <a:rPr lang="en-US" sz="800" b="0" i="0" u="none" strike="noStrike" dirty="0">
                          <a:solidFill>
                            <a:schemeClr val="dk1"/>
                          </a:solidFill>
                          <a:latin typeface="+mn-lt"/>
                          <a:ea typeface="DFKai-SB"/>
                          <a:cs typeface="DFKai-SB"/>
                          <a:sym typeface="DFKai-SB"/>
                        </a:rPr>
                        <a:t>500</a:t>
                      </a:r>
                      <a:endParaRPr sz="800" b="0" i="0" u="none" strike="noStrike" dirty="0">
                        <a:solidFill>
                          <a:schemeClr val="dk1"/>
                        </a:solidFill>
                        <a:latin typeface="+mn-lt"/>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marL="0" indent="0" algn="l" rtl="0" fontAlgn="ctr">
                        <a:buFont typeface="Arial" panose="020B0604020202020204" pitchFamily="34" charset="0"/>
                        <a:buNone/>
                      </a:pPr>
                      <a:r>
                        <a:rPr lang="de-DE" sz="800" b="0" i="0" u="none" strike="noStrike" dirty="0">
                          <a:solidFill>
                            <a:schemeClr val="tx1"/>
                          </a:solidFill>
                          <a:effectLst/>
                          <a:latin typeface="+mn-lt"/>
                          <a:ea typeface="DFKai-SB" pitchFamily="65" charset="-120"/>
                        </a:rPr>
                        <a:t>No competitive rates against market rate level, we lost almost 100%</a:t>
                      </a:r>
                      <a:r>
                        <a:rPr lang="de-DE" sz="800" b="0" i="0" u="none" strike="noStrike" baseline="0" dirty="0">
                          <a:solidFill>
                            <a:schemeClr val="tx1"/>
                          </a:solidFill>
                          <a:effectLst/>
                          <a:latin typeface="+mn-lt"/>
                          <a:ea typeface="DFKai-SB" pitchFamily="65" charset="-120"/>
                        </a:rPr>
                        <a:t> of our volume.</a:t>
                      </a:r>
                      <a:endParaRPr lang="de-DE" sz="800" b="0" i="0" u="none" strike="noStrike" dirty="0">
                        <a:solidFill>
                          <a:schemeClr val="tx1"/>
                        </a:solidFill>
                        <a:effectLst/>
                        <a:latin typeface="+mn-lt"/>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extLst>
                  <a:ext uri="{0D108BD9-81ED-4DB2-BD59-A6C34878D82A}">
                    <a16:rowId xmlns:a16="http://schemas.microsoft.com/office/drawing/2014/main" val="10004"/>
                  </a:ext>
                </a:extLst>
              </a:tr>
              <a:tr h="1296144">
                <a:tc vMerge="1">
                  <a:txBody>
                    <a:bodyPr/>
                    <a:lstStyle/>
                    <a:p>
                      <a:endParaRPr lang="en-US"/>
                    </a:p>
                  </a:txBody>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zh-TW" sz="800" b="1" i="0" u="none" strike="noStrike" dirty="0">
                          <a:solidFill>
                            <a:srgbClr val="FF0000"/>
                          </a:solidFill>
                          <a:effectLst/>
                          <a:latin typeface="+mn-lt"/>
                          <a:ea typeface="DFKai-SB" pitchFamily="65" charset="-120"/>
                        </a:rPr>
                        <a:t>HN</a:t>
                      </a:r>
                      <a:r>
                        <a:rPr lang="en-US" altLang="zh-TW" sz="800" b="1" i="0" u="none" strike="noStrike" dirty="0">
                          <a:solidFill>
                            <a:schemeClr val="tx1"/>
                          </a:solidFill>
                          <a:effectLst/>
                          <a:latin typeface="+mn-lt"/>
                          <a:ea typeface="DFKai-SB" pitchFamily="65" charset="-120"/>
                        </a:rPr>
                        <a:t> </a:t>
                      </a:r>
                      <a:r>
                        <a:rPr lang="fr-FR" altLang="zh-TW" sz="800" b="1" i="0" u="none" strike="noStrike" dirty="0">
                          <a:solidFill>
                            <a:schemeClr val="tx1"/>
                          </a:solidFill>
                          <a:effectLst/>
                          <a:latin typeface="+mn-lt"/>
                          <a:ea typeface="DFKai-SB" pitchFamily="65" charset="-120"/>
                          <a:sym typeface="Wingdings" pitchFamily="2" charset="2"/>
                        </a:rPr>
                        <a:t> WCSA</a:t>
                      </a:r>
                      <a:r>
                        <a:rPr lang="fr-FR" altLang="zh-TW" sz="800" b="1" i="0" u="none" strike="noStrike" dirty="0">
                          <a:solidFill>
                            <a:schemeClr val="tx1"/>
                          </a:solidFill>
                          <a:effectLst/>
                          <a:latin typeface="+mn-lt"/>
                          <a:ea typeface="DFKai-SB" pitchFamily="65" charset="-120"/>
                        </a:rPr>
                        <a:t> </a:t>
                      </a:r>
                    </a:p>
                    <a:p>
                      <a:pPr marL="0" marR="0" indent="0" algn="ctr" defTabSz="914400" rtl="0" eaLnBrk="1" fontAlgn="ctr" latinLnBrk="0" hangingPunct="1">
                        <a:lnSpc>
                          <a:spcPct val="100000"/>
                        </a:lnSpc>
                        <a:spcBef>
                          <a:spcPts val="0"/>
                        </a:spcBef>
                        <a:spcAft>
                          <a:spcPts val="0"/>
                        </a:spcAft>
                        <a:buClrTx/>
                        <a:buSzTx/>
                        <a:buFontTx/>
                        <a:buNone/>
                        <a:tabLst/>
                        <a:defRPr/>
                      </a:pPr>
                      <a:r>
                        <a:rPr lang="en-US" altLang="zh-TW" sz="800" b="0" i="0" u="none" strike="noStrike" dirty="0">
                          <a:solidFill>
                            <a:schemeClr val="tx1"/>
                          </a:solidFill>
                          <a:effectLst/>
                          <a:latin typeface="+mn-lt"/>
                          <a:ea typeface="DFKai-SB" pitchFamily="65" charset="-120"/>
                        </a:rPr>
                        <a:t>(CW+WC</a:t>
                      </a:r>
                      <a:r>
                        <a:rPr lang="de-DE" altLang="zh-TW" sz="800" b="0" i="0" u="none" strike="noStrike" baseline="0" dirty="0">
                          <a:solidFill>
                            <a:schemeClr val="tx1"/>
                          </a:solidFill>
                          <a:effectLst/>
                          <a:latin typeface="+mn-lt"/>
                          <a:ea typeface="DFKai-SB" pitchFamily="65" charset="-120"/>
                        </a:rPr>
                        <a:t> Tr</a:t>
                      </a:r>
                      <a:r>
                        <a:rPr lang="fr-FR" altLang="zh-TW" sz="800" b="0" i="0" u="none" strike="noStrike" baseline="0" dirty="0" err="1">
                          <a:solidFill>
                            <a:schemeClr val="tx1"/>
                          </a:solidFill>
                          <a:effectLst/>
                          <a:latin typeface="+mn-lt"/>
                          <a:ea typeface="DFKai-SB" pitchFamily="65" charset="-120"/>
                        </a:rPr>
                        <a:t>ade</a:t>
                      </a:r>
                      <a:r>
                        <a:rPr lang="fr-FR" altLang="zh-TW" sz="800" b="0" i="0" u="none" strike="noStrike" baseline="0" dirty="0">
                          <a:solidFill>
                            <a:schemeClr val="tx1"/>
                          </a:solidFill>
                          <a:effectLst/>
                          <a:latin typeface="+mn-lt"/>
                          <a:ea typeface="DFKai-SB" pitchFamily="65" charset="-120"/>
                        </a:rPr>
                        <a:t>)</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de-DE" sz="800" b="0" i="0" u="none" strike="noStrike" dirty="0">
                          <a:solidFill>
                            <a:schemeClr val="tx1"/>
                          </a:solidFill>
                          <a:effectLst/>
                          <a:latin typeface="+mn-lt"/>
                          <a:ea typeface="DFKai-SB" pitchFamily="65" charset="-120"/>
                        </a:rPr>
                        <a:t>ELA</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SzPts val="1000"/>
                        <a:buFont typeface="Arial"/>
                        <a:buNone/>
                      </a:pPr>
                      <a:r>
                        <a:rPr lang="en-US" sz="800" dirty="0">
                          <a:solidFill>
                            <a:schemeClr val="dk1"/>
                          </a:solidFill>
                          <a:latin typeface="+mn-lt"/>
                          <a:ea typeface="DFKai-SB"/>
                          <a:cs typeface="DFKai-SB"/>
                          <a:sym typeface="DFKai-SB"/>
                        </a:rPr>
                        <a:t>220</a:t>
                      </a:r>
                      <a:endParaRPr sz="800" b="0" i="0" u="none" strike="noStrike" dirty="0">
                        <a:solidFill>
                          <a:schemeClr val="dk1"/>
                        </a:solidFill>
                        <a:latin typeface="+mn-lt"/>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SzPts val="1000"/>
                        <a:buFont typeface="Arial"/>
                        <a:buNone/>
                      </a:pPr>
                      <a:r>
                        <a:rPr lang="en-US" sz="800" b="0" i="0" u="none" strike="noStrike" dirty="0">
                          <a:solidFill>
                            <a:schemeClr val="dk1"/>
                          </a:solidFill>
                          <a:latin typeface="+mn-lt"/>
                          <a:ea typeface="DFKai-SB"/>
                          <a:cs typeface="DFKai-SB"/>
                          <a:sym typeface="DFKai-SB"/>
                        </a:rPr>
                        <a:t>248</a:t>
                      </a:r>
                      <a:endParaRPr sz="800" b="0" i="0" u="none" strike="noStrike" dirty="0">
                        <a:solidFill>
                          <a:schemeClr val="dk1"/>
                        </a:solidFill>
                        <a:latin typeface="+mn-lt"/>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SzPts val="1000"/>
                        <a:buFont typeface="Arial"/>
                        <a:buNone/>
                      </a:pPr>
                      <a:r>
                        <a:rPr lang="en-US" sz="800" b="0" i="0" u="none" strike="noStrike" dirty="0">
                          <a:solidFill>
                            <a:schemeClr val="tx1"/>
                          </a:solidFill>
                          <a:latin typeface="+mn-lt"/>
                          <a:ea typeface="DFKai-SB"/>
                          <a:cs typeface="DFKai-SB"/>
                          <a:sym typeface="DFKai-SB"/>
                        </a:rPr>
                        <a:t>112%</a:t>
                      </a:r>
                      <a:endParaRPr sz="800" b="0" i="0" u="none" strike="noStrike" dirty="0">
                        <a:solidFill>
                          <a:schemeClr val="tx1"/>
                        </a:solidFill>
                        <a:latin typeface="+mn-lt"/>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lvl="0" indent="0" algn="ctr" rtl="0">
                        <a:spcBef>
                          <a:spcPts val="0"/>
                        </a:spcBef>
                        <a:spcAft>
                          <a:spcPts val="0"/>
                        </a:spcAft>
                        <a:buSzPts val="1000"/>
                        <a:buFont typeface="Arial"/>
                        <a:buNone/>
                      </a:pPr>
                      <a:r>
                        <a:rPr lang="en-US" sz="800" b="0" i="0" u="none" strike="noStrike" dirty="0">
                          <a:solidFill>
                            <a:schemeClr val="dk1"/>
                          </a:solidFill>
                          <a:latin typeface="+mn-lt"/>
                          <a:ea typeface="DFKai-SB"/>
                          <a:cs typeface="DFKai-SB"/>
                          <a:sym typeface="DFKai-SB"/>
                        </a:rPr>
                        <a:t>250</a:t>
                      </a:r>
                      <a:endParaRPr sz="800" b="0" i="0" u="none" strike="noStrike" dirty="0">
                        <a:solidFill>
                          <a:schemeClr val="dk1"/>
                        </a:solidFill>
                        <a:latin typeface="+mn-lt"/>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marL="0" indent="0" algn="just" rtl="0" fontAlgn="ctr">
                        <a:buFont typeface="Arial" panose="020B0604020202020204" pitchFamily="34" charset="0"/>
                        <a:buNone/>
                      </a:pPr>
                      <a:r>
                        <a:rPr lang="de-DE" sz="800" b="0" i="0" u="none" strike="noStrike" baseline="0" dirty="0">
                          <a:solidFill>
                            <a:schemeClr val="tx1"/>
                          </a:solidFill>
                          <a:effectLst/>
                          <a:latin typeface="+mn-lt"/>
                          <a:ea typeface="DFKai-SB" pitchFamily="65" charset="-120"/>
                        </a:rPr>
                        <a:t>We can improve numbers if EMC rates match market rate level, almost $1,000.00 higher right now.</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extLst>
                  <a:ext uri="{0D108BD9-81ED-4DB2-BD59-A6C34878D82A}">
                    <a16:rowId xmlns:a16="http://schemas.microsoft.com/office/drawing/2014/main" val="10003"/>
                  </a:ext>
                </a:extLst>
              </a:tr>
              <a:tr h="1040015">
                <a:tc vMerge="1">
                  <a:txBody>
                    <a:bodyPr/>
                    <a:lstStyle/>
                    <a:p>
                      <a:endParaRPr lang="fr-FR"/>
                    </a:p>
                  </a:txBody>
                  <a:tcPr/>
                </a:tc>
                <a:tc>
                  <a:txBody>
                    <a:bodyPr/>
                    <a:lstStyle/>
                    <a:p>
                      <a:pPr algn="ctr" rtl="0" fontAlgn="ctr"/>
                      <a:r>
                        <a:rPr lang="en-US" altLang="zh-TW" sz="800" b="1" i="0" u="none" strike="noStrike" dirty="0">
                          <a:solidFill>
                            <a:srgbClr val="FF0000"/>
                          </a:solidFill>
                          <a:effectLst/>
                          <a:latin typeface="+mn-lt"/>
                          <a:ea typeface="DFKai-SB" pitchFamily="65" charset="-120"/>
                        </a:rPr>
                        <a:t>HN</a:t>
                      </a:r>
                      <a:r>
                        <a:rPr lang="en-US" altLang="zh-TW" sz="800" b="1" i="0" u="none" strike="noStrike" dirty="0">
                          <a:solidFill>
                            <a:schemeClr val="tx1"/>
                          </a:solidFill>
                          <a:effectLst/>
                          <a:latin typeface="+mn-lt"/>
                          <a:ea typeface="DFKai-SB" pitchFamily="65" charset="-120"/>
                        </a:rPr>
                        <a:t> </a:t>
                      </a:r>
                      <a:r>
                        <a:rPr lang="en-US" altLang="zh-TW" sz="800" b="1" i="0" u="none" strike="noStrike" dirty="0">
                          <a:solidFill>
                            <a:schemeClr val="tx1"/>
                          </a:solidFill>
                          <a:effectLst/>
                          <a:latin typeface="+mn-lt"/>
                          <a:ea typeface="DFKai-SB" pitchFamily="65" charset="-120"/>
                          <a:sym typeface="Wingdings" pitchFamily="2" charset="2"/>
                        </a:rPr>
                        <a:t> WCCA+CARB</a:t>
                      </a:r>
                      <a:endParaRPr lang="de-DE" sz="800" b="1" i="0" u="none" strike="noStrike" dirty="0">
                        <a:solidFill>
                          <a:schemeClr val="tx1"/>
                        </a:solidFill>
                        <a:effectLst/>
                        <a:latin typeface="+mn-lt"/>
                        <a:ea typeface="DFKai-SB" pitchFamily="65" charset="-120"/>
                      </a:endParaRPr>
                    </a:p>
                    <a:p>
                      <a:pPr algn="ctr" rtl="0" fontAlgn="ctr"/>
                      <a:r>
                        <a:rPr lang="de-DE" sz="800" b="0" i="0" u="none" strike="noStrike" dirty="0">
                          <a:solidFill>
                            <a:schemeClr val="tx1"/>
                          </a:solidFill>
                          <a:effectLst/>
                          <a:latin typeface="+mn-lt"/>
                          <a:ea typeface="DFKai-SB" pitchFamily="65" charset="-120"/>
                        </a:rPr>
                        <a:t>(CB</a:t>
                      </a:r>
                      <a:r>
                        <a:rPr lang="de-DE" altLang="zh-TW" sz="800" b="0" i="0" u="none" strike="noStrike" baseline="0" dirty="0">
                          <a:solidFill>
                            <a:schemeClr val="tx1"/>
                          </a:solidFill>
                          <a:effectLst/>
                          <a:latin typeface="+mn-lt"/>
                          <a:ea typeface="DFKai-SB" pitchFamily="65" charset="-120"/>
                        </a:rPr>
                        <a:t> Tr</a:t>
                      </a:r>
                      <a:r>
                        <a:rPr lang="fr-FR" altLang="zh-TW" sz="800" b="0" i="0" u="none" strike="noStrike" baseline="0" dirty="0" err="1">
                          <a:solidFill>
                            <a:schemeClr val="tx1"/>
                          </a:solidFill>
                          <a:effectLst/>
                          <a:latin typeface="+mn-lt"/>
                          <a:ea typeface="DFKai-SB" pitchFamily="65" charset="-120"/>
                        </a:rPr>
                        <a:t>ade</a:t>
                      </a:r>
                      <a:r>
                        <a:rPr lang="fr-FR" altLang="zh-TW" sz="800" b="0" i="0" u="none" strike="noStrike" baseline="0" dirty="0">
                          <a:solidFill>
                            <a:schemeClr val="tx1"/>
                          </a:solidFill>
                          <a:effectLst/>
                          <a:latin typeface="+mn-lt"/>
                          <a:ea typeface="DFKai-SB" pitchFamily="65" charset="-120"/>
                        </a:rPr>
                        <a:t>)</a:t>
                      </a:r>
                      <a:endParaRPr lang="de-DE" sz="800" b="0" i="0" u="none" strike="noStrike" dirty="0">
                        <a:solidFill>
                          <a:schemeClr val="tx1"/>
                        </a:solidFill>
                        <a:effectLst/>
                        <a:latin typeface="+mn-lt"/>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de-DE" sz="800" b="0" i="0" u="none" strike="noStrike" dirty="0">
                          <a:solidFill>
                            <a:schemeClr val="tx1"/>
                          </a:solidFill>
                          <a:effectLst/>
                          <a:latin typeface="+mn-lt"/>
                          <a:ea typeface="DFKai-SB" pitchFamily="65" charset="-120"/>
                        </a:rPr>
                        <a:t>ELA</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SzPts val="1000"/>
                        <a:buFont typeface="Arial"/>
                        <a:buNone/>
                      </a:pPr>
                      <a:r>
                        <a:rPr lang="en-US" sz="800" dirty="0">
                          <a:solidFill>
                            <a:schemeClr val="dk1"/>
                          </a:solidFill>
                          <a:latin typeface="+mn-lt"/>
                          <a:ea typeface="DFKai-SB"/>
                          <a:cs typeface="DFKai-SB"/>
                          <a:sym typeface="DFKai-SB"/>
                        </a:rPr>
                        <a:t>250</a:t>
                      </a:r>
                      <a:endParaRPr sz="800" b="0" i="0" u="none" strike="noStrike" dirty="0">
                        <a:solidFill>
                          <a:schemeClr val="dk1"/>
                        </a:solidFill>
                        <a:latin typeface="+mn-lt"/>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Clr>
                          <a:schemeClr val="dk1"/>
                        </a:buClr>
                        <a:buSzPts val="1000"/>
                        <a:buFont typeface="Arial"/>
                        <a:buNone/>
                      </a:pPr>
                      <a:r>
                        <a:rPr lang="en-US" sz="800" dirty="0">
                          <a:solidFill>
                            <a:schemeClr val="dk1"/>
                          </a:solidFill>
                          <a:latin typeface="+mn-lt"/>
                          <a:ea typeface="DFKai-SB"/>
                          <a:cs typeface="DFKai-SB"/>
                          <a:sym typeface="DFKai-SB"/>
                        </a:rPr>
                        <a:t>104</a:t>
                      </a:r>
                      <a:endParaRPr sz="800" dirty="0">
                        <a:solidFill>
                          <a:schemeClr val="dk1"/>
                        </a:solidFill>
                        <a:latin typeface="+mn-lt"/>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SzPts val="1000"/>
                        <a:buFont typeface="Arial"/>
                        <a:buNone/>
                      </a:pPr>
                      <a:r>
                        <a:rPr lang="en-US" sz="800" b="0" i="0" u="none" strike="noStrike" dirty="0">
                          <a:solidFill>
                            <a:srgbClr val="FF0000"/>
                          </a:solidFill>
                          <a:latin typeface="+mn-lt"/>
                          <a:ea typeface="DFKai-SB"/>
                          <a:cs typeface="DFKai-SB"/>
                          <a:sym typeface="DFKai-SB"/>
                        </a:rPr>
                        <a:t>42%</a:t>
                      </a:r>
                      <a:endParaRPr sz="800" b="0" i="0" u="none" strike="noStrike" dirty="0">
                        <a:solidFill>
                          <a:srgbClr val="FF0000"/>
                        </a:solidFill>
                        <a:latin typeface="+mn-lt"/>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lvl="0" indent="0" algn="ctr" rtl="0">
                        <a:spcBef>
                          <a:spcPts val="0"/>
                        </a:spcBef>
                        <a:spcAft>
                          <a:spcPts val="0"/>
                        </a:spcAft>
                        <a:buSzPts val="1000"/>
                        <a:buFont typeface="Arial"/>
                        <a:buNone/>
                      </a:pPr>
                      <a:r>
                        <a:rPr lang="en-US" sz="800" b="0" i="0" u="none" strike="noStrike" dirty="0">
                          <a:solidFill>
                            <a:schemeClr val="dk1"/>
                          </a:solidFill>
                          <a:latin typeface="+mn-lt"/>
                          <a:ea typeface="DFKai-SB"/>
                          <a:cs typeface="DFKai-SB"/>
                          <a:sym typeface="DFKai-SB"/>
                        </a:rPr>
                        <a:t>150</a:t>
                      </a:r>
                      <a:endParaRPr sz="800" b="0" i="0" u="none" strike="noStrike" dirty="0">
                        <a:solidFill>
                          <a:schemeClr val="dk1"/>
                        </a:solidFill>
                        <a:latin typeface="+mn-lt"/>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marL="0" marR="0" indent="0" algn="just" defTabSz="914400" rtl="0" eaLnBrk="1" fontAlgn="ctr" latinLnBrk="0" hangingPunct="1">
                        <a:lnSpc>
                          <a:spcPct val="100000"/>
                        </a:lnSpc>
                        <a:spcBef>
                          <a:spcPts val="0"/>
                        </a:spcBef>
                        <a:spcAft>
                          <a:spcPts val="0"/>
                        </a:spcAft>
                        <a:buClrTx/>
                        <a:buSzTx/>
                        <a:buFont typeface="Arial" panose="020B0604020202020204" pitchFamily="34" charset="0"/>
                        <a:buNone/>
                        <a:tabLst/>
                        <a:defRPr/>
                      </a:pPr>
                      <a:r>
                        <a:rPr lang="de-DE" sz="800" b="0" i="0" u="none" strike="noStrike" dirty="0">
                          <a:solidFill>
                            <a:schemeClr val="tx1"/>
                          </a:solidFill>
                          <a:effectLst/>
                          <a:latin typeface="+mn-lt"/>
                          <a:ea typeface="DFKai-SB" pitchFamily="65" charset="-120"/>
                        </a:rPr>
                        <a:t>No competitive rates against market rate level, we lost almost 100%</a:t>
                      </a:r>
                      <a:r>
                        <a:rPr lang="de-DE" sz="800" b="0" i="0" u="none" strike="noStrike" baseline="0" dirty="0">
                          <a:solidFill>
                            <a:schemeClr val="tx1"/>
                          </a:solidFill>
                          <a:effectLst/>
                          <a:latin typeface="+mn-lt"/>
                          <a:ea typeface="DFKai-SB" pitchFamily="65" charset="-120"/>
                        </a:rPr>
                        <a:t> of our volume.</a:t>
                      </a:r>
                      <a:endParaRPr lang="de-DE" sz="800" b="0" i="0" u="none" strike="noStrike" dirty="0">
                        <a:solidFill>
                          <a:schemeClr val="tx1"/>
                        </a:solidFill>
                        <a:effectLst/>
                        <a:latin typeface="+mn-lt"/>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extLst>
                  <a:ext uri="{0D108BD9-81ED-4DB2-BD59-A6C34878D82A}">
                    <a16:rowId xmlns:a16="http://schemas.microsoft.com/office/drawing/2014/main" val="10005"/>
                  </a:ext>
                </a:extLst>
              </a:tr>
            </a:tbl>
          </a:graphicData>
        </a:graphic>
      </p:graphicFrame>
      <p:sp>
        <p:nvSpPr>
          <p:cNvPr id="9" name="Title 11"/>
          <p:cNvSpPr txBox="1">
            <a:spLocks/>
          </p:cNvSpPr>
          <p:nvPr/>
        </p:nvSpPr>
        <p:spPr>
          <a:xfrm>
            <a:off x="104257" y="66576"/>
            <a:ext cx="8935486" cy="555831"/>
          </a:xfrm>
          <a:prstGeom prst="rect">
            <a:avLst/>
          </a:prstGeom>
          <a:solidFill>
            <a:srgbClr val="003217"/>
          </a:solidFill>
        </p:spPr>
        <p:style>
          <a:lnRef idx="1">
            <a:schemeClr val="accent3"/>
          </a:lnRef>
          <a:fillRef idx="3">
            <a:schemeClr val="accent3"/>
          </a:fillRef>
          <a:effectRef idx="2">
            <a:schemeClr val="accent3"/>
          </a:effectRef>
          <a:fontRef idx="minor">
            <a:schemeClr val="lt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altLang="zh-TW" sz="2400" b="1" dirty="0">
                <a:latin typeface="DFKai-SB" pitchFamily="65" charset="-120"/>
                <a:ea typeface="DFKai-SB" pitchFamily="65" charset="-120"/>
              </a:rPr>
              <a:t>Performance/Space(2024) and 2025 Market Review </a:t>
            </a:r>
            <a:r>
              <a:rPr lang="en-US" altLang="zh-TW" sz="2400" b="1" dirty="0">
                <a:solidFill>
                  <a:srgbClr val="FFFF00"/>
                </a:solidFill>
                <a:latin typeface="DFKai-SB" pitchFamily="65" charset="-120"/>
                <a:ea typeface="DFKai-SB" pitchFamily="65" charset="-120"/>
              </a:rPr>
              <a:t>(HN)</a:t>
            </a:r>
            <a:endParaRPr lang="en-US" sz="2400" b="1" dirty="0">
              <a:solidFill>
                <a:srgbClr val="FFFF00"/>
              </a:solidFill>
              <a:latin typeface="DFKai-SB" pitchFamily="65" charset="-120"/>
              <a:ea typeface="DFKai-SB" pitchFamily="65" charset="-120"/>
            </a:endParaRPr>
          </a:p>
        </p:txBody>
      </p:sp>
      <p:sp>
        <p:nvSpPr>
          <p:cNvPr id="7" name="Slide Number Placeholder 1"/>
          <p:cNvSpPr txBox="1">
            <a:spLocks/>
          </p:cNvSpPr>
          <p:nvPr/>
        </p:nvSpPr>
        <p:spPr>
          <a:xfrm>
            <a:off x="7010400" y="4883720"/>
            <a:ext cx="2133600"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9F36D82E-CE9F-4850-9751-B326B49AD240}" type="slidenum">
              <a:rPr lang="en-US" sz="1200" smtClean="0">
                <a:solidFill>
                  <a:prstClr val="black"/>
                </a:solidFill>
                <a:latin typeface="Calibri"/>
              </a:rPr>
              <a:pPr algn="r">
                <a:defRPr/>
              </a:pPr>
              <a:t>39</a:t>
            </a:fld>
            <a:endParaRPr lang="en-US" sz="1200" dirty="0">
              <a:solidFill>
                <a:prstClr val="black"/>
              </a:solidFill>
              <a:latin typeface="Calibri"/>
            </a:endParaRPr>
          </a:p>
        </p:txBody>
      </p:sp>
    </p:spTree>
    <p:extLst>
      <p:ext uri="{BB962C8B-B14F-4D97-AF65-F5344CB8AC3E}">
        <p14:creationId xmlns:p14="http://schemas.microsoft.com/office/powerpoint/2010/main" val="24877103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1971373175"/>
              </p:ext>
            </p:extLst>
          </p:nvPr>
        </p:nvGraphicFramePr>
        <p:xfrm>
          <a:off x="104258" y="700835"/>
          <a:ext cx="8935485" cy="4247179"/>
        </p:xfrm>
        <a:graphic>
          <a:graphicData uri="http://schemas.openxmlformats.org/drawingml/2006/table">
            <a:tbl>
              <a:tblPr/>
              <a:tblGrid>
                <a:gridCol w="550558">
                  <a:extLst>
                    <a:ext uri="{9D8B030D-6E8A-4147-A177-3AD203B41FA5}">
                      <a16:colId xmlns:a16="http://schemas.microsoft.com/office/drawing/2014/main" val="20000"/>
                    </a:ext>
                  </a:extLst>
                </a:gridCol>
                <a:gridCol w="964856">
                  <a:extLst>
                    <a:ext uri="{9D8B030D-6E8A-4147-A177-3AD203B41FA5}">
                      <a16:colId xmlns:a16="http://schemas.microsoft.com/office/drawing/2014/main" val="20001"/>
                    </a:ext>
                  </a:extLst>
                </a:gridCol>
                <a:gridCol w="371342">
                  <a:extLst>
                    <a:ext uri="{9D8B030D-6E8A-4147-A177-3AD203B41FA5}">
                      <a16:colId xmlns:a16="http://schemas.microsoft.com/office/drawing/2014/main" val="20006"/>
                    </a:ext>
                  </a:extLst>
                </a:gridCol>
                <a:gridCol w="924802">
                  <a:extLst>
                    <a:ext uri="{9D8B030D-6E8A-4147-A177-3AD203B41FA5}">
                      <a16:colId xmlns:a16="http://schemas.microsoft.com/office/drawing/2014/main" val="20002"/>
                    </a:ext>
                  </a:extLst>
                </a:gridCol>
                <a:gridCol w="864096">
                  <a:extLst>
                    <a:ext uri="{9D8B030D-6E8A-4147-A177-3AD203B41FA5}">
                      <a16:colId xmlns:a16="http://schemas.microsoft.com/office/drawing/2014/main" val="20003"/>
                    </a:ext>
                  </a:extLst>
                </a:gridCol>
                <a:gridCol w="648072">
                  <a:extLst>
                    <a:ext uri="{9D8B030D-6E8A-4147-A177-3AD203B41FA5}">
                      <a16:colId xmlns:a16="http://schemas.microsoft.com/office/drawing/2014/main" val="20004"/>
                    </a:ext>
                  </a:extLst>
                </a:gridCol>
                <a:gridCol w="864852">
                  <a:extLst>
                    <a:ext uri="{9D8B030D-6E8A-4147-A177-3AD203B41FA5}">
                      <a16:colId xmlns:a16="http://schemas.microsoft.com/office/drawing/2014/main" val="2807462935"/>
                    </a:ext>
                  </a:extLst>
                </a:gridCol>
                <a:gridCol w="3746907">
                  <a:extLst>
                    <a:ext uri="{9D8B030D-6E8A-4147-A177-3AD203B41FA5}">
                      <a16:colId xmlns:a16="http://schemas.microsoft.com/office/drawing/2014/main" val="20005"/>
                    </a:ext>
                  </a:extLst>
                </a:gridCol>
              </a:tblGrid>
              <a:tr h="439198">
                <a:tc rowSpan="2">
                  <a:txBody>
                    <a:bodyPr/>
                    <a:lstStyle/>
                    <a:p>
                      <a:pPr algn="ctr" rtl="0" fontAlgn="ctr"/>
                      <a:r>
                        <a:rPr lang="en-US" altLang="zh-TW" sz="1000" b="0" i="0" u="none" strike="noStrike" dirty="0">
                          <a:solidFill>
                            <a:srgbClr val="000000"/>
                          </a:solidFill>
                          <a:effectLst/>
                          <a:latin typeface="DFKai-SB" pitchFamily="65" charset="-120"/>
                          <a:ea typeface="DFKai-SB" pitchFamily="65" charset="-120"/>
                        </a:rPr>
                        <a:t>Subject</a:t>
                      </a:r>
                      <a:endParaRPr lang="zh-TW" alt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rowSpan="2">
                  <a:txBody>
                    <a:bodyPr/>
                    <a:lstStyle/>
                    <a:p>
                      <a:pPr algn="ctr" rtl="0" fontAlgn="ctr"/>
                      <a:r>
                        <a:rPr lang="en-US" altLang="zh-TW" sz="1000" b="0" i="0" u="none" strike="noStrike" dirty="0">
                          <a:solidFill>
                            <a:srgbClr val="000000"/>
                          </a:solidFill>
                          <a:effectLst/>
                          <a:latin typeface="DFKai-SB" pitchFamily="65" charset="-120"/>
                          <a:ea typeface="DFKai-SB" pitchFamily="65" charset="-120"/>
                        </a:rPr>
                        <a:t>Segments</a:t>
                      </a:r>
                      <a:endParaRPr lang="zh-TW" alt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rowSpan="2">
                  <a:txBody>
                    <a:bodyPr/>
                    <a:lstStyle/>
                    <a:p>
                      <a:pPr algn="ctr" rtl="0" fontAlgn="ctr"/>
                      <a:r>
                        <a:rPr lang="de-DE" altLang="zh-TW" sz="1000" b="0" i="0" u="none" strike="noStrike" dirty="0">
                          <a:solidFill>
                            <a:schemeClr val="tx1"/>
                          </a:solidFill>
                          <a:effectLst/>
                          <a:latin typeface="DFKai-SB" pitchFamily="65" charset="-120"/>
                          <a:ea typeface="DFKai-SB" pitchFamily="65" charset="-120"/>
                        </a:rPr>
                        <a:t>BCC</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altLang="zh-TW" sz="1000" b="0" i="0" u="none" strike="noStrike" dirty="0">
                          <a:solidFill>
                            <a:schemeClr val="tx1"/>
                          </a:solidFill>
                          <a:effectLst/>
                          <a:latin typeface="DFKai-SB" pitchFamily="65" charset="-120"/>
                          <a:ea typeface="DFKai-SB" pitchFamily="65" charset="-120"/>
                        </a:rPr>
                        <a:t>202</a:t>
                      </a:r>
                      <a:r>
                        <a:rPr lang="en-US" altLang="zh-TW" sz="1000" b="0" i="0" u="none" strike="noStrike" dirty="0">
                          <a:solidFill>
                            <a:schemeClr val="tx1"/>
                          </a:solidFill>
                          <a:effectLst/>
                          <a:latin typeface="DFKai-SB" pitchFamily="65" charset="-120"/>
                          <a:ea typeface="DFKai-SB" pitchFamily="65" charset="-120"/>
                        </a:rPr>
                        <a:t>4</a:t>
                      </a:r>
                      <a:r>
                        <a:rPr lang="de-DE" altLang="zh-TW" sz="1000" b="0" i="0" u="none" strike="noStrike" dirty="0">
                          <a:solidFill>
                            <a:schemeClr val="tx1"/>
                          </a:solidFill>
                          <a:effectLst/>
                          <a:latin typeface="DFKai-SB" pitchFamily="65" charset="-120"/>
                          <a:ea typeface="DFKai-SB" pitchFamily="65" charset="-120"/>
                        </a:rPr>
                        <a:t> Target</a:t>
                      </a:r>
                    </a:p>
                    <a:p>
                      <a:pPr algn="ctr" rtl="0" fontAlgn="ctr"/>
                      <a:r>
                        <a:rPr lang="de-DE" altLang="zh-TW" sz="800" b="0" i="0" u="none" strike="noStrike" dirty="0">
                          <a:solidFill>
                            <a:schemeClr val="tx1"/>
                          </a:solidFill>
                          <a:effectLst/>
                          <a:latin typeface="DFKai-SB" pitchFamily="65" charset="-120"/>
                          <a:ea typeface="DFKai-SB" pitchFamily="65" charset="-120"/>
                        </a:rPr>
                        <a:t>TTL Loading(</a:t>
                      </a:r>
                      <a:r>
                        <a:rPr lang="de-DE" altLang="zh-TW" sz="800" b="0" i="0" u="none" strike="noStrike" baseline="0" dirty="0">
                          <a:solidFill>
                            <a:schemeClr val="tx1"/>
                          </a:solidFill>
                          <a:effectLst/>
                          <a:latin typeface="DFKai-SB" pitchFamily="65" charset="-120"/>
                          <a:ea typeface="DFKai-SB" pitchFamily="65" charset="-120"/>
                        </a:rPr>
                        <a:t>TEU)</a:t>
                      </a:r>
                      <a:endParaRPr lang="de-DE" altLang="zh-TW" sz="8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altLang="zh-TW" sz="1000" b="0" i="0" u="none" strike="noStrike" dirty="0">
                          <a:solidFill>
                            <a:schemeClr val="tx1"/>
                          </a:solidFill>
                          <a:effectLst/>
                          <a:latin typeface="DFKai-SB" pitchFamily="65" charset="-120"/>
                          <a:ea typeface="DFKai-SB" pitchFamily="65" charset="-120"/>
                        </a:rPr>
                        <a:t>2024 JAN~DEC</a:t>
                      </a:r>
                    </a:p>
                    <a:p>
                      <a:pPr marL="0" marR="0" indent="0" algn="ctr" defTabSz="914400" rtl="0" eaLnBrk="1" fontAlgn="ctr" latinLnBrk="0" hangingPunct="1">
                        <a:lnSpc>
                          <a:spcPct val="100000"/>
                        </a:lnSpc>
                        <a:spcBef>
                          <a:spcPts val="0"/>
                        </a:spcBef>
                        <a:spcAft>
                          <a:spcPts val="0"/>
                        </a:spcAft>
                        <a:buClrTx/>
                        <a:buSzTx/>
                        <a:buFontTx/>
                        <a:buNone/>
                        <a:tabLst/>
                        <a:defRPr/>
                      </a:pPr>
                      <a:r>
                        <a:rPr lang="de-DE" altLang="zh-TW" sz="800" b="0" i="0" u="none" strike="noStrike" dirty="0">
                          <a:solidFill>
                            <a:schemeClr val="tx1"/>
                          </a:solidFill>
                          <a:effectLst/>
                          <a:latin typeface="DFKai-SB" pitchFamily="65" charset="-120"/>
                          <a:ea typeface="DFKai-SB" pitchFamily="65" charset="-120"/>
                        </a:rPr>
                        <a:t>TTL</a:t>
                      </a:r>
                      <a:r>
                        <a:rPr lang="de-DE" altLang="zh-TW" sz="800" b="0" i="0" u="none" strike="noStrike" baseline="0" dirty="0">
                          <a:solidFill>
                            <a:schemeClr val="tx1"/>
                          </a:solidFill>
                          <a:effectLst/>
                          <a:latin typeface="DFKai-SB" pitchFamily="65" charset="-120"/>
                          <a:ea typeface="DFKai-SB" pitchFamily="65" charset="-120"/>
                        </a:rPr>
                        <a:t> </a:t>
                      </a:r>
                      <a:r>
                        <a:rPr lang="de-DE" altLang="zh-TW" sz="800" b="0" i="0" u="none" strike="noStrike" dirty="0">
                          <a:solidFill>
                            <a:schemeClr val="tx1"/>
                          </a:solidFill>
                          <a:effectLst/>
                          <a:latin typeface="DFKai-SB" pitchFamily="65" charset="-120"/>
                          <a:ea typeface="DFKai-SB" pitchFamily="65" charset="-120"/>
                        </a:rPr>
                        <a:t>Loading</a:t>
                      </a:r>
                      <a:r>
                        <a:rPr lang="de-DE" altLang="zh-TW" sz="800" b="0" i="0" u="none" strike="noStrike" baseline="0" dirty="0">
                          <a:solidFill>
                            <a:schemeClr val="tx1"/>
                          </a:solidFill>
                          <a:effectLst/>
                          <a:latin typeface="DFKai-SB" pitchFamily="65" charset="-120"/>
                          <a:ea typeface="DFKai-SB" pitchFamily="65" charset="-120"/>
                        </a:rPr>
                        <a:t>(TEU)</a:t>
                      </a:r>
                      <a:endParaRPr lang="de-DE" altLang="zh-TW" sz="8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en-US" altLang="zh-TW" sz="800" b="0" i="0" u="none" strike="noStrike" dirty="0">
                          <a:solidFill>
                            <a:schemeClr val="tx1"/>
                          </a:solidFill>
                          <a:effectLst/>
                          <a:latin typeface="DFKai-SB" pitchFamily="65" charset="-120"/>
                          <a:ea typeface="DFKai-SB" pitchFamily="65" charset="-120"/>
                        </a:rPr>
                        <a:t>Achievement</a:t>
                      </a:r>
                    </a:p>
                    <a:p>
                      <a:pPr algn="ctr" rtl="0" fontAlgn="ctr"/>
                      <a:r>
                        <a:rPr lang="de-DE" altLang="zh-TW" sz="1000" b="0" i="0" u="none" strike="noStrike" dirty="0">
                          <a:solidFill>
                            <a:schemeClr val="tx1"/>
                          </a:solidFill>
                          <a:effectLst/>
                          <a:latin typeface="DFKai-SB" pitchFamily="65" charset="-120"/>
                          <a:ea typeface="DFKai-SB" pitchFamily="65" charset="-120"/>
                        </a:rPr>
                        <a:t>(%)</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altLang="zh-TW" sz="1000" b="0" i="0" u="none" strike="noStrike" dirty="0">
                          <a:solidFill>
                            <a:schemeClr val="tx1"/>
                          </a:solidFill>
                          <a:effectLst/>
                          <a:latin typeface="DFKai-SB" pitchFamily="65" charset="-120"/>
                          <a:ea typeface="DFKai-SB" pitchFamily="65" charset="-120"/>
                        </a:rPr>
                        <a:t>2025 JAN~DEC</a:t>
                      </a:r>
                    </a:p>
                    <a:p>
                      <a:pPr marL="0" marR="0" lvl="0" indent="0" algn="ctr" defTabSz="914400" rtl="0" eaLnBrk="1" fontAlgn="ctr" latinLnBrk="0" hangingPunct="1">
                        <a:lnSpc>
                          <a:spcPct val="100000"/>
                        </a:lnSpc>
                        <a:spcBef>
                          <a:spcPts val="0"/>
                        </a:spcBef>
                        <a:spcAft>
                          <a:spcPts val="0"/>
                        </a:spcAft>
                        <a:buClrTx/>
                        <a:buSzTx/>
                        <a:buFontTx/>
                        <a:buNone/>
                        <a:tabLst/>
                        <a:defRPr/>
                      </a:pPr>
                      <a:r>
                        <a:rPr lang="de-DE" altLang="zh-TW" sz="800" b="0" i="0" u="none" strike="noStrike" dirty="0">
                          <a:solidFill>
                            <a:schemeClr val="tx1"/>
                          </a:solidFill>
                          <a:effectLst/>
                          <a:latin typeface="DFKai-SB" pitchFamily="65" charset="-120"/>
                          <a:ea typeface="DFKai-SB" pitchFamily="65" charset="-120"/>
                        </a:rPr>
                        <a:t>TTL Loading(</a:t>
                      </a:r>
                      <a:r>
                        <a:rPr lang="de-DE" altLang="zh-TW" sz="800" b="0" i="0" u="none" strike="noStrike" baseline="0" dirty="0">
                          <a:solidFill>
                            <a:schemeClr val="tx1"/>
                          </a:solidFill>
                          <a:effectLst/>
                          <a:latin typeface="DFKai-SB" pitchFamily="65" charset="-120"/>
                          <a:ea typeface="DFKai-SB" pitchFamily="65" charset="-120"/>
                        </a:rPr>
                        <a:t>TEU)</a:t>
                      </a:r>
                      <a:endParaRPr lang="de-DE" altLang="zh-TW" sz="8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rowSpan="2">
                  <a:txBody>
                    <a:bodyPr/>
                    <a:lstStyle/>
                    <a:p>
                      <a:pPr algn="ctr" rtl="0" fontAlgn="ctr"/>
                      <a:r>
                        <a:rPr lang="de-DE" sz="1000" b="0" i="0" u="none" strike="noStrike" dirty="0">
                          <a:solidFill>
                            <a:srgbClr val="000000"/>
                          </a:solidFill>
                          <a:effectLst/>
                          <a:latin typeface="DFKai-SB" pitchFamily="65" charset="-120"/>
                          <a:ea typeface="DFKai-SB" pitchFamily="65" charset="-120"/>
                        </a:rPr>
                        <a:t>Market</a:t>
                      </a:r>
                      <a:r>
                        <a:rPr lang="de-DE" sz="1000" b="0" i="0" u="none" strike="noStrike" baseline="0" dirty="0">
                          <a:solidFill>
                            <a:srgbClr val="000000"/>
                          </a:solidFill>
                          <a:effectLst/>
                          <a:latin typeface="DFKai-SB" pitchFamily="65" charset="-120"/>
                          <a:ea typeface="DFKai-SB" pitchFamily="65" charset="-120"/>
                        </a:rPr>
                        <a:t> Review</a:t>
                      </a:r>
                      <a:r>
                        <a:rPr lang="de-DE" sz="1000" b="0" i="0" u="none" strike="noStrike" dirty="0">
                          <a:solidFill>
                            <a:srgbClr val="000000"/>
                          </a:solidFill>
                          <a:effectLst/>
                          <a:latin typeface="DFKai-SB" pitchFamily="65" charset="-120"/>
                          <a:ea typeface="DFKai-SB" pitchFamily="65" charset="-120"/>
                        </a:rPr>
                        <a:t> &amp; Action</a:t>
                      </a:r>
                      <a:r>
                        <a:rPr lang="de-DE" sz="1000" b="0" i="0" u="none" strike="noStrike" baseline="0" dirty="0">
                          <a:solidFill>
                            <a:srgbClr val="000000"/>
                          </a:solidFill>
                          <a:effectLst/>
                          <a:latin typeface="DFKai-SB" pitchFamily="65" charset="-120"/>
                          <a:ea typeface="DFKai-SB" pitchFamily="65" charset="-120"/>
                        </a:rPr>
                        <a:t> Plan</a:t>
                      </a:r>
                    </a:p>
                    <a:p>
                      <a:pPr algn="ctr" rtl="0" fontAlgn="ctr"/>
                      <a:r>
                        <a:rPr lang="de-DE" sz="1000" b="0" i="0" u="none" strike="noStrike" baseline="0" dirty="0">
                          <a:solidFill>
                            <a:srgbClr val="000000"/>
                          </a:solidFill>
                          <a:effectLst/>
                          <a:latin typeface="DFKai-SB" pitchFamily="65" charset="-120"/>
                          <a:ea typeface="DFKai-SB" pitchFamily="65" charset="-120"/>
                        </a:rPr>
                        <a:t>(How to achieve 2025 target?)</a:t>
                      </a:r>
                      <a:endParaRPr 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extLst>
                  <a:ext uri="{0D108BD9-81ED-4DB2-BD59-A6C34878D82A}">
                    <a16:rowId xmlns:a16="http://schemas.microsoft.com/office/drawing/2014/main" val="10000"/>
                  </a:ext>
                </a:extLst>
              </a:tr>
              <a:tr h="237091">
                <a:tc vMerge="1">
                  <a:txBody>
                    <a:bodyPr/>
                    <a:lstStyle/>
                    <a:p>
                      <a:endParaRPr lang="de-DE"/>
                    </a:p>
                  </a:txBody>
                  <a:tcPr/>
                </a:tc>
                <a:tc vMerge="1">
                  <a:txBody>
                    <a:bodyPr/>
                    <a:lstStyle/>
                    <a:p>
                      <a:endParaRPr lang="de-DE"/>
                    </a:p>
                  </a:txBody>
                  <a:tcPr/>
                </a:tc>
                <a:tc vMerge="1">
                  <a:txBody>
                    <a:bodyPr/>
                    <a:lstStyle/>
                    <a:p>
                      <a:pPr algn="ctr" rtl="0" fontAlgn="ctr"/>
                      <a:endParaRPr 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2E088"/>
                    </a:solidFill>
                  </a:tcPr>
                </a:tc>
                <a:tc>
                  <a:txBody>
                    <a:bodyPr/>
                    <a:lstStyle/>
                    <a:p>
                      <a:pPr algn="ctr" rtl="0" fontAlgn="ctr"/>
                      <a:r>
                        <a:rPr lang="de-DE" sz="1000" b="0" i="0" u="none" strike="noStrike" dirty="0">
                          <a:solidFill>
                            <a:srgbClr val="000000"/>
                          </a:solidFill>
                          <a:effectLst/>
                          <a:latin typeface="DFKai-SB" pitchFamily="65" charset="-120"/>
                          <a:ea typeface="DFKai-SB" pitchFamily="65" charset="-120"/>
                        </a:rPr>
                        <a:t>(A)</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sz="1000" b="0" i="0" u="none" strike="noStrike" dirty="0">
                          <a:solidFill>
                            <a:srgbClr val="000000"/>
                          </a:solidFill>
                          <a:effectLst/>
                          <a:latin typeface="DFKai-SB" pitchFamily="65" charset="-120"/>
                          <a:ea typeface="DFKai-SB" pitchFamily="65" charset="-120"/>
                        </a:rPr>
                        <a:t>(B)</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altLang="zh-TW" sz="1000" b="0" i="0" u="none" strike="noStrike" kern="1200" cap="none" spc="0" normalizeH="0" baseline="0" noProof="0" dirty="0">
                          <a:ln>
                            <a:noFill/>
                          </a:ln>
                          <a:solidFill>
                            <a:srgbClr val="000000"/>
                          </a:solidFill>
                          <a:effectLst/>
                          <a:uLnTx/>
                          <a:uFillTx/>
                          <a:latin typeface="DFKai-SB" pitchFamily="65" charset="-120"/>
                          <a:ea typeface="DFKai-SB" pitchFamily="65" charset="-120"/>
                          <a:cs typeface="+mn-cs"/>
                        </a:rPr>
                        <a:t>(B)/(A)</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altLang="zh-TW" sz="1000" b="0" i="0" u="none" strike="noStrike" kern="1200" cap="none" spc="0" normalizeH="0" baseline="0" noProof="0" dirty="0">
                          <a:ln>
                            <a:noFill/>
                          </a:ln>
                          <a:solidFill>
                            <a:srgbClr val="000000"/>
                          </a:solidFill>
                          <a:effectLst/>
                          <a:uLnTx/>
                          <a:uFillTx/>
                          <a:latin typeface="DFKai-SB" pitchFamily="65" charset="-120"/>
                          <a:ea typeface="DFKai-SB" pitchFamily="65" charset="-120"/>
                          <a:cs typeface="+mn-cs"/>
                        </a:rPr>
                        <a:t>Target</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vMerge="1">
                  <a:txBody>
                    <a:bodyPr/>
                    <a:lstStyle/>
                    <a:p>
                      <a:pPr algn="ctr" rtl="0" fontAlgn="ctr"/>
                      <a:endParaRPr lang="de-DE" sz="1000" b="0" i="0" u="none" strike="noStrike" dirty="0">
                        <a:solidFill>
                          <a:srgbClr val="000000"/>
                        </a:solidFill>
                        <a:effectLst/>
                        <a:latin typeface="DFKai-SB" pitchFamily="65" charset="-120"/>
                        <a:ea typeface="DFKai-SB" pitchFamily="65" charset="-120"/>
                      </a:endParaRP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2E088"/>
                    </a:solidFill>
                  </a:tcPr>
                </a:tc>
                <a:extLst>
                  <a:ext uri="{0D108BD9-81ED-4DB2-BD59-A6C34878D82A}">
                    <a16:rowId xmlns:a16="http://schemas.microsoft.com/office/drawing/2014/main" val="10001"/>
                  </a:ext>
                </a:extLst>
              </a:tr>
              <a:tr h="1331299">
                <a:tc rowSpan="2">
                  <a:txBody>
                    <a:bodyPr/>
                    <a:lstStyle/>
                    <a:p>
                      <a:pPr algn="ctr" rtl="0" fontAlgn="ctr"/>
                      <a:r>
                        <a:rPr lang="en-US" altLang="zh-TW" sz="1000" b="0" i="0" u="none" strike="noStrike" dirty="0">
                          <a:solidFill>
                            <a:srgbClr val="000000"/>
                          </a:solidFill>
                          <a:effectLst/>
                          <a:latin typeface="DFKai-SB" pitchFamily="65" charset="-120"/>
                          <a:ea typeface="DFKai-SB" pitchFamily="65" charset="-120"/>
                        </a:rPr>
                        <a:t>Trade</a:t>
                      </a:r>
                      <a:r>
                        <a:rPr lang="en-US" altLang="zh-TW" sz="1000" b="0" i="0" u="none" strike="noStrike" baseline="0" dirty="0">
                          <a:solidFill>
                            <a:srgbClr val="000000"/>
                          </a:solidFill>
                          <a:effectLst/>
                          <a:latin typeface="DFKai-SB" pitchFamily="65" charset="-120"/>
                          <a:ea typeface="DFKai-SB" pitchFamily="65" charset="-120"/>
                        </a:rPr>
                        <a:t> Lane</a:t>
                      </a:r>
                      <a:endParaRPr lang="zh-TW" alt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en-US" altLang="zh-TW" sz="800" b="1" i="0" u="none" strike="noStrike" dirty="0">
                          <a:solidFill>
                            <a:schemeClr val="tx1"/>
                          </a:solidFill>
                          <a:effectLst/>
                          <a:latin typeface="+mn-lt"/>
                          <a:ea typeface="DFKai-SB" pitchFamily="65" charset="-120"/>
                        </a:rPr>
                        <a:t>F.E. =&gt; </a:t>
                      </a:r>
                      <a:r>
                        <a:rPr lang="en-US" altLang="zh-TW" sz="800" b="1" i="0" u="none" strike="noStrike" dirty="0">
                          <a:solidFill>
                            <a:srgbClr val="FF0000"/>
                          </a:solidFill>
                          <a:effectLst/>
                          <a:latin typeface="+mn-lt"/>
                          <a:ea typeface="DFKai-SB" pitchFamily="65" charset="-120"/>
                        </a:rPr>
                        <a:t>MX</a:t>
                      </a:r>
                      <a:r>
                        <a:rPr lang="en-US" altLang="zh-TW" sz="800" b="1" i="0" u="none" strike="noStrike" baseline="0" dirty="0">
                          <a:solidFill>
                            <a:schemeClr val="tx1"/>
                          </a:solidFill>
                          <a:effectLst/>
                          <a:latin typeface="+mn-lt"/>
                          <a:ea typeface="DFKai-SB" pitchFamily="65" charset="-120"/>
                        </a:rPr>
                        <a:t> IMP.</a:t>
                      </a:r>
                    </a:p>
                    <a:p>
                      <a:pPr algn="ctr" rtl="0" fontAlgn="ctr"/>
                      <a:r>
                        <a:rPr lang="en-US" altLang="zh-TW" sz="800" b="0" i="0" u="none" strike="noStrike" baseline="0" dirty="0">
                          <a:solidFill>
                            <a:schemeClr val="tx1"/>
                          </a:solidFill>
                          <a:effectLst/>
                          <a:latin typeface="+mn-lt"/>
                          <a:ea typeface="DFKai-SB" pitchFamily="65" charset="-120"/>
                        </a:rPr>
                        <a:t>(Q</a:t>
                      </a:r>
                      <a:r>
                        <a:rPr lang="de-DE" altLang="zh-TW" sz="800" b="0" i="0" u="none" strike="noStrike" baseline="0" dirty="0">
                          <a:solidFill>
                            <a:schemeClr val="tx1"/>
                          </a:solidFill>
                          <a:effectLst/>
                          <a:latin typeface="+mn-lt"/>
                          <a:ea typeface="DFKai-SB" pitchFamily="65" charset="-120"/>
                        </a:rPr>
                        <a:t> Tr</a:t>
                      </a:r>
                      <a:r>
                        <a:rPr lang="fr-FR" altLang="zh-TW" sz="800" b="0" i="0" u="none" strike="noStrike" baseline="0" dirty="0" err="1">
                          <a:solidFill>
                            <a:schemeClr val="tx1"/>
                          </a:solidFill>
                          <a:effectLst/>
                          <a:latin typeface="+mn-lt"/>
                          <a:ea typeface="DFKai-SB" pitchFamily="65" charset="-120"/>
                        </a:rPr>
                        <a:t>ade</a:t>
                      </a:r>
                      <a:r>
                        <a:rPr lang="fr-FR" altLang="zh-TW" sz="800" b="0" i="0" u="none" strike="noStrike" baseline="0" dirty="0">
                          <a:solidFill>
                            <a:schemeClr val="tx1"/>
                          </a:solidFill>
                          <a:effectLst/>
                          <a:latin typeface="+mn-lt"/>
                          <a:ea typeface="DFKai-SB" pitchFamily="65" charset="-120"/>
                        </a:rPr>
                        <a:t>)</a:t>
                      </a:r>
                      <a:endParaRPr lang="de-DE" altLang="zh-TW" sz="800" b="0" i="0" u="none" strike="noStrike" dirty="0">
                        <a:solidFill>
                          <a:schemeClr val="tx1"/>
                        </a:solidFill>
                        <a:effectLst/>
                        <a:latin typeface="+mn-lt"/>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de-DE" sz="800" b="0" i="0" u="none" strike="noStrike" dirty="0">
                          <a:solidFill>
                            <a:schemeClr val="tx1"/>
                          </a:solidFill>
                          <a:effectLst/>
                          <a:latin typeface="+mn-lt"/>
                          <a:ea typeface="DFKai-SB" pitchFamily="65" charset="-120"/>
                        </a:rPr>
                        <a:t>LAD</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ctr" rtl="0" fontAlgn="ctr"/>
                      <a:r>
                        <a:rPr lang="en-US" altLang="zh-TW" sz="800" b="0" i="0" u="none" strike="noStrike" dirty="0">
                          <a:solidFill>
                            <a:schemeClr val="tx1"/>
                          </a:solidFill>
                          <a:effectLst/>
                          <a:latin typeface="+mn-lt"/>
                          <a:ea typeface="DFKai-SB" pitchFamily="65" charset="-120"/>
                        </a:rPr>
                        <a:t>20,581</a:t>
                      </a:r>
                      <a:endParaRPr lang="de-DE" sz="800" b="0" i="0" u="none" strike="noStrike" dirty="0">
                        <a:solidFill>
                          <a:schemeClr val="tx1"/>
                        </a:solidFill>
                        <a:effectLst/>
                        <a:latin typeface="+mn-lt"/>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ctr" rtl="0" fontAlgn="ctr"/>
                      <a:r>
                        <a:rPr lang="en-US" altLang="zh-TW" sz="800" b="0" i="0" u="none" strike="noStrike" dirty="0">
                          <a:solidFill>
                            <a:schemeClr val="tx1"/>
                          </a:solidFill>
                          <a:effectLst/>
                          <a:latin typeface="+mn-lt"/>
                          <a:ea typeface="DFKai-SB" pitchFamily="65" charset="-120"/>
                        </a:rPr>
                        <a:t>22,492</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ctr" rtl="0" fontAlgn="ctr"/>
                      <a:r>
                        <a:rPr lang="en-US" altLang="zh-TW" sz="800" b="0" i="0" u="none" strike="noStrike" dirty="0">
                          <a:solidFill>
                            <a:schemeClr val="tx1"/>
                          </a:solidFill>
                          <a:effectLst/>
                          <a:latin typeface="+mn-lt"/>
                          <a:ea typeface="DFKai-SB" pitchFamily="65" charset="-120"/>
                        </a:rPr>
                        <a:t>109%</a:t>
                      </a:r>
                      <a:endParaRPr lang="de-DE" sz="800" b="0" i="0" u="none" strike="noStrike" dirty="0">
                        <a:solidFill>
                          <a:schemeClr val="tx1"/>
                        </a:solidFill>
                        <a:effectLst/>
                        <a:latin typeface="+mn-lt"/>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rtl="0" fontAlgn="ctr"/>
                      <a:r>
                        <a:rPr lang="en-US" altLang="zh-TW" sz="800" b="0" i="0" u="none" strike="noStrike" dirty="0">
                          <a:solidFill>
                            <a:schemeClr val="tx1"/>
                          </a:solidFill>
                          <a:effectLst/>
                          <a:latin typeface="+mn-lt"/>
                          <a:ea typeface="DFKai-SB" pitchFamily="65" charset="-120"/>
                        </a:rPr>
                        <a:t>27,308</a:t>
                      </a:r>
                      <a:endParaRPr lang="de-DE" sz="800" b="0" i="0" u="none" strike="noStrike" dirty="0">
                        <a:solidFill>
                          <a:schemeClr val="tx1"/>
                        </a:solidFill>
                        <a:effectLst/>
                        <a:latin typeface="+mn-lt"/>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marL="0" indent="0" algn="l" rtl="0" fontAlgn="ctr">
                        <a:buFont typeface="Wingdings" panose="05000000000000000000" pitchFamily="2" charset="2"/>
                        <a:buNone/>
                      </a:pPr>
                      <a:r>
                        <a:rPr lang="en-US" sz="800" b="0" i="0" u="none" strike="noStrike" dirty="0">
                          <a:solidFill>
                            <a:schemeClr val="tx1"/>
                          </a:solidFill>
                          <a:effectLst/>
                          <a:latin typeface="+mn-lt"/>
                          <a:ea typeface="DFKai-SB" panose="03000509000000000000" pitchFamily="65" charset="-120"/>
                        </a:rPr>
                        <a:t>Action plan, in order to enlarge our customers base list and get our target, we will be to achieve 2 new  A/C regain 1 lost customer per month. </a:t>
                      </a:r>
                    </a:p>
                    <a:p>
                      <a:pPr marL="0" indent="0" algn="l" rtl="0" fontAlgn="ctr">
                        <a:buFont typeface="Wingdings" panose="05000000000000000000" pitchFamily="2" charset="2"/>
                        <a:buNone/>
                      </a:pPr>
                      <a:r>
                        <a:rPr lang="en-US" sz="800" b="0" i="0" u="none" strike="noStrike" dirty="0">
                          <a:solidFill>
                            <a:schemeClr val="tx1"/>
                          </a:solidFill>
                          <a:effectLst/>
                          <a:latin typeface="+mn-lt"/>
                          <a:ea typeface="DFKai-SB" panose="03000509000000000000" pitchFamily="65" charset="-120"/>
                        </a:rPr>
                        <a:t>Visit target at least 10 new and current customers per month, offering our allocation in our 4 service WSA/WSA2/WSA4/WSA5 persuade them to provide us better loading support this 2024.</a:t>
                      </a:r>
                    </a:p>
                    <a:p>
                      <a:pPr marL="0" indent="0" algn="l" rtl="0" fontAlgn="ctr">
                        <a:buFont typeface="Wingdings" panose="05000000000000000000" pitchFamily="2" charset="2"/>
                        <a:buNone/>
                      </a:pPr>
                      <a:r>
                        <a:rPr lang="en-US" sz="800" b="0" i="0" u="none" strike="noStrike" dirty="0">
                          <a:solidFill>
                            <a:schemeClr val="tx1"/>
                          </a:solidFill>
                          <a:effectLst/>
                          <a:latin typeface="+mn-lt"/>
                          <a:ea typeface="DFKai-SB" panose="03000509000000000000" pitchFamily="65" charset="-120"/>
                        </a:rPr>
                        <a:t>Catching more volume from Annual Tenders participated as: Walmart, Mabe, Soriana, Coppel and Mirage and try to get support for other VIP A/C like </a:t>
                      </a:r>
                      <a:r>
                        <a:rPr lang="en-US" sz="800" b="0" i="0" u="none" strike="noStrike" dirty="0" err="1">
                          <a:solidFill>
                            <a:schemeClr val="tx1"/>
                          </a:solidFill>
                          <a:effectLst/>
                          <a:latin typeface="+mn-lt"/>
                          <a:ea typeface="DFKai-SB" panose="03000509000000000000" pitchFamily="65" charset="-120"/>
                        </a:rPr>
                        <a:t>Italika</a:t>
                      </a:r>
                      <a:r>
                        <a:rPr lang="en-US" sz="800" b="0" i="0" u="none" strike="noStrike" dirty="0">
                          <a:solidFill>
                            <a:schemeClr val="tx1"/>
                          </a:solidFill>
                          <a:effectLst/>
                          <a:latin typeface="+mn-lt"/>
                          <a:ea typeface="DFKai-SB" panose="03000509000000000000" pitchFamily="65" charset="-120"/>
                        </a:rPr>
                        <a:t> and </a:t>
                      </a:r>
                      <a:r>
                        <a:rPr lang="en-US" sz="800" b="0" i="0" u="none" strike="noStrike" dirty="0" err="1">
                          <a:solidFill>
                            <a:schemeClr val="tx1"/>
                          </a:solidFill>
                          <a:effectLst/>
                          <a:latin typeface="+mn-lt"/>
                          <a:ea typeface="DFKai-SB" panose="03000509000000000000" pitchFamily="65" charset="-120"/>
                        </a:rPr>
                        <a:t>Chedraui</a:t>
                      </a:r>
                      <a:r>
                        <a:rPr lang="en-US" sz="800" b="0" i="0" u="none" strike="noStrike" dirty="0">
                          <a:solidFill>
                            <a:schemeClr val="tx1"/>
                          </a:solidFill>
                          <a:effectLst/>
                          <a:latin typeface="+mn-lt"/>
                          <a:ea typeface="DFKai-SB" panose="03000509000000000000" pitchFamily="65" charset="-120"/>
                        </a:rPr>
                        <a:t>.</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extLst>
                  <a:ext uri="{0D108BD9-81ED-4DB2-BD59-A6C34878D82A}">
                    <a16:rowId xmlns:a16="http://schemas.microsoft.com/office/drawing/2014/main" val="10002"/>
                  </a:ext>
                </a:extLst>
              </a:tr>
              <a:tr h="2239591">
                <a:tc vMerge="1">
                  <a:txBody>
                    <a:bodyPr/>
                    <a:lstStyle/>
                    <a:p>
                      <a:endParaRPr lang="de-DE"/>
                    </a:p>
                  </a:txBody>
                  <a:tcPr/>
                </a:tc>
                <a:tc>
                  <a:txBody>
                    <a:bodyPr/>
                    <a:lstStyle/>
                    <a:p>
                      <a:pPr algn="ctr" rtl="0" fontAlgn="ctr"/>
                      <a:r>
                        <a:rPr lang="en-US" altLang="zh-TW" sz="800" b="1" i="0" u="none" strike="noStrike" dirty="0">
                          <a:solidFill>
                            <a:srgbClr val="FF0000"/>
                          </a:solidFill>
                          <a:effectLst/>
                          <a:latin typeface="+mn-lt"/>
                          <a:ea typeface="DFKai-SB" pitchFamily="65" charset="-120"/>
                        </a:rPr>
                        <a:t>MX</a:t>
                      </a:r>
                      <a:r>
                        <a:rPr lang="en-US" altLang="zh-TW" sz="800" b="1" i="0" u="none" strike="noStrike" dirty="0">
                          <a:solidFill>
                            <a:schemeClr val="tx1"/>
                          </a:solidFill>
                          <a:effectLst/>
                          <a:latin typeface="+mn-lt"/>
                          <a:ea typeface="DFKai-SB" pitchFamily="65" charset="-120"/>
                        </a:rPr>
                        <a:t> EXP.</a:t>
                      </a:r>
                      <a:r>
                        <a:rPr lang="zh-TW" altLang="en-US" sz="800" b="1" i="0" u="none" strike="noStrike" baseline="0" dirty="0">
                          <a:solidFill>
                            <a:schemeClr val="tx1"/>
                          </a:solidFill>
                          <a:effectLst/>
                          <a:latin typeface="+mn-lt"/>
                          <a:ea typeface="DFKai-SB" pitchFamily="65" charset="-120"/>
                        </a:rPr>
                        <a:t> </a:t>
                      </a:r>
                      <a:r>
                        <a:rPr lang="en-US" altLang="zh-TW" sz="800" b="1" i="0" u="none" strike="noStrike" baseline="0" dirty="0">
                          <a:solidFill>
                            <a:schemeClr val="tx1"/>
                          </a:solidFill>
                          <a:effectLst/>
                          <a:latin typeface="+mn-lt"/>
                          <a:ea typeface="DFKai-SB" pitchFamily="65" charset="-120"/>
                        </a:rPr>
                        <a:t>=&gt;</a:t>
                      </a:r>
                      <a:r>
                        <a:rPr lang="fr-FR" altLang="zh-TW" sz="800" b="1" i="0" u="none" strike="noStrike" dirty="0">
                          <a:solidFill>
                            <a:schemeClr val="tx1"/>
                          </a:solidFill>
                          <a:effectLst/>
                          <a:latin typeface="+mn-lt"/>
                          <a:ea typeface="DFKai-SB" pitchFamily="65" charset="-120"/>
                        </a:rPr>
                        <a:t> F.E.</a:t>
                      </a:r>
                    </a:p>
                    <a:p>
                      <a:pPr algn="ctr" rtl="0" fontAlgn="ctr"/>
                      <a:r>
                        <a:rPr lang="en-US" altLang="zh-TW" sz="800" b="0" i="0" u="none" strike="noStrike" dirty="0">
                          <a:solidFill>
                            <a:schemeClr val="tx1"/>
                          </a:solidFill>
                          <a:effectLst/>
                          <a:latin typeface="+mn-lt"/>
                          <a:ea typeface="DFKai-SB" pitchFamily="65" charset="-120"/>
                        </a:rPr>
                        <a:t>(Y</a:t>
                      </a:r>
                      <a:r>
                        <a:rPr lang="de-DE" altLang="zh-TW" sz="800" b="0" i="0" u="none" strike="noStrike" baseline="0" dirty="0">
                          <a:solidFill>
                            <a:schemeClr val="tx1"/>
                          </a:solidFill>
                          <a:effectLst/>
                          <a:latin typeface="+mn-lt"/>
                          <a:ea typeface="DFKai-SB" pitchFamily="65" charset="-120"/>
                        </a:rPr>
                        <a:t> Tr</a:t>
                      </a:r>
                      <a:r>
                        <a:rPr lang="fr-FR" altLang="zh-TW" sz="800" b="0" i="0" u="none" strike="noStrike" baseline="0" dirty="0" err="1">
                          <a:solidFill>
                            <a:schemeClr val="tx1"/>
                          </a:solidFill>
                          <a:effectLst/>
                          <a:latin typeface="+mn-lt"/>
                          <a:ea typeface="DFKai-SB" pitchFamily="65" charset="-120"/>
                        </a:rPr>
                        <a:t>ade</a:t>
                      </a:r>
                      <a:r>
                        <a:rPr lang="fr-FR" altLang="zh-TW" sz="800" b="0" i="0" u="none" strike="noStrike" baseline="0" dirty="0">
                          <a:solidFill>
                            <a:schemeClr val="tx1"/>
                          </a:solidFill>
                          <a:effectLst/>
                          <a:latin typeface="+mn-lt"/>
                          <a:ea typeface="DFKai-SB" pitchFamily="65" charset="-120"/>
                        </a:rPr>
                        <a:t>)</a:t>
                      </a:r>
                      <a:endParaRPr lang="de-DE" altLang="zh-TW" sz="800" b="0" i="0" u="none" strike="noStrike" dirty="0">
                        <a:solidFill>
                          <a:schemeClr val="tx1"/>
                        </a:solidFill>
                        <a:effectLst/>
                        <a:latin typeface="+mn-lt"/>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de-DE" sz="800" b="0" i="0" u="none" strike="noStrike" dirty="0">
                          <a:solidFill>
                            <a:schemeClr val="tx1"/>
                          </a:solidFill>
                          <a:effectLst/>
                          <a:latin typeface="+mn-lt"/>
                          <a:ea typeface="DFKai-SB" pitchFamily="65" charset="-120"/>
                        </a:rPr>
                        <a:t>LAD</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ctr" rtl="0" fontAlgn="ctr"/>
                      <a:r>
                        <a:rPr lang="en-US" altLang="zh-TW" sz="800" b="0" i="0" u="none" strike="noStrike" dirty="0">
                          <a:solidFill>
                            <a:schemeClr val="tx1"/>
                          </a:solidFill>
                          <a:effectLst/>
                          <a:latin typeface="+mn-lt"/>
                          <a:ea typeface="DFKai-SB" pitchFamily="65" charset="-120"/>
                        </a:rPr>
                        <a:t>8,948</a:t>
                      </a:r>
                      <a:endParaRPr lang="de-DE" sz="800" b="0" i="0" u="none" strike="noStrike" dirty="0">
                        <a:solidFill>
                          <a:schemeClr val="tx1"/>
                        </a:solidFill>
                        <a:effectLst/>
                        <a:latin typeface="+mn-lt"/>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ctr" rtl="0" fontAlgn="ctr"/>
                      <a:r>
                        <a:rPr lang="en-US" altLang="zh-TW" sz="800" b="0" i="0" u="none" strike="noStrike" dirty="0">
                          <a:solidFill>
                            <a:schemeClr val="tx1"/>
                          </a:solidFill>
                          <a:effectLst/>
                          <a:latin typeface="+mn-lt"/>
                          <a:ea typeface="DFKai-SB" pitchFamily="65" charset="-120"/>
                        </a:rPr>
                        <a:t>10,771</a:t>
                      </a:r>
                      <a:endParaRPr lang="de-DE" sz="800" b="0" i="0" u="none" strike="noStrike" dirty="0">
                        <a:solidFill>
                          <a:schemeClr val="tx1"/>
                        </a:solidFill>
                        <a:effectLst/>
                        <a:latin typeface="+mn-lt"/>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ctr" rtl="0" fontAlgn="ctr"/>
                      <a:r>
                        <a:rPr lang="en-US" altLang="zh-TW" sz="800" b="0" i="0" u="none" strike="noStrike" dirty="0">
                          <a:solidFill>
                            <a:schemeClr val="tx1"/>
                          </a:solidFill>
                          <a:effectLst/>
                          <a:latin typeface="+mn-lt"/>
                          <a:ea typeface="DFKai-SB" pitchFamily="65" charset="-120"/>
                        </a:rPr>
                        <a:t>120%</a:t>
                      </a:r>
                      <a:endParaRPr lang="de-DE" sz="800" b="0" i="0" u="none" strike="noStrike" dirty="0">
                        <a:solidFill>
                          <a:schemeClr val="tx1"/>
                        </a:solidFill>
                        <a:effectLst/>
                        <a:latin typeface="+mn-lt"/>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rtl="0" fontAlgn="ctr"/>
                      <a:r>
                        <a:rPr lang="en-US" altLang="zh-TW" sz="800" b="0" i="0" u="none" strike="noStrike" dirty="0">
                          <a:solidFill>
                            <a:schemeClr val="tx1"/>
                          </a:solidFill>
                          <a:effectLst/>
                          <a:latin typeface="+mn-lt"/>
                          <a:ea typeface="DFKai-SB" pitchFamily="65" charset="-120"/>
                        </a:rPr>
                        <a:t>12,959</a:t>
                      </a:r>
                      <a:endParaRPr lang="de-DE" sz="800" b="0" i="0" u="none" strike="noStrike" dirty="0">
                        <a:solidFill>
                          <a:schemeClr val="tx1"/>
                        </a:solidFill>
                        <a:effectLst/>
                        <a:latin typeface="+mn-lt"/>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marL="0" marR="0" lvl="0" indent="0" algn="just" defTabSz="914400" rtl="0" eaLnBrk="1" fontAlgn="ctr" latinLnBrk="0" hangingPunct="1">
                        <a:lnSpc>
                          <a:spcPct val="100000"/>
                        </a:lnSpc>
                        <a:spcBef>
                          <a:spcPts val="0"/>
                        </a:spcBef>
                        <a:spcAft>
                          <a:spcPts val="0"/>
                        </a:spcAft>
                        <a:buClrTx/>
                        <a:buSzTx/>
                        <a:buFontTx/>
                        <a:buNone/>
                        <a:tabLst/>
                        <a:defRPr/>
                      </a:pPr>
                      <a:r>
                        <a:rPr lang="en-US" sz="800" b="0" i="0" u="none" strike="noStrike" dirty="0">
                          <a:solidFill>
                            <a:schemeClr val="tx1"/>
                          </a:solidFill>
                          <a:effectLst/>
                          <a:latin typeface="+mn-lt"/>
                          <a:ea typeface="DFKai-SB" panose="03000509000000000000" pitchFamily="65" charset="-120"/>
                        </a:rPr>
                        <a:t>For Q1 maintain base volumes from two main A/C´s IMPALA TERMINAL/STEINWEG with ore concentrates regular cargo 600/700  TEU´s per month + regular FAK A/C´s to achieve around 320 TEU´s in weekly basis.</a:t>
                      </a:r>
                    </a:p>
                    <a:p>
                      <a:pPr marL="0" marR="0" lvl="0" indent="0" algn="just" defTabSz="914400" rtl="0" eaLnBrk="1" fontAlgn="ctr" latinLnBrk="0" hangingPunct="1">
                        <a:lnSpc>
                          <a:spcPct val="100000"/>
                        </a:lnSpc>
                        <a:spcBef>
                          <a:spcPts val="0"/>
                        </a:spcBef>
                        <a:spcAft>
                          <a:spcPts val="0"/>
                        </a:spcAft>
                        <a:buClrTx/>
                        <a:buSzTx/>
                        <a:buFontTx/>
                        <a:buNone/>
                        <a:tabLst/>
                        <a:defRPr/>
                      </a:pPr>
                      <a:endParaRPr lang="en-US" sz="800" b="0" i="0" u="none" strike="noStrike" dirty="0">
                        <a:solidFill>
                          <a:schemeClr val="tx1"/>
                        </a:solidFill>
                        <a:effectLst/>
                        <a:latin typeface="+mn-lt"/>
                        <a:ea typeface="DFKai-SB" panose="03000509000000000000" pitchFamily="65" charset="-120"/>
                      </a:endParaRPr>
                    </a:p>
                    <a:p>
                      <a:pPr marL="0" marR="0" lvl="0" indent="0" algn="just" defTabSz="914400" rtl="0" eaLnBrk="1" fontAlgn="ctr" latinLnBrk="0" hangingPunct="1">
                        <a:lnSpc>
                          <a:spcPct val="100000"/>
                        </a:lnSpc>
                        <a:spcBef>
                          <a:spcPts val="0"/>
                        </a:spcBef>
                        <a:spcAft>
                          <a:spcPts val="0"/>
                        </a:spcAft>
                        <a:buClrTx/>
                        <a:buSzTx/>
                        <a:buFontTx/>
                        <a:buNone/>
                        <a:tabLst/>
                        <a:defRPr/>
                      </a:pPr>
                      <a:r>
                        <a:rPr lang="en-US" sz="800" b="0" i="0" u="none" strike="noStrike" dirty="0">
                          <a:solidFill>
                            <a:schemeClr val="tx1"/>
                          </a:solidFill>
                          <a:effectLst/>
                          <a:latin typeface="+mn-lt"/>
                          <a:ea typeface="DFKai-SB" panose="03000509000000000000" pitchFamily="65" charset="-120"/>
                        </a:rPr>
                        <a:t>Looking for cargo to base ports on WSA5 meanly, regain cargo to Asia southeast.</a:t>
                      </a:r>
                    </a:p>
                    <a:p>
                      <a:pPr marL="0" marR="0" lvl="0" indent="0" algn="just" defTabSz="914400" rtl="0" eaLnBrk="1" fontAlgn="ctr" latinLnBrk="0" hangingPunct="1">
                        <a:lnSpc>
                          <a:spcPct val="100000"/>
                        </a:lnSpc>
                        <a:spcBef>
                          <a:spcPts val="0"/>
                        </a:spcBef>
                        <a:spcAft>
                          <a:spcPts val="0"/>
                        </a:spcAft>
                        <a:buClrTx/>
                        <a:buSzTx/>
                        <a:buFontTx/>
                        <a:buNone/>
                        <a:tabLst/>
                        <a:defRPr/>
                      </a:pPr>
                      <a:r>
                        <a:rPr lang="en-US" sz="800" b="0" i="0" u="none" strike="noStrike" dirty="0">
                          <a:solidFill>
                            <a:schemeClr val="tx1"/>
                          </a:solidFill>
                          <a:effectLst/>
                          <a:latin typeface="+mn-lt"/>
                          <a:ea typeface="DFKai-SB" panose="03000509000000000000" pitchFamily="65" charset="-120"/>
                        </a:rPr>
                        <a:t>For Q2/Q3/Q4 after MX government permissions release to export Iron Mineral we will focus in 2 A/C´s DOLPHIN &amp; CIMA LOG looking for 400/500 TEU´s per month in order to get over 900 TEUS from all mineral exporters, rest of our volume will be get from medium size A/C as MAX EXPRESS, AMR SHIPPING,</a:t>
                      </a:r>
                      <a:r>
                        <a:rPr lang="de-DE" sz="800" b="0" i="0" u="none" strike="noStrike" dirty="0">
                          <a:solidFill>
                            <a:schemeClr val="tx1"/>
                          </a:solidFill>
                          <a:effectLst/>
                          <a:latin typeface="+mn-lt"/>
                          <a:ea typeface="DFKai-SB" pitchFamily="65" charset="-120"/>
                        </a:rPr>
                        <a:t>JJL PACIFIC, LA HANSIATICA KINTETSU WORLD,etc., + FAK from other small shots customers .</a:t>
                      </a:r>
                    </a:p>
                    <a:p>
                      <a:pPr algn="l" rtl="0" fontAlgn="ctr"/>
                      <a:endParaRPr lang="de-DE" sz="800" b="0" i="0" u="none" strike="noStrike" dirty="0">
                        <a:solidFill>
                          <a:schemeClr val="tx1"/>
                        </a:solidFill>
                        <a:effectLst/>
                        <a:latin typeface="+mn-lt"/>
                        <a:ea typeface="DFKai-SB" pitchFamily="65" charset="-120"/>
                      </a:endParaRPr>
                    </a:p>
                    <a:p>
                      <a:pPr algn="l" rtl="0" fontAlgn="ctr"/>
                      <a:r>
                        <a:rPr lang="de-DE" sz="800" b="0" i="0" u="none" strike="noStrike" dirty="0">
                          <a:solidFill>
                            <a:schemeClr val="tx1"/>
                          </a:solidFill>
                          <a:effectLst/>
                          <a:latin typeface="+mn-lt"/>
                          <a:ea typeface="DFKai-SB" pitchFamily="65" charset="-120"/>
                        </a:rPr>
                        <a:t>Increase volumes from big shots customers 60/70% with comm., ORE/CONCENTRATES, REYICLED PELLET/HOME APPLIANCE+ 40/30% from FAK cargo.</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extLst>
                  <a:ext uri="{0D108BD9-81ED-4DB2-BD59-A6C34878D82A}">
                    <a16:rowId xmlns:a16="http://schemas.microsoft.com/office/drawing/2014/main" val="10003"/>
                  </a:ext>
                </a:extLst>
              </a:tr>
            </a:tbl>
          </a:graphicData>
        </a:graphic>
      </p:graphicFrame>
      <p:sp>
        <p:nvSpPr>
          <p:cNvPr id="9" name="Title 11"/>
          <p:cNvSpPr txBox="1">
            <a:spLocks/>
          </p:cNvSpPr>
          <p:nvPr/>
        </p:nvSpPr>
        <p:spPr>
          <a:xfrm>
            <a:off x="104257" y="66576"/>
            <a:ext cx="8935486" cy="555831"/>
          </a:xfrm>
          <a:prstGeom prst="rect">
            <a:avLst/>
          </a:prstGeom>
          <a:solidFill>
            <a:srgbClr val="003217"/>
          </a:solidFill>
        </p:spPr>
        <p:style>
          <a:lnRef idx="1">
            <a:schemeClr val="accent3"/>
          </a:lnRef>
          <a:fillRef idx="3">
            <a:schemeClr val="accent3"/>
          </a:fillRef>
          <a:effectRef idx="2">
            <a:schemeClr val="accent3"/>
          </a:effectRef>
          <a:fontRef idx="minor">
            <a:schemeClr val="lt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altLang="zh-TW" sz="2400" b="1" dirty="0">
                <a:latin typeface="DFKai-SB" pitchFamily="65" charset="-120"/>
                <a:ea typeface="DFKai-SB" pitchFamily="65" charset="-120"/>
              </a:rPr>
              <a:t>Performance/Space(2024) and 2025 Market Review </a:t>
            </a:r>
            <a:r>
              <a:rPr lang="en-US" altLang="zh-TW" sz="2400" b="1" dirty="0">
                <a:solidFill>
                  <a:srgbClr val="FFFF00"/>
                </a:solidFill>
                <a:latin typeface="DFKai-SB" pitchFamily="65" charset="-120"/>
                <a:ea typeface="DFKai-SB" pitchFamily="65" charset="-120"/>
              </a:rPr>
              <a:t>(MX)</a:t>
            </a:r>
            <a:endParaRPr lang="en-US" sz="2400" b="1" dirty="0">
              <a:solidFill>
                <a:srgbClr val="FFFF00"/>
              </a:solidFill>
              <a:latin typeface="DFKai-SB" pitchFamily="65" charset="-120"/>
              <a:ea typeface="DFKai-SB" pitchFamily="65" charset="-120"/>
            </a:endParaRPr>
          </a:p>
        </p:txBody>
      </p:sp>
      <p:sp>
        <p:nvSpPr>
          <p:cNvPr id="7" name="Slide Number Placeholder 1"/>
          <p:cNvSpPr txBox="1">
            <a:spLocks/>
          </p:cNvSpPr>
          <p:nvPr/>
        </p:nvSpPr>
        <p:spPr>
          <a:xfrm>
            <a:off x="7010400" y="4883720"/>
            <a:ext cx="2133600"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9F36D82E-CE9F-4850-9751-B326B49AD240}" type="slidenum">
              <a:rPr lang="en-US" sz="1200" smtClean="0">
                <a:solidFill>
                  <a:prstClr val="black"/>
                </a:solidFill>
                <a:latin typeface="Calibri"/>
              </a:rPr>
              <a:pPr algn="r">
                <a:defRPr/>
              </a:pPr>
              <a:t>4</a:t>
            </a:fld>
            <a:endParaRPr lang="en-US" sz="1200" dirty="0">
              <a:solidFill>
                <a:prstClr val="black"/>
              </a:solidFill>
              <a:latin typeface="Calibri"/>
            </a:endParaRPr>
          </a:p>
        </p:txBody>
      </p:sp>
    </p:spTree>
    <p:extLst>
      <p:ext uri="{BB962C8B-B14F-4D97-AF65-F5344CB8AC3E}">
        <p14:creationId xmlns:p14="http://schemas.microsoft.com/office/powerpoint/2010/main" val="114687691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1"/>
          <p:cNvSpPr>
            <a:spLocks noGrp="1"/>
          </p:cNvSpPr>
          <p:nvPr>
            <p:ph type="title"/>
          </p:nvPr>
        </p:nvSpPr>
        <p:spPr>
          <a:xfrm>
            <a:off x="107504" y="123478"/>
            <a:ext cx="8928992" cy="533400"/>
          </a:xfrm>
          <a:solidFill>
            <a:srgbClr val="003217"/>
          </a:solidFill>
        </p:spPr>
        <p:style>
          <a:lnRef idx="1">
            <a:schemeClr val="accent3"/>
          </a:lnRef>
          <a:fillRef idx="3">
            <a:schemeClr val="accent3"/>
          </a:fillRef>
          <a:effectRef idx="2">
            <a:schemeClr val="accent3"/>
          </a:effectRef>
          <a:fontRef idx="minor">
            <a:schemeClr val="lt1"/>
          </a:fontRef>
        </p:style>
        <p:txBody>
          <a:bodyPr>
            <a:normAutofit/>
          </a:bodyPr>
          <a:lstStyle/>
          <a:p>
            <a:pPr algn="ctr"/>
            <a:r>
              <a:rPr lang="en-US" altLang="zh-TW" sz="2400" b="1" dirty="0">
                <a:latin typeface="DFKai-SB" pitchFamily="65" charset="-120"/>
                <a:ea typeface="DFKai-SB" pitchFamily="65" charset="-120"/>
              </a:rPr>
              <a:t>Topic discussion </a:t>
            </a:r>
            <a:r>
              <a:rPr lang="en-US" altLang="zh-TW" sz="2400" b="1" dirty="0">
                <a:solidFill>
                  <a:srgbClr val="FFFF00"/>
                </a:solidFill>
                <a:latin typeface="DFKai-SB" pitchFamily="65" charset="-120"/>
                <a:ea typeface="DFKai-SB" pitchFamily="65" charset="-120"/>
              </a:rPr>
              <a:t>(HN)</a:t>
            </a:r>
            <a:endParaRPr lang="en-US" sz="2400" b="1" dirty="0">
              <a:solidFill>
                <a:srgbClr val="FFFF00"/>
              </a:solidFill>
              <a:latin typeface="DFKai-SB" pitchFamily="65" charset="-120"/>
              <a:ea typeface="DFKai-SB" pitchFamily="65" charset="-120"/>
            </a:endParaRPr>
          </a:p>
        </p:txBody>
      </p:sp>
      <p:sp>
        <p:nvSpPr>
          <p:cNvPr id="5" name="Slide Number Placeholder 1"/>
          <p:cNvSpPr txBox="1">
            <a:spLocks/>
          </p:cNvSpPr>
          <p:nvPr/>
        </p:nvSpPr>
        <p:spPr>
          <a:xfrm>
            <a:off x="7010400" y="4883720"/>
            <a:ext cx="2133600"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9F36D82E-CE9F-4850-9751-B326B49AD240}" type="slidenum">
              <a:rPr lang="en-US" sz="1200" smtClean="0">
                <a:solidFill>
                  <a:prstClr val="black"/>
                </a:solidFill>
                <a:latin typeface="Calibri"/>
              </a:rPr>
              <a:pPr algn="r">
                <a:defRPr/>
              </a:pPr>
              <a:t>40</a:t>
            </a:fld>
            <a:endParaRPr lang="en-US" sz="1200" dirty="0">
              <a:solidFill>
                <a:prstClr val="black"/>
              </a:solidFill>
              <a:latin typeface="Calibri"/>
            </a:endParaRPr>
          </a:p>
        </p:txBody>
      </p:sp>
      <p:sp>
        <p:nvSpPr>
          <p:cNvPr id="3" name="文字方塊 2"/>
          <p:cNvSpPr txBox="1"/>
          <p:nvPr/>
        </p:nvSpPr>
        <p:spPr>
          <a:xfrm>
            <a:off x="114400" y="646348"/>
            <a:ext cx="8418040" cy="338554"/>
          </a:xfrm>
          <a:prstGeom prst="rect">
            <a:avLst/>
          </a:prstGeom>
          <a:noFill/>
        </p:spPr>
        <p:txBody>
          <a:bodyPr wrap="square" rtlCol="0">
            <a:spAutoFit/>
          </a:bodyPr>
          <a:lstStyle/>
          <a:p>
            <a:r>
              <a:rPr lang="en-US" sz="1600" b="1" dirty="0">
                <a:latin typeface="+mj-lt"/>
              </a:rPr>
              <a:t>Commercial side:</a:t>
            </a:r>
          </a:p>
        </p:txBody>
      </p:sp>
      <p:sp>
        <p:nvSpPr>
          <p:cNvPr id="8" name="文字方塊 7"/>
          <p:cNvSpPr txBox="1"/>
          <p:nvPr/>
        </p:nvSpPr>
        <p:spPr>
          <a:xfrm>
            <a:off x="102450" y="2263973"/>
            <a:ext cx="8922096" cy="615553"/>
          </a:xfrm>
          <a:prstGeom prst="rect">
            <a:avLst/>
          </a:prstGeom>
          <a:noFill/>
        </p:spPr>
        <p:txBody>
          <a:bodyPr wrap="square" rtlCol="0">
            <a:spAutoFit/>
          </a:bodyPr>
          <a:lstStyle/>
          <a:p>
            <a:r>
              <a:rPr lang="en-US" sz="1600" b="1" dirty="0"/>
              <a:t>Future Plan Suggestion:</a:t>
            </a:r>
          </a:p>
          <a:p>
            <a:endParaRPr lang="en-US" dirty="0"/>
          </a:p>
        </p:txBody>
      </p:sp>
      <p:sp>
        <p:nvSpPr>
          <p:cNvPr id="2" name="CuadroTexto 1">
            <a:extLst>
              <a:ext uri="{FF2B5EF4-FFF2-40B4-BE49-F238E27FC236}">
                <a16:creationId xmlns:a16="http://schemas.microsoft.com/office/drawing/2014/main" id="{4431D85D-126C-92AE-E703-B0B90EEBE0E2}"/>
              </a:ext>
            </a:extLst>
          </p:cNvPr>
          <p:cNvSpPr txBox="1"/>
          <p:nvPr/>
        </p:nvSpPr>
        <p:spPr>
          <a:xfrm>
            <a:off x="114400" y="1047594"/>
            <a:ext cx="8712968" cy="1107996"/>
          </a:xfrm>
          <a:prstGeom prst="rect">
            <a:avLst/>
          </a:prstGeom>
          <a:noFill/>
        </p:spPr>
        <p:txBody>
          <a:bodyPr wrap="square" rtlCol="0">
            <a:spAutoFit/>
          </a:bodyPr>
          <a:lstStyle/>
          <a:p>
            <a:pPr marL="285750" indent="-285750">
              <a:buFont typeface="Wingdings" panose="05000000000000000000" pitchFamily="2" charset="2"/>
              <a:buChar char="v"/>
            </a:pPr>
            <a:r>
              <a:rPr lang="es-HN" sz="1200" dirty="0"/>
              <a:t>LAE Service </a:t>
            </a:r>
            <a:r>
              <a:rPr lang="es-HN" sz="1200" dirty="0" err="1"/>
              <a:t>it</a:t>
            </a:r>
            <a:r>
              <a:rPr lang="es-HN" sz="1200" dirty="0"/>
              <a:t> </a:t>
            </a:r>
            <a:r>
              <a:rPr lang="es-HN" sz="1200" dirty="0" err="1"/>
              <a:t>is</a:t>
            </a:r>
            <a:r>
              <a:rPr lang="es-HN" sz="1200" dirty="0"/>
              <a:t> a </a:t>
            </a:r>
            <a:r>
              <a:rPr lang="es-HN" sz="1200" dirty="0" err="1"/>
              <a:t>must</a:t>
            </a:r>
            <a:r>
              <a:rPr lang="es-HN" sz="1200" dirty="0"/>
              <a:t> to be </a:t>
            </a:r>
            <a:r>
              <a:rPr lang="es-HN" sz="1200" dirty="0" err="1"/>
              <a:t>stable</a:t>
            </a:r>
            <a:r>
              <a:rPr lang="es-HN" sz="1200" dirty="0"/>
              <a:t>, </a:t>
            </a:r>
            <a:r>
              <a:rPr lang="es-HN" sz="1200" dirty="0" err="1"/>
              <a:t>clients</a:t>
            </a:r>
            <a:r>
              <a:rPr lang="es-HN" sz="1200" dirty="0"/>
              <a:t> </a:t>
            </a:r>
            <a:r>
              <a:rPr lang="es-HN" sz="1200" dirty="0" err="1"/>
              <a:t>that</a:t>
            </a:r>
            <a:r>
              <a:rPr lang="es-HN" sz="1200" dirty="0"/>
              <a:t> </a:t>
            </a:r>
            <a:r>
              <a:rPr lang="es-HN" sz="1200" dirty="0" err="1"/>
              <a:t>ussually</a:t>
            </a:r>
            <a:r>
              <a:rPr lang="es-HN" sz="1200" dirty="0"/>
              <a:t> </a:t>
            </a:r>
            <a:r>
              <a:rPr lang="es-HN" sz="1200" dirty="0" err="1"/>
              <a:t>work</a:t>
            </a:r>
            <a:r>
              <a:rPr lang="es-HN" sz="1200" dirty="0"/>
              <a:t> </a:t>
            </a:r>
            <a:r>
              <a:rPr lang="es-HN" sz="1200" dirty="0" err="1"/>
              <a:t>trough</a:t>
            </a:r>
            <a:r>
              <a:rPr lang="es-HN" sz="1200" dirty="0"/>
              <a:t> HNSLO are </a:t>
            </a:r>
            <a:r>
              <a:rPr lang="es-HN" sz="1200" dirty="0" err="1"/>
              <a:t>searching</a:t>
            </a:r>
            <a:r>
              <a:rPr lang="es-HN" sz="1200" dirty="0"/>
              <a:t> </a:t>
            </a:r>
            <a:r>
              <a:rPr lang="es-HN" sz="1200" dirty="0" err="1"/>
              <a:t>for</a:t>
            </a:r>
            <a:r>
              <a:rPr lang="es-HN" sz="1200" dirty="0"/>
              <a:t> </a:t>
            </a:r>
            <a:r>
              <a:rPr lang="es-HN" sz="1200" dirty="0" err="1"/>
              <a:t>other</a:t>
            </a:r>
            <a:r>
              <a:rPr lang="es-HN" sz="1200" dirty="0"/>
              <a:t> </a:t>
            </a:r>
            <a:r>
              <a:rPr lang="es-HN" sz="1200" dirty="0" err="1"/>
              <a:t>POD’s</a:t>
            </a:r>
            <a:r>
              <a:rPr lang="es-HN" sz="1200" dirty="0"/>
              <a:t> as Service </a:t>
            </a:r>
            <a:r>
              <a:rPr lang="es-HN" sz="1200" dirty="0" err="1"/>
              <a:t>comply</a:t>
            </a:r>
            <a:r>
              <a:rPr lang="es-HN" sz="1200" dirty="0"/>
              <a:t> </a:t>
            </a:r>
            <a:r>
              <a:rPr lang="es-HN" sz="1200" dirty="0" err="1"/>
              <a:t>with</a:t>
            </a:r>
            <a:r>
              <a:rPr lang="es-HN" sz="1200" dirty="0"/>
              <a:t> TT 30 </a:t>
            </a:r>
            <a:r>
              <a:rPr lang="es-HN" sz="1200" dirty="0" err="1"/>
              <a:t>days</a:t>
            </a:r>
            <a:r>
              <a:rPr lang="es-HN" sz="1200" dirty="0"/>
              <a:t>.</a:t>
            </a:r>
          </a:p>
          <a:p>
            <a:pPr marL="285750" indent="-285750">
              <a:buFont typeface="Wingdings" panose="05000000000000000000" pitchFamily="2" charset="2"/>
              <a:buChar char="v"/>
            </a:pPr>
            <a:r>
              <a:rPr lang="es-HN" sz="1200" dirty="0" err="1"/>
              <a:t>Expect</a:t>
            </a:r>
            <a:r>
              <a:rPr lang="es-HN" sz="1200" dirty="0"/>
              <a:t> this </a:t>
            </a:r>
            <a:r>
              <a:rPr lang="es-HN" sz="1200" dirty="0" err="1"/>
              <a:t>year</a:t>
            </a:r>
            <a:r>
              <a:rPr lang="es-HN" sz="1200" dirty="0"/>
              <a:t> more </a:t>
            </a:r>
            <a:r>
              <a:rPr lang="es-HN" sz="1200" dirty="0" err="1"/>
              <a:t>support</a:t>
            </a:r>
            <a:r>
              <a:rPr lang="es-HN" sz="1200" dirty="0"/>
              <a:t> </a:t>
            </a:r>
            <a:r>
              <a:rPr lang="es-HN" sz="1200" dirty="0" err="1"/>
              <a:t>on</a:t>
            </a:r>
            <a:r>
              <a:rPr lang="es-HN" sz="1200" dirty="0"/>
              <a:t> RH Equipment.</a:t>
            </a:r>
          </a:p>
          <a:p>
            <a:pPr marL="285750" indent="-285750">
              <a:buFont typeface="Wingdings" panose="05000000000000000000" pitchFamily="2" charset="2"/>
              <a:buChar char="v"/>
            </a:pPr>
            <a:r>
              <a:rPr lang="es-HN" sz="1200" dirty="0" err="1"/>
              <a:t>Return</a:t>
            </a:r>
            <a:r>
              <a:rPr lang="es-HN" sz="1200" dirty="0"/>
              <a:t> </a:t>
            </a:r>
            <a:r>
              <a:rPr lang="es-HN" sz="1200" dirty="0" err="1"/>
              <a:t>market</a:t>
            </a:r>
            <a:r>
              <a:rPr lang="es-HN" sz="1200" dirty="0"/>
              <a:t> </a:t>
            </a:r>
            <a:r>
              <a:rPr lang="es-HN" sz="1200" dirty="0" err="1"/>
              <a:t>rate</a:t>
            </a:r>
            <a:r>
              <a:rPr lang="es-HN" sz="1200" dirty="0"/>
              <a:t> </a:t>
            </a:r>
            <a:r>
              <a:rPr lang="es-HN" sz="1200" dirty="0" err="1"/>
              <a:t>level</a:t>
            </a:r>
            <a:r>
              <a:rPr lang="es-HN" sz="1200" dirty="0"/>
              <a:t> </a:t>
            </a:r>
            <a:r>
              <a:rPr lang="es-HN" sz="1200" dirty="0" err="1"/>
              <a:t>for</a:t>
            </a:r>
            <a:r>
              <a:rPr lang="es-HN" sz="1200" dirty="0"/>
              <a:t> 622/623/CW/CB </a:t>
            </a:r>
            <a:r>
              <a:rPr lang="es-HN" sz="1200" dirty="0" err="1"/>
              <a:t>trades</a:t>
            </a:r>
            <a:r>
              <a:rPr lang="es-HN" sz="1200" dirty="0"/>
              <a:t>.</a:t>
            </a:r>
          </a:p>
          <a:p>
            <a:pPr marL="285750" indent="-285750">
              <a:buFont typeface="Arial" panose="020B0604020202020204" pitchFamily="34" charset="0"/>
              <a:buChar char="•"/>
            </a:pPr>
            <a:endParaRPr lang="es-HN" dirty="0"/>
          </a:p>
        </p:txBody>
      </p:sp>
      <p:sp>
        <p:nvSpPr>
          <p:cNvPr id="4" name="CuadroTexto 3">
            <a:extLst>
              <a:ext uri="{FF2B5EF4-FFF2-40B4-BE49-F238E27FC236}">
                <a16:creationId xmlns:a16="http://schemas.microsoft.com/office/drawing/2014/main" id="{7237A877-E9A4-BF72-4FE0-E1FF83B7EE8D}"/>
              </a:ext>
            </a:extLst>
          </p:cNvPr>
          <p:cNvSpPr txBox="1"/>
          <p:nvPr/>
        </p:nvSpPr>
        <p:spPr>
          <a:xfrm>
            <a:off x="105898" y="2787774"/>
            <a:ext cx="8915200" cy="646331"/>
          </a:xfrm>
          <a:prstGeom prst="rect">
            <a:avLst/>
          </a:prstGeom>
          <a:noFill/>
        </p:spPr>
        <p:txBody>
          <a:bodyPr wrap="square" rtlCol="0">
            <a:spAutoFit/>
          </a:bodyPr>
          <a:lstStyle/>
          <a:p>
            <a:pPr marL="285750" indent="-285750">
              <a:buFont typeface="Wingdings" panose="05000000000000000000" pitchFamily="2" charset="2"/>
              <a:buChar char="v"/>
            </a:pPr>
            <a:r>
              <a:rPr lang="es-HN" sz="1200" dirty="0" err="1"/>
              <a:t>Action</a:t>
            </a:r>
            <a:r>
              <a:rPr lang="es-HN" sz="1200" dirty="0"/>
              <a:t> plan </a:t>
            </a:r>
            <a:r>
              <a:rPr lang="es-HN" sz="1200" dirty="0" err="1"/>
              <a:t>for</a:t>
            </a:r>
            <a:r>
              <a:rPr lang="es-HN" sz="1200" dirty="0"/>
              <a:t> LAE </a:t>
            </a:r>
            <a:r>
              <a:rPr lang="es-HN" sz="1200" dirty="0" err="1"/>
              <a:t>services</a:t>
            </a:r>
            <a:r>
              <a:rPr lang="es-HN" sz="1200" dirty="0"/>
              <a:t> </a:t>
            </a:r>
            <a:r>
              <a:rPr lang="es-HN" sz="1200" dirty="0" err="1"/>
              <a:t>have</a:t>
            </a:r>
            <a:r>
              <a:rPr lang="es-HN" sz="1200" dirty="0"/>
              <a:t> </a:t>
            </a:r>
            <a:r>
              <a:rPr lang="es-HN" sz="1200" dirty="0" err="1"/>
              <a:t>backlog</a:t>
            </a:r>
            <a:r>
              <a:rPr lang="es-HN" sz="1200" dirty="0"/>
              <a:t> and </a:t>
            </a:r>
            <a:r>
              <a:rPr lang="es-HN" sz="1200" dirty="0" err="1"/>
              <a:t>need</a:t>
            </a:r>
            <a:r>
              <a:rPr lang="es-HN" sz="1200" dirty="0"/>
              <a:t> to </a:t>
            </a:r>
            <a:r>
              <a:rPr lang="es-HN" sz="1200" dirty="0" err="1"/>
              <a:t>digest</a:t>
            </a:r>
            <a:r>
              <a:rPr lang="es-HN" sz="1200" dirty="0"/>
              <a:t> </a:t>
            </a:r>
            <a:r>
              <a:rPr lang="es-HN" sz="1200" dirty="0" err="1"/>
              <a:t>shipments</a:t>
            </a:r>
            <a:r>
              <a:rPr lang="es-HN" sz="1200" dirty="0"/>
              <a:t> at T/S </a:t>
            </a:r>
            <a:r>
              <a:rPr lang="es-HN" sz="1200" dirty="0" err="1"/>
              <a:t>ports</a:t>
            </a:r>
            <a:r>
              <a:rPr lang="es-HN" sz="1200" dirty="0"/>
              <a:t>.</a:t>
            </a:r>
          </a:p>
          <a:p>
            <a:pPr marL="285750" indent="-285750">
              <a:buFont typeface="Wingdings" panose="05000000000000000000" pitchFamily="2" charset="2"/>
              <a:buChar char="v"/>
            </a:pPr>
            <a:r>
              <a:rPr lang="es-HN" sz="1200" dirty="0" err="1"/>
              <a:t>If</a:t>
            </a:r>
            <a:r>
              <a:rPr lang="es-HN" sz="1200" dirty="0"/>
              <a:t> </a:t>
            </a:r>
            <a:r>
              <a:rPr lang="es-HN" sz="1200" dirty="0" err="1"/>
              <a:t>not</a:t>
            </a:r>
            <a:r>
              <a:rPr lang="es-HN" sz="1200" dirty="0"/>
              <a:t> </a:t>
            </a:r>
            <a:r>
              <a:rPr lang="es-HN" sz="1200" dirty="0" err="1"/>
              <a:t>have</a:t>
            </a:r>
            <a:r>
              <a:rPr lang="es-HN" sz="1200" dirty="0"/>
              <a:t> </a:t>
            </a:r>
            <a:r>
              <a:rPr lang="es-HN" sz="1200" dirty="0" err="1"/>
              <a:t>market</a:t>
            </a:r>
            <a:r>
              <a:rPr lang="es-HN" sz="1200" dirty="0"/>
              <a:t> </a:t>
            </a:r>
            <a:r>
              <a:rPr lang="es-HN" sz="1200" dirty="0" err="1"/>
              <a:t>rate</a:t>
            </a:r>
            <a:r>
              <a:rPr lang="es-HN" sz="1200" dirty="0"/>
              <a:t> </a:t>
            </a:r>
            <a:r>
              <a:rPr lang="es-HN" sz="1200" dirty="0" err="1"/>
              <a:t>level</a:t>
            </a:r>
            <a:r>
              <a:rPr lang="es-HN" sz="1200" dirty="0"/>
              <a:t> </a:t>
            </a:r>
            <a:r>
              <a:rPr lang="es-HN" sz="1200" dirty="0" err="1"/>
              <a:t>for</a:t>
            </a:r>
            <a:r>
              <a:rPr lang="es-HN" sz="1200" dirty="0"/>
              <a:t> 622/623/CW/CB </a:t>
            </a:r>
            <a:r>
              <a:rPr lang="es-HN" sz="1200" dirty="0" err="1"/>
              <a:t>trades</a:t>
            </a:r>
            <a:r>
              <a:rPr lang="es-HN" sz="1200" dirty="0"/>
              <a:t> at </a:t>
            </a:r>
            <a:r>
              <a:rPr lang="es-HN" sz="1200" dirty="0" err="1"/>
              <a:t>least</a:t>
            </a:r>
            <a:r>
              <a:rPr lang="es-HN" sz="1200" dirty="0"/>
              <a:t> </a:t>
            </a:r>
            <a:r>
              <a:rPr lang="es-HN" sz="1200" dirty="0" err="1"/>
              <a:t>provide</a:t>
            </a:r>
            <a:r>
              <a:rPr lang="es-HN" sz="1200" dirty="0"/>
              <a:t> </a:t>
            </a:r>
            <a:r>
              <a:rPr lang="es-HN" sz="1200" dirty="0" err="1"/>
              <a:t>monthly</a:t>
            </a:r>
            <a:r>
              <a:rPr lang="es-HN" sz="1200" dirty="0"/>
              <a:t> a spot </a:t>
            </a:r>
            <a:r>
              <a:rPr lang="es-HN" sz="1200" dirty="0" err="1"/>
              <a:t>rate</a:t>
            </a:r>
            <a:r>
              <a:rPr lang="es-HN" sz="1200" dirty="0"/>
              <a:t> </a:t>
            </a:r>
            <a:r>
              <a:rPr lang="es-HN" sz="1200" dirty="0" err="1"/>
              <a:t>for</a:t>
            </a:r>
            <a:r>
              <a:rPr lang="es-HN" sz="1200" dirty="0"/>
              <a:t> </a:t>
            </a:r>
            <a:r>
              <a:rPr lang="es-HN" sz="1200" dirty="0" err="1"/>
              <a:t>each</a:t>
            </a:r>
            <a:r>
              <a:rPr lang="es-HN" sz="1200" dirty="0"/>
              <a:t> </a:t>
            </a:r>
            <a:r>
              <a:rPr lang="es-HN" sz="1200" dirty="0" err="1"/>
              <a:t>trade</a:t>
            </a:r>
            <a:r>
              <a:rPr lang="es-HN" sz="1200" dirty="0"/>
              <a:t> in </a:t>
            </a:r>
            <a:r>
              <a:rPr lang="es-HN" sz="1200" dirty="0" err="1"/>
              <a:t>order</a:t>
            </a:r>
            <a:r>
              <a:rPr lang="es-HN" sz="1200" dirty="0"/>
              <a:t> to </a:t>
            </a:r>
            <a:r>
              <a:rPr lang="es-HN" sz="1200" dirty="0" err="1"/>
              <a:t>comply</a:t>
            </a:r>
            <a:r>
              <a:rPr lang="es-HN" sz="1200" dirty="0"/>
              <a:t> </a:t>
            </a:r>
            <a:r>
              <a:rPr lang="es-HN" sz="1200" dirty="0" err="1"/>
              <a:t>with</a:t>
            </a:r>
            <a:r>
              <a:rPr lang="es-HN" sz="1200" dirty="0"/>
              <a:t> KPI.</a:t>
            </a:r>
          </a:p>
        </p:txBody>
      </p:sp>
    </p:spTree>
    <p:extLst>
      <p:ext uri="{BB962C8B-B14F-4D97-AF65-F5344CB8AC3E}">
        <p14:creationId xmlns:p14="http://schemas.microsoft.com/office/powerpoint/2010/main" val="409830740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1"/>
          <p:cNvSpPr>
            <a:spLocks noGrp="1"/>
          </p:cNvSpPr>
          <p:nvPr>
            <p:ph type="title"/>
          </p:nvPr>
        </p:nvSpPr>
        <p:spPr>
          <a:xfrm>
            <a:off x="107504" y="123478"/>
            <a:ext cx="8928992" cy="533400"/>
          </a:xfrm>
          <a:solidFill>
            <a:srgbClr val="003217"/>
          </a:solidFill>
        </p:spPr>
        <p:style>
          <a:lnRef idx="1">
            <a:schemeClr val="accent3"/>
          </a:lnRef>
          <a:fillRef idx="3">
            <a:schemeClr val="accent3"/>
          </a:fillRef>
          <a:effectRef idx="2">
            <a:schemeClr val="accent3"/>
          </a:effectRef>
          <a:fontRef idx="minor">
            <a:schemeClr val="lt1"/>
          </a:fontRef>
        </p:style>
        <p:txBody>
          <a:bodyPr>
            <a:normAutofit/>
          </a:bodyPr>
          <a:lstStyle/>
          <a:p>
            <a:pPr algn="ctr"/>
            <a:r>
              <a:rPr lang="en-US" altLang="zh-TW" sz="2400" b="1" dirty="0">
                <a:latin typeface="DFKai-SB" pitchFamily="65" charset="-120"/>
                <a:ea typeface="DFKai-SB" pitchFamily="65" charset="-120"/>
              </a:rPr>
              <a:t>Topic discussion </a:t>
            </a:r>
            <a:r>
              <a:rPr lang="en-US" altLang="zh-TW" sz="2400" b="1" dirty="0">
                <a:solidFill>
                  <a:srgbClr val="FFFF00"/>
                </a:solidFill>
                <a:latin typeface="DFKai-SB" pitchFamily="65" charset="-120"/>
                <a:ea typeface="DFKai-SB" pitchFamily="65" charset="-120"/>
              </a:rPr>
              <a:t>(HN)</a:t>
            </a:r>
            <a:endParaRPr lang="en-US" sz="2400" b="1" dirty="0">
              <a:solidFill>
                <a:srgbClr val="FFFF00"/>
              </a:solidFill>
              <a:latin typeface="DFKai-SB" pitchFamily="65" charset="-120"/>
              <a:ea typeface="DFKai-SB" pitchFamily="65" charset="-120"/>
            </a:endParaRPr>
          </a:p>
        </p:txBody>
      </p:sp>
      <p:sp>
        <p:nvSpPr>
          <p:cNvPr id="5" name="Slide Number Placeholder 1"/>
          <p:cNvSpPr txBox="1">
            <a:spLocks/>
          </p:cNvSpPr>
          <p:nvPr/>
        </p:nvSpPr>
        <p:spPr>
          <a:xfrm>
            <a:off x="7010400" y="4883720"/>
            <a:ext cx="2133600"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9F36D82E-CE9F-4850-9751-B326B49AD240}" type="slidenum">
              <a:rPr lang="en-US" sz="1200" smtClean="0">
                <a:solidFill>
                  <a:prstClr val="black"/>
                </a:solidFill>
                <a:latin typeface="Calibri"/>
              </a:rPr>
              <a:pPr algn="r">
                <a:defRPr/>
              </a:pPr>
              <a:t>41</a:t>
            </a:fld>
            <a:endParaRPr lang="en-US" sz="1200" dirty="0">
              <a:solidFill>
                <a:prstClr val="black"/>
              </a:solidFill>
              <a:latin typeface="Calibri"/>
            </a:endParaRPr>
          </a:p>
        </p:txBody>
      </p:sp>
      <p:sp>
        <p:nvSpPr>
          <p:cNvPr id="3" name="文字方塊 2"/>
          <p:cNvSpPr txBox="1"/>
          <p:nvPr/>
        </p:nvSpPr>
        <p:spPr>
          <a:xfrm>
            <a:off x="179512" y="771550"/>
            <a:ext cx="8784976" cy="3354765"/>
          </a:xfrm>
          <a:prstGeom prst="rect">
            <a:avLst/>
          </a:prstGeom>
          <a:noFill/>
        </p:spPr>
        <p:txBody>
          <a:bodyPr wrap="square" rtlCol="0" anchor="t">
            <a:spAutoFit/>
          </a:bodyPr>
          <a:lstStyle/>
          <a:p>
            <a:r>
              <a:rPr lang="en-US" sz="1600" b="1" dirty="0"/>
              <a:t>Future market forecast</a:t>
            </a:r>
            <a:r>
              <a:rPr lang="zh-TW" altLang="en-US" sz="1600" b="1" dirty="0"/>
              <a:t> </a:t>
            </a:r>
            <a:r>
              <a:rPr lang="en-US" altLang="zh-TW" sz="1600" b="1" dirty="0"/>
              <a:t>in 2025</a:t>
            </a:r>
            <a:r>
              <a:rPr lang="en-US" sz="1600" b="1" dirty="0"/>
              <a:t> (Pessimistic / Optimistic / Remain the same)?</a:t>
            </a:r>
          </a:p>
          <a:p>
            <a:endParaRPr lang="en-US" dirty="0">
              <a:latin typeface="Candara" panose="020E0502030303020204" pitchFamily="34" charset="0"/>
            </a:endParaRPr>
          </a:p>
          <a:p>
            <a:endParaRPr lang="en-US" dirty="0">
              <a:latin typeface="Candara" panose="020E0502030303020204" pitchFamily="34" charset="0"/>
            </a:endParaRPr>
          </a:p>
          <a:p>
            <a:endParaRPr lang="en-US" dirty="0">
              <a:latin typeface="Candara" panose="020E0502030303020204" pitchFamily="34" charset="0"/>
            </a:endParaRPr>
          </a:p>
          <a:p>
            <a:endParaRPr lang="en-US" dirty="0">
              <a:latin typeface="Candara" panose="020E0502030303020204" pitchFamily="34" charset="0"/>
            </a:endParaRPr>
          </a:p>
          <a:p>
            <a:r>
              <a:rPr lang="en-US" altLang="zh-TW" sz="1600" b="1" dirty="0">
                <a:latin typeface="+mj-lt"/>
              </a:rPr>
              <a:t>E</a:t>
            </a:r>
            <a:r>
              <a:rPr lang="en-US" sz="1600" b="1" dirty="0">
                <a:latin typeface="+mj-lt"/>
              </a:rPr>
              <a:t>conomic background</a:t>
            </a:r>
          </a:p>
          <a:p>
            <a:r>
              <a:rPr lang="es-HN" altLang="es-HN" sz="1200" dirty="0">
                <a:solidFill>
                  <a:srgbClr val="1F1F1F"/>
                </a:solidFill>
              </a:rPr>
              <a:t>At </a:t>
            </a:r>
            <a:r>
              <a:rPr lang="es-HN" altLang="es-HN" sz="1200" dirty="0" err="1">
                <a:solidFill>
                  <a:srgbClr val="1F1F1F"/>
                </a:solidFill>
              </a:rPr>
              <a:t>the</a:t>
            </a:r>
            <a:r>
              <a:rPr lang="es-HN" altLang="es-HN" sz="1200" dirty="0">
                <a:solidFill>
                  <a:srgbClr val="1F1F1F"/>
                </a:solidFill>
              </a:rPr>
              <a:t> </a:t>
            </a:r>
            <a:r>
              <a:rPr lang="es-HN" altLang="es-HN" sz="1200" dirty="0" err="1">
                <a:solidFill>
                  <a:srgbClr val="1F1F1F"/>
                </a:solidFill>
              </a:rPr>
              <a:t>beginning</a:t>
            </a:r>
            <a:r>
              <a:rPr lang="es-HN" altLang="es-HN" sz="1200" dirty="0">
                <a:solidFill>
                  <a:srgbClr val="1F1F1F"/>
                </a:solidFill>
              </a:rPr>
              <a:t> </a:t>
            </a:r>
            <a:r>
              <a:rPr lang="es-HN" altLang="es-HN" sz="1200" dirty="0" err="1">
                <a:solidFill>
                  <a:srgbClr val="1F1F1F"/>
                </a:solidFill>
              </a:rPr>
              <a:t>of</a:t>
            </a:r>
            <a:r>
              <a:rPr lang="es-HN" altLang="es-HN" sz="1200" dirty="0">
                <a:solidFill>
                  <a:srgbClr val="1F1F1F"/>
                </a:solidFill>
              </a:rPr>
              <a:t> </a:t>
            </a:r>
            <a:r>
              <a:rPr lang="es-HN" altLang="es-HN" sz="1200" dirty="0" err="1">
                <a:solidFill>
                  <a:srgbClr val="1F1F1F"/>
                </a:solidFill>
              </a:rPr>
              <a:t>the</a:t>
            </a:r>
            <a:r>
              <a:rPr lang="es-HN" altLang="es-HN" sz="1200" dirty="0">
                <a:solidFill>
                  <a:srgbClr val="1F1F1F"/>
                </a:solidFill>
              </a:rPr>
              <a:t> </a:t>
            </a:r>
            <a:r>
              <a:rPr lang="es-HN" altLang="es-HN" sz="1200" dirty="0" err="1">
                <a:solidFill>
                  <a:srgbClr val="1F1F1F"/>
                </a:solidFill>
              </a:rPr>
              <a:t>year</a:t>
            </a:r>
            <a:r>
              <a:rPr lang="es-HN" altLang="es-HN" sz="1200" dirty="0">
                <a:solidFill>
                  <a:srgbClr val="1F1F1F"/>
                </a:solidFill>
              </a:rPr>
              <a:t>, </a:t>
            </a:r>
            <a:r>
              <a:rPr lang="es-HN" altLang="es-HN" sz="1200" dirty="0" err="1">
                <a:solidFill>
                  <a:srgbClr val="1F1F1F"/>
                </a:solidFill>
              </a:rPr>
              <a:t>the</a:t>
            </a:r>
            <a:r>
              <a:rPr lang="es-HN" altLang="es-HN" sz="1200" dirty="0">
                <a:solidFill>
                  <a:srgbClr val="1F1F1F"/>
                </a:solidFill>
              </a:rPr>
              <a:t> </a:t>
            </a:r>
            <a:r>
              <a:rPr lang="es-HN" altLang="es-HN" sz="1200" dirty="0" err="1">
                <a:solidFill>
                  <a:srgbClr val="1F1F1F"/>
                </a:solidFill>
              </a:rPr>
              <a:t>economic</a:t>
            </a:r>
            <a:r>
              <a:rPr lang="es-HN" altLang="es-HN" sz="1200" dirty="0">
                <a:solidFill>
                  <a:srgbClr val="1F1F1F"/>
                </a:solidFill>
              </a:rPr>
              <a:t> </a:t>
            </a:r>
            <a:r>
              <a:rPr lang="es-HN" altLang="es-HN" sz="1200" dirty="0" err="1">
                <a:solidFill>
                  <a:srgbClr val="1F1F1F"/>
                </a:solidFill>
              </a:rPr>
              <a:t>outlook</a:t>
            </a:r>
            <a:r>
              <a:rPr lang="es-HN" altLang="es-HN" sz="1200" dirty="0">
                <a:solidFill>
                  <a:srgbClr val="1F1F1F"/>
                </a:solidFill>
              </a:rPr>
              <a:t> </a:t>
            </a:r>
            <a:r>
              <a:rPr lang="es-HN" altLang="es-HN" sz="1200" dirty="0" err="1">
                <a:solidFill>
                  <a:srgbClr val="1F1F1F"/>
                </a:solidFill>
              </a:rPr>
              <a:t>for</a:t>
            </a:r>
            <a:r>
              <a:rPr lang="es-HN" altLang="es-HN" sz="1200" dirty="0">
                <a:solidFill>
                  <a:srgbClr val="1F1F1F"/>
                </a:solidFill>
              </a:rPr>
              <a:t> Honduras shows </a:t>
            </a:r>
            <a:r>
              <a:rPr lang="es-HN" altLang="es-HN" sz="1200" dirty="0" err="1">
                <a:solidFill>
                  <a:srgbClr val="1F1F1F"/>
                </a:solidFill>
              </a:rPr>
              <a:t>moderate</a:t>
            </a:r>
            <a:r>
              <a:rPr lang="es-HN" altLang="es-HN" sz="1200" dirty="0">
                <a:solidFill>
                  <a:srgbClr val="1F1F1F"/>
                </a:solidFill>
              </a:rPr>
              <a:t> </a:t>
            </a:r>
            <a:r>
              <a:rPr lang="es-HN" altLang="es-HN" sz="1200" dirty="0" err="1">
                <a:solidFill>
                  <a:srgbClr val="1F1F1F"/>
                </a:solidFill>
              </a:rPr>
              <a:t>growth</a:t>
            </a:r>
            <a:r>
              <a:rPr lang="es-HN" altLang="es-HN" sz="1200" dirty="0">
                <a:solidFill>
                  <a:srgbClr val="1F1F1F"/>
                </a:solidFill>
              </a:rPr>
              <a:t>. </a:t>
            </a:r>
            <a:r>
              <a:rPr lang="es-HN" altLang="es-HN" sz="1200" dirty="0" err="1">
                <a:solidFill>
                  <a:srgbClr val="1F1F1F"/>
                </a:solidFill>
              </a:rPr>
              <a:t>Economic</a:t>
            </a:r>
            <a:r>
              <a:rPr lang="es-HN" altLang="es-HN" sz="1200" dirty="0">
                <a:solidFill>
                  <a:srgbClr val="1F1F1F"/>
                </a:solidFill>
              </a:rPr>
              <a:t> </a:t>
            </a:r>
            <a:r>
              <a:rPr lang="es-HN" altLang="es-HN" sz="1200" dirty="0" err="1">
                <a:solidFill>
                  <a:srgbClr val="1F1F1F"/>
                </a:solidFill>
              </a:rPr>
              <a:t>growth</a:t>
            </a:r>
            <a:r>
              <a:rPr lang="es-HN" altLang="es-HN" sz="1200" dirty="0">
                <a:solidFill>
                  <a:srgbClr val="1F1F1F"/>
                </a:solidFill>
              </a:rPr>
              <a:t> </a:t>
            </a:r>
            <a:r>
              <a:rPr lang="es-HN" altLang="es-HN" sz="1200" dirty="0" err="1">
                <a:solidFill>
                  <a:srgbClr val="1F1F1F"/>
                </a:solidFill>
              </a:rPr>
              <a:t>is</a:t>
            </a:r>
            <a:r>
              <a:rPr lang="es-HN" altLang="es-HN" sz="1200" dirty="0">
                <a:solidFill>
                  <a:srgbClr val="1F1F1F"/>
                </a:solidFill>
              </a:rPr>
              <a:t> </a:t>
            </a:r>
            <a:r>
              <a:rPr lang="es-HN" altLang="es-HN" sz="1200" dirty="0" err="1">
                <a:solidFill>
                  <a:srgbClr val="1F1F1F"/>
                </a:solidFill>
              </a:rPr>
              <a:t>projected</a:t>
            </a:r>
            <a:r>
              <a:rPr lang="es-HN" altLang="es-HN" sz="1200" dirty="0">
                <a:solidFill>
                  <a:srgbClr val="1F1F1F"/>
                </a:solidFill>
              </a:rPr>
              <a:t> </a:t>
            </a:r>
            <a:r>
              <a:rPr lang="es-HN" altLang="es-HN" sz="1200" dirty="0" err="1">
                <a:solidFill>
                  <a:srgbClr val="1F1F1F"/>
                </a:solidFill>
              </a:rPr>
              <a:t>to</a:t>
            </a:r>
            <a:r>
              <a:rPr lang="es-HN" altLang="es-HN" sz="1200" dirty="0">
                <a:solidFill>
                  <a:srgbClr val="1F1F1F"/>
                </a:solidFill>
              </a:rPr>
              <a:t> </a:t>
            </a:r>
            <a:r>
              <a:rPr lang="es-HN" altLang="es-HN" sz="1200" dirty="0" err="1">
                <a:solidFill>
                  <a:srgbClr val="1F1F1F"/>
                </a:solidFill>
              </a:rPr>
              <a:t>reach</a:t>
            </a:r>
            <a:r>
              <a:rPr lang="es-HN" altLang="es-HN" sz="1200" dirty="0">
                <a:solidFill>
                  <a:srgbClr val="1F1F1F"/>
                </a:solidFill>
              </a:rPr>
              <a:t> 3.4% in 2024, </a:t>
            </a:r>
            <a:r>
              <a:rPr lang="es-HN" altLang="es-HN" sz="1200" dirty="0" err="1">
                <a:solidFill>
                  <a:srgbClr val="1F1F1F"/>
                </a:solidFill>
              </a:rPr>
              <a:t>with</a:t>
            </a:r>
            <a:r>
              <a:rPr lang="es-HN" altLang="es-HN" sz="1200" dirty="0">
                <a:solidFill>
                  <a:srgbClr val="1F1F1F"/>
                </a:solidFill>
              </a:rPr>
              <a:t> a </a:t>
            </a:r>
            <a:r>
              <a:rPr lang="es-HN" altLang="es-HN" sz="1200" dirty="0" err="1">
                <a:solidFill>
                  <a:srgbClr val="1F1F1F"/>
                </a:solidFill>
              </a:rPr>
              <a:t>moderate</a:t>
            </a:r>
            <a:r>
              <a:rPr lang="es-HN" altLang="es-HN" sz="1200" dirty="0">
                <a:solidFill>
                  <a:srgbClr val="1F1F1F"/>
                </a:solidFill>
              </a:rPr>
              <a:t> </a:t>
            </a:r>
            <a:r>
              <a:rPr lang="es-HN" altLang="es-HN" sz="1200" dirty="0" err="1">
                <a:solidFill>
                  <a:srgbClr val="1F1F1F"/>
                </a:solidFill>
              </a:rPr>
              <a:t>slowdown</a:t>
            </a:r>
            <a:r>
              <a:rPr lang="es-HN" altLang="es-HN" sz="1200" dirty="0">
                <a:solidFill>
                  <a:srgbClr val="1F1F1F"/>
                </a:solidFill>
              </a:rPr>
              <a:t> </a:t>
            </a:r>
            <a:r>
              <a:rPr lang="es-HN" altLang="es-HN" sz="1200" dirty="0" err="1">
                <a:solidFill>
                  <a:srgbClr val="1F1F1F"/>
                </a:solidFill>
              </a:rPr>
              <a:t>by</a:t>
            </a:r>
            <a:r>
              <a:rPr lang="es-HN" altLang="es-HN" sz="1200" dirty="0">
                <a:solidFill>
                  <a:srgbClr val="1F1F1F"/>
                </a:solidFill>
              </a:rPr>
              <a:t> 2025. </a:t>
            </a:r>
            <a:r>
              <a:rPr lang="es-HN" altLang="es-HN" sz="1200" dirty="0" err="1">
                <a:solidFill>
                  <a:srgbClr val="1F1F1F"/>
                </a:solidFill>
              </a:rPr>
              <a:t>Regarding</a:t>
            </a:r>
            <a:r>
              <a:rPr lang="es-HN" altLang="es-HN" sz="1200" dirty="0">
                <a:solidFill>
                  <a:srgbClr val="1F1F1F"/>
                </a:solidFill>
              </a:rPr>
              <a:t> </a:t>
            </a:r>
            <a:r>
              <a:rPr lang="es-HN" altLang="es-HN" sz="1200" dirty="0" err="1">
                <a:solidFill>
                  <a:srgbClr val="1F1F1F"/>
                </a:solidFill>
              </a:rPr>
              <a:t>inflation</a:t>
            </a:r>
            <a:r>
              <a:rPr lang="es-HN" altLang="es-HN" sz="1200" dirty="0">
                <a:solidFill>
                  <a:srgbClr val="1F1F1F"/>
                </a:solidFill>
              </a:rPr>
              <a:t>, a </a:t>
            </a:r>
            <a:r>
              <a:rPr lang="es-HN" altLang="es-HN" sz="1200" dirty="0" err="1">
                <a:solidFill>
                  <a:srgbClr val="1F1F1F"/>
                </a:solidFill>
              </a:rPr>
              <a:t>year-on-year</a:t>
            </a:r>
            <a:r>
              <a:rPr lang="es-HN" altLang="es-HN" sz="1200" dirty="0">
                <a:solidFill>
                  <a:srgbClr val="1F1F1F"/>
                </a:solidFill>
              </a:rPr>
              <a:t> </a:t>
            </a:r>
            <a:r>
              <a:rPr lang="es-HN" altLang="es-HN" sz="1200" dirty="0" err="1">
                <a:solidFill>
                  <a:srgbClr val="1F1F1F"/>
                </a:solidFill>
              </a:rPr>
              <a:t>rate</a:t>
            </a:r>
            <a:r>
              <a:rPr lang="es-HN" altLang="es-HN" sz="1200" dirty="0">
                <a:solidFill>
                  <a:srgbClr val="1F1F1F"/>
                </a:solidFill>
              </a:rPr>
              <a:t> </a:t>
            </a:r>
            <a:r>
              <a:rPr lang="es-HN" altLang="es-HN" sz="1200" dirty="0" err="1">
                <a:solidFill>
                  <a:srgbClr val="1F1F1F"/>
                </a:solidFill>
              </a:rPr>
              <a:t>of</a:t>
            </a:r>
            <a:r>
              <a:rPr lang="es-HN" altLang="es-HN" sz="1200" dirty="0">
                <a:solidFill>
                  <a:srgbClr val="1F1F1F"/>
                </a:solidFill>
              </a:rPr>
              <a:t> 3.88% </a:t>
            </a:r>
            <a:r>
              <a:rPr lang="es-HN" altLang="es-HN" sz="1200" dirty="0" err="1">
                <a:solidFill>
                  <a:srgbClr val="1F1F1F"/>
                </a:solidFill>
              </a:rPr>
              <a:t>was</a:t>
            </a:r>
            <a:r>
              <a:rPr lang="es-HN" altLang="es-HN" sz="1200" dirty="0">
                <a:solidFill>
                  <a:srgbClr val="1F1F1F"/>
                </a:solidFill>
              </a:rPr>
              <a:t> </a:t>
            </a:r>
            <a:r>
              <a:rPr lang="es-HN" altLang="es-HN" sz="1200" dirty="0" err="1">
                <a:solidFill>
                  <a:srgbClr val="1F1F1F"/>
                </a:solidFill>
              </a:rPr>
              <a:t>recorded</a:t>
            </a:r>
            <a:r>
              <a:rPr lang="es-HN" altLang="es-HN" sz="1200" dirty="0">
                <a:solidFill>
                  <a:srgbClr val="1F1F1F"/>
                </a:solidFill>
              </a:rPr>
              <a:t> in </a:t>
            </a:r>
            <a:r>
              <a:rPr lang="es-HN" altLang="es-HN" sz="1200" dirty="0" err="1">
                <a:solidFill>
                  <a:srgbClr val="1F1F1F"/>
                </a:solidFill>
              </a:rPr>
              <a:t>January</a:t>
            </a:r>
            <a:r>
              <a:rPr lang="es-HN" altLang="es-HN" sz="1200" dirty="0">
                <a:solidFill>
                  <a:srgbClr val="1F1F1F"/>
                </a:solidFill>
              </a:rPr>
              <a:t> 2025, </a:t>
            </a:r>
            <a:r>
              <a:rPr lang="es-HN" altLang="es-HN" sz="1200" dirty="0" err="1">
                <a:solidFill>
                  <a:srgbClr val="1F1F1F"/>
                </a:solidFill>
              </a:rPr>
              <a:t>lower</a:t>
            </a:r>
            <a:r>
              <a:rPr lang="es-HN" altLang="es-HN" sz="1200" dirty="0">
                <a:solidFill>
                  <a:srgbClr val="1F1F1F"/>
                </a:solidFill>
              </a:rPr>
              <a:t> </a:t>
            </a:r>
            <a:r>
              <a:rPr lang="es-HN" altLang="es-HN" sz="1200" dirty="0" err="1">
                <a:solidFill>
                  <a:srgbClr val="1F1F1F"/>
                </a:solidFill>
              </a:rPr>
              <a:t>than</a:t>
            </a:r>
            <a:r>
              <a:rPr lang="es-HN" altLang="es-HN" sz="1200" dirty="0">
                <a:solidFill>
                  <a:srgbClr val="1F1F1F"/>
                </a:solidFill>
              </a:rPr>
              <a:t> in 2024. </a:t>
            </a:r>
            <a:r>
              <a:rPr lang="es-HN" altLang="es-HN" sz="1200" dirty="0"/>
              <a:t> </a:t>
            </a:r>
          </a:p>
          <a:p>
            <a:endParaRPr lang="en-US" dirty="0"/>
          </a:p>
          <a:p>
            <a:endParaRPr lang="en-US" dirty="0"/>
          </a:p>
          <a:p>
            <a:endParaRPr lang="en-US" dirty="0"/>
          </a:p>
          <a:p>
            <a:pPr marL="285750" indent="-285750">
              <a:buFont typeface="Arial" pitchFamily="34" charset="0"/>
              <a:buChar char="•"/>
            </a:pPr>
            <a:endParaRPr lang="en-US" dirty="0"/>
          </a:p>
        </p:txBody>
      </p:sp>
      <p:graphicFrame>
        <p:nvGraphicFramePr>
          <p:cNvPr id="4" name="表格 3"/>
          <p:cNvGraphicFramePr>
            <a:graphicFrameLocks noGrp="1"/>
          </p:cNvGraphicFramePr>
          <p:nvPr>
            <p:extLst>
              <p:ext uri="{D42A27DB-BD31-4B8C-83A1-F6EECF244321}">
                <p14:modId xmlns:p14="http://schemas.microsoft.com/office/powerpoint/2010/main" val="320342687"/>
              </p:ext>
            </p:extLst>
          </p:nvPr>
        </p:nvGraphicFramePr>
        <p:xfrm>
          <a:off x="255390" y="1203598"/>
          <a:ext cx="6758880" cy="675421"/>
        </p:xfrm>
        <a:graphic>
          <a:graphicData uri="http://schemas.openxmlformats.org/drawingml/2006/table">
            <a:tbl>
              <a:tblPr firstRow="1" bandRow="1">
                <a:tableStyleId>{5C22544A-7EE6-4342-B048-85BDC9FD1C3A}</a:tableStyleId>
              </a:tblPr>
              <a:tblGrid>
                <a:gridCol w="1689720">
                  <a:extLst>
                    <a:ext uri="{9D8B030D-6E8A-4147-A177-3AD203B41FA5}">
                      <a16:colId xmlns:a16="http://schemas.microsoft.com/office/drawing/2014/main" val="20000"/>
                    </a:ext>
                  </a:extLst>
                </a:gridCol>
                <a:gridCol w="1689720">
                  <a:extLst>
                    <a:ext uri="{9D8B030D-6E8A-4147-A177-3AD203B41FA5}">
                      <a16:colId xmlns:a16="http://schemas.microsoft.com/office/drawing/2014/main" val="20001"/>
                    </a:ext>
                  </a:extLst>
                </a:gridCol>
                <a:gridCol w="1689720">
                  <a:extLst>
                    <a:ext uri="{9D8B030D-6E8A-4147-A177-3AD203B41FA5}">
                      <a16:colId xmlns:a16="http://schemas.microsoft.com/office/drawing/2014/main" val="20002"/>
                    </a:ext>
                  </a:extLst>
                </a:gridCol>
                <a:gridCol w="1689720">
                  <a:extLst>
                    <a:ext uri="{9D8B030D-6E8A-4147-A177-3AD203B41FA5}">
                      <a16:colId xmlns:a16="http://schemas.microsoft.com/office/drawing/2014/main" val="20003"/>
                    </a:ext>
                  </a:extLst>
                </a:gridCol>
              </a:tblGrid>
              <a:tr h="370621">
                <a:tc>
                  <a:txBody>
                    <a:bodyPr/>
                    <a:lstStyle/>
                    <a:p>
                      <a:endParaRPr lang="en-US" sz="1400" dirty="0">
                        <a:latin typeface="Candara" panose="020E0502030303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TW" sz="1400" dirty="0">
                          <a:solidFill>
                            <a:schemeClr val="bg1"/>
                          </a:solidFill>
                          <a:latin typeface="Candara" panose="020E0502030303020204" pitchFamily="34" charset="0"/>
                        </a:rPr>
                        <a:t>Get worse</a:t>
                      </a:r>
                      <a:endParaRPr lang="en-US" sz="1400" dirty="0">
                        <a:solidFill>
                          <a:schemeClr val="bg1"/>
                        </a:solidFill>
                        <a:latin typeface="Candara" panose="020E0502030303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a:solidFill>
                            <a:schemeClr val="bg1"/>
                          </a:solidFill>
                          <a:latin typeface="Candara" panose="020E0502030303020204" pitchFamily="34" charset="0"/>
                        </a:rPr>
                        <a:t>Improve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a:solidFill>
                            <a:schemeClr val="bg1"/>
                          </a:solidFill>
                          <a:latin typeface="Candara" panose="020E0502030303020204" pitchFamily="34" charset="0"/>
                        </a:rPr>
                        <a:t>Stay</a:t>
                      </a:r>
                      <a:r>
                        <a:rPr lang="en-US" sz="1400" baseline="0" dirty="0">
                          <a:solidFill>
                            <a:schemeClr val="bg1"/>
                          </a:solidFill>
                          <a:latin typeface="Candara" panose="020E0502030303020204" pitchFamily="34" charset="0"/>
                        </a:rPr>
                        <a:t> the same</a:t>
                      </a:r>
                      <a:endParaRPr lang="en-US" sz="1400" dirty="0">
                        <a:solidFill>
                          <a:schemeClr val="bg1"/>
                        </a:solidFill>
                        <a:latin typeface="Candara" panose="020E0502030303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288032">
                <a:tc>
                  <a:txBody>
                    <a:bodyPr/>
                    <a:lstStyle/>
                    <a:p>
                      <a:pPr algn="ctr"/>
                      <a:r>
                        <a:rPr lang="en-US" sz="1400" dirty="0">
                          <a:latin typeface="Candara" panose="020E0502030303020204" pitchFamily="34" charset="0"/>
                        </a:rPr>
                        <a:t>202</a:t>
                      </a:r>
                      <a:r>
                        <a:rPr lang="en-US" altLang="zh-TW" sz="1400" dirty="0">
                          <a:latin typeface="Candara" panose="020E0502030303020204" pitchFamily="34" charset="0"/>
                        </a:rPr>
                        <a:t>5</a:t>
                      </a:r>
                      <a:r>
                        <a:rPr lang="en-US" sz="1400" dirty="0">
                          <a:latin typeface="Candara" panose="020E0502030303020204" pitchFamily="34" charset="0"/>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400" dirty="0">
                        <a:latin typeface="Candara" panose="020E0502030303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400" dirty="0">
                        <a:latin typeface="Candara" panose="020E0502030303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a:latin typeface="Candara" panose="020E0502030303020204" pitchFamily="34" charset="0"/>
                        </a:rPr>
                        <a: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82977340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1">
            <a:extLst>
              <a:ext uri="{FF2B5EF4-FFF2-40B4-BE49-F238E27FC236}">
                <a16:creationId xmlns:a16="http://schemas.microsoft.com/office/drawing/2014/main" id="{9D07FD97-BCDB-CFF1-4F44-A9FEEA238FD8}"/>
              </a:ext>
            </a:extLst>
          </p:cNvPr>
          <p:cNvSpPr txBox="1">
            <a:spLocks/>
          </p:cNvSpPr>
          <p:nvPr/>
        </p:nvSpPr>
        <p:spPr>
          <a:xfrm>
            <a:off x="107504" y="123478"/>
            <a:ext cx="8928992" cy="533400"/>
          </a:xfrm>
          <a:prstGeom prst="rect">
            <a:avLst/>
          </a:prstGeom>
          <a:solidFill>
            <a:srgbClr val="003217"/>
          </a:solidFill>
        </p:spPr>
        <p:style>
          <a:lnRef idx="1">
            <a:schemeClr val="accent3"/>
          </a:lnRef>
          <a:fillRef idx="3">
            <a:schemeClr val="accent3"/>
          </a:fillRef>
          <a:effectRef idx="2">
            <a:schemeClr val="accent3"/>
          </a:effectRef>
          <a:fontRef idx="minor">
            <a:schemeClr val="lt1"/>
          </a:fontRef>
        </p:style>
        <p:txBody>
          <a:bodyPr lIns="0" tIns="0" rIns="0" bIns="0" anchor="ctr">
            <a:normAutofit/>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altLang="zh-TW" sz="2400" b="1" kern="0" dirty="0">
                <a:latin typeface="DFKai-SB" pitchFamily="65" charset="-120"/>
                <a:ea typeface="DFKai-SB" pitchFamily="65" charset="-120"/>
              </a:rPr>
              <a:t>ECD/IMD Topic discussion </a:t>
            </a:r>
            <a:r>
              <a:rPr lang="en-US" altLang="zh-TW" sz="2400" b="1" kern="0" dirty="0">
                <a:solidFill>
                  <a:srgbClr val="FFFF00"/>
                </a:solidFill>
                <a:latin typeface="DFKai-SB" pitchFamily="65" charset="-120"/>
                <a:ea typeface="DFKai-SB" pitchFamily="65" charset="-120"/>
              </a:rPr>
              <a:t>(HN)</a:t>
            </a:r>
            <a:endParaRPr lang="en-US" sz="2400" b="1" kern="0" dirty="0">
              <a:solidFill>
                <a:srgbClr val="FFFF00"/>
              </a:solidFill>
              <a:latin typeface="DFKai-SB" pitchFamily="65" charset="-120"/>
              <a:ea typeface="DFKai-SB" pitchFamily="65" charset="-120"/>
            </a:endParaRPr>
          </a:p>
        </p:txBody>
      </p:sp>
      <p:graphicFrame>
        <p:nvGraphicFramePr>
          <p:cNvPr id="2" name="表格 1">
            <a:extLst>
              <a:ext uri="{FF2B5EF4-FFF2-40B4-BE49-F238E27FC236}">
                <a16:creationId xmlns:a16="http://schemas.microsoft.com/office/drawing/2014/main" id="{C8FB7389-5BCF-4B95-9A88-0E5BDE0C7446}"/>
              </a:ext>
            </a:extLst>
          </p:cNvPr>
          <p:cNvGraphicFramePr>
            <a:graphicFrameLocks noGrp="1"/>
          </p:cNvGraphicFramePr>
          <p:nvPr>
            <p:extLst>
              <p:ext uri="{D42A27DB-BD31-4B8C-83A1-F6EECF244321}">
                <p14:modId xmlns:p14="http://schemas.microsoft.com/office/powerpoint/2010/main" val="674769483"/>
              </p:ext>
            </p:extLst>
          </p:nvPr>
        </p:nvGraphicFramePr>
        <p:xfrm>
          <a:off x="107504" y="771551"/>
          <a:ext cx="8928993" cy="3077345"/>
        </p:xfrm>
        <a:graphic>
          <a:graphicData uri="http://schemas.openxmlformats.org/drawingml/2006/table">
            <a:tbl>
              <a:tblPr>
                <a:tableStyleId>{5C22544A-7EE6-4342-B048-85BDC9FD1C3A}</a:tableStyleId>
              </a:tblPr>
              <a:tblGrid>
                <a:gridCol w="832827">
                  <a:extLst>
                    <a:ext uri="{9D8B030D-6E8A-4147-A177-3AD203B41FA5}">
                      <a16:colId xmlns:a16="http://schemas.microsoft.com/office/drawing/2014/main" val="1096605092"/>
                    </a:ext>
                  </a:extLst>
                </a:gridCol>
                <a:gridCol w="1310678">
                  <a:extLst>
                    <a:ext uri="{9D8B030D-6E8A-4147-A177-3AD203B41FA5}">
                      <a16:colId xmlns:a16="http://schemas.microsoft.com/office/drawing/2014/main" val="1714653431"/>
                    </a:ext>
                  </a:extLst>
                </a:gridCol>
                <a:gridCol w="737256">
                  <a:extLst>
                    <a:ext uri="{9D8B030D-6E8A-4147-A177-3AD203B41FA5}">
                      <a16:colId xmlns:a16="http://schemas.microsoft.com/office/drawing/2014/main" val="2905017876"/>
                    </a:ext>
                  </a:extLst>
                </a:gridCol>
                <a:gridCol w="737256">
                  <a:extLst>
                    <a:ext uri="{9D8B030D-6E8A-4147-A177-3AD203B41FA5}">
                      <a16:colId xmlns:a16="http://schemas.microsoft.com/office/drawing/2014/main" val="4291711140"/>
                    </a:ext>
                  </a:extLst>
                </a:gridCol>
                <a:gridCol w="737256">
                  <a:extLst>
                    <a:ext uri="{9D8B030D-6E8A-4147-A177-3AD203B41FA5}">
                      <a16:colId xmlns:a16="http://schemas.microsoft.com/office/drawing/2014/main" val="1668644550"/>
                    </a:ext>
                  </a:extLst>
                </a:gridCol>
                <a:gridCol w="4573720">
                  <a:extLst>
                    <a:ext uri="{9D8B030D-6E8A-4147-A177-3AD203B41FA5}">
                      <a16:colId xmlns:a16="http://schemas.microsoft.com/office/drawing/2014/main" val="3561485105"/>
                    </a:ext>
                  </a:extLst>
                </a:gridCol>
              </a:tblGrid>
              <a:tr h="152409">
                <a:tc rowSpan="5">
                  <a:txBody>
                    <a:bodyPr/>
                    <a:lstStyle/>
                    <a:p>
                      <a:pPr algn="l" fontAlgn="ctr"/>
                      <a:r>
                        <a:rPr lang="zh-TW" altLang="en-US" sz="900" u="none" strike="noStrike" dirty="0">
                          <a:solidFill>
                            <a:schemeClr val="tx1"/>
                          </a:solidFill>
                          <a:effectLst/>
                        </a:rPr>
                        <a:t>　</a:t>
                      </a:r>
                    </a:p>
                    <a:p>
                      <a:pPr algn="ctr" fontAlgn="ctr"/>
                      <a:r>
                        <a:rPr lang="en-US" altLang="zh-TW" sz="1050" b="0" u="none" strike="noStrike" dirty="0">
                          <a:solidFill>
                            <a:schemeClr val="tx1"/>
                          </a:solidFill>
                          <a:effectLst/>
                        </a:rPr>
                        <a:t>ECD </a:t>
                      </a:r>
                      <a:r>
                        <a:rPr lang="en-US" sz="1050" b="0" u="none" strike="noStrike" dirty="0">
                          <a:solidFill>
                            <a:schemeClr val="tx1"/>
                          </a:solidFill>
                          <a:effectLst/>
                        </a:rPr>
                        <a:t>KPI</a:t>
                      </a:r>
                      <a:endParaRPr lang="en-US" sz="1050" b="0" i="0" u="none" strike="noStrike" dirty="0">
                        <a:solidFill>
                          <a:schemeClr val="tx1"/>
                        </a:solidFill>
                        <a:effectLst/>
                        <a:latin typeface="Arial" panose="020B0604020202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TW" altLang="en-US" sz="900" u="none" strike="noStrike" dirty="0">
                          <a:solidFill>
                            <a:schemeClr val="tx1"/>
                          </a:solidFill>
                          <a:effectLst/>
                        </a:rPr>
                        <a:t>　</a:t>
                      </a:r>
                      <a:r>
                        <a:rPr lang="en-US" altLang="zh-TW" sz="900" u="none" strike="noStrike" dirty="0">
                          <a:solidFill>
                            <a:schemeClr val="tx1"/>
                          </a:solidFill>
                          <a:effectLst/>
                        </a:rPr>
                        <a:t>Item</a:t>
                      </a:r>
                      <a:endParaRPr lang="zh-TW" altLang="en-US" sz="900" b="0" i="0" u="none" strike="noStrike" dirty="0">
                        <a:solidFill>
                          <a:schemeClr val="tx1"/>
                        </a:solidFill>
                        <a:effectLst/>
                        <a:latin typeface="Arial" panose="020B0604020202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800" b="1" u="none" strike="noStrike" dirty="0">
                          <a:solidFill>
                            <a:schemeClr val="tx1"/>
                          </a:solidFill>
                          <a:effectLst/>
                        </a:rPr>
                        <a:t>2023</a:t>
                      </a:r>
                      <a:endParaRPr lang="en-US" altLang="zh-TW" sz="800" b="1" i="0" u="none" strike="noStrike" dirty="0">
                        <a:solidFill>
                          <a:schemeClr val="tx1"/>
                        </a:solidFill>
                        <a:effectLst/>
                        <a:latin typeface="Arial" panose="020B0604020202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800" b="1" u="none" strike="noStrike" dirty="0">
                          <a:solidFill>
                            <a:schemeClr val="tx1"/>
                          </a:solidFill>
                          <a:effectLst/>
                        </a:rPr>
                        <a:t>2024</a:t>
                      </a:r>
                      <a:endParaRPr lang="en-US" altLang="zh-TW" sz="800" b="1" i="0" u="none" strike="noStrike" dirty="0">
                        <a:solidFill>
                          <a:schemeClr val="tx1"/>
                        </a:solidFill>
                        <a:effectLst/>
                        <a:latin typeface="Arial" panose="020B0604020202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800" b="1" u="none" strike="noStrike" dirty="0">
                          <a:solidFill>
                            <a:schemeClr val="tx1"/>
                          </a:solidFill>
                          <a:effectLst/>
                        </a:rPr>
                        <a:t>Diff</a:t>
                      </a:r>
                      <a:endParaRPr lang="en-US" sz="800" b="1" i="0" u="none" strike="noStrike" dirty="0">
                        <a:solidFill>
                          <a:schemeClr val="tx1"/>
                        </a:solidFill>
                        <a:effectLst/>
                        <a:latin typeface="Arial" panose="020B0604020202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800" b="1" u="none" strike="noStrike" dirty="0">
                          <a:solidFill>
                            <a:schemeClr val="tx1"/>
                          </a:solidFill>
                          <a:effectLst/>
                        </a:rPr>
                        <a:t>Action Plan</a:t>
                      </a:r>
                      <a:r>
                        <a:rPr lang="zh-TW" altLang="en-US" sz="800" b="1" u="none" strike="noStrike" dirty="0">
                          <a:solidFill>
                            <a:schemeClr val="tx1"/>
                          </a:solidFill>
                          <a:effectLst/>
                        </a:rPr>
                        <a:t> </a:t>
                      </a:r>
                      <a:r>
                        <a:rPr lang="en-US" altLang="zh-TW" sz="800" b="1" u="none" strike="noStrike" dirty="0">
                          <a:solidFill>
                            <a:schemeClr val="tx1"/>
                          </a:solidFill>
                          <a:effectLst/>
                        </a:rPr>
                        <a:t>in 2025</a:t>
                      </a:r>
                      <a:endParaRPr lang="en-US" sz="800" b="1" i="0" u="none" strike="noStrike" dirty="0">
                        <a:solidFill>
                          <a:schemeClr val="tx1"/>
                        </a:solidFill>
                        <a:effectLst/>
                        <a:latin typeface="Arial" panose="020B0604020202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39596723"/>
                  </a:ext>
                </a:extLst>
              </a:tr>
              <a:tr h="351646">
                <a:tc vMerge="1">
                  <a:txBody>
                    <a:bodyPr/>
                    <a:lstStyle/>
                    <a:p>
                      <a:pPr algn="ctr" fontAlgn="ctr"/>
                      <a:r>
                        <a:rPr lang="en-US" altLang="zh-TW" sz="1050" b="0" u="none" strike="noStrike" dirty="0">
                          <a:effectLst/>
                        </a:rPr>
                        <a:t>ECD</a:t>
                      </a:r>
                      <a:endParaRPr lang="en-US" sz="1050" b="0" u="none" strike="noStrike" dirty="0">
                        <a:effectLst/>
                      </a:endParaRPr>
                    </a:p>
                    <a:p>
                      <a:pPr algn="ctr" fontAlgn="ctr"/>
                      <a:r>
                        <a:rPr lang="en-US" sz="1050" b="0" u="none" strike="noStrike" dirty="0">
                          <a:effectLst/>
                        </a:rPr>
                        <a:t>KPI</a:t>
                      </a:r>
                      <a:endParaRPr lang="en-US" sz="1050" b="0" i="0" u="none" strike="noStrike" dirty="0">
                        <a:solidFill>
                          <a:srgbClr val="000000"/>
                        </a:solidFill>
                        <a:effectLst/>
                        <a:latin typeface="Arial" panose="020B0604020202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800" b="0" i="0" u="none" strike="noStrike" dirty="0">
                          <a:solidFill>
                            <a:schemeClr val="tx1"/>
                          </a:solidFill>
                          <a:effectLst/>
                          <a:latin typeface="+mn-lt"/>
                          <a:ea typeface="新細明體" panose="02020500000000000000" pitchFamily="18" charset="-120"/>
                        </a:rPr>
                        <a:t>Storage</a:t>
                      </a: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ES" altLang="zh-TW" sz="800" b="0" i="0" u="none" strike="noStrike" dirty="0">
                          <a:solidFill>
                            <a:schemeClr val="tx1"/>
                          </a:solidFill>
                          <a:effectLst/>
                          <a:latin typeface="+mn-lt"/>
                          <a:ea typeface="新細明體" panose="02020500000000000000" pitchFamily="18" charset="-120"/>
                        </a:rPr>
                        <a:t>N/A</a:t>
                      </a:r>
                      <a:endParaRPr lang="zh-TW" altLang="en-US" sz="800" b="0" i="0" u="none" strike="noStrike" dirty="0">
                        <a:solidFill>
                          <a:schemeClr val="tx1"/>
                        </a:solidFill>
                        <a:effectLst/>
                        <a:latin typeface="+mn-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s-ES" altLang="zh-TW" sz="800" b="0" i="0" u="none" strike="noStrike" dirty="0">
                          <a:solidFill>
                            <a:schemeClr val="tx1"/>
                          </a:solidFill>
                          <a:effectLst/>
                          <a:latin typeface="+mn-lt"/>
                          <a:ea typeface="新細明體" panose="02020500000000000000" pitchFamily="18" charset="-120"/>
                        </a:rPr>
                        <a:t>N/A</a:t>
                      </a:r>
                      <a:endParaRPr lang="zh-TW" altLang="en-US" sz="800" b="0" i="0" u="none" strike="noStrike" dirty="0">
                        <a:solidFill>
                          <a:schemeClr val="tx1"/>
                        </a:solidFill>
                        <a:effectLst/>
                        <a:latin typeface="+mn-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800" b="0" i="0" u="none" strike="noStrike" dirty="0">
                        <a:solidFill>
                          <a:schemeClr val="tx1"/>
                        </a:solidFill>
                        <a:effectLst/>
                        <a:highlight>
                          <a:srgbClr val="FFFF00"/>
                        </a:highlight>
                        <a:latin typeface="+mn-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r>
                        <a:rPr lang="zh-TW" altLang="en-US" sz="800" u="none" strike="noStrike" dirty="0">
                          <a:solidFill>
                            <a:schemeClr val="tx1"/>
                          </a:solidFill>
                          <a:effectLst/>
                          <a:latin typeface="+mn-lt"/>
                        </a:rPr>
                        <a:t>　</a:t>
                      </a:r>
                      <a:endParaRPr lang="zh-TW" altLang="en-US" sz="800" b="0" i="0" u="none" strike="noStrike" dirty="0">
                        <a:solidFill>
                          <a:schemeClr val="tx1"/>
                        </a:solidFill>
                        <a:effectLst/>
                        <a:latin typeface="+mn-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08280089"/>
                  </a:ext>
                </a:extLst>
              </a:tr>
              <a:tr h="360040">
                <a:tc vMerge="1">
                  <a:txBody>
                    <a:bodyPr/>
                    <a:lstStyle/>
                    <a:p>
                      <a:endParaRPr lang="en-US"/>
                    </a:p>
                  </a:txBody>
                  <a:tcPr/>
                </a:tc>
                <a:tc>
                  <a:txBody>
                    <a:bodyPr/>
                    <a:lstStyle/>
                    <a:p>
                      <a:pPr algn="ctr" fontAlgn="ctr"/>
                      <a:r>
                        <a:rPr lang="en-US" sz="800" b="0" i="0" u="none" strike="noStrike" dirty="0">
                          <a:solidFill>
                            <a:schemeClr val="tx1"/>
                          </a:solidFill>
                          <a:effectLst/>
                          <a:latin typeface="+mn-lt"/>
                          <a:ea typeface="新細明體" panose="02020500000000000000" pitchFamily="18" charset="-120"/>
                        </a:rPr>
                        <a:t>Lift on/off</a:t>
                      </a: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eaLnBrk="1" fontAlgn="ctr" latinLnBrk="0" hangingPunct="1">
                        <a:lnSpc>
                          <a:spcPct val="100000"/>
                        </a:lnSpc>
                        <a:spcBef>
                          <a:spcPts val="0"/>
                        </a:spcBef>
                        <a:spcAft>
                          <a:spcPts val="0"/>
                        </a:spcAft>
                        <a:buClrTx/>
                        <a:buSzTx/>
                        <a:buFontTx/>
                        <a:buNone/>
                        <a:tabLst/>
                        <a:defRPr/>
                      </a:pPr>
                      <a:r>
                        <a:rPr lang="es-HN" altLang="zh-TW" sz="800" b="0" i="0" u="none" strike="noStrike" dirty="0">
                          <a:solidFill>
                            <a:schemeClr val="tx1"/>
                          </a:solidFill>
                          <a:effectLst/>
                          <a:latin typeface="+mn-lt"/>
                          <a:ea typeface="新細明體" panose="02020500000000000000" pitchFamily="18" charset="-120"/>
                        </a:rPr>
                        <a:t> $85,359.00</a:t>
                      </a:r>
                      <a:endParaRPr lang="zh-TW" altLang="en-US" sz="800" b="0" i="0" u="none" strike="noStrike" dirty="0">
                        <a:solidFill>
                          <a:schemeClr val="tx1"/>
                        </a:solidFill>
                        <a:effectLst/>
                        <a:latin typeface="+mn-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s-ES" altLang="zh-TW" sz="800" b="0" i="0" u="none" strike="noStrike" dirty="0">
                          <a:solidFill>
                            <a:schemeClr val="tx1"/>
                          </a:solidFill>
                          <a:effectLst/>
                          <a:latin typeface="+mn-lt"/>
                          <a:ea typeface="新細明體" panose="02020500000000000000" pitchFamily="18" charset="-120"/>
                        </a:rPr>
                        <a:t>$148,166.10</a:t>
                      </a:r>
                      <a:endParaRPr lang="zh-TW" altLang="en-US" sz="800" b="0" i="0" u="none" strike="noStrike" dirty="0">
                        <a:solidFill>
                          <a:schemeClr val="tx1"/>
                        </a:solidFill>
                        <a:effectLst/>
                        <a:latin typeface="+mn-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s-ES" altLang="zh-TW" sz="800" b="0" i="0" u="none" strike="noStrike" dirty="0">
                          <a:solidFill>
                            <a:schemeClr val="tx1"/>
                          </a:solidFill>
                          <a:effectLst/>
                          <a:highlight>
                            <a:srgbClr val="FFFF00"/>
                          </a:highlight>
                          <a:latin typeface="+mn-lt"/>
                          <a:ea typeface="新細明體" panose="02020500000000000000" pitchFamily="18" charset="-120"/>
                        </a:rPr>
                        <a:t>$62,807.10</a:t>
                      </a:r>
                      <a:endParaRPr lang="zh-TW" altLang="en-US" sz="800" b="0" i="0" u="none" strike="noStrike" dirty="0">
                        <a:solidFill>
                          <a:schemeClr val="tx1"/>
                        </a:solidFill>
                        <a:effectLst/>
                        <a:highlight>
                          <a:srgbClr val="FFFF00"/>
                        </a:highlight>
                        <a:latin typeface="+mn-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l" defTabSz="914400" eaLnBrk="1" fontAlgn="ctr" latinLnBrk="0" hangingPunct="1">
                        <a:lnSpc>
                          <a:spcPct val="100000"/>
                        </a:lnSpc>
                        <a:spcBef>
                          <a:spcPts val="0"/>
                        </a:spcBef>
                        <a:spcAft>
                          <a:spcPts val="0"/>
                        </a:spcAft>
                        <a:buClrTx/>
                        <a:buSzTx/>
                        <a:buFontTx/>
                        <a:buNone/>
                        <a:tabLst/>
                        <a:defRPr/>
                      </a:pPr>
                      <a:r>
                        <a:rPr lang="es-HN" altLang="zh-TW" sz="800" b="0" i="0" u="none" strike="noStrike" dirty="0">
                          <a:solidFill>
                            <a:schemeClr val="tx1"/>
                          </a:solidFill>
                          <a:effectLst/>
                          <a:latin typeface="+mn-lt"/>
                          <a:ea typeface="新細明體" panose="02020500000000000000" pitchFamily="18" charset="-120"/>
                        </a:rPr>
                        <a:t>Terminal </a:t>
                      </a:r>
                      <a:r>
                        <a:rPr lang="es-HN" altLang="zh-TW" sz="800" b="0" i="0" u="none" strike="noStrike" dirty="0" err="1">
                          <a:solidFill>
                            <a:schemeClr val="tx1"/>
                          </a:solidFill>
                          <a:effectLst/>
                          <a:latin typeface="+mn-lt"/>
                          <a:ea typeface="新細明體" panose="02020500000000000000" pitchFamily="18" charset="-120"/>
                        </a:rPr>
                        <a:t>Tariff</a:t>
                      </a:r>
                      <a:r>
                        <a:rPr lang="es-HN" altLang="zh-TW" sz="800" b="0" i="0" u="none" strike="noStrike" baseline="0" dirty="0">
                          <a:solidFill>
                            <a:schemeClr val="tx1"/>
                          </a:solidFill>
                          <a:effectLst/>
                          <a:latin typeface="+mn-lt"/>
                          <a:ea typeface="新細明體" panose="02020500000000000000" pitchFamily="18" charset="-120"/>
                        </a:rPr>
                        <a:t> </a:t>
                      </a:r>
                      <a:r>
                        <a:rPr lang="es-HN" altLang="zh-TW" sz="800" b="0" i="0" u="none" strike="noStrike" baseline="0" dirty="0" err="1">
                          <a:solidFill>
                            <a:schemeClr val="tx1"/>
                          </a:solidFill>
                          <a:effectLst/>
                          <a:latin typeface="+mn-lt"/>
                          <a:ea typeface="新細明體" panose="02020500000000000000" pitchFamily="18" charset="-120"/>
                        </a:rPr>
                        <a:t>maintain</a:t>
                      </a:r>
                      <a:r>
                        <a:rPr lang="es-HN" altLang="zh-TW" sz="800" b="0" i="0" u="none" strike="noStrike" baseline="0" dirty="0">
                          <a:solidFill>
                            <a:schemeClr val="tx1"/>
                          </a:solidFill>
                          <a:effectLst/>
                          <a:latin typeface="+mn-lt"/>
                          <a:ea typeface="新細明體" panose="02020500000000000000" pitchFamily="18" charset="-120"/>
                        </a:rPr>
                        <a:t> same. </a:t>
                      </a:r>
                      <a:r>
                        <a:rPr lang="es-HN" altLang="zh-TW" sz="800" b="0" i="0" u="none" strike="noStrike" baseline="0" dirty="0" err="1">
                          <a:solidFill>
                            <a:schemeClr val="tx1"/>
                          </a:solidFill>
                          <a:effectLst/>
                          <a:latin typeface="+mn-lt"/>
                          <a:ea typeface="新細明體" panose="02020500000000000000" pitchFamily="18" charset="-120"/>
                        </a:rPr>
                        <a:t>Difference</a:t>
                      </a:r>
                      <a:r>
                        <a:rPr lang="es-HN" altLang="zh-TW" sz="800" b="0" i="0" u="none" strike="noStrike" baseline="0" dirty="0">
                          <a:solidFill>
                            <a:schemeClr val="tx1"/>
                          </a:solidFill>
                          <a:effectLst/>
                          <a:latin typeface="+mn-lt"/>
                          <a:ea typeface="新細明體" panose="02020500000000000000" pitchFamily="18" charset="-120"/>
                        </a:rPr>
                        <a:t> </a:t>
                      </a:r>
                      <a:r>
                        <a:rPr lang="es-HN" altLang="zh-TW" sz="800" b="0" i="0" u="none" strike="noStrike" baseline="0" dirty="0" err="1">
                          <a:solidFill>
                            <a:schemeClr val="tx1"/>
                          </a:solidFill>
                          <a:effectLst/>
                          <a:latin typeface="+mn-lt"/>
                          <a:ea typeface="新細明體" panose="02020500000000000000" pitchFamily="18" charset="-120"/>
                        </a:rPr>
                        <a:t>is</a:t>
                      </a:r>
                      <a:r>
                        <a:rPr lang="es-HN" altLang="zh-TW" sz="800" b="0" i="0" u="none" strike="noStrike" baseline="0" dirty="0">
                          <a:solidFill>
                            <a:schemeClr val="tx1"/>
                          </a:solidFill>
                          <a:effectLst/>
                          <a:latin typeface="+mn-lt"/>
                          <a:ea typeface="新細明體" panose="02020500000000000000" pitchFamily="18" charset="-120"/>
                        </a:rPr>
                        <a:t> due to </a:t>
                      </a:r>
                      <a:r>
                        <a:rPr lang="es-HN" altLang="zh-TW" sz="800" b="0" i="0" u="none" strike="noStrike" baseline="0" dirty="0" err="1">
                          <a:solidFill>
                            <a:schemeClr val="tx1"/>
                          </a:solidFill>
                          <a:effectLst/>
                          <a:latin typeface="+mn-lt"/>
                          <a:ea typeface="新細明體" panose="02020500000000000000" pitchFamily="18" charset="-120"/>
                        </a:rPr>
                        <a:t>ncrease</a:t>
                      </a:r>
                      <a:r>
                        <a:rPr lang="es-HN" altLang="zh-TW" sz="800" b="0" i="0" u="none" strike="noStrike" baseline="0" dirty="0">
                          <a:solidFill>
                            <a:schemeClr val="tx1"/>
                          </a:solidFill>
                          <a:effectLst/>
                          <a:latin typeface="+mn-lt"/>
                          <a:ea typeface="新細明體" panose="02020500000000000000" pitchFamily="18" charset="-120"/>
                        </a:rPr>
                        <a:t> </a:t>
                      </a:r>
                      <a:r>
                        <a:rPr lang="es-HN" altLang="zh-TW" sz="800" b="0" i="0" u="none" strike="noStrike" baseline="0" dirty="0" err="1">
                          <a:solidFill>
                            <a:schemeClr val="tx1"/>
                          </a:solidFill>
                          <a:effectLst/>
                          <a:latin typeface="+mn-lt"/>
                          <a:ea typeface="新細明體" panose="02020500000000000000" pitchFamily="18" charset="-120"/>
                        </a:rPr>
                        <a:t>of</a:t>
                      </a:r>
                      <a:r>
                        <a:rPr lang="es-HN" altLang="zh-TW" sz="800" b="0" i="0" u="none" strike="noStrike" baseline="0" dirty="0">
                          <a:solidFill>
                            <a:schemeClr val="tx1"/>
                          </a:solidFill>
                          <a:effectLst/>
                          <a:latin typeface="+mn-lt"/>
                          <a:ea typeface="新細明體" panose="02020500000000000000" pitchFamily="18" charset="-120"/>
                        </a:rPr>
                        <a:t> </a:t>
                      </a:r>
                      <a:r>
                        <a:rPr lang="es-HN" altLang="zh-TW" sz="800" b="0" i="0" u="none" strike="noStrike" baseline="0" dirty="0" err="1">
                          <a:solidFill>
                            <a:schemeClr val="tx1"/>
                          </a:solidFill>
                          <a:effectLst/>
                          <a:latin typeface="+mn-lt"/>
                          <a:ea typeface="新細明體" panose="02020500000000000000" pitchFamily="18" charset="-120"/>
                        </a:rPr>
                        <a:t>import</a:t>
                      </a:r>
                      <a:r>
                        <a:rPr lang="es-HN" altLang="zh-TW" sz="800" b="0" i="0" u="none" strike="noStrike" baseline="0" dirty="0">
                          <a:solidFill>
                            <a:schemeClr val="tx1"/>
                          </a:solidFill>
                          <a:effectLst/>
                          <a:latin typeface="+mn-lt"/>
                          <a:ea typeface="新細明體" panose="02020500000000000000" pitchFamily="18" charset="-120"/>
                        </a:rPr>
                        <a:t> and </a:t>
                      </a:r>
                      <a:r>
                        <a:rPr lang="es-HN" altLang="zh-TW" sz="800" b="0" i="0" u="none" strike="noStrike" baseline="0" dirty="0" err="1">
                          <a:solidFill>
                            <a:schemeClr val="tx1"/>
                          </a:solidFill>
                          <a:effectLst/>
                          <a:latin typeface="+mn-lt"/>
                          <a:ea typeface="新細明體" panose="02020500000000000000" pitchFamily="18" charset="-120"/>
                        </a:rPr>
                        <a:t>export</a:t>
                      </a:r>
                      <a:r>
                        <a:rPr lang="es-HN" altLang="zh-TW" sz="800" b="0" i="0" u="none" strike="noStrike" baseline="0" dirty="0">
                          <a:solidFill>
                            <a:schemeClr val="tx1"/>
                          </a:solidFill>
                          <a:effectLst/>
                          <a:latin typeface="+mn-lt"/>
                          <a:ea typeface="新細明體" panose="02020500000000000000" pitchFamily="18" charset="-120"/>
                        </a:rPr>
                        <a:t> cargo in HN </a:t>
                      </a:r>
                      <a:r>
                        <a:rPr lang="es-HN" altLang="zh-TW" sz="800" b="0" i="0" u="none" strike="noStrike" baseline="0" dirty="0" err="1">
                          <a:solidFill>
                            <a:schemeClr val="tx1"/>
                          </a:solidFill>
                          <a:effectLst/>
                          <a:latin typeface="+mn-lt"/>
                          <a:ea typeface="新細明體" panose="02020500000000000000" pitchFamily="18" charset="-120"/>
                        </a:rPr>
                        <a:t>territory</a:t>
                      </a:r>
                      <a:r>
                        <a:rPr lang="es-HN" altLang="zh-TW" sz="800" b="0" i="0" u="none" strike="noStrike" baseline="0" dirty="0">
                          <a:solidFill>
                            <a:schemeClr val="tx1"/>
                          </a:solidFill>
                          <a:effectLst/>
                          <a:latin typeface="+mn-lt"/>
                          <a:ea typeface="新細明體" panose="02020500000000000000" pitchFamily="18" charset="-120"/>
                        </a:rPr>
                        <a:t> </a:t>
                      </a:r>
                      <a:r>
                        <a:rPr lang="es-HN" altLang="zh-TW" sz="800" b="0" i="0" u="none" strike="noStrike" baseline="0" dirty="0" err="1">
                          <a:solidFill>
                            <a:schemeClr val="tx1"/>
                          </a:solidFill>
                          <a:effectLst/>
                          <a:latin typeface="+mn-lt"/>
                          <a:ea typeface="新細明體" panose="02020500000000000000" pitchFamily="18" charset="-120"/>
                        </a:rPr>
                        <a:t>service</a:t>
                      </a:r>
                      <a:r>
                        <a:rPr lang="es-HN" altLang="zh-TW" sz="800" b="0" i="0" u="none" strike="noStrike" baseline="0" dirty="0">
                          <a:solidFill>
                            <a:schemeClr val="tx1"/>
                          </a:solidFill>
                          <a:effectLst/>
                          <a:latin typeface="+mn-lt"/>
                          <a:ea typeface="新細明體" panose="02020500000000000000" pitchFamily="18" charset="-120"/>
                        </a:rPr>
                        <a:t>. </a:t>
                      </a:r>
                      <a:endParaRPr lang="zh-TW" altLang="en-US" sz="800" b="0" i="0" u="none" strike="noStrike" dirty="0">
                        <a:solidFill>
                          <a:schemeClr val="tx1"/>
                        </a:solidFill>
                        <a:effectLst/>
                        <a:latin typeface="+mn-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39480689"/>
                  </a:ext>
                </a:extLst>
              </a:tr>
              <a:tr h="442650">
                <a:tc vMerge="1">
                  <a:txBody>
                    <a:bodyPr/>
                    <a:lstStyle/>
                    <a:p>
                      <a:endParaRPr lang="zh-TW" altLang="en-US"/>
                    </a:p>
                  </a:txBody>
                  <a:tcPr/>
                </a:tc>
                <a:tc>
                  <a:txBody>
                    <a:bodyPr/>
                    <a:lstStyle/>
                    <a:p>
                      <a:pPr algn="ctr" fontAlgn="ctr"/>
                      <a:r>
                        <a:rPr lang="en-US" sz="800" b="0" i="0" u="none" strike="noStrike" dirty="0">
                          <a:solidFill>
                            <a:schemeClr val="tx1"/>
                          </a:solidFill>
                          <a:effectLst/>
                          <a:latin typeface="+mn-lt"/>
                          <a:ea typeface="新細明體" panose="02020500000000000000" pitchFamily="18" charset="-120"/>
                        </a:rPr>
                        <a:t>Reposition</a:t>
                      </a: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ES" altLang="zh-TW" sz="800" b="0" i="0" u="none" strike="noStrike" dirty="0">
                          <a:solidFill>
                            <a:schemeClr val="tx1"/>
                          </a:solidFill>
                          <a:effectLst/>
                          <a:latin typeface="+mn-lt"/>
                          <a:ea typeface="新細明體" panose="02020500000000000000" pitchFamily="18" charset="-120"/>
                        </a:rPr>
                        <a:t>$118,345.50</a:t>
                      </a:r>
                      <a:endParaRPr lang="zh-TW" altLang="en-US" sz="800" b="0" i="0" u="none" strike="noStrike" dirty="0">
                        <a:solidFill>
                          <a:schemeClr val="tx1"/>
                        </a:solidFill>
                        <a:effectLst/>
                        <a:latin typeface="+mn-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s-ES" altLang="zh-TW" sz="800" b="0" i="0" u="none" strike="noStrike" dirty="0">
                          <a:solidFill>
                            <a:schemeClr val="tx1"/>
                          </a:solidFill>
                          <a:effectLst/>
                          <a:latin typeface="+mn-lt"/>
                          <a:ea typeface="新細明體" panose="02020500000000000000" pitchFamily="18" charset="-120"/>
                        </a:rPr>
                        <a:t>$105,788.50</a:t>
                      </a:r>
                      <a:endParaRPr lang="zh-TW" altLang="en-US" sz="800" b="0" i="0" u="none" strike="noStrike" dirty="0">
                        <a:solidFill>
                          <a:schemeClr val="tx1"/>
                        </a:solidFill>
                        <a:effectLst/>
                        <a:latin typeface="+mn-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s-ES" altLang="zh-TW" sz="800" b="0" i="0" u="none" strike="noStrike" dirty="0">
                          <a:solidFill>
                            <a:schemeClr val="tx1"/>
                          </a:solidFill>
                          <a:effectLst/>
                          <a:highlight>
                            <a:srgbClr val="FFFF00"/>
                          </a:highlight>
                          <a:latin typeface="+mn-lt"/>
                          <a:ea typeface="新細明體" panose="02020500000000000000" pitchFamily="18" charset="-120"/>
                        </a:rPr>
                        <a:t>$82,188.50</a:t>
                      </a:r>
                      <a:endParaRPr lang="zh-TW" altLang="en-US" sz="800" b="0" i="0" u="none" strike="noStrike" dirty="0">
                        <a:solidFill>
                          <a:schemeClr val="tx1"/>
                        </a:solidFill>
                        <a:effectLst/>
                        <a:highlight>
                          <a:srgbClr val="FFFF00"/>
                        </a:highlight>
                        <a:latin typeface="+mn-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r>
                        <a:rPr lang="zh-TW" altLang="en-US" sz="800" u="none" strike="noStrike" dirty="0">
                          <a:solidFill>
                            <a:schemeClr val="tx1"/>
                          </a:solidFill>
                          <a:effectLst/>
                          <a:latin typeface="+mn-lt"/>
                        </a:rPr>
                        <a:t>　</a:t>
                      </a:r>
                      <a:r>
                        <a:rPr lang="es-ES" altLang="zh-TW" sz="800" u="none" strike="noStrike" dirty="0" err="1">
                          <a:solidFill>
                            <a:schemeClr val="tx1"/>
                          </a:solidFill>
                          <a:effectLst/>
                          <a:latin typeface="+mn-lt"/>
                        </a:rPr>
                        <a:t>Due</a:t>
                      </a:r>
                      <a:r>
                        <a:rPr lang="es-ES" altLang="zh-TW" sz="800" u="none" strike="noStrike" dirty="0">
                          <a:solidFill>
                            <a:schemeClr val="tx1"/>
                          </a:solidFill>
                          <a:effectLst/>
                          <a:latin typeface="+mn-lt"/>
                        </a:rPr>
                        <a:t> to </a:t>
                      </a:r>
                      <a:r>
                        <a:rPr lang="es-ES" altLang="zh-TW" sz="800" u="none" strike="noStrike" dirty="0" err="1">
                          <a:solidFill>
                            <a:schemeClr val="tx1"/>
                          </a:solidFill>
                          <a:effectLst/>
                          <a:latin typeface="+mn-lt"/>
                        </a:rPr>
                        <a:t>increase</a:t>
                      </a:r>
                      <a:r>
                        <a:rPr lang="es-ES" altLang="zh-TW" sz="800" u="none" strike="noStrike" dirty="0">
                          <a:solidFill>
                            <a:schemeClr val="tx1"/>
                          </a:solidFill>
                          <a:effectLst/>
                          <a:latin typeface="+mn-lt"/>
                        </a:rPr>
                        <a:t> </a:t>
                      </a:r>
                      <a:r>
                        <a:rPr lang="es-ES" altLang="zh-TW" sz="800" u="none" strike="noStrike" dirty="0" err="1">
                          <a:solidFill>
                            <a:schemeClr val="tx1"/>
                          </a:solidFill>
                          <a:effectLst/>
                          <a:latin typeface="+mn-lt"/>
                        </a:rPr>
                        <a:t>of</a:t>
                      </a:r>
                      <a:r>
                        <a:rPr lang="es-ES" altLang="zh-TW" sz="800" u="none" strike="noStrike" dirty="0">
                          <a:solidFill>
                            <a:schemeClr val="tx1"/>
                          </a:solidFill>
                          <a:effectLst/>
                          <a:latin typeface="+mn-lt"/>
                        </a:rPr>
                        <a:t> cargo </a:t>
                      </a:r>
                      <a:r>
                        <a:rPr lang="es-ES" altLang="zh-TW" sz="800" u="none" strike="noStrike" dirty="0" err="1">
                          <a:solidFill>
                            <a:schemeClr val="tx1"/>
                          </a:solidFill>
                          <a:effectLst/>
                          <a:latin typeface="+mn-lt"/>
                        </a:rPr>
                        <a:t>volume</a:t>
                      </a:r>
                      <a:r>
                        <a:rPr lang="es-ES" altLang="zh-TW" sz="800" u="none" strike="noStrike" dirty="0">
                          <a:solidFill>
                            <a:schemeClr val="tx1"/>
                          </a:solidFill>
                          <a:effectLst/>
                          <a:latin typeface="+mn-lt"/>
                        </a:rPr>
                        <a:t> on </a:t>
                      </a:r>
                      <a:r>
                        <a:rPr lang="es-ES" altLang="zh-TW" sz="800" u="none" strike="noStrike" dirty="0" err="1">
                          <a:solidFill>
                            <a:schemeClr val="tx1"/>
                          </a:solidFill>
                          <a:effectLst/>
                          <a:latin typeface="+mn-lt"/>
                        </a:rPr>
                        <a:t>import</a:t>
                      </a:r>
                      <a:r>
                        <a:rPr lang="es-ES" altLang="zh-TW" sz="800" u="none" strike="noStrike" dirty="0">
                          <a:solidFill>
                            <a:schemeClr val="tx1"/>
                          </a:solidFill>
                          <a:effectLst/>
                          <a:latin typeface="+mn-lt"/>
                        </a:rPr>
                        <a:t> and </a:t>
                      </a:r>
                      <a:r>
                        <a:rPr lang="es-ES" altLang="zh-TW" sz="800" u="none" strike="noStrike" dirty="0" err="1">
                          <a:solidFill>
                            <a:schemeClr val="tx1"/>
                          </a:solidFill>
                          <a:effectLst/>
                          <a:latin typeface="+mn-lt"/>
                        </a:rPr>
                        <a:t>export</a:t>
                      </a:r>
                      <a:r>
                        <a:rPr lang="es-ES" altLang="zh-TW" sz="800" u="none" strike="noStrike" dirty="0">
                          <a:solidFill>
                            <a:schemeClr val="tx1"/>
                          </a:solidFill>
                          <a:effectLst/>
                          <a:latin typeface="+mn-lt"/>
                        </a:rPr>
                        <a:t> and </a:t>
                      </a:r>
                      <a:r>
                        <a:rPr lang="es-ES" altLang="zh-TW" sz="800" u="none" strike="noStrike" dirty="0" err="1">
                          <a:solidFill>
                            <a:schemeClr val="tx1"/>
                          </a:solidFill>
                          <a:effectLst/>
                          <a:latin typeface="+mn-lt"/>
                        </a:rPr>
                        <a:t>accumulation</a:t>
                      </a:r>
                      <a:r>
                        <a:rPr lang="es-ES" altLang="zh-TW" sz="800" u="none" strike="noStrike" dirty="0">
                          <a:solidFill>
                            <a:schemeClr val="tx1"/>
                          </a:solidFill>
                          <a:effectLst/>
                          <a:latin typeface="+mn-lt"/>
                        </a:rPr>
                        <a:t> </a:t>
                      </a:r>
                      <a:r>
                        <a:rPr lang="es-ES" altLang="zh-TW" sz="800" u="none" strike="noStrike" dirty="0" err="1">
                          <a:solidFill>
                            <a:schemeClr val="tx1"/>
                          </a:solidFill>
                          <a:effectLst/>
                          <a:latin typeface="+mn-lt"/>
                        </a:rPr>
                        <a:t>of</a:t>
                      </a:r>
                      <a:r>
                        <a:rPr lang="es-ES" altLang="zh-TW" sz="800" u="none" strike="noStrike" dirty="0">
                          <a:solidFill>
                            <a:schemeClr val="tx1"/>
                          </a:solidFill>
                          <a:effectLst/>
                          <a:latin typeface="+mn-lt"/>
                        </a:rPr>
                        <a:t> idle </a:t>
                      </a:r>
                      <a:r>
                        <a:rPr lang="es-ES" altLang="zh-TW" sz="800" u="none" strike="noStrike" dirty="0" err="1">
                          <a:solidFill>
                            <a:schemeClr val="tx1"/>
                          </a:solidFill>
                          <a:effectLst/>
                          <a:latin typeface="+mn-lt"/>
                        </a:rPr>
                        <a:t>equipment</a:t>
                      </a:r>
                      <a:r>
                        <a:rPr lang="es-ES" altLang="zh-TW" sz="800" u="none" strike="noStrike" dirty="0">
                          <a:solidFill>
                            <a:schemeClr val="tx1"/>
                          </a:solidFill>
                          <a:effectLst/>
                          <a:latin typeface="+mn-lt"/>
                        </a:rPr>
                        <a:t> at HNZPU and HNSLO </a:t>
                      </a:r>
                      <a:r>
                        <a:rPr lang="es-ES" altLang="zh-TW" sz="800" u="none" strike="noStrike" dirty="0" err="1">
                          <a:solidFill>
                            <a:schemeClr val="tx1"/>
                          </a:solidFill>
                          <a:effectLst/>
                          <a:latin typeface="+mn-lt"/>
                        </a:rPr>
                        <a:t>due</a:t>
                      </a:r>
                      <a:r>
                        <a:rPr lang="es-ES" altLang="zh-TW" sz="800" u="none" strike="noStrike" dirty="0">
                          <a:solidFill>
                            <a:schemeClr val="tx1"/>
                          </a:solidFill>
                          <a:effectLst/>
                          <a:latin typeface="+mn-lt"/>
                        </a:rPr>
                        <a:t> to </a:t>
                      </a:r>
                      <a:r>
                        <a:rPr lang="es-ES" altLang="zh-TW" sz="800" u="none" strike="noStrike" dirty="0" err="1">
                          <a:solidFill>
                            <a:schemeClr val="tx1"/>
                          </a:solidFill>
                          <a:effectLst/>
                          <a:latin typeface="+mn-lt"/>
                        </a:rPr>
                        <a:t>innestability</a:t>
                      </a:r>
                      <a:r>
                        <a:rPr lang="es-ES" altLang="zh-TW" sz="800" u="none" strike="noStrike" dirty="0">
                          <a:solidFill>
                            <a:schemeClr val="tx1"/>
                          </a:solidFill>
                          <a:effectLst/>
                          <a:latin typeface="+mn-lt"/>
                        </a:rPr>
                        <a:t> </a:t>
                      </a:r>
                      <a:r>
                        <a:rPr lang="es-ES" altLang="zh-TW" sz="800" u="none" strike="noStrike" dirty="0" err="1">
                          <a:solidFill>
                            <a:schemeClr val="tx1"/>
                          </a:solidFill>
                          <a:effectLst/>
                          <a:latin typeface="+mn-lt"/>
                        </a:rPr>
                        <a:t>of</a:t>
                      </a:r>
                      <a:r>
                        <a:rPr lang="es-ES" altLang="zh-TW" sz="800" u="none" strike="noStrike" dirty="0">
                          <a:solidFill>
                            <a:schemeClr val="tx1"/>
                          </a:solidFill>
                          <a:effectLst/>
                          <a:latin typeface="+mn-lt"/>
                        </a:rPr>
                        <a:t> CAW and LAE </a:t>
                      </a:r>
                      <a:r>
                        <a:rPr lang="es-ES" altLang="zh-TW" sz="800" u="none" strike="noStrike" dirty="0" err="1">
                          <a:solidFill>
                            <a:schemeClr val="tx1"/>
                          </a:solidFill>
                          <a:effectLst/>
                          <a:latin typeface="+mn-lt"/>
                        </a:rPr>
                        <a:t>service</a:t>
                      </a:r>
                      <a:r>
                        <a:rPr lang="es-ES" altLang="zh-TW" sz="800" u="none" strike="noStrike" dirty="0">
                          <a:solidFill>
                            <a:schemeClr val="tx1"/>
                          </a:solidFill>
                          <a:effectLst/>
                          <a:latin typeface="+mn-lt"/>
                        </a:rPr>
                        <a:t> </a:t>
                      </a:r>
                      <a:r>
                        <a:rPr lang="es-ES" altLang="zh-TW" sz="800" u="none" strike="noStrike" dirty="0" err="1">
                          <a:solidFill>
                            <a:schemeClr val="tx1"/>
                          </a:solidFill>
                          <a:effectLst/>
                          <a:latin typeface="+mn-lt"/>
                        </a:rPr>
                        <a:t>provided</a:t>
                      </a:r>
                      <a:r>
                        <a:rPr lang="es-ES" altLang="zh-TW" sz="800" u="none" strike="noStrike" dirty="0">
                          <a:solidFill>
                            <a:schemeClr val="tx1"/>
                          </a:solidFill>
                          <a:effectLst/>
                          <a:latin typeface="+mn-lt"/>
                        </a:rPr>
                        <a:t> </a:t>
                      </a:r>
                      <a:r>
                        <a:rPr lang="es-ES" altLang="zh-TW" sz="800" u="none" strike="noStrike" dirty="0" err="1">
                          <a:solidFill>
                            <a:schemeClr val="tx1"/>
                          </a:solidFill>
                          <a:effectLst/>
                          <a:latin typeface="+mn-lt"/>
                        </a:rPr>
                        <a:t>an</a:t>
                      </a:r>
                      <a:r>
                        <a:rPr lang="es-ES" altLang="zh-TW" sz="800" u="none" strike="noStrike" dirty="0">
                          <a:solidFill>
                            <a:schemeClr val="tx1"/>
                          </a:solidFill>
                          <a:effectLst/>
                          <a:latin typeface="+mn-lt"/>
                        </a:rPr>
                        <a:t> </a:t>
                      </a:r>
                      <a:r>
                        <a:rPr lang="es-ES" altLang="zh-TW" sz="800" u="none" strike="noStrike" dirty="0" err="1">
                          <a:solidFill>
                            <a:schemeClr val="tx1"/>
                          </a:solidFill>
                          <a:effectLst/>
                          <a:latin typeface="+mn-lt"/>
                        </a:rPr>
                        <a:t>increase</a:t>
                      </a:r>
                      <a:r>
                        <a:rPr lang="es-ES" altLang="zh-TW" sz="800" u="none" strike="noStrike" dirty="0">
                          <a:solidFill>
                            <a:schemeClr val="tx1"/>
                          </a:solidFill>
                          <a:effectLst/>
                          <a:latin typeface="+mn-lt"/>
                        </a:rPr>
                        <a:t> in </a:t>
                      </a:r>
                      <a:r>
                        <a:rPr lang="es-ES" altLang="zh-TW" sz="800" u="none" strike="noStrike" dirty="0" err="1">
                          <a:solidFill>
                            <a:schemeClr val="tx1"/>
                          </a:solidFill>
                          <a:effectLst/>
                          <a:latin typeface="+mn-lt"/>
                        </a:rPr>
                        <a:t>reposition</a:t>
                      </a:r>
                      <a:r>
                        <a:rPr lang="es-ES" altLang="zh-TW" sz="800" u="none" strike="noStrike" dirty="0">
                          <a:solidFill>
                            <a:schemeClr val="tx1"/>
                          </a:solidFill>
                          <a:effectLst/>
                          <a:latin typeface="+mn-lt"/>
                        </a:rPr>
                        <a:t> costs.</a:t>
                      </a:r>
                      <a:endParaRPr lang="zh-TW" altLang="en-US" sz="800" b="0" i="0" u="none" strike="noStrike" dirty="0">
                        <a:solidFill>
                          <a:schemeClr val="tx1"/>
                        </a:solidFill>
                        <a:effectLst/>
                        <a:latin typeface="+mn-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93455894"/>
                  </a:ext>
                </a:extLst>
              </a:tr>
              <a:tr h="442650">
                <a:tc vMerge="1">
                  <a:txBody>
                    <a:bodyPr/>
                    <a:lstStyle/>
                    <a:p>
                      <a:endParaRPr lang="zh-TW" altLang="en-US"/>
                    </a:p>
                  </a:txBody>
                  <a:tcPr/>
                </a:tc>
                <a:tc>
                  <a:txBody>
                    <a:bodyPr/>
                    <a:lstStyle/>
                    <a:p>
                      <a:pPr algn="ctr" fontAlgn="ctr"/>
                      <a:r>
                        <a:rPr lang="en-US" sz="800" b="0" i="0" u="none" strike="noStrike" dirty="0">
                          <a:solidFill>
                            <a:schemeClr val="tx1"/>
                          </a:solidFill>
                          <a:effectLst/>
                          <a:latin typeface="+mn-lt"/>
                          <a:ea typeface="新細明體" panose="02020500000000000000" pitchFamily="18" charset="-120"/>
                        </a:rPr>
                        <a:t>M &amp; R</a:t>
                      </a: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ES" altLang="zh-TW" sz="800" b="0" i="0" u="none" strike="noStrike" dirty="0">
                          <a:solidFill>
                            <a:schemeClr val="tx1"/>
                          </a:solidFill>
                          <a:effectLst/>
                          <a:latin typeface="+mn-lt"/>
                          <a:ea typeface="新細明體" panose="02020500000000000000" pitchFamily="18" charset="-120"/>
                        </a:rPr>
                        <a:t>$5,947.34</a:t>
                      </a:r>
                      <a:endParaRPr lang="zh-TW" altLang="en-US" sz="800" b="0" i="0" u="none" strike="noStrike" dirty="0">
                        <a:solidFill>
                          <a:schemeClr val="tx1"/>
                        </a:solidFill>
                        <a:effectLst/>
                        <a:latin typeface="+mn-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s-ES" altLang="zh-TW" sz="800" b="0" i="0" u="none" strike="noStrike" dirty="0">
                          <a:solidFill>
                            <a:schemeClr val="tx1"/>
                          </a:solidFill>
                          <a:effectLst/>
                          <a:latin typeface="+mn-lt"/>
                          <a:ea typeface="新細明體" panose="02020500000000000000" pitchFamily="18" charset="-120"/>
                        </a:rPr>
                        <a:t>$4,140.00</a:t>
                      </a:r>
                      <a:endParaRPr lang="zh-TW" altLang="en-US" sz="800" b="0" i="0" u="none" strike="noStrike" dirty="0">
                        <a:solidFill>
                          <a:schemeClr val="tx1"/>
                        </a:solidFill>
                        <a:effectLst/>
                        <a:latin typeface="+mn-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s-ES" altLang="zh-TW" sz="800" b="0" i="0" u="none" strike="noStrike" dirty="0">
                          <a:solidFill>
                            <a:schemeClr val="tx1"/>
                          </a:solidFill>
                          <a:effectLst/>
                          <a:highlight>
                            <a:srgbClr val="FFFF00"/>
                          </a:highlight>
                          <a:latin typeface="+mn-lt"/>
                          <a:ea typeface="新細明體" panose="02020500000000000000" pitchFamily="18" charset="-120"/>
                        </a:rPr>
                        <a:t>$1,807.34</a:t>
                      </a:r>
                      <a:endParaRPr lang="zh-TW" altLang="en-US" sz="800" b="0" i="0" u="none" strike="noStrike" dirty="0">
                        <a:solidFill>
                          <a:schemeClr val="tx1"/>
                        </a:solidFill>
                        <a:effectLst/>
                        <a:highlight>
                          <a:srgbClr val="FFFF00"/>
                        </a:highlight>
                        <a:latin typeface="+mn-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r>
                        <a:rPr lang="es-ES" altLang="zh-TW" sz="800" b="0" u="none" strike="noStrike" dirty="0" err="1">
                          <a:solidFill>
                            <a:schemeClr val="tx1"/>
                          </a:solidFill>
                          <a:effectLst/>
                          <a:latin typeface="+mn-lt"/>
                        </a:rPr>
                        <a:t>M&amp;R’s</a:t>
                      </a:r>
                      <a:r>
                        <a:rPr lang="es-ES" altLang="zh-TW" sz="800" b="0" u="none" strike="noStrike" dirty="0">
                          <a:solidFill>
                            <a:schemeClr val="tx1"/>
                          </a:solidFill>
                          <a:effectLst/>
                          <a:latin typeface="+mn-lt"/>
                        </a:rPr>
                        <a:t> </a:t>
                      </a:r>
                      <a:r>
                        <a:rPr lang="es-ES" altLang="zh-TW" sz="800" b="0" u="none" strike="noStrike" dirty="0" err="1">
                          <a:solidFill>
                            <a:schemeClr val="tx1"/>
                          </a:solidFill>
                          <a:effectLst/>
                          <a:latin typeface="+mn-lt"/>
                        </a:rPr>
                        <a:t>were</a:t>
                      </a:r>
                      <a:r>
                        <a:rPr lang="es-ES" altLang="zh-TW" sz="800" b="0" u="none" strike="noStrike" dirty="0">
                          <a:solidFill>
                            <a:schemeClr val="tx1"/>
                          </a:solidFill>
                          <a:effectLst/>
                          <a:latin typeface="+mn-lt"/>
                        </a:rPr>
                        <a:t> </a:t>
                      </a:r>
                      <a:r>
                        <a:rPr lang="es-ES" altLang="zh-TW" sz="800" b="0" u="none" strike="noStrike" dirty="0" err="1">
                          <a:solidFill>
                            <a:schemeClr val="tx1"/>
                          </a:solidFill>
                          <a:effectLst/>
                          <a:latin typeface="+mn-lt"/>
                        </a:rPr>
                        <a:t>approved</a:t>
                      </a:r>
                      <a:r>
                        <a:rPr lang="es-ES" altLang="zh-TW" sz="800" b="0" u="none" strike="noStrike" dirty="0">
                          <a:solidFill>
                            <a:schemeClr val="tx1"/>
                          </a:solidFill>
                          <a:effectLst/>
                          <a:latin typeface="+mn-lt"/>
                        </a:rPr>
                        <a:t> </a:t>
                      </a:r>
                      <a:r>
                        <a:rPr lang="es-ES" altLang="zh-TW" sz="800" b="0" u="none" strike="noStrike" dirty="0" err="1">
                          <a:solidFill>
                            <a:schemeClr val="tx1"/>
                          </a:solidFill>
                          <a:effectLst/>
                          <a:latin typeface="+mn-lt"/>
                        </a:rPr>
                        <a:t>for</a:t>
                      </a:r>
                      <a:r>
                        <a:rPr lang="es-ES" altLang="zh-TW" sz="800" b="0" u="none" strike="noStrike" dirty="0">
                          <a:solidFill>
                            <a:schemeClr val="tx1"/>
                          </a:solidFill>
                          <a:effectLst/>
                          <a:latin typeface="+mn-lt"/>
                        </a:rPr>
                        <a:t> </a:t>
                      </a:r>
                      <a:r>
                        <a:rPr lang="es-ES" altLang="zh-TW" sz="800" b="0" u="none" strike="noStrike" dirty="0" err="1">
                          <a:solidFill>
                            <a:schemeClr val="tx1"/>
                          </a:solidFill>
                          <a:effectLst/>
                          <a:latin typeface="+mn-lt"/>
                        </a:rPr>
                        <a:t>empty</a:t>
                      </a:r>
                      <a:r>
                        <a:rPr lang="es-ES" altLang="zh-TW" sz="800" b="0" u="none" strike="noStrike" dirty="0">
                          <a:solidFill>
                            <a:schemeClr val="tx1"/>
                          </a:solidFill>
                          <a:effectLst/>
                          <a:latin typeface="+mn-lt"/>
                        </a:rPr>
                        <a:t> 4RH </a:t>
                      </a:r>
                      <a:r>
                        <a:rPr lang="es-ES" altLang="zh-TW" sz="800" b="0" u="none" strike="noStrike" dirty="0" err="1">
                          <a:solidFill>
                            <a:schemeClr val="tx1"/>
                          </a:solidFill>
                          <a:effectLst/>
                          <a:latin typeface="+mn-lt"/>
                        </a:rPr>
                        <a:t>for</a:t>
                      </a:r>
                      <a:r>
                        <a:rPr lang="es-ES" altLang="zh-TW" sz="800" b="0" u="none" strike="noStrike" dirty="0">
                          <a:solidFill>
                            <a:schemeClr val="tx1"/>
                          </a:solidFill>
                          <a:effectLst/>
                          <a:latin typeface="+mn-lt"/>
                        </a:rPr>
                        <a:t> </a:t>
                      </a:r>
                      <a:r>
                        <a:rPr lang="es-ES" altLang="zh-TW" sz="800" b="0" u="none" strike="noStrike" dirty="0" err="1">
                          <a:solidFill>
                            <a:schemeClr val="tx1"/>
                          </a:solidFill>
                          <a:effectLst/>
                          <a:latin typeface="+mn-lt"/>
                        </a:rPr>
                        <a:t>frozen</a:t>
                      </a:r>
                      <a:r>
                        <a:rPr lang="es-ES" altLang="zh-TW" sz="800" b="0" u="none" strike="noStrike" dirty="0">
                          <a:solidFill>
                            <a:schemeClr val="tx1"/>
                          </a:solidFill>
                          <a:effectLst/>
                          <a:latin typeface="+mn-lt"/>
                        </a:rPr>
                        <a:t> </a:t>
                      </a:r>
                      <a:r>
                        <a:rPr lang="es-ES" altLang="zh-TW" sz="800" b="0" u="none" strike="noStrike" dirty="0" err="1">
                          <a:solidFill>
                            <a:schemeClr val="tx1"/>
                          </a:solidFill>
                          <a:effectLst/>
                          <a:latin typeface="+mn-lt"/>
                        </a:rPr>
                        <a:t>shrimp</a:t>
                      </a:r>
                      <a:r>
                        <a:rPr lang="es-ES" altLang="zh-TW" sz="800" b="0" u="none" strike="noStrike" dirty="0">
                          <a:solidFill>
                            <a:schemeClr val="tx1"/>
                          </a:solidFill>
                          <a:effectLst/>
                          <a:latin typeface="+mn-lt"/>
                        </a:rPr>
                        <a:t> </a:t>
                      </a:r>
                      <a:r>
                        <a:rPr lang="es-ES" altLang="zh-TW" sz="800" b="0" u="none" strike="noStrike" dirty="0" err="1">
                          <a:solidFill>
                            <a:schemeClr val="tx1"/>
                          </a:solidFill>
                          <a:effectLst/>
                          <a:latin typeface="+mn-lt"/>
                        </a:rPr>
                        <a:t>exports</a:t>
                      </a:r>
                      <a:r>
                        <a:rPr lang="es-ES" altLang="zh-TW" sz="800" b="0" u="none" strike="noStrike" dirty="0">
                          <a:solidFill>
                            <a:schemeClr val="tx1"/>
                          </a:solidFill>
                          <a:effectLst/>
                          <a:latin typeface="+mn-lt"/>
                        </a:rPr>
                        <a:t> </a:t>
                      </a:r>
                      <a:r>
                        <a:rPr lang="es-ES" altLang="zh-TW" sz="800" b="0" u="none" strike="noStrike" dirty="0" err="1">
                          <a:solidFill>
                            <a:schemeClr val="tx1"/>
                          </a:solidFill>
                          <a:effectLst/>
                          <a:latin typeface="+mn-lt"/>
                        </a:rPr>
                        <a:t>only</a:t>
                      </a:r>
                      <a:r>
                        <a:rPr lang="es-ES" altLang="zh-TW" sz="800" u="none" strike="noStrike" dirty="0">
                          <a:solidFill>
                            <a:schemeClr val="tx1"/>
                          </a:solidFill>
                          <a:effectLst/>
                          <a:latin typeface="+mn-lt"/>
                        </a:rPr>
                        <a:t>.</a:t>
                      </a:r>
                      <a:endParaRPr lang="zh-TW" altLang="en-US" sz="800" b="0" i="0" u="none" strike="noStrike" dirty="0">
                        <a:solidFill>
                          <a:schemeClr val="tx1"/>
                        </a:solidFill>
                        <a:effectLst/>
                        <a:latin typeface="+mn-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78652007"/>
                  </a:ext>
                </a:extLst>
              </a:tr>
              <a:tr h="442650">
                <a:tc rowSpan="3">
                  <a:txBody>
                    <a:bodyPr/>
                    <a:lstStyle/>
                    <a:p>
                      <a:pPr algn="ctr" fontAlgn="ctr"/>
                      <a:r>
                        <a:rPr lang="en-US" altLang="zh-TW" sz="1050" b="0" u="none" strike="noStrike" dirty="0">
                          <a:effectLst/>
                        </a:rPr>
                        <a:t>IMD</a:t>
                      </a:r>
                      <a:r>
                        <a:rPr lang="en-US" sz="1050" b="0" u="none" strike="noStrike" dirty="0">
                          <a:effectLst/>
                        </a:rPr>
                        <a:t> KPI</a:t>
                      </a:r>
                      <a:endParaRPr lang="en-US" sz="1050" b="0" i="0" u="none" strike="noStrike" dirty="0">
                        <a:solidFill>
                          <a:srgbClr val="000000"/>
                        </a:solidFill>
                        <a:effectLst/>
                        <a:latin typeface="Arial" panose="020B0604020202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800" b="0" i="0" u="none" strike="noStrike" dirty="0">
                          <a:solidFill>
                            <a:srgbClr val="000000"/>
                          </a:solidFill>
                          <a:effectLst/>
                          <a:latin typeface="+mn-lt"/>
                          <a:ea typeface="新細明體" panose="02020500000000000000" pitchFamily="18" charset="-120"/>
                        </a:rPr>
                        <a:t>Cost </a:t>
                      </a:r>
                      <a:r>
                        <a:rPr lang="en-US" altLang="zh-TW" sz="800" b="0" i="0" u="none" strike="noStrike" dirty="0">
                          <a:solidFill>
                            <a:srgbClr val="000000"/>
                          </a:solidFill>
                          <a:effectLst/>
                          <a:latin typeface="+mn-lt"/>
                          <a:ea typeface="新細明體" panose="02020500000000000000" pitchFamily="18" charset="-120"/>
                        </a:rPr>
                        <a:t>Saving Project</a:t>
                      </a:r>
                      <a:endParaRPr lang="en-US" sz="800" b="0" i="0" u="none" strike="noStrike" dirty="0">
                        <a:solidFill>
                          <a:srgbClr val="000000"/>
                        </a:solidFill>
                        <a:effectLst/>
                        <a:latin typeface="+mn-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eaLnBrk="1" fontAlgn="ctr" latinLnBrk="0" hangingPunct="1">
                        <a:lnSpc>
                          <a:spcPct val="100000"/>
                        </a:lnSpc>
                        <a:spcBef>
                          <a:spcPts val="0"/>
                        </a:spcBef>
                        <a:spcAft>
                          <a:spcPts val="0"/>
                        </a:spcAft>
                        <a:buClrTx/>
                        <a:buSzTx/>
                        <a:buFontTx/>
                        <a:buNone/>
                        <a:tabLst/>
                        <a:defRPr/>
                      </a:pPr>
                      <a:r>
                        <a:rPr lang="es-HN" altLang="zh-TW" sz="800" u="none" strike="noStrike" dirty="0">
                          <a:effectLst/>
                          <a:latin typeface="+mn-lt"/>
                        </a:rPr>
                        <a:t>N/A</a:t>
                      </a:r>
                      <a:endParaRPr lang="zh-TW" altLang="en-US" sz="800" b="0" i="0" u="none" strike="noStrike" dirty="0">
                        <a:solidFill>
                          <a:srgbClr val="000000"/>
                        </a:solidFill>
                        <a:effectLst/>
                        <a:latin typeface="+mn-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lvl="0" indent="0" algn="ctr" defTabSz="914400" eaLnBrk="1" fontAlgn="ctr" latinLnBrk="0" hangingPunct="1">
                        <a:lnSpc>
                          <a:spcPct val="100000"/>
                        </a:lnSpc>
                        <a:spcBef>
                          <a:spcPts val="0"/>
                        </a:spcBef>
                        <a:spcAft>
                          <a:spcPts val="0"/>
                        </a:spcAft>
                        <a:buClrTx/>
                        <a:buSzTx/>
                        <a:buFontTx/>
                        <a:buNone/>
                        <a:tabLst/>
                        <a:defRPr/>
                      </a:pPr>
                      <a:r>
                        <a:rPr lang="es-ES" altLang="zh-TW" sz="800" b="0" i="0" u="none" strike="noStrike" dirty="0">
                          <a:solidFill>
                            <a:srgbClr val="000000"/>
                          </a:solidFill>
                          <a:effectLst/>
                          <a:latin typeface="+mn-lt"/>
                          <a:ea typeface="新細明體" panose="02020500000000000000" pitchFamily="18" charset="-120"/>
                        </a:rPr>
                        <a:t>N /A</a:t>
                      </a:r>
                      <a:endParaRPr lang="zh-TW" altLang="en-US" sz="800" b="0" i="0" u="none" strike="noStrike" dirty="0">
                        <a:solidFill>
                          <a:srgbClr val="000000"/>
                        </a:solidFill>
                        <a:effectLst/>
                        <a:latin typeface="+mn-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800" b="0" i="0" u="none" strike="noStrike" dirty="0">
                        <a:solidFill>
                          <a:srgbClr val="000000"/>
                        </a:solidFill>
                        <a:effectLst/>
                        <a:highlight>
                          <a:srgbClr val="FFFF00"/>
                        </a:highlight>
                        <a:latin typeface="+mn-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r>
                        <a:rPr lang="es-HN" altLang="zh-TW" sz="800" b="0" u="none" strike="noStrike" dirty="0">
                          <a:effectLst/>
                          <a:latin typeface="+mn-lt"/>
                        </a:rPr>
                        <a:t>No</a:t>
                      </a:r>
                      <a:r>
                        <a:rPr lang="es-HN" altLang="zh-TW" sz="800" b="0" u="none" strike="noStrike" baseline="0" dirty="0">
                          <a:effectLst/>
                          <a:latin typeface="+mn-lt"/>
                        </a:rPr>
                        <a:t> </a:t>
                      </a:r>
                      <a:r>
                        <a:rPr lang="es-HN" altLang="zh-TW" sz="800" b="0" u="none" strike="noStrike" baseline="0" dirty="0" err="1">
                          <a:effectLst/>
                          <a:latin typeface="+mn-lt"/>
                        </a:rPr>
                        <a:t>cost</a:t>
                      </a:r>
                      <a:r>
                        <a:rPr lang="es-HN" altLang="zh-TW" sz="800" b="0" u="none" strike="noStrike" baseline="0" dirty="0">
                          <a:effectLst/>
                          <a:latin typeface="+mn-lt"/>
                        </a:rPr>
                        <a:t> </a:t>
                      </a:r>
                      <a:r>
                        <a:rPr lang="es-HN" altLang="zh-TW" sz="800" b="0" u="none" strike="noStrike" baseline="0" dirty="0" err="1">
                          <a:effectLst/>
                          <a:latin typeface="+mn-lt"/>
                        </a:rPr>
                        <a:t>saving</a:t>
                      </a:r>
                      <a:r>
                        <a:rPr lang="es-HN" altLang="zh-TW" sz="800" b="0" u="none" strike="noStrike" baseline="0" dirty="0">
                          <a:effectLst/>
                          <a:latin typeface="+mn-lt"/>
                        </a:rPr>
                        <a:t> was </a:t>
                      </a:r>
                      <a:r>
                        <a:rPr lang="es-HN" altLang="zh-TW" sz="800" b="0" u="none" strike="noStrike" baseline="0" dirty="0" err="1">
                          <a:effectLst/>
                          <a:latin typeface="+mn-lt"/>
                        </a:rPr>
                        <a:t>contemplated</a:t>
                      </a:r>
                      <a:r>
                        <a:rPr lang="es-HN" altLang="zh-TW" sz="800" b="0" u="none" strike="noStrike" baseline="0" dirty="0">
                          <a:effectLst/>
                          <a:latin typeface="+mn-lt"/>
                        </a:rPr>
                        <a:t> in 2024 and </a:t>
                      </a:r>
                      <a:r>
                        <a:rPr lang="es-HN" altLang="zh-TW" sz="800" b="0" u="none" strike="noStrike" baseline="0" dirty="0" err="1">
                          <a:effectLst/>
                          <a:latin typeface="+mn-lt"/>
                        </a:rPr>
                        <a:t>for</a:t>
                      </a:r>
                      <a:r>
                        <a:rPr lang="es-HN" altLang="zh-TW" sz="800" b="0" u="none" strike="noStrike" baseline="0" dirty="0">
                          <a:effectLst/>
                          <a:latin typeface="+mn-lt"/>
                        </a:rPr>
                        <a:t> 2025 due to </a:t>
                      </a:r>
                      <a:r>
                        <a:rPr lang="es-HN" altLang="zh-TW" sz="800" b="0" u="none" strike="noStrike" baseline="0" dirty="0" err="1">
                          <a:effectLst/>
                          <a:latin typeface="+mn-lt"/>
                        </a:rPr>
                        <a:t>decrease</a:t>
                      </a:r>
                      <a:r>
                        <a:rPr lang="es-HN" altLang="zh-TW" sz="800" b="0" u="none" strike="noStrike" baseline="0" dirty="0">
                          <a:effectLst/>
                          <a:latin typeface="+mn-lt"/>
                        </a:rPr>
                        <a:t> in drivers and </a:t>
                      </a:r>
                      <a:r>
                        <a:rPr lang="es-HN" altLang="zh-TW" sz="800" b="0" u="none" strike="noStrike" baseline="0" dirty="0" err="1">
                          <a:effectLst/>
                          <a:latin typeface="+mn-lt"/>
                        </a:rPr>
                        <a:t>economic</a:t>
                      </a:r>
                      <a:r>
                        <a:rPr lang="es-HN" altLang="zh-TW" sz="800" b="0" u="none" strike="noStrike" baseline="0" dirty="0">
                          <a:effectLst/>
                          <a:latin typeface="+mn-lt"/>
                        </a:rPr>
                        <a:t> </a:t>
                      </a:r>
                      <a:r>
                        <a:rPr lang="es-HN" altLang="zh-TW" sz="800" b="0" u="none" strike="noStrike" baseline="0" dirty="0" err="1">
                          <a:effectLst/>
                          <a:latin typeface="+mn-lt"/>
                        </a:rPr>
                        <a:t>slow</a:t>
                      </a:r>
                      <a:r>
                        <a:rPr lang="es-HN" altLang="zh-TW" sz="800" b="0" u="none" strike="noStrike" baseline="0" dirty="0">
                          <a:effectLst/>
                          <a:latin typeface="+mn-lt"/>
                        </a:rPr>
                        <a:t> </a:t>
                      </a:r>
                      <a:r>
                        <a:rPr lang="es-HN" altLang="zh-TW" sz="800" b="0" u="none" strike="noStrike" baseline="0" dirty="0" err="1">
                          <a:effectLst/>
                          <a:latin typeface="+mn-lt"/>
                        </a:rPr>
                        <a:t>recovery</a:t>
                      </a:r>
                      <a:r>
                        <a:rPr lang="es-HN" altLang="zh-TW" sz="800" b="0" u="none" strike="noStrike" baseline="0" dirty="0">
                          <a:effectLst/>
                          <a:latin typeface="+mn-lt"/>
                        </a:rPr>
                        <a:t> we do not </a:t>
                      </a:r>
                      <a:r>
                        <a:rPr lang="es-HN" altLang="zh-TW" sz="800" b="0" u="none" strike="noStrike" baseline="0" dirty="0" err="1">
                          <a:effectLst/>
                          <a:latin typeface="+mn-lt"/>
                        </a:rPr>
                        <a:t>expect</a:t>
                      </a:r>
                      <a:r>
                        <a:rPr lang="es-HN" altLang="zh-TW" sz="800" b="0" u="none" strike="noStrike" baseline="0" dirty="0">
                          <a:effectLst/>
                          <a:latin typeface="+mn-lt"/>
                        </a:rPr>
                        <a:t> to </a:t>
                      </a:r>
                      <a:r>
                        <a:rPr lang="es-HN" altLang="zh-TW" sz="800" b="0" u="none" strike="noStrike" baseline="0" dirty="0" err="1">
                          <a:effectLst/>
                          <a:latin typeface="+mn-lt"/>
                        </a:rPr>
                        <a:t>get</a:t>
                      </a:r>
                      <a:r>
                        <a:rPr lang="es-HN" altLang="zh-TW" sz="800" b="0" u="none" strike="noStrike" baseline="0" dirty="0">
                          <a:effectLst/>
                          <a:latin typeface="+mn-lt"/>
                        </a:rPr>
                        <a:t> any </a:t>
                      </a:r>
                      <a:r>
                        <a:rPr lang="es-HN" altLang="zh-TW" sz="800" b="0" u="none" strike="noStrike" baseline="0" dirty="0" err="1">
                          <a:effectLst/>
                          <a:latin typeface="+mn-lt"/>
                        </a:rPr>
                        <a:t>reduction</a:t>
                      </a:r>
                      <a:r>
                        <a:rPr lang="es-HN" altLang="zh-TW" sz="800" b="0" u="none" strike="noStrike" baseline="0" dirty="0">
                          <a:effectLst/>
                          <a:latin typeface="+mn-lt"/>
                        </a:rPr>
                        <a:t> </a:t>
                      </a:r>
                      <a:r>
                        <a:rPr lang="es-HN" altLang="zh-TW" sz="800" b="0" u="none" strike="noStrike" baseline="0" dirty="0" err="1">
                          <a:effectLst/>
                          <a:latin typeface="+mn-lt"/>
                        </a:rPr>
                        <a:t>from</a:t>
                      </a:r>
                      <a:r>
                        <a:rPr lang="es-HN" altLang="zh-TW" sz="800" b="0" u="none" strike="noStrike" baseline="0" dirty="0">
                          <a:effectLst/>
                          <a:latin typeface="+mn-lt"/>
                        </a:rPr>
                        <a:t> </a:t>
                      </a:r>
                      <a:r>
                        <a:rPr lang="es-HN" altLang="zh-TW" sz="800" b="0" u="none" strike="noStrike" baseline="0" dirty="0" err="1">
                          <a:effectLst/>
                          <a:latin typeface="+mn-lt"/>
                        </a:rPr>
                        <a:t>trucking</a:t>
                      </a:r>
                      <a:r>
                        <a:rPr lang="es-HN" altLang="zh-TW" sz="800" b="0" u="none" strike="noStrike" baseline="0" dirty="0">
                          <a:effectLst/>
                          <a:latin typeface="+mn-lt"/>
                        </a:rPr>
                        <a:t> </a:t>
                      </a:r>
                      <a:r>
                        <a:rPr lang="es-HN" altLang="zh-TW" sz="800" b="0" u="none" strike="noStrike" baseline="0" dirty="0" err="1">
                          <a:effectLst/>
                          <a:latin typeface="+mn-lt"/>
                        </a:rPr>
                        <a:t>services</a:t>
                      </a:r>
                      <a:r>
                        <a:rPr lang="es-HN" altLang="zh-TW" sz="800" b="0" u="none" strike="noStrike" baseline="0" dirty="0">
                          <a:effectLst/>
                          <a:latin typeface="+mn-lt"/>
                        </a:rPr>
                        <a:t> </a:t>
                      </a:r>
                      <a:r>
                        <a:rPr lang="es-HN" altLang="zh-TW" sz="800" b="0" u="none" strike="noStrike" baseline="0" dirty="0" err="1">
                          <a:effectLst/>
                          <a:latin typeface="+mn-lt"/>
                        </a:rPr>
                        <a:t>or</a:t>
                      </a:r>
                      <a:r>
                        <a:rPr lang="es-HN" altLang="zh-TW" sz="800" b="0" u="none" strike="noStrike" baseline="0" dirty="0">
                          <a:effectLst/>
                          <a:latin typeface="+mn-lt"/>
                        </a:rPr>
                        <a:t> </a:t>
                      </a:r>
                      <a:r>
                        <a:rPr lang="es-HN" altLang="zh-TW" sz="800" b="0" u="none" strike="noStrike" baseline="0" dirty="0" err="1">
                          <a:effectLst/>
                          <a:latin typeface="+mn-lt"/>
                        </a:rPr>
                        <a:t>Depots</a:t>
                      </a:r>
                      <a:r>
                        <a:rPr lang="es-HN" altLang="zh-TW" sz="800" b="0" u="none" strike="noStrike" baseline="0" dirty="0">
                          <a:effectLst/>
                          <a:latin typeface="+mn-lt"/>
                        </a:rPr>
                        <a:t>.</a:t>
                      </a:r>
                      <a:r>
                        <a:rPr lang="zh-TW" altLang="en-US" sz="800" b="0" u="none" strike="noStrike" dirty="0">
                          <a:effectLst/>
                          <a:latin typeface="+mn-lt"/>
                        </a:rPr>
                        <a:t>　</a:t>
                      </a:r>
                      <a:endParaRPr lang="zh-TW" altLang="en-US" sz="800" b="0" i="0" u="none" strike="noStrike" dirty="0">
                        <a:solidFill>
                          <a:srgbClr val="000000"/>
                        </a:solidFill>
                        <a:effectLst/>
                        <a:latin typeface="+mn-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0553598"/>
                  </a:ext>
                </a:extLst>
              </a:tr>
              <a:tr h="442650">
                <a:tc vMerge="1">
                  <a:txBody>
                    <a:bodyPr/>
                    <a:lstStyle/>
                    <a:p>
                      <a:endParaRPr lang="zh-TW" altLang="en-US"/>
                    </a:p>
                  </a:txBody>
                  <a:tcPr/>
                </a:tc>
                <a:tc>
                  <a:txBody>
                    <a:bodyPr/>
                    <a:lstStyle/>
                    <a:p>
                      <a:pPr algn="ctr" fontAlgn="ctr"/>
                      <a:r>
                        <a:rPr lang="en-US" sz="800" b="0" i="0" u="none" strike="noStrike" dirty="0">
                          <a:solidFill>
                            <a:srgbClr val="000000"/>
                          </a:solidFill>
                          <a:effectLst/>
                          <a:latin typeface="+mn-lt"/>
                          <a:ea typeface="新細明體" panose="02020500000000000000" pitchFamily="18" charset="-120"/>
                        </a:rPr>
                        <a:t>90% Onboard </a:t>
                      </a:r>
                    </a:p>
                    <a:p>
                      <a:pPr algn="ctr" fontAlgn="ctr"/>
                      <a:r>
                        <a:rPr lang="en-US" sz="800" b="0" i="0" u="none" strike="noStrike" dirty="0">
                          <a:solidFill>
                            <a:srgbClr val="000000"/>
                          </a:solidFill>
                          <a:effectLst/>
                          <a:latin typeface="+mn-lt"/>
                          <a:ea typeface="新細明體" panose="02020500000000000000" pitchFamily="18" charset="-120"/>
                        </a:rPr>
                        <a:t>within 7 Days</a:t>
                      </a: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eaLnBrk="1" fontAlgn="ctr" latinLnBrk="0" hangingPunct="1">
                        <a:lnSpc>
                          <a:spcPct val="100000"/>
                        </a:lnSpc>
                        <a:spcBef>
                          <a:spcPts val="0"/>
                        </a:spcBef>
                        <a:spcAft>
                          <a:spcPts val="0"/>
                        </a:spcAft>
                        <a:buClrTx/>
                        <a:buSzTx/>
                        <a:buFontTx/>
                        <a:buNone/>
                        <a:tabLst/>
                        <a:defRPr/>
                      </a:pPr>
                      <a:endParaRPr lang="zh-TW" altLang="en-US" sz="800" b="0" i="0" u="none" strike="noStrike" dirty="0">
                        <a:solidFill>
                          <a:srgbClr val="000000"/>
                        </a:solidFill>
                        <a:effectLst/>
                        <a:latin typeface="+mn-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lvl="0" indent="0" algn="ctr" defTabSz="914400" eaLnBrk="1" fontAlgn="ctr" latinLnBrk="0" hangingPunct="1">
                        <a:lnSpc>
                          <a:spcPct val="100000"/>
                        </a:lnSpc>
                        <a:spcBef>
                          <a:spcPts val="0"/>
                        </a:spcBef>
                        <a:spcAft>
                          <a:spcPts val="0"/>
                        </a:spcAft>
                        <a:buClrTx/>
                        <a:buSzTx/>
                        <a:buFontTx/>
                        <a:buNone/>
                        <a:tabLst/>
                        <a:defRPr/>
                      </a:pPr>
                      <a:endParaRPr lang="zh-TW" altLang="en-US" sz="800" b="0" i="0" u="none" strike="noStrike" dirty="0">
                        <a:solidFill>
                          <a:srgbClr val="000000"/>
                        </a:solidFill>
                        <a:effectLst/>
                        <a:latin typeface="+mn-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800" b="0" i="0" u="none" strike="noStrike" dirty="0">
                        <a:solidFill>
                          <a:srgbClr val="000000"/>
                        </a:solidFill>
                        <a:effectLst/>
                        <a:highlight>
                          <a:srgbClr val="FFFF00"/>
                        </a:highlight>
                        <a:latin typeface="+mn-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r>
                        <a:rPr lang="zh-TW" altLang="en-US" sz="800" u="none" strike="noStrike" dirty="0">
                          <a:effectLst/>
                          <a:latin typeface="+mn-lt"/>
                        </a:rPr>
                        <a:t>　</a:t>
                      </a:r>
                      <a:r>
                        <a:rPr lang="es-HN" altLang="zh-TW" sz="800" u="none" strike="noStrike" dirty="0">
                          <a:effectLst/>
                          <a:latin typeface="+mn-lt"/>
                        </a:rPr>
                        <a:t>Subject</a:t>
                      </a:r>
                      <a:r>
                        <a:rPr lang="es-HN" altLang="zh-TW" sz="800" u="none" strike="noStrike" baseline="0" dirty="0">
                          <a:effectLst/>
                          <a:latin typeface="+mn-lt"/>
                        </a:rPr>
                        <a:t> to </a:t>
                      </a:r>
                      <a:r>
                        <a:rPr lang="es-HN" altLang="zh-TW" sz="800" u="none" strike="noStrike" baseline="0" dirty="0" err="1">
                          <a:effectLst/>
                          <a:latin typeface="+mn-lt"/>
                        </a:rPr>
                        <a:t>allocation</a:t>
                      </a:r>
                      <a:r>
                        <a:rPr lang="es-HN" altLang="zh-TW" sz="800" u="none" strike="noStrike" baseline="0" dirty="0">
                          <a:effectLst/>
                          <a:latin typeface="+mn-lt"/>
                        </a:rPr>
                        <a:t> </a:t>
                      </a:r>
                      <a:r>
                        <a:rPr lang="es-HN" altLang="zh-TW" sz="800" u="none" strike="noStrike" baseline="0" dirty="0" err="1">
                          <a:effectLst/>
                          <a:latin typeface="+mn-lt"/>
                        </a:rPr>
                        <a:t>approval</a:t>
                      </a:r>
                      <a:r>
                        <a:rPr lang="es-HN" altLang="zh-TW" sz="800" u="none" strike="noStrike" baseline="0" dirty="0">
                          <a:effectLst/>
                          <a:latin typeface="+mn-lt"/>
                        </a:rPr>
                        <a:t> </a:t>
                      </a:r>
                      <a:r>
                        <a:rPr lang="es-HN" altLang="zh-TW" sz="800" u="none" strike="noStrike" baseline="0" dirty="0" err="1">
                          <a:effectLst/>
                          <a:latin typeface="+mn-lt"/>
                        </a:rPr>
                        <a:t>on</a:t>
                      </a:r>
                      <a:r>
                        <a:rPr lang="es-HN" altLang="zh-TW" sz="800" u="none" strike="noStrike" baseline="0" dirty="0">
                          <a:effectLst/>
                          <a:latin typeface="+mn-lt"/>
                        </a:rPr>
                        <a:t> LAE by ELA</a:t>
                      </a:r>
                      <a:endParaRPr lang="zh-TW" altLang="en-US" sz="800" b="0" i="0" u="none" strike="noStrike" dirty="0">
                        <a:solidFill>
                          <a:srgbClr val="000000"/>
                        </a:solidFill>
                        <a:effectLst/>
                        <a:latin typeface="+mn-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10457558"/>
                  </a:ext>
                </a:extLst>
              </a:tr>
              <a:tr h="442650">
                <a:tc vMerge="1">
                  <a:txBody>
                    <a:bodyPr/>
                    <a:lstStyle/>
                    <a:p>
                      <a:endParaRPr lang="zh-TW" altLang="en-US"/>
                    </a:p>
                  </a:txBody>
                  <a:tcPr/>
                </a:tc>
                <a:tc>
                  <a:txBody>
                    <a:bodyPr/>
                    <a:lstStyle/>
                    <a:p>
                      <a:pPr algn="ctr" fontAlgn="ctr"/>
                      <a:r>
                        <a:rPr lang="en-US" sz="800" b="0" i="0" u="none" strike="noStrike" dirty="0">
                          <a:solidFill>
                            <a:srgbClr val="000000"/>
                          </a:solidFill>
                          <a:effectLst/>
                          <a:latin typeface="+mn-lt"/>
                          <a:ea typeface="新細明體" panose="02020500000000000000" pitchFamily="18" charset="-120"/>
                        </a:rPr>
                        <a:t>No Personal Negligence</a:t>
                      </a: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eaLnBrk="1" fontAlgn="ctr" latinLnBrk="0" hangingPunct="1">
                        <a:lnSpc>
                          <a:spcPct val="100000"/>
                        </a:lnSpc>
                        <a:spcBef>
                          <a:spcPts val="0"/>
                        </a:spcBef>
                        <a:spcAft>
                          <a:spcPts val="0"/>
                        </a:spcAft>
                        <a:buClrTx/>
                        <a:buSzTx/>
                        <a:buFontTx/>
                        <a:buNone/>
                        <a:tabLst/>
                        <a:defRPr/>
                      </a:pPr>
                      <a:r>
                        <a:rPr lang="es-ES" altLang="zh-TW" sz="800" b="0" i="0" u="none" strike="noStrike" dirty="0">
                          <a:solidFill>
                            <a:srgbClr val="000000"/>
                          </a:solidFill>
                          <a:effectLst/>
                          <a:latin typeface="+mn-lt"/>
                          <a:ea typeface="新細明體" panose="02020500000000000000" pitchFamily="18" charset="-120"/>
                        </a:rPr>
                        <a:t>0</a:t>
                      </a:r>
                      <a:endParaRPr lang="zh-TW" altLang="en-US" sz="800" b="0" i="0" u="none" strike="noStrike" dirty="0">
                        <a:solidFill>
                          <a:srgbClr val="000000"/>
                        </a:solidFill>
                        <a:effectLst/>
                        <a:latin typeface="+mn-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lvl="0" indent="0" algn="ctr" defTabSz="914400" eaLnBrk="1" fontAlgn="ctr" latinLnBrk="0" hangingPunct="1">
                        <a:lnSpc>
                          <a:spcPct val="100000"/>
                        </a:lnSpc>
                        <a:spcBef>
                          <a:spcPts val="0"/>
                        </a:spcBef>
                        <a:spcAft>
                          <a:spcPts val="0"/>
                        </a:spcAft>
                        <a:buClrTx/>
                        <a:buSzTx/>
                        <a:buFontTx/>
                        <a:buNone/>
                        <a:tabLst/>
                        <a:defRPr/>
                      </a:pPr>
                      <a:r>
                        <a:rPr lang="es-ES" altLang="zh-TW" sz="800" b="0" i="0" u="none" strike="noStrike" dirty="0">
                          <a:solidFill>
                            <a:srgbClr val="000000"/>
                          </a:solidFill>
                          <a:effectLst/>
                          <a:latin typeface="+mn-lt"/>
                          <a:ea typeface="新細明體" panose="02020500000000000000" pitchFamily="18" charset="-120"/>
                        </a:rPr>
                        <a:t>0</a:t>
                      </a:r>
                      <a:endParaRPr lang="zh-TW" altLang="en-US" sz="800" b="0" i="0" u="none" strike="noStrike" dirty="0">
                        <a:solidFill>
                          <a:srgbClr val="000000"/>
                        </a:solidFill>
                        <a:effectLst/>
                        <a:latin typeface="+mn-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800" b="0" i="0" u="none" strike="noStrike" dirty="0">
                        <a:solidFill>
                          <a:srgbClr val="000000"/>
                        </a:solidFill>
                        <a:effectLst/>
                        <a:highlight>
                          <a:srgbClr val="FFFF00"/>
                        </a:highlight>
                        <a:latin typeface="+mn-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r>
                        <a:rPr lang="zh-TW" altLang="en-US" sz="800" u="none" strike="noStrike" dirty="0">
                          <a:effectLst/>
                          <a:latin typeface="+mn-lt"/>
                        </a:rPr>
                        <a:t>　</a:t>
                      </a:r>
                      <a:r>
                        <a:rPr lang="es-HN" altLang="zh-TW" sz="800" u="none" strike="noStrike" dirty="0">
                          <a:effectLst/>
                          <a:latin typeface="+mn-lt"/>
                        </a:rPr>
                        <a:t>No</a:t>
                      </a:r>
                      <a:r>
                        <a:rPr lang="es-HN" altLang="zh-TW" sz="800" u="none" strike="noStrike" baseline="0" dirty="0">
                          <a:effectLst/>
                          <a:latin typeface="+mn-lt"/>
                        </a:rPr>
                        <a:t> </a:t>
                      </a:r>
                      <a:r>
                        <a:rPr lang="es-HN" altLang="zh-TW" sz="800" u="none" strike="noStrike" baseline="0" dirty="0" err="1">
                          <a:effectLst/>
                          <a:latin typeface="+mn-lt"/>
                        </a:rPr>
                        <a:t>negligence</a:t>
                      </a:r>
                      <a:r>
                        <a:rPr lang="es-HN" altLang="zh-TW" sz="800" u="none" strike="noStrike" baseline="0" dirty="0">
                          <a:effectLst/>
                          <a:latin typeface="+mn-lt"/>
                        </a:rPr>
                        <a:t> </a:t>
                      </a:r>
                      <a:r>
                        <a:rPr lang="es-HN" altLang="zh-TW" sz="800" u="none" strike="noStrike" baseline="0" dirty="0" err="1">
                          <a:effectLst/>
                          <a:latin typeface="+mn-lt"/>
                        </a:rPr>
                        <a:t>reported</a:t>
                      </a:r>
                      <a:endParaRPr lang="zh-TW" altLang="en-US" sz="800" b="0" i="0" u="none" strike="noStrike" dirty="0">
                        <a:solidFill>
                          <a:srgbClr val="000000"/>
                        </a:solidFill>
                        <a:effectLst/>
                        <a:latin typeface="+mn-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7520168"/>
                  </a:ext>
                </a:extLst>
              </a:tr>
            </a:tbl>
          </a:graphicData>
        </a:graphic>
      </p:graphicFrame>
      <p:sp>
        <p:nvSpPr>
          <p:cNvPr id="3" name="文字方塊 2">
            <a:extLst>
              <a:ext uri="{FF2B5EF4-FFF2-40B4-BE49-F238E27FC236}">
                <a16:creationId xmlns:a16="http://schemas.microsoft.com/office/drawing/2014/main" id="{E08280BE-B7B4-4DA4-AB63-88117C0E03C0}"/>
              </a:ext>
            </a:extLst>
          </p:cNvPr>
          <p:cNvSpPr txBox="1"/>
          <p:nvPr/>
        </p:nvSpPr>
        <p:spPr>
          <a:xfrm>
            <a:off x="111870" y="3927783"/>
            <a:ext cx="8928992" cy="1046440"/>
          </a:xfrm>
          <a:prstGeom prst="rect">
            <a:avLst/>
          </a:prstGeom>
          <a:noFill/>
        </p:spPr>
        <p:txBody>
          <a:bodyPr wrap="square" rtlCol="0">
            <a:spAutoFit/>
          </a:bodyPr>
          <a:lstStyle/>
          <a:p>
            <a:r>
              <a:rPr lang="en-US" altLang="zh-TW" dirty="0"/>
              <a:t> </a:t>
            </a:r>
            <a:r>
              <a:rPr lang="en-US" altLang="zh-TW" sz="1100" dirty="0"/>
              <a:t>Aged Container Selling 2024:</a:t>
            </a:r>
          </a:p>
          <a:p>
            <a:pPr marL="628650" lvl="1" indent="-171450">
              <a:buFont typeface="Wingdings" panose="05000000000000000000" pitchFamily="2" charset="2"/>
              <a:buChar char="l"/>
            </a:pPr>
            <a:r>
              <a:rPr lang="en-US" altLang="zh-TW" sz="1100" dirty="0"/>
              <a:t>182 CONTAINERS SOLD (29X2SD / 39X4SD / 114X4SH)</a:t>
            </a:r>
          </a:p>
          <a:p>
            <a:pPr lvl="1"/>
            <a:endParaRPr lang="en-US" altLang="zh-TW" sz="1100" dirty="0"/>
          </a:p>
          <a:p>
            <a:endParaRPr lang="en-US" altLang="zh-TW" sz="1100" dirty="0"/>
          </a:p>
          <a:p>
            <a:endParaRPr lang="zh-TW" altLang="en-US" sz="1100" dirty="0"/>
          </a:p>
        </p:txBody>
      </p:sp>
      <p:sp>
        <p:nvSpPr>
          <p:cNvPr id="5" name="Google Shape;452;p46">
            <a:extLst>
              <a:ext uri="{FF2B5EF4-FFF2-40B4-BE49-F238E27FC236}">
                <a16:creationId xmlns:a16="http://schemas.microsoft.com/office/drawing/2014/main" id="{A3B642DE-1C64-0281-3A36-C6B2398F51BC}"/>
              </a:ext>
            </a:extLst>
          </p:cNvPr>
          <p:cNvSpPr txBox="1">
            <a:spLocks/>
          </p:cNvSpPr>
          <p:nvPr/>
        </p:nvSpPr>
        <p:spPr>
          <a:xfrm>
            <a:off x="8892480" y="4926318"/>
            <a:ext cx="582900" cy="205800"/>
          </a:xfrm>
          <a:prstGeom prst="rect">
            <a:avLst/>
          </a:prstGeom>
          <a:noFill/>
          <a:ln>
            <a:noFill/>
          </a:ln>
        </p:spPr>
        <p:txBody>
          <a:bodyPr spcFirstLastPara="1" wrap="square" lIns="91423" tIns="45699" rIns="91423" bIns="45699"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SzPts val="1100"/>
            </a:pPr>
            <a:fld id="{00000000-1234-1234-1234-123412341234}" type="slidenum">
              <a:rPr lang="en-US" sz="1000" smtClean="0"/>
              <a:pPr>
                <a:buSzPts val="1100"/>
              </a:pPr>
              <a:t>42</a:t>
            </a:fld>
            <a:endParaRPr lang="en-US" sz="1000" dirty="0"/>
          </a:p>
        </p:txBody>
      </p:sp>
    </p:spTree>
    <p:extLst>
      <p:ext uri="{BB962C8B-B14F-4D97-AF65-F5344CB8AC3E}">
        <p14:creationId xmlns:p14="http://schemas.microsoft.com/office/powerpoint/2010/main" val="260142425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1">
            <a:extLst>
              <a:ext uri="{FF2B5EF4-FFF2-40B4-BE49-F238E27FC236}">
                <a16:creationId xmlns:a16="http://schemas.microsoft.com/office/drawing/2014/main" id="{9D07FD97-BCDB-CFF1-4F44-A9FEEA238FD8}"/>
              </a:ext>
            </a:extLst>
          </p:cNvPr>
          <p:cNvSpPr txBox="1">
            <a:spLocks/>
          </p:cNvSpPr>
          <p:nvPr/>
        </p:nvSpPr>
        <p:spPr>
          <a:xfrm>
            <a:off x="107504" y="123478"/>
            <a:ext cx="8928992" cy="533400"/>
          </a:xfrm>
          <a:prstGeom prst="rect">
            <a:avLst/>
          </a:prstGeom>
          <a:solidFill>
            <a:srgbClr val="003217"/>
          </a:solidFill>
        </p:spPr>
        <p:style>
          <a:lnRef idx="1">
            <a:schemeClr val="accent3"/>
          </a:lnRef>
          <a:fillRef idx="3">
            <a:schemeClr val="accent3"/>
          </a:fillRef>
          <a:effectRef idx="2">
            <a:schemeClr val="accent3"/>
          </a:effectRef>
          <a:fontRef idx="minor">
            <a:schemeClr val="lt1"/>
          </a:fontRef>
        </p:style>
        <p:txBody>
          <a:bodyPr lIns="0" tIns="0" rIns="0" bIns="0" anchor="ctr">
            <a:normAutofit/>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altLang="zh-TW" sz="2400" b="1" kern="0" dirty="0">
                <a:latin typeface="DFKai-SB" pitchFamily="65" charset="-120"/>
                <a:ea typeface="DFKai-SB" pitchFamily="65" charset="-120"/>
              </a:rPr>
              <a:t>OCD/OPD Topic discussion </a:t>
            </a:r>
            <a:r>
              <a:rPr lang="en-US" altLang="zh-TW" sz="2400" b="1" kern="0" dirty="0">
                <a:solidFill>
                  <a:srgbClr val="FFFF00"/>
                </a:solidFill>
                <a:latin typeface="DFKai-SB" pitchFamily="65" charset="-120"/>
                <a:ea typeface="DFKai-SB" pitchFamily="65" charset="-120"/>
              </a:rPr>
              <a:t>(HN)</a:t>
            </a:r>
            <a:endParaRPr lang="en-US" sz="2400" b="1" kern="0" dirty="0">
              <a:solidFill>
                <a:srgbClr val="FFFF00"/>
              </a:solidFill>
              <a:latin typeface="DFKai-SB" pitchFamily="65" charset="-120"/>
              <a:ea typeface="DFKai-SB" pitchFamily="65" charset="-120"/>
            </a:endParaRPr>
          </a:p>
        </p:txBody>
      </p:sp>
      <p:graphicFrame>
        <p:nvGraphicFramePr>
          <p:cNvPr id="2" name="表格 1">
            <a:extLst>
              <a:ext uri="{FF2B5EF4-FFF2-40B4-BE49-F238E27FC236}">
                <a16:creationId xmlns:a16="http://schemas.microsoft.com/office/drawing/2014/main" id="{C8FB7389-5BCF-4B95-9A88-0E5BDE0C7446}"/>
              </a:ext>
            </a:extLst>
          </p:cNvPr>
          <p:cNvGraphicFramePr>
            <a:graphicFrameLocks noGrp="1"/>
          </p:cNvGraphicFramePr>
          <p:nvPr>
            <p:extLst>
              <p:ext uri="{D42A27DB-BD31-4B8C-83A1-F6EECF244321}">
                <p14:modId xmlns:p14="http://schemas.microsoft.com/office/powerpoint/2010/main" val="1383655316"/>
              </p:ext>
            </p:extLst>
          </p:nvPr>
        </p:nvGraphicFramePr>
        <p:xfrm>
          <a:off x="107504" y="771551"/>
          <a:ext cx="8928993" cy="2808309"/>
        </p:xfrm>
        <a:graphic>
          <a:graphicData uri="http://schemas.openxmlformats.org/drawingml/2006/table">
            <a:tbl>
              <a:tblPr>
                <a:tableStyleId>{5C22544A-7EE6-4342-B048-85BDC9FD1C3A}</a:tableStyleId>
              </a:tblPr>
              <a:tblGrid>
                <a:gridCol w="832827">
                  <a:extLst>
                    <a:ext uri="{9D8B030D-6E8A-4147-A177-3AD203B41FA5}">
                      <a16:colId xmlns:a16="http://schemas.microsoft.com/office/drawing/2014/main" val="1096605092"/>
                    </a:ext>
                  </a:extLst>
                </a:gridCol>
                <a:gridCol w="1310678">
                  <a:extLst>
                    <a:ext uri="{9D8B030D-6E8A-4147-A177-3AD203B41FA5}">
                      <a16:colId xmlns:a16="http://schemas.microsoft.com/office/drawing/2014/main" val="1714653431"/>
                    </a:ext>
                  </a:extLst>
                </a:gridCol>
                <a:gridCol w="737256">
                  <a:extLst>
                    <a:ext uri="{9D8B030D-6E8A-4147-A177-3AD203B41FA5}">
                      <a16:colId xmlns:a16="http://schemas.microsoft.com/office/drawing/2014/main" val="2905017876"/>
                    </a:ext>
                  </a:extLst>
                </a:gridCol>
                <a:gridCol w="737256">
                  <a:extLst>
                    <a:ext uri="{9D8B030D-6E8A-4147-A177-3AD203B41FA5}">
                      <a16:colId xmlns:a16="http://schemas.microsoft.com/office/drawing/2014/main" val="4291711140"/>
                    </a:ext>
                  </a:extLst>
                </a:gridCol>
                <a:gridCol w="737256">
                  <a:extLst>
                    <a:ext uri="{9D8B030D-6E8A-4147-A177-3AD203B41FA5}">
                      <a16:colId xmlns:a16="http://schemas.microsoft.com/office/drawing/2014/main" val="1668644550"/>
                    </a:ext>
                  </a:extLst>
                </a:gridCol>
                <a:gridCol w="4573720">
                  <a:extLst>
                    <a:ext uri="{9D8B030D-6E8A-4147-A177-3AD203B41FA5}">
                      <a16:colId xmlns:a16="http://schemas.microsoft.com/office/drawing/2014/main" val="3561485105"/>
                    </a:ext>
                  </a:extLst>
                </a:gridCol>
              </a:tblGrid>
              <a:tr h="152409">
                <a:tc>
                  <a:txBody>
                    <a:bodyPr/>
                    <a:lstStyle/>
                    <a:p>
                      <a:pPr algn="l" fontAlgn="ctr"/>
                      <a:r>
                        <a:rPr lang="zh-TW" altLang="en-US" sz="900" u="none" strike="noStrike" dirty="0">
                          <a:effectLst/>
                        </a:rPr>
                        <a:t>　</a:t>
                      </a:r>
                      <a:endParaRPr lang="zh-TW" altLang="en-US" sz="900" b="0" i="0" u="none" strike="noStrike" dirty="0">
                        <a:solidFill>
                          <a:srgbClr val="000000"/>
                        </a:solidFill>
                        <a:effectLst/>
                        <a:latin typeface="Arial" panose="020B0604020202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zh-TW" altLang="en-US" sz="900" u="none" strike="noStrike" dirty="0">
                          <a:effectLst/>
                        </a:rPr>
                        <a:t>　</a:t>
                      </a:r>
                      <a:endParaRPr lang="zh-TW" altLang="en-US" sz="900" b="0" i="0" u="none" strike="noStrike" dirty="0">
                        <a:solidFill>
                          <a:srgbClr val="000000"/>
                        </a:solidFill>
                        <a:effectLst/>
                        <a:latin typeface="Arial" panose="020B0604020202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800" b="1" u="none" strike="noStrike" dirty="0">
                          <a:effectLst/>
                        </a:rPr>
                        <a:t>2023</a:t>
                      </a:r>
                      <a:endParaRPr lang="en-US" altLang="zh-TW" sz="800" b="1" i="0" u="none" strike="noStrike" dirty="0">
                        <a:solidFill>
                          <a:srgbClr val="000000"/>
                        </a:solidFill>
                        <a:effectLst/>
                        <a:latin typeface="Arial" panose="020B0604020202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800" b="1" u="none" strike="noStrike" dirty="0">
                          <a:effectLst/>
                        </a:rPr>
                        <a:t>2024</a:t>
                      </a:r>
                      <a:endParaRPr lang="en-US" altLang="zh-TW" sz="800" b="1" i="0" u="none" strike="noStrike" dirty="0">
                        <a:solidFill>
                          <a:srgbClr val="000000"/>
                        </a:solidFill>
                        <a:effectLst/>
                        <a:latin typeface="Arial" panose="020B0604020202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800" b="1" u="none" strike="noStrike" dirty="0">
                          <a:effectLst/>
                        </a:rPr>
                        <a:t>Diff</a:t>
                      </a:r>
                      <a:endParaRPr lang="en-US" sz="800" b="1" i="0" u="none" strike="noStrike" dirty="0">
                        <a:solidFill>
                          <a:srgbClr val="000000"/>
                        </a:solidFill>
                        <a:effectLst/>
                        <a:latin typeface="Arial" panose="020B0604020202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800" b="1" u="none" strike="noStrike" dirty="0">
                          <a:solidFill>
                            <a:schemeClr val="tx1"/>
                          </a:solidFill>
                          <a:effectLst/>
                        </a:rPr>
                        <a:t>Action Plan</a:t>
                      </a:r>
                      <a:r>
                        <a:rPr lang="zh-TW" altLang="en-US" sz="800" b="1" u="none" strike="noStrike" dirty="0">
                          <a:solidFill>
                            <a:schemeClr val="tx1"/>
                          </a:solidFill>
                          <a:effectLst/>
                        </a:rPr>
                        <a:t> </a:t>
                      </a:r>
                      <a:r>
                        <a:rPr lang="en-US" altLang="zh-TW" sz="800" b="1" u="none" strike="noStrike" dirty="0">
                          <a:solidFill>
                            <a:schemeClr val="tx1"/>
                          </a:solidFill>
                          <a:effectLst/>
                        </a:rPr>
                        <a:t>in 2025</a:t>
                      </a:r>
                      <a:endParaRPr lang="en-US" sz="800" b="1" i="0" u="none" strike="noStrike" dirty="0">
                        <a:solidFill>
                          <a:schemeClr val="tx1"/>
                        </a:solidFill>
                        <a:effectLst/>
                        <a:latin typeface="Arial" panose="020B0604020202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39596723"/>
                  </a:ext>
                </a:extLst>
              </a:tr>
              <a:tr h="442650">
                <a:tc rowSpan="3">
                  <a:txBody>
                    <a:bodyPr/>
                    <a:lstStyle/>
                    <a:p>
                      <a:pPr algn="ctr" fontAlgn="ctr"/>
                      <a:r>
                        <a:rPr lang="en-US" sz="1050" b="0" u="none" strike="noStrike" dirty="0">
                          <a:effectLst/>
                        </a:rPr>
                        <a:t>OPD KPI</a:t>
                      </a:r>
                      <a:endParaRPr lang="en-US" sz="1050" b="0" i="0" u="none" strike="noStrike" dirty="0">
                        <a:solidFill>
                          <a:srgbClr val="000000"/>
                        </a:solidFill>
                        <a:effectLst/>
                        <a:latin typeface="Arial" panose="020B0604020202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050" b="0" u="none" strike="noStrike" dirty="0">
                          <a:effectLst/>
                        </a:rPr>
                        <a:t>BOA</a:t>
                      </a:r>
                      <a:endParaRPr lang="en-US" sz="1050" b="0" i="0" u="none" strike="noStrike" dirty="0">
                        <a:solidFill>
                          <a:srgbClr val="000000"/>
                        </a:solidFill>
                        <a:effectLst/>
                        <a:latin typeface="Arial" panose="020B0604020202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ES" altLang="zh-TW" sz="800" b="0" i="0" u="none" strike="noStrike" dirty="0">
                          <a:solidFill>
                            <a:srgbClr val="000000"/>
                          </a:solidFill>
                          <a:effectLst/>
                          <a:latin typeface="+mj-lt"/>
                          <a:ea typeface="新細明體" panose="02020500000000000000" pitchFamily="18" charset="-120"/>
                        </a:rPr>
                        <a:t>2HRS</a:t>
                      </a:r>
                      <a:endParaRPr lang="zh-TW" altLang="en-US" sz="800" b="0" i="0" u="none" strike="noStrike" dirty="0">
                        <a:solidFill>
                          <a:srgbClr val="000000"/>
                        </a:solidFill>
                        <a:effectLst/>
                        <a:latin typeface="+mj-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s-ES" altLang="zh-TW" sz="800" b="0" i="0" u="none" strike="noStrike" dirty="0">
                          <a:solidFill>
                            <a:srgbClr val="000000"/>
                          </a:solidFill>
                          <a:effectLst/>
                          <a:latin typeface="+mj-lt"/>
                          <a:ea typeface="新細明體" panose="02020500000000000000" pitchFamily="18" charset="-120"/>
                        </a:rPr>
                        <a:t>2HRS</a:t>
                      </a:r>
                      <a:endParaRPr lang="zh-TW" altLang="en-US" sz="800" b="0" i="0" u="none" strike="noStrike" dirty="0">
                        <a:solidFill>
                          <a:srgbClr val="000000"/>
                        </a:solidFill>
                        <a:effectLst/>
                        <a:latin typeface="+mj-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s-ES" altLang="zh-TW" sz="800" b="0" i="0" u="none" strike="noStrike" dirty="0">
                          <a:solidFill>
                            <a:srgbClr val="000000"/>
                          </a:solidFill>
                          <a:effectLst/>
                          <a:highlight>
                            <a:srgbClr val="FFFF00"/>
                          </a:highlight>
                          <a:latin typeface="+mj-lt"/>
                          <a:ea typeface="新細明體" panose="02020500000000000000" pitchFamily="18" charset="-120"/>
                        </a:rPr>
                        <a:t>0</a:t>
                      </a:r>
                      <a:endParaRPr lang="zh-TW" altLang="en-US" sz="800" b="0" i="0" u="none" strike="noStrike" dirty="0">
                        <a:solidFill>
                          <a:srgbClr val="000000"/>
                        </a:solidFill>
                        <a:effectLst/>
                        <a:highlight>
                          <a:srgbClr val="FFFF00"/>
                        </a:highlight>
                        <a:latin typeface="+mj-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r>
                        <a:rPr lang="es-ES" altLang="zh-TW" sz="800" b="0" i="0" u="none" strike="noStrike" dirty="0">
                          <a:solidFill>
                            <a:srgbClr val="000000"/>
                          </a:solidFill>
                          <a:effectLst/>
                          <a:latin typeface="+mj-lt"/>
                          <a:ea typeface="新細明體" panose="02020500000000000000" pitchFamily="18" charset="-120"/>
                        </a:rPr>
                        <a:t>HNSLO terminal </a:t>
                      </a:r>
                      <a:r>
                        <a:rPr lang="es-ES" altLang="zh-TW" sz="800" b="0" i="0" u="none" strike="noStrike" dirty="0" err="1">
                          <a:solidFill>
                            <a:srgbClr val="000000"/>
                          </a:solidFill>
                          <a:effectLst/>
                          <a:latin typeface="+mj-lt"/>
                          <a:ea typeface="新細明體" panose="02020500000000000000" pitchFamily="18" charset="-120"/>
                        </a:rPr>
                        <a:t>continued</a:t>
                      </a:r>
                      <a:r>
                        <a:rPr lang="es-ES" altLang="zh-TW" sz="800" b="0" i="0" u="none" strike="noStrike" dirty="0">
                          <a:solidFill>
                            <a:srgbClr val="000000"/>
                          </a:solidFill>
                          <a:effectLst/>
                          <a:latin typeface="+mj-lt"/>
                          <a:ea typeface="新細明體" panose="02020500000000000000" pitchFamily="18" charset="-120"/>
                        </a:rPr>
                        <a:t> </a:t>
                      </a:r>
                      <a:r>
                        <a:rPr lang="es-ES" altLang="zh-TW" sz="800" b="0" i="0" u="none" strike="noStrike" dirty="0" err="1">
                          <a:solidFill>
                            <a:srgbClr val="000000"/>
                          </a:solidFill>
                          <a:effectLst/>
                          <a:latin typeface="+mj-lt"/>
                          <a:ea typeface="新細明體" panose="02020500000000000000" pitchFamily="18" charset="-120"/>
                        </a:rPr>
                        <a:t>giving</a:t>
                      </a:r>
                      <a:r>
                        <a:rPr lang="es-ES" altLang="zh-TW" sz="800" b="0" i="0" u="none" strike="noStrike" dirty="0">
                          <a:solidFill>
                            <a:srgbClr val="000000"/>
                          </a:solidFill>
                          <a:effectLst/>
                          <a:latin typeface="+mj-lt"/>
                          <a:ea typeface="新細明體" panose="02020500000000000000" pitchFamily="18" charset="-120"/>
                        </a:rPr>
                        <a:t> </a:t>
                      </a:r>
                      <a:r>
                        <a:rPr lang="es-ES" altLang="zh-TW" sz="800" b="0" i="0" u="none" strike="noStrike" dirty="0" err="1">
                          <a:solidFill>
                            <a:srgbClr val="000000"/>
                          </a:solidFill>
                          <a:effectLst/>
                          <a:latin typeface="+mj-lt"/>
                          <a:ea typeface="新細明體" panose="02020500000000000000" pitchFamily="18" charset="-120"/>
                        </a:rPr>
                        <a:t>preference</a:t>
                      </a:r>
                      <a:r>
                        <a:rPr lang="es-ES" altLang="zh-TW" sz="800" b="0" i="0" u="none" strike="noStrike" dirty="0">
                          <a:solidFill>
                            <a:srgbClr val="000000"/>
                          </a:solidFill>
                          <a:effectLst/>
                          <a:latin typeface="+mj-lt"/>
                          <a:ea typeface="新細明體" panose="02020500000000000000" pitchFamily="18" charset="-120"/>
                        </a:rPr>
                        <a:t> to container </a:t>
                      </a:r>
                      <a:r>
                        <a:rPr lang="es-ES" altLang="zh-TW" sz="800" b="0" i="0" u="none" strike="noStrike" dirty="0" err="1">
                          <a:solidFill>
                            <a:srgbClr val="000000"/>
                          </a:solidFill>
                          <a:effectLst/>
                          <a:latin typeface="+mj-lt"/>
                          <a:ea typeface="新細明體" panose="02020500000000000000" pitchFamily="18" charset="-120"/>
                        </a:rPr>
                        <a:t>vessels</a:t>
                      </a:r>
                      <a:r>
                        <a:rPr lang="es-ES" altLang="zh-TW" sz="800" b="0" i="0" u="none" strike="noStrike" dirty="0">
                          <a:solidFill>
                            <a:srgbClr val="000000"/>
                          </a:solidFill>
                          <a:effectLst/>
                          <a:latin typeface="+mj-lt"/>
                          <a:ea typeface="新細明體" panose="02020500000000000000" pitchFamily="18" charset="-120"/>
                        </a:rPr>
                        <a:t> which </a:t>
                      </a:r>
                      <a:r>
                        <a:rPr lang="es-ES" altLang="zh-TW" sz="800" b="0" i="0" u="none" strike="noStrike" dirty="0" err="1">
                          <a:solidFill>
                            <a:srgbClr val="000000"/>
                          </a:solidFill>
                          <a:effectLst/>
                          <a:latin typeface="+mj-lt"/>
                          <a:ea typeface="新細明體" panose="02020500000000000000" pitchFamily="18" charset="-120"/>
                        </a:rPr>
                        <a:t>maintained</a:t>
                      </a:r>
                      <a:r>
                        <a:rPr lang="es-ES" altLang="zh-TW" sz="800" b="0" i="0" u="none" strike="noStrike" dirty="0">
                          <a:solidFill>
                            <a:srgbClr val="000000"/>
                          </a:solidFill>
                          <a:effectLst/>
                          <a:latin typeface="+mj-lt"/>
                          <a:ea typeface="新細明體" panose="02020500000000000000" pitchFamily="18" charset="-120"/>
                        </a:rPr>
                        <a:t> </a:t>
                      </a:r>
                      <a:r>
                        <a:rPr lang="es-ES" altLang="zh-TW" sz="800" b="0" i="0" u="none" strike="noStrike" dirty="0" err="1">
                          <a:solidFill>
                            <a:srgbClr val="000000"/>
                          </a:solidFill>
                          <a:effectLst/>
                          <a:latin typeface="+mj-lt"/>
                          <a:ea typeface="新細明體" panose="02020500000000000000" pitchFamily="18" charset="-120"/>
                        </a:rPr>
                        <a:t>same</a:t>
                      </a:r>
                      <a:r>
                        <a:rPr lang="es-ES" altLang="zh-TW" sz="800" b="0" i="0" u="none" strike="noStrike" dirty="0">
                          <a:solidFill>
                            <a:srgbClr val="000000"/>
                          </a:solidFill>
                          <a:effectLst/>
                          <a:latin typeface="+mj-lt"/>
                          <a:ea typeface="新細明體" panose="02020500000000000000" pitchFamily="18" charset="-120"/>
                        </a:rPr>
                        <a:t> </a:t>
                      </a:r>
                      <a:r>
                        <a:rPr lang="es-ES" altLang="zh-TW" sz="800" b="0" i="0" u="none" strike="noStrike" dirty="0" err="1">
                          <a:solidFill>
                            <a:srgbClr val="000000"/>
                          </a:solidFill>
                          <a:effectLst/>
                          <a:latin typeface="+mj-lt"/>
                          <a:ea typeface="新細明體" panose="02020500000000000000" pitchFamily="18" charset="-120"/>
                        </a:rPr>
                        <a:t>period</a:t>
                      </a:r>
                      <a:r>
                        <a:rPr lang="es-ES" altLang="zh-TW" sz="800" b="0" i="0" u="none" strike="noStrike" dirty="0">
                          <a:solidFill>
                            <a:srgbClr val="000000"/>
                          </a:solidFill>
                          <a:effectLst/>
                          <a:latin typeface="+mj-lt"/>
                          <a:ea typeface="新細明體" panose="02020500000000000000" pitchFamily="18" charset="-120"/>
                        </a:rPr>
                        <a:t> as </a:t>
                      </a:r>
                      <a:r>
                        <a:rPr lang="es-ES" altLang="zh-TW" sz="800" b="0" i="0" u="none" strike="noStrike" dirty="0" err="1">
                          <a:solidFill>
                            <a:srgbClr val="000000"/>
                          </a:solidFill>
                          <a:effectLst/>
                          <a:latin typeface="+mj-lt"/>
                          <a:ea typeface="新細明體" panose="02020500000000000000" pitchFamily="18" charset="-120"/>
                        </a:rPr>
                        <a:t>last</a:t>
                      </a:r>
                      <a:r>
                        <a:rPr lang="es-ES" altLang="zh-TW" sz="800" b="0" i="0" u="none" strike="noStrike" dirty="0">
                          <a:solidFill>
                            <a:srgbClr val="000000"/>
                          </a:solidFill>
                          <a:effectLst/>
                          <a:latin typeface="+mj-lt"/>
                          <a:ea typeface="新細明體" panose="02020500000000000000" pitchFamily="18" charset="-120"/>
                        </a:rPr>
                        <a:t> </a:t>
                      </a:r>
                      <a:r>
                        <a:rPr lang="es-ES" altLang="zh-TW" sz="800" b="0" i="0" u="none" strike="noStrike" dirty="0" err="1">
                          <a:solidFill>
                            <a:srgbClr val="000000"/>
                          </a:solidFill>
                          <a:effectLst/>
                          <a:latin typeface="+mj-lt"/>
                          <a:ea typeface="新細明體" panose="02020500000000000000" pitchFamily="18" charset="-120"/>
                        </a:rPr>
                        <a:t>year</a:t>
                      </a:r>
                      <a:r>
                        <a:rPr lang="es-ES" altLang="zh-TW" sz="800" b="0" i="0" u="none" strike="noStrike" dirty="0">
                          <a:solidFill>
                            <a:srgbClr val="000000"/>
                          </a:solidFill>
                          <a:effectLst/>
                          <a:latin typeface="+mj-lt"/>
                          <a:ea typeface="新細明體" panose="02020500000000000000" pitchFamily="18" charset="-120"/>
                        </a:rPr>
                        <a:t>.</a:t>
                      </a:r>
                      <a:endParaRPr lang="zh-TW" altLang="en-US" sz="800" b="0" i="0" u="none" strike="noStrike" dirty="0">
                        <a:solidFill>
                          <a:srgbClr val="000000"/>
                        </a:solidFill>
                        <a:effectLst/>
                        <a:latin typeface="+mj-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08280089"/>
                  </a:ext>
                </a:extLst>
              </a:tr>
              <a:tr h="442650">
                <a:tc vMerge="1">
                  <a:txBody>
                    <a:bodyPr/>
                    <a:lstStyle/>
                    <a:p>
                      <a:endParaRPr lang="zh-TW" altLang="en-US"/>
                    </a:p>
                  </a:txBody>
                  <a:tcPr/>
                </a:tc>
                <a:tc>
                  <a:txBody>
                    <a:bodyPr/>
                    <a:lstStyle/>
                    <a:p>
                      <a:pPr algn="ctr" fontAlgn="ctr"/>
                      <a:r>
                        <a:rPr lang="en-US" sz="1050" b="0" u="none" strike="noStrike" dirty="0">
                          <a:effectLst/>
                        </a:rPr>
                        <a:t>Port Stay</a:t>
                      </a:r>
                      <a:endParaRPr lang="en-US" sz="1050" b="0" i="0" u="none" strike="noStrike" dirty="0">
                        <a:solidFill>
                          <a:srgbClr val="000000"/>
                        </a:solidFill>
                        <a:effectLst/>
                        <a:latin typeface="Arial" panose="020B0604020202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eaLnBrk="1" fontAlgn="ctr" latinLnBrk="0" hangingPunct="1">
                        <a:lnSpc>
                          <a:spcPct val="100000"/>
                        </a:lnSpc>
                        <a:spcBef>
                          <a:spcPts val="0"/>
                        </a:spcBef>
                        <a:spcAft>
                          <a:spcPts val="0"/>
                        </a:spcAft>
                        <a:buClrTx/>
                        <a:buSzTx/>
                        <a:buFontTx/>
                        <a:buNone/>
                        <a:tabLst/>
                        <a:defRPr/>
                      </a:pPr>
                      <a:r>
                        <a:rPr lang="es-HN" altLang="zh-TW" sz="800" u="none" strike="noStrike" dirty="0">
                          <a:effectLst/>
                          <a:latin typeface="+mj-lt"/>
                        </a:rPr>
                        <a:t>40 HRS</a:t>
                      </a:r>
                      <a:endParaRPr lang="zh-TW" altLang="en-US" sz="800" b="0" i="0" u="none" strike="noStrike" dirty="0">
                        <a:solidFill>
                          <a:srgbClr val="000000"/>
                        </a:solidFill>
                        <a:effectLst/>
                        <a:latin typeface="+mj-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s-ES" altLang="zh-TW" sz="800" b="0" i="0" u="none" strike="noStrike" dirty="0">
                          <a:solidFill>
                            <a:srgbClr val="000000"/>
                          </a:solidFill>
                          <a:effectLst/>
                          <a:latin typeface="+mj-lt"/>
                          <a:ea typeface="新細明體" panose="02020500000000000000" pitchFamily="18" charset="-120"/>
                        </a:rPr>
                        <a:t>32 HRS</a:t>
                      </a:r>
                      <a:endParaRPr lang="zh-TW" altLang="en-US" sz="800" b="0" i="0" u="none" strike="noStrike" dirty="0">
                        <a:solidFill>
                          <a:srgbClr val="000000"/>
                        </a:solidFill>
                        <a:effectLst/>
                        <a:latin typeface="+mj-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s-ES" altLang="zh-TW" sz="800" b="0" i="0" u="none" strike="noStrike" dirty="0">
                          <a:solidFill>
                            <a:srgbClr val="000000"/>
                          </a:solidFill>
                          <a:effectLst/>
                          <a:highlight>
                            <a:srgbClr val="FFFF00"/>
                          </a:highlight>
                          <a:latin typeface="+mj-lt"/>
                          <a:ea typeface="新細明體" panose="02020500000000000000" pitchFamily="18" charset="-120"/>
                        </a:rPr>
                        <a:t>-8</a:t>
                      </a:r>
                      <a:endParaRPr lang="zh-TW" altLang="en-US" sz="800" b="0" i="0" u="none" strike="noStrike" dirty="0">
                        <a:solidFill>
                          <a:srgbClr val="000000"/>
                        </a:solidFill>
                        <a:effectLst/>
                        <a:highlight>
                          <a:srgbClr val="FFFF00"/>
                        </a:highlight>
                        <a:latin typeface="+mj-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r>
                        <a:rPr lang="es-ES" altLang="zh-TW" sz="800" b="0" i="0" u="none" strike="noStrike" dirty="0">
                          <a:solidFill>
                            <a:srgbClr val="000000"/>
                          </a:solidFill>
                          <a:effectLst/>
                          <a:latin typeface="+mj-lt"/>
                          <a:ea typeface="新細明體" panose="02020500000000000000" pitchFamily="18" charset="-120"/>
                        </a:rPr>
                        <a:t>CONSERSA </a:t>
                      </a:r>
                      <a:r>
                        <a:rPr lang="es-ES" altLang="zh-TW" sz="800" b="0" i="0" u="none" strike="noStrike" dirty="0" err="1">
                          <a:solidFill>
                            <a:srgbClr val="000000"/>
                          </a:solidFill>
                          <a:effectLst/>
                          <a:latin typeface="+mj-lt"/>
                          <a:ea typeface="新細明體" panose="02020500000000000000" pitchFamily="18" charset="-120"/>
                        </a:rPr>
                        <a:t>stevedore</a:t>
                      </a:r>
                      <a:r>
                        <a:rPr lang="es-ES" altLang="zh-TW" sz="800" b="0" i="0" u="none" strike="noStrike" dirty="0">
                          <a:solidFill>
                            <a:srgbClr val="000000"/>
                          </a:solidFill>
                          <a:effectLst/>
                          <a:latin typeface="+mj-lt"/>
                          <a:ea typeface="新細明體" panose="02020500000000000000" pitchFamily="18" charset="-120"/>
                        </a:rPr>
                        <a:t> </a:t>
                      </a:r>
                      <a:r>
                        <a:rPr lang="es-ES" altLang="zh-TW" sz="800" b="0" i="0" u="none" strike="noStrike" dirty="0" err="1">
                          <a:solidFill>
                            <a:srgbClr val="000000"/>
                          </a:solidFill>
                          <a:effectLst/>
                          <a:latin typeface="+mj-lt"/>
                          <a:ea typeface="新細明體" panose="02020500000000000000" pitchFamily="18" charset="-120"/>
                        </a:rPr>
                        <a:t>company</a:t>
                      </a:r>
                      <a:r>
                        <a:rPr lang="es-ES" altLang="zh-TW" sz="800" b="0" i="0" u="none" strike="noStrike" dirty="0">
                          <a:solidFill>
                            <a:srgbClr val="000000"/>
                          </a:solidFill>
                          <a:effectLst/>
                          <a:latin typeface="+mj-lt"/>
                          <a:ea typeface="新細明體" panose="02020500000000000000" pitchFamily="18" charset="-120"/>
                        </a:rPr>
                        <a:t> </a:t>
                      </a:r>
                      <a:r>
                        <a:rPr lang="es-ES" altLang="zh-TW" sz="800" b="0" i="0" u="none" strike="noStrike" dirty="0" err="1">
                          <a:solidFill>
                            <a:srgbClr val="000000"/>
                          </a:solidFill>
                          <a:effectLst/>
                          <a:latin typeface="+mj-lt"/>
                          <a:ea typeface="新細明體" panose="02020500000000000000" pitchFamily="18" charset="-120"/>
                        </a:rPr>
                        <a:t>improved</a:t>
                      </a:r>
                      <a:r>
                        <a:rPr lang="es-ES" altLang="zh-TW" sz="800" b="0" i="0" u="none" strike="noStrike" dirty="0">
                          <a:solidFill>
                            <a:srgbClr val="000000"/>
                          </a:solidFill>
                          <a:effectLst/>
                          <a:latin typeface="+mj-lt"/>
                          <a:ea typeface="新細明體" panose="02020500000000000000" pitchFamily="18" charset="-120"/>
                        </a:rPr>
                        <a:t> </a:t>
                      </a:r>
                      <a:r>
                        <a:rPr lang="es-ES" altLang="zh-TW" sz="800" b="0" i="0" u="none" strike="noStrike" dirty="0" err="1">
                          <a:solidFill>
                            <a:srgbClr val="000000"/>
                          </a:solidFill>
                          <a:effectLst/>
                          <a:latin typeface="+mj-lt"/>
                          <a:ea typeface="新細明體" panose="02020500000000000000" pitchFamily="18" charset="-120"/>
                        </a:rPr>
                        <a:t>vessel</a:t>
                      </a:r>
                      <a:r>
                        <a:rPr lang="es-ES" altLang="zh-TW" sz="800" b="0" i="0" u="none" strike="noStrike" dirty="0">
                          <a:solidFill>
                            <a:srgbClr val="000000"/>
                          </a:solidFill>
                          <a:effectLst/>
                          <a:latin typeface="+mj-lt"/>
                          <a:ea typeface="新細明體" panose="02020500000000000000" pitchFamily="18" charset="-120"/>
                        </a:rPr>
                        <a:t> </a:t>
                      </a:r>
                      <a:r>
                        <a:rPr lang="es-ES" altLang="zh-TW" sz="800" b="0" i="0" u="none" strike="noStrike" dirty="0" err="1">
                          <a:solidFill>
                            <a:srgbClr val="000000"/>
                          </a:solidFill>
                          <a:effectLst/>
                          <a:latin typeface="+mj-lt"/>
                          <a:ea typeface="新細明體" panose="02020500000000000000" pitchFamily="18" charset="-120"/>
                        </a:rPr>
                        <a:t>crane</a:t>
                      </a:r>
                      <a:r>
                        <a:rPr lang="es-ES" altLang="zh-TW" sz="800" b="0" i="0" u="none" strike="noStrike" dirty="0">
                          <a:solidFill>
                            <a:srgbClr val="000000"/>
                          </a:solidFill>
                          <a:effectLst/>
                          <a:latin typeface="+mj-lt"/>
                          <a:ea typeface="新細明體" panose="02020500000000000000" pitchFamily="18" charset="-120"/>
                        </a:rPr>
                        <a:t> </a:t>
                      </a:r>
                      <a:r>
                        <a:rPr lang="es-ES" altLang="zh-TW" sz="800" b="0" i="0" u="none" strike="noStrike" dirty="0" err="1">
                          <a:solidFill>
                            <a:srgbClr val="000000"/>
                          </a:solidFill>
                          <a:effectLst/>
                          <a:latin typeface="+mj-lt"/>
                          <a:ea typeface="新細明體" panose="02020500000000000000" pitchFamily="18" charset="-120"/>
                        </a:rPr>
                        <a:t>operativeness</a:t>
                      </a:r>
                      <a:r>
                        <a:rPr lang="es-ES" altLang="zh-TW" sz="800" b="0" i="0" u="none" strike="noStrike" dirty="0">
                          <a:solidFill>
                            <a:srgbClr val="000000"/>
                          </a:solidFill>
                          <a:effectLst/>
                          <a:latin typeface="+mj-lt"/>
                          <a:ea typeface="新細明體" panose="02020500000000000000" pitchFamily="18" charset="-120"/>
                        </a:rPr>
                        <a:t>.</a:t>
                      </a:r>
                      <a:endParaRPr lang="zh-TW" altLang="en-US" sz="800" b="0" i="0" u="none" strike="noStrike" dirty="0">
                        <a:solidFill>
                          <a:srgbClr val="000000"/>
                        </a:solidFill>
                        <a:effectLst/>
                        <a:latin typeface="+mj-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93455894"/>
                  </a:ext>
                </a:extLst>
              </a:tr>
              <a:tr h="442650">
                <a:tc vMerge="1">
                  <a:txBody>
                    <a:bodyPr/>
                    <a:lstStyle/>
                    <a:p>
                      <a:endParaRPr lang="zh-TW" altLang="en-US"/>
                    </a:p>
                  </a:txBody>
                  <a:tcPr/>
                </a:tc>
                <a:tc>
                  <a:txBody>
                    <a:bodyPr/>
                    <a:lstStyle/>
                    <a:p>
                      <a:pPr algn="ctr" fontAlgn="ctr"/>
                      <a:r>
                        <a:rPr lang="en-US" sz="1050" b="0" u="none" strike="noStrike" dirty="0">
                          <a:effectLst/>
                        </a:rPr>
                        <a:t>Productivity</a:t>
                      </a:r>
                      <a:endParaRPr lang="en-US" sz="1050" b="0" i="0" u="none" strike="noStrike" dirty="0">
                        <a:solidFill>
                          <a:srgbClr val="000000"/>
                        </a:solidFill>
                        <a:effectLst/>
                        <a:latin typeface="Arial" panose="020B0604020202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ES" altLang="zh-TW" sz="800" b="0" i="0" u="none" strike="noStrike" dirty="0">
                          <a:solidFill>
                            <a:srgbClr val="000000"/>
                          </a:solidFill>
                          <a:effectLst/>
                          <a:latin typeface="+mj-lt"/>
                          <a:ea typeface="新細明體" panose="02020500000000000000" pitchFamily="18" charset="-120"/>
                        </a:rPr>
                        <a:t>16 M/H</a:t>
                      </a:r>
                      <a:endParaRPr lang="zh-TW" altLang="en-US" sz="800" b="0" i="0" u="none" strike="noStrike" dirty="0">
                        <a:solidFill>
                          <a:srgbClr val="000000"/>
                        </a:solidFill>
                        <a:effectLst/>
                        <a:latin typeface="+mj-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s-ES" altLang="zh-TW" sz="800" b="0" i="0" u="none" strike="noStrike" dirty="0">
                          <a:solidFill>
                            <a:srgbClr val="000000"/>
                          </a:solidFill>
                          <a:effectLst/>
                          <a:latin typeface="+mj-lt"/>
                          <a:ea typeface="新細明體" panose="02020500000000000000" pitchFamily="18" charset="-120"/>
                        </a:rPr>
                        <a:t>19 M/H</a:t>
                      </a:r>
                      <a:endParaRPr lang="zh-TW" altLang="en-US" sz="800" b="0" i="0" u="none" strike="noStrike" dirty="0">
                        <a:solidFill>
                          <a:srgbClr val="000000"/>
                        </a:solidFill>
                        <a:effectLst/>
                        <a:latin typeface="+mj-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s-ES" altLang="zh-TW" sz="800" b="0" i="0" u="none" strike="noStrike" dirty="0">
                          <a:solidFill>
                            <a:srgbClr val="000000"/>
                          </a:solidFill>
                          <a:effectLst/>
                          <a:highlight>
                            <a:srgbClr val="FFFF00"/>
                          </a:highlight>
                          <a:latin typeface="+mj-lt"/>
                          <a:ea typeface="新細明體" panose="02020500000000000000" pitchFamily="18" charset="-120"/>
                        </a:rPr>
                        <a:t>+3</a:t>
                      </a:r>
                      <a:endParaRPr lang="zh-TW" altLang="en-US" sz="800" b="0" i="0" u="none" strike="noStrike" dirty="0">
                        <a:solidFill>
                          <a:srgbClr val="000000"/>
                        </a:solidFill>
                        <a:effectLst/>
                        <a:highlight>
                          <a:srgbClr val="FFFF00"/>
                        </a:highlight>
                        <a:latin typeface="+mj-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r>
                        <a:rPr lang="es-ES" altLang="zh-TW" sz="800" b="0" i="0" u="none" strike="noStrike" dirty="0">
                          <a:solidFill>
                            <a:srgbClr val="000000"/>
                          </a:solidFill>
                          <a:effectLst/>
                          <a:latin typeface="+mj-lt"/>
                          <a:ea typeface="新細明體" panose="02020500000000000000" pitchFamily="18" charset="-120"/>
                        </a:rPr>
                        <a:t>We </a:t>
                      </a:r>
                      <a:r>
                        <a:rPr lang="es-ES" altLang="zh-TW" sz="800" b="0" i="0" u="none" strike="noStrike" dirty="0" err="1">
                          <a:solidFill>
                            <a:srgbClr val="000000"/>
                          </a:solidFill>
                          <a:effectLst/>
                          <a:latin typeface="+mj-lt"/>
                          <a:ea typeface="新細明體" panose="02020500000000000000" pitchFamily="18" charset="-120"/>
                        </a:rPr>
                        <a:t>expect</a:t>
                      </a:r>
                      <a:r>
                        <a:rPr lang="es-ES" altLang="zh-TW" sz="800" b="0" i="0" u="none" strike="noStrike" dirty="0">
                          <a:solidFill>
                            <a:srgbClr val="000000"/>
                          </a:solidFill>
                          <a:effectLst/>
                          <a:latin typeface="+mj-lt"/>
                          <a:ea typeface="新細明體" panose="02020500000000000000" pitchFamily="18" charset="-120"/>
                        </a:rPr>
                        <a:t> to </a:t>
                      </a:r>
                      <a:r>
                        <a:rPr lang="es-ES" altLang="zh-TW" sz="800" b="0" i="0" u="none" strike="noStrike" dirty="0" err="1">
                          <a:solidFill>
                            <a:srgbClr val="000000"/>
                          </a:solidFill>
                          <a:effectLst/>
                          <a:latin typeface="+mj-lt"/>
                          <a:ea typeface="新細明體" panose="02020500000000000000" pitchFamily="18" charset="-120"/>
                        </a:rPr>
                        <a:t>improve</a:t>
                      </a:r>
                      <a:r>
                        <a:rPr lang="es-ES" altLang="zh-TW" sz="800" b="0" i="0" u="none" strike="noStrike" dirty="0">
                          <a:solidFill>
                            <a:srgbClr val="000000"/>
                          </a:solidFill>
                          <a:effectLst/>
                          <a:latin typeface="+mj-lt"/>
                          <a:ea typeface="新細明體" panose="02020500000000000000" pitchFamily="18" charset="-120"/>
                        </a:rPr>
                        <a:t> </a:t>
                      </a:r>
                      <a:r>
                        <a:rPr lang="es-ES" altLang="zh-TW" sz="800" b="0" i="0" u="none" strike="noStrike" dirty="0" err="1">
                          <a:solidFill>
                            <a:srgbClr val="000000"/>
                          </a:solidFill>
                          <a:effectLst/>
                          <a:latin typeface="+mj-lt"/>
                          <a:ea typeface="新細明體" panose="02020500000000000000" pitchFamily="18" charset="-120"/>
                        </a:rPr>
                        <a:t>productivity</a:t>
                      </a:r>
                      <a:r>
                        <a:rPr lang="es-ES" altLang="zh-TW" sz="800" b="0" i="0" u="none" strike="noStrike" dirty="0">
                          <a:solidFill>
                            <a:srgbClr val="000000"/>
                          </a:solidFill>
                          <a:effectLst/>
                          <a:latin typeface="+mj-lt"/>
                          <a:ea typeface="新細明體" panose="02020500000000000000" pitchFamily="18" charset="-120"/>
                        </a:rPr>
                        <a:t> once </a:t>
                      </a:r>
                      <a:r>
                        <a:rPr lang="es-HN" sz="800" dirty="0">
                          <a:solidFill>
                            <a:schemeClr val="dk1"/>
                          </a:solidFill>
                          <a:effectLst/>
                          <a:latin typeface="+mj-lt"/>
                          <a:ea typeface="+mn-ea"/>
                          <a:cs typeface="+mn-cs"/>
                        </a:rPr>
                        <a:t>CV ASPM </a:t>
                      </a:r>
                      <a:r>
                        <a:rPr lang="es-HN" sz="800" dirty="0" err="1">
                          <a:solidFill>
                            <a:schemeClr val="dk1"/>
                          </a:solidFill>
                          <a:effectLst/>
                          <a:latin typeface="+mj-lt"/>
                          <a:ea typeface="+mn-ea"/>
                          <a:cs typeface="+mn-cs"/>
                        </a:rPr>
                        <a:t>is</a:t>
                      </a:r>
                      <a:r>
                        <a:rPr lang="es-HN" sz="800" dirty="0">
                          <a:solidFill>
                            <a:schemeClr val="dk1"/>
                          </a:solidFill>
                          <a:effectLst/>
                          <a:latin typeface="+mj-lt"/>
                          <a:ea typeface="+mn-ea"/>
                          <a:cs typeface="+mn-cs"/>
                        </a:rPr>
                        <a:t> introduce at HNSLO in </a:t>
                      </a:r>
                      <a:r>
                        <a:rPr lang="es-HN" sz="800" dirty="0" err="1">
                          <a:solidFill>
                            <a:schemeClr val="dk1"/>
                          </a:solidFill>
                          <a:effectLst/>
                          <a:latin typeface="+mj-lt"/>
                          <a:ea typeface="+mn-ea"/>
                          <a:cs typeface="+mn-cs"/>
                        </a:rPr>
                        <a:t>mid</a:t>
                      </a:r>
                      <a:r>
                        <a:rPr lang="es-HN" sz="800" dirty="0">
                          <a:solidFill>
                            <a:schemeClr val="dk1"/>
                          </a:solidFill>
                          <a:effectLst/>
                          <a:latin typeface="+mj-lt"/>
                          <a:ea typeface="+mn-ea"/>
                          <a:cs typeface="+mn-cs"/>
                        </a:rPr>
                        <a:t> February 2025.</a:t>
                      </a:r>
                      <a:endParaRPr lang="zh-TW" altLang="en-US" sz="800" b="0" i="0" u="none" strike="noStrike" dirty="0">
                        <a:solidFill>
                          <a:srgbClr val="000000"/>
                        </a:solidFill>
                        <a:effectLst/>
                        <a:latin typeface="+mj-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78652007"/>
                  </a:ext>
                </a:extLst>
              </a:tr>
              <a:tr h="442650">
                <a:tc rowSpan="3">
                  <a:txBody>
                    <a:bodyPr/>
                    <a:lstStyle/>
                    <a:p>
                      <a:pPr algn="ctr" fontAlgn="ctr"/>
                      <a:r>
                        <a:rPr lang="en-US" sz="1050" b="0" u="none" strike="noStrike">
                          <a:effectLst/>
                        </a:rPr>
                        <a:t>OCD KPI</a:t>
                      </a:r>
                      <a:endParaRPr lang="en-US" sz="1050" b="0" i="0" u="none" strike="noStrike">
                        <a:solidFill>
                          <a:srgbClr val="000000"/>
                        </a:solidFill>
                        <a:effectLst/>
                        <a:latin typeface="Arial" panose="020B0604020202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050" b="0" u="none" strike="noStrike" dirty="0">
                          <a:effectLst/>
                        </a:rPr>
                        <a:t>Incentive</a:t>
                      </a:r>
                      <a:endParaRPr lang="en-US" sz="1050" b="0" i="0" u="none" strike="noStrike" dirty="0">
                        <a:solidFill>
                          <a:srgbClr val="000000"/>
                        </a:solidFill>
                        <a:effectLst/>
                        <a:latin typeface="Arial" panose="020B0604020202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ES" altLang="zh-TW" sz="800" b="0" i="0" u="none" strike="noStrike" dirty="0">
                          <a:solidFill>
                            <a:srgbClr val="000000"/>
                          </a:solidFill>
                          <a:effectLst/>
                          <a:latin typeface="+mj-lt"/>
                          <a:ea typeface="新細明體" panose="02020500000000000000" pitchFamily="18" charset="-120"/>
                        </a:rPr>
                        <a:t>N/A</a:t>
                      </a:r>
                      <a:endParaRPr lang="zh-TW" altLang="en-US" sz="800" b="0" i="0" u="none" strike="noStrike" dirty="0">
                        <a:solidFill>
                          <a:srgbClr val="000000"/>
                        </a:solidFill>
                        <a:effectLst/>
                        <a:latin typeface="+mj-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s-ES" altLang="zh-TW" sz="800" b="0" i="0" u="none" strike="noStrike" dirty="0">
                          <a:solidFill>
                            <a:srgbClr val="000000"/>
                          </a:solidFill>
                          <a:effectLst/>
                          <a:latin typeface="+mj-lt"/>
                          <a:ea typeface="新細明體" panose="02020500000000000000" pitchFamily="18" charset="-120"/>
                        </a:rPr>
                        <a:t>N/A</a:t>
                      </a:r>
                      <a:endParaRPr lang="zh-TW" altLang="en-US" sz="800" b="0" i="0" u="none" strike="noStrike" dirty="0">
                        <a:solidFill>
                          <a:srgbClr val="000000"/>
                        </a:solidFill>
                        <a:effectLst/>
                        <a:latin typeface="+mj-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800" b="0" i="0" u="none" strike="noStrike" dirty="0">
                        <a:solidFill>
                          <a:srgbClr val="000000"/>
                        </a:solidFill>
                        <a:effectLst/>
                        <a:highlight>
                          <a:srgbClr val="FFFF00"/>
                        </a:highlight>
                        <a:latin typeface="+mj-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r>
                        <a:rPr lang="es-HN" altLang="zh-TW" sz="800" b="0" i="0" u="none" strike="noStrike" dirty="0">
                          <a:solidFill>
                            <a:schemeClr val="dk1"/>
                          </a:solidFill>
                          <a:effectLst/>
                          <a:latin typeface="+mj-lt"/>
                          <a:ea typeface="+mn-ea"/>
                        </a:rPr>
                        <a:t>Terminal</a:t>
                      </a:r>
                      <a:r>
                        <a:rPr lang="es-HN" altLang="zh-TW" sz="800" b="0" i="0" u="none" strike="noStrike" baseline="0" dirty="0">
                          <a:solidFill>
                            <a:schemeClr val="dk1"/>
                          </a:solidFill>
                          <a:effectLst/>
                          <a:latin typeface="+mj-lt"/>
                          <a:ea typeface="+mn-ea"/>
                        </a:rPr>
                        <a:t> </a:t>
                      </a:r>
                      <a:r>
                        <a:rPr lang="es-HN" altLang="zh-TW" sz="800" b="0" i="0" u="none" strike="noStrike" baseline="0" dirty="0" err="1">
                          <a:solidFill>
                            <a:schemeClr val="dk1"/>
                          </a:solidFill>
                          <a:effectLst/>
                          <a:latin typeface="+mj-lt"/>
                          <a:ea typeface="+mn-ea"/>
                        </a:rPr>
                        <a:t>tariff</a:t>
                      </a:r>
                      <a:r>
                        <a:rPr lang="es-HN" altLang="zh-TW" sz="800" b="0" i="0" u="none" strike="noStrike" baseline="0" dirty="0">
                          <a:solidFill>
                            <a:schemeClr val="dk1"/>
                          </a:solidFill>
                          <a:effectLst/>
                          <a:latin typeface="+mj-lt"/>
                          <a:ea typeface="+mn-ea"/>
                        </a:rPr>
                        <a:t> </a:t>
                      </a:r>
                      <a:r>
                        <a:rPr lang="es-HN" altLang="zh-TW" sz="800" b="0" i="0" u="none" strike="noStrike" baseline="0" dirty="0" err="1">
                          <a:solidFill>
                            <a:schemeClr val="dk1"/>
                          </a:solidFill>
                          <a:effectLst/>
                          <a:latin typeface="+mj-lt"/>
                          <a:ea typeface="+mn-ea"/>
                        </a:rPr>
                        <a:t>does</a:t>
                      </a:r>
                      <a:r>
                        <a:rPr lang="es-HN" altLang="zh-TW" sz="800" b="0" i="0" u="none" strike="noStrike" baseline="0" dirty="0">
                          <a:solidFill>
                            <a:schemeClr val="dk1"/>
                          </a:solidFill>
                          <a:effectLst/>
                          <a:latin typeface="+mj-lt"/>
                          <a:ea typeface="+mn-ea"/>
                        </a:rPr>
                        <a:t> not offer incentives </a:t>
                      </a:r>
                      <a:r>
                        <a:rPr lang="es-HN" altLang="zh-TW" sz="800" b="0" i="0" u="none" strike="noStrike" baseline="0" dirty="0" err="1">
                          <a:solidFill>
                            <a:schemeClr val="dk1"/>
                          </a:solidFill>
                          <a:effectLst/>
                          <a:latin typeface="+mj-lt"/>
                          <a:ea typeface="+mn-ea"/>
                        </a:rPr>
                        <a:t>for</a:t>
                      </a:r>
                      <a:r>
                        <a:rPr lang="es-HN" altLang="zh-TW" sz="800" b="0" i="0" u="none" strike="noStrike" baseline="0" dirty="0">
                          <a:solidFill>
                            <a:schemeClr val="dk1"/>
                          </a:solidFill>
                          <a:effectLst/>
                          <a:latin typeface="+mj-lt"/>
                          <a:ea typeface="+mn-ea"/>
                        </a:rPr>
                        <a:t> </a:t>
                      </a:r>
                      <a:r>
                        <a:rPr lang="es-HN" altLang="zh-TW" sz="800" b="0" i="0" u="none" strike="noStrike" baseline="0" dirty="0" err="1">
                          <a:solidFill>
                            <a:schemeClr val="dk1"/>
                          </a:solidFill>
                          <a:effectLst/>
                          <a:latin typeface="+mj-lt"/>
                          <a:ea typeface="+mn-ea"/>
                        </a:rPr>
                        <a:t>Carriers</a:t>
                      </a:r>
                      <a:r>
                        <a:rPr lang="es-HN" altLang="zh-TW" sz="800" b="0" i="0" u="none" strike="noStrike" baseline="0" dirty="0">
                          <a:solidFill>
                            <a:schemeClr val="dk1"/>
                          </a:solidFill>
                          <a:effectLst/>
                          <a:latin typeface="+mj-lt"/>
                          <a:ea typeface="+mn-ea"/>
                        </a:rPr>
                        <a:t> </a:t>
                      </a:r>
                      <a:r>
                        <a:rPr lang="es-HN" altLang="zh-TW" sz="800" b="0" i="0" u="none" strike="noStrike" baseline="0" dirty="0" err="1">
                          <a:solidFill>
                            <a:schemeClr val="dk1"/>
                          </a:solidFill>
                          <a:effectLst/>
                          <a:latin typeface="+mj-lt"/>
                          <a:ea typeface="+mn-ea"/>
                        </a:rPr>
                        <a:t>or</a:t>
                      </a:r>
                      <a:r>
                        <a:rPr lang="es-HN" altLang="zh-TW" sz="800" b="0" i="0" u="none" strike="noStrike" baseline="0" dirty="0">
                          <a:solidFill>
                            <a:schemeClr val="dk1"/>
                          </a:solidFill>
                          <a:effectLst/>
                          <a:latin typeface="+mj-lt"/>
                          <a:ea typeface="+mn-ea"/>
                        </a:rPr>
                        <a:t> </a:t>
                      </a:r>
                      <a:r>
                        <a:rPr lang="es-HN" altLang="zh-TW" sz="800" b="0" i="0" u="none" strike="noStrike" baseline="0" dirty="0" err="1">
                          <a:solidFill>
                            <a:schemeClr val="dk1"/>
                          </a:solidFill>
                          <a:effectLst/>
                          <a:latin typeface="+mj-lt"/>
                          <a:ea typeface="+mn-ea"/>
                        </a:rPr>
                        <a:t>customers</a:t>
                      </a:r>
                      <a:endParaRPr lang="zh-TW" altLang="en-US" sz="800" b="0" i="0" u="none" strike="noStrike" dirty="0">
                        <a:solidFill>
                          <a:srgbClr val="000000"/>
                        </a:solidFill>
                        <a:effectLst/>
                        <a:latin typeface="+mj-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0553598"/>
                  </a:ext>
                </a:extLst>
              </a:tr>
              <a:tr h="442650">
                <a:tc vMerge="1">
                  <a:txBody>
                    <a:bodyPr/>
                    <a:lstStyle/>
                    <a:p>
                      <a:endParaRPr lang="zh-TW" altLang="en-US"/>
                    </a:p>
                  </a:txBody>
                  <a:tcPr/>
                </a:tc>
                <a:tc>
                  <a:txBody>
                    <a:bodyPr/>
                    <a:lstStyle/>
                    <a:p>
                      <a:pPr algn="ctr" fontAlgn="ctr"/>
                      <a:r>
                        <a:rPr lang="en-US" sz="1050" b="0" u="none" strike="noStrike" dirty="0">
                          <a:effectLst/>
                        </a:rPr>
                        <a:t>Empty Storage</a:t>
                      </a:r>
                      <a:endParaRPr lang="en-US" sz="1050" b="0" i="0" u="none" strike="noStrike" dirty="0">
                        <a:solidFill>
                          <a:srgbClr val="000000"/>
                        </a:solidFill>
                        <a:effectLst/>
                        <a:latin typeface="Arial" panose="020B0604020202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ES" altLang="zh-TW" sz="800" b="0" i="0" u="none" strike="noStrike" dirty="0">
                          <a:solidFill>
                            <a:srgbClr val="000000"/>
                          </a:solidFill>
                          <a:effectLst/>
                          <a:latin typeface="+mj-lt"/>
                          <a:ea typeface="新細明體" panose="02020500000000000000" pitchFamily="18" charset="-120"/>
                        </a:rPr>
                        <a:t>N/A</a:t>
                      </a:r>
                      <a:endParaRPr lang="zh-TW" altLang="en-US" sz="800" b="0" i="0" u="none" strike="noStrike" dirty="0">
                        <a:solidFill>
                          <a:srgbClr val="000000"/>
                        </a:solidFill>
                        <a:effectLst/>
                        <a:latin typeface="+mj-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s-ES" altLang="zh-TW" sz="800" b="0" i="0" u="none" strike="noStrike" dirty="0">
                          <a:solidFill>
                            <a:srgbClr val="000000"/>
                          </a:solidFill>
                          <a:effectLst/>
                          <a:latin typeface="+mj-lt"/>
                          <a:ea typeface="新細明體" panose="02020500000000000000" pitchFamily="18" charset="-120"/>
                        </a:rPr>
                        <a:t>N/A</a:t>
                      </a:r>
                      <a:endParaRPr lang="zh-TW" altLang="en-US" sz="800" b="0" i="0" u="none" strike="noStrike" dirty="0">
                        <a:solidFill>
                          <a:srgbClr val="000000"/>
                        </a:solidFill>
                        <a:effectLst/>
                        <a:latin typeface="+mj-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800" b="0" i="0" u="none" strike="noStrike" dirty="0">
                        <a:solidFill>
                          <a:srgbClr val="000000"/>
                        </a:solidFill>
                        <a:effectLst/>
                        <a:highlight>
                          <a:srgbClr val="FFFF00"/>
                        </a:highlight>
                        <a:latin typeface="+mj-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l" defTabSz="914400" eaLnBrk="1" fontAlgn="ctr" latinLnBrk="0" hangingPunct="1">
                        <a:lnSpc>
                          <a:spcPct val="100000"/>
                        </a:lnSpc>
                        <a:spcBef>
                          <a:spcPts val="0"/>
                        </a:spcBef>
                        <a:spcAft>
                          <a:spcPts val="0"/>
                        </a:spcAft>
                        <a:buClrTx/>
                        <a:buSzTx/>
                        <a:buFontTx/>
                        <a:buNone/>
                        <a:tabLst/>
                        <a:defRPr/>
                      </a:pPr>
                      <a:r>
                        <a:rPr lang="es-HN" altLang="zh-TW" sz="800" u="none" strike="noStrike" dirty="0">
                          <a:effectLst/>
                          <a:latin typeface="+mj-lt"/>
                        </a:rPr>
                        <a:t>No</a:t>
                      </a:r>
                      <a:r>
                        <a:rPr lang="es-HN" altLang="zh-TW" sz="800" u="none" strike="noStrike" baseline="0" dirty="0">
                          <a:effectLst/>
                          <a:latin typeface="+mj-lt"/>
                        </a:rPr>
                        <a:t> </a:t>
                      </a:r>
                      <a:r>
                        <a:rPr lang="es-HN" altLang="zh-TW" sz="800" u="none" strike="noStrike" baseline="0" dirty="0" err="1">
                          <a:effectLst/>
                          <a:latin typeface="+mj-lt"/>
                        </a:rPr>
                        <a:t>empty</a:t>
                      </a:r>
                      <a:r>
                        <a:rPr lang="es-HN" altLang="zh-TW" sz="800" u="none" strike="noStrike" baseline="0" dirty="0">
                          <a:effectLst/>
                          <a:latin typeface="+mj-lt"/>
                        </a:rPr>
                        <a:t> </a:t>
                      </a:r>
                      <a:r>
                        <a:rPr lang="es-HN" altLang="zh-TW" sz="800" u="none" strike="noStrike" baseline="0" dirty="0" err="1">
                          <a:effectLst/>
                          <a:latin typeface="+mj-lt"/>
                        </a:rPr>
                        <a:t>storage</a:t>
                      </a:r>
                      <a:r>
                        <a:rPr lang="es-HN" altLang="zh-TW" sz="800" u="none" strike="noStrike" baseline="0" dirty="0">
                          <a:effectLst/>
                          <a:latin typeface="+mj-lt"/>
                        </a:rPr>
                        <a:t> at Terminal</a:t>
                      </a:r>
                      <a:endParaRPr lang="zh-TW" altLang="en-US" sz="800" b="0" i="0" u="none" strike="noStrike" dirty="0">
                        <a:solidFill>
                          <a:srgbClr val="000000"/>
                        </a:solidFill>
                        <a:effectLst/>
                        <a:latin typeface="+mj-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10457558"/>
                  </a:ext>
                </a:extLst>
              </a:tr>
              <a:tr h="442650">
                <a:tc vMerge="1">
                  <a:txBody>
                    <a:bodyPr/>
                    <a:lstStyle/>
                    <a:p>
                      <a:endParaRPr lang="zh-TW" altLang="en-US"/>
                    </a:p>
                  </a:txBody>
                  <a:tcPr/>
                </a:tc>
                <a:tc>
                  <a:txBody>
                    <a:bodyPr/>
                    <a:lstStyle/>
                    <a:p>
                      <a:pPr algn="ctr" fontAlgn="ctr"/>
                      <a:r>
                        <a:rPr lang="en-US" sz="1050" b="0" u="none" strike="noStrike" dirty="0">
                          <a:effectLst/>
                        </a:rPr>
                        <a:t>Rate Reduction</a:t>
                      </a:r>
                      <a:endParaRPr lang="en-US" sz="1050" b="0" i="0" u="none" strike="noStrike" dirty="0">
                        <a:solidFill>
                          <a:srgbClr val="000000"/>
                        </a:solidFill>
                        <a:effectLst/>
                        <a:latin typeface="Arial" panose="020B0604020202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ES" altLang="zh-TW" sz="800" b="0" i="0" u="none" strike="noStrike" dirty="0">
                          <a:solidFill>
                            <a:srgbClr val="000000"/>
                          </a:solidFill>
                          <a:effectLst/>
                          <a:latin typeface="+mj-lt"/>
                          <a:ea typeface="新細明體" panose="02020500000000000000" pitchFamily="18" charset="-120"/>
                        </a:rPr>
                        <a:t>N/A</a:t>
                      </a:r>
                      <a:endParaRPr lang="zh-TW" altLang="en-US" sz="800" b="0" i="0" u="none" strike="noStrike" dirty="0">
                        <a:solidFill>
                          <a:srgbClr val="000000"/>
                        </a:solidFill>
                        <a:effectLst/>
                        <a:latin typeface="+mj-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s-ES" altLang="zh-TW" sz="800" b="0" i="0" u="none" strike="noStrike" dirty="0">
                          <a:solidFill>
                            <a:srgbClr val="000000"/>
                          </a:solidFill>
                          <a:effectLst/>
                          <a:latin typeface="+mj-lt"/>
                          <a:ea typeface="新細明體" panose="02020500000000000000" pitchFamily="18" charset="-120"/>
                        </a:rPr>
                        <a:t>N/A</a:t>
                      </a:r>
                      <a:endParaRPr lang="zh-TW" altLang="en-US" sz="800" b="0" i="0" u="none" strike="noStrike" dirty="0">
                        <a:solidFill>
                          <a:srgbClr val="000000"/>
                        </a:solidFill>
                        <a:effectLst/>
                        <a:latin typeface="+mj-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800" b="0" i="0" u="none" strike="noStrike" dirty="0">
                        <a:solidFill>
                          <a:srgbClr val="000000"/>
                        </a:solidFill>
                        <a:effectLst/>
                        <a:highlight>
                          <a:srgbClr val="FFFF00"/>
                        </a:highlight>
                        <a:latin typeface="+mj-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r>
                        <a:rPr lang="es-ES" altLang="zh-TW" sz="800" b="0" i="0" u="none" strike="noStrike" dirty="0">
                          <a:solidFill>
                            <a:srgbClr val="000000"/>
                          </a:solidFill>
                          <a:effectLst/>
                          <a:latin typeface="+mj-lt"/>
                          <a:ea typeface="新細明體" panose="02020500000000000000" pitchFamily="18" charset="-120"/>
                        </a:rPr>
                        <a:t>No </a:t>
                      </a:r>
                      <a:r>
                        <a:rPr lang="es-ES" altLang="zh-TW" sz="800" b="0" i="0" u="none" strike="noStrike" dirty="0" err="1">
                          <a:solidFill>
                            <a:srgbClr val="000000"/>
                          </a:solidFill>
                          <a:effectLst/>
                          <a:latin typeface="+mj-lt"/>
                          <a:ea typeface="新細明體" panose="02020500000000000000" pitchFamily="18" charset="-120"/>
                        </a:rPr>
                        <a:t>rate</a:t>
                      </a:r>
                      <a:r>
                        <a:rPr lang="es-ES" altLang="zh-TW" sz="800" b="0" i="0" u="none" strike="noStrike" dirty="0">
                          <a:solidFill>
                            <a:srgbClr val="000000"/>
                          </a:solidFill>
                          <a:effectLst/>
                          <a:latin typeface="+mj-lt"/>
                          <a:ea typeface="新細明體" panose="02020500000000000000" pitchFamily="18" charset="-120"/>
                        </a:rPr>
                        <a:t> </a:t>
                      </a:r>
                      <a:r>
                        <a:rPr lang="es-ES" altLang="zh-TW" sz="800" b="0" i="0" u="none" strike="noStrike" dirty="0" err="1">
                          <a:solidFill>
                            <a:srgbClr val="000000"/>
                          </a:solidFill>
                          <a:effectLst/>
                          <a:latin typeface="+mj-lt"/>
                          <a:ea typeface="新細明體" panose="02020500000000000000" pitchFamily="18" charset="-120"/>
                        </a:rPr>
                        <a:t>reduction</a:t>
                      </a:r>
                      <a:r>
                        <a:rPr lang="es-ES" altLang="zh-TW" sz="800" b="0" i="0" u="none" strike="noStrike" dirty="0">
                          <a:solidFill>
                            <a:srgbClr val="000000"/>
                          </a:solidFill>
                          <a:effectLst/>
                          <a:latin typeface="+mj-lt"/>
                          <a:ea typeface="新細明體" panose="02020500000000000000" pitchFamily="18" charset="-120"/>
                        </a:rPr>
                        <a:t> </a:t>
                      </a:r>
                      <a:r>
                        <a:rPr lang="es-ES" altLang="zh-TW" sz="800" b="0" i="0" u="none" strike="noStrike" dirty="0" err="1">
                          <a:solidFill>
                            <a:srgbClr val="000000"/>
                          </a:solidFill>
                          <a:effectLst/>
                          <a:latin typeface="+mj-lt"/>
                          <a:ea typeface="新細明體" panose="02020500000000000000" pitchFamily="18" charset="-120"/>
                        </a:rPr>
                        <a:t>for</a:t>
                      </a:r>
                      <a:r>
                        <a:rPr lang="es-ES" altLang="zh-TW" sz="800" b="0" i="0" u="none" strike="noStrike" dirty="0">
                          <a:solidFill>
                            <a:srgbClr val="000000"/>
                          </a:solidFill>
                          <a:effectLst/>
                          <a:latin typeface="+mj-lt"/>
                          <a:ea typeface="新細明體" panose="02020500000000000000" pitchFamily="18" charset="-120"/>
                        </a:rPr>
                        <a:t> HNSLOT is </a:t>
                      </a:r>
                      <a:r>
                        <a:rPr lang="es-ES" altLang="zh-TW" sz="800" b="0" i="0" u="none" strike="noStrike" dirty="0" err="1">
                          <a:solidFill>
                            <a:srgbClr val="000000"/>
                          </a:solidFill>
                          <a:effectLst/>
                          <a:latin typeface="+mj-lt"/>
                          <a:ea typeface="新細明體" panose="02020500000000000000" pitchFamily="18" charset="-120"/>
                        </a:rPr>
                        <a:t>contemplated</a:t>
                      </a:r>
                      <a:r>
                        <a:rPr lang="es-ES" altLang="zh-TW" sz="800" b="0" i="0" u="none" strike="noStrike" dirty="0">
                          <a:solidFill>
                            <a:srgbClr val="000000"/>
                          </a:solidFill>
                          <a:effectLst/>
                          <a:latin typeface="+mj-lt"/>
                          <a:ea typeface="新細明體" panose="02020500000000000000" pitchFamily="18" charset="-120"/>
                        </a:rPr>
                        <a:t> </a:t>
                      </a:r>
                      <a:r>
                        <a:rPr lang="es-ES" altLang="zh-TW" sz="800" b="0" i="0" u="none" strike="noStrike" dirty="0" err="1">
                          <a:solidFill>
                            <a:srgbClr val="000000"/>
                          </a:solidFill>
                          <a:effectLst/>
                          <a:latin typeface="+mj-lt"/>
                          <a:ea typeface="新細明體" panose="02020500000000000000" pitchFamily="18" charset="-120"/>
                        </a:rPr>
                        <a:t>for</a:t>
                      </a:r>
                      <a:r>
                        <a:rPr lang="es-ES" altLang="zh-TW" sz="800" b="0" i="0" u="none" strike="noStrike" dirty="0">
                          <a:solidFill>
                            <a:srgbClr val="000000"/>
                          </a:solidFill>
                          <a:effectLst/>
                          <a:latin typeface="+mj-lt"/>
                          <a:ea typeface="新細明體" panose="02020500000000000000" pitchFamily="18" charset="-120"/>
                        </a:rPr>
                        <a:t> 2025. OPC terminal </a:t>
                      </a:r>
                      <a:r>
                        <a:rPr lang="es-ES" altLang="zh-TW" sz="800" b="0" i="0" u="none" strike="noStrike" dirty="0" err="1">
                          <a:solidFill>
                            <a:srgbClr val="000000"/>
                          </a:solidFill>
                          <a:effectLst/>
                          <a:latin typeface="+mj-lt"/>
                          <a:ea typeface="新細明體" panose="02020500000000000000" pitchFamily="18" charset="-120"/>
                        </a:rPr>
                        <a:t>operator</a:t>
                      </a:r>
                      <a:r>
                        <a:rPr lang="es-ES" altLang="zh-TW" sz="800" b="0" i="0" u="none" strike="noStrike" dirty="0">
                          <a:solidFill>
                            <a:srgbClr val="000000"/>
                          </a:solidFill>
                          <a:effectLst/>
                          <a:latin typeface="+mj-lt"/>
                          <a:ea typeface="新細明體" panose="02020500000000000000" pitchFamily="18" charset="-120"/>
                        </a:rPr>
                        <a:t> made general </a:t>
                      </a:r>
                      <a:r>
                        <a:rPr lang="es-ES" altLang="zh-TW" sz="800" b="0" i="0" u="none" strike="noStrike" dirty="0" err="1">
                          <a:solidFill>
                            <a:srgbClr val="000000"/>
                          </a:solidFill>
                          <a:effectLst/>
                          <a:latin typeface="+mj-lt"/>
                          <a:ea typeface="新細明體" panose="02020500000000000000" pitchFamily="18" charset="-120"/>
                        </a:rPr>
                        <a:t>increase</a:t>
                      </a:r>
                      <a:r>
                        <a:rPr lang="es-ES" altLang="zh-TW" sz="800" b="0" i="0" u="none" strike="noStrike" dirty="0">
                          <a:solidFill>
                            <a:srgbClr val="000000"/>
                          </a:solidFill>
                          <a:effectLst/>
                          <a:latin typeface="+mj-lt"/>
                          <a:ea typeface="新細明體" panose="02020500000000000000" pitchFamily="18" charset="-120"/>
                        </a:rPr>
                        <a:t> </a:t>
                      </a:r>
                      <a:r>
                        <a:rPr lang="es-ES" altLang="zh-TW" sz="800" b="0" i="0" u="none" strike="noStrike" dirty="0" err="1">
                          <a:solidFill>
                            <a:srgbClr val="000000"/>
                          </a:solidFill>
                          <a:effectLst/>
                          <a:latin typeface="+mj-lt"/>
                          <a:ea typeface="新細明體" panose="02020500000000000000" pitchFamily="18" charset="-120"/>
                        </a:rPr>
                        <a:t>of</a:t>
                      </a:r>
                      <a:r>
                        <a:rPr lang="es-ES" altLang="zh-TW" sz="800" b="0" i="0" u="none" strike="noStrike" dirty="0">
                          <a:solidFill>
                            <a:srgbClr val="000000"/>
                          </a:solidFill>
                          <a:effectLst/>
                          <a:latin typeface="+mj-lt"/>
                          <a:ea typeface="新細明體" panose="02020500000000000000" pitchFamily="18" charset="-120"/>
                        </a:rPr>
                        <a:t> 3.06% </a:t>
                      </a:r>
                      <a:r>
                        <a:rPr lang="es-ES" altLang="zh-TW" sz="800" b="0" i="0" u="none" strike="noStrike" dirty="0" err="1">
                          <a:solidFill>
                            <a:srgbClr val="000000"/>
                          </a:solidFill>
                          <a:effectLst/>
                          <a:latin typeface="+mj-lt"/>
                          <a:ea typeface="新細明體" panose="02020500000000000000" pitchFamily="18" charset="-120"/>
                        </a:rPr>
                        <a:t>for</a:t>
                      </a:r>
                      <a:r>
                        <a:rPr lang="es-ES" altLang="zh-TW" sz="800" b="0" i="0" u="none" strike="noStrike" dirty="0">
                          <a:solidFill>
                            <a:srgbClr val="000000"/>
                          </a:solidFill>
                          <a:effectLst/>
                          <a:latin typeface="+mj-lt"/>
                          <a:ea typeface="新細明體" panose="02020500000000000000" pitchFamily="18" charset="-120"/>
                        </a:rPr>
                        <a:t> </a:t>
                      </a:r>
                      <a:r>
                        <a:rPr lang="es-ES" altLang="zh-TW" sz="800" b="0" i="0" u="none" strike="noStrike" dirty="0" err="1">
                          <a:solidFill>
                            <a:srgbClr val="000000"/>
                          </a:solidFill>
                          <a:effectLst/>
                          <a:latin typeface="+mj-lt"/>
                          <a:ea typeface="新細明體" panose="02020500000000000000" pitchFamily="18" charset="-120"/>
                        </a:rPr>
                        <a:t>all</a:t>
                      </a:r>
                      <a:r>
                        <a:rPr lang="es-ES" altLang="zh-TW" sz="800" b="0" i="0" u="none" strike="noStrike" dirty="0">
                          <a:solidFill>
                            <a:srgbClr val="000000"/>
                          </a:solidFill>
                          <a:effectLst/>
                          <a:latin typeface="+mj-lt"/>
                          <a:ea typeface="新細明體" panose="02020500000000000000" pitchFamily="18" charset="-120"/>
                        </a:rPr>
                        <a:t> </a:t>
                      </a:r>
                      <a:r>
                        <a:rPr lang="es-ES" altLang="zh-TW" sz="800" b="0" i="0" u="none" strike="noStrike" dirty="0" err="1">
                          <a:solidFill>
                            <a:srgbClr val="000000"/>
                          </a:solidFill>
                          <a:effectLst/>
                          <a:latin typeface="+mj-lt"/>
                          <a:ea typeface="新細明體" panose="02020500000000000000" pitchFamily="18" charset="-120"/>
                        </a:rPr>
                        <a:t>port</a:t>
                      </a:r>
                      <a:r>
                        <a:rPr lang="es-ES" altLang="zh-TW" sz="800" b="0" i="0" u="none" strike="noStrike" dirty="0">
                          <a:solidFill>
                            <a:srgbClr val="000000"/>
                          </a:solidFill>
                          <a:effectLst/>
                          <a:latin typeface="+mj-lt"/>
                          <a:ea typeface="新細明體" panose="02020500000000000000" pitchFamily="18" charset="-120"/>
                        </a:rPr>
                        <a:t> </a:t>
                      </a:r>
                      <a:r>
                        <a:rPr lang="es-ES" altLang="zh-TW" sz="800" b="0" i="0" u="none" strike="noStrike" dirty="0" err="1">
                          <a:solidFill>
                            <a:srgbClr val="000000"/>
                          </a:solidFill>
                          <a:effectLst/>
                          <a:latin typeface="+mj-lt"/>
                          <a:ea typeface="新細明體" panose="02020500000000000000" pitchFamily="18" charset="-120"/>
                        </a:rPr>
                        <a:t>tariffs</a:t>
                      </a:r>
                      <a:r>
                        <a:rPr lang="es-ES" altLang="zh-TW" sz="800" b="0" i="0" u="none" strike="noStrike" dirty="0">
                          <a:solidFill>
                            <a:srgbClr val="000000"/>
                          </a:solidFill>
                          <a:effectLst/>
                          <a:latin typeface="+mj-lt"/>
                          <a:ea typeface="新細明體" panose="02020500000000000000" pitchFamily="18" charset="-120"/>
                        </a:rPr>
                        <a:t> at HNZPU.</a:t>
                      </a:r>
                      <a:endParaRPr lang="zh-TW" altLang="en-US" sz="800" b="0" i="0" u="none" strike="noStrike" dirty="0">
                        <a:solidFill>
                          <a:srgbClr val="000000"/>
                        </a:solidFill>
                        <a:effectLst/>
                        <a:latin typeface="+mj-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7520168"/>
                  </a:ext>
                </a:extLst>
              </a:tr>
            </a:tbl>
          </a:graphicData>
        </a:graphic>
      </p:graphicFrame>
      <p:sp>
        <p:nvSpPr>
          <p:cNvPr id="5" name="Google Shape;452;p46">
            <a:extLst>
              <a:ext uri="{FF2B5EF4-FFF2-40B4-BE49-F238E27FC236}">
                <a16:creationId xmlns:a16="http://schemas.microsoft.com/office/drawing/2014/main" id="{4573920C-B669-28BB-FEBF-1FF768642580}"/>
              </a:ext>
            </a:extLst>
          </p:cNvPr>
          <p:cNvSpPr txBox="1">
            <a:spLocks/>
          </p:cNvSpPr>
          <p:nvPr/>
        </p:nvSpPr>
        <p:spPr>
          <a:xfrm>
            <a:off x="8892480" y="4926318"/>
            <a:ext cx="582900" cy="205800"/>
          </a:xfrm>
          <a:prstGeom prst="rect">
            <a:avLst/>
          </a:prstGeom>
          <a:noFill/>
          <a:ln>
            <a:noFill/>
          </a:ln>
        </p:spPr>
        <p:txBody>
          <a:bodyPr spcFirstLastPara="1" wrap="square" lIns="91423" tIns="45699" rIns="91423" bIns="45699"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SzPts val="1100"/>
            </a:pPr>
            <a:fld id="{00000000-1234-1234-1234-123412341234}" type="slidenum">
              <a:rPr lang="en-US" sz="1000" smtClean="0"/>
              <a:pPr>
                <a:buSzPts val="1100"/>
              </a:pPr>
              <a:t>43</a:t>
            </a:fld>
            <a:endParaRPr lang="en-US" sz="1000" dirty="0"/>
          </a:p>
        </p:txBody>
      </p:sp>
    </p:spTree>
    <p:extLst>
      <p:ext uri="{BB962C8B-B14F-4D97-AF65-F5344CB8AC3E}">
        <p14:creationId xmlns:p14="http://schemas.microsoft.com/office/powerpoint/2010/main" val="73271469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0865640-0BB6-8474-CF56-84D70380DC08}"/>
              </a:ext>
            </a:extLst>
          </p:cNvPr>
          <p:cNvSpPr>
            <a:spLocks noGrp="1"/>
          </p:cNvSpPr>
          <p:nvPr>
            <p:ph type="title"/>
          </p:nvPr>
        </p:nvSpPr>
        <p:spPr/>
        <p:txBody>
          <a:bodyPr/>
          <a:lstStyle/>
          <a:p>
            <a:endParaRPr lang="es-HN" dirty="0"/>
          </a:p>
        </p:txBody>
      </p:sp>
      <p:sp>
        <p:nvSpPr>
          <p:cNvPr id="3" name="Marcador de texto 2">
            <a:extLst>
              <a:ext uri="{FF2B5EF4-FFF2-40B4-BE49-F238E27FC236}">
                <a16:creationId xmlns:a16="http://schemas.microsoft.com/office/drawing/2014/main" id="{5B38FCD2-249E-F4CE-5D13-A72C476A2A15}"/>
              </a:ext>
            </a:extLst>
          </p:cNvPr>
          <p:cNvSpPr>
            <a:spLocks noGrp="1"/>
          </p:cNvSpPr>
          <p:nvPr>
            <p:ph type="body"/>
          </p:nvPr>
        </p:nvSpPr>
        <p:spPr>
          <a:xfrm>
            <a:off x="251520" y="690360"/>
            <a:ext cx="8229240" cy="2982960"/>
          </a:xfrm>
        </p:spPr>
        <p:txBody>
          <a:bodyPr>
            <a:normAutofit/>
          </a:bodyPr>
          <a:lstStyle/>
          <a:p>
            <a:pPr algn="ctr"/>
            <a:r>
              <a:rPr lang="es-HN" sz="3200" b="1" dirty="0">
                <a:solidFill>
                  <a:srgbClr val="00B050"/>
                </a:solidFill>
                <a:effectLst>
                  <a:outerShdw blurRad="38100" dist="38100" dir="2700000" algn="tl">
                    <a:srgbClr val="000000">
                      <a:alpha val="43137"/>
                    </a:srgbClr>
                  </a:outerShdw>
                </a:effectLst>
              </a:rPr>
              <a:t>TERMINAL INFORMATION – HNSLO</a:t>
            </a:r>
          </a:p>
          <a:p>
            <a:pPr algn="ctr"/>
            <a:endParaRPr lang="es-HN" sz="3200" b="1" dirty="0">
              <a:solidFill>
                <a:srgbClr val="00B050"/>
              </a:solidFill>
              <a:effectLst>
                <a:outerShdw blurRad="38100" dist="38100" dir="2700000" algn="tl">
                  <a:srgbClr val="000000">
                    <a:alpha val="43137"/>
                  </a:srgbClr>
                </a:outerShdw>
              </a:effectLst>
            </a:endParaRPr>
          </a:p>
          <a:p>
            <a:pPr algn="ctr"/>
            <a:endParaRPr lang="es-HN" sz="3200" b="1" dirty="0">
              <a:solidFill>
                <a:srgbClr val="00B050"/>
              </a:solidFill>
              <a:effectLst>
                <a:outerShdw blurRad="38100" dist="38100" dir="2700000" algn="tl">
                  <a:srgbClr val="000000">
                    <a:alpha val="43137"/>
                  </a:srgbClr>
                </a:outerShdw>
              </a:effectLst>
            </a:endParaRPr>
          </a:p>
          <a:p>
            <a:pPr algn="ctr"/>
            <a:endParaRPr lang="es-HN" sz="3200" b="1" dirty="0">
              <a:solidFill>
                <a:srgbClr val="00B050"/>
              </a:solidFill>
              <a:effectLst>
                <a:outerShdw blurRad="38100" dist="38100" dir="2700000" algn="tl">
                  <a:srgbClr val="000000">
                    <a:alpha val="43137"/>
                  </a:srgbClr>
                </a:outerShdw>
              </a:effectLst>
            </a:endParaRPr>
          </a:p>
        </p:txBody>
      </p:sp>
      <p:sp>
        <p:nvSpPr>
          <p:cNvPr id="4" name="Title 11">
            <a:extLst>
              <a:ext uri="{FF2B5EF4-FFF2-40B4-BE49-F238E27FC236}">
                <a16:creationId xmlns:a16="http://schemas.microsoft.com/office/drawing/2014/main" id="{773061AD-A95C-3D89-141E-E4C78513A66D}"/>
              </a:ext>
            </a:extLst>
          </p:cNvPr>
          <p:cNvSpPr txBox="1">
            <a:spLocks/>
          </p:cNvSpPr>
          <p:nvPr/>
        </p:nvSpPr>
        <p:spPr>
          <a:xfrm>
            <a:off x="107324" y="423660"/>
            <a:ext cx="8928992" cy="533400"/>
          </a:xfrm>
          <a:prstGeom prst="rect">
            <a:avLst/>
          </a:prstGeom>
          <a:solidFill>
            <a:srgbClr val="003217"/>
          </a:solidFill>
        </p:spPr>
        <p:style>
          <a:lnRef idx="1">
            <a:schemeClr val="accent3"/>
          </a:lnRef>
          <a:fillRef idx="3">
            <a:schemeClr val="accent3"/>
          </a:fillRef>
          <a:effectRef idx="2">
            <a:schemeClr val="accent3"/>
          </a:effectRef>
          <a:fontRef idx="minor">
            <a:schemeClr val="lt1"/>
          </a:fontRef>
        </p:style>
        <p:txBody>
          <a:bodyPr lIns="0" tIns="0" rIns="0" bIns="0" anchor="ctr">
            <a:normAutofit/>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altLang="zh-TW" sz="2400" b="1" kern="0" dirty="0">
                <a:latin typeface="DFKai-SB" pitchFamily="65" charset="-120"/>
                <a:ea typeface="DFKai-SB" pitchFamily="65" charset="-120"/>
              </a:rPr>
              <a:t>OCD/OPD Topic discussion </a:t>
            </a:r>
            <a:r>
              <a:rPr lang="en-US" altLang="zh-TW" sz="2400" b="1" kern="0" dirty="0">
                <a:solidFill>
                  <a:srgbClr val="FFFF00"/>
                </a:solidFill>
                <a:latin typeface="DFKai-SB" pitchFamily="65" charset="-120"/>
                <a:ea typeface="DFKai-SB" pitchFamily="65" charset="-120"/>
              </a:rPr>
              <a:t>(HN)</a:t>
            </a:r>
            <a:endParaRPr lang="en-US" sz="2400" b="1" kern="0" dirty="0">
              <a:solidFill>
                <a:srgbClr val="FFFF00"/>
              </a:solidFill>
              <a:latin typeface="DFKai-SB" pitchFamily="65" charset="-120"/>
              <a:ea typeface="DFKai-SB" pitchFamily="65" charset="-120"/>
            </a:endParaRPr>
          </a:p>
        </p:txBody>
      </p:sp>
      <p:sp>
        <p:nvSpPr>
          <p:cNvPr id="6" name="CuadroTexto 5">
            <a:extLst>
              <a:ext uri="{FF2B5EF4-FFF2-40B4-BE49-F238E27FC236}">
                <a16:creationId xmlns:a16="http://schemas.microsoft.com/office/drawing/2014/main" id="{E1A2FB5C-D258-CB20-644C-B8D4F5F7B204}"/>
              </a:ext>
            </a:extLst>
          </p:cNvPr>
          <p:cNvSpPr txBox="1"/>
          <p:nvPr/>
        </p:nvSpPr>
        <p:spPr>
          <a:xfrm>
            <a:off x="591232" y="2347088"/>
            <a:ext cx="7293136" cy="1477328"/>
          </a:xfrm>
          <a:prstGeom prst="rect">
            <a:avLst/>
          </a:prstGeom>
          <a:noFill/>
        </p:spPr>
        <p:txBody>
          <a:bodyPr wrap="square">
            <a:spAutoFit/>
          </a:bodyPr>
          <a:lstStyle/>
          <a:p>
            <a:pPr lvl="1" algn="just"/>
            <a:r>
              <a:rPr lang="en-US" altLang="zh-TW" sz="1800" dirty="0"/>
              <a:t>The government of Honduras has promised to start in the dredge before mid year and also investment in expansion of the dock and bridge at HNSLO is contemplated. Investment will be achieved thru </a:t>
            </a:r>
            <a:r>
              <a:rPr lang="en-US" altLang="zh-TW" sz="1800" dirty="0" err="1"/>
              <a:t>brazilian</a:t>
            </a:r>
            <a:r>
              <a:rPr lang="en-US" altLang="zh-TW" sz="1800" dirty="0"/>
              <a:t> company DTA </a:t>
            </a:r>
            <a:r>
              <a:rPr lang="en-US" altLang="zh-TW" sz="1800" dirty="0" err="1"/>
              <a:t>Engenharia</a:t>
            </a:r>
            <a:r>
              <a:rPr lang="en-US" altLang="zh-TW" sz="1800" dirty="0"/>
              <a:t> </a:t>
            </a:r>
            <a:r>
              <a:rPr lang="en-US" altLang="zh-TW" dirty="0"/>
              <a:t>with a total investment of</a:t>
            </a:r>
            <a:r>
              <a:rPr lang="en-US" altLang="zh-TW" sz="1800" dirty="0"/>
              <a:t> USD177mm. Investment will start in mid May 2025.</a:t>
            </a:r>
          </a:p>
        </p:txBody>
      </p:sp>
    </p:spTree>
    <p:extLst>
      <p:ext uri="{BB962C8B-B14F-4D97-AF65-F5344CB8AC3E}">
        <p14:creationId xmlns:p14="http://schemas.microsoft.com/office/powerpoint/2010/main" val="73516902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F8EFC85-529F-542D-A0C2-BD9F3643057F}"/>
              </a:ext>
            </a:extLst>
          </p:cNvPr>
          <p:cNvSpPr>
            <a:spLocks noGrp="1"/>
          </p:cNvSpPr>
          <p:nvPr>
            <p:ph type="title"/>
          </p:nvPr>
        </p:nvSpPr>
        <p:spPr/>
        <p:txBody>
          <a:bodyPr/>
          <a:lstStyle/>
          <a:p>
            <a:endParaRPr lang="es-HN"/>
          </a:p>
        </p:txBody>
      </p:sp>
      <p:sp>
        <p:nvSpPr>
          <p:cNvPr id="3" name="Marcador de texto 2">
            <a:extLst>
              <a:ext uri="{FF2B5EF4-FFF2-40B4-BE49-F238E27FC236}">
                <a16:creationId xmlns:a16="http://schemas.microsoft.com/office/drawing/2014/main" id="{399FFBDE-763B-83DE-41A0-9D0CA85A65DC}"/>
              </a:ext>
            </a:extLst>
          </p:cNvPr>
          <p:cNvSpPr>
            <a:spLocks noGrp="1"/>
          </p:cNvSpPr>
          <p:nvPr>
            <p:ph type="body"/>
          </p:nvPr>
        </p:nvSpPr>
        <p:spPr/>
        <p:txBody>
          <a:bodyPr/>
          <a:lstStyle/>
          <a:p>
            <a:endParaRPr lang="es-HN"/>
          </a:p>
        </p:txBody>
      </p:sp>
      <p:pic>
        <p:nvPicPr>
          <p:cNvPr id="5" name="Imagen 4">
            <a:extLst>
              <a:ext uri="{FF2B5EF4-FFF2-40B4-BE49-F238E27FC236}">
                <a16:creationId xmlns:a16="http://schemas.microsoft.com/office/drawing/2014/main" id="{4D6710E0-84F8-8305-041F-98B6EFF70DA7}"/>
              </a:ext>
            </a:extLst>
          </p:cNvPr>
          <p:cNvPicPr>
            <a:picLocks noChangeAspect="1"/>
          </p:cNvPicPr>
          <p:nvPr/>
        </p:nvPicPr>
        <p:blipFill>
          <a:blip r:embed="rId2"/>
          <a:stretch>
            <a:fillRect/>
          </a:stretch>
        </p:blipFill>
        <p:spPr>
          <a:xfrm>
            <a:off x="0" y="7285"/>
            <a:ext cx="9036496" cy="5128929"/>
          </a:xfrm>
          <a:prstGeom prst="rect">
            <a:avLst/>
          </a:prstGeom>
        </p:spPr>
      </p:pic>
    </p:spTree>
    <p:extLst>
      <p:ext uri="{BB962C8B-B14F-4D97-AF65-F5344CB8AC3E}">
        <p14:creationId xmlns:p14="http://schemas.microsoft.com/office/powerpoint/2010/main" val="353439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F482E53-F2EF-7E2E-0555-1A34F37EDACA}"/>
              </a:ext>
            </a:extLst>
          </p:cNvPr>
          <p:cNvSpPr>
            <a:spLocks noGrp="1"/>
          </p:cNvSpPr>
          <p:nvPr>
            <p:ph type="title"/>
          </p:nvPr>
        </p:nvSpPr>
        <p:spPr/>
        <p:txBody>
          <a:bodyPr/>
          <a:lstStyle/>
          <a:p>
            <a:endParaRPr lang="es-HN"/>
          </a:p>
        </p:txBody>
      </p:sp>
      <p:sp>
        <p:nvSpPr>
          <p:cNvPr id="3" name="Marcador de texto 2">
            <a:extLst>
              <a:ext uri="{FF2B5EF4-FFF2-40B4-BE49-F238E27FC236}">
                <a16:creationId xmlns:a16="http://schemas.microsoft.com/office/drawing/2014/main" id="{6C8D595D-2F70-535D-6288-ADB2F51D4E6E}"/>
              </a:ext>
            </a:extLst>
          </p:cNvPr>
          <p:cNvSpPr>
            <a:spLocks noGrp="1"/>
          </p:cNvSpPr>
          <p:nvPr>
            <p:ph type="body"/>
          </p:nvPr>
        </p:nvSpPr>
        <p:spPr/>
        <p:txBody>
          <a:bodyPr/>
          <a:lstStyle/>
          <a:p>
            <a:endParaRPr lang="es-HN"/>
          </a:p>
        </p:txBody>
      </p:sp>
      <p:pic>
        <p:nvPicPr>
          <p:cNvPr id="5" name="Imagen 4">
            <a:extLst>
              <a:ext uri="{FF2B5EF4-FFF2-40B4-BE49-F238E27FC236}">
                <a16:creationId xmlns:a16="http://schemas.microsoft.com/office/drawing/2014/main" id="{9DFE874C-7E7D-A234-47B5-999A81AF02AE}"/>
              </a:ext>
            </a:extLst>
          </p:cNvPr>
          <p:cNvPicPr>
            <a:picLocks noChangeAspect="1"/>
          </p:cNvPicPr>
          <p:nvPr/>
        </p:nvPicPr>
        <p:blipFill>
          <a:blip r:embed="rId2"/>
          <a:stretch>
            <a:fillRect/>
          </a:stretch>
        </p:blipFill>
        <p:spPr>
          <a:xfrm>
            <a:off x="0" y="11559"/>
            <a:ext cx="9144000" cy="5120381"/>
          </a:xfrm>
          <a:prstGeom prst="rect">
            <a:avLst/>
          </a:prstGeom>
        </p:spPr>
      </p:pic>
    </p:spTree>
    <p:extLst>
      <p:ext uri="{BB962C8B-B14F-4D97-AF65-F5344CB8AC3E}">
        <p14:creationId xmlns:p14="http://schemas.microsoft.com/office/powerpoint/2010/main" val="168520224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68ACBDE-656B-968D-890E-821EE135F002}"/>
              </a:ext>
            </a:extLst>
          </p:cNvPr>
          <p:cNvSpPr>
            <a:spLocks noGrp="1"/>
          </p:cNvSpPr>
          <p:nvPr>
            <p:ph type="title"/>
          </p:nvPr>
        </p:nvSpPr>
        <p:spPr/>
        <p:txBody>
          <a:bodyPr/>
          <a:lstStyle/>
          <a:p>
            <a:endParaRPr lang="es-HN"/>
          </a:p>
        </p:txBody>
      </p:sp>
      <p:sp>
        <p:nvSpPr>
          <p:cNvPr id="3" name="Marcador de texto 2">
            <a:extLst>
              <a:ext uri="{FF2B5EF4-FFF2-40B4-BE49-F238E27FC236}">
                <a16:creationId xmlns:a16="http://schemas.microsoft.com/office/drawing/2014/main" id="{EA99E375-6C7F-8922-A04C-3CEF128F8DE3}"/>
              </a:ext>
            </a:extLst>
          </p:cNvPr>
          <p:cNvSpPr>
            <a:spLocks noGrp="1"/>
          </p:cNvSpPr>
          <p:nvPr>
            <p:ph type="body"/>
          </p:nvPr>
        </p:nvSpPr>
        <p:spPr/>
        <p:txBody>
          <a:bodyPr/>
          <a:lstStyle/>
          <a:p>
            <a:endParaRPr lang="es-HN"/>
          </a:p>
        </p:txBody>
      </p:sp>
      <p:pic>
        <p:nvPicPr>
          <p:cNvPr id="5" name="Imagen 4">
            <a:extLst>
              <a:ext uri="{FF2B5EF4-FFF2-40B4-BE49-F238E27FC236}">
                <a16:creationId xmlns:a16="http://schemas.microsoft.com/office/drawing/2014/main" id="{42790EA6-7699-4E86-2784-F1E03543E87A}"/>
              </a:ext>
            </a:extLst>
          </p:cNvPr>
          <p:cNvPicPr>
            <a:picLocks noChangeAspect="1"/>
          </p:cNvPicPr>
          <p:nvPr/>
        </p:nvPicPr>
        <p:blipFill>
          <a:blip r:embed="rId2"/>
          <a:stretch>
            <a:fillRect/>
          </a:stretch>
        </p:blipFill>
        <p:spPr>
          <a:xfrm>
            <a:off x="0" y="10523"/>
            <a:ext cx="9144000" cy="5122454"/>
          </a:xfrm>
          <a:prstGeom prst="rect">
            <a:avLst/>
          </a:prstGeom>
        </p:spPr>
      </p:pic>
    </p:spTree>
    <p:extLst>
      <p:ext uri="{BB962C8B-B14F-4D97-AF65-F5344CB8AC3E}">
        <p14:creationId xmlns:p14="http://schemas.microsoft.com/office/powerpoint/2010/main" val="226810860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B26EE02-065D-FF24-5A38-F129D2CEA0C4}"/>
              </a:ext>
            </a:extLst>
          </p:cNvPr>
          <p:cNvSpPr>
            <a:spLocks noGrp="1"/>
          </p:cNvSpPr>
          <p:nvPr>
            <p:ph type="title"/>
          </p:nvPr>
        </p:nvSpPr>
        <p:spPr/>
        <p:txBody>
          <a:bodyPr/>
          <a:lstStyle/>
          <a:p>
            <a:endParaRPr lang="es-HN"/>
          </a:p>
        </p:txBody>
      </p:sp>
      <p:sp>
        <p:nvSpPr>
          <p:cNvPr id="3" name="Marcador de texto 2">
            <a:extLst>
              <a:ext uri="{FF2B5EF4-FFF2-40B4-BE49-F238E27FC236}">
                <a16:creationId xmlns:a16="http://schemas.microsoft.com/office/drawing/2014/main" id="{9EC14859-8016-3285-B940-DE46C7D4337A}"/>
              </a:ext>
            </a:extLst>
          </p:cNvPr>
          <p:cNvSpPr>
            <a:spLocks noGrp="1"/>
          </p:cNvSpPr>
          <p:nvPr>
            <p:ph type="body"/>
          </p:nvPr>
        </p:nvSpPr>
        <p:spPr/>
        <p:txBody>
          <a:bodyPr/>
          <a:lstStyle/>
          <a:p>
            <a:endParaRPr lang="es-HN"/>
          </a:p>
        </p:txBody>
      </p:sp>
      <p:pic>
        <p:nvPicPr>
          <p:cNvPr id="5" name="Imagen 4">
            <a:extLst>
              <a:ext uri="{FF2B5EF4-FFF2-40B4-BE49-F238E27FC236}">
                <a16:creationId xmlns:a16="http://schemas.microsoft.com/office/drawing/2014/main" id="{D7DE4AB9-F311-EF17-57EB-DC1A7C09921D}"/>
              </a:ext>
            </a:extLst>
          </p:cNvPr>
          <p:cNvPicPr>
            <a:picLocks noChangeAspect="1"/>
          </p:cNvPicPr>
          <p:nvPr/>
        </p:nvPicPr>
        <p:blipFill>
          <a:blip r:embed="rId2"/>
          <a:stretch>
            <a:fillRect/>
          </a:stretch>
        </p:blipFill>
        <p:spPr>
          <a:xfrm>
            <a:off x="0" y="6890"/>
            <a:ext cx="9144000" cy="5129719"/>
          </a:xfrm>
          <a:prstGeom prst="rect">
            <a:avLst/>
          </a:prstGeom>
        </p:spPr>
      </p:pic>
    </p:spTree>
    <p:extLst>
      <p:ext uri="{BB962C8B-B14F-4D97-AF65-F5344CB8AC3E}">
        <p14:creationId xmlns:p14="http://schemas.microsoft.com/office/powerpoint/2010/main" val="31077313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0865640-0BB6-8474-CF56-84D70380DC08}"/>
              </a:ext>
            </a:extLst>
          </p:cNvPr>
          <p:cNvSpPr>
            <a:spLocks noGrp="1"/>
          </p:cNvSpPr>
          <p:nvPr>
            <p:ph type="title"/>
          </p:nvPr>
        </p:nvSpPr>
        <p:spPr/>
        <p:txBody>
          <a:bodyPr/>
          <a:lstStyle/>
          <a:p>
            <a:endParaRPr lang="es-HN" dirty="0"/>
          </a:p>
        </p:txBody>
      </p:sp>
      <p:sp>
        <p:nvSpPr>
          <p:cNvPr id="3" name="Marcador de texto 2">
            <a:extLst>
              <a:ext uri="{FF2B5EF4-FFF2-40B4-BE49-F238E27FC236}">
                <a16:creationId xmlns:a16="http://schemas.microsoft.com/office/drawing/2014/main" id="{5B38FCD2-249E-F4CE-5D13-A72C476A2A15}"/>
              </a:ext>
            </a:extLst>
          </p:cNvPr>
          <p:cNvSpPr>
            <a:spLocks noGrp="1"/>
          </p:cNvSpPr>
          <p:nvPr>
            <p:ph type="body"/>
          </p:nvPr>
        </p:nvSpPr>
        <p:spPr>
          <a:xfrm>
            <a:off x="323528" y="1080270"/>
            <a:ext cx="8229240" cy="2982960"/>
          </a:xfrm>
        </p:spPr>
        <p:txBody>
          <a:bodyPr>
            <a:normAutofit/>
          </a:bodyPr>
          <a:lstStyle/>
          <a:p>
            <a:pPr algn="ctr"/>
            <a:r>
              <a:rPr lang="es-HN" sz="3200" b="1" dirty="0">
                <a:solidFill>
                  <a:srgbClr val="00B050"/>
                </a:solidFill>
                <a:effectLst>
                  <a:outerShdw blurRad="38100" dist="38100" dir="2700000" algn="tl">
                    <a:srgbClr val="000000">
                      <a:alpha val="43137"/>
                    </a:srgbClr>
                  </a:outerShdw>
                </a:effectLst>
              </a:rPr>
              <a:t>TERMINAL INFORMATION – HNZPU</a:t>
            </a:r>
          </a:p>
          <a:p>
            <a:pPr algn="ctr"/>
            <a:endParaRPr lang="es-HN" sz="3200" b="1" dirty="0">
              <a:solidFill>
                <a:srgbClr val="00B050"/>
              </a:solidFill>
              <a:effectLst>
                <a:outerShdw blurRad="38100" dist="38100" dir="2700000" algn="tl">
                  <a:srgbClr val="000000">
                    <a:alpha val="43137"/>
                  </a:srgbClr>
                </a:outerShdw>
              </a:effectLst>
            </a:endParaRPr>
          </a:p>
          <a:p>
            <a:pPr algn="ctr"/>
            <a:endParaRPr lang="es-HN" sz="3200" b="1" dirty="0">
              <a:solidFill>
                <a:srgbClr val="00B050"/>
              </a:solidFill>
              <a:effectLst>
                <a:outerShdw blurRad="38100" dist="38100" dir="2700000" algn="tl">
                  <a:srgbClr val="000000">
                    <a:alpha val="43137"/>
                  </a:srgbClr>
                </a:outerShdw>
              </a:effectLst>
            </a:endParaRPr>
          </a:p>
          <a:p>
            <a:pPr algn="ctr"/>
            <a:endParaRPr lang="es-HN" sz="3200" b="1" dirty="0">
              <a:solidFill>
                <a:srgbClr val="00B050"/>
              </a:solidFill>
              <a:effectLst>
                <a:outerShdw blurRad="38100" dist="38100" dir="2700000" algn="tl">
                  <a:srgbClr val="000000">
                    <a:alpha val="43137"/>
                  </a:srgbClr>
                </a:outerShdw>
              </a:effectLst>
            </a:endParaRPr>
          </a:p>
        </p:txBody>
      </p:sp>
      <p:sp>
        <p:nvSpPr>
          <p:cNvPr id="4" name="Title 11">
            <a:extLst>
              <a:ext uri="{FF2B5EF4-FFF2-40B4-BE49-F238E27FC236}">
                <a16:creationId xmlns:a16="http://schemas.microsoft.com/office/drawing/2014/main" id="{773061AD-A95C-3D89-141E-E4C78513A66D}"/>
              </a:ext>
            </a:extLst>
          </p:cNvPr>
          <p:cNvSpPr txBox="1">
            <a:spLocks/>
          </p:cNvSpPr>
          <p:nvPr/>
        </p:nvSpPr>
        <p:spPr>
          <a:xfrm>
            <a:off x="107324" y="423660"/>
            <a:ext cx="8928992" cy="533400"/>
          </a:xfrm>
          <a:prstGeom prst="rect">
            <a:avLst/>
          </a:prstGeom>
          <a:solidFill>
            <a:srgbClr val="003217"/>
          </a:solidFill>
        </p:spPr>
        <p:style>
          <a:lnRef idx="1">
            <a:schemeClr val="accent3"/>
          </a:lnRef>
          <a:fillRef idx="3">
            <a:schemeClr val="accent3"/>
          </a:fillRef>
          <a:effectRef idx="2">
            <a:schemeClr val="accent3"/>
          </a:effectRef>
          <a:fontRef idx="minor">
            <a:schemeClr val="lt1"/>
          </a:fontRef>
        </p:style>
        <p:txBody>
          <a:bodyPr lIns="0" tIns="0" rIns="0" bIns="0" anchor="ctr">
            <a:normAutofit/>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altLang="zh-TW" sz="2400" b="1" kern="0" dirty="0">
                <a:latin typeface="DFKai-SB" pitchFamily="65" charset="-120"/>
                <a:ea typeface="DFKai-SB" pitchFamily="65" charset="-120"/>
              </a:rPr>
              <a:t>OCD/OPD Topic discussion </a:t>
            </a:r>
            <a:r>
              <a:rPr lang="en-US" altLang="zh-TW" sz="2400" b="1" kern="0" dirty="0">
                <a:solidFill>
                  <a:srgbClr val="FFFF00"/>
                </a:solidFill>
                <a:latin typeface="DFKai-SB" pitchFamily="65" charset="-120"/>
                <a:ea typeface="DFKai-SB" pitchFamily="65" charset="-120"/>
              </a:rPr>
              <a:t>(HN)</a:t>
            </a:r>
            <a:endParaRPr lang="en-US" sz="2400" b="1" kern="0" dirty="0">
              <a:solidFill>
                <a:srgbClr val="FFFF00"/>
              </a:solidFill>
              <a:latin typeface="DFKai-SB" pitchFamily="65" charset="-120"/>
              <a:ea typeface="DFKai-SB" pitchFamily="65" charset="-120"/>
            </a:endParaRPr>
          </a:p>
        </p:txBody>
      </p:sp>
      <p:sp>
        <p:nvSpPr>
          <p:cNvPr id="6" name="CuadroTexto 5">
            <a:extLst>
              <a:ext uri="{FF2B5EF4-FFF2-40B4-BE49-F238E27FC236}">
                <a16:creationId xmlns:a16="http://schemas.microsoft.com/office/drawing/2014/main" id="{E1A2FB5C-D258-CB20-644C-B8D4F5F7B204}"/>
              </a:ext>
            </a:extLst>
          </p:cNvPr>
          <p:cNvSpPr txBox="1"/>
          <p:nvPr/>
        </p:nvSpPr>
        <p:spPr>
          <a:xfrm>
            <a:off x="591232" y="2347088"/>
            <a:ext cx="7293136" cy="923330"/>
          </a:xfrm>
          <a:prstGeom prst="rect">
            <a:avLst/>
          </a:prstGeom>
          <a:noFill/>
        </p:spPr>
        <p:txBody>
          <a:bodyPr wrap="square">
            <a:spAutoFit/>
          </a:bodyPr>
          <a:lstStyle/>
          <a:p>
            <a:pPr lvl="1" algn="just"/>
            <a:r>
              <a:rPr lang="en-US" altLang="zh-TW" sz="1800" dirty="0" err="1"/>
              <a:t>Pivate</a:t>
            </a:r>
            <a:r>
              <a:rPr lang="en-US" altLang="zh-TW" sz="1800" dirty="0"/>
              <a:t> operator at Puerto Cortes, OPC will be starting in 2025 the new expansion program of the Terminal for a maximum capacity of 1.8 million </a:t>
            </a:r>
            <a:r>
              <a:rPr lang="en-US" altLang="zh-TW" sz="1800" dirty="0" err="1"/>
              <a:t>teus</a:t>
            </a:r>
            <a:r>
              <a:rPr lang="en-US" altLang="zh-TW" dirty="0"/>
              <a:t> when the project is finished.</a:t>
            </a:r>
            <a:endParaRPr lang="en-US" altLang="zh-TW" sz="1800" dirty="0"/>
          </a:p>
        </p:txBody>
      </p:sp>
    </p:spTree>
    <p:extLst>
      <p:ext uri="{BB962C8B-B14F-4D97-AF65-F5344CB8AC3E}">
        <p14:creationId xmlns:p14="http://schemas.microsoft.com/office/powerpoint/2010/main" val="18319557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1794916061"/>
              </p:ext>
            </p:extLst>
          </p:nvPr>
        </p:nvGraphicFramePr>
        <p:xfrm>
          <a:off x="104257" y="686688"/>
          <a:ext cx="8935487" cy="4261326"/>
        </p:xfrm>
        <a:graphic>
          <a:graphicData uri="http://schemas.openxmlformats.org/drawingml/2006/table">
            <a:tbl>
              <a:tblPr/>
              <a:tblGrid>
                <a:gridCol w="507303">
                  <a:extLst>
                    <a:ext uri="{9D8B030D-6E8A-4147-A177-3AD203B41FA5}">
                      <a16:colId xmlns:a16="http://schemas.microsoft.com/office/drawing/2014/main" val="20000"/>
                    </a:ext>
                  </a:extLst>
                </a:gridCol>
                <a:gridCol w="1080120">
                  <a:extLst>
                    <a:ext uri="{9D8B030D-6E8A-4147-A177-3AD203B41FA5}">
                      <a16:colId xmlns:a16="http://schemas.microsoft.com/office/drawing/2014/main" val="20001"/>
                    </a:ext>
                  </a:extLst>
                </a:gridCol>
                <a:gridCol w="432048">
                  <a:extLst>
                    <a:ext uri="{9D8B030D-6E8A-4147-A177-3AD203B41FA5}">
                      <a16:colId xmlns:a16="http://schemas.microsoft.com/office/drawing/2014/main" val="20006"/>
                    </a:ext>
                  </a:extLst>
                </a:gridCol>
                <a:gridCol w="936104">
                  <a:extLst>
                    <a:ext uri="{9D8B030D-6E8A-4147-A177-3AD203B41FA5}">
                      <a16:colId xmlns:a16="http://schemas.microsoft.com/office/drawing/2014/main" val="20002"/>
                    </a:ext>
                  </a:extLst>
                </a:gridCol>
                <a:gridCol w="864096">
                  <a:extLst>
                    <a:ext uri="{9D8B030D-6E8A-4147-A177-3AD203B41FA5}">
                      <a16:colId xmlns:a16="http://schemas.microsoft.com/office/drawing/2014/main" val="20003"/>
                    </a:ext>
                  </a:extLst>
                </a:gridCol>
                <a:gridCol w="648072">
                  <a:extLst>
                    <a:ext uri="{9D8B030D-6E8A-4147-A177-3AD203B41FA5}">
                      <a16:colId xmlns:a16="http://schemas.microsoft.com/office/drawing/2014/main" val="20004"/>
                    </a:ext>
                  </a:extLst>
                </a:gridCol>
                <a:gridCol w="864096">
                  <a:extLst>
                    <a:ext uri="{9D8B030D-6E8A-4147-A177-3AD203B41FA5}">
                      <a16:colId xmlns:a16="http://schemas.microsoft.com/office/drawing/2014/main" val="3952754038"/>
                    </a:ext>
                  </a:extLst>
                </a:gridCol>
                <a:gridCol w="3603648">
                  <a:extLst>
                    <a:ext uri="{9D8B030D-6E8A-4147-A177-3AD203B41FA5}">
                      <a16:colId xmlns:a16="http://schemas.microsoft.com/office/drawing/2014/main" val="20005"/>
                    </a:ext>
                  </a:extLst>
                </a:gridCol>
              </a:tblGrid>
              <a:tr h="496276">
                <a:tc rowSpan="2">
                  <a:txBody>
                    <a:bodyPr/>
                    <a:lstStyle/>
                    <a:p>
                      <a:pPr algn="ctr" rtl="0" fontAlgn="ctr"/>
                      <a:r>
                        <a:rPr lang="en-US" altLang="zh-TW" sz="1000" b="0" i="0" u="none" strike="noStrike" dirty="0">
                          <a:solidFill>
                            <a:srgbClr val="000000"/>
                          </a:solidFill>
                          <a:effectLst/>
                          <a:latin typeface="DFKai-SB" pitchFamily="65" charset="-120"/>
                          <a:ea typeface="DFKai-SB" pitchFamily="65" charset="-120"/>
                        </a:rPr>
                        <a:t>Subject</a:t>
                      </a:r>
                      <a:endParaRPr lang="zh-TW" alt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rowSpan="2">
                  <a:txBody>
                    <a:bodyPr/>
                    <a:lstStyle/>
                    <a:p>
                      <a:pPr algn="ctr" rtl="0" fontAlgn="ctr"/>
                      <a:r>
                        <a:rPr lang="en-US" altLang="zh-TW" sz="1000" b="0" i="0" u="none" strike="noStrike" dirty="0">
                          <a:solidFill>
                            <a:srgbClr val="000000"/>
                          </a:solidFill>
                          <a:effectLst/>
                          <a:latin typeface="DFKai-SB" pitchFamily="65" charset="-120"/>
                          <a:ea typeface="DFKai-SB" pitchFamily="65" charset="-120"/>
                        </a:rPr>
                        <a:t>Segments</a:t>
                      </a:r>
                      <a:endParaRPr lang="zh-TW" alt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rowSpan="2">
                  <a:txBody>
                    <a:bodyPr/>
                    <a:lstStyle/>
                    <a:p>
                      <a:pPr algn="ctr" rtl="0" fontAlgn="ctr"/>
                      <a:r>
                        <a:rPr lang="de-DE" altLang="zh-TW" sz="1000" b="0" i="0" u="none" strike="noStrike" dirty="0">
                          <a:solidFill>
                            <a:schemeClr val="tx1"/>
                          </a:solidFill>
                          <a:effectLst/>
                          <a:latin typeface="DFKai-SB" pitchFamily="65" charset="-120"/>
                          <a:ea typeface="DFKai-SB" pitchFamily="65" charset="-120"/>
                        </a:rPr>
                        <a:t>BCC</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altLang="zh-TW" sz="1000" b="0" i="0" u="none" strike="noStrike" dirty="0">
                          <a:solidFill>
                            <a:schemeClr val="tx1"/>
                          </a:solidFill>
                          <a:effectLst/>
                          <a:latin typeface="DFKai-SB" pitchFamily="65" charset="-120"/>
                          <a:ea typeface="DFKai-SB" pitchFamily="65" charset="-120"/>
                        </a:rPr>
                        <a:t>202</a:t>
                      </a:r>
                      <a:r>
                        <a:rPr lang="en-US" altLang="zh-TW" sz="1000" b="0" i="0" u="none" strike="noStrike" dirty="0">
                          <a:solidFill>
                            <a:schemeClr val="tx1"/>
                          </a:solidFill>
                          <a:effectLst/>
                          <a:latin typeface="DFKai-SB" pitchFamily="65" charset="-120"/>
                          <a:ea typeface="DFKai-SB" pitchFamily="65" charset="-120"/>
                        </a:rPr>
                        <a:t>4</a:t>
                      </a:r>
                      <a:r>
                        <a:rPr lang="de-DE" altLang="zh-TW" sz="1000" b="0" i="0" u="none" strike="noStrike" dirty="0">
                          <a:solidFill>
                            <a:schemeClr val="tx1"/>
                          </a:solidFill>
                          <a:effectLst/>
                          <a:latin typeface="DFKai-SB" pitchFamily="65" charset="-120"/>
                          <a:ea typeface="DFKai-SB" pitchFamily="65" charset="-120"/>
                        </a:rPr>
                        <a:t> Target</a:t>
                      </a:r>
                    </a:p>
                    <a:p>
                      <a:pPr algn="ctr" rtl="0" fontAlgn="ctr"/>
                      <a:r>
                        <a:rPr lang="de-DE" altLang="zh-TW" sz="800" b="0" i="0" u="none" strike="noStrike" dirty="0">
                          <a:solidFill>
                            <a:schemeClr val="tx1"/>
                          </a:solidFill>
                          <a:effectLst/>
                          <a:latin typeface="DFKai-SB" pitchFamily="65" charset="-120"/>
                          <a:ea typeface="DFKai-SB" pitchFamily="65" charset="-120"/>
                        </a:rPr>
                        <a:t>TTL Loading(</a:t>
                      </a:r>
                      <a:r>
                        <a:rPr lang="de-DE" altLang="zh-TW" sz="800" b="0" i="0" u="none" strike="noStrike" baseline="0" dirty="0">
                          <a:solidFill>
                            <a:schemeClr val="tx1"/>
                          </a:solidFill>
                          <a:effectLst/>
                          <a:latin typeface="DFKai-SB" pitchFamily="65" charset="-120"/>
                          <a:ea typeface="DFKai-SB" pitchFamily="65" charset="-120"/>
                        </a:rPr>
                        <a:t>TEU)</a:t>
                      </a:r>
                      <a:endParaRPr lang="de-DE" altLang="zh-TW" sz="8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altLang="zh-TW" sz="1000" b="0" i="0" u="none" strike="noStrike" dirty="0">
                          <a:solidFill>
                            <a:schemeClr val="tx1"/>
                          </a:solidFill>
                          <a:effectLst/>
                          <a:latin typeface="DFKai-SB" pitchFamily="65" charset="-120"/>
                          <a:ea typeface="DFKai-SB" pitchFamily="65" charset="-120"/>
                        </a:rPr>
                        <a:t>2024 JAN~DEC</a:t>
                      </a:r>
                    </a:p>
                    <a:p>
                      <a:pPr marL="0" marR="0" indent="0" algn="ctr" defTabSz="914400" rtl="0" eaLnBrk="1" fontAlgn="ctr" latinLnBrk="0" hangingPunct="1">
                        <a:lnSpc>
                          <a:spcPct val="100000"/>
                        </a:lnSpc>
                        <a:spcBef>
                          <a:spcPts val="0"/>
                        </a:spcBef>
                        <a:spcAft>
                          <a:spcPts val="0"/>
                        </a:spcAft>
                        <a:buClrTx/>
                        <a:buSzTx/>
                        <a:buFontTx/>
                        <a:buNone/>
                        <a:tabLst/>
                        <a:defRPr/>
                      </a:pPr>
                      <a:r>
                        <a:rPr lang="de-DE" altLang="zh-TW" sz="800" b="0" i="0" u="none" strike="noStrike" dirty="0">
                          <a:solidFill>
                            <a:schemeClr val="tx1"/>
                          </a:solidFill>
                          <a:effectLst/>
                          <a:latin typeface="DFKai-SB" pitchFamily="65" charset="-120"/>
                          <a:ea typeface="DFKai-SB" pitchFamily="65" charset="-120"/>
                        </a:rPr>
                        <a:t>TTL</a:t>
                      </a:r>
                      <a:r>
                        <a:rPr lang="de-DE" altLang="zh-TW" sz="800" b="0" i="0" u="none" strike="noStrike" baseline="0" dirty="0">
                          <a:solidFill>
                            <a:schemeClr val="tx1"/>
                          </a:solidFill>
                          <a:effectLst/>
                          <a:latin typeface="DFKai-SB" pitchFamily="65" charset="-120"/>
                          <a:ea typeface="DFKai-SB" pitchFamily="65" charset="-120"/>
                        </a:rPr>
                        <a:t> </a:t>
                      </a:r>
                      <a:r>
                        <a:rPr lang="de-DE" altLang="zh-TW" sz="800" b="0" i="0" u="none" strike="noStrike" dirty="0">
                          <a:solidFill>
                            <a:schemeClr val="tx1"/>
                          </a:solidFill>
                          <a:effectLst/>
                          <a:latin typeface="DFKai-SB" pitchFamily="65" charset="-120"/>
                          <a:ea typeface="DFKai-SB" pitchFamily="65" charset="-120"/>
                        </a:rPr>
                        <a:t>Loading</a:t>
                      </a:r>
                      <a:r>
                        <a:rPr lang="de-DE" altLang="zh-TW" sz="800" b="0" i="0" u="none" strike="noStrike" baseline="0" dirty="0">
                          <a:solidFill>
                            <a:schemeClr val="tx1"/>
                          </a:solidFill>
                          <a:effectLst/>
                          <a:latin typeface="DFKai-SB" pitchFamily="65" charset="-120"/>
                          <a:ea typeface="DFKai-SB" pitchFamily="65" charset="-120"/>
                        </a:rPr>
                        <a:t>(TEU)</a:t>
                      </a:r>
                      <a:endParaRPr lang="de-DE" altLang="zh-TW" sz="8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en-US" altLang="zh-TW" sz="800" b="0" i="0" u="none" strike="noStrike" dirty="0">
                          <a:solidFill>
                            <a:schemeClr val="tx1"/>
                          </a:solidFill>
                          <a:effectLst/>
                          <a:latin typeface="DFKai-SB" pitchFamily="65" charset="-120"/>
                          <a:ea typeface="DFKai-SB" pitchFamily="65" charset="-120"/>
                        </a:rPr>
                        <a:t>Achievement</a:t>
                      </a:r>
                    </a:p>
                    <a:p>
                      <a:pPr algn="ctr" rtl="0" fontAlgn="ctr"/>
                      <a:r>
                        <a:rPr lang="de-DE" altLang="zh-TW" sz="1000" b="0" i="0" u="none" strike="noStrike" dirty="0">
                          <a:solidFill>
                            <a:schemeClr val="tx1"/>
                          </a:solidFill>
                          <a:effectLst/>
                          <a:latin typeface="DFKai-SB" pitchFamily="65" charset="-120"/>
                          <a:ea typeface="DFKai-SB" pitchFamily="65" charset="-120"/>
                        </a:rPr>
                        <a:t>(%)</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altLang="zh-TW" sz="1000" b="0" i="0" u="none" strike="noStrike" dirty="0">
                          <a:solidFill>
                            <a:schemeClr val="tx1"/>
                          </a:solidFill>
                          <a:effectLst/>
                          <a:latin typeface="DFKai-SB" pitchFamily="65" charset="-120"/>
                          <a:ea typeface="DFKai-SB" pitchFamily="65" charset="-120"/>
                        </a:rPr>
                        <a:t>2025 JAN~DEC</a:t>
                      </a:r>
                    </a:p>
                    <a:p>
                      <a:pPr marL="0" marR="0" lvl="0" indent="0" algn="ctr" defTabSz="914400" rtl="0" eaLnBrk="1" fontAlgn="ctr" latinLnBrk="0" hangingPunct="1">
                        <a:lnSpc>
                          <a:spcPct val="100000"/>
                        </a:lnSpc>
                        <a:spcBef>
                          <a:spcPts val="0"/>
                        </a:spcBef>
                        <a:spcAft>
                          <a:spcPts val="0"/>
                        </a:spcAft>
                        <a:buClrTx/>
                        <a:buSzTx/>
                        <a:buFontTx/>
                        <a:buNone/>
                        <a:tabLst/>
                        <a:defRPr/>
                      </a:pPr>
                      <a:r>
                        <a:rPr lang="de-DE" altLang="zh-TW" sz="800" b="0" i="0" u="none" strike="noStrike" dirty="0">
                          <a:solidFill>
                            <a:schemeClr val="tx1"/>
                          </a:solidFill>
                          <a:effectLst/>
                          <a:latin typeface="DFKai-SB" pitchFamily="65" charset="-120"/>
                          <a:ea typeface="DFKai-SB" pitchFamily="65" charset="-120"/>
                        </a:rPr>
                        <a:t>TTL Loading(</a:t>
                      </a:r>
                      <a:r>
                        <a:rPr lang="de-DE" altLang="zh-TW" sz="800" b="0" i="0" u="none" strike="noStrike" baseline="0" dirty="0">
                          <a:solidFill>
                            <a:schemeClr val="tx1"/>
                          </a:solidFill>
                          <a:effectLst/>
                          <a:latin typeface="DFKai-SB" pitchFamily="65" charset="-120"/>
                          <a:ea typeface="DFKai-SB" pitchFamily="65" charset="-120"/>
                        </a:rPr>
                        <a:t>TEU)</a:t>
                      </a:r>
                      <a:endParaRPr lang="de-DE" altLang="zh-TW" sz="8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rowSpan="2">
                  <a:txBody>
                    <a:bodyPr/>
                    <a:lstStyle/>
                    <a:p>
                      <a:pPr algn="ctr" rtl="0" fontAlgn="ctr"/>
                      <a:r>
                        <a:rPr lang="de-DE" sz="1000" b="0" i="0" u="none" strike="noStrike" dirty="0">
                          <a:solidFill>
                            <a:srgbClr val="000000"/>
                          </a:solidFill>
                          <a:effectLst/>
                          <a:latin typeface="DFKai-SB" pitchFamily="65" charset="-120"/>
                          <a:ea typeface="DFKai-SB" pitchFamily="65" charset="-120"/>
                        </a:rPr>
                        <a:t>Market</a:t>
                      </a:r>
                      <a:r>
                        <a:rPr lang="de-DE" sz="1000" b="0" i="0" u="none" strike="noStrike" baseline="0" dirty="0">
                          <a:solidFill>
                            <a:srgbClr val="000000"/>
                          </a:solidFill>
                          <a:effectLst/>
                          <a:latin typeface="DFKai-SB" pitchFamily="65" charset="-120"/>
                          <a:ea typeface="DFKai-SB" pitchFamily="65" charset="-120"/>
                        </a:rPr>
                        <a:t> Review</a:t>
                      </a:r>
                      <a:r>
                        <a:rPr lang="de-DE" sz="1000" b="0" i="0" u="none" strike="noStrike" dirty="0">
                          <a:solidFill>
                            <a:srgbClr val="000000"/>
                          </a:solidFill>
                          <a:effectLst/>
                          <a:latin typeface="DFKai-SB" pitchFamily="65" charset="-120"/>
                          <a:ea typeface="DFKai-SB" pitchFamily="65" charset="-120"/>
                        </a:rPr>
                        <a:t> </a:t>
                      </a:r>
                      <a:r>
                        <a:rPr lang="en-US" altLang="zh-TW" sz="1000" b="0" i="0" u="none" strike="noStrike" dirty="0">
                          <a:solidFill>
                            <a:srgbClr val="000000"/>
                          </a:solidFill>
                          <a:effectLst/>
                          <a:latin typeface="DFKai-SB" pitchFamily="65" charset="-120"/>
                          <a:ea typeface="DFKai-SB" pitchFamily="65" charset="-120"/>
                        </a:rPr>
                        <a:t>&amp;</a:t>
                      </a:r>
                      <a:r>
                        <a:rPr lang="de-DE" sz="1000" b="0" i="0" u="none" strike="noStrike" dirty="0">
                          <a:solidFill>
                            <a:srgbClr val="000000"/>
                          </a:solidFill>
                          <a:effectLst/>
                          <a:latin typeface="DFKai-SB" pitchFamily="65" charset="-120"/>
                          <a:ea typeface="DFKai-SB" pitchFamily="65" charset="-120"/>
                        </a:rPr>
                        <a:t> Action</a:t>
                      </a:r>
                      <a:r>
                        <a:rPr lang="de-DE" sz="1000" b="0" i="0" u="none" strike="noStrike" baseline="0" dirty="0">
                          <a:solidFill>
                            <a:srgbClr val="000000"/>
                          </a:solidFill>
                          <a:effectLst/>
                          <a:latin typeface="DFKai-SB" pitchFamily="65" charset="-120"/>
                          <a:ea typeface="DFKai-SB" pitchFamily="65" charset="-120"/>
                        </a:rPr>
                        <a:t> Plan</a:t>
                      </a:r>
                    </a:p>
                    <a:p>
                      <a:pPr algn="ctr" rtl="0" fontAlgn="ctr"/>
                      <a:r>
                        <a:rPr lang="de-DE" sz="1000" b="0" i="0" u="none" strike="noStrike" baseline="0" dirty="0">
                          <a:solidFill>
                            <a:srgbClr val="000000"/>
                          </a:solidFill>
                          <a:effectLst/>
                          <a:latin typeface="DFKai-SB" pitchFamily="65" charset="-120"/>
                          <a:ea typeface="DFKai-SB" pitchFamily="65" charset="-120"/>
                        </a:rPr>
                        <a:t>(How to achieve 2025 target?)</a:t>
                      </a:r>
                      <a:endParaRPr 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extLst>
                  <a:ext uri="{0D108BD9-81ED-4DB2-BD59-A6C34878D82A}">
                    <a16:rowId xmlns:a16="http://schemas.microsoft.com/office/drawing/2014/main" val="10000"/>
                  </a:ext>
                </a:extLst>
              </a:tr>
              <a:tr h="255042">
                <a:tc vMerge="1">
                  <a:txBody>
                    <a:bodyPr/>
                    <a:lstStyle/>
                    <a:p>
                      <a:endParaRPr lang="de-DE"/>
                    </a:p>
                  </a:txBody>
                  <a:tcPr/>
                </a:tc>
                <a:tc vMerge="1">
                  <a:txBody>
                    <a:bodyPr/>
                    <a:lstStyle/>
                    <a:p>
                      <a:endParaRPr lang="de-DE"/>
                    </a:p>
                  </a:txBody>
                  <a:tcPr/>
                </a:tc>
                <a:tc vMerge="1">
                  <a:txBody>
                    <a:bodyPr/>
                    <a:lstStyle/>
                    <a:p>
                      <a:pPr algn="ctr" rtl="0" fontAlgn="ctr"/>
                      <a:endParaRPr 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2E088"/>
                    </a:solidFill>
                  </a:tcPr>
                </a:tc>
                <a:tc>
                  <a:txBody>
                    <a:bodyPr/>
                    <a:lstStyle/>
                    <a:p>
                      <a:pPr algn="ctr" rtl="0" fontAlgn="ctr"/>
                      <a:r>
                        <a:rPr lang="de-DE" sz="1000" b="0" i="0" u="none" strike="noStrike" dirty="0">
                          <a:solidFill>
                            <a:srgbClr val="000000"/>
                          </a:solidFill>
                          <a:effectLst/>
                          <a:latin typeface="DFKai-SB" pitchFamily="65" charset="-120"/>
                          <a:ea typeface="DFKai-SB" pitchFamily="65" charset="-120"/>
                        </a:rPr>
                        <a:t>(A)</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sz="1000" b="0" i="0" u="none" strike="noStrike" dirty="0">
                          <a:solidFill>
                            <a:srgbClr val="000000"/>
                          </a:solidFill>
                          <a:effectLst/>
                          <a:latin typeface="DFKai-SB" pitchFamily="65" charset="-120"/>
                          <a:ea typeface="DFKai-SB" pitchFamily="65" charset="-120"/>
                        </a:rPr>
                        <a:t>(B)</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altLang="zh-TW" sz="1000" b="0" i="0" u="none" strike="noStrike" kern="1200" cap="none" spc="0" normalizeH="0" baseline="0" noProof="0" dirty="0">
                          <a:ln>
                            <a:noFill/>
                          </a:ln>
                          <a:solidFill>
                            <a:srgbClr val="000000"/>
                          </a:solidFill>
                          <a:effectLst/>
                          <a:uLnTx/>
                          <a:uFillTx/>
                          <a:latin typeface="DFKai-SB" pitchFamily="65" charset="-120"/>
                          <a:ea typeface="DFKai-SB" pitchFamily="65" charset="-120"/>
                          <a:cs typeface="+mn-cs"/>
                        </a:rPr>
                        <a:t>(B)/(A)</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altLang="zh-TW" sz="1000" b="0" i="0" u="none" strike="noStrike" kern="1200" cap="none" spc="0" normalizeH="0" baseline="0" noProof="0" dirty="0">
                          <a:ln>
                            <a:noFill/>
                          </a:ln>
                          <a:solidFill>
                            <a:srgbClr val="000000"/>
                          </a:solidFill>
                          <a:effectLst/>
                          <a:uLnTx/>
                          <a:uFillTx/>
                          <a:latin typeface="DFKai-SB" pitchFamily="65" charset="-120"/>
                          <a:ea typeface="DFKai-SB" pitchFamily="65" charset="-120"/>
                          <a:cs typeface="+mn-cs"/>
                        </a:rPr>
                        <a:t>Target</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vMerge="1">
                  <a:txBody>
                    <a:bodyPr/>
                    <a:lstStyle/>
                    <a:p>
                      <a:pPr algn="ctr" rtl="0" fontAlgn="ctr"/>
                      <a:endParaRPr lang="de-DE" sz="1000" b="0" i="0" u="none" strike="noStrike" dirty="0">
                        <a:solidFill>
                          <a:srgbClr val="000000"/>
                        </a:solidFill>
                        <a:effectLst/>
                        <a:latin typeface="DFKai-SB" pitchFamily="65" charset="-120"/>
                        <a:ea typeface="DFKai-SB" pitchFamily="65" charset="-120"/>
                      </a:endParaRP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2E088"/>
                    </a:solidFill>
                  </a:tcPr>
                </a:tc>
                <a:extLst>
                  <a:ext uri="{0D108BD9-81ED-4DB2-BD59-A6C34878D82A}">
                    <a16:rowId xmlns:a16="http://schemas.microsoft.com/office/drawing/2014/main" val="10001"/>
                  </a:ext>
                </a:extLst>
              </a:tr>
              <a:tr h="1054109">
                <a:tc rowSpan="3">
                  <a:txBody>
                    <a:bodyPr/>
                    <a:lstStyle/>
                    <a:p>
                      <a:pPr algn="ctr" rtl="0" fontAlgn="ctr"/>
                      <a:r>
                        <a:rPr lang="en-US" altLang="zh-TW" sz="1000" b="0" i="0" u="none" strike="noStrike" dirty="0">
                          <a:solidFill>
                            <a:srgbClr val="000000"/>
                          </a:solidFill>
                          <a:effectLst/>
                          <a:latin typeface="DFKai-SB" pitchFamily="65" charset="-120"/>
                          <a:ea typeface="DFKai-SB" pitchFamily="65" charset="-120"/>
                        </a:rPr>
                        <a:t>Trade</a:t>
                      </a:r>
                      <a:r>
                        <a:rPr lang="en-US" altLang="zh-TW" sz="1000" b="0" i="0" u="none" strike="noStrike" baseline="0" dirty="0">
                          <a:solidFill>
                            <a:srgbClr val="000000"/>
                          </a:solidFill>
                          <a:effectLst/>
                          <a:latin typeface="DFKai-SB" pitchFamily="65" charset="-120"/>
                          <a:ea typeface="DFKai-SB" pitchFamily="65" charset="-120"/>
                        </a:rPr>
                        <a:t> </a:t>
                      </a:r>
                    </a:p>
                    <a:p>
                      <a:pPr algn="ctr" rtl="0" fontAlgn="ctr"/>
                      <a:r>
                        <a:rPr lang="en-US" altLang="zh-TW" sz="1000" b="0" i="0" u="none" strike="noStrike" baseline="0" dirty="0">
                          <a:solidFill>
                            <a:srgbClr val="000000"/>
                          </a:solidFill>
                          <a:effectLst/>
                          <a:latin typeface="DFKai-SB" pitchFamily="65" charset="-120"/>
                          <a:ea typeface="DFKai-SB" pitchFamily="65" charset="-120"/>
                        </a:rPr>
                        <a:t>Lane</a:t>
                      </a:r>
                      <a:endParaRPr lang="zh-TW" alt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en-US" altLang="zh-TW" sz="800" b="1" i="0" u="none" strike="noStrike" dirty="0">
                          <a:solidFill>
                            <a:srgbClr val="FF0000"/>
                          </a:solidFill>
                          <a:effectLst/>
                          <a:latin typeface="+mn-lt"/>
                          <a:ea typeface="DFKai-SB" pitchFamily="65" charset="-120"/>
                        </a:rPr>
                        <a:t>MX</a:t>
                      </a:r>
                      <a:r>
                        <a:rPr lang="en-US" altLang="zh-TW" sz="800" b="1" i="0" u="none" strike="noStrike" dirty="0">
                          <a:solidFill>
                            <a:schemeClr val="tx1"/>
                          </a:solidFill>
                          <a:effectLst/>
                          <a:latin typeface="+mn-lt"/>
                          <a:ea typeface="DFKai-SB" pitchFamily="65" charset="-120"/>
                        </a:rPr>
                        <a:t> </a:t>
                      </a:r>
                      <a:r>
                        <a:rPr lang="fr-FR" altLang="zh-TW" sz="800" b="1" i="0" u="none" strike="noStrike" dirty="0">
                          <a:solidFill>
                            <a:schemeClr val="tx1"/>
                          </a:solidFill>
                          <a:effectLst/>
                          <a:latin typeface="+mn-lt"/>
                          <a:ea typeface="DFKai-SB" pitchFamily="65" charset="-120"/>
                          <a:sym typeface="Wingdings" pitchFamily="2" charset="2"/>
                        </a:rPr>
                        <a:t></a:t>
                      </a:r>
                      <a:r>
                        <a:rPr lang="fr-FR" altLang="zh-TW" sz="800" b="1" i="0" u="none" strike="noStrike" dirty="0">
                          <a:solidFill>
                            <a:schemeClr val="tx1"/>
                          </a:solidFill>
                          <a:effectLst/>
                          <a:latin typeface="+mn-lt"/>
                          <a:ea typeface="DFKai-SB" pitchFamily="65" charset="-120"/>
                        </a:rPr>
                        <a:t> CARB</a:t>
                      </a:r>
                    </a:p>
                    <a:p>
                      <a:pPr algn="ctr" rtl="0" fontAlgn="ctr"/>
                      <a:r>
                        <a:rPr lang="en-US" altLang="zh-TW" sz="800" b="0" i="0" u="none" strike="noStrike" dirty="0">
                          <a:solidFill>
                            <a:schemeClr val="tx1"/>
                          </a:solidFill>
                          <a:effectLst/>
                          <a:latin typeface="+mn-lt"/>
                          <a:ea typeface="DFKai-SB" pitchFamily="65" charset="-120"/>
                        </a:rPr>
                        <a:t>(CB+V</a:t>
                      </a:r>
                      <a:r>
                        <a:rPr lang="de-DE" altLang="zh-TW" sz="800" b="0" i="0" u="none" strike="noStrike" baseline="0" dirty="0">
                          <a:solidFill>
                            <a:schemeClr val="tx1"/>
                          </a:solidFill>
                          <a:effectLst/>
                          <a:latin typeface="+mn-lt"/>
                          <a:ea typeface="DFKai-SB" pitchFamily="65" charset="-120"/>
                        </a:rPr>
                        <a:t> Tr</a:t>
                      </a:r>
                      <a:r>
                        <a:rPr lang="fr-FR" altLang="zh-TW" sz="800" b="0" i="0" u="none" strike="noStrike" baseline="0" dirty="0" err="1">
                          <a:solidFill>
                            <a:schemeClr val="tx1"/>
                          </a:solidFill>
                          <a:effectLst/>
                          <a:latin typeface="+mn-lt"/>
                          <a:ea typeface="DFKai-SB" pitchFamily="65" charset="-120"/>
                        </a:rPr>
                        <a:t>ade</a:t>
                      </a:r>
                      <a:r>
                        <a:rPr lang="fr-FR" altLang="zh-TW" sz="800" b="0" i="0" u="none" strike="noStrike" baseline="0" dirty="0">
                          <a:solidFill>
                            <a:schemeClr val="tx1"/>
                          </a:solidFill>
                          <a:effectLst/>
                          <a:latin typeface="+mn-lt"/>
                          <a:ea typeface="DFKai-SB" pitchFamily="65" charset="-120"/>
                        </a:rPr>
                        <a:t>)</a:t>
                      </a:r>
                      <a:endParaRPr lang="de-DE" sz="800" b="0" i="0" u="none" strike="noStrike" dirty="0">
                        <a:solidFill>
                          <a:schemeClr val="tx1"/>
                        </a:solidFill>
                        <a:effectLst/>
                        <a:latin typeface="+mn-lt"/>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de-DE" sz="800" b="0" i="0" u="none" strike="noStrike" dirty="0">
                          <a:solidFill>
                            <a:schemeClr val="tx1"/>
                          </a:solidFill>
                          <a:effectLst/>
                          <a:latin typeface="+mn-lt"/>
                          <a:ea typeface="DFKai-SB" pitchFamily="65" charset="-120"/>
                        </a:rPr>
                        <a:t>ELA</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SzPts val="1000"/>
                        <a:buFont typeface="Arial"/>
                        <a:buNone/>
                      </a:pPr>
                      <a:r>
                        <a:rPr lang="en-US" sz="800" dirty="0">
                          <a:solidFill>
                            <a:schemeClr val="dk1"/>
                          </a:solidFill>
                          <a:latin typeface="+mn-lt"/>
                          <a:ea typeface="DFKai-SB"/>
                          <a:cs typeface="+mn-cs"/>
                          <a:sym typeface="DFKai-SB"/>
                        </a:rPr>
                        <a:t>400</a:t>
                      </a:r>
                      <a:endParaRPr lang="en-US" sz="800" b="0" i="0" u="none" strike="noStrike" dirty="0">
                        <a:solidFill>
                          <a:schemeClr val="dk1"/>
                        </a:solidFill>
                        <a:latin typeface="+mn-lt"/>
                        <a:ea typeface="DFKai-SB"/>
                        <a:cs typeface="+mn-cs"/>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SzPts val="1000"/>
                        <a:buFont typeface="Arial"/>
                        <a:buNone/>
                      </a:pPr>
                      <a:r>
                        <a:rPr lang="en-US" sz="800" dirty="0">
                          <a:solidFill>
                            <a:schemeClr val="dk1"/>
                          </a:solidFill>
                          <a:latin typeface="+mn-lt"/>
                          <a:ea typeface="DFKai-SB"/>
                          <a:cs typeface="+mn-cs"/>
                          <a:sym typeface="DFKai-SB"/>
                        </a:rPr>
                        <a:t>495</a:t>
                      </a:r>
                      <a:endParaRPr sz="800" dirty="0">
                        <a:solidFill>
                          <a:schemeClr val="dk1"/>
                        </a:solidFill>
                        <a:latin typeface="+mn-lt"/>
                        <a:ea typeface="DFKai-SB"/>
                        <a:cs typeface="+mn-cs"/>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SzPts val="1000"/>
                        <a:buFont typeface="Arial"/>
                        <a:buNone/>
                      </a:pPr>
                      <a:r>
                        <a:rPr lang="en-US" sz="800" b="0" i="0" u="none" strike="noStrike" dirty="0">
                          <a:solidFill>
                            <a:schemeClr val="tx1"/>
                          </a:solidFill>
                          <a:latin typeface="+mn-lt"/>
                          <a:ea typeface="DFKai-SB"/>
                          <a:cs typeface="+mn-cs"/>
                          <a:sym typeface="DFKai-SB"/>
                        </a:rPr>
                        <a:t>124%</a:t>
                      </a:r>
                      <a:endParaRPr sz="800" b="0" i="0" u="none" strike="noStrike" dirty="0">
                        <a:solidFill>
                          <a:schemeClr val="tx1"/>
                        </a:solidFill>
                        <a:latin typeface="+mn-lt"/>
                        <a:ea typeface="DFKai-SB"/>
                        <a:cs typeface="+mn-cs"/>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lvl="0" indent="0" algn="ctr" rtl="0">
                        <a:spcBef>
                          <a:spcPts val="0"/>
                        </a:spcBef>
                        <a:spcAft>
                          <a:spcPts val="0"/>
                        </a:spcAft>
                        <a:buSzPts val="1000"/>
                        <a:buFont typeface="Arial"/>
                        <a:buNone/>
                      </a:pPr>
                      <a:r>
                        <a:rPr lang="en-US" sz="800" b="0" i="0" u="none" strike="noStrike" dirty="0">
                          <a:solidFill>
                            <a:schemeClr val="dk1"/>
                          </a:solidFill>
                          <a:latin typeface="+mn-lt"/>
                          <a:ea typeface="DFKai-SB"/>
                          <a:cs typeface="+mn-cs"/>
                          <a:sym typeface="DFKai-SB"/>
                        </a:rPr>
                        <a:t>450</a:t>
                      </a: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marL="0" marR="0" lvl="0" indent="0" algn="l" defTabSz="914400" rtl="0" eaLnBrk="1" fontAlgn="ctr" latinLnBrk="0" hangingPunct="1">
                        <a:lnSpc>
                          <a:spcPct val="100000"/>
                        </a:lnSpc>
                        <a:spcBef>
                          <a:spcPts val="0"/>
                        </a:spcBef>
                        <a:spcAft>
                          <a:spcPts val="0"/>
                        </a:spcAft>
                        <a:buClrTx/>
                        <a:buSzTx/>
                        <a:buFont typeface="Arial" panose="020B0604020202020204" pitchFamily="34" charset="0"/>
                        <a:buNone/>
                        <a:tabLst/>
                        <a:defRPr/>
                      </a:pPr>
                      <a:r>
                        <a:rPr lang="de-DE" sz="800" b="0" i="0" u="none" strike="noStrike" dirty="0">
                          <a:solidFill>
                            <a:schemeClr val="tx1"/>
                          </a:solidFill>
                          <a:effectLst/>
                          <a:latin typeface="+mn-lt"/>
                          <a:ea typeface="DFKai-SB" pitchFamily="65" charset="-120"/>
                        </a:rPr>
                        <a:t>Main PODs for V trade can be PABBA, having regular space on Express feeders or using WSA with T/S on Balboa KPI can be covered all depends on space asigned by BCC</a:t>
                      </a:r>
                      <a:r>
                        <a:rPr lang="zh-TW" altLang="en-US" sz="800" b="0" i="0" u="none" strike="noStrike" dirty="0">
                          <a:solidFill>
                            <a:schemeClr val="tx1"/>
                          </a:solidFill>
                          <a:effectLst/>
                          <a:latin typeface="+mn-lt"/>
                          <a:ea typeface="DFKai-SB" pitchFamily="65" charset="-120"/>
                        </a:rPr>
                        <a:t> </a:t>
                      </a:r>
                      <a:r>
                        <a:rPr lang="de-DE" sz="800" b="0" i="0" u="none" strike="noStrike" dirty="0">
                          <a:solidFill>
                            <a:schemeClr val="tx1"/>
                          </a:solidFill>
                          <a:effectLst/>
                          <a:latin typeface="+mn-lt"/>
                          <a:ea typeface="DFKai-SB" pitchFamily="65" charset="-120"/>
                        </a:rPr>
                        <a:t>customers can supporting us MABE /LX PANTOS/MACOPA +FAK cargo, carribean cargo is very</a:t>
                      </a:r>
                      <a:r>
                        <a:rPr lang="zh-TW" altLang="en-US" sz="800" b="0" i="0" u="none" strike="noStrike" dirty="0">
                          <a:solidFill>
                            <a:schemeClr val="tx1"/>
                          </a:solidFill>
                          <a:effectLst/>
                          <a:latin typeface="+mn-lt"/>
                          <a:ea typeface="DFKai-SB" pitchFamily="65" charset="-120"/>
                        </a:rPr>
                        <a:t> </a:t>
                      </a:r>
                      <a:r>
                        <a:rPr lang="en-US" altLang="zh-TW" sz="800" b="0" i="0" u="none" strike="noStrike" dirty="0">
                          <a:solidFill>
                            <a:schemeClr val="tx1"/>
                          </a:solidFill>
                          <a:effectLst/>
                          <a:latin typeface="+mn-lt"/>
                          <a:ea typeface="DFKai-SB" pitchFamily="65" charset="-120"/>
                        </a:rPr>
                        <a:t>limited</a:t>
                      </a:r>
                      <a:r>
                        <a:rPr lang="de-DE" sz="800" b="0" i="0" u="none" strike="noStrike" dirty="0">
                          <a:solidFill>
                            <a:schemeClr val="tx1"/>
                          </a:solidFill>
                          <a:effectLst/>
                          <a:latin typeface="+mn-lt"/>
                          <a:ea typeface="DFKai-SB" pitchFamily="65" charset="-120"/>
                        </a:rPr>
                        <a:t> by MXMZO due</a:t>
                      </a:r>
                      <a:r>
                        <a:rPr lang="zh-TW" altLang="en-US" sz="800" b="0" i="0" u="none" strike="noStrike" dirty="0">
                          <a:solidFill>
                            <a:schemeClr val="tx1"/>
                          </a:solidFill>
                          <a:effectLst/>
                          <a:latin typeface="+mn-lt"/>
                          <a:ea typeface="DFKai-SB" pitchFamily="65" charset="-120"/>
                        </a:rPr>
                        <a:t> </a:t>
                      </a:r>
                      <a:r>
                        <a:rPr lang="en-US" altLang="zh-TW" sz="800" b="0" i="0" u="none" strike="noStrike" dirty="0">
                          <a:solidFill>
                            <a:schemeClr val="tx1"/>
                          </a:solidFill>
                          <a:effectLst/>
                          <a:latin typeface="+mn-lt"/>
                          <a:ea typeface="DFKai-SB" pitchFamily="65" charset="-120"/>
                        </a:rPr>
                        <a:t>to</a:t>
                      </a:r>
                      <a:r>
                        <a:rPr lang="de-DE" sz="800" b="0" i="0" u="none" strike="noStrike" dirty="0">
                          <a:solidFill>
                            <a:schemeClr val="tx1"/>
                          </a:solidFill>
                          <a:effectLst/>
                          <a:latin typeface="+mn-lt"/>
                          <a:ea typeface="DFKai-SB" pitchFamily="65" charset="-120"/>
                        </a:rPr>
                        <a:t> MX has natural east</a:t>
                      </a:r>
                      <a:r>
                        <a:rPr lang="zh-TW" altLang="en-US" sz="800" b="0" i="0" u="none" strike="noStrike" dirty="0">
                          <a:solidFill>
                            <a:schemeClr val="tx1"/>
                          </a:solidFill>
                          <a:effectLst/>
                          <a:latin typeface="+mn-lt"/>
                          <a:ea typeface="DFKai-SB" pitchFamily="65" charset="-120"/>
                        </a:rPr>
                        <a:t> </a:t>
                      </a:r>
                      <a:r>
                        <a:rPr lang="en-US" altLang="zh-TW" sz="800" b="0" i="0" u="none" strike="noStrike" dirty="0">
                          <a:solidFill>
                            <a:schemeClr val="tx1"/>
                          </a:solidFill>
                          <a:effectLst/>
                          <a:latin typeface="+mn-lt"/>
                          <a:ea typeface="DFKai-SB" pitchFamily="65" charset="-120"/>
                        </a:rPr>
                        <a:t>coast</a:t>
                      </a:r>
                      <a:r>
                        <a:rPr lang="de-DE" sz="800" b="0" i="0" u="none" strike="noStrike" dirty="0">
                          <a:solidFill>
                            <a:schemeClr val="tx1"/>
                          </a:solidFill>
                          <a:effectLst/>
                          <a:latin typeface="+mn-lt"/>
                          <a:ea typeface="DFKai-SB" pitchFamily="65" charset="-120"/>
                        </a:rPr>
                        <a:t> ports to CARI from MXVRC/MXALT.</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extLst>
                  <a:ext uri="{0D108BD9-81ED-4DB2-BD59-A6C34878D82A}">
                    <a16:rowId xmlns:a16="http://schemas.microsoft.com/office/drawing/2014/main" val="10004"/>
                  </a:ext>
                </a:extLst>
              </a:tr>
              <a:tr h="1187292">
                <a:tc vMerge="1">
                  <a:txBody>
                    <a:bodyPr/>
                    <a:lstStyle/>
                    <a:p>
                      <a:endParaRPr lang="en-US"/>
                    </a:p>
                  </a:txBody>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zh-TW" sz="800" b="1" i="0" u="none" strike="noStrike" dirty="0">
                          <a:solidFill>
                            <a:srgbClr val="FF0000"/>
                          </a:solidFill>
                          <a:effectLst/>
                          <a:latin typeface="+mn-lt"/>
                          <a:ea typeface="DFKai-SB" pitchFamily="65" charset="-120"/>
                          <a:sym typeface="Wingdings" pitchFamily="2" charset="2"/>
                        </a:rPr>
                        <a:t>MX </a:t>
                      </a:r>
                      <a:r>
                        <a:rPr lang="fr-FR" altLang="zh-TW" sz="800" b="1" i="0" u="none" strike="noStrike" dirty="0">
                          <a:solidFill>
                            <a:schemeClr val="tx1"/>
                          </a:solidFill>
                          <a:effectLst/>
                          <a:latin typeface="+mn-lt"/>
                          <a:ea typeface="DFKai-SB" pitchFamily="65" charset="-120"/>
                          <a:sym typeface="Wingdings" pitchFamily="2" charset="2"/>
                        </a:rPr>
                        <a:t> WCSA</a:t>
                      </a:r>
                      <a:r>
                        <a:rPr lang="fr-FR" altLang="zh-TW" sz="800" b="1" i="0" u="none" strike="noStrike" dirty="0">
                          <a:solidFill>
                            <a:schemeClr val="tx1"/>
                          </a:solidFill>
                          <a:effectLst/>
                          <a:latin typeface="+mn-lt"/>
                          <a:ea typeface="DFKai-SB" pitchFamily="65" charset="-120"/>
                        </a:rPr>
                        <a:t> </a:t>
                      </a:r>
                    </a:p>
                    <a:p>
                      <a:pPr marL="0" marR="0" indent="0" algn="ctr" defTabSz="914400" rtl="0" eaLnBrk="1" fontAlgn="ctr" latinLnBrk="0" hangingPunct="1">
                        <a:lnSpc>
                          <a:spcPct val="100000"/>
                        </a:lnSpc>
                        <a:spcBef>
                          <a:spcPts val="0"/>
                        </a:spcBef>
                        <a:spcAft>
                          <a:spcPts val="0"/>
                        </a:spcAft>
                        <a:buClrTx/>
                        <a:buSzTx/>
                        <a:buFontTx/>
                        <a:buNone/>
                        <a:tabLst/>
                        <a:defRPr/>
                      </a:pPr>
                      <a:r>
                        <a:rPr lang="en-US" altLang="zh-TW" sz="800" b="0" i="0" u="none" strike="noStrike" dirty="0">
                          <a:solidFill>
                            <a:schemeClr val="tx1"/>
                          </a:solidFill>
                          <a:effectLst/>
                          <a:latin typeface="+mn-lt"/>
                          <a:ea typeface="DFKai-SB" pitchFamily="65" charset="-120"/>
                        </a:rPr>
                        <a:t>(CW+WC</a:t>
                      </a:r>
                      <a:r>
                        <a:rPr lang="de-DE" altLang="zh-TW" sz="800" b="0" i="0" u="none" strike="noStrike" baseline="0" dirty="0">
                          <a:solidFill>
                            <a:schemeClr val="tx1"/>
                          </a:solidFill>
                          <a:effectLst/>
                          <a:latin typeface="+mn-lt"/>
                          <a:ea typeface="DFKai-SB" pitchFamily="65" charset="-120"/>
                        </a:rPr>
                        <a:t> Tr</a:t>
                      </a:r>
                      <a:r>
                        <a:rPr lang="fr-FR" altLang="zh-TW" sz="800" b="0" i="0" u="none" strike="noStrike" baseline="0" dirty="0" err="1">
                          <a:solidFill>
                            <a:schemeClr val="tx1"/>
                          </a:solidFill>
                          <a:effectLst/>
                          <a:latin typeface="+mn-lt"/>
                          <a:ea typeface="DFKai-SB" pitchFamily="65" charset="-120"/>
                        </a:rPr>
                        <a:t>ade</a:t>
                      </a:r>
                      <a:r>
                        <a:rPr lang="fr-FR" altLang="zh-TW" sz="800" b="0" i="0" u="none" strike="noStrike" baseline="0" dirty="0">
                          <a:solidFill>
                            <a:schemeClr val="tx1"/>
                          </a:solidFill>
                          <a:effectLst/>
                          <a:latin typeface="+mn-lt"/>
                          <a:ea typeface="DFKai-SB" pitchFamily="65" charset="-120"/>
                        </a:rPr>
                        <a:t>)</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de-DE" sz="800" b="0" i="0" u="none" strike="noStrike" dirty="0">
                          <a:solidFill>
                            <a:schemeClr val="tx1"/>
                          </a:solidFill>
                          <a:effectLst/>
                          <a:latin typeface="+mn-lt"/>
                          <a:ea typeface="DFKai-SB" pitchFamily="65" charset="-120"/>
                        </a:rPr>
                        <a:t>ELA</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SzPts val="1000"/>
                        <a:buFont typeface="Arial"/>
                        <a:buNone/>
                      </a:pPr>
                      <a:r>
                        <a:rPr lang="en-US" sz="800" dirty="0">
                          <a:solidFill>
                            <a:schemeClr val="dk1"/>
                          </a:solidFill>
                          <a:latin typeface="+mn-lt"/>
                          <a:ea typeface="DFKai-SB"/>
                          <a:cs typeface="+mn-cs"/>
                          <a:sym typeface="DFKai-SB"/>
                        </a:rPr>
                        <a:t>8,500</a:t>
                      </a:r>
                      <a:endParaRPr lang="en-US" sz="800" b="0" i="0" u="none" strike="noStrike" dirty="0">
                        <a:solidFill>
                          <a:schemeClr val="dk1"/>
                        </a:solidFill>
                        <a:latin typeface="+mn-lt"/>
                        <a:ea typeface="DFKai-SB"/>
                        <a:cs typeface="+mn-cs"/>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SzPts val="1000"/>
                        <a:buFont typeface="Arial"/>
                        <a:buNone/>
                      </a:pPr>
                      <a:r>
                        <a:rPr lang="en-US" sz="800" b="0" i="0" u="none" strike="noStrike" dirty="0">
                          <a:solidFill>
                            <a:schemeClr val="dk1"/>
                          </a:solidFill>
                          <a:latin typeface="+mn-lt"/>
                          <a:ea typeface="DFKai-SB"/>
                          <a:cs typeface="+mn-cs"/>
                          <a:sym typeface="DFKai-SB"/>
                        </a:rPr>
                        <a:t>9,584</a:t>
                      </a:r>
                      <a:endParaRPr sz="800" b="0" i="0" u="none" strike="noStrike" dirty="0">
                        <a:solidFill>
                          <a:schemeClr val="dk1"/>
                        </a:solidFill>
                        <a:latin typeface="+mn-lt"/>
                        <a:ea typeface="DFKai-SB"/>
                        <a:cs typeface="+mn-cs"/>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SzPts val="1000"/>
                        <a:buFont typeface="Arial"/>
                        <a:buNone/>
                      </a:pPr>
                      <a:r>
                        <a:rPr lang="en-US" sz="800" b="0" i="0" u="none" strike="noStrike" dirty="0">
                          <a:solidFill>
                            <a:schemeClr val="tx1"/>
                          </a:solidFill>
                          <a:latin typeface="+mn-lt"/>
                          <a:ea typeface="DFKai-SB"/>
                          <a:cs typeface="+mn-cs"/>
                          <a:sym typeface="DFKai-SB"/>
                        </a:rPr>
                        <a:t>113%</a:t>
                      </a:r>
                      <a:endParaRPr sz="800" b="0" i="0" u="none" strike="noStrike" dirty="0">
                        <a:solidFill>
                          <a:schemeClr val="tx1"/>
                        </a:solidFill>
                        <a:latin typeface="+mn-lt"/>
                        <a:ea typeface="DFKai-SB"/>
                        <a:cs typeface="+mn-cs"/>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lvl="0" indent="0" algn="ctr" rtl="0">
                        <a:spcBef>
                          <a:spcPts val="0"/>
                        </a:spcBef>
                        <a:spcAft>
                          <a:spcPts val="0"/>
                        </a:spcAft>
                        <a:buSzPts val="1000"/>
                        <a:buFont typeface="Arial"/>
                        <a:buNone/>
                      </a:pPr>
                      <a:r>
                        <a:rPr lang="en-US" sz="800" b="0" i="0" u="none" strike="noStrike" dirty="0">
                          <a:solidFill>
                            <a:schemeClr val="dk1"/>
                          </a:solidFill>
                          <a:latin typeface="+mn-lt"/>
                          <a:ea typeface="DFKai-SB"/>
                          <a:cs typeface="+mn-cs"/>
                          <a:sym typeface="DFKai-SB"/>
                        </a:rPr>
                        <a:t>9,800</a:t>
                      </a: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marL="0" marR="0" lvl="0" indent="0" algn="just" defTabSz="914400" rtl="0" eaLnBrk="1" fontAlgn="ctr" latinLnBrk="0" hangingPunct="1">
                        <a:lnSpc>
                          <a:spcPct val="100000"/>
                        </a:lnSpc>
                        <a:spcBef>
                          <a:spcPts val="0"/>
                        </a:spcBef>
                        <a:spcAft>
                          <a:spcPts val="0"/>
                        </a:spcAft>
                        <a:buClrTx/>
                        <a:buSzTx/>
                        <a:buFont typeface="Arial" panose="020B0604020202020204" pitchFamily="34" charset="0"/>
                        <a:buNone/>
                        <a:tabLst/>
                        <a:defRPr/>
                      </a:pPr>
                      <a:r>
                        <a:rPr lang="de-DE" sz="800" b="0" i="0" u="none" strike="noStrike" dirty="0">
                          <a:solidFill>
                            <a:schemeClr val="tx1"/>
                          </a:solidFill>
                          <a:effectLst/>
                          <a:latin typeface="+mn-lt"/>
                          <a:ea typeface="DFKai-SB" pitchFamily="65" charset="-120"/>
                        </a:rPr>
                        <a:t>With current customers TENDER/FAK cargo without problem to achieve KPI MABE/LX PANTOS/P&amp;G/ CORGO AGENTS this means 60% from volume asigned + small FAK cargo shippers 40% can be covered acheaving new accounts with better guide line rates.</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extLst>
                  <a:ext uri="{0D108BD9-81ED-4DB2-BD59-A6C34878D82A}">
                    <a16:rowId xmlns:a16="http://schemas.microsoft.com/office/drawing/2014/main" val="10003"/>
                  </a:ext>
                </a:extLst>
              </a:tr>
              <a:tr h="1268607">
                <a:tc vMerge="1">
                  <a:txBody>
                    <a:bodyPr/>
                    <a:lstStyle/>
                    <a:p>
                      <a:endParaRPr lang="fr-FR"/>
                    </a:p>
                  </a:txBody>
                  <a:tcPr/>
                </a:tc>
                <a:tc>
                  <a:txBody>
                    <a:bodyPr/>
                    <a:lstStyle/>
                    <a:p>
                      <a:pPr algn="ctr" rtl="0" fontAlgn="ctr"/>
                      <a:r>
                        <a:rPr lang="en-US" altLang="zh-TW" sz="800" b="1" i="0" u="none" strike="noStrike" dirty="0">
                          <a:solidFill>
                            <a:srgbClr val="FF0000"/>
                          </a:solidFill>
                          <a:effectLst/>
                          <a:latin typeface="+mn-lt"/>
                          <a:ea typeface="DFKai-SB" pitchFamily="65" charset="-120"/>
                        </a:rPr>
                        <a:t>MX </a:t>
                      </a:r>
                      <a:r>
                        <a:rPr lang="en-US" altLang="zh-TW" sz="800" b="1" i="0" u="none" strike="noStrike" dirty="0">
                          <a:solidFill>
                            <a:schemeClr val="tx1"/>
                          </a:solidFill>
                          <a:effectLst/>
                          <a:latin typeface="+mn-lt"/>
                          <a:ea typeface="DFKai-SB" pitchFamily="65" charset="-120"/>
                          <a:sym typeface="Wingdings" pitchFamily="2" charset="2"/>
                        </a:rPr>
                        <a:t> WCCA</a:t>
                      </a:r>
                      <a:endParaRPr lang="de-DE" sz="800" b="1" i="0" u="none" strike="noStrike" dirty="0">
                        <a:solidFill>
                          <a:schemeClr val="tx1"/>
                        </a:solidFill>
                        <a:effectLst/>
                        <a:latin typeface="+mn-lt"/>
                        <a:ea typeface="DFKai-SB" pitchFamily="65" charset="-120"/>
                      </a:endParaRPr>
                    </a:p>
                    <a:p>
                      <a:pPr algn="ctr" rtl="0" fontAlgn="ctr"/>
                      <a:r>
                        <a:rPr lang="de-DE" sz="800" b="0" i="0" u="none" strike="noStrike" dirty="0">
                          <a:solidFill>
                            <a:schemeClr val="tx1"/>
                          </a:solidFill>
                          <a:effectLst/>
                          <a:latin typeface="+mn-lt"/>
                          <a:ea typeface="DFKai-SB" pitchFamily="65" charset="-120"/>
                        </a:rPr>
                        <a:t>(CB</a:t>
                      </a:r>
                      <a:r>
                        <a:rPr lang="de-DE" altLang="zh-TW" sz="800" b="0" i="0" u="none" strike="noStrike" baseline="0" dirty="0">
                          <a:solidFill>
                            <a:schemeClr val="tx1"/>
                          </a:solidFill>
                          <a:effectLst/>
                          <a:latin typeface="+mn-lt"/>
                          <a:ea typeface="DFKai-SB" pitchFamily="65" charset="-120"/>
                        </a:rPr>
                        <a:t> Tr</a:t>
                      </a:r>
                      <a:r>
                        <a:rPr lang="fr-FR" altLang="zh-TW" sz="800" b="0" i="0" u="none" strike="noStrike" baseline="0" dirty="0" err="1">
                          <a:solidFill>
                            <a:schemeClr val="tx1"/>
                          </a:solidFill>
                          <a:effectLst/>
                          <a:latin typeface="+mn-lt"/>
                          <a:ea typeface="DFKai-SB" pitchFamily="65" charset="-120"/>
                        </a:rPr>
                        <a:t>ade</a:t>
                      </a:r>
                      <a:r>
                        <a:rPr lang="fr-FR" altLang="zh-TW" sz="800" b="0" i="0" u="none" strike="noStrike" baseline="0" dirty="0">
                          <a:solidFill>
                            <a:schemeClr val="tx1"/>
                          </a:solidFill>
                          <a:effectLst/>
                          <a:latin typeface="+mn-lt"/>
                          <a:ea typeface="DFKai-SB" pitchFamily="65" charset="-120"/>
                        </a:rPr>
                        <a:t>)</a:t>
                      </a:r>
                      <a:endParaRPr lang="de-DE" sz="800" b="0" i="0" u="none" strike="noStrike" dirty="0">
                        <a:solidFill>
                          <a:schemeClr val="tx1"/>
                        </a:solidFill>
                        <a:effectLst/>
                        <a:latin typeface="+mn-lt"/>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de-DE" sz="800" b="0" i="0" u="none" strike="noStrike" dirty="0">
                          <a:solidFill>
                            <a:schemeClr val="tx1"/>
                          </a:solidFill>
                          <a:effectLst/>
                          <a:latin typeface="+mn-lt"/>
                          <a:ea typeface="DFKai-SB" pitchFamily="65" charset="-120"/>
                        </a:rPr>
                        <a:t>ELA</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SzPts val="1000"/>
                        <a:buFont typeface="Arial"/>
                        <a:buNone/>
                      </a:pPr>
                      <a:r>
                        <a:rPr lang="en-US" sz="800" dirty="0">
                          <a:solidFill>
                            <a:schemeClr val="dk1"/>
                          </a:solidFill>
                          <a:latin typeface="+mn-lt"/>
                          <a:ea typeface="DFKai-SB"/>
                          <a:cs typeface="+mn-cs"/>
                          <a:sym typeface="DFKai-SB"/>
                        </a:rPr>
                        <a:t>1,300</a:t>
                      </a:r>
                      <a:endParaRPr lang="en-US" sz="800" b="0" i="0" u="none" strike="noStrike" dirty="0">
                        <a:solidFill>
                          <a:schemeClr val="dk1"/>
                        </a:solidFill>
                        <a:latin typeface="+mn-lt"/>
                        <a:ea typeface="DFKai-SB"/>
                        <a:cs typeface="+mn-cs"/>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Clr>
                          <a:schemeClr val="dk1"/>
                        </a:buClr>
                        <a:buSzPts val="1000"/>
                        <a:buFont typeface="Arial"/>
                        <a:buNone/>
                      </a:pPr>
                      <a:r>
                        <a:rPr lang="en-US" sz="800" dirty="0">
                          <a:solidFill>
                            <a:schemeClr val="dk1"/>
                          </a:solidFill>
                          <a:latin typeface="+mn-lt"/>
                          <a:ea typeface="DFKai-SB"/>
                          <a:cs typeface="+mn-cs"/>
                          <a:sym typeface="DFKai-SB"/>
                        </a:rPr>
                        <a:t>1,583</a:t>
                      </a:r>
                      <a:endParaRPr sz="800" dirty="0">
                        <a:solidFill>
                          <a:schemeClr val="dk1"/>
                        </a:solidFill>
                        <a:latin typeface="+mn-lt"/>
                        <a:ea typeface="DFKai-SB"/>
                        <a:cs typeface="+mn-cs"/>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SzPts val="1000"/>
                        <a:buFont typeface="Arial"/>
                        <a:buNone/>
                      </a:pPr>
                      <a:r>
                        <a:rPr lang="en-US" sz="800" b="0" i="0" u="none" strike="noStrike" dirty="0">
                          <a:solidFill>
                            <a:schemeClr val="tx1"/>
                          </a:solidFill>
                          <a:latin typeface="+mn-lt"/>
                          <a:ea typeface="DFKai-SB"/>
                          <a:cs typeface="+mn-cs"/>
                          <a:sym typeface="DFKai-SB"/>
                        </a:rPr>
                        <a:t>122%</a:t>
                      </a:r>
                      <a:endParaRPr sz="800" b="0" i="0" u="none" strike="noStrike" dirty="0">
                        <a:solidFill>
                          <a:schemeClr val="tx1"/>
                        </a:solidFill>
                        <a:latin typeface="+mn-lt"/>
                        <a:ea typeface="DFKai-SB"/>
                        <a:cs typeface="+mn-cs"/>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lvl="0" indent="0" algn="ctr" rtl="0">
                        <a:spcBef>
                          <a:spcPts val="0"/>
                        </a:spcBef>
                        <a:spcAft>
                          <a:spcPts val="0"/>
                        </a:spcAft>
                        <a:buSzPts val="1000"/>
                        <a:buFont typeface="Arial"/>
                        <a:buNone/>
                      </a:pPr>
                      <a:r>
                        <a:rPr lang="en-US" sz="800" b="0" i="0" u="none" strike="noStrike" dirty="0">
                          <a:solidFill>
                            <a:schemeClr val="dk1"/>
                          </a:solidFill>
                          <a:latin typeface="+mn-lt"/>
                          <a:ea typeface="DFKai-SB"/>
                          <a:cs typeface="+mn-cs"/>
                          <a:sym typeface="DFKai-SB"/>
                        </a:rPr>
                        <a:t>1,450</a:t>
                      </a: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marL="0" marR="0" lvl="0" indent="0" algn="just" defTabSz="914400" rtl="0" eaLnBrk="1" fontAlgn="ctr" latinLnBrk="0" hangingPunct="1">
                        <a:lnSpc>
                          <a:spcPct val="100000"/>
                        </a:lnSpc>
                        <a:spcBef>
                          <a:spcPts val="0"/>
                        </a:spcBef>
                        <a:spcAft>
                          <a:spcPts val="0"/>
                        </a:spcAft>
                        <a:buClrTx/>
                        <a:buSzTx/>
                        <a:buFont typeface="Arial" panose="020B0604020202020204" pitchFamily="34" charset="0"/>
                        <a:buNone/>
                        <a:tabLst/>
                        <a:defRPr/>
                      </a:pPr>
                      <a:r>
                        <a:rPr lang="de-DE" sz="800" b="0" i="0" u="none" strike="noStrike" dirty="0">
                          <a:solidFill>
                            <a:schemeClr val="tx1"/>
                          </a:solidFill>
                          <a:effectLst/>
                          <a:latin typeface="+mn-lt"/>
                          <a:ea typeface="DFKai-SB" pitchFamily="65" charset="-120"/>
                        </a:rPr>
                        <a:t>Stable allocation on express feeders will be de key to fulfill our KPI along of all 2023 MX allocation was 5 to 10 TEUs per week, we can grant 200 TEUS per month as having competitive rates and space as Mexican market is, KPI can be achieved without problem, base cargo that MX can provoide from MABE/MACOPA/FFW and general FAK exporters (small shippers)</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extLst>
                  <a:ext uri="{0D108BD9-81ED-4DB2-BD59-A6C34878D82A}">
                    <a16:rowId xmlns:a16="http://schemas.microsoft.com/office/drawing/2014/main" val="10005"/>
                  </a:ext>
                </a:extLst>
              </a:tr>
            </a:tbl>
          </a:graphicData>
        </a:graphic>
      </p:graphicFrame>
      <p:sp>
        <p:nvSpPr>
          <p:cNvPr id="9" name="Title 11"/>
          <p:cNvSpPr txBox="1">
            <a:spLocks/>
          </p:cNvSpPr>
          <p:nvPr/>
        </p:nvSpPr>
        <p:spPr>
          <a:xfrm>
            <a:off x="104257" y="66576"/>
            <a:ext cx="8935486" cy="555831"/>
          </a:xfrm>
          <a:prstGeom prst="rect">
            <a:avLst/>
          </a:prstGeom>
          <a:solidFill>
            <a:srgbClr val="003217"/>
          </a:solidFill>
        </p:spPr>
        <p:style>
          <a:lnRef idx="1">
            <a:schemeClr val="accent3"/>
          </a:lnRef>
          <a:fillRef idx="3">
            <a:schemeClr val="accent3"/>
          </a:fillRef>
          <a:effectRef idx="2">
            <a:schemeClr val="accent3"/>
          </a:effectRef>
          <a:fontRef idx="minor">
            <a:schemeClr val="lt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altLang="zh-TW" sz="2400" b="1" dirty="0">
                <a:latin typeface="DFKai-SB" pitchFamily="65" charset="-120"/>
                <a:ea typeface="DFKai-SB" pitchFamily="65" charset="-120"/>
              </a:rPr>
              <a:t>Performance/Space(2024) and 2025 Market Review </a:t>
            </a:r>
            <a:r>
              <a:rPr lang="en-US" altLang="zh-TW" sz="2400" b="1" dirty="0">
                <a:solidFill>
                  <a:srgbClr val="FFFF00"/>
                </a:solidFill>
                <a:latin typeface="DFKai-SB" pitchFamily="65" charset="-120"/>
                <a:ea typeface="DFKai-SB" pitchFamily="65" charset="-120"/>
              </a:rPr>
              <a:t>(MX)</a:t>
            </a:r>
            <a:endParaRPr lang="en-US" sz="2400" b="1" dirty="0">
              <a:solidFill>
                <a:srgbClr val="FFFF00"/>
              </a:solidFill>
              <a:latin typeface="DFKai-SB" pitchFamily="65" charset="-120"/>
              <a:ea typeface="DFKai-SB" pitchFamily="65" charset="-120"/>
            </a:endParaRPr>
          </a:p>
        </p:txBody>
      </p:sp>
      <p:sp>
        <p:nvSpPr>
          <p:cNvPr id="7" name="Slide Number Placeholder 1"/>
          <p:cNvSpPr txBox="1">
            <a:spLocks/>
          </p:cNvSpPr>
          <p:nvPr/>
        </p:nvSpPr>
        <p:spPr>
          <a:xfrm>
            <a:off x="7010400" y="4883720"/>
            <a:ext cx="2133600"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9F36D82E-CE9F-4850-9751-B326B49AD240}" type="slidenum">
              <a:rPr lang="en-US" sz="1200" smtClean="0">
                <a:solidFill>
                  <a:prstClr val="black"/>
                </a:solidFill>
                <a:latin typeface="Calibri"/>
              </a:rPr>
              <a:pPr algn="r">
                <a:defRPr/>
              </a:pPr>
              <a:t>5</a:t>
            </a:fld>
            <a:endParaRPr lang="en-US" sz="1200" dirty="0">
              <a:solidFill>
                <a:prstClr val="black"/>
              </a:solidFill>
              <a:latin typeface="Calibri"/>
            </a:endParaRPr>
          </a:p>
        </p:txBody>
      </p:sp>
    </p:spTree>
    <p:extLst>
      <p:ext uri="{BB962C8B-B14F-4D97-AF65-F5344CB8AC3E}">
        <p14:creationId xmlns:p14="http://schemas.microsoft.com/office/powerpoint/2010/main" val="311763582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196CAD6-79DC-9C5D-BD5E-C3DF16FA00FE}"/>
              </a:ext>
            </a:extLst>
          </p:cNvPr>
          <p:cNvSpPr>
            <a:spLocks noGrp="1"/>
          </p:cNvSpPr>
          <p:nvPr>
            <p:ph type="title"/>
          </p:nvPr>
        </p:nvSpPr>
        <p:spPr/>
        <p:txBody>
          <a:bodyPr/>
          <a:lstStyle/>
          <a:p>
            <a:endParaRPr lang="es-HN"/>
          </a:p>
        </p:txBody>
      </p:sp>
      <p:sp>
        <p:nvSpPr>
          <p:cNvPr id="3" name="Marcador de texto 2">
            <a:extLst>
              <a:ext uri="{FF2B5EF4-FFF2-40B4-BE49-F238E27FC236}">
                <a16:creationId xmlns:a16="http://schemas.microsoft.com/office/drawing/2014/main" id="{638A0F43-CA02-D0AE-3613-879CBBACD822}"/>
              </a:ext>
            </a:extLst>
          </p:cNvPr>
          <p:cNvSpPr>
            <a:spLocks noGrp="1"/>
          </p:cNvSpPr>
          <p:nvPr>
            <p:ph type="body"/>
          </p:nvPr>
        </p:nvSpPr>
        <p:spPr/>
        <p:txBody>
          <a:bodyPr/>
          <a:lstStyle/>
          <a:p>
            <a:endParaRPr lang="es-HN"/>
          </a:p>
        </p:txBody>
      </p:sp>
      <p:pic>
        <p:nvPicPr>
          <p:cNvPr id="5" name="Imagen 4">
            <a:extLst>
              <a:ext uri="{FF2B5EF4-FFF2-40B4-BE49-F238E27FC236}">
                <a16:creationId xmlns:a16="http://schemas.microsoft.com/office/drawing/2014/main" id="{D0CE262E-419F-1259-3918-5039BCA7E971}"/>
              </a:ext>
            </a:extLst>
          </p:cNvPr>
          <p:cNvPicPr>
            <a:picLocks noChangeAspect="1"/>
          </p:cNvPicPr>
          <p:nvPr/>
        </p:nvPicPr>
        <p:blipFill>
          <a:blip r:embed="rId2"/>
          <a:stretch>
            <a:fillRect/>
          </a:stretch>
        </p:blipFill>
        <p:spPr>
          <a:xfrm>
            <a:off x="0" y="17019"/>
            <a:ext cx="9144000" cy="5109461"/>
          </a:xfrm>
          <a:prstGeom prst="rect">
            <a:avLst/>
          </a:prstGeom>
        </p:spPr>
      </p:pic>
    </p:spTree>
    <p:extLst>
      <p:ext uri="{BB962C8B-B14F-4D97-AF65-F5344CB8AC3E}">
        <p14:creationId xmlns:p14="http://schemas.microsoft.com/office/powerpoint/2010/main" val="21201229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196CAD6-79DC-9C5D-BD5E-C3DF16FA00FE}"/>
              </a:ext>
            </a:extLst>
          </p:cNvPr>
          <p:cNvSpPr>
            <a:spLocks noGrp="1"/>
          </p:cNvSpPr>
          <p:nvPr>
            <p:ph type="title"/>
          </p:nvPr>
        </p:nvSpPr>
        <p:spPr/>
        <p:txBody>
          <a:bodyPr/>
          <a:lstStyle/>
          <a:p>
            <a:endParaRPr lang="es-HN"/>
          </a:p>
        </p:txBody>
      </p:sp>
      <p:sp>
        <p:nvSpPr>
          <p:cNvPr id="3" name="Marcador de texto 2">
            <a:extLst>
              <a:ext uri="{FF2B5EF4-FFF2-40B4-BE49-F238E27FC236}">
                <a16:creationId xmlns:a16="http://schemas.microsoft.com/office/drawing/2014/main" id="{638A0F43-CA02-D0AE-3613-879CBBACD822}"/>
              </a:ext>
            </a:extLst>
          </p:cNvPr>
          <p:cNvSpPr>
            <a:spLocks noGrp="1"/>
          </p:cNvSpPr>
          <p:nvPr>
            <p:ph type="body"/>
          </p:nvPr>
        </p:nvSpPr>
        <p:spPr/>
        <p:txBody>
          <a:bodyPr/>
          <a:lstStyle/>
          <a:p>
            <a:endParaRPr lang="es-HN"/>
          </a:p>
        </p:txBody>
      </p:sp>
      <p:pic>
        <p:nvPicPr>
          <p:cNvPr id="7" name="Imagen 6">
            <a:extLst>
              <a:ext uri="{FF2B5EF4-FFF2-40B4-BE49-F238E27FC236}">
                <a16:creationId xmlns:a16="http://schemas.microsoft.com/office/drawing/2014/main" id="{CB579138-CF1E-9F14-7365-259FA28B17F8}"/>
              </a:ext>
            </a:extLst>
          </p:cNvPr>
          <p:cNvPicPr>
            <a:picLocks noChangeAspect="1"/>
          </p:cNvPicPr>
          <p:nvPr/>
        </p:nvPicPr>
        <p:blipFill>
          <a:blip r:embed="rId2"/>
          <a:stretch>
            <a:fillRect/>
          </a:stretch>
        </p:blipFill>
        <p:spPr>
          <a:xfrm>
            <a:off x="0" y="5831"/>
            <a:ext cx="9144000" cy="5131837"/>
          </a:xfrm>
          <a:prstGeom prst="rect">
            <a:avLst/>
          </a:prstGeom>
        </p:spPr>
      </p:pic>
    </p:spTree>
    <p:extLst>
      <p:ext uri="{BB962C8B-B14F-4D97-AF65-F5344CB8AC3E}">
        <p14:creationId xmlns:p14="http://schemas.microsoft.com/office/powerpoint/2010/main" val="57040188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449"/>
        <p:cNvGrpSpPr/>
        <p:nvPr/>
      </p:nvGrpSpPr>
      <p:grpSpPr>
        <a:xfrm>
          <a:off x="0" y="0"/>
          <a:ext cx="0" cy="0"/>
          <a:chOff x="0" y="0"/>
          <a:chExt cx="0" cy="0"/>
        </a:xfrm>
      </p:grpSpPr>
      <p:sp>
        <p:nvSpPr>
          <p:cNvPr id="452" name="Google Shape;452;p46"/>
          <p:cNvSpPr txBox="1">
            <a:spLocks noGrp="1"/>
          </p:cNvSpPr>
          <p:nvPr>
            <p:ph type="sldNum" idx="4294967295"/>
          </p:nvPr>
        </p:nvSpPr>
        <p:spPr>
          <a:xfrm>
            <a:off x="8892480" y="4926318"/>
            <a:ext cx="582900" cy="205800"/>
          </a:xfrm>
          <a:prstGeom prst="rect">
            <a:avLst/>
          </a:prstGeom>
          <a:noFill/>
          <a:ln>
            <a:noFill/>
          </a:ln>
        </p:spPr>
        <p:txBody>
          <a:bodyPr spcFirstLastPara="1" wrap="square" lIns="91423" tIns="45699" rIns="91423" bIns="45699" anchor="ctr" anchorCtr="0">
            <a:noAutofit/>
          </a:bodyPr>
          <a:lstStyle/>
          <a:p>
            <a:pPr>
              <a:buSzPts val="1100"/>
            </a:pPr>
            <a:fld id="{00000000-1234-1234-1234-123412341234}" type="slidenum">
              <a:rPr lang="en-US" sz="1000"/>
              <a:pPr>
                <a:buSzPts val="1100"/>
              </a:pPr>
              <a:t>52</a:t>
            </a:fld>
            <a:endParaRPr sz="1000"/>
          </a:p>
        </p:txBody>
      </p:sp>
      <p:pic>
        <p:nvPicPr>
          <p:cNvPr id="3" name="圖片 2">
            <a:extLst>
              <a:ext uri="{FF2B5EF4-FFF2-40B4-BE49-F238E27FC236}">
                <a16:creationId xmlns:a16="http://schemas.microsoft.com/office/drawing/2014/main" id="{F53C097D-14D5-747C-43D8-AE3128F35CB7}"/>
              </a:ext>
            </a:extLst>
          </p:cNvPr>
          <p:cNvPicPr>
            <a:picLocks noChangeAspect="1"/>
          </p:cNvPicPr>
          <p:nvPr/>
        </p:nvPicPr>
        <p:blipFill>
          <a:blip r:embed="rId3"/>
          <a:stretch>
            <a:fillRect/>
          </a:stretch>
        </p:blipFill>
        <p:spPr>
          <a:xfrm>
            <a:off x="2448971" y="306494"/>
            <a:ext cx="6444208" cy="2876297"/>
          </a:xfrm>
          <a:prstGeom prst="rect">
            <a:avLst/>
          </a:prstGeom>
          <a:effectLst>
            <a:softEdge rad="228600"/>
          </a:effectLst>
        </p:spPr>
      </p:pic>
      <p:pic>
        <p:nvPicPr>
          <p:cNvPr id="2" name="圖片 1">
            <a:extLst>
              <a:ext uri="{FF2B5EF4-FFF2-40B4-BE49-F238E27FC236}">
                <a16:creationId xmlns:a16="http://schemas.microsoft.com/office/drawing/2014/main" id="{41645878-BBD3-75C9-B7CC-91F2ACDD5A31}"/>
              </a:ext>
            </a:extLst>
          </p:cNvPr>
          <p:cNvPicPr>
            <a:picLocks noChangeAspect="1"/>
          </p:cNvPicPr>
          <p:nvPr/>
        </p:nvPicPr>
        <p:blipFill>
          <a:blip r:embed="rId4"/>
          <a:stretch>
            <a:fillRect/>
          </a:stretch>
        </p:blipFill>
        <p:spPr>
          <a:xfrm>
            <a:off x="323528" y="3398857"/>
            <a:ext cx="4543640" cy="1635710"/>
          </a:xfrm>
          <a:prstGeom prst="rect">
            <a:avLst/>
          </a:prstGeom>
        </p:spPr>
      </p:pic>
    </p:spTree>
    <p:extLst>
      <p:ext uri="{BB962C8B-B14F-4D97-AF65-F5344CB8AC3E}">
        <p14:creationId xmlns:p14="http://schemas.microsoft.com/office/powerpoint/2010/main" val="30984903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1"/>
          <p:cNvSpPr>
            <a:spLocks noGrp="1"/>
          </p:cNvSpPr>
          <p:nvPr>
            <p:ph type="title"/>
          </p:nvPr>
        </p:nvSpPr>
        <p:spPr>
          <a:xfrm>
            <a:off x="107504" y="123478"/>
            <a:ext cx="8928992" cy="533400"/>
          </a:xfrm>
          <a:solidFill>
            <a:srgbClr val="003217"/>
          </a:solidFill>
        </p:spPr>
        <p:style>
          <a:lnRef idx="1">
            <a:schemeClr val="accent3"/>
          </a:lnRef>
          <a:fillRef idx="3">
            <a:schemeClr val="accent3"/>
          </a:fillRef>
          <a:effectRef idx="2">
            <a:schemeClr val="accent3"/>
          </a:effectRef>
          <a:fontRef idx="minor">
            <a:schemeClr val="lt1"/>
          </a:fontRef>
        </p:style>
        <p:txBody>
          <a:bodyPr>
            <a:normAutofit/>
          </a:bodyPr>
          <a:lstStyle/>
          <a:p>
            <a:pPr algn="ctr"/>
            <a:r>
              <a:rPr lang="en-US" altLang="zh-TW" sz="2400" b="1" dirty="0">
                <a:latin typeface="DFKai-SB" pitchFamily="65" charset="-120"/>
                <a:ea typeface="DFKai-SB" pitchFamily="65" charset="-120"/>
              </a:rPr>
              <a:t>Topic discussion </a:t>
            </a:r>
            <a:r>
              <a:rPr lang="en-US" altLang="zh-TW" sz="2400" b="1" dirty="0">
                <a:solidFill>
                  <a:srgbClr val="FFFF00"/>
                </a:solidFill>
                <a:latin typeface="DFKai-SB" pitchFamily="65" charset="-120"/>
                <a:ea typeface="DFKai-SB" pitchFamily="65" charset="-120"/>
              </a:rPr>
              <a:t>(MX)</a:t>
            </a:r>
            <a:endParaRPr lang="en-US" sz="2400" b="1" dirty="0">
              <a:solidFill>
                <a:srgbClr val="FFFF00"/>
              </a:solidFill>
              <a:latin typeface="DFKai-SB" pitchFamily="65" charset="-120"/>
              <a:ea typeface="DFKai-SB" pitchFamily="65" charset="-120"/>
            </a:endParaRPr>
          </a:p>
        </p:txBody>
      </p:sp>
      <p:sp>
        <p:nvSpPr>
          <p:cNvPr id="5" name="Slide Number Placeholder 1"/>
          <p:cNvSpPr txBox="1">
            <a:spLocks/>
          </p:cNvSpPr>
          <p:nvPr/>
        </p:nvSpPr>
        <p:spPr>
          <a:xfrm>
            <a:off x="7010400" y="4883720"/>
            <a:ext cx="2133600"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9F36D82E-CE9F-4850-9751-B326B49AD240}" type="slidenum">
              <a:rPr lang="en-US" sz="1200" smtClean="0">
                <a:solidFill>
                  <a:prstClr val="black"/>
                </a:solidFill>
                <a:latin typeface="Calibri"/>
              </a:rPr>
              <a:pPr algn="r">
                <a:defRPr/>
              </a:pPr>
              <a:t>6</a:t>
            </a:fld>
            <a:endParaRPr lang="en-US" sz="1200" dirty="0">
              <a:solidFill>
                <a:prstClr val="black"/>
              </a:solidFill>
              <a:latin typeface="Calibri"/>
            </a:endParaRPr>
          </a:p>
        </p:txBody>
      </p:sp>
      <p:sp>
        <p:nvSpPr>
          <p:cNvPr id="3" name="文字方塊 2"/>
          <p:cNvSpPr txBox="1"/>
          <p:nvPr/>
        </p:nvSpPr>
        <p:spPr>
          <a:xfrm>
            <a:off x="114400" y="646349"/>
            <a:ext cx="2026517" cy="369332"/>
          </a:xfrm>
          <a:prstGeom prst="rect">
            <a:avLst/>
          </a:prstGeom>
          <a:noFill/>
        </p:spPr>
        <p:txBody>
          <a:bodyPr wrap="none" rtlCol="0">
            <a:spAutoFit/>
          </a:bodyPr>
          <a:lstStyle/>
          <a:p>
            <a:r>
              <a:rPr lang="en-US" sz="1600" b="1" dirty="0"/>
              <a:t>Commercial</a:t>
            </a:r>
            <a:r>
              <a:rPr lang="en-US" b="1" dirty="0"/>
              <a:t> side: </a:t>
            </a:r>
          </a:p>
        </p:txBody>
      </p:sp>
      <p:sp>
        <p:nvSpPr>
          <p:cNvPr id="8" name="文字方塊 7"/>
          <p:cNvSpPr txBox="1"/>
          <p:nvPr/>
        </p:nvSpPr>
        <p:spPr>
          <a:xfrm>
            <a:off x="114400" y="2896364"/>
            <a:ext cx="2613216" cy="338554"/>
          </a:xfrm>
          <a:prstGeom prst="rect">
            <a:avLst/>
          </a:prstGeom>
          <a:noFill/>
        </p:spPr>
        <p:txBody>
          <a:bodyPr wrap="none" rtlCol="0">
            <a:spAutoFit/>
          </a:bodyPr>
          <a:lstStyle/>
          <a:p>
            <a:r>
              <a:rPr lang="en-US" sz="1600" b="1" dirty="0"/>
              <a:t>Future Plan Suggestion: </a:t>
            </a:r>
          </a:p>
        </p:txBody>
      </p:sp>
      <p:sp>
        <p:nvSpPr>
          <p:cNvPr id="2" name="CuadroTexto 3">
            <a:extLst>
              <a:ext uri="{FF2B5EF4-FFF2-40B4-BE49-F238E27FC236}">
                <a16:creationId xmlns:a16="http://schemas.microsoft.com/office/drawing/2014/main" id="{15DE52E2-565E-E589-BF8E-7C7F273BCD67}"/>
              </a:ext>
            </a:extLst>
          </p:cNvPr>
          <p:cNvSpPr txBox="1"/>
          <p:nvPr/>
        </p:nvSpPr>
        <p:spPr>
          <a:xfrm>
            <a:off x="323528" y="1004150"/>
            <a:ext cx="8928992" cy="1415772"/>
          </a:xfrm>
          <a:prstGeom prst="rect">
            <a:avLst/>
          </a:prstGeom>
          <a:noFill/>
        </p:spPr>
        <p:txBody>
          <a:bodyPr wrap="square">
            <a:spAutoFit/>
          </a:bodyPr>
          <a:lstStyle/>
          <a:p>
            <a:pPr marL="285750" indent="-285750">
              <a:buFont typeface="Wingdings" panose="05000000000000000000" pitchFamily="2" charset="2"/>
              <a:buChar char="v"/>
            </a:pPr>
            <a:r>
              <a:rPr lang="en-US" sz="1200" u="sng" dirty="0"/>
              <a:t>Q trade</a:t>
            </a:r>
            <a:r>
              <a:rPr lang="en-US" sz="1200" dirty="0"/>
              <a:t>: Get more space at main ports for Own SQ cargo</a:t>
            </a:r>
          </a:p>
          <a:p>
            <a:pPr marL="285750" indent="-285750">
              <a:buFont typeface="Wingdings" panose="05000000000000000000" pitchFamily="2" charset="2"/>
              <a:buChar char="v"/>
            </a:pPr>
            <a:r>
              <a:rPr lang="en-US" sz="1200" dirty="0"/>
              <a:t>Booking confirmation as soon as possible in order to provide best service for our own SQ and avoid roll overs in POL.</a:t>
            </a:r>
          </a:p>
          <a:p>
            <a:pPr marL="285750" indent="-285750">
              <a:buFont typeface="Wingdings" panose="05000000000000000000" pitchFamily="2" charset="2"/>
              <a:buChar char="v"/>
            </a:pPr>
            <a:r>
              <a:rPr lang="en-US" sz="1200" dirty="0"/>
              <a:t>Y trade: Focusing to maintain base volume from ORE/MINERAL from 4 main accounts IMPALA/STEINWEG/DOLPHIN/CIMA + medium size A/C’S, enlarge  FAK A/C´s  regain Southeast </a:t>
            </a:r>
          </a:p>
          <a:p>
            <a:pPr marL="285750" indent="-285750">
              <a:buFont typeface="Wingdings" panose="05000000000000000000" pitchFamily="2" charset="2"/>
              <a:buChar char="v"/>
            </a:pPr>
            <a:r>
              <a:rPr lang="en-US" sz="1200" dirty="0"/>
              <a:t>Y trade:  volume offering WSA5 service with bigger space, using WSA2/3 for small shots vol’s 4 main accounts IMPALA/YAVA/STEINWEG/DOLPHIN,  rest of volume will be covered by current and new small shots A/C´S</a:t>
            </a:r>
            <a:r>
              <a:rPr lang="en-US" altLang="zh-TW" sz="1200" dirty="0"/>
              <a:t>.</a:t>
            </a:r>
            <a:endParaRPr lang="en-US" sz="1200" dirty="0"/>
          </a:p>
          <a:p>
            <a:pPr marL="285750" indent="-285750">
              <a:buFont typeface="Wingdings" panose="05000000000000000000" pitchFamily="2" charset="2"/>
              <a:buChar char="v"/>
            </a:pPr>
            <a:endParaRPr lang="en-US" sz="1400" dirty="0"/>
          </a:p>
        </p:txBody>
      </p:sp>
      <p:sp>
        <p:nvSpPr>
          <p:cNvPr id="4" name="CuadroTexto 8">
            <a:extLst>
              <a:ext uri="{FF2B5EF4-FFF2-40B4-BE49-F238E27FC236}">
                <a16:creationId xmlns:a16="http://schemas.microsoft.com/office/drawing/2014/main" id="{7BCD94B9-CECD-71B7-0AAD-F34FEEFC76D8}"/>
              </a:ext>
            </a:extLst>
          </p:cNvPr>
          <p:cNvSpPr txBox="1"/>
          <p:nvPr/>
        </p:nvSpPr>
        <p:spPr>
          <a:xfrm>
            <a:off x="323528" y="3265696"/>
            <a:ext cx="8136904" cy="1015663"/>
          </a:xfrm>
          <a:prstGeom prst="rect">
            <a:avLst/>
          </a:prstGeom>
          <a:noFill/>
        </p:spPr>
        <p:txBody>
          <a:bodyPr wrap="square">
            <a:spAutoFit/>
          </a:bodyPr>
          <a:lstStyle/>
          <a:p>
            <a:pPr marL="285750" indent="-285750">
              <a:buFont typeface="Wingdings" panose="05000000000000000000" pitchFamily="2" charset="2"/>
              <a:buChar char="v"/>
            </a:pPr>
            <a:r>
              <a:rPr lang="en-US" sz="1200" dirty="0"/>
              <a:t>Q Trade: To increase our lifting and enlarge our participation in MXLZC more space allocation  needed to cover areas as MXJMJ / MXUCK / MXVUJ / MXQRO where this area service can be covered. </a:t>
            </a:r>
          </a:p>
          <a:p>
            <a:pPr marL="285750" indent="-285750">
              <a:buFont typeface="Wingdings" panose="05000000000000000000" pitchFamily="2" charset="2"/>
              <a:buChar char="v"/>
            </a:pPr>
            <a:r>
              <a:rPr lang="en-US" sz="1200" dirty="0"/>
              <a:t>Y Trade: Promote WSA/ WSA5 service for big volumes, O/O cargo for all trades.</a:t>
            </a:r>
          </a:p>
          <a:p>
            <a:pPr marL="285750" indent="-285750">
              <a:buFont typeface="Wingdings" panose="05000000000000000000" pitchFamily="2" charset="2"/>
              <a:buChar char="v"/>
            </a:pPr>
            <a:r>
              <a:rPr lang="en-US" sz="1200" dirty="0"/>
              <a:t>CW/WCA/V/B Trades: achieve cargo from many medium and small A/C´S, BCC needs to grant space on each service to maintain our market participation.</a:t>
            </a:r>
          </a:p>
        </p:txBody>
      </p:sp>
    </p:spTree>
    <p:extLst>
      <p:ext uri="{BB962C8B-B14F-4D97-AF65-F5344CB8AC3E}">
        <p14:creationId xmlns:p14="http://schemas.microsoft.com/office/powerpoint/2010/main" val="3395764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1"/>
          <p:cNvSpPr>
            <a:spLocks noGrp="1"/>
          </p:cNvSpPr>
          <p:nvPr>
            <p:ph type="title"/>
          </p:nvPr>
        </p:nvSpPr>
        <p:spPr>
          <a:xfrm>
            <a:off x="107504" y="123478"/>
            <a:ext cx="8928992" cy="533400"/>
          </a:xfrm>
          <a:solidFill>
            <a:srgbClr val="003217"/>
          </a:solidFill>
        </p:spPr>
        <p:style>
          <a:lnRef idx="1">
            <a:schemeClr val="accent3"/>
          </a:lnRef>
          <a:fillRef idx="3">
            <a:schemeClr val="accent3"/>
          </a:fillRef>
          <a:effectRef idx="2">
            <a:schemeClr val="accent3"/>
          </a:effectRef>
          <a:fontRef idx="minor">
            <a:schemeClr val="lt1"/>
          </a:fontRef>
        </p:style>
        <p:txBody>
          <a:bodyPr>
            <a:normAutofit/>
          </a:bodyPr>
          <a:lstStyle/>
          <a:p>
            <a:pPr algn="ctr"/>
            <a:r>
              <a:rPr lang="en-US" altLang="zh-TW" sz="2400" b="1" dirty="0">
                <a:latin typeface="DFKai-SB" pitchFamily="65" charset="-120"/>
                <a:ea typeface="DFKai-SB" pitchFamily="65" charset="-120"/>
              </a:rPr>
              <a:t>Topic discussion </a:t>
            </a:r>
            <a:r>
              <a:rPr lang="en-US" altLang="zh-TW" sz="2400" b="1" dirty="0">
                <a:solidFill>
                  <a:srgbClr val="FFFF00"/>
                </a:solidFill>
                <a:latin typeface="DFKai-SB" pitchFamily="65" charset="-120"/>
                <a:ea typeface="DFKai-SB" pitchFamily="65" charset="-120"/>
              </a:rPr>
              <a:t>(MX)</a:t>
            </a:r>
            <a:endParaRPr lang="en-US" sz="2400" b="1" dirty="0">
              <a:solidFill>
                <a:srgbClr val="FFFF00"/>
              </a:solidFill>
              <a:latin typeface="DFKai-SB" pitchFamily="65" charset="-120"/>
              <a:ea typeface="DFKai-SB" pitchFamily="65" charset="-120"/>
            </a:endParaRPr>
          </a:p>
        </p:txBody>
      </p:sp>
      <p:sp>
        <p:nvSpPr>
          <p:cNvPr id="5" name="Slide Number Placeholder 1"/>
          <p:cNvSpPr txBox="1">
            <a:spLocks/>
          </p:cNvSpPr>
          <p:nvPr/>
        </p:nvSpPr>
        <p:spPr>
          <a:xfrm>
            <a:off x="7010400" y="4883720"/>
            <a:ext cx="2133600"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9F36D82E-CE9F-4850-9751-B326B49AD240}" type="slidenum">
              <a:rPr lang="en-US" sz="1200" smtClean="0">
                <a:solidFill>
                  <a:prstClr val="black"/>
                </a:solidFill>
                <a:latin typeface="Calibri"/>
              </a:rPr>
              <a:pPr algn="r">
                <a:defRPr/>
              </a:pPr>
              <a:t>7</a:t>
            </a:fld>
            <a:endParaRPr lang="en-US" sz="1200" dirty="0">
              <a:solidFill>
                <a:prstClr val="black"/>
              </a:solidFill>
              <a:latin typeface="Calibri"/>
            </a:endParaRPr>
          </a:p>
        </p:txBody>
      </p:sp>
      <p:sp>
        <p:nvSpPr>
          <p:cNvPr id="3" name="文字方塊 2"/>
          <p:cNvSpPr txBox="1"/>
          <p:nvPr/>
        </p:nvSpPr>
        <p:spPr>
          <a:xfrm>
            <a:off x="179512" y="771550"/>
            <a:ext cx="8856984" cy="4216539"/>
          </a:xfrm>
          <a:prstGeom prst="rect">
            <a:avLst/>
          </a:prstGeom>
          <a:noFill/>
        </p:spPr>
        <p:txBody>
          <a:bodyPr wrap="square" rtlCol="0" anchor="t">
            <a:spAutoFit/>
          </a:bodyPr>
          <a:lstStyle/>
          <a:p>
            <a:r>
              <a:rPr lang="en-US" sz="1600" b="1" dirty="0"/>
              <a:t>Future market forecast</a:t>
            </a:r>
            <a:r>
              <a:rPr lang="zh-TW" altLang="en-US" sz="1600" b="1" dirty="0"/>
              <a:t> </a:t>
            </a:r>
            <a:r>
              <a:rPr lang="en-US" altLang="zh-TW" sz="1600" b="1" dirty="0"/>
              <a:t>in 2025</a:t>
            </a:r>
            <a:r>
              <a:rPr lang="en-US" sz="1600" b="1" dirty="0"/>
              <a:t> (Pessimistic / Optimistic / Remain the same)?</a:t>
            </a:r>
          </a:p>
          <a:p>
            <a:endParaRPr lang="en-US" dirty="0"/>
          </a:p>
          <a:p>
            <a:endParaRPr lang="en-US" dirty="0"/>
          </a:p>
          <a:p>
            <a:endParaRPr lang="en-US" dirty="0"/>
          </a:p>
          <a:p>
            <a:r>
              <a:rPr lang="en-US" altLang="zh-TW" sz="1600" b="1" dirty="0"/>
              <a:t>E</a:t>
            </a:r>
            <a:r>
              <a:rPr lang="en-US" sz="1600" b="1" dirty="0"/>
              <a:t>conomic background</a:t>
            </a:r>
          </a:p>
          <a:p>
            <a:pPr marL="285750" indent="-285750">
              <a:buFont typeface="Wingdings" panose="05000000000000000000" pitchFamily="2" charset="2"/>
              <a:buChar char="v"/>
            </a:pPr>
            <a:r>
              <a:rPr lang="en-US" sz="1200" b="0" i="0" dirty="0">
                <a:solidFill>
                  <a:srgbClr val="333333"/>
                </a:solidFill>
                <a:effectLst/>
                <a:latin typeface="+mj-lt"/>
              </a:rPr>
              <a:t>Considering all the risk factors for the coming year, we anticipate that the economic slowdown will continue, with expected growth in 2025 of 0.8%, below the 1.4% of 2024. </a:t>
            </a:r>
            <a:endParaRPr lang="en-US" sz="1200" dirty="0">
              <a:latin typeface="+mj-lt"/>
            </a:endParaRPr>
          </a:p>
          <a:p>
            <a:pPr marL="285750" indent="-285750">
              <a:buFont typeface="Wingdings" panose="05000000000000000000" pitchFamily="2" charset="2"/>
              <a:buChar char="v"/>
            </a:pPr>
            <a:r>
              <a:rPr lang="en-US" sz="1200" b="0" i="0" dirty="0">
                <a:solidFill>
                  <a:srgbClr val="1B1B1B"/>
                </a:solidFill>
                <a:effectLst/>
                <a:latin typeface="+mj-lt"/>
              </a:rPr>
              <a:t>The Mexican economy itself will face some additional challenges. Private investment is expected to decrease, and public investment is also likely to shrink in 2025. The peso will continue to slide downward slowly over 2025.</a:t>
            </a:r>
            <a:endParaRPr lang="en-US" sz="1200" dirty="0">
              <a:latin typeface="+mj-lt"/>
            </a:endParaRPr>
          </a:p>
          <a:p>
            <a:pPr marL="285750" indent="-285750">
              <a:buFont typeface="Wingdings" panose="05000000000000000000" pitchFamily="2" charset="2"/>
              <a:buChar char="v"/>
            </a:pPr>
            <a:r>
              <a:rPr lang="en-US" sz="1200" dirty="0">
                <a:solidFill>
                  <a:srgbClr val="1B1B1B"/>
                </a:solidFill>
                <a:latin typeface="+mj-lt"/>
              </a:rPr>
              <a:t>The unemployment rate in Mexico was forecast to continuously increase between 2024 and 2029 by in total 0.7 percentage points. </a:t>
            </a:r>
          </a:p>
          <a:p>
            <a:pPr marL="285750" indent="-285750">
              <a:buFont typeface="Wingdings" panose="05000000000000000000" pitchFamily="2" charset="2"/>
              <a:buChar char="v"/>
            </a:pPr>
            <a:r>
              <a:rPr lang="en-US" sz="1200" b="0" i="0" dirty="0">
                <a:solidFill>
                  <a:srgbClr val="363636"/>
                </a:solidFill>
                <a:effectLst/>
                <a:latin typeface="+mj-lt"/>
              </a:rPr>
              <a:t>Mexico's economic growth is expected to slow in the coming years, with 2025 GDP projections revised down to 1% from a previous estimate of 1.2%</a:t>
            </a:r>
            <a:endParaRPr lang="en-US" sz="1200" dirty="0">
              <a:latin typeface="+mj-lt"/>
            </a:endParaRPr>
          </a:p>
          <a:p>
            <a:pPr marL="285750" indent="-285750">
              <a:buFont typeface="Wingdings" panose="05000000000000000000" pitchFamily="2" charset="2"/>
              <a:buChar char="v"/>
            </a:pPr>
            <a:r>
              <a:rPr lang="en-US" sz="1200" dirty="0">
                <a:latin typeface="+mj-lt"/>
              </a:rPr>
              <a:t>Inflation (3.5%) and interest rate forecasts (monetary policy rate of 8.0% by year-end).</a:t>
            </a:r>
            <a:br>
              <a:rPr lang="en-US" sz="1200" dirty="0"/>
            </a:br>
            <a:endParaRPr lang="en-US" sz="1000" dirty="0"/>
          </a:p>
          <a:p>
            <a:r>
              <a:rPr lang="en-US" sz="1600" b="1" dirty="0"/>
              <a:t>Market share and Loading volume prospect </a:t>
            </a:r>
            <a:r>
              <a:rPr lang="en-US" altLang="zh-TW" sz="1600" b="1" dirty="0"/>
              <a:t>2024</a:t>
            </a:r>
            <a:r>
              <a:rPr lang="en-US" sz="1600" b="1" dirty="0"/>
              <a:t> (Long Haul)</a:t>
            </a:r>
          </a:p>
          <a:p>
            <a:pPr marL="171450" indent="-171450">
              <a:buFont typeface="Wingdings" panose="05000000000000000000" pitchFamily="2" charset="2"/>
              <a:buChar char="v"/>
            </a:pPr>
            <a:r>
              <a:rPr lang="en-US" sz="1200" dirty="0"/>
              <a:t>  Q trade MS 2024, 2,523,417 TEU´s EMC with 11.87%.  2025 MS volume to grow around 10%</a:t>
            </a:r>
          </a:p>
          <a:p>
            <a:pPr marL="171450" indent="-171450">
              <a:buFont typeface="Wingdings" panose="05000000000000000000" pitchFamily="2" charset="2"/>
              <a:buChar char="v"/>
            </a:pPr>
            <a:r>
              <a:rPr lang="en-US" sz="1200" dirty="0"/>
              <a:t>  Y trade MS 2024, 163,350     TEU´s EMC with 8.5%.     2025 MS volume to grow around 15% </a:t>
            </a:r>
            <a:endParaRPr lang="en-US" dirty="0"/>
          </a:p>
          <a:p>
            <a:pPr marL="285750" indent="-285750">
              <a:buFont typeface="Arial" pitchFamily="34" charset="0"/>
              <a:buChar char="•"/>
            </a:pPr>
            <a:endParaRPr lang="en-US" dirty="0"/>
          </a:p>
        </p:txBody>
      </p:sp>
      <p:graphicFrame>
        <p:nvGraphicFramePr>
          <p:cNvPr id="4" name="表格 3"/>
          <p:cNvGraphicFramePr>
            <a:graphicFrameLocks noGrp="1"/>
          </p:cNvGraphicFramePr>
          <p:nvPr>
            <p:extLst>
              <p:ext uri="{D42A27DB-BD31-4B8C-83A1-F6EECF244321}">
                <p14:modId xmlns:p14="http://schemas.microsoft.com/office/powerpoint/2010/main" val="3668732360"/>
              </p:ext>
            </p:extLst>
          </p:nvPr>
        </p:nvGraphicFramePr>
        <p:xfrm>
          <a:off x="251520" y="1131590"/>
          <a:ext cx="6758880" cy="675421"/>
        </p:xfrm>
        <a:graphic>
          <a:graphicData uri="http://schemas.openxmlformats.org/drawingml/2006/table">
            <a:tbl>
              <a:tblPr firstRow="1" bandRow="1">
                <a:tableStyleId>{5C22544A-7EE6-4342-B048-85BDC9FD1C3A}</a:tableStyleId>
              </a:tblPr>
              <a:tblGrid>
                <a:gridCol w="1689720">
                  <a:extLst>
                    <a:ext uri="{9D8B030D-6E8A-4147-A177-3AD203B41FA5}">
                      <a16:colId xmlns:a16="http://schemas.microsoft.com/office/drawing/2014/main" val="20000"/>
                    </a:ext>
                  </a:extLst>
                </a:gridCol>
                <a:gridCol w="1689720">
                  <a:extLst>
                    <a:ext uri="{9D8B030D-6E8A-4147-A177-3AD203B41FA5}">
                      <a16:colId xmlns:a16="http://schemas.microsoft.com/office/drawing/2014/main" val="20001"/>
                    </a:ext>
                  </a:extLst>
                </a:gridCol>
                <a:gridCol w="1689720">
                  <a:extLst>
                    <a:ext uri="{9D8B030D-6E8A-4147-A177-3AD203B41FA5}">
                      <a16:colId xmlns:a16="http://schemas.microsoft.com/office/drawing/2014/main" val="20002"/>
                    </a:ext>
                  </a:extLst>
                </a:gridCol>
                <a:gridCol w="1689720">
                  <a:extLst>
                    <a:ext uri="{9D8B030D-6E8A-4147-A177-3AD203B41FA5}">
                      <a16:colId xmlns:a16="http://schemas.microsoft.com/office/drawing/2014/main" val="20003"/>
                    </a:ext>
                  </a:extLst>
                </a:gridCol>
              </a:tblGrid>
              <a:tr h="370621">
                <a:tc>
                  <a:txBody>
                    <a:bodyPr/>
                    <a:lstStyle/>
                    <a:p>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TW" sz="1400" dirty="0">
                          <a:solidFill>
                            <a:schemeClr val="bg1"/>
                          </a:solidFill>
                        </a:rPr>
                        <a:t>Get worse</a:t>
                      </a:r>
                      <a:endParaRPr lang="en-US" sz="14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a:solidFill>
                            <a:schemeClr val="bg1"/>
                          </a:solidFill>
                        </a:rPr>
                        <a:t>Improve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a:solidFill>
                            <a:schemeClr val="bg1"/>
                          </a:solidFill>
                        </a:rPr>
                        <a:t>Stay</a:t>
                      </a:r>
                      <a:r>
                        <a:rPr lang="en-US" sz="1400" baseline="0" dirty="0">
                          <a:solidFill>
                            <a:schemeClr val="bg1"/>
                          </a:solidFill>
                        </a:rPr>
                        <a:t> the same</a:t>
                      </a:r>
                      <a:endParaRPr lang="en-US" sz="14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288032">
                <a:tc>
                  <a:txBody>
                    <a:bodyPr/>
                    <a:lstStyle/>
                    <a:p>
                      <a:pPr algn="ctr"/>
                      <a:r>
                        <a:rPr lang="en-US" sz="1400" dirty="0"/>
                        <a:t>2025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TW" sz="1400" dirty="0"/>
                        <a:t>X</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9529929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1">
            <a:extLst>
              <a:ext uri="{FF2B5EF4-FFF2-40B4-BE49-F238E27FC236}">
                <a16:creationId xmlns:a16="http://schemas.microsoft.com/office/drawing/2014/main" id="{9D07FD97-BCDB-CFF1-4F44-A9FEEA238FD8}"/>
              </a:ext>
            </a:extLst>
          </p:cNvPr>
          <p:cNvSpPr txBox="1">
            <a:spLocks/>
          </p:cNvSpPr>
          <p:nvPr/>
        </p:nvSpPr>
        <p:spPr>
          <a:xfrm>
            <a:off x="107504" y="123478"/>
            <a:ext cx="8928992" cy="533400"/>
          </a:xfrm>
          <a:prstGeom prst="rect">
            <a:avLst/>
          </a:prstGeom>
          <a:solidFill>
            <a:srgbClr val="003217"/>
          </a:solidFill>
        </p:spPr>
        <p:style>
          <a:lnRef idx="1">
            <a:schemeClr val="accent3"/>
          </a:lnRef>
          <a:fillRef idx="3">
            <a:schemeClr val="accent3"/>
          </a:fillRef>
          <a:effectRef idx="2">
            <a:schemeClr val="accent3"/>
          </a:effectRef>
          <a:fontRef idx="minor">
            <a:schemeClr val="lt1"/>
          </a:fontRef>
        </p:style>
        <p:txBody>
          <a:bodyPr lIns="0" tIns="0" rIns="0" bIns="0" anchor="ctr">
            <a:normAutofit/>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altLang="zh-TW" sz="2400" b="1" kern="0" dirty="0">
                <a:latin typeface="DFKai-SB" pitchFamily="65" charset="-120"/>
                <a:ea typeface="DFKai-SB" pitchFamily="65" charset="-120"/>
              </a:rPr>
              <a:t>ECD/IMD Topic discussion </a:t>
            </a:r>
            <a:r>
              <a:rPr lang="en-US" altLang="zh-TW" sz="2400" b="1" kern="0" dirty="0">
                <a:solidFill>
                  <a:srgbClr val="FFFF00"/>
                </a:solidFill>
                <a:latin typeface="DFKai-SB" pitchFamily="65" charset="-120"/>
                <a:ea typeface="DFKai-SB" pitchFamily="65" charset="-120"/>
              </a:rPr>
              <a:t>(MX)</a:t>
            </a:r>
            <a:endParaRPr lang="en-US" sz="2400" b="1" kern="0" dirty="0">
              <a:solidFill>
                <a:srgbClr val="FFFF00"/>
              </a:solidFill>
              <a:latin typeface="DFKai-SB" pitchFamily="65" charset="-120"/>
              <a:ea typeface="DFKai-SB" pitchFamily="65" charset="-120"/>
            </a:endParaRPr>
          </a:p>
        </p:txBody>
      </p:sp>
      <p:graphicFrame>
        <p:nvGraphicFramePr>
          <p:cNvPr id="2" name="表格 1">
            <a:extLst>
              <a:ext uri="{FF2B5EF4-FFF2-40B4-BE49-F238E27FC236}">
                <a16:creationId xmlns:a16="http://schemas.microsoft.com/office/drawing/2014/main" id="{C8FB7389-5BCF-4B95-9A88-0E5BDE0C7446}"/>
              </a:ext>
            </a:extLst>
          </p:cNvPr>
          <p:cNvGraphicFramePr>
            <a:graphicFrameLocks noGrp="1"/>
          </p:cNvGraphicFramePr>
          <p:nvPr>
            <p:extLst>
              <p:ext uri="{D42A27DB-BD31-4B8C-83A1-F6EECF244321}">
                <p14:modId xmlns:p14="http://schemas.microsoft.com/office/powerpoint/2010/main" val="3300507005"/>
              </p:ext>
            </p:extLst>
          </p:nvPr>
        </p:nvGraphicFramePr>
        <p:xfrm>
          <a:off x="107504" y="843561"/>
          <a:ext cx="8928993" cy="3052817"/>
        </p:xfrm>
        <a:graphic>
          <a:graphicData uri="http://schemas.openxmlformats.org/drawingml/2006/table">
            <a:tbl>
              <a:tblPr>
                <a:tableStyleId>{5C22544A-7EE6-4342-B048-85BDC9FD1C3A}</a:tableStyleId>
              </a:tblPr>
              <a:tblGrid>
                <a:gridCol w="832827">
                  <a:extLst>
                    <a:ext uri="{9D8B030D-6E8A-4147-A177-3AD203B41FA5}">
                      <a16:colId xmlns:a16="http://schemas.microsoft.com/office/drawing/2014/main" val="1096605092"/>
                    </a:ext>
                  </a:extLst>
                </a:gridCol>
                <a:gridCol w="1310678">
                  <a:extLst>
                    <a:ext uri="{9D8B030D-6E8A-4147-A177-3AD203B41FA5}">
                      <a16:colId xmlns:a16="http://schemas.microsoft.com/office/drawing/2014/main" val="1714653431"/>
                    </a:ext>
                  </a:extLst>
                </a:gridCol>
                <a:gridCol w="737256">
                  <a:extLst>
                    <a:ext uri="{9D8B030D-6E8A-4147-A177-3AD203B41FA5}">
                      <a16:colId xmlns:a16="http://schemas.microsoft.com/office/drawing/2014/main" val="2905017876"/>
                    </a:ext>
                  </a:extLst>
                </a:gridCol>
                <a:gridCol w="737256">
                  <a:extLst>
                    <a:ext uri="{9D8B030D-6E8A-4147-A177-3AD203B41FA5}">
                      <a16:colId xmlns:a16="http://schemas.microsoft.com/office/drawing/2014/main" val="4291711140"/>
                    </a:ext>
                  </a:extLst>
                </a:gridCol>
                <a:gridCol w="737256">
                  <a:extLst>
                    <a:ext uri="{9D8B030D-6E8A-4147-A177-3AD203B41FA5}">
                      <a16:colId xmlns:a16="http://schemas.microsoft.com/office/drawing/2014/main" val="1668644550"/>
                    </a:ext>
                  </a:extLst>
                </a:gridCol>
                <a:gridCol w="4573720">
                  <a:extLst>
                    <a:ext uri="{9D8B030D-6E8A-4147-A177-3AD203B41FA5}">
                      <a16:colId xmlns:a16="http://schemas.microsoft.com/office/drawing/2014/main" val="3561485105"/>
                    </a:ext>
                  </a:extLst>
                </a:gridCol>
              </a:tblGrid>
              <a:tr h="181057">
                <a:tc rowSpan="5">
                  <a:txBody>
                    <a:bodyPr/>
                    <a:lstStyle/>
                    <a:p>
                      <a:pPr algn="l" fontAlgn="ctr"/>
                      <a:r>
                        <a:rPr lang="zh-TW" altLang="en-US" sz="900" u="none" strike="noStrike" dirty="0">
                          <a:solidFill>
                            <a:schemeClr val="tx1"/>
                          </a:solidFill>
                          <a:effectLst/>
                          <a:latin typeface="+mn-lt"/>
                        </a:rPr>
                        <a:t>　</a:t>
                      </a:r>
                    </a:p>
                    <a:p>
                      <a:pPr algn="ctr" fontAlgn="ctr"/>
                      <a:r>
                        <a:rPr lang="en-US" altLang="zh-TW" sz="900" b="0" u="none" strike="noStrike" dirty="0">
                          <a:solidFill>
                            <a:schemeClr val="tx1"/>
                          </a:solidFill>
                          <a:effectLst/>
                          <a:latin typeface="+mn-lt"/>
                        </a:rPr>
                        <a:t>ECD </a:t>
                      </a:r>
                      <a:r>
                        <a:rPr lang="en-US" sz="900" b="0" u="none" strike="noStrike" dirty="0">
                          <a:solidFill>
                            <a:schemeClr val="tx1"/>
                          </a:solidFill>
                          <a:effectLst/>
                          <a:latin typeface="+mn-lt"/>
                        </a:rPr>
                        <a:t>KPI</a:t>
                      </a:r>
                      <a:endParaRPr lang="en-US" sz="900" b="0" i="0" u="none" strike="noStrike" dirty="0">
                        <a:solidFill>
                          <a:schemeClr val="tx1"/>
                        </a:solidFill>
                        <a:effectLst/>
                        <a:latin typeface="+mn-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TW" altLang="en-US" sz="900" u="none" strike="noStrike" dirty="0">
                          <a:solidFill>
                            <a:schemeClr val="tx1"/>
                          </a:solidFill>
                          <a:effectLst/>
                          <a:latin typeface="Candara" panose="020E0502030303020204" pitchFamily="34" charset="0"/>
                        </a:rPr>
                        <a:t>　</a:t>
                      </a:r>
                      <a:r>
                        <a:rPr lang="en-US" altLang="zh-TW" sz="900" u="none" strike="noStrike" dirty="0">
                          <a:solidFill>
                            <a:schemeClr val="tx1"/>
                          </a:solidFill>
                          <a:effectLst/>
                          <a:latin typeface="Candara" panose="020E0502030303020204" pitchFamily="34" charset="0"/>
                        </a:rPr>
                        <a:t>Item</a:t>
                      </a:r>
                      <a:endParaRPr lang="zh-TW" altLang="en-US" sz="9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900" b="1" u="none" strike="noStrike" dirty="0">
                          <a:solidFill>
                            <a:schemeClr val="tx1"/>
                          </a:solidFill>
                          <a:effectLst/>
                          <a:latin typeface="Candara" panose="020E0502030303020204" pitchFamily="34" charset="0"/>
                        </a:rPr>
                        <a:t>2023</a:t>
                      </a:r>
                      <a:endParaRPr lang="en-US" altLang="zh-TW" sz="900" b="1"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900" b="1" u="none" strike="noStrike" dirty="0">
                          <a:solidFill>
                            <a:schemeClr val="tx1"/>
                          </a:solidFill>
                          <a:effectLst/>
                          <a:latin typeface="Candara" panose="020E0502030303020204" pitchFamily="34" charset="0"/>
                        </a:rPr>
                        <a:t>2024</a:t>
                      </a:r>
                      <a:endParaRPr lang="en-US" altLang="zh-TW" sz="900" b="1"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900" b="1" u="none" strike="noStrike" dirty="0">
                          <a:solidFill>
                            <a:schemeClr val="tx1"/>
                          </a:solidFill>
                          <a:effectLst/>
                          <a:latin typeface="Candara" panose="020E0502030303020204" pitchFamily="34" charset="0"/>
                        </a:rPr>
                        <a:t>Diff</a:t>
                      </a:r>
                      <a:endParaRPr lang="en-US" sz="900" b="1"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900" b="1" u="none" strike="noStrike" dirty="0">
                          <a:solidFill>
                            <a:schemeClr val="tx1"/>
                          </a:solidFill>
                          <a:effectLst/>
                          <a:latin typeface="Candara" panose="020E0502030303020204" pitchFamily="34" charset="0"/>
                        </a:rPr>
                        <a:t>Action Plan</a:t>
                      </a:r>
                      <a:r>
                        <a:rPr lang="zh-TW" altLang="en-US" sz="900" b="1" u="none" strike="noStrike" dirty="0">
                          <a:solidFill>
                            <a:schemeClr val="tx1"/>
                          </a:solidFill>
                          <a:effectLst/>
                          <a:latin typeface="Candara" panose="020E0502030303020204" pitchFamily="34" charset="0"/>
                        </a:rPr>
                        <a:t> </a:t>
                      </a:r>
                      <a:r>
                        <a:rPr lang="en-US" altLang="zh-TW" sz="900" b="1" u="none" strike="noStrike" dirty="0">
                          <a:solidFill>
                            <a:schemeClr val="tx1"/>
                          </a:solidFill>
                          <a:effectLst/>
                          <a:latin typeface="Candara" panose="020E0502030303020204" pitchFamily="34" charset="0"/>
                        </a:rPr>
                        <a:t>in 2025</a:t>
                      </a:r>
                      <a:endParaRPr lang="en-US" sz="900" b="1"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39596723"/>
                  </a:ext>
                </a:extLst>
              </a:tr>
              <a:tr h="497186">
                <a:tc vMerge="1">
                  <a:txBody>
                    <a:bodyPr/>
                    <a:lstStyle/>
                    <a:p>
                      <a:pPr algn="ctr" fontAlgn="ctr"/>
                      <a:r>
                        <a:rPr lang="en-US" altLang="zh-TW" sz="1050" b="0" u="none" strike="noStrike" dirty="0">
                          <a:effectLst/>
                        </a:rPr>
                        <a:t>ECD</a:t>
                      </a:r>
                      <a:endParaRPr lang="en-US" sz="1050" b="0" u="none" strike="noStrike" dirty="0">
                        <a:effectLst/>
                      </a:endParaRPr>
                    </a:p>
                    <a:p>
                      <a:pPr algn="ctr" fontAlgn="ctr"/>
                      <a:r>
                        <a:rPr lang="en-US" sz="1050" b="0" u="none" strike="noStrike" dirty="0">
                          <a:effectLst/>
                        </a:rPr>
                        <a:t>KPI</a:t>
                      </a:r>
                      <a:endParaRPr lang="en-US" sz="1050" b="0" i="0" u="none" strike="noStrike" dirty="0">
                        <a:solidFill>
                          <a:srgbClr val="000000"/>
                        </a:solidFill>
                        <a:effectLst/>
                        <a:latin typeface="Arial" panose="020B0604020202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900" b="0" i="0" u="none" strike="noStrike" dirty="0">
                          <a:solidFill>
                            <a:schemeClr val="tx1"/>
                          </a:solidFill>
                          <a:effectLst/>
                          <a:latin typeface="+mn-lt"/>
                          <a:ea typeface="新細明體" panose="02020500000000000000" pitchFamily="18" charset="-120"/>
                        </a:rPr>
                        <a:t>Storage</a:t>
                      </a: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900" b="0" i="0" u="none" strike="noStrike" dirty="0">
                          <a:solidFill>
                            <a:schemeClr val="tx1"/>
                          </a:solidFill>
                          <a:effectLst/>
                          <a:latin typeface="+mn-lt"/>
                          <a:ea typeface="新細明體" panose="02020500000000000000" pitchFamily="18" charset="-120"/>
                        </a:rPr>
                        <a:t>$19,174</a:t>
                      </a:r>
                      <a:endParaRPr lang="zh-TW" altLang="en-US" sz="900" b="0" i="0" u="none" strike="noStrike" dirty="0">
                        <a:solidFill>
                          <a:schemeClr val="tx1"/>
                        </a:solidFill>
                        <a:effectLst/>
                        <a:latin typeface="+mn-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altLang="zh-TW" sz="900" b="0" i="0" u="none" strike="noStrike" dirty="0">
                          <a:solidFill>
                            <a:schemeClr val="tx1"/>
                          </a:solidFill>
                          <a:effectLst/>
                          <a:latin typeface="+mn-lt"/>
                          <a:ea typeface="新細明體" panose="02020500000000000000" pitchFamily="18" charset="-120"/>
                        </a:rPr>
                        <a:t>$0</a:t>
                      </a:r>
                      <a:endParaRPr lang="zh-TW" altLang="en-US" sz="900" b="0" i="0" u="none" strike="noStrike" dirty="0">
                        <a:solidFill>
                          <a:schemeClr val="tx1"/>
                        </a:solidFill>
                        <a:effectLst/>
                        <a:latin typeface="+mn-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altLang="zh-TW" sz="900" b="0" i="0" u="none" strike="noStrike" dirty="0">
                          <a:solidFill>
                            <a:schemeClr val="tx1"/>
                          </a:solidFill>
                          <a:effectLst/>
                          <a:highlight>
                            <a:srgbClr val="FFFF00"/>
                          </a:highlight>
                          <a:latin typeface="+mn-lt"/>
                          <a:ea typeface="新細明體" panose="02020500000000000000" pitchFamily="18" charset="-120"/>
                        </a:rPr>
                        <a:t>$-19,174</a:t>
                      </a:r>
                      <a:endParaRPr lang="zh-TW" altLang="en-US" sz="900" b="0" i="0" u="none" strike="noStrike" dirty="0">
                        <a:solidFill>
                          <a:schemeClr val="tx1"/>
                        </a:solidFill>
                        <a:effectLst/>
                        <a:highlight>
                          <a:srgbClr val="FFFF00"/>
                        </a:highlight>
                        <a:latin typeface="+mn-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just" defTabSz="914400" rtl="0" eaLnBrk="1" fontAlgn="ctr" latinLnBrk="0" hangingPunct="1">
                        <a:lnSpc>
                          <a:spcPct val="100000"/>
                        </a:lnSpc>
                        <a:spcBef>
                          <a:spcPts val="0"/>
                        </a:spcBef>
                        <a:spcAft>
                          <a:spcPts val="0"/>
                        </a:spcAft>
                        <a:buClrTx/>
                        <a:buSzTx/>
                        <a:buFontTx/>
                        <a:buNone/>
                        <a:tabLst/>
                        <a:defRPr/>
                      </a:pPr>
                      <a:r>
                        <a:rPr lang="en-US" sz="900" dirty="0">
                          <a:latin typeface="+mn-lt"/>
                          <a:cs typeface="Times New Roman" panose="02020603050405020304" pitchFamily="18" charset="0"/>
                        </a:rPr>
                        <a:t>Properly arrange and monitor the number of gate-in empty containers. When the expected inventory is likely to exceed the free pool, efforts will also be made in advance to negotiate with the terminal for storage fee reductions. Additionally, based on the 2025 cargo volume forecast, EMX will  request OCD for help to negotiate with the terminal to expand the free pool.</a:t>
                      </a:r>
                      <a:endParaRPr lang="en-US" altLang="zh-TW" sz="900" b="1" i="0" u="none" strike="noStrike" dirty="0">
                        <a:solidFill>
                          <a:schemeClr val="tx1"/>
                        </a:solidFill>
                        <a:effectLst/>
                        <a:latin typeface="+mn-lt"/>
                        <a:ea typeface="標楷體" panose="03000509000000000000" pitchFamily="65" charset="-120"/>
                        <a:cs typeface="Times New Roman" panose="02020603050405020304" pitchFamily="18" charset="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08280089"/>
                  </a:ext>
                </a:extLst>
              </a:tr>
              <a:tr h="427716">
                <a:tc vMerge="1">
                  <a:txBody>
                    <a:bodyPr/>
                    <a:lstStyle/>
                    <a:p>
                      <a:endParaRPr lang="en-US"/>
                    </a:p>
                  </a:txBody>
                  <a:tcPr/>
                </a:tc>
                <a:tc>
                  <a:txBody>
                    <a:bodyPr/>
                    <a:lstStyle/>
                    <a:p>
                      <a:pPr algn="ctr" fontAlgn="ctr"/>
                      <a:r>
                        <a:rPr lang="en-US" sz="900" b="0" i="0" u="none" strike="noStrike" dirty="0">
                          <a:solidFill>
                            <a:schemeClr val="tx1"/>
                          </a:solidFill>
                          <a:effectLst/>
                          <a:latin typeface="+mn-lt"/>
                          <a:ea typeface="新細明體" panose="02020500000000000000" pitchFamily="18" charset="-120"/>
                        </a:rPr>
                        <a:t>Lift on/off</a:t>
                      </a: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900" b="0" i="0" u="none" strike="noStrike" dirty="0">
                          <a:solidFill>
                            <a:schemeClr val="tx1"/>
                          </a:solidFill>
                          <a:effectLst/>
                          <a:latin typeface="+mn-lt"/>
                          <a:ea typeface="新細明體" panose="02020500000000000000" pitchFamily="18" charset="-120"/>
                        </a:rPr>
                        <a:t>$1,867,572</a:t>
                      </a:r>
                      <a:endParaRPr lang="zh-TW" altLang="en-US" sz="900" b="0" i="0" u="none" strike="noStrike" dirty="0">
                        <a:solidFill>
                          <a:schemeClr val="tx1"/>
                        </a:solidFill>
                        <a:effectLst/>
                        <a:latin typeface="+mn-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altLang="zh-TW" sz="900" b="0" i="0" u="none" strike="noStrike" dirty="0">
                          <a:solidFill>
                            <a:schemeClr val="tx1"/>
                          </a:solidFill>
                          <a:effectLst/>
                          <a:latin typeface="+mn-lt"/>
                          <a:ea typeface="新細明體" panose="02020500000000000000" pitchFamily="18" charset="-120"/>
                        </a:rPr>
                        <a:t>$1,957,571</a:t>
                      </a:r>
                      <a:endParaRPr lang="zh-TW" altLang="en-US" sz="900" b="0" i="0" u="none" strike="noStrike" dirty="0">
                        <a:solidFill>
                          <a:schemeClr val="tx1"/>
                        </a:solidFill>
                        <a:effectLst/>
                        <a:latin typeface="+mn-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altLang="zh-TW" sz="900" b="0" i="0" u="none" strike="noStrike" dirty="0">
                          <a:solidFill>
                            <a:schemeClr val="tx1"/>
                          </a:solidFill>
                          <a:effectLst/>
                          <a:highlight>
                            <a:srgbClr val="FFFF00"/>
                          </a:highlight>
                          <a:latin typeface="+mn-lt"/>
                          <a:ea typeface="新細明體" panose="02020500000000000000" pitchFamily="18" charset="-120"/>
                        </a:rPr>
                        <a:t>$89,999</a:t>
                      </a:r>
                      <a:endParaRPr lang="zh-TW" altLang="en-US" sz="900" b="0" i="0" u="none" strike="noStrike" dirty="0">
                        <a:solidFill>
                          <a:schemeClr val="tx1"/>
                        </a:solidFill>
                        <a:effectLst/>
                        <a:highlight>
                          <a:srgbClr val="FFFF00"/>
                        </a:highlight>
                        <a:latin typeface="+mn-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just" defTabSz="914400" rtl="0" eaLnBrk="1" fontAlgn="ctr" latinLnBrk="0" hangingPunct="1">
                        <a:lnSpc>
                          <a:spcPct val="100000"/>
                        </a:lnSpc>
                        <a:spcBef>
                          <a:spcPts val="0"/>
                        </a:spcBef>
                        <a:spcAft>
                          <a:spcPts val="0"/>
                        </a:spcAft>
                        <a:buClrTx/>
                        <a:buSzTx/>
                        <a:buFontTx/>
                        <a:buNone/>
                        <a:tabLst/>
                        <a:defRPr/>
                      </a:pPr>
                      <a:r>
                        <a:rPr lang="en-US" sz="900" dirty="0">
                          <a:latin typeface="+mn-lt"/>
                          <a:cs typeface="Times New Roman" panose="02020603050405020304" pitchFamily="18" charset="0"/>
                        </a:rPr>
                        <a:t>Redirect empty containers to depots offering higher rebate rates, such as CIMA and TEP. During negotiations for new depots, efforts will be made to ensure that suppliers match the current highest rebate rates level and align LOLO fees with the most competitive market prices. Strict control measures will also be implemented to minimize the number of empty containers returned to depots offering low rebate rates and charging high LOLO fees.</a:t>
                      </a:r>
                      <a:endParaRPr lang="en-US" altLang="zh-TW" sz="900" b="0" i="0" u="none" strike="noStrike" kern="1200" baseline="0" dirty="0">
                        <a:solidFill>
                          <a:srgbClr val="000000"/>
                        </a:solidFill>
                        <a:effectLst/>
                        <a:latin typeface="+mn-lt"/>
                        <a:ea typeface="標楷體" panose="03000509000000000000" pitchFamily="65" charset="-120"/>
                        <a:cs typeface="Times New Roman" panose="02020603050405020304" pitchFamily="18" charset="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39480689"/>
                  </a:ext>
                </a:extLst>
              </a:tr>
              <a:tr h="823070">
                <a:tc vMerge="1">
                  <a:txBody>
                    <a:bodyPr/>
                    <a:lstStyle/>
                    <a:p>
                      <a:endParaRPr lang="zh-TW" altLang="en-US"/>
                    </a:p>
                  </a:txBody>
                  <a:tcPr/>
                </a:tc>
                <a:tc>
                  <a:txBody>
                    <a:bodyPr/>
                    <a:lstStyle/>
                    <a:p>
                      <a:pPr algn="ctr" fontAlgn="ctr"/>
                      <a:r>
                        <a:rPr lang="en-US" sz="900" b="0" i="0" u="none" strike="noStrike" dirty="0">
                          <a:solidFill>
                            <a:schemeClr val="tx1"/>
                          </a:solidFill>
                          <a:effectLst/>
                          <a:latin typeface="+mn-lt"/>
                          <a:ea typeface="新細明體" panose="02020500000000000000" pitchFamily="18" charset="-120"/>
                        </a:rPr>
                        <a:t>Reposition</a:t>
                      </a: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900" b="0" i="0" u="none" strike="noStrike" dirty="0">
                          <a:solidFill>
                            <a:schemeClr val="tx1"/>
                          </a:solidFill>
                          <a:effectLst/>
                          <a:latin typeface="+mn-lt"/>
                          <a:ea typeface="新細明體" panose="02020500000000000000" pitchFamily="18" charset="-120"/>
                        </a:rPr>
                        <a:t>$6,756,686</a:t>
                      </a:r>
                      <a:endParaRPr lang="zh-TW" altLang="en-US" sz="900" b="0" i="0" u="none" strike="noStrike" dirty="0">
                        <a:solidFill>
                          <a:schemeClr val="tx1"/>
                        </a:solidFill>
                        <a:effectLst/>
                        <a:latin typeface="+mn-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altLang="zh-TW" sz="900" b="0" i="0" u="none" strike="noStrike" dirty="0">
                          <a:solidFill>
                            <a:schemeClr val="tx1"/>
                          </a:solidFill>
                          <a:effectLst/>
                          <a:latin typeface="+mn-lt"/>
                          <a:ea typeface="新細明體" panose="02020500000000000000" pitchFamily="18" charset="-120"/>
                        </a:rPr>
                        <a:t>$7,857,250</a:t>
                      </a:r>
                      <a:endParaRPr lang="zh-TW" altLang="en-US" sz="900" b="0" i="0" u="none" strike="noStrike" dirty="0">
                        <a:solidFill>
                          <a:schemeClr val="tx1"/>
                        </a:solidFill>
                        <a:effectLst/>
                        <a:latin typeface="+mn-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altLang="zh-TW" sz="900" b="0" i="0" u="none" strike="noStrike" dirty="0">
                          <a:solidFill>
                            <a:schemeClr val="tx1"/>
                          </a:solidFill>
                          <a:effectLst/>
                          <a:latin typeface="+mn-lt"/>
                          <a:ea typeface="新細明體" panose="02020500000000000000" pitchFamily="18" charset="-120"/>
                        </a:rPr>
                        <a:t>$1,100,564</a:t>
                      </a: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just" defTabSz="914400" rtl="0" eaLnBrk="1" fontAlgn="ctr" latinLnBrk="0" hangingPunct="1">
                        <a:lnSpc>
                          <a:spcPct val="100000"/>
                        </a:lnSpc>
                        <a:spcBef>
                          <a:spcPts val="0"/>
                        </a:spcBef>
                        <a:spcAft>
                          <a:spcPts val="0"/>
                        </a:spcAft>
                        <a:buClrTx/>
                        <a:buSzTx/>
                        <a:buFontTx/>
                        <a:buNone/>
                        <a:tabLst/>
                        <a:defRPr/>
                      </a:pPr>
                      <a:r>
                        <a:rPr lang="en-US" sz="900" dirty="0">
                          <a:solidFill>
                            <a:schemeClr val="dk1"/>
                          </a:solidFill>
                          <a:latin typeface="+mn-lt"/>
                          <a:ea typeface="+mn-ea"/>
                          <a:cs typeface="Times New Roman" panose="02020603050405020304" pitchFamily="18" charset="0"/>
                        </a:rPr>
                        <a:t>Increase the inland export container pickup volume and boost the empty repositioning along the cost-effective transport route to reduce empty repositioning costs</a:t>
                      </a:r>
                      <a:endParaRPr lang="zh-TW" altLang="en-US" sz="900" dirty="0">
                        <a:solidFill>
                          <a:schemeClr val="dk1"/>
                        </a:solidFill>
                        <a:latin typeface="+mn-lt"/>
                        <a:ea typeface="+mn-ea"/>
                        <a:cs typeface="Times New Roman" panose="02020603050405020304" pitchFamily="18" charset="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93455894"/>
                  </a:ext>
                </a:extLst>
              </a:tr>
              <a:tr h="525854">
                <a:tc vMerge="1">
                  <a:txBody>
                    <a:bodyPr/>
                    <a:lstStyle/>
                    <a:p>
                      <a:endParaRPr lang="zh-TW" altLang="en-US"/>
                    </a:p>
                  </a:txBody>
                  <a:tcPr/>
                </a:tc>
                <a:tc>
                  <a:txBody>
                    <a:bodyPr/>
                    <a:lstStyle/>
                    <a:p>
                      <a:pPr algn="ctr" fontAlgn="ctr"/>
                      <a:r>
                        <a:rPr lang="en-US" sz="900" b="0" i="0" u="none" strike="noStrike" dirty="0">
                          <a:solidFill>
                            <a:schemeClr val="tx1"/>
                          </a:solidFill>
                          <a:effectLst/>
                          <a:latin typeface="+mn-lt"/>
                          <a:ea typeface="新細明體" panose="02020500000000000000" pitchFamily="18" charset="-120"/>
                        </a:rPr>
                        <a:t>M &amp; R</a:t>
                      </a: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900" b="0" i="0" u="none" strike="noStrike" dirty="0">
                          <a:solidFill>
                            <a:schemeClr val="tx1"/>
                          </a:solidFill>
                          <a:effectLst/>
                          <a:latin typeface="+mn-lt"/>
                          <a:ea typeface="新細明體" panose="02020500000000000000" pitchFamily="18" charset="-120"/>
                        </a:rPr>
                        <a:t>$3,950</a:t>
                      </a:r>
                      <a:endParaRPr lang="zh-TW" altLang="en-US" sz="900" b="0" i="0" u="none" strike="noStrike" dirty="0">
                        <a:solidFill>
                          <a:schemeClr val="tx1"/>
                        </a:solidFill>
                        <a:effectLst/>
                        <a:latin typeface="+mn-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lvl="0" indent="0" algn="ctr" defTabSz="914400" eaLnBrk="1" fontAlgn="ctr" latinLnBrk="0" hangingPunct="1">
                        <a:lnSpc>
                          <a:spcPct val="100000"/>
                        </a:lnSpc>
                        <a:spcBef>
                          <a:spcPts val="0"/>
                        </a:spcBef>
                        <a:spcAft>
                          <a:spcPts val="0"/>
                        </a:spcAft>
                        <a:buClrTx/>
                        <a:buSzTx/>
                        <a:buFontTx/>
                        <a:buNone/>
                        <a:tabLst/>
                        <a:defRPr/>
                      </a:pPr>
                      <a:r>
                        <a:rPr lang="en-US" altLang="zh-TW" sz="900" b="0" i="0" u="none" strike="noStrike" dirty="0">
                          <a:solidFill>
                            <a:schemeClr val="tx1"/>
                          </a:solidFill>
                          <a:effectLst/>
                          <a:latin typeface="+mn-lt"/>
                          <a:ea typeface="新細明體" panose="02020500000000000000" pitchFamily="18" charset="-120"/>
                        </a:rPr>
                        <a:t>$2,033</a:t>
                      </a:r>
                      <a:endParaRPr lang="zh-TW" altLang="en-US" sz="900" b="0" i="0" u="none" strike="noStrike" dirty="0">
                        <a:solidFill>
                          <a:schemeClr val="tx1"/>
                        </a:solidFill>
                        <a:effectLst/>
                        <a:latin typeface="+mn-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altLang="zh-TW" sz="900" b="0" i="0" u="none" strike="noStrike" dirty="0">
                          <a:solidFill>
                            <a:schemeClr val="tx1"/>
                          </a:solidFill>
                          <a:effectLst/>
                          <a:latin typeface="+mn-lt"/>
                          <a:ea typeface="新細明體" panose="02020500000000000000" pitchFamily="18" charset="-120"/>
                        </a:rPr>
                        <a:t>$</a:t>
                      </a:r>
                      <a:r>
                        <a:rPr lang="en-US" sz="900" b="0" i="0" u="none" strike="noStrike" dirty="0">
                          <a:solidFill>
                            <a:schemeClr val="tx1"/>
                          </a:solidFill>
                          <a:effectLst/>
                          <a:latin typeface="+mn-lt"/>
                          <a:ea typeface="新細明體" panose="02020500000000000000" pitchFamily="18" charset="-120"/>
                          <a:cs typeface="+mn-cs"/>
                        </a:rPr>
                        <a:t>-1,917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l" defTabSz="914400" eaLnBrk="1" fontAlgn="ctr" latinLnBrk="0" hangingPunct="1">
                        <a:lnSpc>
                          <a:spcPct val="100000"/>
                        </a:lnSpc>
                        <a:spcBef>
                          <a:spcPts val="0"/>
                        </a:spcBef>
                        <a:spcAft>
                          <a:spcPts val="0"/>
                        </a:spcAft>
                        <a:buClrTx/>
                        <a:buSzTx/>
                        <a:buFontTx/>
                        <a:buNone/>
                        <a:tabLst/>
                        <a:defRPr/>
                      </a:pPr>
                      <a:r>
                        <a:rPr lang="en-US" sz="900" dirty="0">
                          <a:latin typeface="+mn-lt"/>
                          <a:cs typeface="Times New Roman" panose="02020603050405020304" pitchFamily="18" charset="0"/>
                        </a:rPr>
                        <a:t>The costs were incurred due to urgent repairs of empty and loaded containers. EMX will continue to work closely with ELA to rigorously review the necessity of each repair case and carry out repairs to the minimum required standards</a:t>
                      </a:r>
                      <a:endParaRPr lang="en-US" sz="900" b="0" i="0" u="none" strike="noStrike" kern="1200" baseline="0" dirty="0">
                        <a:solidFill>
                          <a:srgbClr val="000000"/>
                        </a:solidFill>
                        <a:effectLst/>
                        <a:latin typeface="+mn-lt"/>
                        <a:ea typeface="標楷體" panose="03000509000000000000" pitchFamily="65" charset="-120"/>
                        <a:cs typeface="Times New Roman" panose="02020603050405020304" pitchFamily="18" charset="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78652007"/>
                  </a:ext>
                </a:extLst>
              </a:tr>
            </a:tbl>
          </a:graphicData>
        </a:graphic>
      </p:graphicFrame>
      <p:sp>
        <p:nvSpPr>
          <p:cNvPr id="5" name="Google Shape;452;p46">
            <a:extLst>
              <a:ext uri="{FF2B5EF4-FFF2-40B4-BE49-F238E27FC236}">
                <a16:creationId xmlns:a16="http://schemas.microsoft.com/office/drawing/2014/main" id="{A3B642DE-1C64-0281-3A36-C6B2398F51BC}"/>
              </a:ext>
            </a:extLst>
          </p:cNvPr>
          <p:cNvSpPr txBox="1">
            <a:spLocks/>
          </p:cNvSpPr>
          <p:nvPr/>
        </p:nvSpPr>
        <p:spPr>
          <a:xfrm>
            <a:off x="8892480" y="4926318"/>
            <a:ext cx="582900" cy="205800"/>
          </a:xfrm>
          <a:prstGeom prst="rect">
            <a:avLst/>
          </a:prstGeom>
          <a:noFill/>
          <a:ln>
            <a:noFill/>
          </a:ln>
        </p:spPr>
        <p:txBody>
          <a:bodyPr spcFirstLastPara="1" wrap="square" lIns="91423" tIns="45699" rIns="91423" bIns="45699"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SzPts val="1100"/>
            </a:pPr>
            <a:fld id="{00000000-1234-1234-1234-123412341234}" type="slidenum">
              <a:rPr lang="en-US" sz="1000" smtClean="0"/>
              <a:pPr>
                <a:buSzPts val="1100"/>
              </a:pPr>
              <a:t>8</a:t>
            </a:fld>
            <a:endParaRPr lang="en-US" sz="1000" dirty="0"/>
          </a:p>
        </p:txBody>
      </p:sp>
    </p:spTree>
    <p:extLst>
      <p:ext uri="{BB962C8B-B14F-4D97-AF65-F5344CB8AC3E}">
        <p14:creationId xmlns:p14="http://schemas.microsoft.com/office/powerpoint/2010/main" val="9202834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1">
            <a:extLst>
              <a:ext uri="{FF2B5EF4-FFF2-40B4-BE49-F238E27FC236}">
                <a16:creationId xmlns:a16="http://schemas.microsoft.com/office/drawing/2014/main" id="{9D07FD97-BCDB-CFF1-4F44-A9FEEA238FD8}"/>
              </a:ext>
            </a:extLst>
          </p:cNvPr>
          <p:cNvSpPr txBox="1">
            <a:spLocks/>
          </p:cNvSpPr>
          <p:nvPr/>
        </p:nvSpPr>
        <p:spPr>
          <a:xfrm>
            <a:off x="107504" y="123478"/>
            <a:ext cx="8928992" cy="533400"/>
          </a:xfrm>
          <a:prstGeom prst="rect">
            <a:avLst/>
          </a:prstGeom>
          <a:solidFill>
            <a:srgbClr val="003217"/>
          </a:solidFill>
        </p:spPr>
        <p:style>
          <a:lnRef idx="1">
            <a:schemeClr val="accent3"/>
          </a:lnRef>
          <a:fillRef idx="3">
            <a:schemeClr val="accent3"/>
          </a:fillRef>
          <a:effectRef idx="2">
            <a:schemeClr val="accent3"/>
          </a:effectRef>
          <a:fontRef idx="minor">
            <a:schemeClr val="lt1"/>
          </a:fontRef>
        </p:style>
        <p:txBody>
          <a:bodyPr lIns="0" tIns="0" rIns="0" bIns="0" anchor="ctr">
            <a:normAutofit/>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altLang="zh-TW" sz="2400" b="1" kern="0" dirty="0">
                <a:latin typeface="DFKai-SB" pitchFamily="65" charset="-120"/>
                <a:ea typeface="DFKai-SB" pitchFamily="65" charset="-120"/>
              </a:rPr>
              <a:t>OCD/OPD Topic discussion </a:t>
            </a:r>
            <a:r>
              <a:rPr lang="en-US" altLang="zh-TW" sz="2400" b="1" kern="0" dirty="0">
                <a:solidFill>
                  <a:srgbClr val="FFFF00"/>
                </a:solidFill>
                <a:latin typeface="DFKai-SB" pitchFamily="65" charset="-120"/>
                <a:ea typeface="DFKai-SB" pitchFamily="65" charset="-120"/>
              </a:rPr>
              <a:t>(MX)</a:t>
            </a:r>
            <a:endParaRPr lang="en-US" sz="2400" b="1" kern="0" dirty="0">
              <a:solidFill>
                <a:srgbClr val="FFFF00"/>
              </a:solidFill>
              <a:latin typeface="DFKai-SB" pitchFamily="65" charset="-120"/>
              <a:ea typeface="DFKai-SB" pitchFamily="65" charset="-120"/>
            </a:endParaRPr>
          </a:p>
        </p:txBody>
      </p:sp>
      <p:graphicFrame>
        <p:nvGraphicFramePr>
          <p:cNvPr id="2" name="表格 1">
            <a:extLst>
              <a:ext uri="{FF2B5EF4-FFF2-40B4-BE49-F238E27FC236}">
                <a16:creationId xmlns:a16="http://schemas.microsoft.com/office/drawing/2014/main" id="{C8FB7389-5BCF-4B95-9A88-0E5BDE0C7446}"/>
              </a:ext>
            </a:extLst>
          </p:cNvPr>
          <p:cNvGraphicFramePr>
            <a:graphicFrameLocks noGrp="1"/>
          </p:cNvGraphicFramePr>
          <p:nvPr>
            <p:extLst>
              <p:ext uri="{D42A27DB-BD31-4B8C-83A1-F6EECF244321}">
                <p14:modId xmlns:p14="http://schemas.microsoft.com/office/powerpoint/2010/main" val="2907932806"/>
              </p:ext>
            </p:extLst>
          </p:nvPr>
        </p:nvGraphicFramePr>
        <p:xfrm>
          <a:off x="107504" y="771550"/>
          <a:ext cx="8928993" cy="3617098"/>
        </p:xfrm>
        <a:graphic>
          <a:graphicData uri="http://schemas.openxmlformats.org/drawingml/2006/table">
            <a:tbl>
              <a:tblPr>
                <a:tableStyleId>{5C22544A-7EE6-4342-B048-85BDC9FD1C3A}</a:tableStyleId>
              </a:tblPr>
              <a:tblGrid>
                <a:gridCol w="720080">
                  <a:extLst>
                    <a:ext uri="{9D8B030D-6E8A-4147-A177-3AD203B41FA5}">
                      <a16:colId xmlns:a16="http://schemas.microsoft.com/office/drawing/2014/main" val="1096605092"/>
                    </a:ext>
                  </a:extLst>
                </a:gridCol>
                <a:gridCol w="1080120">
                  <a:extLst>
                    <a:ext uri="{9D8B030D-6E8A-4147-A177-3AD203B41FA5}">
                      <a16:colId xmlns:a16="http://schemas.microsoft.com/office/drawing/2014/main" val="1714653431"/>
                    </a:ext>
                  </a:extLst>
                </a:gridCol>
                <a:gridCol w="936104">
                  <a:extLst>
                    <a:ext uri="{9D8B030D-6E8A-4147-A177-3AD203B41FA5}">
                      <a16:colId xmlns:a16="http://schemas.microsoft.com/office/drawing/2014/main" val="2905017876"/>
                    </a:ext>
                  </a:extLst>
                </a:gridCol>
                <a:gridCol w="936104">
                  <a:extLst>
                    <a:ext uri="{9D8B030D-6E8A-4147-A177-3AD203B41FA5}">
                      <a16:colId xmlns:a16="http://schemas.microsoft.com/office/drawing/2014/main" val="4291711140"/>
                    </a:ext>
                  </a:extLst>
                </a:gridCol>
                <a:gridCol w="864096">
                  <a:extLst>
                    <a:ext uri="{9D8B030D-6E8A-4147-A177-3AD203B41FA5}">
                      <a16:colId xmlns:a16="http://schemas.microsoft.com/office/drawing/2014/main" val="1668644550"/>
                    </a:ext>
                  </a:extLst>
                </a:gridCol>
                <a:gridCol w="4392489">
                  <a:extLst>
                    <a:ext uri="{9D8B030D-6E8A-4147-A177-3AD203B41FA5}">
                      <a16:colId xmlns:a16="http://schemas.microsoft.com/office/drawing/2014/main" val="3561485105"/>
                    </a:ext>
                  </a:extLst>
                </a:gridCol>
              </a:tblGrid>
              <a:tr h="229665">
                <a:tc>
                  <a:txBody>
                    <a:bodyPr/>
                    <a:lstStyle/>
                    <a:p>
                      <a:pPr algn="l" fontAlgn="ctr"/>
                      <a:r>
                        <a:rPr lang="zh-TW" altLang="en-US" sz="900" u="none" strike="noStrike" dirty="0">
                          <a:effectLst/>
                          <a:latin typeface="Candara" panose="020E0502030303020204" pitchFamily="34" charset="0"/>
                        </a:rPr>
                        <a:t>　</a:t>
                      </a: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zh-TW" altLang="en-US" sz="900" u="none" strike="noStrike" dirty="0">
                          <a:effectLst/>
                          <a:latin typeface="Candara" panose="020E0502030303020204" pitchFamily="34" charset="0"/>
                        </a:rPr>
                        <a:t>　</a:t>
                      </a: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1000" b="1" u="none" strike="noStrike" dirty="0">
                          <a:effectLst/>
                          <a:latin typeface="Candara" panose="020E0502030303020204" pitchFamily="34" charset="0"/>
                        </a:rPr>
                        <a:t>2023</a:t>
                      </a:r>
                      <a:endParaRPr lang="en-US" altLang="zh-TW" sz="1000" b="1"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1000" b="1" u="none" strike="noStrike" dirty="0">
                          <a:effectLst/>
                          <a:latin typeface="Candara" panose="020E0502030303020204" pitchFamily="34" charset="0"/>
                        </a:rPr>
                        <a:t>2024</a:t>
                      </a:r>
                      <a:endParaRPr lang="en-US" altLang="zh-TW" sz="1000" b="1"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000" b="1" u="none" strike="noStrike" dirty="0">
                          <a:effectLst/>
                          <a:latin typeface="Candara" panose="020E0502030303020204" pitchFamily="34" charset="0"/>
                        </a:rPr>
                        <a:t>Diff</a:t>
                      </a:r>
                      <a:endParaRPr lang="en-US" sz="1000" b="1"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000" b="1" u="none" strike="noStrike" dirty="0">
                          <a:solidFill>
                            <a:schemeClr val="tx1"/>
                          </a:solidFill>
                          <a:effectLst/>
                          <a:latin typeface="Candara" panose="020E0502030303020204" pitchFamily="34" charset="0"/>
                        </a:rPr>
                        <a:t>Action Plan</a:t>
                      </a:r>
                      <a:r>
                        <a:rPr lang="zh-TW" altLang="en-US" sz="1000" b="1" u="none" strike="noStrike" dirty="0">
                          <a:solidFill>
                            <a:schemeClr val="tx1"/>
                          </a:solidFill>
                          <a:effectLst/>
                          <a:latin typeface="Candara" panose="020E0502030303020204" pitchFamily="34" charset="0"/>
                        </a:rPr>
                        <a:t> </a:t>
                      </a:r>
                      <a:r>
                        <a:rPr lang="en-US" altLang="zh-TW" sz="1000" b="1" u="none" strike="noStrike" dirty="0">
                          <a:solidFill>
                            <a:schemeClr val="tx1"/>
                          </a:solidFill>
                          <a:effectLst/>
                          <a:latin typeface="Candara" panose="020E0502030303020204" pitchFamily="34" charset="0"/>
                        </a:rPr>
                        <a:t>in 2025</a:t>
                      </a:r>
                      <a:endParaRPr lang="en-US" sz="1000" b="1"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39596723"/>
                  </a:ext>
                </a:extLst>
              </a:tr>
              <a:tr h="1786559">
                <a:tc rowSpan="3">
                  <a:txBody>
                    <a:bodyPr/>
                    <a:lstStyle/>
                    <a:p>
                      <a:pPr algn="ctr" fontAlgn="ctr"/>
                      <a:r>
                        <a:rPr lang="en-US" sz="900" b="0" u="none" strike="noStrike" dirty="0">
                          <a:effectLst/>
                          <a:latin typeface="+mn-lt"/>
                        </a:rPr>
                        <a:t>OPD KPI</a:t>
                      </a:r>
                      <a:endParaRPr lang="en-US" sz="900" b="0" i="0" u="none" strike="noStrike" dirty="0">
                        <a:solidFill>
                          <a:srgbClr val="000000"/>
                        </a:solidFill>
                        <a:effectLst/>
                        <a:latin typeface="+mn-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900" b="0" u="none" strike="noStrike" dirty="0">
                          <a:effectLst/>
                          <a:latin typeface="+mn-lt"/>
                        </a:rPr>
                        <a:t>BOA</a:t>
                      </a:r>
                      <a:endParaRPr lang="en-US" sz="900" b="0" i="0" u="none" strike="noStrike" dirty="0">
                        <a:solidFill>
                          <a:srgbClr val="000000"/>
                        </a:solidFill>
                        <a:effectLst/>
                        <a:latin typeface="+mn-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es-MX" altLang="zh-TW" sz="900" b="0" i="0" u="none" strike="noStrike" dirty="0">
                        <a:solidFill>
                          <a:schemeClr val="tx1"/>
                        </a:solidFill>
                        <a:effectLst/>
                        <a:latin typeface="+mn-lt"/>
                        <a:ea typeface="新細明體" panose="02020500000000000000" pitchFamily="18" charset="-120"/>
                        <a:cs typeface="+mn-cs"/>
                      </a:endParaRPr>
                    </a:p>
                    <a:p>
                      <a:pPr algn="ctr" fontAlgn="ctr"/>
                      <a:endParaRPr lang="es-MX" altLang="zh-TW" sz="900" b="0" i="0" u="none" strike="noStrike" dirty="0">
                        <a:solidFill>
                          <a:schemeClr val="tx1"/>
                        </a:solidFill>
                        <a:effectLst/>
                        <a:latin typeface="+mn-lt"/>
                        <a:ea typeface="新細明體" panose="02020500000000000000" pitchFamily="18" charset="-120"/>
                        <a:cs typeface="+mn-cs"/>
                      </a:endParaRPr>
                    </a:p>
                    <a:p>
                      <a:pPr algn="ctr" fontAlgn="ctr"/>
                      <a:r>
                        <a:rPr lang="es-MX" altLang="zh-TW" sz="900" b="0" i="0" u="none" strike="noStrike" dirty="0">
                          <a:solidFill>
                            <a:schemeClr val="tx1"/>
                          </a:solidFill>
                          <a:effectLst/>
                          <a:latin typeface="+mn-lt"/>
                          <a:ea typeface="新細明體" panose="02020500000000000000" pitchFamily="18" charset="-120"/>
                          <a:cs typeface="+mn-cs"/>
                        </a:rPr>
                        <a:t>OUT OF WINDOW</a:t>
                      </a:r>
                    </a:p>
                    <a:p>
                      <a:pPr algn="ctr" fontAlgn="ctr"/>
                      <a:r>
                        <a:rPr lang="es-MX" altLang="zh-TW" sz="900" b="0" i="0" u="none" strike="noStrike" dirty="0">
                          <a:solidFill>
                            <a:schemeClr val="tx1"/>
                          </a:solidFill>
                          <a:effectLst/>
                          <a:latin typeface="+mn-lt"/>
                          <a:ea typeface="新細明體" panose="02020500000000000000" pitchFamily="18" charset="-120"/>
                          <a:cs typeface="+mn-cs"/>
                        </a:rPr>
                        <a:t>MXMZO 86%</a:t>
                      </a:r>
                    </a:p>
                    <a:p>
                      <a:pPr algn="ctr" fontAlgn="ctr"/>
                      <a:r>
                        <a:rPr lang="es-MX" altLang="zh-TW" sz="900" b="0" i="0" u="none" strike="noStrike" dirty="0">
                          <a:solidFill>
                            <a:schemeClr val="tx1"/>
                          </a:solidFill>
                          <a:effectLst/>
                          <a:latin typeface="+mn-lt"/>
                          <a:ea typeface="新細明體" panose="02020500000000000000" pitchFamily="18" charset="-120"/>
                          <a:cs typeface="+mn-cs"/>
                        </a:rPr>
                        <a:t>MXLZC 83% </a:t>
                      </a:r>
                    </a:p>
                    <a:p>
                      <a:pPr algn="ctr" fontAlgn="ctr"/>
                      <a:endParaRPr lang="es-MX" altLang="zh-TW" sz="900" b="0" i="0" u="none" strike="noStrike" dirty="0">
                        <a:solidFill>
                          <a:schemeClr val="tx1"/>
                        </a:solidFill>
                        <a:effectLst/>
                        <a:latin typeface="+mn-lt"/>
                        <a:ea typeface="新細明體" panose="02020500000000000000" pitchFamily="18" charset="-120"/>
                        <a:cs typeface="+mn-cs"/>
                      </a:endParaRPr>
                    </a:p>
                    <a:p>
                      <a:pPr algn="ctr" fontAlgn="ctr"/>
                      <a:r>
                        <a:rPr lang="es-MX" altLang="zh-TW" sz="900" b="0" i="0" u="none" strike="noStrike" dirty="0">
                          <a:solidFill>
                            <a:schemeClr val="tx1"/>
                          </a:solidFill>
                          <a:effectLst/>
                          <a:latin typeface="+mn-lt"/>
                          <a:ea typeface="新細明體" panose="02020500000000000000" pitchFamily="18" charset="-120"/>
                          <a:cs typeface="+mn-cs"/>
                        </a:rPr>
                        <a:t>ON WINDOW</a:t>
                      </a:r>
                    </a:p>
                    <a:p>
                      <a:pPr algn="ctr" fontAlgn="ctr"/>
                      <a:r>
                        <a:rPr lang="es-MX" altLang="zh-TW" sz="900" b="0" i="0" u="none" strike="noStrike" dirty="0">
                          <a:solidFill>
                            <a:schemeClr val="tx1"/>
                          </a:solidFill>
                          <a:effectLst/>
                          <a:latin typeface="+mn-lt"/>
                          <a:ea typeface="新細明體" panose="02020500000000000000" pitchFamily="18" charset="-120"/>
                          <a:cs typeface="+mn-cs"/>
                        </a:rPr>
                        <a:t>MXMZO 92%</a:t>
                      </a:r>
                    </a:p>
                    <a:p>
                      <a:pPr algn="ctr" fontAlgn="ctr"/>
                      <a:r>
                        <a:rPr lang="es-MX" altLang="zh-TW" sz="900" b="0" i="0" u="none" strike="noStrike" dirty="0">
                          <a:solidFill>
                            <a:schemeClr val="tx1"/>
                          </a:solidFill>
                          <a:effectLst/>
                          <a:latin typeface="+mn-lt"/>
                          <a:ea typeface="新細明體" panose="02020500000000000000" pitchFamily="18" charset="-120"/>
                          <a:cs typeface="+mn-cs"/>
                        </a:rPr>
                        <a:t>MXLZC 100% </a:t>
                      </a:r>
                      <a:endParaRPr lang="zh-TW" altLang="en-US" sz="900" b="0" i="0" u="none" strike="noStrike" dirty="0">
                        <a:solidFill>
                          <a:schemeClr val="tx1"/>
                        </a:solidFill>
                        <a:effectLst/>
                        <a:latin typeface="+mn-lt"/>
                        <a:ea typeface="新細明體" panose="02020500000000000000" pitchFamily="18" charset="-120"/>
                        <a:cs typeface="+mn-cs"/>
                      </a:endParaRPr>
                    </a:p>
                  </a:txBody>
                  <a:tcPr marL="7038" marR="7038" marT="7038"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s-MX" altLang="zh-TW" sz="900" b="0" i="0" u="none" strike="noStrike" dirty="0">
                          <a:solidFill>
                            <a:schemeClr val="tx1"/>
                          </a:solidFill>
                          <a:effectLst/>
                          <a:latin typeface="+mn-lt"/>
                          <a:ea typeface="新細明體" panose="02020500000000000000" pitchFamily="18" charset="-120"/>
                          <a:cs typeface="+mn-cs"/>
                        </a:rPr>
                        <a:t>OUT OF WINDOW</a:t>
                      </a:r>
                    </a:p>
                    <a:p>
                      <a:pPr algn="ctr" fontAlgn="ctr"/>
                      <a:r>
                        <a:rPr lang="es-MX" altLang="zh-TW" sz="900" b="0" i="0" u="none" strike="noStrike" dirty="0">
                          <a:solidFill>
                            <a:schemeClr val="tx1"/>
                          </a:solidFill>
                          <a:effectLst/>
                          <a:latin typeface="+mn-lt"/>
                          <a:ea typeface="新細明體" panose="02020500000000000000" pitchFamily="18" charset="-120"/>
                          <a:cs typeface="+mn-cs"/>
                        </a:rPr>
                        <a:t>MXMZO 89%</a:t>
                      </a:r>
                    </a:p>
                    <a:p>
                      <a:pPr algn="ctr" fontAlgn="ctr"/>
                      <a:r>
                        <a:rPr lang="es-MX" altLang="zh-TW" sz="900" b="0" i="0" u="none" strike="noStrike" dirty="0">
                          <a:solidFill>
                            <a:schemeClr val="tx1"/>
                          </a:solidFill>
                          <a:effectLst/>
                          <a:latin typeface="+mn-lt"/>
                          <a:ea typeface="新細明體" panose="02020500000000000000" pitchFamily="18" charset="-120"/>
                          <a:cs typeface="+mn-cs"/>
                        </a:rPr>
                        <a:t>MXLZC 94% </a:t>
                      </a:r>
                    </a:p>
                    <a:p>
                      <a:pPr algn="ctr" fontAlgn="ctr"/>
                      <a:endParaRPr lang="es-MX" altLang="zh-TW" sz="900" b="0" i="0" u="none" strike="noStrike" dirty="0">
                        <a:solidFill>
                          <a:schemeClr val="tx1"/>
                        </a:solidFill>
                        <a:effectLst/>
                        <a:latin typeface="+mn-lt"/>
                        <a:ea typeface="新細明體" panose="02020500000000000000" pitchFamily="18" charset="-120"/>
                        <a:cs typeface="+mn-cs"/>
                      </a:endParaRPr>
                    </a:p>
                    <a:p>
                      <a:pPr algn="ctr" fontAlgn="ctr"/>
                      <a:r>
                        <a:rPr lang="es-MX" altLang="zh-TW" sz="900" b="0" i="0" u="none" strike="noStrike" dirty="0">
                          <a:solidFill>
                            <a:schemeClr val="tx1"/>
                          </a:solidFill>
                          <a:effectLst/>
                          <a:latin typeface="+mn-lt"/>
                          <a:ea typeface="新細明體" panose="02020500000000000000" pitchFamily="18" charset="-120"/>
                          <a:cs typeface="+mn-cs"/>
                        </a:rPr>
                        <a:t>ON WINDOW</a:t>
                      </a:r>
                    </a:p>
                    <a:p>
                      <a:pPr algn="ctr" fontAlgn="ctr"/>
                      <a:r>
                        <a:rPr lang="es-MX" altLang="zh-TW" sz="900" b="0" i="0" u="none" strike="noStrike" dirty="0">
                          <a:solidFill>
                            <a:schemeClr val="tx1"/>
                          </a:solidFill>
                          <a:effectLst/>
                          <a:latin typeface="+mn-lt"/>
                          <a:ea typeface="新細明體" panose="02020500000000000000" pitchFamily="18" charset="-120"/>
                          <a:cs typeface="+mn-cs"/>
                        </a:rPr>
                        <a:t>MXMZO 97%</a:t>
                      </a:r>
                    </a:p>
                    <a:p>
                      <a:pPr algn="ctr" fontAlgn="ctr"/>
                      <a:r>
                        <a:rPr lang="es-MX" altLang="zh-TW" sz="900" b="0" i="0" u="none" strike="noStrike" dirty="0">
                          <a:solidFill>
                            <a:schemeClr val="tx1"/>
                          </a:solidFill>
                          <a:effectLst/>
                          <a:latin typeface="+mn-lt"/>
                          <a:ea typeface="新細明體" panose="02020500000000000000" pitchFamily="18" charset="-120"/>
                          <a:cs typeface="+mn-cs"/>
                        </a:rPr>
                        <a:t>MXLZC 95% </a:t>
                      </a:r>
                      <a:endParaRPr lang="zh-TW" altLang="en-US" sz="900" b="0" i="0" u="none" strike="noStrike" dirty="0">
                        <a:solidFill>
                          <a:schemeClr val="tx1"/>
                        </a:solidFill>
                        <a:effectLst/>
                        <a:latin typeface="+mn-lt"/>
                        <a:ea typeface="新細明體" panose="02020500000000000000" pitchFamily="18" charset="-120"/>
                        <a:cs typeface="+mn-cs"/>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s-MX" altLang="zh-TW" sz="900" b="0" i="0" u="none" strike="noStrike" dirty="0">
                          <a:solidFill>
                            <a:schemeClr val="tx1"/>
                          </a:solidFill>
                          <a:effectLst/>
                          <a:latin typeface="+mn-lt"/>
                          <a:ea typeface="新細明體" panose="02020500000000000000" pitchFamily="18" charset="-120"/>
                          <a:cs typeface="+mn-cs"/>
                        </a:rPr>
                        <a:t>MXMZO 3%</a:t>
                      </a:r>
                    </a:p>
                    <a:p>
                      <a:pPr algn="ctr" fontAlgn="ctr"/>
                      <a:r>
                        <a:rPr lang="es-MX" altLang="zh-TW" sz="900" b="0" i="0" u="none" strike="noStrike" dirty="0">
                          <a:solidFill>
                            <a:schemeClr val="tx1"/>
                          </a:solidFill>
                          <a:effectLst/>
                          <a:latin typeface="+mn-lt"/>
                          <a:ea typeface="新細明體" panose="02020500000000000000" pitchFamily="18" charset="-120"/>
                          <a:cs typeface="+mn-cs"/>
                        </a:rPr>
                        <a:t>MXLZC 11% </a:t>
                      </a:r>
                    </a:p>
                    <a:p>
                      <a:pPr algn="ctr" fontAlgn="ctr"/>
                      <a:endParaRPr lang="es-MX" altLang="zh-TW" sz="900" b="0" i="0" u="none" strike="noStrike" dirty="0">
                        <a:solidFill>
                          <a:schemeClr val="tx1"/>
                        </a:solidFill>
                        <a:effectLst/>
                        <a:latin typeface="+mn-lt"/>
                        <a:ea typeface="新細明體" panose="02020500000000000000" pitchFamily="18" charset="-120"/>
                        <a:cs typeface="+mn-cs"/>
                      </a:endParaRPr>
                    </a:p>
                    <a:p>
                      <a:pPr algn="ctr" fontAlgn="ctr"/>
                      <a:r>
                        <a:rPr lang="es-MX" altLang="zh-TW" sz="900" b="0" i="0" u="none" strike="noStrike" dirty="0">
                          <a:solidFill>
                            <a:schemeClr val="tx1"/>
                          </a:solidFill>
                          <a:effectLst/>
                          <a:latin typeface="+mn-lt"/>
                          <a:ea typeface="新細明體" panose="02020500000000000000" pitchFamily="18" charset="-120"/>
                          <a:cs typeface="+mn-cs"/>
                        </a:rPr>
                        <a:t>MXMZO 5%</a:t>
                      </a:r>
                    </a:p>
                    <a:p>
                      <a:pPr algn="ctr" fontAlgn="ctr"/>
                      <a:r>
                        <a:rPr lang="es-MX" altLang="zh-TW" sz="900" b="0" i="0" u="none" strike="noStrike" dirty="0">
                          <a:solidFill>
                            <a:schemeClr val="tx1"/>
                          </a:solidFill>
                          <a:effectLst/>
                          <a:latin typeface="+mn-lt"/>
                          <a:ea typeface="新細明體" panose="02020500000000000000" pitchFamily="18" charset="-120"/>
                          <a:cs typeface="+mn-cs"/>
                        </a:rPr>
                        <a:t>MXLZC -5% </a:t>
                      </a:r>
                      <a:endParaRPr lang="zh-TW" altLang="en-US" sz="900" b="0" i="0" u="none" strike="noStrike" dirty="0">
                        <a:solidFill>
                          <a:schemeClr val="tx1"/>
                        </a:solidFill>
                        <a:effectLst/>
                        <a:latin typeface="+mn-lt"/>
                        <a:ea typeface="新細明體" panose="02020500000000000000" pitchFamily="18" charset="-120"/>
                        <a:cs typeface="+mn-cs"/>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r>
                        <a:rPr lang="zh-TW" altLang="en-US" sz="900" b="0" i="0" u="none" strike="noStrike" dirty="0">
                          <a:solidFill>
                            <a:srgbClr val="000000"/>
                          </a:solidFill>
                          <a:effectLst/>
                          <a:latin typeface="Arial" panose="020B0604020202020204" pitchFamily="34" charset="0"/>
                          <a:ea typeface="新細明體"/>
                          <a:cs typeface="Arial" panose="020B0604020202020204" pitchFamily="34" charset="0"/>
                        </a:rPr>
                        <a:t>MXZLO: Arrangements has been performed with local authorities in order to grant the pier availability upon arrival, anyhow there are some cases where we couldn't arrange it due to competition vessel were working before us. Actions to keep doing are keep constinous communication with port administrator in order to keep granting berth upon arrival</a:t>
                      </a:r>
                      <a:br>
                        <a:rPr lang="zh-TW" altLang="en-US" sz="900" b="0" i="0" u="none" strike="noStrike" dirty="0">
                          <a:solidFill>
                            <a:srgbClr val="000000"/>
                          </a:solidFill>
                          <a:effectLst/>
                          <a:latin typeface="Arial" panose="020B0604020202020204" pitchFamily="34" charset="0"/>
                          <a:ea typeface="新細明體"/>
                          <a:cs typeface="Arial" panose="020B0604020202020204" pitchFamily="34" charset="0"/>
                        </a:rPr>
                      </a:br>
                      <a:endParaRPr lang="zh-TW" altLang="en-US" sz="900" b="0" i="0" u="none" strike="noStrike" dirty="0">
                        <a:solidFill>
                          <a:srgbClr val="000000"/>
                        </a:solidFill>
                        <a:effectLst/>
                        <a:latin typeface="Arial" panose="020B0604020202020204" pitchFamily="34" charset="0"/>
                        <a:ea typeface="新細明體"/>
                        <a:cs typeface="Arial" panose="020B0604020202020204" pitchFamily="34" charset="0"/>
                      </a:endParaRPr>
                    </a:p>
                    <a:p>
                      <a:pPr lvl="0" algn="l">
                        <a:buNone/>
                      </a:pPr>
                      <a:r>
                        <a:rPr lang="zh-TW" altLang="en-US" sz="900" b="0" i="0" u="none" strike="noStrike" dirty="0">
                          <a:solidFill>
                            <a:srgbClr val="000000"/>
                          </a:solidFill>
                          <a:effectLst/>
                          <a:latin typeface="Arial" panose="020B0604020202020204" pitchFamily="34" charset="0"/>
                          <a:ea typeface="新細明體"/>
                          <a:cs typeface="Arial" panose="020B0604020202020204" pitchFamily="34" charset="0"/>
                        </a:rPr>
                        <a:t>MXLZC: Lazaro Cardenas has been congested by competition vessel due to recent new services, which now it has been more dificult to grant a pier availability to our good vessels, extra loaders has been granted with commercial team but due to competition started asking their berthing window we couldn’t arrange it upon arrival.</a:t>
                      </a: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08280089"/>
                  </a:ext>
                </a:extLst>
              </a:tr>
              <a:tr h="800437">
                <a:tc vMerge="1">
                  <a:txBody>
                    <a:bodyPr/>
                    <a:lstStyle/>
                    <a:p>
                      <a:endParaRPr lang="zh-TW" altLang="en-US"/>
                    </a:p>
                  </a:txBody>
                  <a:tcPr/>
                </a:tc>
                <a:tc>
                  <a:txBody>
                    <a:bodyPr/>
                    <a:lstStyle/>
                    <a:p>
                      <a:pPr algn="ctr" fontAlgn="ctr"/>
                      <a:r>
                        <a:rPr lang="en-US" sz="900" b="0" u="none" strike="noStrike" dirty="0">
                          <a:effectLst/>
                          <a:latin typeface="+mn-lt"/>
                        </a:rPr>
                        <a:t>Port Stay</a:t>
                      </a:r>
                      <a:endParaRPr lang="en-US" sz="900" b="0" i="0" u="none" strike="noStrike" dirty="0">
                        <a:solidFill>
                          <a:srgbClr val="000000"/>
                        </a:solidFill>
                        <a:effectLst/>
                        <a:latin typeface="+mn-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MX" altLang="zh-TW" sz="900" b="0" i="0" u="none" strike="noStrike" dirty="0">
                          <a:solidFill>
                            <a:schemeClr val="tx1"/>
                          </a:solidFill>
                          <a:effectLst/>
                          <a:latin typeface="+mn-lt"/>
                          <a:ea typeface="新細明體" panose="02020500000000000000" pitchFamily="18" charset="-120"/>
                          <a:cs typeface="+mn-cs"/>
                        </a:rPr>
                        <a:t>MXMZO 91%</a:t>
                      </a:r>
                    </a:p>
                    <a:p>
                      <a:pPr algn="ctr" fontAlgn="ctr"/>
                      <a:r>
                        <a:rPr lang="es-MX" altLang="zh-TW" sz="900" b="0" i="0" u="none" strike="noStrike" dirty="0">
                          <a:solidFill>
                            <a:schemeClr val="tx1"/>
                          </a:solidFill>
                          <a:effectLst/>
                          <a:latin typeface="+mn-lt"/>
                          <a:ea typeface="新細明體" panose="02020500000000000000" pitchFamily="18" charset="-120"/>
                          <a:cs typeface="+mn-cs"/>
                        </a:rPr>
                        <a:t>MXLZC 91% </a:t>
                      </a:r>
                      <a:endParaRPr lang="zh-TW" altLang="en-US" sz="900" b="0" i="0" u="none" strike="noStrike" dirty="0">
                        <a:solidFill>
                          <a:schemeClr val="tx1"/>
                        </a:solidFill>
                        <a:effectLst/>
                        <a:latin typeface="+mn-lt"/>
                        <a:ea typeface="新細明體" panose="02020500000000000000" pitchFamily="18" charset="-120"/>
                        <a:cs typeface="+mn-cs"/>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s-MX" altLang="zh-TW" sz="900" b="0" i="0" u="none" strike="noStrike" dirty="0">
                          <a:solidFill>
                            <a:schemeClr val="tx1"/>
                          </a:solidFill>
                          <a:effectLst/>
                          <a:latin typeface="+mn-lt"/>
                          <a:ea typeface="新細明體" panose="02020500000000000000" pitchFamily="18" charset="-120"/>
                          <a:cs typeface="+mn-cs"/>
                        </a:rPr>
                        <a:t>MXMZO 83%</a:t>
                      </a:r>
                    </a:p>
                    <a:p>
                      <a:pPr algn="ctr" fontAlgn="ctr"/>
                      <a:r>
                        <a:rPr lang="es-MX" altLang="zh-TW" sz="900" b="0" i="0" u="none" strike="noStrike" dirty="0">
                          <a:solidFill>
                            <a:schemeClr val="tx1"/>
                          </a:solidFill>
                          <a:effectLst/>
                          <a:latin typeface="+mn-lt"/>
                          <a:ea typeface="新細明體" panose="02020500000000000000" pitchFamily="18" charset="-120"/>
                          <a:cs typeface="+mn-cs"/>
                        </a:rPr>
                        <a:t>MXLZC 64% </a:t>
                      </a:r>
                      <a:endParaRPr lang="zh-TW" altLang="en-US" sz="900" b="0" i="0" u="none" strike="noStrike" dirty="0">
                        <a:solidFill>
                          <a:schemeClr val="tx1"/>
                        </a:solidFill>
                        <a:effectLst/>
                        <a:latin typeface="+mn-lt"/>
                        <a:ea typeface="新細明體" panose="02020500000000000000" pitchFamily="18" charset="-120"/>
                        <a:cs typeface="+mn-cs"/>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s-MX" altLang="zh-TW" sz="900" b="0" i="0" u="none" strike="noStrike" dirty="0">
                          <a:solidFill>
                            <a:schemeClr val="tx1"/>
                          </a:solidFill>
                          <a:effectLst/>
                          <a:latin typeface="+mn-lt"/>
                          <a:ea typeface="新細明體" panose="02020500000000000000" pitchFamily="18" charset="-120"/>
                          <a:cs typeface="+mn-cs"/>
                        </a:rPr>
                        <a:t>MXMZO -8%</a:t>
                      </a:r>
                    </a:p>
                    <a:p>
                      <a:pPr algn="ctr" fontAlgn="ctr"/>
                      <a:r>
                        <a:rPr lang="es-MX" altLang="zh-TW" sz="900" b="0" i="0" u="none" strike="noStrike" dirty="0">
                          <a:solidFill>
                            <a:schemeClr val="tx1"/>
                          </a:solidFill>
                          <a:effectLst/>
                          <a:latin typeface="+mn-lt"/>
                          <a:ea typeface="新細明體" panose="02020500000000000000" pitchFamily="18" charset="-120"/>
                          <a:cs typeface="+mn-cs"/>
                        </a:rPr>
                        <a:t>MXLZC -27% </a:t>
                      </a:r>
                      <a:endParaRPr lang="zh-TW" altLang="en-US" sz="900" b="0" i="0" u="none" strike="noStrike" dirty="0">
                        <a:solidFill>
                          <a:schemeClr val="tx1"/>
                        </a:solidFill>
                        <a:effectLst/>
                        <a:latin typeface="+mn-lt"/>
                        <a:ea typeface="新細明體" panose="02020500000000000000" pitchFamily="18" charset="-120"/>
                        <a:cs typeface="+mn-cs"/>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indent="0" algn="l" fontAlgn="ctr">
                        <a:buFont typeface="Calibri"/>
                        <a:buNone/>
                      </a:pPr>
                      <a:r>
                        <a:rPr lang="zh-TW" altLang="en-US" sz="900" b="0" i="0" u="none" strike="noStrike" dirty="0">
                          <a:solidFill>
                            <a:srgbClr val="000000"/>
                          </a:solidFill>
                          <a:effectLst/>
                          <a:latin typeface="Arial" panose="020B0604020202020204" pitchFamily="34" charset="0"/>
                          <a:ea typeface="新細明體"/>
                          <a:cs typeface="Arial" panose="020B0604020202020204" pitchFamily="34" charset="0"/>
                        </a:rPr>
                        <a:t>We have manage to improve port stay in a way where we have negotiated on empty evacuation to be loaded directly from truck I/o going to yard and drop the empty, with this movement port stay has improve and terminal could focus in import attendance I/o managing the empties inside the yard</a:t>
                      </a: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93455894"/>
                  </a:ext>
                </a:extLst>
              </a:tr>
              <a:tr h="800437">
                <a:tc vMerge="1">
                  <a:txBody>
                    <a:bodyPr/>
                    <a:lstStyle/>
                    <a:p>
                      <a:endParaRPr lang="zh-TW" altLang="en-US"/>
                    </a:p>
                  </a:txBody>
                  <a:tcPr/>
                </a:tc>
                <a:tc>
                  <a:txBody>
                    <a:bodyPr/>
                    <a:lstStyle/>
                    <a:p>
                      <a:pPr algn="ctr" fontAlgn="ctr"/>
                      <a:r>
                        <a:rPr lang="en-US" sz="900" b="0" u="none" strike="noStrike" dirty="0">
                          <a:effectLst/>
                          <a:latin typeface="+mn-lt"/>
                        </a:rPr>
                        <a:t>Productivity</a:t>
                      </a:r>
                      <a:endParaRPr lang="en-US" sz="900" b="0" i="0" u="none" strike="noStrike" dirty="0">
                        <a:solidFill>
                          <a:srgbClr val="000000"/>
                        </a:solidFill>
                        <a:effectLst/>
                        <a:latin typeface="+mn-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MX" altLang="zh-TW" sz="900" b="0" i="0" u="none" strike="noStrike" dirty="0">
                          <a:solidFill>
                            <a:schemeClr val="tx1"/>
                          </a:solidFill>
                          <a:effectLst/>
                          <a:latin typeface="+mn-lt"/>
                          <a:ea typeface="新細明體" panose="02020500000000000000" pitchFamily="18" charset="-120"/>
                          <a:cs typeface="+mn-cs"/>
                        </a:rPr>
                        <a:t>MXMZO 44</a:t>
                      </a:r>
                    </a:p>
                    <a:p>
                      <a:pPr algn="ctr" fontAlgn="ctr"/>
                      <a:r>
                        <a:rPr lang="es-MX" altLang="zh-TW" sz="900" b="0" i="0" u="none" strike="noStrike" dirty="0">
                          <a:solidFill>
                            <a:schemeClr val="tx1"/>
                          </a:solidFill>
                          <a:effectLst/>
                          <a:latin typeface="+mn-lt"/>
                          <a:ea typeface="新細明體" panose="02020500000000000000" pitchFamily="18" charset="-120"/>
                          <a:cs typeface="+mn-cs"/>
                        </a:rPr>
                        <a:t>MXLZC 61</a:t>
                      </a:r>
                      <a:endParaRPr lang="zh-TW" altLang="en-US" sz="900" b="0" i="0" u="none" strike="noStrike" dirty="0">
                        <a:solidFill>
                          <a:schemeClr val="tx1"/>
                        </a:solidFill>
                        <a:effectLst/>
                        <a:latin typeface="+mn-lt"/>
                        <a:ea typeface="新細明體" panose="02020500000000000000" pitchFamily="18" charset="-120"/>
                        <a:cs typeface="+mn-cs"/>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s-MX" altLang="zh-TW" sz="900" b="0" i="0" u="none" strike="noStrike" dirty="0">
                          <a:solidFill>
                            <a:schemeClr val="tx1"/>
                          </a:solidFill>
                          <a:effectLst/>
                          <a:latin typeface="+mn-lt"/>
                          <a:ea typeface="新細明體" panose="02020500000000000000" pitchFamily="18" charset="-120"/>
                          <a:cs typeface="+mn-cs"/>
                        </a:rPr>
                        <a:t>MXMZO 45</a:t>
                      </a:r>
                    </a:p>
                    <a:p>
                      <a:pPr algn="ctr" fontAlgn="ctr"/>
                      <a:r>
                        <a:rPr lang="es-MX" altLang="zh-TW" sz="900" b="0" i="0" u="none" strike="noStrike" dirty="0">
                          <a:solidFill>
                            <a:schemeClr val="tx1"/>
                          </a:solidFill>
                          <a:effectLst/>
                          <a:latin typeface="+mn-lt"/>
                          <a:ea typeface="新細明體" panose="02020500000000000000" pitchFamily="18" charset="-120"/>
                          <a:cs typeface="+mn-cs"/>
                        </a:rPr>
                        <a:t>MXLZC 47</a:t>
                      </a:r>
                      <a:endParaRPr lang="zh-TW" altLang="en-US" sz="900" b="0" i="0" u="none" strike="noStrike" dirty="0">
                        <a:solidFill>
                          <a:schemeClr val="tx1"/>
                        </a:solidFill>
                        <a:effectLst/>
                        <a:latin typeface="+mn-lt"/>
                        <a:ea typeface="新細明體" panose="02020500000000000000" pitchFamily="18" charset="-120"/>
                        <a:cs typeface="+mn-cs"/>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s-MX" altLang="zh-TW" sz="900" b="0" i="0" u="none" strike="noStrike" dirty="0">
                          <a:solidFill>
                            <a:schemeClr val="tx1"/>
                          </a:solidFill>
                          <a:effectLst/>
                          <a:latin typeface="+mn-lt"/>
                          <a:ea typeface="新細明體" panose="02020500000000000000" pitchFamily="18" charset="-120"/>
                          <a:cs typeface="+mn-cs"/>
                        </a:rPr>
                        <a:t>MXMZO 1%</a:t>
                      </a:r>
                    </a:p>
                    <a:p>
                      <a:pPr algn="ctr" fontAlgn="ctr"/>
                      <a:r>
                        <a:rPr lang="es-MX" altLang="zh-TW" sz="900" b="0" i="0" u="none" strike="noStrike" dirty="0">
                          <a:solidFill>
                            <a:schemeClr val="tx1"/>
                          </a:solidFill>
                          <a:effectLst/>
                          <a:latin typeface="+mn-lt"/>
                          <a:ea typeface="新細明體" panose="02020500000000000000" pitchFamily="18" charset="-120"/>
                          <a:cs typeface="+mn-cs"/>
                        </a:rPr>
                        <a:t>MXLZC 14% </a:t>
                      </a:r>
                      <a:endParaRPr lang="zh-TW" altLang="en-US" sz="900" b="0" i="0" u="none" strike="noStrike" dirty="0">
                        <a:solidFill>
                          <a:schemeClr val="tx1"/>
                        </a:solidFill>
                        <a:effectLst/>
                        <a:latin typeface="+mn-lt"/>
                        <a:ea typeface="新細明體" panose="02020500000000000000" pitchFamily="18" charset="-120"/>
                        <a:cs typeface="+mn-cs"/>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indent="0" algn="l" fontAlgn="ctr">
                        <a:buFont typeface="Calibri"/>
                        <a:buNone/>
                      </a:pPr>
                      <a:r>
                        <a:rPr lang="zh-TW" altLang="en-US" sz="900" b="0" i="0" u="none" strike="noStrike" dirty="0">
                          <a:solidFill>
                            <a:srgbClr val="000000"/>
                          </a:solidFill>
                          <a:effectLst/>
                          <a:latin typeface="Arial" panose="020B0604020202020204" pitchFamily="34" charset="0"/>
                          <a:ea typeface="新細明體"/>
                          <a:cs typeface="Arial" panose="020B0604020202020204" pitchFamily="34" charset="0"/>
                        </a:rPr>
                        <a:t>On this year 2025 TIMSA has bought 1 MOBILE CRANE Y 4 RTG in order to help the release and the attendance of import, this new mobile crane will help terminal to reach new generation vessel of 22 row and the RTG will help them the attendance of the import delivery and flow to the vessel operation.</a:t>
                      </a: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78652007"/>
                  </a:ext>
                </a:extLst>
              </a:tr>
            </a:tbl>
          </a:graphicData>
        </a:graphic>
      </p:graphicFrame>
      <p:sp>
        <p:nvSpPr>
          <p:cNvPr id="5" name="Google Shape;452;p46">
            <a:extLst>
              <a:ext uri="{FF2B5EF4-FFF2-40B4-BE49-F238E27FC236}">
                <a16:creationId xmlns:a16="http://schemas.microsoft.com/office/drawing/2014/main" id="{4573920C-B669-28BB-FEBF-1FF768642580}"/>
              </a:ext>
            </a:extLst>
          </p:cNvPr>
          <p:cNvSpPr txBox="1">
            <a:spLocks/>
          </p:cNvSpPr>
          <p:nvPr/>
        </p:nvSpPr>
        <p:spPr>
          <a:xfrm>
            <a:off x="8964488" y="4977759"/>
            <a:ext cx="582900" cy="205800"/>
          </a:xfrm>
          <a:prstGeom prst="rect">
            <a:avLst/>
          </a:prstGeom>
          <a:noFill/>
          <a:ln>
            <a:noFill/>
          </a:ln>
        </p:spPr>
        <p:txBody>
          <a:bodyPr spcFirstLastPara="1" wrap="square" lIns="91423" tIns="45699" rIns="91423" bIns="45699"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SzPts val="1100"/>
            </a:pPr>
            <a:fld id="{00000000-1234-1234-1234-123412341234}" type="slidenum">
              <a:rPr lang="en-US" sz="1000" smtClean="0"/>
              <a:pPr>
                <a:buSzPts val="1100"/>
              </a:pPr>
              <a:t>9</a:t>
            </a:fld>
            <a:endParaRPr lang="en-US" sz="1000" dirty="0"/>
          </a:p>
        </p:txBody>
      </p:sp>
    </p:spTree>
    <p:extLst>
      <p:ext uri="{BB962C8B-B14F-4D97-AF65-F5344CB8AC3E}">
        <p14:creationId xmlns:p14="http://schemas.microsoft.com/office/powerpoint/2010/main" val="263734075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Angles</Template>
  <TotalTime>16286</TotalTime>
  <Words>7585</Words>
  <Application>Microsoft Office PowerPoint</Application>
  <PresentationFormat>如螢幕大小 (16:9)</PresentationFormat>
  <Paragraphs>1118</Paragraphs>
  <Slides>52</Slides>
  <Notes>31</Notes>
  <HiddenSlides>0</HiddenSlides>
  <MMClips>0</MMClips>
  <ScaleCrop>false</ScaleCrop>
  <HeadingPairs>
    <vt:vector size="6" baseType="variant">
      <vt:variant>
        <vt:lpstr>使用字型</vt:lpstr>
      </vt:variant>
      <vt:variant>
        <vt:i4>11</vt:i4>
      </vt:variant>
      <vt:variant>
        <vt:lpstr>佈景主題</vt:lpstr>
      </vt:variant>
      <vt:variant>
        <vt:i4>1</vt:i4>
      </vt:variant>
      <vt:variant>
        <vt:lpstr>投影片標題</vt:lpstr>
      </vt:variant>
      <vt:variant>
        <vt:i4>52</vt:i4>
      </vt:variant>
    </vt:vector>
  </HeadingPairs>
  <TitlesOfParts>
    <vt:vector size="64" baseType="lpstr">
      <vt:lpstr>DFKai-SB</vt:lpstr>
      <vt:lpstr>PMingLiU</vt:lpstr>
      <vt:lpstr>华文中宋</vt:lpstr>
      <vt:lpstr>Arial</vt:lpstr>
      <vt:lpstr>Calibri</vt:lpstr>
      <vt:lpstr>Candara</vt:lpstr>
      <vt:lpstr>Symbol</vt:lpstr>
      <vt:lpstr>Times New Roman</vt:lpstr>
      <vt:lpstr>Vijaya</vt:lpstr>
      <vt:lpstr>Wingdings</vt:lpstr>
      <vt:lpstr>Wingdings 2</vt:lpstr>
      <vt:lpstr>Office Theme</vt:lpstr>
      <vt:lpstr>PowerPoint 簡報</vt:lpstr>
      <vt:lpstr>PowerPoint 簡報</vt:lpstr>
      <vt:lpstr>PowerPoint 簡報</vt:lpstr>
      <vt:lpstr>PowerPoint 簡報</vt:lpstr>
      <vt:lpstr>PowerPoint 簡報</vt:lpstr>
      <vt:lpstr>Topic discussion (MX)</vt:lpstr>
      <vt:lpstr>Topic discussion (MX)</vt:lpstr>
      <vt:lpstr>PowerPoint 簡報</vt:lpstr>
      <vt:lpstr>PowerPoint 簡報</vt:lpstr>
      <vt:lpstr>PowerPoint 簡報</vt:lpstr>
      <vt:lpstr>PowerPoint 簡報</vt:lpstr>
      <vt:lpstr>PowerPoint 簡報</vt:lpstr>
      <vt:lpstr>Topic discussion (SV)</vt:lpstr>
      <vt:lpstr>Topic discussion (SV)</vt:lpstr>
      <vt:lpstr>Topic discussion (SV)</vt:lpstr>
      <vt:lpstr>Topic discussion (SV)</vt:lpstr>
      <vt:lpstr>Topic discussion (SV)</vt:lpstr>
      <vt:lpstr>Topic discussion (SV)</vt:lpstr>
      <vt:lpstr>PowerPoint 簡報</vt:lpstr>
      <vt:lpstr>PowerPoint 簡報</vt:lpstr>
      <vt:lpstr>PowerPoint 簡報</vt:lpstr>
      <vt:lpstr>PowerPoint 簡報</vt:lpstr>
      <vt:lpstr>PowerPoint 簡報</vt:lpstr>
      <vt:lpstr>PowerPoint 簡報</vt:lpstr>
      <vt:lpstr>Topic discussion (GT)</vt:lpstr>
      <vt:lpstr>Topic discussion (GT)</vt:lpstr>
      <vt:lpstr>Topic discussion (GT)</vt:lpstr>
      <vt:lpstr>Topic discussion (GT)</vt:lpstr>
      <vt:lpstr>PowerPoint 簡報</vt:lpstr>
      <vt:lpstr>PowerPoint 簡報</vt:lpstr>
      <vt:lpstr>PowerPoint 簡報</vt:lpstr>
      <vt:lpstr>Topic discussion (BZ)</vt:lpstr>
      <vt:lpstr>Topic discussion (BZ)</vt:lpstr>
      <vt:lpstr>Topic discussion (BZ)</vt:lpstr>
      <vt:lpstr>PowerPoint 簡報</vt:lpstr>
      <vt:lpstr>PowerPoint 簡報</vt:lpstr>
      <vt:lpstr>PowerPoint 簡報</vt:lpstr>
      <vt:lpstr>PowerPoint 簡報</vt:lpstr>
      <vt:lpstr>PowerPoint 簡報</vt:lpstr>
      <vt:lpstr>Topic discussion (HN)</vt:lpstr>
      <vt:lpstr>Topic discussion (HN)</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Company>EGA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Achievement for 2015 Goal/KPI  Set Up : XXX-XXX</dc:title>
  <dc:creator>036570</dc:creator>
  <cp:lastModifiedBy>YU-TING CHEN   (OMAR)</cp:lastModifiedBy>
  <cp:revision>2144</cp:revision>
  <cp:lastPrinted>2024-03-05T15:26:56Z</cp:lastPrinted>
  <dcterms:created xsi:type="dcterms:W3CDTF">2016-02-08T21:22:43Z</dcterms:created>
  <dcterms:modified xsi:type="dcterms:W3CDTF">2025-02-05T16:37:51Z</dcterms:modified>
  <dc:language>zh-TW</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otes">
    <vt:i4>17</vt:i4>
  </property>
  <property fmtid="{D5CDD505-2E9C-101B-9397-08002B2CF9AE}" pid="3" name="PresentationFormat">
    <vt:lpwstr>如螢幕大小 (16:9)</vt:lpwstr>
  </property>
  <property fmtid="{D5CDD505-2E9C-101B-9397-08002B2CF9AE}" pid="4" name="Slides">
    <vt:i4>27</vt:i4>
  </property>
</Properties>
</file>