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1" r:id="rId1"/>
  </p:sldMasterIdLst>
  <p:notesMasterIdLst>
    <p:notesMasterId r:id="rId63"/>
  </p:notesMasterIdLst>
  <p:sldIdLst>
    <p:sldId id="625" r:id="rId2"/>
    <p:sldId id="347" r:id="rId3"/>
    <p:sldId id="348" r:id="rId4"/>
    <p:sldId id="560" r:id="rId5"/>
    <p:sldId id="561" r:id="rId6"/>
    <p:sldId id="653" r:id="rId7"/>
    <p:sldId id="654" r:id="rId8"/>
    <p:sldId id="655" r:id="rId9"/>
    <p:sldId id="656" r:id="rId10"/>
    <p:sldId id="274" r:id="rId11"/>
    <p:sldId id="567" r:id="rId12"/>
    <p:sldId id="568" r:id="rId13"/>
    <p:sldId id="569" r:id="rId14"/>
    <p:sldId id="651" r:id="rId15"/>
    <p:sldId id="351" r:id="rId16"/>
    <p:sldId id="573" r:id="rId17"/>
    <p:sldId id="574" r:id="rId18"/>
    <p:sldId id="575" r:id="rId19"/>
    <p:sldId id="576" r:id="rId20"/>
    <p:sldId id="354" r:id="rId21"/>
    <p:sldId id="579" r:id="rId22"/>
    <p:sldId id="580" r:id="rId23"/>
    <p:sldId id="581" r:id="rId24"/>
    <p:sldId id="582" r:id="rId25"/>
    <p:sldId id="628" r:id="rId26"/>
    <p:sldId id="586" r:id="rId27"/>
    <p:sldId id="648" r:id="rId28"/>
    <p:sldId id="587" r:id="rId29"/>
    <p:sldId id="649" r:id="rId30"/>
    <p:sldId id="650" r:id="rId31"/>
    <p:sldId id="357" r:id="rId32"/>
    <p:sldId id="535" r:id="rId33"/>
    <p:sldId id="536" r:id="rId34"/>
    <p:sldId id="630" r:id="rId35"/>
    <p:sldId id="652" r:id="rId36"/>
    <p:sldId id="631" r:id="rId37"/>
    <p:sldId id="632" r:id="rId38"/>
    <p:sldId id="360" r:id="rId39"/>
    <p:sldId id="597" r:id="rId40"/>
    <p:sldId id="598" r:id="rId41"/>
    <p:sldId id="633" r:id="rId42"/>
    <p:sldId id="634" r:id="rId43"/>
    <p:sldId id="549" r:id="rId44"/>
    <p:sldId id="646" r:id="rId45"/>
    <p:sldId id="647" r:id="rId46"/>
    <p:sldId id="363" r:id="rId47"/>
    <p:sldId id="606" r:id="rId48"/>
    <p:sldId id="607" r:id="rId49"/>
    <p:sldId id="637" r:id="rId50"/>
    <p:sldId id="645" r:id="rId51"/>
    <p:sldId id="438" r:id="rId52"/>
    <p:sldId id="639" r:id="rId53"/>
    <p:sldId id="640" r:id="rId54"/>
    <p:sldId id="366" r:id="rId55"/>
    <p:sldId id="612" r:id="rId56"/>
    <p:sldId id="613" r:id="rId57"/>
    <p:sldId id="641" r:id="rId58"/>
    <p:sldId id="642" r:id="rId59"/>
    <p:sldId id="643" r:id="rId60"/>
    <p:sldId id="644" r:id="rId61"/>
    <p:sldId id="514" r:id="rId62"/>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預設章節" id="{72931B5B-7990-4782-BFA8-0CF167A7FA60}">
          <p14:sldIdLst>
            <p14:sldId id="625"/>
            <p14:sldId id="347"/>
            <p14:sldId id="348"/>
            <p14:sldId id="560"/>
            <p14:sldId id="561"/>
            <p14:sldId id="653"/>
            <p14:sldId id="654"/>
            <p14:sldId id="655"/>
            <p14:sldId id="656"/>
            <p14:sldId id="274"/>
            <p14:sldId id="567"/>
            <p14:sldId id="568"/>
            <p14:sldId id="569"/>
            <p14:sldId id="651"/>
            <p14:sldId id="351"/>
            <p14:sldId id="573"/>
            <p14:sldId id="574"/>
            <p14:sldId id="575"/>
            <p14:sldId id="576"/>
            <p14:sldId id="354"/>
            <p14:sldId id="579"/>
            <p14:sldId id="580"/>
            <p14:sldId id="581"/>
            <p14:sldId id="582"/>
            <p14:sldId id="628"/>
            <p14:sldId id="586"/>
            <p14:sldId id="648"/>
            <p14:sldId id="587"/>
            <p14:sldId id="649"/>
            <p14:sldId id="650"/>
            <p14:sldId id="357"/>
            <p14:sldId id="535"/>
            <p14:sldId id="536"/>
            <p14:sldId id="630"/>
            <p14:sldId id="652"/>
            <p14:sldId id="631"/>
            <p14:sldId id="632"/>
            <p14:sldId id="360"/>
            <p14:sldId id="597"/>
            <p14:sldId id="598"/>
            <p14:sldId id="633"/>
            <p14:sldId id="634"/>
            <p14:sldId id="549"/>
            <p14:sldId id="646"/>
            <p14:sldId id="647"/>
            <p14:sldId id="363"/>
            <p14:sldId id="606"/>
            <p14:sldId id="607"/>
            <p14:sldId id="637"/>
            <p14:sldId id="645"/>
            <p14:sldId id="438"/>
            <p14:sldId id="639"/>
            <p14:sldId id="640"/>
            <p14:sldId id="366"/>
            <p14:sldId id="612"/>
            <p14:sldId id="613"/>
            <p14:sldId id="641"/>
            <p14:sldId id="642"/>
            <p14:sldId id="643"/>
            <p14:sldId id="644"/>
            <p14:sldId id="514"/>
          </p14:sldIdLst>
        </p14:section>
        <p14:section name="未命名的章節" id="{4BE5824B-BF97-4A82-AC84-56645EB32F37}">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854" autoAdjust="0"/>
    <p:restoredTop sz="97912" autoAdjust="0"/>
  </p:normalViewPr>
  <p:slideViewPr>
    <p:cSldViewPr>
      <p:cViewPr varScale="1">
        <p:scale>
          <a:sx n="147" d="100"/>
          <a:sy n="147" d="100"/>
        </p:scale>
        <p:origin x="324" y="10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2021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618 TRADE</c:v>
                </c:pt>
                <c:pt idx="1">
                  <c:v>609/610 TRADE</c:v>
                </c:pt>
                <c:pt idx="2">
                  <c:v>619/620 TRADE</c:v>
                </c:pt>
                <c:pt idx="3">
                  <c:v>622/623 TRADE</c:v>
                </c:pt>
              </c:strCache>
            </c:strRef>
          </c:cat>
          <c:val>
            <c:numRef>
              <c:f>Sheet1!$B$2:$B$5</c:f>
              <c:numCache>
                <c:formatCode>0%</c:formatCode>
                <c:ptCount val="4"/>
                <c:pt idx="0">
                  <c:v>0.3</c:v>
                </c:pt>
                <c:pt idx="1">
                  <c:v>0.09</c:v>
                </c:pt>
                <c:pt idx="2">
                  <c:v>0.1</c:v>
                </c:pt>
                <c:pt idx="3">
                  <c:v>0.06</c:v>
                </c:pt>
              </c:numCache>
            </c:numRef>
          </c:val>
          <c:extLst>
            <c:ext xmlns:c16="http://schemas.microsoft.com/office/drawing/2014/chart" uri="{C3380CC4-5D6E-409C-BE32-E72D297353CC}">
              <c16:uniqueId val="{00000000-05F0-4213-B801-1F27C7CC3B63}"/>
            </c:ext>
          </c:extLst>
        </c:ser>
        <c:ser>
          <c:idx val="1"/>
          <c:order val="1"/>
          <c:tx>
            <c:strRef>
              <c:f>Sheet1!$C$1</c:f>
              <c:strCache>
                <c:ptCount val="1"/>
                <c:pt idx="0">
                  <c:v>2022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618 TRADE</c:v>
                </c:pt>
                <c:pt idx="1">
                  <c:v>609/610 TRADE</c:v>
                </c:pt>
                <c:pt idx="2">
                  <c:v>619/620 TRADE</c:v>
                </c:pt>
                <c:pt idx="3">
                  <c:v>622/623 TRADE</c:v>
                </c:pt>
              </c:strCache>
            </c:strRef>
          </c:cat>
          <c:val>
            <c:numRef>
              <c:f>Sheet1!$C$2:$C$5</c:f>
              <c:numCache>
                <c:formatCode>0%</c:formatCode>
                <c:ptCount val="4"/>
                <c:pt idx="0">
                  <c:v>0.28999999999999998</c:v>
                </c:pt>
                <c:pt idx="1">
                  <c:v>0.08</c:v>
                </c:pt>
                <c:pt idx="2">
                  <c:v>7.0000000000000007E-2</c:v>
                </c:pt>
                <c:pt idx="3">
                  <c:v>0.06</c:v>
                </c:pt>
              </c:numCache>
            </c:numRef>
          </c:val>
          <c:extLst>
            <c:ext xmlns:c16="http://schemas.microsoft.com/office/drawing/2014/chart" uri="{C3380CC4-5D6E-409C-BE32-E72D297353CC}">
              <c16:uniqueId val="{00000001-05F0-4213-B801-1F27C7CC3B63}"/>
            </c:ext>
          </c:extLst>
        </c:ser>
        <c:ser>
          <c:idx val="2"/>
          <c:order val="2"/>
          <c:tx>
            <c:strRef>
              <c:f>Sheet1!$D$1</c:f>
              <c:strCache>
                <c:ptCount val="1"/>
                <c:pt idx="0">
                  <c:v>2023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618 TRADE</c:v>
                </c:pt>
                <c:pt idx="1">
                  <c:v>609/610 TRADE</c:v>
                </c:pt>
                <c:pt idx="2">
                  <c:v>619/620 TRADE</c:v>
                </c:pt>
                <c:pt idx="3">
                  <c:v>622/623 TRADE</c:v>
                </c:pt>
              </c:strCache>
            </c:strRef>
          </c:cat>
          <c:val>
            <c:numRef>
              <c:f>Sheet1!$D$2:$D$5</c:f>
              <c:numCache>
                <c:formatCode>0%</c:formatCode>
                <c:ptCount val="4"/>
                <c:pt idx="0">
                  <c:v>0.3</c:v>
                </c:pt>
                <c:pt idx="1">
                  <c:v>7.0000000000000007E-2</c:v>
                </c:pt>
                <c:pt idx="2">
                  <c:v>0.05</c:v>
                </c:pt>
                <c:pt idx="3">
                  <c:v>0.04</c:v>
                </c:pt>
              </c:numCache>
            </c:numRef>
          </c:val>
          <c:extLst>
            <c:ext xmlns:c16="http://schemas.microsoft.com/office/drawing/2014/chart" uri="{C3380CC4-5D6E-409C-BE32-E72D297353CC}">
              <c16:uniqueId val="{00000002-05F0-4213-B801-1F27C7CC3B63}"/>
            </c:ext>
          </c:extLst>
        </c:ser>
        <c:ser>
          <c:idx val="3"/>
          <c:order val="3"/>
          <c:tx>
            <c:strRef>
              <c:f>Sheet1!$E$1</c:f>
              <c:strCache>
                <c:ptCount val="1"/>
                <c:pt idx="0">
                  <c:v>2024</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618 TRADE</c:v>
                </c:pt>
                <c:pt idx="1">
                  <c:v>609/610 TRADE</c:v>
                </c:pt>
                <c:pt idx="2">
                  <c:v>619/620 TRADE</c:v>
                </c:pt>
                <c:pt idx="3">
                  <c:v>622/623 TRADE</c:v>
                </c:pt>
              </c:strCache>
            </c:strRef>
          </c:cat>
          <c:val>
            <c:numRef>
              <c:f>Sheet1!$E$2:$E$5</c:f>
              <c:numCache>
                <c:formatCode>0%</c:formatCode>
                <c:ptCount val="4"/>
                <c:pt idx="0">
                  <c:v>0.28000000000000003</c:v>
                </c:pt>
                <c:pt idx="1">
                  <c:v>7.0000000000000007E-2</c:v>
                </c:pt>
                <c:pt idx="2">
                  <c:v>0.04</c:v>
                </c:pt>
                <c:pt idx="3">
                  <c:v>0.05</c:v>
                </c:pt>
              </c:numCache>
            </c:numRef>
          </c:val>
          <c:extLst>
            <c:ext xmlns:c16="http://schemas.microsoft.com/office/drawing/2014/chart" uri="{C3380CC4-5D6E-409C-BE32-E72D297353CC}">
              <c16:uniqueId val="{00000000-971C-4918-96D3-8158A2C47431}"/>
            </c:ext>
          </c:extLst>
        </c:ser>
        <c:ser>
          <c:idx val="4"/>
          <c:order val="4"/>
          <c:tx>
            <c:strRef>
              <c:f>Sheet1!$F$1</c:f>
              <c:strCache>
                <c:ptCount val="1"/>
                <c:pt idx="0">
                  <c:v>PROSPECT</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618 TRADE</c:v>
                </c:pt>
                <c:pt idx="1">
                  <c:v>609/610 TRADE</c:v>
                </c:pt>
                <c:pt idx="2">
                  <c:v>619/620 TRADE</c:v>
                </c:pt>
                <c:pt idx="3">
                  <c:v>622/623 TRADE</c:v>
                </c:pt>
              </c:strCache>
            </c:strRef>
          </c:cat>
          <c:val>
            <c:numRef>
              <c:f>Sheet1!$F$2:$F$5</c:f>
              <c:numCache>
                <c:formatCode>0%</c:formatCode>
                <c:ptCount val="4"/>
                <c:pt idx="0">
                  <c:v>0.2</c:v>
                </c:pt>
                <c:pt idx="1">
                  <c:v>0.05</c:v>
                </c:pt>
                <c:pt idx="2">
                  <c:v>0.03</c:v>
                </c:pt>
                <c:pt idx="3">
                  <c:v>0.03</c:v>
                </c:pt>
              </c:numCache>
            </c:numRef>
          </c:val>
          <c:extLst>
            <c:ext xmlns:c16="http://schemas.microsoft.com/office/drawing/2014/chart" uri="{C3380CC4-5D6E-409C-BE32-E72D297353CC}">
              <c16:uniqueId val="{00000000-5C35-450D-A096-9C890EA24F11}"/>
            </c:ext>
          </c:extLst>
        </c:ser>
        <c:dLbls>
          <c:showLegendKey val="0"/>
          <c:showVal val="0"/>
          <c:showCatName val="0"/>
          <c:showSerName val="0"/>
          <c:showPercent val="0"/>
          <c:showBubbleSize val="0"/>
        </c:dLbls>
        <c:gapWidth val="219"/>
        <c:overlap val="-27"/>
        <c:axId val="525530111"/>
        <c:axId val="525529695"/>
      </c:barChart>
      <c:catAx>
        <c:axId val="5255301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25529695"/>
        <c:crosses val="autoZero"/>
        <c:auto val="1"/>
        <c:lblAlgn val="ctr"/>
        <c:lblOffset val="100"/>
        <c:noMultiLvlLbl val="0"/>
      </c:catAx>
      <c:valAx>
        <c:axId val="52552969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255301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2" name="PlaceHolder 1"/>
          <p:cNvSpPr>
            <a:spLocks noGrp="1" noRot="1" noChangeAspect="1"/>
          </p:cNvSpPr>
          <p:nvPr>
            <p:ph type="sldImg"/>
          </p:nvPr>
        </p:nvSpPr>
        <p:spPr>
          <a:xfrm>
            <a:off x="558800" y="760413"/>
            <a:ext cx="6667500" cy="3749675"/>
          </a:xfrm>
          <a:prstGeom prst="rect">
            <a:avLst/>
          </a:prstGeom>
        </p:spPr>
        <p:txBody>
          <a:bodyPr lIns="0" tIns="0" rIns="0" bIns="0" anchor="ctr">
            <a:noAutofit/>
          </a:bodyPr>
          <a:lstStyle/>
          <a:p>
            <a:pPr algn="ctr"/>
            <a:r>
              <a:rPr lang="zh-TW" sz="4400" b="0" strike="noStrike" spc="-1">
                <a:latin typeface="Arial"/>
              </a:rPr>
              <a:t>請按這裡移動投影片</a:t>
            </a:r>
            <a:endParaRPr lang="en-US" sz="4400" b="0" strike="noStrike" spc="-1">
              <a:latin typeface="Arial"/>
            </a:endParaRPr>
          </a:p>
        </p:txBody>
      </p:sp>
      <p:sp>
        <p:nvSpPr>
          <p:cNvPr id="153" name="PlaceHolder 2"/>
          <p:cNvSpPr>
            <a:spLocks noGrp="1"/>
          </p:cNvSpPr>
          <p:nvPr>
            <p:ph type="body"/>
          </p:nvPr>
        </p:nvSpPr>
        <p:spPr>
          <a:xfrm>
            <a:off x="778567" y="4750010"/>
            <a:ext cx="6228167" cy="4499832"/>
          </a:xfrm>
          <a:prstGeom prst="rect">
            <a:avLst/>
          </a:prstGeom>
        </p:spPr>
        <p:txBody>
          <a:bodyPr lIns="0" tIns="0" rIns="0" bIns="0">
            <a:noAutofit/>
          </a:bodyPr>
          <a:lstStyle/>
          <a:p>
            <a:r>
              <a:rPr lang="zh-TW" sz="2000" b="0" strike="noStrike" spc="-1">
                <a:latin typeface="Arial"/>
              </a:rPr>
              <a:t>請按這裡編輯備註格式</a:t>
            </a:r>
            <a:endParaRPr lang="en-US" sz="2000" b="0" strike="noStrike" spc="-1">
              <a:latin typeface="Arial"/>
            </a:endParaRPr>
          </a:p>
        </p:txBody>
      </p:sp>
      <p:sp>
        <p:nvSpPr>
          <p:cNvPr id="154" name="PlaceHolder 3"/>
          <p:cNvSpPr>
            <a:spLocks noGrp="1"/>
          </p:cNvSpPr>
          <p:nvPr>
            <p:ph type="hdr"/>
          </p:nvPr>
        </p:nvSpPr>
        <p:spPr>
          <a:xfrm>
            <a:off x="0" y="0"/>
            <a:ext cx="3378611" cy="499682"/>
          </a:xfrm>
          <a:prstGeom prst="rect">
            <a:avLst/>
          </a:prstGeom>
        </p:spPr>
        <p:txBody>
          <a:bodyPr lIns="0" tIns="0" rIns="0" bIns="0">
            <a:noAutofit/>
          </a:bodyPr>
          <a:lstStyle/>
          <a:p>
            <a:r>
              <a:rPr lang="en-US" sz="1400" b="0" strike="noStrike" spc="-1">
                <a:latin typeface="Times New Roman"/>
              </a:rPr>
              <a:t>&lt;頁首&gt;</a:t>
            </a:r>
          </a:p>
        </p:txBody>
      </p:sp>
      <p:sp>
        <p:nvSpPr>
          <p:cNvPr id="155" name="PlaceHolder 4"/>
          <p:cNvSpPr>
            <a:spLocks noGrp="1"/>
          </p:cNvSpPr>
          <p:nvPr>
            <p:ph type="dt"/>
          </p:nvPr>
        </p:nvSpPr>
        <p:spPr>
          <a:xfrm>
            <a:off x="4406690" y="0"/>
            <a:ext cx="3378611" cy="499682"/>
          </a:xfrm>
          <a:prstGeom prst="rect">
            <a:avLst/>
          </a:prstGeom>
        </p:spPr>
        <p:txBody>
          <a:bodyPr lIns="0" tIns="0" rIns="0" bIns="0">
            <a:noAutofit/>
          </a:bodyPr>
          <a:lstStyle/>
          <a:p>
            <a:pPr algn="r"/>
            <a:r>
              <a:rPr lang="en-US" sz="1400" b="0" strike="noStrike" spc="-1">
                <a:latin typeface="Times New Roman"/>
              </a:rPr>
              <a:t>&lt;日期/時間&gt;</a:t>
            </a:r>
          </a:p>
        </p:txBody>
      </p:sp>
      <p:sp>
        <p:nvSpPr>
          <p:cNvPr id="156" name="PlaceHolder 5"/>
          <p:cNvSpPr>
            <a:spLocks noGrp="1"/>
          </p:cNvSpPr>
          <p:nvPr>
            <p:ph type="ftr"/>
          </p:nvPr>
        </p:nvSpPr>
        <p:spPr>
          <a:xfrm>
            <a:off x="0" y="9500356"/>
            <a:ext cx="3378611" cy="499682"/>
          </a:xfrm>
          <a:prstGeom prst="rect">
            <a:avLst/>
          </a:prstGeom>
        </p:spPr>
        <p:txBody>
          <a:bodyPr lIns="0" tIns="0" rIns="0" bIns="0" anchor="b">
            <a:noAutofit/>
          </a:bodyPr>
          <a:lstStyle/>
          <a:p>
            <a:r>
              <a:rPr lang="en-US" sz="1400" b="0" strike="noStrike" spc="-1">
                <a:latin typeface="Times New Roman"/>
              </a:rPr>
              <a:t>&lt;頁尾&gt;</a:t>
            </a:r>
          </a:p>
        </p:txBody>
      </p:sp>
      <p:sp>
        <p:nvSpPr>
          <p:cNvPr id="157" name="PlaceHolder 6"/>
          <p:cNvSpPr>
            <a:spLocks noGrp="1"/>
          </p:cNvSpPr>
          <p:nvPr>
            <p:ph type="sldNum"/>
          </p:nvPr>
        </p:nvSpPr>
        <p:spPr>
          <a:xfrm>
            <a:off x="4406690" y="9500356"/>
            <a:ext cx="3378611" cy="499682"/>
          </a:xfrm>
          <a:prstGeom prst="rect">
            <a:avLst/>
          </a:prstGeom>
        </p:spPr>
        <p:txBody>
          <a:bodyPr lIns="0" tIns="0" rIns="0" bIns="0" anchor="b">
            <a:noAutofit/>
          </a:bodyPr>
          <a:lstStyle/>
          <a:p>
            <a:pPr algn="r"/>
            <a:fld id="{E1E1358F-6BA0-4A20-BA4E-6E17B92D4418}" type="slidenum">
              <a:rPr lang="en-US" sz="1400" b="0" strike="noStrike" spc="-1">
                <a:latin typeface="Times New Roman"/>
              </a:rPr>
              <a:t>‹#›</a:t>
            </a:fld>
            <a:endParaRPr lang="en-US" sz="1400" b="0" strike="noStrike" spc="-1">
              <a:latin typeface="Times New Roman"/>
            </a:endParaRPr>
          </a:p>
        </p:txBody>
      </p:sp>
    </p:spTree>
    <p:extLst>
      <p:ext uri="{BB962C8B-B14F-4D97-AF65-F5344CB8AC3E}">
        <p14:creationId xmlns:p14="http://schemas.microsoft.com/office/powerpoint/2010/main" val="1856543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p38:notes"/>
          <p:cNvSpPr>
            <a:spLocks noGrp="1" noRot="1" noChangeAspect="1"/>
          </p:cNvSpPr>
          <p:nvPr>
            <p:ph type="sldImg" idx="2"/>
          </p:nvPr>
        </p:nvSpPr>
        <p:spPr>
          <a:xfrm>
            <a:off x="409575" y="700088"/>
            <a:ext cx="6191250" cy="34829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7" name="Google Shape;447;p38:notes"/>
          <p:cNvSpPr txBox="1">
            <a:spLocks noGrp="1"/>
          </p:cNvSpPr>
          <p:nvPr>
            <p:ph type="body" idx="1"/>
          </p:nvPr>
        </p:nvSpPr>
        <p:spPr>
          <a:xfrm>
            <a:off x="701042" y="4415789"/>
            <a:ext cx="5608246" cy="4183539"/>
          </a:xfrm>
          <a:prstGeom prst="rect">
            <a:avLst/>
          </a:prstGeom>
          <a:noFill/>
          <a:ln>
            <a:noFill/>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SzPts val="1400"/>
              <a:buNone/>
            </a:pPr>
            <a:endParaRPr/>
          </a:p>
        </p:txBody>
      </p:sp>
      <p:sp>
        <p:nvSpPr>
          <p:cNvPr id="448" name="Google Shape;448;p38:notes"/>
          <p:cNvSpPr txBox="1">
            <a:spLocks noGrp="1"/>
          </p:cNvSpPr>
          <p:nvPr>
            <p:ph type="sldNum" idx="12"/>
          </p:nvPr>
        </p:nvSpPr>
        <p:spPr>
          <a:xfrm>
            <a:off x="3970948" y="8829977"/>
            <a:ext cx="3037865" cy="464661"/>
          </a:xfrm>
          <a:prstGeom prst="rect">
            <a:avLst/>
          </a:prstGeom>
          <a:noFill/>
          <a:ln>
            <a:noFill/>
          </a:ln>
        </p:spPr>
        <p:txBody>
          <a:bodyPr spcFirstLastPara="1" wrap="square" lIns="91400" tIns="45700" rIns="91400"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extLst>
      <p:ext uri="{BB962C8B-B14F-4D97-AF65-F5344CB8AC3E}">
        <p14:creationId xmlns:p14="http://schemas.microsoft.com/office/powerpoint/2010/main" val="11683446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772B93F9-0430-4295-A60B-76228A639C3D}" type="slidenum">
              <a:rPr lang="en-US" smtClean="0"/>
              <a:pPr/>
              <a:t>13</a:t>
            </a:fld>
            <a:endParaRPr lang="en-US" dirty="0"/>
          </a:p>
        </p:txBody>
      </p:sp>
    </p:spTree>
    <p:extLst>
      <p:ext uri="{BB962C8B-B14F-4D97-AF65-F5344CB8AC3E}">
        <p14:creationId xmlns:p14="http://schemas.microsoft.com/office/powerpoint/2010/main" val="8792011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772B93F9-0430-4295-A60B-76228A639C3D}" type="slidenum">
              <a:rPr lang="en-US" smtClean="0"/>
              <a:pPr/>
              <a:t>14</a:t>
            </a:fld>
            <a:endParaRPr lang="en-US" dirty="0"/>
          </a:p>
        </p:txBody>
      </p:sp>
    </p:spTree>
    <p:extLst>
      <p:ext uri="{BB962C8B-B14F-4D97-AF65-F5344CB8AC3E}">
        <p14:creationId xmlns:p14="http://schemas.microsoft.com/office/powerpoint/2010/main" val="34285478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841376-7C62-40EE-B20F-19AF581AC742}"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3499515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72B93F9-0430-4295-A60B-76228A639C3D}" type="slidenum">
              <a:rPr lang="en-US" smtClean="0"/>
              <a:pPr/>
              <a:t>16</a:t>
            </a:fld>
            <a:endParaRPr lang="en-US" dirty="0"/>
          </a:p>
        </p:txBody>
      </p:sp>
    </p:spTree>
    <p:extLst>
      <p:ext uri="{BB962C8B-B14F-4D97-AF65-F5344CB8AC3E}">
        <p14:creationId xmlns:p14="http://schemas.microsoft.com/office/powerpoint/2010/main" val="35663171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72B93F9-0430-4295-A60B-76228A639C3D}" type="slidenum">
              <a:rPr lang="en-US" smtClean="0"/>
              <a:pPr/>
              <a:t>17</a:t>
            </a:fld>
            <a:endParaRPr lang="en-US" dirty="0"/>
          </a:p>
        </p:txBody>
      </p:sp>
    </p:spTree>
    <p:extLst>
      <p:ext uri="{BB962C8B-B14F-4D97-AF65-F5344CB8AC3E}">
        <p14:creationId xmlns:p14="http://schemas.microsoft.com/office/powerpoint/2010/main" val="4132489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772B93F9-0430-4295-A60B-76228A639C3D}" type="slidenum">
              <a:rPr lang="en-US" smtClean="0"/>
              <a:pPr/>
              <a:t>18</a:t>
            </a:fld>
            <a:endParaRPr lang="en-US" dirty="0"/>
          </a:p>
        </p:txBody>
      </p:sp>
    </p:spTree>
    <p:extLst>
      <p:ext uri="{BB962C8B-B14F-4D97-AF65-F5344CB8AC3E}">
        <p14:creationId xmlns:p14="http://schemas.microsoft.com/office/powerpoint/2010/main" val="39996974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772B93F9-0430-4295-A60B-76228A639C3D}" type="slidenum">
              <a:rPr lang="en-US" smtClean="0"/>
              <a:pPr/>
              <a:t>19</a:t>
            </a:fld>
            <a:endParaRPr lang="en-US" dirty="0"/>
          </a:p>
        </p:txBody>
      </p:sp>
    </p:spTree>
    <p:extLst>
      <p:ext uri="{BB962C8B-B14F-4D97-AF65-F5344CB8AC3E}">
        <p14:creationId xmlns:p14="http://schemas.microsoft.com/office/powerpoint/2010/main" val="413132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841376-7C62-40EE-B20F-19AF581AC742}"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3499515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72B93F9-0430-4295-A60B-76228A639C3D}" type="slidenum">
              <a:rPr lang="en-US" smtClean="0"/>
              <a:pPr/>
              <a:t>21</a:t>
            </a:fld>
            <a:endParaRPr lang="en-US" dirty="0"/>
          </a:p>
        </p:txBody>
      </p:sp>
    </p:spTree>
    <p:extLst>
      <p:ext uri="{BB962C8B-B14F-4D97-AF65-F5344CB8AC3E}">
        <p14:creationId xmlns:p14="http://schemas.microsoft.com/office/powerpoint/2010/main" val="22412335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72B93F9-0430-4295-A60B-76228A639C3D}" type="slidenum">
              <a:rPr lang="en-US" smtClean="0"/>
              <a:pPr/>
              <a:t>22</a:t>
            </a:fld>
            <a:endParaRPr lang="en-US" dirty="0"/>
          </a:p>
        </p:txBody>
      </p:sp>
    </p:spTree>
    <p:extLst>
      <p:ext uri="{BB962C8B-B14F-4D97-AF65-F5344CB8AC3E}">
        <p14:creationId xmlns:p14="http://schemas.microsoft.com/office/powerpoint/2010/main" val="15671441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841376-7C62-40EE-B20F-19AF581AC742}"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3499515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72B93F9-0430-4295-A60B-76228A639C3D}" type="slidenum">
              <a:rPr lang="en-US" smtClean="0"/>
              <a:pPr/>
              <a:t>23</a:t>
            </a:fld>
            <a:endParaRPr lang="en-US" dirty="0"/>
          </a:p>
        </p:txBody>
      </p:sp>
    </p:spTree>
    <p:extLst>
      <p:ext uri="{BB962C8B-B14F-4D97-AF65-F5344CB8AC3E}">
        <p14:creationId xmlns:p14="http://schemas.microsoft.com/office/powerpoint/2010/main" val="37921527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772B93F9-0430-4295-A60B-76228A639C3D}" type="slidenum">
              <a:rPr lang="en-US" smtClean="0"/>
              <a:pPr/>
              <a:t>24</a:t>
            </a:fld>
            <a:endParaRPr lang="en-US" dirty="0"/>
          </a:p>
        </p:txBody>
      </p:sp>
    </p:spTree>
    <p:extLst>
      <p:ext uri="{BB962C8B-B14F-4D97-AF65-F5344CB8AC3E}">
        <p14:creationId xmlns:p14="http://schemas.microsoft.com/office/powerpoint/2010/main" val="26854914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BE9A12-900E-50C1-069F-CE2B33CDBF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2F63B0-A11D-E592-DE1B-485477C261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EC33F3-A617-9C7E-E5D4-912B4B7FFA3D}"/>
              </a:ext>
            </a:extLst>
          </p:cNvPr>
          <p:cNvSpPr>
            <a:spLocks noGrp="1"/>
          </p:cNvSpPr>
          <p:nvPr>
            <p:ph type="body" idx="1"/>
          </p:nvPr>
        </p:nvSpPr>
        <p:spPr/>
        <p:txBody>
          <a:bodyPr/>
          <a:lstStyle/>
          <a:p>
            <a:endParaRPr lang="de-DE" dirty="0"/>
          </a:p>
        </p:txBody>
      </p:sp>
      <p:sp>
        <p:nvSpPr>
          <p:cNvPr id="4" name="Slide Number Placeholder 3">
            <a:extLst>
              <a:ext uri="{FF2B5EF4-FFF2-40B4-BE49-F238E27FC236}">
                <a16:creationId xmlns:a16="http://schemas.microsoft.com/office/drawing/2014/main" id="{0B457F32-6E6F-8B27-4045-458149CABEA4}"/>
              </a:ext>
            </a:extLst>
          </p:cNvPr>
          <p:cNvSpPr>
            <a:spLocks noGrp="1"/>
          </p:cNvSpPr>
          <p:nvPr>
            <p:ph type="sldNum" sz="quarter" idx="10"/>
          </p:nvPr>
        </p:nvSpPr>
        <p:spPr/>
        <p:txBody>
          <a:bodyPr/>
          <a:lstStyle/>
          <a:p>
            <a:fld id="{772B93F9-0430-4295-A60B-76228A639C3D}" type="slidenum">
              <a:rPr lang="en-US" smtClean="0"/>
              <a:pPr/>
              <a:t>25</a:t>
            </a:fld>
            <a:endParaRPr lang="en-US" dirty="0"/>
          </a:p>
        </p:txBody>
      </p:sp>
    </p:spTree>
    <p:extLst>
      <p:ext uri="{BB962C8B-B14F-4D97-AF65-F5344CB8AC3E}">
        <p14:creationId xmlns:p14="http://schemas.microsoft.com/office/powerpoint/2010/main" val="9173002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772B93F9-0430-4295-A60B-76228A639C3D}" type="slidenum">
              <a:rPr lang="en-US" smtClean="0"/>
              <a:pPr/>
              <a:t>26</a:t>
            </a:fld>
            <a:endParaRPr lang="en-US" dirty="0"/>
          </a:p>
        </p:txBody>
      </p:sp>
    </p:spTree>
    <p:extLst>
      <p:ext uri="{BB962C8B-B14F-4D97-AF65-F5344CB8AC3E}">
        <p14:creationId xmlns:p14="http://schemas.microsoft.com/office/powerpoint/2010/main" val="1083444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630CC0-25FE-FFE8-2687-381E4E6A5F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D19F62-C073-E3FA-DDED-87BAAEB4DBC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86EB8F-F50B-4CD0-D52C-EE08D3DECF61}"/>
              </a:ext>
            </a:extLst>
          </p:cNvPr>
          <p:cNvSpPr>
            <a:spLocks noGrp="1"/>
          </p:cNvSpPr>
          <p:nvPr>
            <p:ph type="body" idx="1"/>
          </p:nvPr>
        </p:nvSpPr>
        <p:spPr/>
        <p:txBody>
          <a:bodyPr/>
          <a:lstStyle/>
          <a:p>
            <a:endParaRPr lang="de-DE" dirty="0"/>
          </a:p>
        </p:txBody>
      </p:sp>
      <p:sp>
        <p:nvSpPr>
          <p:cNvPr id="4" name="Slide Number Placeholder 3">
            <a:extLst>
              <a:ext uri="{FF2B5EF4-FFF2-40B4-BE49-F238E27FC236}">
                <a16:creationId xmlns:a16="http://schemas.microsoft.com/office/drawing/2014/main" id="{0D4EB358-B11A-CF0D-6535-5BD00AFEA5AD}"/>
              </a:ext>
            </a:extLst>
          </p:cNvPr>
          <p:cNvSpPr>
            <a:spLocks noGrp="1"/>
          </p:cNvSpPr>
          <p:nvPr>
            <p:ph type="sldNum" sz="quarter" idx="10"/>
          </p:nvPr>
        </p:nvSpPr>
        <p:spPr/>
        <p:txBody>
          <a:bodyPr/>
          <a:lstStyle/>
          <a:p>
            <a:fld id="{772B93F9-0430-4295-A60B-76228A639C3D}" type="slidenum">
              <a:rPr lang="en-US" smtClean="0"/>
              <a:pPr/>
              <a:t>27</a:t>
            </a:fld>
            <a:endParaRPr lang="en-US" dirty="0"/>
          </a:p>
        </p:txBody>
      </p:sp>
    </p:spTree>
    <p:extLst>
      <p:ext uri="{BB962C8B-B14F-4D97-AF65-F5344CB8AC3E}">
        <p14:creationId xmlns:p14="http://schemas.microsoft.com/office/powerpoint/2010/main" val="26775211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772B93F9-0430-4295-A60B-76228A639C3D}" type="slidenum">
              <a:rPr lang="en-US" smtClean="0"/>
              <a:pPr/>
              <a:t>28</a:t>
            </a:fld>
            <a:endParaRPr lang="en-US" dirty="0"/>
          </a:p>
        </p:txBody>
      </p:sp>
    </p:spTree>
    <p:extLst>
      <p:ext uri="{BB962C8B-B14F-4D97-AF65-F5344CB8AC3E}">
        <p14:creationId xmlns:p14="http://schemas.microsoft.com/office/powerpoint/2010/main" val="5193628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841376-7C62-40EE-B20F-19AF581AC742}"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3499515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72B93F9-0430-4295-A60B-76228A639C3D}" type="slidenum">
              <a:rPr lang="en-US" smtClean="0"/>
              <a:pPr/>
              <a:t>32</a:t>
            </a:fld>
            <a:endParaRPr lang="en-US" dirty="0"/>
          </a:p>
        </p:txBody>
      </p:sp>
    </p:spTree>
    <p:extLst>
      <p:ext uri="{BB962C8B-B14F-4D97-AF65-F5344CB8AC3E}">
        <p14:creationId xmlns:p14="http://schemas.microsoft.com/office/powerpoint/2010/main" val="20352265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72B93F9-0430-4295-A60B-76228A639C3D}" type="slidenum">
              <a:rPr lang="en-US" smtClean="0"/>
              <a:pPr/>
              <a:t>33</a:t>
            </a:fld>
            <a:endParaRPr lang="en-US" dirty="0"/>
          </a:p>
        </p:txBody>
      </p:sp>
    </p:spTree>
    <p:extLst>
      <p:ext uri="{BB962C8B-B14F-4D97-AF65-F5344CB8AC3E}">
        <p14:creationId xmlns:p14="http://schemas.microsoft.com/office/powerpoint/2010/main" val="22703109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F9B1F1-2673-0587-C49B-B9A835B096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2021A2-9FED-4660-4428-A8F250FDE8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8F516E-4640-F63B-91CD-7013CACAD20F}"/>
              </a:ext>
            </a:extLst>
          </p:cNvPr>
          <p:cNvSpPr>
            <a:spLocks noGrp="1"/>
          </p:cNvSpPr>
          <p:nvPr>
            <p:ph type="body" idx="1"/>
          </p:nvPr>
        </p:nvSpPr>
        <p:spPr/>
        <p:txBody>
          <a:bodyPr/>
          <a:lstStyle/>
          <a:p>
            <a:endParaRPr lang="de-DE" dirty="0"/>
          </a:p>
        </p:txBody>
      </p:sp>
      <p:sp>
        <p:nvSpPr>
          <p:cNvPr id="4" name="Slide Number Placeholder 3">
            <a:extLst>
              <a:ext uri="{FF2B5EF4-FFF2-40B4-BE49-F238E27FC236}">
                <a16:creationId xmlns:a16="http://schemas.microsoft.com/office/drawing/2014/main" id="{F8D665CA-55BB-488C-E7D5-3DD9B7E8B8AF}"/>
              </a:ext>
            </a:extLst>
          </p:cNvPr>
          <p:cNvSpPr>
            <a:spLocks noGrp="1"/>
          </p:cNvSpPr>
          <p:nvPr>
            <p:ph type="sldNum" sz="quarter" idx="10"/>
          </p:nvPr>
        </p:nvSpPr>
        <p:spPr/>
        <p:txBody>
          <a:bodyPr/>
          <a:lstStyle/>
          <a:p>
            <a:fld id="{772B93F9-0430-4295-A60B-76228A639C3D}" type="slidenum">
              <a:rPr lang="en-US" smtClean="0"/>
              <a:pPr/>
              <a:t>34</a:t>
            </a:fld>
            <a:endParaRPr lang="en-US" dirty="0"/>
          </a:p>
        </p:txBody>
      </p:sp>
    </p:spTree>
    <p:extLst>
      <p:ext uri="{BB962C8B-B14F-4D97-AF65-F5344CB8AC3E}">
        <p14:creationId xmlns:p14="http://schemas.microsoft.com/office/powerpoint/2010/main" val="5720833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72B93F9-0430-4295-A60B-76228A639C3D}" type="slidenum">
              <a:rPr lang="en-US" smtClean="0"/>
              <a:pPr/>
              <a:t>4</a:t>
            </a:fld>
            <a:endParaRPr lang="en-US" dirty="0"/>
          </a:p>
        </p:txBody>
      </p:sp>
    </p:spTree>
    <p:extLst>
      <p:ext uri="{BB962C8B-B14F-4D97-AF65-F5344CB8AC3E}">
        <p14:creationId xmlns:p14="http://schemas.microsoft.com/office/powerpoint/2010/main" val="14615060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3FF965-495B-2C02-4172-A1A5378C40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3054CF-49F8-86C3-BFC7-D1618371C6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7088BA-F94A-92FE-6D5B-D04E558F19BD}"/>
              </a:ext>
            </a:extLst>
          </p:cNvPr>
          <p:cNvSpPr>
            <a:spLocks noGrp="1"/>
          </p:cNvSpPr>
          <p:nvPr>
            <p:ph type="body" idx="1"/>
          </p:nvPr>
        </p:nvSpPr>
        <p:spPr/>
        <p:txBody>
          <a:bodyPr/>
          <a:lstStyle/>
          <a:p>
            <a:endParaRPr lang="de-DE" dirty="0"/>
          </a:p>
        </p:txBody>
      </p:sp>
      <p:sp>
        <p:nvSpPr>
          <p:cNvPr id="4" name="Slide Number Placeholder 3">
            <a:extLst>
              <a:ext uri="{FF2B5EF4-FFF2-40B4-BE49-F238E27FC236}">
                <a16:creationId xmlns:a16="http://schemas.microsoft.com/office/drawing/2014/main" id="{FB9C09C4-699B-3170-BD9F-A3DF7FAEA122}"/>
              </a:ext>
            </a:extLst>
          </p:cNvPr>
          <p:cNvSpPr>
            <a:spLocks noGrp="1"/>
          </p:cNvSpPr>
          <p:nvPr>
            <p:ph type="sldNum" sz="quarter" idx="10"/>
          </p:nvPr>
        </p:nvSpPr>
        <p:spPr/>
        <p:txBody>
          <a:bodyPr/>
          <a:lstStyle/>
          <a:p>
            <a:fld id="{772B93F9-0430-4295-A60B-76228A639C3D}" type="slidenum">
              <a:rPr lang="en-US" smtClean="0"/>
              <a:pPr/>
              <a:t>35</a:t>
            </a:fld>
            <a:endParaRPr lang="en-US" dirty="0"/>
          </a:p>
        </p:txBody>
      </p:sp>
    </p:spTree>
    <p:extLst>
      <p:ext uri="{BB962C8B-B14F-4D97-AF65-F5344CB8AC3E}">
        <p14:creationId xmlns:p14="http://schemas.microsoft.com/office/powerpoint/2010/main" val="19234729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841376-7C62-40EE-B20F-19AF581AC742}"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3499515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72B93F9-0430-4295-A60B-76228A639C3D}" type="slidenum">
              <a:rPr lang="en-US" smtClean="0"/>
              <a:pPr/>
              <a:t>39</a:t>
            </a:fld>
            <a:endParaRPr lang="en-US" dirty="0"/>
          </a:p>
        </p:txBody>
      </p:sp>
    </p:spTree>
    <p:extLst>
      <p:ext uri="{BB962C8B-B14F-4D97-AF65-F5344CB8AC3E}">
        <p14:creationId xmlns:p14="http://schemas.microsoft.com/office/powerpoint/2010/main" val="39766833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72B93F9-0430-4295-A60B-76228A639C3D}" type="slidenum">
              <a:rPr lang="en-US" smtClean="0"/>
              <a:pPr/>
              <a:t>40</a:t>
            </a:fld>
            <a:endParaRPr lang="en-US" dirty="0"/>
          </a:p>
        </p:txBody>
      </p:sp>
    </p:spTree>
    <p:extLst>
      <p:ext uri="{BB962C8B-B14F-4D97-AF65-F5344CB8AC3E}">
        <p14:creationId xmlns:p14="http://schemas.microsoft.com/office/powerpoint/2010/main" val="28263789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E538A7-7745-1CD5-97FB-B880D28FF4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7A299A-FE16-31C3-54EE-A7C476A32C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E6B893-D090-019B-93D8-C392A1A435BD}"/>
              </a:ext>
            </a:extLst>
          </p:cNvPr>
          <p:cNvSpPr>
            <a:spLocks noGrp="1"/>
          </p:cNvSpPr>
          <p:nvPr>
            <p:ph type="body" idx="1"/>
          </p:nvPr>
        </p:nvSpPr>
        <p:spPr/>
        <p:txBody>
          <a:bodyPr/>
          <a:lstStyle/>
          <a:p>
            <a:endParaRPr lang="de-DE" dirty="0"/>
          </a:p>
        </p:txBody>
      </p:sp>
      <p:sp>
        <p:nvSpPr>
          <p:cNvPr id="4" name="Slide Number Placeholder 3">
            <a:extLst>
              <a:ext uri="{FF2B5EF4-FFF2-40B4-BE49-F238E27FC236}">
                <a16:creationId xmlns:a16="http://schemas.microsoft.com/office/drawing/2014/main" id="{5099523C-1891-A1D5-2C50-B8F78A88433C}"/>
              </a:ext>
            </a:extLst>
          </p:cNvPr>
          <p:cNvSpPr>
            <a:spLocks noGrp="1"/>
          </p:cNvSpPr>
          <p:nvPr>
            <p:ph type="sldNum" sz="quarter" idx="10"/>
          </p:nvPr>
        </p:nvSpPr>
        <p:spPr/>
        <p:txBody>
          <a:bodyPr/>
          <a:lstStyle/>
          <a:p>
            <a:fld id="{772B93F9-0430-4295-A60B-76228A639C3D}" type="slidenum">
              <a:rPr lang="en-US" smtClean="0"/>
              <a:pPr/>
              <a:t>41</a:t>
            </a:fld>
            <a:endParaRPr lang="en-US" dirty="0"/>
          </a:p>
        </p:txBody>
      </p:sp>
    </p:spTree>
    <p:extLst>
      <p:ext uri="{BB962C8B-B14F-4D97-AF65-F5344CB8AC3E}">
        <p14:creationId xmlns:p14="http://schemas.microsoft.com/office/powerpoint/2010/main" val="24995926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24BA11-BC66-8386-7F4E-5A180D3FC6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DB25B0-2FBA-3B6C-0E3E-35C7FEF757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0D50C9-480A-42DC-F1E5-CD492BD11353}"/>
              </a:ext>
            </a:extLst>
          </p:cNvPr>
          <p:cNvSpPr>
            <a:spLocks noGrp="1"/>
          </p:cNvSpPr>
          <p:nvPr>
            <p:ph type="body" idx="1"/>
          </p:nvPr>
        </p:nvSpPr>
        <p:spPr/>
        <p:txBody>
          <a:bodyPr/>
          <a:lstStyle/>
          <a:p>
            <a:endParaRPr lang="de-DE" dirty="0"/>
          </a:p>
        </p:txBody>
      </p:sp>
      <p:sp>
        <p:nvSpPr>
          <p:cNvPr id="4" name="Slide Number Placeholder 3">
            <a:extLst>
              <a:ext uri="{FF2B5EF4-FFF2-40B4-BE49-F238E27FC236}">
                <a16:creationId xmlns:a16="http://schemas.microsoft.com/office/drawing/2014/main" id="{10390216-6367-B084-EDA3-13C8A67F3690}"/>
              </a:ext>
            </a:extLst>
          </p:cNvPr>
          <p:cNvSpPr>
            <a:spLocks noGrp="1"/>
          </p:cNvSpPr>
          <p:nvPr>
            <p:ph type="sldNum" sz="quarter" idx="10"/>
          </p:nvPr>
        </p:nvSpPr>
        <p:spPr/>
        <p:txBody>
          <a:bodyPr/>
          <a:lstStyle/>
          <a:p>
            <a:fld id="{772B93F9-0430-4295-A60B-76228A639C3D}" type="slidenum">
              <a:rPr lang="en-US" smtClean="0"/>
              <a:pPr/>
              <a:t>42</a:t>
            </a:fld>
            <a:endParaRPr lang="en-US" dirty="0"/>
          </a:p>
        </p:txBody>
      </p:sp>
    </p:spTree>
    <p:extLst>
      <p:ext uri="{BB962C8B-B14F-4D97-AF65-F5344CB8AC3E}">
        <p14:creationId xmlns:p14="http://schemas.microsoft.com/office/powerpoint/2010/main" val="97429202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772B93F9-0430-4295-A60B-76228A639C3D}" type="slidenum">
              <a:rPr lang="en-US" smtClean="0"/>
              <a:pPr/>
              <a:t>43</a:t>
            </a:fld>
            <a:endParaRPr lang="en-US" dirty="0"/>
          </a:p>
        </p:txBody>
      </p:sp>
    </p:spTree>
    <p:extLst>
      <p:ext uri="{BB962C8B-B14F-4D97-AF65-F5344CB8AC3E}">
        <p14:creationId xmlns:p14="http://schemas.microsoft.com/office/powerpoint/2010/main" val="28523706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772B93F9-0430-4295-A60B-76228A639C3D}" type="slidenum">
              <a:rPr lang="en-US" smtClean="0"/>
              <a:pPr/>
              <a:t>44</a:t>
            </a:fld>
            <a:endParaRPr lang="en-US" dirty="0"/>
          </a:p>
        </p:txBody>
      </p:sp>
    </p:spTree>
    <p:extLst>
      <p:ext uri="{BB962C8B-B14F-4D97-AF65-F5344CB8AC3E}">
        <p14:creationId xmlns:p14="http://schemas.microsoft.com/office/powerpoint/2010/main" val="28523706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7994E4-0F19-0607-8365-C94773D040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A87CDE-061B-F1F4-3047-7996F0BEC9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519819-11E9-3624-1C4F-81155B8B9032}"/>
              </a:ext>
            </a:extLst>
          </p:cNvPr>
          <p:cNvSpPr>
            <a:spLocks noGrp="1"/>
          </p:cNvSpPr>
          <p:nvPr>
            <p:ph type="body" idx="1"/>
          </p:nvPr>
        </p:nvSpPr>
        <p:spPr/>
        <p:txBody>
          <a:bodyPr/>
          <a:lstStyle/>
          <a:p>
            <a:endParaRPr lang="de-DE" dirty="0"/>
          </a:p>
        </p:txBody>
      </p:sp>
      <p:sp>
        <p:nvSpPr>
          <p:cNvPr id="4" name="Slide Number Placeholder 3">
            <a:extLst>
              <a:ext uri="{FF2B5EF4-FFF2-40B4-BE49-F238E27FC236}">
                <a16:creationId xmlns:a16="http://schemas.microsoft.com/office/drawing/2014/main" id="{D508EC74-8C07-CDF2-E438-560A1C0628F2}"/>
              </a:ext>
            </a:extLst>
          </p:cNvPr>
          <p:cNvSpPr>
            <a:spLocks noGrp="1"/>
          </p:cNvSpPr>
          <p:nvPr>
            <p:ph type="sldNum" sz="quarter" idx="10"/>
          </p:nvPr>
        </p:nvSpPr>
        <p:spPr/>
        <p:txBody>
          <a:bodyPr/>
          <a:lstStyle/>
          <a:p>
            <a:fld id="{772B93F9-0430-4295-A60B-76228A639C3D}" type="slidenum">
              <a:rPr lang="en-US" smtClean="0"/>
              <a:pPr/>
              <a:t>45</a:t>
            </a:fld>
            <a:endParaRPr lang="en-US" dirty="0"/>
          </a:p>
        </p:txBody>
      </p:sp>
    </p:spTree>
    <p:extLst>
      <p:ext uri="{BB962C8B-B14F-4D97-AF65-F5344CB8AC3E}">
        <p14:creationId xmlns:p14="http://schemas.microsoft.com/office/powerpoint/2010/main" val="325676689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841376-7C62-40EE-B20F-19AF581AC742}"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3499515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72B93F9-0430-4295-A60B-76228A639C3D}" type="slidenum">
              <a:rPr lang="en-US" smtClean="0"/>
              <a:pPr/>
              <a:t>5</a:t>
            </a:fld>
            <a:endParaRPr lang="en-US" dirty="0"/>
          </a:p>
        </p:txBody>
      </p:sp>
    </p:spTree>
    <p:extLst>
      <p:ext uri="{BB962C8B-B14F-4D97-AF65-F5344CB8AC3E}">
        <p14:creationId xmlns:p14="http://schemas.microsoft.com/office/powerpoint/2010/main" val="146150602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72B93F9-0430-4295-A60B-76228A639C3D}" type="slidenum">
              <a:rPr lang="en-US" smtClean="0"/>
              <a:pPr/>
              <a:t>47</a:t>
            </a:fld>
            <a:endParaRPr lang="en-US" dirty="0"/>
          </a:p>
        </p:txBody>
      </p:sp>
    </p:spTree>
    <p:extLst>
      <p:ext uri="{BB962C8B-B14F-4D97-AF65-F5344CB8AC3E}">
        <p14:creationId xmlns:p14="http://schemas.microsoft.com/office/powerpoint/2010/main" val="187528156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72B93F9-0430-4295-A60B-76228A639C3D}" type="slidenum">
              <a:rPr lang="en-US" smtClean="0"/>
              <a:pPr/>
              <a:t>48</a:t>
            </a:fld>
            <a:endParaRPr lang="en-US" dirty="0"/>
          </a:p>
        </p:txBody>
      </p:sp>
    </p:spTree>
    <p:extLst>
      <p:ext uri="{BB962C8B-B14F-4D97-AF65-F5344CB8AC3E}">
        <p14:creationId xmlns:p14="http://schemas.microsoft.com/office/powerpoint/2010/main" val="54785333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313023-F6C0-77A6-C190-F3FC437780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277C50-DCB1-7EA7-1952-FC76B74C22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F6709C-A938-20B7-14FF-1982AFD46867}"/>
              </a:ext>
            </a:extLst>
          </p:cNvPr>
          <p:cNvSpPr>
            <a:spLocks noGrp="1"/>
          </p:cNvSpPr>
          <p:nvPr>
            <p:ph type="body" idx="1"/>
          </p:nvPr>
        </p:nvSpPr>
        <p:spPr/>
        <p:txBody>
          <a:bodyPr/>
          <a:lstStyle/>
          <a:p>
            <a:endParaRPr lang="de-DE" dirty="0"/>
          </a:p>
        </p:txBody>
      </p:sp>
      <p:sp>
        <p:nvSpPr>
          <p:cNvPr id="4" name="Slide Number Placeholder 3">
            <a:extLst>
              <a:ext uri="{FF2B5EF4-FFF2-40B4-BE49-F238E27FC236}">
                <a16:creationId xmlns:a16="http://schemas.microsoft.com/office/drawing/2014/main" id="{A9881739-0CFD-8147-B9CC-11126A4A8D75}"/>
              </a:ext>
            </a:extLst>
          </p:cNvPr>
          <p:cNvSpPr>
            <a:spLocks noGrp="1"/>
          </p:cNvSpPr>
          <p:nvPr>
            <p:ph type="sldNum" sz="quarter" idx="10"/>
          </p:nvPr>
        </p:nvSpPr>
        <p:spPr/>
        <p:txBody>
          <a:bodyPr/>
          <a:lstStyle/>
          <a:p>
            <a:fld id="{772B93F9-0430-4295-A60B-76228A639C3D}" type="slidenum">
              <a:rPr lang="en-US" smtClean="0"/>
              <a:pPr/>
              <a:t>49</a:t>
            </a:fld>
            <a:endParaRPr lang="en-US" dirty="0"/>
          </a:p>
        </p:txBody>
      </p:sp>
    </p:spTree>
    <p:extLst>
      <p:ext uri="{BB962C8B-B14F-4D97-AF65-F5344CB8AC3E}">
        <p14:creationId xmlns:p14="http://schemas.microsoft.com/office/powerpoint/2010/main" val="32712954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20929F-F5A2-0498-9271-171D66F3B7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7D69DF-BDE1-C050-413F-08297EE781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956894-F2C5-2042-C1FC-1F14F105B185}"/>
              </a:ext>
            </a:extLst>
          </p:cNvPr>
          <p:cNvSpPr>
            <a:spLocks noGrp="1"/>
          </p:cNvSpPr>
          <p:nvPr>
            <p:ph type="body" idx="1"/>
          </p:nvPr>
        </p:nvSpPr>
        <p:spPr/>
        <p:txBody>
          <a:bodyPr/>
          <a:lstStyle/>
          <a:p>
            <a:endParaRPr lang="de-DE" dirty="0"/>
          </a:p>
        </p:txBody>
      </p:sp>
      <p:sp>
        <p:nvSpPr>
          <p:cNvPr id="4" name="Slide Number Placeholder 3">
            <a:extLst>
              <a:ext uri="{FF2B5EF4-FFF2-40B4-BE49-F238E27FC236}">
                <a16:creationId xmlns:a16="http://schemas.microsoft.com/office/drawing/2014/main" id="{EDD52AE4-81F6-1C8F-B1C3-8F829BFCCC70}"/>
              </a:ext>
            </a:extLst>
          </p:cNvPr>
          <p:cNvSpPr>
            <a:spLocks noGrp="1"/>
          </p:cNvSpPr>
          <p:nvPr>
            <p:ph type="sldNum" sz="quarter" idx="10"/>
          </p:nvPr>
        </p:nvSpPr>
        <p:spPr/>
        <p:txBody>
          <a:bodyPr/>
          <a:lstStyle/>
          <a:p>
            <a:fld id="{772B93F9-0430-4295-A60B-76228A639C3D}" type="slidenum">
              <a:rPr lang="en-US" smtClean="0"/>
              <a:pPr/>
              <a:t>50</a:t>
            </a:fld>
            <a:endParaRPr lang="en-US" dirty="0"/>
          </a:p>
        </p:txBody>
      </p:sp>
    </p:spTree>
    <p:extLst>
      <p:ext uri="{BB962C8B-B14F-4D97-AF65-F5344CB8AC3E}">
        <p14:creationId xmlns:p14="http://schemas.microsoft.com/office/powerpoint/2010/main" val="143999646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841376-7C62-40EE-B20F-19AF581AC742}"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34995154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72B93F9-0430-4295-A60B-76228A639C3D}" type="slidenum">
              <a:rPr lang="en-US" smtClean="0"/>
              <a:pPr/>
              <a:t>55</a:t>
            </a:fld>
            <a:endParaRPr lang="en-US" dirty="0"/>
          </a:p>
        </p:txBody>
      </p:sp>
    </p:spTree>
    <p:extLst>
      <p:ext uri="{BB962C8B-B14F-4D97-AF65-F5344CB8AC3E}">
        <p14:creationId xmlns:p14="http://schemas.microsoft.com/office/powerpoint/2010/main" val="32292183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72B93F9-0430-4295-A60B-76228A639C3D}" type="slidenum">
              <a:rPr lang="en-US" smtClean="0"/>
              <a:pPr/>
              <a:t>56</a:t>
            </a:fld>
            <a:endParaRPr lang="en-US" dirty="0"/>
          </a:p>
        </p:txBody>
      </p:sp>
    </p:spTree>
    <p:extLst>
      <p:ext uri="{BB962C8B-B14F-4D97-AF65-F5344CB8AC3E}">
        <p14:creationId xmlns:p14="http://schemas.microsoft.com/office/powerpoint/2010/main" val="358219151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9031CC-58A9-4838-08BC-C956BA3160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8534F3-2E0E-A028-649A-9ABFC49772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F29C1D-0DBB-CE31-5388-493A60940798}"/>
              </a:ext>
            </a:extLst>
          </p:cNvPr>
          <p:cNvSpPr>
            <a:spLocks noGrp="1"/>
          </p:cNvSpPr>
          <p:nvPr>
            <p:ph type="body" idx="1"/>
          </p:nvPr>
        </p:nvSpPr>
        <p:spPr/>
        <p:txBody>
          <a:bodyPr/>
          <a:lstStyle/>
          <a:p>
            <a:endParaRPr lang="de-DE" dirty="0"/>
          </a:p>
        </p:txBody>
      </p:sp>
      <p:sp>
        <p:nvSpPr>
          <p:cNvPr id="4" name="Slide Number Placeholder 3">
            <a:extLst>
              <a:ext uri="{FF2B5EF4-FFF2-40B4-BE49-F238E27FC236}">
                <a16:creationId xmlns:a16="http://schemas.microsoft.com/office/drawing/2014/main" id="{3CCEC3DB-2746-8930-52C4-ECF3EDE17E52}"/>
              </a:ext>
            </a:extLst>
          </p:cNvPr>
          <p:cNvSpPr>
            <a:spLocks noGrp="1"/>
          </p:cNvSpPr>
          <p:nvPr>
            <p:ph type="sldNum" sz="quarter" idx="10"/>
          </p:nvPr>
        </p:nvSpPr>
        <p:spPr/>
        <p:txBody>
          <a:bodyPr/>
          <a:lstStyle/>
          <a:p>
            <a:fld id="{772B93F9-0430-4295-A60B-76228A639C3D}" type="slidenum">
              <a:rPr lang="en-US" smtClean="0"/>
              <a:pPr/>
              <a:t>57</a:t>
            </a:fld>
            <a:endParaRPr lang="en-US" dirty="0"/>
          </a:p>
        </p:txBody>
      </p:sp>
    </p:spTree>
    <p:extLst>
      <p:ext uri="{BB962C8B-B14F-4D97-AF65-F5344CB8AC3E}">
        <p14:creationId xmlns:p14="http://schemas.microsoft.com/office/powerpoint/2010/main" val="157488951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621F87-DE2B-3CDA-AE3F-714E8499F4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466667-C87C-AF2B-33B1-5C96CC102F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E14F0C-2FE7-CE9F-B72E-2E065300F385}"/>
              </a:ext>
            </a:extLst>
          </p:cNvPr>
          <p:cNvSpPr>
            <a:spLocks noGrp="1"/>
          </p:cNvSpPr>
          <p:nvPr>
            <p:ph type="body" idx="1"/>
          </p:nvPr>
        </p:nvSpPr>
        <p:spPr/>
        <p:txBody>
          <a:bodyPr/>
          <a:lstStyle/>
          <a:p>
            <a:endParaRPr lang="de-DE" dirty="0"/>
          </a:p>
        </p:txBody>
      </p:sp>
      <p:sp>
        <p:nvSpPr>
          <p:cNvPr id="4" name="Slide Number Placeholder 3">
            <a:extLst>
              <a:ext uri="{FF2B5EF4-FFF2-40B4-BE49-F238E27FC236}">
                <a16:creationId xmlns:a16="http://schemas.microsoft.com/office/drawing/2014/main" id="{246B9507-7018-4BFC-E18F-D2155FBFA37C}"/>
              </a:ext>
            </a:extLst>
          </p:cNvPr>
          <p:cNvSpPr>
            <a:spLocks noGrp="1"/>
          </p:cNvSpPr>
          <p:nvPr>
            <p:ph type="sldNum" sz="quarter" idx="10"/>
          </p:nvPr>
        </p:nvSpPr>
        <p:spPr/>
        <p:txBody>
          <a:bodyPr/>
          <a:lstStyle/>
          <a:p>
            <a:fld id="{772B93F9-0430-4295-A60B-76228A639C3D}" type="slidenum">
              <a:rPr lang="en-US" smtClean="0"/>
              <a:pPr/>
              <a:t>58</a:t>
            </a:fld>
            <a:endParaRPr lang="en-US" dirty="0"/>
          </a:p>
        </p:txBody>
      </p:sp>
    </p:spTree>
    <p:extLst>
      <p:ext uri="{BB962C8B-B14F-4D97-AF65-F5344CB8AC3E}">
        <p14:creationId xmlns:p14="http://schemas.microsoft.com/office/powerpoint/2010/main" val="139101474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p38:notes"/>
          <p:cNvSpPr>
            <a:spLocks noGrp="1" noRot="1" noChangeAspect="1"/>
          </p:cNvSpPr>
          <p:nvPr>
            <p:ph type="sldImg" idx="2"/>
          </p:nvPr>
        </p:nvSpPr>
        <p:spPr>
          <a:xfrm>
            <a:off x="409575" y="700088"/>
            <a:ext cx="6191250" cy="34829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7" name="Google Shape;447;p38:notes"/>
          <p:cNvSpPr txBox="1">
            <a:spLocks noGrp="1"/>
          </p:cNvSpPr>
          <p:nvPr>
            <p:ph type="body" idx="1"/>
          </p:nvPr>
        </p:nvSpPr>
        <p:spPr>
          <a:xfrm>
            <a:off x="701042" y="4415789"/>
            <a:ext cx="5608246" cy="4183539"/>
          </a:xfrm>
          <a:prstGeom prst="rect">
            <a:avLst/>
          </a:prstGeom>
          <a:noFill/>
          <a:ln>
            <a:noFill/>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SzPts val="1400"/>
              <a:buNone/>
            </a:pPr>
            <a:endParaRPr/>
          </a:p>
        </p:txBody>
      </p:sp>
      <p:sp>
        <p:nvSpPr>
          <p:cNvPr id="448" name="Google Shape;448;p38:notes"/>
          <p:cNvSpPr txBox="1">
            <a:spLocks noGrp="1"/>
          </p:cNvSpPr>
          <p:nvPr>
            <p:ph type="sldNum" idx="12"/>
          </p:nvPr>
        </p:nvSpPr>
        <p:spPr>
          <a:xfrm>
            <a:off x="3970948" y="8829977"/>
            <a:ext cx="3037865" cy="464661"/>
          </a:xfrm>
          <a:prstGeom prst="rect">
            <a:avLst/>
          </a:prstGeom>
          <a:noFill/>
          <a:ln>
            <a:noFill/>
          </a:ln>
        </p:spPr>
        <p:txBody>
          <a:bodyPr spcFirstLastPara="1" wrap="square" lIns="91400" tIns="45700" rIns="91400"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61</a:t>
            </a:fld>
            <a:endParaRPr/>
          </a:p>
        </p:txBody>
      </p:sp>
    </p:spTree>
    <p:extLst>
      <p:ext uri="{BB962C8B-B14F-4D97-AF65-F5344CB8AC3E}">
        <p14:creationId xmlns:p14="http://schemas.microsoft.com/office/powerpoint/2010/main" val="11683446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43F0A3-913D-9487-236D-9408889B68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3159AD-B24A-2B79-651E-AC830E4E2A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E12124-B744-3249-5861-86C7B82BEE75}"/>
              </a:ext>
            </a:extLst>
          </p:cNvPr>
          <p:cNvSpPr>
            <a:spLocks noGrp="1"/>
          </p:cNvSpPr>
          <p:nvPr>
            <p:ph type="body" idx="1"/>
          </p:nvPr>
        </p:nvSpPr>
        <p:spPr/>
        <p:txBody>
          <a:bodyPr/>
          <a:lstStyle/>
          <a:p>
            <a:endParaRPr lang="de-DE" dirty="0"/>
          </a:p>
        </p:txBody>
      </p:sp>
      <p:sp>
        <p:nvSpPr>
          <p:cNvPr id="4" name="Slide Number Placeholder 3">
            <a:extLst>
              <a:ext uri="{FF2B5EF4-FFF2-40B4-BE49-F238E27FC236}">
                <a16:creationId xmlns:a16="http://schemas.microsoft.com/office/drawing/2014/main" id="{13C226A6-3604-1323-26E6-BCD56AA8FDC2}"/>
              </a:ext>
            </a:extLst>
          </p:cNvPr>
          <p:cNvSpPr>
            <a:spLocks noGrp="1"/>
          </p:cNvSpPr>
          <p:nvPr>
            <p:ph type="sldNum" sz="quarter" idx="10"/>
          </p:nvPr>
        </p:nvSpPr>
        <p:spPr/>
        <p:txBody>
          <a:bodyPr/>
          <a:lstStyle/>
          <a:p>
            <a:fld id="{772B93F9-0430-4295-A60B-76228A639C3D}" type="slidenum">
              <a:rPr lang="en-US" smtClean="0"/>
              <a:pPr/>
              <a:t>6</a:t>
            </a:fld>
            <a:endParaRPr lang="en-US" dirty="0"/>
          </a:p>
        </p:txBody>
      </p:sp>
    </p:spTree>
    <p:extLst>
      <p:ext uri="{BB962C8B-B14F-4D97-AF65-F5344CB8AC3E}">
        <p14:creationId xmlns:p14="http://schemas.microsoft.com/office/powerpoint/2010/main" val="36292218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4ACFA2-5FF1-7D1F-D807-82D657209A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B3B74F-C2D9-9218-CCC9-003CA04DE7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57DC87-DE3C-1703-2369-04F2D8E24434}"/>
              </a:ext>
            </a:extLst>
          </p:cNvPr>
          <p:cNvSpPr>
            <a:spLocks noGrp="1"/>
          </p:cNvSpPr>
          <p:nvPr>
            <p:ph type="body" idx="1"/>
          </p:nvPr>
        </p:nvSpPr>
        <p:spPr/>
        <p:txBody>
          <a:bodyPr/>
          <a:lstStyle/>
          <a:p>
            <a:endParaRPr lang="de-DE" dirty="0"/>
          </a:p>
        </p:txBody>
      </p:sp>
      <p:sp>
        <p:nvSpPr>
          <p:cNvPr id="4" name="Slide Number Placeholder 3">
            <a:extLst>
              <a:ext uri="{FF2B5EF4-FFF2-40B4-BE49-F238E27FC236}">
                <a16:creationId xmlns:a16="http://schemas.microsoft.com/office/drawing/2014/main" id="{618A35CD-6755-2F66-18AF-76DB92ACA581}"/>
              </a:ext>
            </a:extLst>
          </p:cNvPr>
          <p:cNvSpPr>
            <a:spLocks noGrp="1"/>
          </p:cNvSpPr>
          <p:nvPr>
            <p:ph type="sldNum" sz="quarter" idx="10"/>
          </p:nvPr>
        </p:nvSpPr>
        <p:spPr/>
        <p:txBody>
          <a:bodyPr/>
          <a:lstStyle/>
          <a:p>
            <a:fld id="{772B93F9-0430-4295-A60B-76228A639C3D}" type="slidenum">
              <a:rPr lang="en-US" smtClean="0"/>
              <a:pPr/>
              <a:t>7</a:t>
            </a:fld>
            <a:endParaRPr lang="en-US" dirty="0"/>
          </a:p>
        </p:txBody>
      </p:sp>
    </p:spTree>
    <p:extLst>
      <p:ext uri="{BB962C8B-B14F-4D97-AF65-F5344CB8AC3E}">
        <p14:creationId xmlns:p14="http://schemas.microsoft.com/office/powerpoint/2010/main" val="10565045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841376-7C62-40EE-B20F-19AF581AC742}"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3499515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72B93F9-0430-4295-A60B-76228A639C3D}" type="slidenum">
              <a:rPr lang="en-US" smtClean="0"/>
              <a:pPr/>
              <a:t>11</a:t>
            </a:fld>
            <a:endParaRPr lang="en-US" dirty="0"/>
          </a:p>
        </p:txBody>
      </p:sp>
    </p:spTree>
    <p:extLst>
      <p:ext uri="{BB962C8B-B14F-4D97-AF65-F5344CB8AC3E}">
        <p14:creationId xmlns:p14="http://schemas.microsoft.com/office/powerpoint/2010/main" val="2321616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72B93F9-0430-4295-A60B-76228A639C3D}" type="slidenum">
              <a:rPr lang="en-US" smtClean="0"/>
              <a:pPr/>
              <a:t>12</a:t>
            </a:fld>
            <a:endParaRPr lang="en-US" dirty="0"/>
          </a:p>
        </p:txBody>
      </p:sp>
    </p:spTree>
    <p:extLst>
      <p:ext uri="{BB962C8B-B14F-4D97-AF65-F5344CB8AC3E}">
        <p14:creationId xmlns:p14="http://schemas.microsoft.com/office/powerpoint/2010/main" val="42315209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US" sz="4400" b="0" strike="noStrike" spc="-1">
              <a:latin typeface="Arial"/>
            </a:endParaRPr>
          </a:p>
        </p:txBody>
      </p:sp>
      <p:sp>
        <p:nvSpPr>
          <p:cNvPr id="62" name="PlaceHolder 2"/>
          <p:cNvSpPr>
            <a:spLocks noGrp="1"/>
          </p:cNvSpPr>
          <p:nvPr>
            <p:ph type="body"/>
          </p:nvPr>
        </p:nvSpPr>
        <p:spPr>
          <a:xfrm>
            <a:off x="457200" y="1203480"/>
            <a:ext cx="8229240" cy="1422720"/>
          </a:xfrm>
          <a:prstGeom prst="rect">
            <a:avLst/>
          </a:prstGeom>
        </p:spPr>
        <p:txBody>
          <a:bodyPr lIns="0" tIns="0" rIns="0" bIns="0">
            <a:normAutofit/>
          </a:bodyPr>
          <a:lstStyle/>
          <a:p>
            <a:endParaRPr lang="en-US" sz="3200" b="0" strike="noStrike" spc="-1">
              <a:latin typeface="Arial"/>
            </a:endParaRPr>
          </a:p>
        </p:txBody>
      </p:sp>
      <p:sp>
        <p:nvSpPr>
          <p:cNvPr id="63" name="PlaceHolder 3"/>
          <p:cNvSpPr>
            <a:spLocks noGrp="1"/>
          </p:cNvSpPr>
          <p:nvPr>
            <p:ph type="body"/>
          </p:nvPr>
        </p:nvSpPr>
        <p:spPr>
          <a:xfrm>
            <a:off x="457200" y="2761920"/>
            <a:ext cx="8229240" cy="14227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US" sz="4400" b="0" strike="noStrike" spc="-1">
              <a:latin typeface="Arial"/>
            </a:endParaRPr>
          </a:p>
        </p:txBody>
      </p:sp>
      <p:sp>
        <p:nvSpPr>
          <p:cNvPr id="65"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n-US" sz="3200" b="0" strike="noStrike" spc="-1">
              <a:latin typeface="Arial"/>
            </a:endParaRPr>
          </a:p>
        </p:txBody>
      </p:sp>
      <p:sp>
        <p:nvSpPr>
          <p:cNvPr id="66"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n-US" sz="3200" b="0" strike="noStrike" spc="-1">
              <a:latin typeface="Arial"/>
            </a:endParaRPr>
          </a:p>
        </p:txBody>
      </p:sp>
      <p:sp>
        <p:nvSpPr>
          <p:cNvPr id="67"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en-US" sz="3200" b="0" strike="noStrike" spc="-1">
              <a:latin typeface="Arial"/>
            </a:endParaRPr>
          </a:p>
        </p:txBody>
      </p:sp>
      <p:sp>
        <p:nvSpPr>
          <p:cNvPr id="68" name="PlaceHolder 5"/>
          <p:cNvSpPr>
            <a:spLocks noGrp="1"/>
          </p:cNvSpPr>
          <p:nvPr>
            <p:ph type="body"/>
          </p:nvPr>
        </p:nvSpPr>
        <p:spPr>
          <a:xfrm>
            <a:off x="4674240" y="2761920"/>
            <a:ext cx="4015800" cy="14227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US" sz="4400" b="0" strike="noStrike" spc="-1">
              <a:latin typeface="Arial"/>
            </a:endParaRPr>
          </a:p>
        </p:txBody>
      </p:sp>
      <p:sp>
        <p:nvSpPr>
          <p:cNvPr id="70" name="PlaceHolder 2"/>
          <p:cNvSpPr>
            <a:spLocks noGrp="1"/>
          </p:cNvSpPr>
          <p:nvPr>
            <p:ph type="body"/>
          </p:nvPr>
        </p:nvSpPr>
        <p:spPr>
          <a:xfrm>
            <a:off x="457200" y="1203480"/>
            <a:ext cx="2649600" cy="1422720"/>
          </a:xfrm>
          <a:prstGeom prst="rect">
            <a:avLst/>
          </a:prstGeom>
        </p:spPr>
        <p:txBody>
          <a:bodyPr lIns="0" tIns="0" rIns="0" bIns="0">
            <a:normAutofit/>
          </a:bodyPr>
          <a:lstStyle/>
          <a:p>
            <a:endParaRPr lang="en-US" sz="3200" b="0" strike="noStrike" spc="-1">
              <a:latin typeface="Arial"/>
            </a:endParaRPr>
          </a:p>
        </p:txBody>
      </p:sp>
      <p:sp>
        <p:nvSpPr>
          <p:cNvPr id="71" name="PlaceHolder 3"/>
          <p:cNvSpPr>
            <a:spLocks noGrp="1"/>
          </p:cNvSpPr>
          <p:nvPr>
            <p:ph type="body"/>
          </p:nvPr>
        </p:nvSpPr>
        <p:spPr>
          <a:xfrm>
            <a:off x="3239640" y="1203480"/>
            <a:ext cx="2649600" cy="1422720"/>
          </a:xfrm>
          <a:prstGeom prst="rect">
            <a:avLst/>
          </a:prstGeom>
        </p:spPr>
        <p:txBody>
          <a:bodyPr lIns="0" tIns="0" rIns="0" bIns="0">
            <a:normAutofit/>
          </a:bodyPr>
          <a:lstStyle/>
          <a:p>
            <a:endParaRPr lang="en-US" sz="3200" b="0" strike="noStrike" spc="-1">
              <a:latin typeface="Arial"/>
            </a:endParaRPr>
          </a:p>
        </p:txBody>
      </p:sp>
      <p:sp>
        <p:nvSpPr>
          <p:cNvPr id="72" name="PlaceHolder 4"/>
          <p:cNvSpPr>
            <a:spLocks noGrp="1"/>
          </p:cNvSpPr>
          <p:nvPr>
            <p:ph type="body"/>
          </p:nvPr>
        </p:nvSpPr>
        <p:spPr>
          <a:xfrm>
            <a:off x="6022080" y="1203480"/>
            <a:ext cx="2649600" cy="1422720"/>
          </a:xfrm>
          <a:prstGeom prst="rect">
            <a:avLst/>
          </a:prstGeom>
        </p:spPr>
        <p:txBody>
          <a:bodyPr lIns="0" tIns="0" rIns="0" bIns="0">
            <a:normAutofit/>
          </a:bodyPr>
          <a:lstStyle/>
          <a:p>
            <a:endParaRPr lang="en-US" sz="3200" b="0" strike="noStrike" spc="-1">
              <a:latin typeface="Arial"/>
            </a:endParaRPr>
          </a:p>
        </p:txBody>
      </p:sp>
      <p:sp>
        <p:nvSpPr>
          <p:cNvPr id="73" name="PlaceHolder 5"/>
          <p:cNvSpPr>
            <a:spLocks noGrp="1"/>
          </p:cNvSpPr>
          <p:nvPr>
            <p:ph type="body"/>
          </p:nvPr>
        </p:nvSpPr>
        <p:spPr>
          <a:xfrm>
            <a:off x="457200" y="2761920"/>
            <a:ext cx="2649600" cy="1422720"/>
          </a:xfrm>
          <a:prstGeom prst="rect">
            <a:avLst/>
          </a:prstGeom>
        </p:spPr>
        <p:txBody>
          <a:bodyPr lIns="0" tIns="0" rIns="0" bIns="0">
            <a:normAutofit/>
          </a:bodyPr>
          <a:lstStyle/>
          <a:p>
            <a:endParaRPr lang="en-US" sz="3200" b="0" strike="noStrike" spc="-1">
              <a:latin typeface="Arial"/>
            </a:endParaRPr>
          </a:p>
        </p:txBody>
      </p:sp>
      <p:sp>
        <p:nvSpPr>
          <p:cNvPr id="74" name="PlaceHolder 6"/>
          <p:cNvSpPr>
            <a:spLocks noGrp="1"/>
          </p:cNvSpPr>
          <p:nvPr>
            <p:ph type="body"/>
          </p:nvPr>
        </p:nvSpPr>
        <p:spPr>
          <a:xfrm>
            <a:off x="3239640" y="2761920"/>
            <a:ext cx="2649600" cy="1422720"/>
          </a:xfrm>
          <a:prstGeom prst="rect">
            <a:avLst/>
          </a:prstGeom>
        </p:spPr>
        <p:txBody>
          <a:bodyPr lIns="0" tIns="0" rIns="0" bIns="0">
            <a:normAutofit/>
          </a:bodyPr>
          <a:lstStyle/>
          <a:p>
            <a:endParaRPr lang="en-US" sz="3200" b="0" strike="noStrike" spc="-1">
              <a:latin typeface="Arial"/>
            </a:endParaRPr>
          </a:p>
        </p:txBody>
      </p:sp>
      <p:sp>
        <p:nvSpPr>
          <p:cNvPr id="75" name="PlaceHolder 7"/>
          <p:cNvSpPr>
            <a:spLocks noGrp="1"/>
          </p:cNvSpPr>
          <p:nvPr>
            <p:ph type="body"/>
          </p:nvPr>
        </p:nvSpPr>
        <p:spPr>
          <a:xfrm>
            <a:off x="6022080" y="2761920"/>
            <a:ext cx="2649600" cy="14227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C0015-37B6-897E-AF02-9E14DF49F2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DEC484-B66E-C087-C8B9-BD3AFD4CC7F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6BC27E-F18B-3C27-4EED-DA21483901C2}"/>
              </a:ext>
            </a:extLst>
          </p:cNvPr>
          <p:cNvSpPr>
            <a:spLocks noGrp="1"/>
          </p:cNvSpPr>
          <p:nvPr>
            <p:ph type="dt" sz="half" idx="10"/>
          </p:nvPr>
        </p:nvSpPr>
        <p:spPr/>
        <p:txBody>
          <a:bodyPr/>
          <a:lstStyle/>
          <a:p>
            <a:fld id="{A8CE55BA-EB2C-4C1C-A272-DE223A04FED0}" type="datetimeFigureOut">
              <a:rPr lang="en-US" smtClean="0"/>
              <a:t>2/18/2025</a:t>
            </a:fld>
            <a:endParaRPr lang="en-US"/>
          </a:p>
        </p:txBody>
      </p:sp>
      <p:sp>
        <p:nvSpPr>
          <p:cNvPr id="5" name="Footer Placeholder 4">
            <a:extLst>
              <a:ext uri="{FF2B5EF4-FFF2-40B4-BE49-F238E27FC236}">
                <a16:creationId xmlns:a16="http://schemas.microsoft.com/office/drawing/2014/main" id="{B14BB2B5-A9C7-0431-0C8C-4AF30EE256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8CC54A-49A9-C7C4-5D36-EE27F06CCB2B}"/>
              </a:ext>
            </a:extLst>
          </p:cNvPr>
          <p:cNvSpPr>
            <a:spLocks noGrp="1"/>
          </p:cNvSpPr>
          <p:nvPr>
            <p:ph type="sldNum" sz="quarter" idx="12"/>
          </p:nvPr>
        </p:nvSpPr>
        <p:spPr/>
        <p:txBody>
          <a:bodyPr/>
          <a:lstStyle/>
          <a:p>
            <a:fld id="{3C265CA8-3DE0-44FD-B2F2-7D265898BBE4}" type="slidenum">
              <a:rPr lang="en-US" smtClean="0"/>
              <a:t>‹#›</a:t>
            </a:fld>
            <a:endParaRPr lang="en-US"/>
          </a:p>
        </p:txBody>
      </p:sp>
    </p:spTree>
    <p:extLst>
      <p:ext uri="{BB962C8B-B14F-4D97-AF65-F5344CB8AC3E}">
        <p14:creationId xmlns:p14="http://schemas.microsoft.com/office/powerpoint/2010/main" val="9791521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US" sz="4400" b="0" strike="noStrike" spc="-1">
              <a:latin typeface="Arial"/>
            </a:endParaRPr>
          </a:p>
        </p:txBody>
      </p:sp>
      <p:sp>
        <p:nvSpPr>
          <p:cNvPr id="41" name="PlaceHolder 2"/>
          <p:cNvSpPr>
            <a:spLocks noGrp="1"/>
          </p:cNvSpPr>
          <p:nvPr>
            <p:ph type="subTitle"/>
          </p:nvPr>
        </p:nvSpPr>
        <p:spPr>
          <a:xfrm>
            <a:off x="457200" y="1203480"/>
            <a:ext cx="8229240" cy="298296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US" sz="4400" b="0" strike="noStrike" spc="-1">
              <a:latin typeface="Arial"/>
            </a:endParaRPr>
          </a:p>
        </p:txBody>
      </p:sp>
      <p:sp>
        <p:nvSpPr>
          <p:cNvPr id="43" name="PlaceHolder 2"/>
          <p:cNvSpPr>
            <a:spLocks noGrp="1"/>
          </p:cNvSpPr>
          <p:nvPr>
            <p:ph type="body"/>
          </p:nvPr>
        </p:nvSpPr>
        <p:spPr>
          <a:xfrm>
            <a:off x="457200" y="1203480"/>
            <a:ext cx="8229240" cy="298296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US" sz="4400" b="0" strike="noStrike" spc="-1">
              <a:latin typeface="Arial"/>
            </a:endParaRPr>
          </a:p>
        </p:txBody>
      </p:sp>
      <p:sp>
        <p:nvSpPr>
          <p:cNvPr id="45"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en-US" sz="3200" b="0" strike="noStrike" spc="-1">
              <a:latin typeface="Arial"/>
            </a:endParaRPr>
          </a:p>
        </p:txBody>
      </p:sp>
      <p:sp>
        <p:nvSpPr>
          <p:cNvPr id="46"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US" sz="44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457200" y="205200"/>
            <a:ext cx="8229240" cy="398124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US" sz="4400" b="0" strike="noStrike" spc="-1">
              <a:latin typeface="Arial"/>
            </a:endParaRPr>
          </a:p>
        </p:txBody>
      </p:sp>
      <p:sp>
        <p:nvSpPr>
          <p:cNvPr id="50"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n-US" sz="3200" b="0" strike="noStrike" spc="-1">
              <a:latin typeface="Arial"/>
            </a:endParaRPr>
          </a:p>
        </p:txBody>
      </p:sp>
      <p:sp>
        <p:nvSpPr>
          <p:cNvPr id="51"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en-US" sz="3200" b="0" strike="noStrike" spc="-1">
              <a:latin typeface="Arial"/>
            </a:endParaRPr>
          </a:p>
        </p:txBody>
      </p:sp>
      <p:sp>
        <p:nvSpPr>
          <p:cNvPr id="52"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US" sz="4400" b="0" strike="noStrike" spc="-1">
              <a:latin typeface="Arial"/>
            </a:endParaRPr>
          </a:p>
        </p:txBody>
      </p:sp>
      <p:sp>
        <p:nvSpPr>
          <p:cNvPr id="54"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en-US" sz="3200" b="0" strike="noStrike" spc="-1">
              <a:latin typeface="Arial"/>
            </a:endParaRPr>
          </a:p>
        </p:txBody>
      </p:sp>
      <p:sp>
        <p:nvSpPr>
          <p:cNvPr id="55"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n-US" sz="3200" b="0" strike="noStrike" spc="-1">
              <a:latin typeface="Arial"/>
            </a:endParaRPr>
          </a:p>
        </p:txBody>
      </p:sp>
      <p:sp>
        <p:nvSpPr>
          <p:cNvPr id="56" name="PlaceHolder 4"/>
          <p:cNvSpPr>
            <a:spLocks noGrp="1"/>
          </p:cNvSpPr>
          <p:nvPr>
            <p:ph type="body"/>
          </p:nvPr>
        </p:nvSpPr>
        <p:spPr>
          <a:xfrm>
            <a:off x="4674240" y="2761920"/>
            <a:ext cx="4015800" cy="14227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US" sz="4400" b="0" strike="noStrike" spc="-1">
              <a:latin typeface="Arial"/>
            </a:endParaRPr>
          </a:p>
        </p:txBody>
      </p:sp>
      <p:sp>
        <p:nvSpPr>
          <p:cNvPr id="58"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n-US" sz="3200" b="0" strike="noStrike" spc="-1">
              <a:latin typeface="Arial"/>
            </a:endParaRPr>
          </a:p>
        </p:txBody>
      </p:sp>
      <p:sp>
        <p:nvSpPr>
          <p:cNvPr id="59"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n-US" sz="3200" b="0" strike="noStrike" spc="-1">
              <a:latin typeface="Arial"/>
            </a:endParaRPr>
          </a:p>
        </p:txBody>
      </p:sp>
      <p:sp>
        <p:nvSpPr>
          <p:cNvPr id="60" name="PlaceHolder 4"/>
          <p:cNvSpPr>
            <a:spLocks noGrp="1"/>
          </p:cNvSpPr>
          <p:nvPr>
            <p:ph type="body"/>
          </p:nvPr>
        </p:nvSpPr>
        <p:spPr>
          <a:xfrm>
            <a:off x="457200" y="2761920"/>
            <a:ext cx="8229240" cy="14227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r>
              <a:rPr lang="zh-TW" sz="4400" b="0" strike="noStrike" spc="-1">
                <a:latin typeface="Arial"/>
              </a:rPr>
              <a:t>請按這裡編輯題名文字格式</a:t>
            </a:r>
            <a:endParaRPr lang="en-US" sz="4400" b="0" strike="noStrike" spc="-1">
              <a:latin typeface="Arial"/>
            </a:endParaRPr>
          </a:p>
        </p:txBody>
      </p:sp>
      <p:sp>
        <p:nvSpPr>
          <p:cNvPr id="39" name="PlaceHolder 2"/>
          <p:cNvSpPr>
            <a:spLocks noGrp="1"/>
          </p:cNvSpPr>
          <p:nvPr>
            <p:ph type="body"/>
          </p:nvPr>
        </p:nvSpPr>
        <p:spPr>
          <a:xfrm>
            <a:off x="457200" y="1203480"/>
            <a:ext cx="8229240" cy="2982960"/>
          </a:xfrm>
          <a:prstGeom prst="rect">
            <a:avLst/>
          </a:prstGeom>
        </p:spPr>
        <p:txBody>
          <a:bodyPr lIns="0" tIns="0" rIns="0" bIns="0">
            <a:normAutofit fontScale="88000"/>
          </a:bodyPr>
          <a:lstStyle/>
          <a:p>
            <a:pPr marL="432000" indent="-324000">
              <a:spcBef>
                <a:spcPts val="1417"/>
              </a:spcBef>
              <a:buClr>
                <a:srgbClr val="000000"/>
              </a:buClr>
              <a:buSzPct val="45000"/>
              <a:buFont typeface="Wingdings" charset="2"/>
              <a:buChar char=""/>
            </a:pPr>
            <a:r>
              <a:rPr lang="zh-TW" sz="3200" b="0" strike="noStrike" spc="-1">
                <a:latin typeface="Arial"/>
              </a:rPr>
              <a:t>請按這裡編輯大綱文字格式</a:t>
            </a:r>
            <a:endParaRPr lang="en-US" sz="3200" b="0" strike="noStrike" spc="-1">
              <a:latin typeface="Arial"/>
            </a:endParaRPr>
          </a:p>
          <a:p>
            <a:pPr marL="864000" lvl="1" indent="-324000">
              <a:spcBef>
                <a:spcPts val="1134"/>
              </a:spcBef>
              <a:buClr>
                <a:srgbClr val="000000"/>
              </a:buClr>
              <a:buSzPct val="75000"/>
              <a:buFont typeface="Symbol" charset="2"/>
              <a:buChar char=""/>
            </a:pPr>
            <a:r>
              <a:rPr lang="zh-TW" sz="2800" b="0" strike="noStrike" spc="-1">
                <a:latin typeface="Arial"/>
              </a:rPr>
              <a:t>第二個大綱層次</a:t>
            </a:r>
            <a:endParaRPr lang="en-US" sz="2800" b="0" strike="noStrike" spc="-1">
              <a:latin typeface="Arial"/>
            </a:endParaRPr>
          </a:p>
          <a:p>
            <a:pPr marL="1296000" lvl="2" indent="-288000">
              <a:spcBef>
                <a:spcPts val="850"/>
              </a:spcBef>
              <a:buClr>
                <a:srgbClr val="000000"/>
              </a:buClr>
              <a:buSzPct val="45000"/>
              <a:buFont typeface="Wingdings" charset="2"/>
              <a:buChar char=""/>
            </a:pPr>
            <a:r>
              <a:rPr lang="zh-TW" sz="2400" b="0" strike="noStrike" spc="-1">
                <a:latin typeface="Arial"/>
              </a:rPr>
              <a:t>第三個大綱層次</a:t>
            </a:r>
            <a:endParaRPr lang="en-US" sz="2400" b="0" strike="noStrike" spc="-1">
              <a:latin typeface="Arial"/>
            </a:endParaRPr>
          </a:p>
          <a:p>
            <a:pPr marL="1728000" lvl="3" indent="-216000">
              <a:spcBef>
                <a:spcPts val="567"/>
              </a:spcBef>
              <a:buClr>
                <a:srgbClr val="000000"/>
              </a:buClr>
              <a:buSzPct val="75000"/>
              <a:buFont typeface="Symbol" charset="2"/>
              <a:buChar char=""/>
            </a:pPr>
            <a:r>
              <a:rPr lang="zh-TW" sz="2000" b="0" strike="noStrike" spc="-1">
                <a:latin typeface="Arial"/>
              </a:rPr>
              <a:t>第四個大綱層次</a:t>
            </a:r>
            <a:endParaRPr lang="en-US" sz="2000" b="0" strike="noStrike" spc="-1">
              <a:latin typeface="Arial"/>
            </a:endParaRPr>
          </a:p>
          <a:p>
            <a:pPr marL="2160000" lvl="4" indent="-216000">
              <a:spcBef>
                <a:spcPts val="283"/>
              </a:spcBef>
              <a:buClr>
                <a:srgbClr val="000000"/>
              </a:buClr>
              <a:buSzPct val="45000"/>
              <a:buFont typeface="Wingdings" charset="2"/>
              <a:buChar char=""/>
            </a:pPr>
            <a:r>
              <a:rPr lang="zh-TW" sz="2000" b="0" strike="noStrike" spc="-1">
                <a:latin typeface="Arial"/>
              </a:rPr>
              <a:t>第五個大綱層次</a:t>
            </a:r>
            <a:endParaRPr lang="en-US" sz="2000" b="0" strike="noStrike" spc="-1">
              <a:latin typeface="Arial"/>
            </a:endParaRPr>
          </a:p>
          <a:p>
            <a:pPr marL="2592000" lvl="5" indent="-216000">
              <a:spcBef>
                <a:spcPts val="283"/>
              </a:spcBef>
              <a:buClr>
                <a:srgbClr val="000000"/>
              </a:buClr>
              <a:buSzPct val="45000"/>
              <a:buFont typeface="Wingdings" charset="2"/>
              <a:buChar char=""/>
            </a:pPr>
            <a:r>
              <a:rPr lang="zh-TW" sz="2000" b="0" strike="noStrike" spc="-1">
                <a:latin typeface="Arial"/>
              </a:rPr>
              <a:t>第六個大綱層次</a:t>
            </a:r>
            <a:endParaRPr lang="en-US" sz="2000" b="0" strike="noStrike" spc="-1">
              <a:latin typeface="Arial"/>
            </a:endParaRPr>
          </a:p>
          <a:p>
            <a:pPr marL="3024000" lvl="6" indent="-216000">
              <a:spcBef>
                <a:spcPts val="283"/>
              </a:spcBef>
              <a:buClr>
                <a:srgbClr val="000000"/>
              </a:buClr>
              <a:buSzPct val="45000"/>
              <a:buFont typeface="Wingdings" charset="2"/>
              <a:buChar char=""/>
            </a:pPr>
            <a:r>
              <a:rPr lang="zh-TW" sz="2000" b="0" strike="noStrike" spc="-1">
                <a:latin typeface="Arial"/>
              </a:rPr>
              <a:t>第七個大綱層次</a:t>
            </a:r>
            <a:endParaRPr lang="en-US" sz="2000" b="0" strike="noStrike" spc="-1">
              <a:latin typeface="Arial"/>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xStyles>
    <p:titleStyle/>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hyperlink" Target="https://www.imf.org/en/Countries/JAM?utm_source=chatgpt.com"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microsoft.com/office/2007/relationships/hdphoto" Target="../media/hdphoto2.wdp"/><Relationship Id="rId5" Type="http://schemas.openxmlformats.org/officeDocument/2006/relationships/image" Target="../media/image7.png"/><Relationship Id="rId4" Type="http://schemas.microsoft.com/office/2007/relationships/hdphoto" Target="../media/hdphoto1.wdp"/></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4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38.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9.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2" name="Google Shape;452;p46"/>
          <p:cNvSpPr txBox="1">
            <a:spLocks noGrp="1"/>
          </p:cNvSpPr>
          <p:nvPr>
            <p:ph type="sldNum" idx="4294967295"/>
          </p:nvPr>
        </p:nvSpPr>
        <p:spPr>
          <a:xfrm>
            <a:off x="8892480" y="4926318"/>
            <a:ext cx="582900" cy="205800"/>
          </a:xfrm>
          <a:prstGeom prst="rect">
            <a:avLst/>
          </a:prstGeom>
          <a:noFill/>
          <a:ln>
            <a:noFill/>
          </a:ln>
        </p:spPr>
        <p:txBody>
          <a:bodyPr spcFirstLastPara="1" wrap="square" lIns="91423" tIns="45699" rIns="91423" bIns="45699" anchor="ctr" anchorCtr="0">
            <a:noAutofit/>
          </a:bodyPr>
          <a:lstStyle/>
          <a:p>
            <a:pPr>
              <a:buSzPts val="1100"/>
            </a:pPr>
            <a:fld id="{00000000-1234-1234-1234-123412341234}" type="slidenum">
              <a:rPr lang="en-US" sz="1000"/>
              <a:pPr>
                <a:buSzPts val="1100"/>
              </a:pPr>
              <a:t>1</a:t>
            </a:fld>
            <a:endParaRPr sz="1000"/>
          </a:p>
        </p:txBody>
      </p:sp>
      <p:sp>
        <p:nvSpPr>
          <p:cNvPr id="455" name="Google Shape;455;p46"/>
          <p:cNvSpPr txBox="1"/>
          <p:nvPr/>
        </p:nvSpPr>
        <p:spPr>
          <a:xfrm>
            <a:off x="48245" y="3724729"/>
            <a:ext cx="9042602" cy="2216100"/>
          </a:xfrm>
          <a:prstGeom prst="rect">
            <a:avLst/>
          </a:prstGeom>
          <a:noFill/>
          <a:ln>
            <a:noFill/>
          </a:ln>
        </p:spPr>
        <p:txBody>
          <a:bodyPr spcFirstLastPara="1" wrap="square" lIns="91423" tIns="45699" rIns="91423" bIns="45699" anchor="t" anchorCtr="0">
            <a:noAutofit/>
          </a:bodyPr>
          <a:lstStyle/>
          <a:p>
            <a:pPr>
              <a:buClr>
                <a:srgbClr val="000000"/>
              </a:buClr>
              <a:buSzPts val="4400"/>
            </a:pPr>
            <a:r>
              <a:rPr lang="en-US" sz="2800" b="1" dirty="0">
                <a:solidFill>
                  <a:srgbClr val="00B050"/>
                </a:solidFill>
                <a:latin typeface="Candara" panose="020E0502030303020204" pitchFamily="34" charset="0"/>
                <a:ea typeface="Candara"/>
                <a:cs typeface="Candara"/>
                <a:sym typeface="Candara"/>
              </a:rPr>
              <a:t>202</a:t>
            </a:r>
            <a:r>
              <a:rPr lang="en-US" altLang="zh-TW" sz="2800" b="1" dirty="0">
                <a:solidFill>
                  <a:srgbClr val="00B050"/>
                </a:solidFill>
                <a:latin typeface="Candara" panose="020E0502030303020204" pitchFamily="34" charset="0"/>
                <a:ea typeface="Candara"/>
                <a:cs typeface="Candara"/>
                <a:sym typeface="Candara"/>
              </a:rPr>
              <a:t>5</a:t>
            </a:r>
            <a:endParaRPr lang="en-US" sz="2800" b="1" dirty="0">
              <a:solidFill>
                <a:srgbClr val="00B050"/>
              </a:solidFill>
              <a:latin typeface="Candara" panose="020E0502030303020204" pitchFamily="34" charset="0"/>
              <a:ea typeface="Candara"/>
              <a:cs typeface="Candara"/>
              <a:sym typeface="Candara"/>
            </a:endParaRPr>
          </a:p>
          <a:p>
            <a:pPr>
              <a:buClr>
                <a:srgbClr val="000000"/>
              </a:buClr>
              <a:buSzPts val="4400"/>
            </a:pPr>
            <a:r>
              <a:rPr lang="en-US" sz="2800" b="1" dirty="0">
                <a:solidFill>
                  <a:srgbClr val="00B050"/>
                </a:solidFill>
                <a:latin typeface="Candara" panose="020E0502030303020204" pitchFamily="34" charset="0"/>
                <a:ea typeface="Candara"/>
                <a:cs typeface="Candara"/>
                <a:sym typeface="Candara"/>
              </a:rPr>
              <a:t>LAAM Meeting (CARB) </a:t>
            </a:r>
            <a:endParaRPr sz="2800" dirty="0">
              <a:solidFill>
                <a:srgbClr val="000000"/>
              </a:solidFill>
              <a:latin typeface="Candara" panose="020E0502030303020204" pitchFamily="34" charset="0"/>
              <a:ea typeface="Arial"/>
              <a:cs typeface="Arial"/>
              <a:sym typeface="Arial"/>
            </a:endParaRPr>
          </a:p>
          <a:p>
            <a:pPr>
              <a:buClr>
                <a:srgbClr val="000000"/>
              </a:buClr>
              <a:buSzPts val="5400"/>
            </a:pPr>
            <a:r>
              <a:rPr lang="en-US" altLang="zh-TW" sz="3000" b="1" dirty="0">
                <a:solidFill>
                  <a:schemeClr val="lt1"/>
                </a:solidFill>
                <a:latin typeface="Candara"/>
                <a:ea typeface="Candara"/>
                <a:cs typeface="Candara"/>
                <a:sym typeface="Candara"/>
              </a:rPr>
              <a:t>By LAD/EGA/ELA                                                   </a:t>
            </a:r>
            <a:r>
              <a:rPr lang="en-US" altLang="zh-TW" sz="2100" b="1" dirty="0">
                <a:latin typeface="Candara"/>
                <a:ea typeface="Candara"/>
                <a:cs typeface="Candara"/>
                <a:sym typeface="Candara"/>
              </a:rPr>
              <a:t>2025.FEB.27~28</a:t>
            </a:r>
            <a:endParaRPr sz="600" dirty="0">
              <a:latin typeface="Arial"/>
              <a:ea typeface="Arial"/>
              <a:cs typeface="Arial"/>
              <a:sym typeface="Arial"/>
            </a:endParaRPr>
          </a:p>
        </p:txBody>
      </p:sp>
      <p:pic>
        <p:nvPicPr>
          <p:cNvPr id="3" name="圖片 2">
            <a:extLst>
              <a:ext uri="{FF2B5EF4-FFF2-40B4-BE49-F238E27FC236}">
                <a16:creationId xmlns:a16="http://schemas.microsoft.com/office/drawing/2014/main" id="{F53C097D-14D5-747C-43D8-AE3128F35CB7}"/>
              </a:ext>
            </a:extLst>
          </p:cNvPr>
          <p:cNvPicPr>
            <a:picLocks noChangeAspect="1"/>
          </p:cNvPicPr>
          <p:nvPr/>
        </p:nvPicPr>
        <p:blipFill>
          <a:blip r:embed="rId3"/>
          <a:stretch>
            <a:fillRect/>
          </a:stretch>
        </p:blipFill>
        <p:spPr>
          <a:xfrm>
            <a:off x="0" y="0"/>
            <a:ext cx="8504503" cy="3795886"/>
          </a:xfrm>
          <a:prstGeom prst="rect">
            <a:avLst/>
          </a:prstGeom>
          <a:effectLst>
            <a:softEdge rad="228600"/>
          </a:effectLst>
        </p:spPr>
      </p:pic>
      <p:sp>
        <p:nvSpPr>
          <p:cNvPr id="2" name="文字方塊 1">
            <a:extLst>
              <a:ext uri="{FF2B5EF4-FFF2-40B4-BE49-F238E27FC236}">
                <a16:creationId xmlns:a16="http://schemas.microsoft.com/office/drawing/2014/main" id="{FA49145D-ABF7-44D0-0D45-110ED1021AE1}"/>
              </a:ext>
            </a:extLst>
          </p:cNvPr>
          <p:cNvSpPr txBox="1"/>
          <p:nvPr/>
        </p:nvSpPr>
        <p:spPr>
          <a:xfrm>
            <a:off x="37161" y="4550444"/>
            <a:ext cx="4783014" cy="369332"/>
          </a:xfrm>
          <a:prstGeom prst="rect">
            <a:avLst/>
          </a:prstGeom>
          <a:noFill/>
        </p:spPr>
        <p:txBody>
          <a:bodyPr wrap="square">
            <a:spAutoFit/>
          </a:bodyPr>
          <a:lstStyle/>
          <a:p>
            <a:r>
              <a:rPr lang="en-US" altLang="zh-TW" sz="1800" b="1" dirty="0">
                <a:solidFill>
                  <a:srgbClr val="0070C0"/>
                </a:solidFill>
                <a:latin typeface="Candara"/>
                <a:ea typeface="Candara"/>
                <a:cs typeface="Candara"/>
                <a:sym typeface="Candara"/>
              </a:rPr>
              <a:t>By LAD/EGA/ELA </a:t>
            </a:r>
            <a:endParaRPr lang="en-US" dirty="0">
              <a:solidFill>
                <a:srgbClr val="0070C0"/>
              </a:solidFill>
            </a:endParaRPr>
          </a:p>
        </p:txBody>
      </p:sp>
    </p:spTree>
    <p:extLst>
      <p:ext uri="{BB962C8B-B14F-4D97-AF65-F5344CB8AC3E}">
        <p14:creationId xmlns:p14="http://schemas.microsoft.com/office/powerpoint/2010/main" val="26435018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0"/>
            <a:ext cx="9144000" cy="5143500"/>
          </a:xfrm>
          <a:prstGeom prst="rect">
            <a:avLst/>
          </a:prstGeom>
          <a:solidFill>
            <a:srgbClr val="0076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 name="梯形 2"/>
          <p:cNvSpPr/>
          <p:nvPr/>
        </p:nvSpPr>
        <p:spPr>
          <a:xfrm>
            <a:off x="2674800" y="1707654"/>
            <a:ext cx="1170000" cy="216024"/>
          </a:xfrm>
          <a:prstGeom prst="trapezoid">
            <a:avLst>
              <a:gd name="adj" fmla="val 40432"/>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 name="矩形 3"/>
          <p:cNvSpPr/>
          <p:nvPr/>
        </p:nvSpPr>
        <p:spPr>
          <a:xfrm>
            <a:off x="2209800" y="1838821"/>
            <a:ext cx="6934200" cy="1257117"/>
          </a:xfrm>
          <a:prstGeom prst="rect">
            <a:avLst/>
          </a:prstGeom>
          <a:solidFill>
            <a:schemeClr val="bg1"/>
          </a:solidFill>
          <a:ln w="12700" cap="flat" cmpd="sng" algn="ctr">
            <a:noFill/>
            <a:prstDash val="solid"/>
            <a:miter lim="800000"/>
          </a:ln>
          <a:effectLst/>
        </p:spPr>
        <p:txBody>
          <a:bodyPr lIns="1116000" tIns="0" bIns="3600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zh-CN" altLang="en-US" sz="3600" b="1" i="0" u="none" strike="noStrike" kern="1200" cap="none" spc="0" normalizeH="0" baseline="0" noProof="0" dirty="0">
              <a:ln>
                <a:noFill/>
              </a:ln>
              <a:solidFill>
                <a:srgbClr val="00A28B"/>
              </a:solidFill>
              <a:effectLst/>
              <a:uLnTx/>
              <a:uFillTx/>
              <a:latin typeface="华文中宋" panose="02010600040101010101" pitchFamily="2" charset="-122"/>
              <a:ea typeface="华文中宋" panose="02010600040101010101" pitchFamily="2" charset="-122"/>
              <a:cs typeface="+mn-cs"/>
            </a:endParaRPr>
          </a:p>
        </p:txBody>
      </p:sp>
      <p:sp>
        <p:nvSpPr>
          <p:cNvPr id="5" name="任意多边形 8"/>
          <p:cNvSpPr>
            <a:spLocks/>
          </p:cNvSpPr>
          <p:nvPr/>
        </p:nvSpPr>
        <p:spPr bwMode="auto">
          <a:xfrm>
            <a:off x="2763666" y="1707655"/>
            <a:ext cx="993775" cy="1011237"/>
          </a:xfrm>
          <a:custGeom>
            <a:avLst/>
            <a:gdLst>
              <a:gd name="T0" fmla="*/ 0 w 993531"/>
              <a:gd name="T1" fmla="*/ 0 h 1011115"/>
              <a:gd name="T2" fmla="*/ 993775 w 993531"/>
              <a:gd name="T3" fmla="*/ 0 h 1011115"/>
              <a:gd name="T4" fmla="*/ 496888 w 993531"/>
              <a:gd name="T5" fmla="*/ 1011237 h 1011115"/>
              <a:gd name="T6" fmla="*/ 0 60000 65536"/>
              <a:gd name="T7" fmla="*/ 0 60000 65536"/>
              <a:gd name="T8" fmla="*/ 0 60000 65536"/>
              <a:gd name="T9" fmla="*/ 0 w 993531"/>
              <a:gd name="T10" fmla="*/ 0 h 1011115"/>
              <a:gd name="T11" fmla="*/ 993531 w 993531"/>
              <a:gd name="T12" fmla="*/ 1011115 h 1011115"/>
            </a:gdLst>
            <a:ahLst/>
            <a:cxnLst>
              <a:cxn ang="T6">
                <a:pos x="T0" y="T1"/>
              </a:cxn>
              <a:cxn ang="T7">
                <a:pos x="T2" y="T3"/>
              </a:cxn>
              <a:cxn ang="T8">
                <a:pos x="T4" y="T5"/>
              </a:cxn>
            </a:cxnLst>
            <a:rect l="T9" t="T10" r="T11" b="T12"/>
            <a:pathLst>
              <a:path w="993531" h="1011115">
                <a:moveTo>
                  <a:pt x="0" y="0"/>
                </a:moveTo>
                <a:lnTo>
                  <a:pt x="993531" y="0"/>
                </a:lnTo>
                <a:lnTo>
                  <a:pt x="496766" y="1011115"/>
                </a:lnTo>
                <a:lnTo>
                  <a:pt x="0" y="0"/>
                </a:lnTo>
                <a:close/>
              </a:path>
            </a:pathLst>
          </a:custGeom>
          <a:solidFill>
            <a:schemeClr val="accent6">
              <a:lumMod val="75000"/>
            </a:schemeClr>
          </a:solidFill>
          <a:ln w="12700" algn="ctr">
            <a:noFill/>
            <a:miter lim="800000"/>
            <a:headEnd/>
            <a:tailEnd/>
          </a:ln>
        </p:spPr>
        <p:txBody>
          <a:bodyPr tIns="0" bIns="360000" anchor="ctr"/>
          <a:lstStyle/>
          <a:p>
            <a:pPr marL="0" marR="0" lvl="0" indent="0" algn="ctr" defTabSz="914400" rtl="0" eaLnBrk="1" fontAlgn="auto" latinLnBrk="0" hangingPunct="1">
              <a:lnSpc>
                <a:spcPct val="100000"/>
              </a:lnSpc>
              <a:spcBef>
                <a:spcPts val="2400"/>
              </a:spcBef>
              <a:spcAft>
                <a:spcPts val="0"/>
              </a:spcAft>
              <a:buClr>
                <a:srgbClr val="4F81BD"/>
              </a:buClr>
              <a:buSzPct val="60000"/>
              <a:buFontTx/>
              <a:buNone/>
              <a:tabLst/>
              <a:defRPr/>
            </a:pPr>
            <a:r>
              <a:rPr kumimoji="0" lang="en-US" altLang="zh-CN" sz="4400" b="1" i="0" u="none" strike="noStrike" kern="1200" cap="none" spc="0" normalizeH="0" baseline="0" noProof="0" dirty="0">
                <a:ln>
                  <a:noFill/>
                </a:ln>
                <a:solidFill>
                  <a:prstClr val="white"/>
                </a:solidFill>
                <a:effectLst/>
                <a:uLnTx/>
                <a:uFillTx/>
                <a:latin typeface="Vijaya" pitchFamily="34" charset="0"/>
                <a:ea typeface="华文中宋" pitchFamily="2" charset="-122"/>
                <a:cs typeface="Vijaya" pitchFamily="34" charset="0"/>
              </a:rPr>
              <a:t>03</a:t>
            </a:r>
            <a:endParaRPr kumimoji="0" lang="zh-CN" altLang="en-US" sz="4400" b="1" i="0" u="none" strike="noStrike" kern="1200" cap="none" spc="0" normalizeH="0" baseline="0" noProof="0" dirty="0">
              <a:ln>
                <a:noFill/>
              </a:ln>
              <a:solidFill>
                <a:prstClr val="white"/>
              </a:solidFill>
              <a:effectLst/>
              <a:uLnTx/>
              <a:uFillTx/>
              <a:latin typeface="Vijaya" pitchFamily="34" charset="0"/>
              <a:ea typeface="华文中宋" pitchFamily="2" charset="-122"/>
              <a:cs typeface="Vijaya" pitchFamily="34" charset="0"/>
            </a:endParaRPr>
          </a:p>
        </p:txBody>
      </p:sp>
      <p:sp>
        <p:nvSpPr>
          <p:cNvPr id="7" name="矩形 6"/>
          <p:cNvSpPr/>
          <p:nvPr/>
        </p:nvSpPr>
        <p:spPr>
          <a:xfrm>
            <a:off x="3867392" y="2051880"/>
            <a:ext cx="4667008" cy="9541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800" b="1" dirty="0">
                <a:solidFill>
                  <a:prstClr val="black">
                    <a:lumMod val="85000"/>
                    <a:lumOff val="15000"/>
                  </a:prstClr>
                </a:solidFill>
                <a:latin typeface="DFKai-SB" pitchFamily="65" charset="-120"/>
                <a:ea typeface="DFKai-SB" pitchFamily="65" charset="-120"/>
              </a:rPr>
              <a:t>CRE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800" b="1" dirty="0">
                <a:solidFill>
                  <a:prstClr val="black">
                    <a:lumMod val="85000"/>
                    <a:lumOff val="15000"/>
                  </a:prstClr>
                </a:solidFill>
                <a:latin typeface="DFKai-SB" pitchFamily="65" charset="-120"/>
                <a:ea typeface="DFKai-SB" pitchFamily="65" charset="-120"/>
              </a:rPr>
              <a:t>(CURACAO)</a:t>
            </a:r>
            <a:endParaRPr kumimoji="0" lang="zh-CN" altLang="en-US" sz="2800" b="0" i="0" u="none" strike="noStrike" kern="1200" cap="none" spc="0" normalizeH="0" baseline="0" noProof="0" dirty="0">
              <a:ln>
                <a:noFill/>
              </a:ln>
              <a:solidFill>
                <a:prstClr val="black">
                  <a:lumMod val="85000"/>
                  <a:lumOff val="15000"/>
                </a:prstClr>
              </a:solidFill>
              <a:effectLst/>
              <a:uLnTx/>
              <a:uFillTx/>
              <a:latin typeface="DFKai-SB" pitchFamily="65" charset="-120"/>
              <a:ea typeface="DFKai-SB" pitchFamily="65" charset="-120"/>
              <a:cs typeface="+mn-cs"/>
            </a:endParaRPr>
          </a:p>
        </p:txBody>
      </p:sp>
      <p:sp>
        <p:nvSpPr>
          <p:cNvPr id="2" name="Slide Number Placeholder 1"/>
          <p:cNvSpPr>
            <a:spLocks noGrp="1"/>
          </p:cNvSpPr>
          <p:nvPr>
            <p:ph type="sldNum" sz="quarter" idx="4294967295"/>
          </p:nvPr>
        </p:nvSpPr>
        <p:spPr>
          <a:xfrm>
            <a:off x="7010400" y="4883720"/>
            <a:ext cx="2133600" cy="273844"/>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36D82E-CE9F-4850-9751-B326B49AD240}" type="slidenum">
              <a:rPr kumimoji="0" lang="en-US" sz="1200" b="0" i="0" u="none" strike="noStrike" kern="1200" cap="none" spc="0" normalizeH="0" baseline="0" noProof="0" smtClean="0">
                <a:ln>
                  <a:noFill/>
                </a:ln>
                <a:solidFill>
                  <a:schemeClr val="bg1"/>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schemeClr val="bg1"/>
              </a:solidFill>
              <a:effectLst/>
              <a:uLnTx/>
              <a:uFillTx/>
              <a:latin typeface="Calibri"/>
              <a:ea typeface="+mn-ea"/>
              <a:cs typeface="+mn-cs"/>
            </a:endParaRPr>
          </a:p>
        </p:txBody>
      </p:sp>
    </p:spTree>
    <p:extLst>
      <p:ext uri="{BB962C8B-B14F-4D97-AF65-F5344CB8AC3E}">
        <p14:creationId xmlns:p14="http://schemas.microsoft.com/office/powerpoint/2010/main" val="164080826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234057493"/>
              </p:ext>
            </p:extLst>
          </p:nvPr>
        </p:nvGraphicFramePr>
        <p:xfrm>
          <a:off x="132314" y="699543"/>
          <a:ext cx="8883832" cy="3881024"/>
        </p:xfrm>
        <a:graphic>
          <a:graphicData uri="http://schemas.openxmlformats.org/drawingml/2006/table">
            <a:tbl>
              <a:tblPr/>
              <a:tblGrid>
                <a:gridCol w="479246">
                  <a:extLst>
                    <a:ext uri="{9D8B030D-6E8A-4147-A177-3AD203B41FA5}">
                      <a16:colId xmlns:a16="http://schemas.microsoft.com/office/drawing/2014/main" val="20000"/>
                    </a:ext>
                  </a:extLst>
                </a:gridCol>
                <a:gridCol w="1008112">
                  <a:extLst>
                    <a:ext uri="{9D8B030D-6E8A-4147-A177-3AD203B41FA5}">
                      <a16:colId xmlns:a16="http://schemas.microsoft.com/office/drawing/2014/main" val="20001"/>
                    </a:ext>
                  </a:extLst>
                </a:gridCol>
                <a:gridCol w="504056">
                  <a:extLst>
                    <a:ext uri="{9D8B030D-6E8A-4147-A177-3AD203B41FA5}">
                      <a16:colId xmlns:a16="http://schemas.microsoft.com/office/drawing/2014/main" val="20006"/>
                    </a:ext>
                  </a:extLst>
                </a:gridCol>
                <a:gridCol w="864096">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576064">
                  <a:extLst>
                    <a:ext uri="{9D8B030D-6E8A-4147-A177-3AD203B41FA5}">
                      <a16:colId xmlns:a16="http://schemas.microsoft.com/office/drawing/2014/main" val="20004"/>
                    </a:ext>
                  </a:extLst>
                </a:gridCol>
                <a:gridCol w="648072">
                  <a:extLst>
                    <a:ext uri="{9D8B030D-6E8A-4147-A177-3AD203B41FA5}">
                      <a16:colId xmlns:a16="http://schemas.microsoft.com/office/drawing/2014/main" val="2800999351"/>
                    </a:ext>
                  </a:extLst>
                </a:gridCol>
                <a:gridCol w="3940090">
                  <a:extLst>
                    <a:ext uri="{9D8B030D-6E8A-4147-A177-3AD203B41FA5}">
                      <a16:colId xmlns:a16="http://schemas.microsoft.com/office/drawing/2014/main" val="20005"/>
                    </a:ext>
                  </a:extLst>
                </a:gridCol>
              </a:tblGrid>
              <a:tr h="469216">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Subject</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Segments</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BCC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a:t>
                      </a:r>
                      <a:r>
                        <a:rPr lang="en-US" altLang="zh-TW" sz="800" b="0" i="0" u="none" strike="noStrike" dirty="0">
                          <a:solidFill>
                            <a:schemeClr val="tx1"/>
                          </a:solidFill>
                          <a:effectLst/>
                          <a:latin typeface="DFKai-SB" pitchFamily="65" charset="-120"/>
                          <a:ea typeface="DFKai-SB" pitchFamily="65" charset="-120"/>
                        </a:rPr>
                        <a:t>4</a:t>
                      </a:r>
                      <a:r>
                        <a:rPr lang="de-DE" altLang="zh-TW" sz="800" b="0" i="0" u="none" strike="noStrike" dirty="0">
                          <a:solidFill>
                            <a:schemeClr val="tx1"/>
                          </a:solidFill>
                          <a:effectLst/>
                          <a:latin typeface="DFKai-SB" pitchFamily="65" charset="-120"/>
                          <a:ea typeface="DFKai-SB" pitchFamily="65" charset="-120"/>
                        </a:rPr>
                        <a:t> Target</a:t>
                      </a:r>
                    </a:p>
                    <a:p>
                      <a:pPr algn="ctr" rtl="0" fontAlgn="ct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2024 JAN~DEC</a:t>
                      </a:r>
                    </a:p>
                    <a:p>
                      <a:pPr marL="0" marR="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a:t>
                      </a:r>
                      <a:r>
                        <a:rPr lang="de-DE" altLang="zh-TW" sz="800" b="0" i="0" u="none" strike="noStrike" baseline="0" dirty="0">
                          <a:solidFill>
                            <a:schemeClr val="tx1"/>
                          </a:solidFill>
                          <a:effectLst/>
                          <a:latin typeface="DFKai-SB" pitchFamily="65" charset="-120"/>
                          <a:ea typeface="DFKai-SB" pitchFamily="65" charset="-120"/>
                        </a:rPr>
                        <a:t> </a:t>
                      </a:r>
                      <a:r>
                        <a:rPr lang="de-DE" altLang="zh-TW" sz="800" b="0" i="0" u="none" strike="noStrike" dirty="0">
                          <a:solidFill>
                            <a:schemeClr val="tx1"/>
                          </a:solidFill>
                          <a:effectLst/>
                          <a:latin typeface="DFKai-SB" pitchFamily="65" charset="-120"/>
                          <a:ea typeface="DFKai-SB" pitchFamily="65" charset="-120"/>
                        </a:rPr>
                        <a:t>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800" b="0" i="0" u="none" strike="noStrike" dirty="0">
                          <a:solidFill>
                            <a:schemeClr val="tx1"/>
                          </a:solidFill>
                          <a:effectLst/>
                          <a:latin typeface="DFKai-SB" pitchFamily="65" charset="-120"/>
                          <a:ea typeface="DFKai-SB" pitchFamily="65" charset="-120"/>
                        </a:rPr>
                        <a:t>Achievement</a:t>
                      </a:r>
                    </a:p>
                    <a:p>
                      <a:pPr algn="ctr" rtl="0" fontAlgn="ctr"/>
                      <a:r>
                        <a:rPr lang="de-DE" altLang="zh-TW" sz="800" b="0" i="0" u="none" strike="noStrike" dirty="0">
                          <a:solidFill>
                            <a:schemeClr val="tx1"/>
                          </a:solidFill>
                          <a:effectLst/>
                          <a:latin typeface="DFKai-SB" pitchFamily="65" charset="-120"/>
                          <a:ea typeface="DFKai-SB" pitchFamily="65" charset="-120"/>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2025 JAN~DEC</a:t>
                      </a:r>
                    </a:p>
                    <a:p>
                      <a:pPr marL="0" marR="0" lvl="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sz="1000" b="0" i="0" u="none" strike="noStrike" dirty="0">
                          <a:solidFill>
                            <a:srgbClr val="000000"/>
                          </a:solidFill>
                          <a:effectLst/>
                          <a:latin typeface="DFKai-SB" pitchFamily="65" charset="-120"/>
                          <a:ea typeface="DFKai-SB" pitchFamily="65" charset="-120"/>
                        </a:rPr>
                        <a:t>Market</a:t>
                      </a:r>
                      <a:r>
                        <a:rPr lang="de-DE" sz="1000" b="0" i="0" u="none" strike="noStrike" baseline="0" dirty="0">
                          <a:solidFill>
                            <a:srgbClr val="000000"/>
                          </a:solidFill>
                          <a:effectLst/>
                          <a:latin typeface="DFKai-SB" pitchFamily="65" charset="-120"/>
                          <a:ea typeface="DFKai-SB" pitchFamily="65" charset="-120"/>
                        </a:rPr>
                        <a:t> Review</a:t>
                      </a:r>
                      <a:r>
                        <a:rPr lang="de-DE" sz="1000" b="0" i="0" u="none" strike="noStrike" dirty="0">
                          <a:solidFill>
                            <a:srgbClr val="000000"/>
                          </a:solidFill>
                          <a:effectLst/>
                          <a:latin typeface="DFKai-SB" pitchFamily="65" charset="-120"/>
                          <a:ea typeface="DFKai-SB" pitchFamily="65" charset="-120"/>
                        </a:rPr>
                        <a:t> &amp; Action</a:t>
                      </a:r>
                      <a:r>
                        <a:rPr lang="de-DE" sz="1000" b="0" i="0" u="none" strike="noStrike" baseline="0" dirty="0">
                          <a:solidFill>
                            <a:srgbClr val="000000"/>
                          </a:solidFill>
                          <a:effectLst/>
                          <a:latin typeface="DFKai-SB" pitchFamily="65" charset="-120"/>
                          <a:ea typeface="DFKai-SB" pitchFamily="65" charset="-120"/>
                        </a:rPr>
                        <a:t> Plan</a:t>
                      </a:r>
                    </a:p>
                    <a:p>
                      <a:pPr algn="ctr" rtl="0" fontAlgn="ctr"/>
                      <a:r>
                        <a:rPr lang="de-DE" sz="1000" b="0" i="0" u="none" strike="noStrike" baseline="0" dirty="0">
                          <a:solidFill>
                            <a:srgbClr val="000000"/>
                          </a:solidFill>
                          <a:effectLst/>
                          <a:latin typeface="DFKai-SB" pitchFamily="65" charset="-120"/>
                          <a:ea typeface="DFKai-SB" pitchFamily="65" charset="-120"/>
                        </a:rPr>
                        <a:t>(How to achieve 2025 target?)</a:t>
                      </a: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extLst>
                  <a:ext uri="{0D108BD9-81ED-4DB2-BD59-A6C34878D82A}">
                    <a16:rowId xmlns:a16="http://schemas.microsoft.com/office/drawing/2014/main" val="10000"/>
                  </a:ext>
                </a:extLst>
              </a:tr>
              <a:tr h="286155">
                <a:tc vMerge="1">
                  <a:txBody>
                    <a:bodyPr/>
                    <a:lstStyle/>
                    <a:p>
                      <a:endParaRPr lang="de-DE"/>
                    </a:p>
                  </a:txBody>
                  <a:tcPr/>
                </a:tc>
                <a:tc vMerge="1">
                  <a:txBody>
                    <a:bodyPr/>
                    <a:lstStyle/>
                    <a:p>
                      <a:endParaRPr lang="de-DE"/>
                    </a:p>
                  </a:txBody>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(B)</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(B)/(A)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Target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extLst>
                  <a:ext uri="{0D108BD9-81ED-4DB2-BD59-A6C34878D82A}">
                    <a16:rowId xmlns:a16="http://schemas.microsoft.com/office/drawing/2014/main" val="10001"/>
                  </a:ext>
                </a:extLst>
              </a:tr>
              <a:tr h="1164367">
                <a:tc rowSpan="3">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Trade</a:t>
                      </a:r>
                      <a:r>
                        <a:rPr lang="en-US" altLang="zh-TW" sz="1000" b="0" i="0" u="none" strike="noStrike" baseline="0" dirty="0">
                          <a:solidFill>
                            <a:srgbClr val="000000"/>
                          </a:solidFill>
                          <a:effectLst/>
                          <a:latin typeface="DFKai-SB" pitchFamily="65" charset="-120"/>
                          <a:ea typeface="DFKai-SB" pitchFamily="65" charset="-120"/>
                        </a:rPr>
                        <a:t> Lane</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800" b="1" i="0" u="none" strike="noStrike" dirty="0">
                          <a:solidFill>
                            <a:schemeClr val="tx1"/>
                          </a:solidFill>
                          <a:effectLst/>
                          <a:latin typeface="+mj-lt"/>
                          <a:ea typeface="DFKai-SB" pitchFamily="65" charset="-120"/>
                        </a:rPr>
                        <a:t>F.E. =&gt; </a:t>
                      </a:r>
                      <a:r>
                        <a:rPr lang="en-US" altLang="zh-TW" sz="800" b="1" i="0" u="none" strike="noStrike" dirty="0">
                          <a:solidFill>
                            <a:srgbClr val="FF0000"/>
                          </a:solidFill>
                          <a:effectLst/>
                          <a:latin typeface="+mj-lt"/>
                          <a:ea typeface="DFKai-SB" pitchFamily="65" charset="-120"/>
                        </a:rPr>
                        <a:t>CW</a:t>
                      </a:r>
                      <a:r>
                        <a:rPr lang="en-US" altLang="zh-TW" sz="800" b="1" i="0" u="none" strike="noStrike" baseline="0" dirty="0">
                          <a:solidFill>
                            <a:schemeClr val="tx1"/>
                          </a:solidFill>
                          <a:effectLst/>
                          <a:latin typeface="+mj-lt"/>
                          <a:ea typeface="DFKai-SB" pitchFamily="65" charset="-120"/>
                        </a:rPr>
                        <a:t> IMP.</a:t>
                      </a:r>
                    </a:p>
                    <a:p>
                      <a:pPr algn="ctr" rtl="0" fontAlgn="ctr"/>
                      <a:r>
                        <a:rPr lang="en-US" altLang="zh-TW" sz="800" b="0" i="0" u="none" strike="noStrike" baseline="0" dirty="0">
                          <a:solidFill>
                            <a:schemeClr val="tx1"/>
                          </a:solidFill>
                          <a:effectLst/>
                          <a:latin typeface="+mj-lt"/>
                          <a:ea typeface="DFKai-SB" pitchFamily="65" charset="-120"/>
                        </a:rPr>
                        <a:t>(C</a:t>
                      </a:r>
                      <a:r>
                        <a:rPr lang="de-DE" altLang="zh-TW" sz="800" b="0" i="0" u="none" strike="noStrike" baseline="0" dirty="0">
                          <a:solidFill>
                            <a:schemeClr val="tx1"/>
                          </a:solidFill>
                          <a:effectLst/>
                          <a:latin typeface="+mj-lt"/>
                          <a:ea typeface="DFKai-SB" pitchFamily="65" charset="-120"/>
                        </a:rPr>
                        <a:t> Tr</a:t>
                      </a:r>
                      <a:r>
                        <a:rPr lang="fr-FR" altLang="zh-TW" sz="800" b="0" i="0" u="none" strike="noStrike" baseline="0" dirty="0" err="1">
                          <a:solidFill>
                            <a:schemeClr val="tx1"/>
                          </a:solidFill>
                          <a:effectLst/>
                          <a:latin typeface="+mj-lt"/>
                          <a:ea typeface="DFKai-SB" pitchFamily="65" charset="-120"/>
                        </a:rPr>
                        <a:t>ade</a:t>
                      </a:r>
                      <a:r>
                        <a:rPr lang="fr-FR" altLang="zh-TW" sz="800" b="0" i="0" u="none" strike="noStrike" baseline="0" dirty="0">
                          <a:solidFill>
                            <a:schemeClr val="tx1"/>
                          </a:solidFill>
                          <a:effectLst/>
                          <a:latin typeface="+mj-lt"/>
                          <a:ea typeface="DFKai-SB" pitchFamily="65" charset="-120"/>
                        </a:rPr>
                        <a:t>)</a:t>
                      </a:r>
                      <a:endParaRPr lang="de-DE" altLang="zh-TW" sz="800" b="0" i="0" u="none" strike="noStrike" dirty="0">
                        <a:solidFill>
                          <a:schemeClr val="tx1"/>
                        </a:solidFill>
                        <a:effectLst/>
                        <a:latin typeface="+mj-lt"/>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800" b="0" i="0" u="none" strike="noStrike" dirty="0">
                          <a:solidFill>
                            <a:schemeClr val="tx1"/>
                          </a:solidFill>
                          <a:effectLst/>
                          <a:latin typeface="+mj-lt"/>
                          <a:ea typeface="DFKai-SB" pitchFamily="65" charset="-120"/>
                        </a:rPr>
                        <a:t>LAD</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800" b="0" i="0" u="none" strike="noStrike" dirty="0">
                          <a:solidFill>
                            <a:schemeClr val="tx1"/>
                          </a:solidFill>
                          <a:effectLst/>
                          <a:latin typeface="+mj-lt"/>
                          <a:ea typeface="DFKai-SB" panose="03000509000000000000" pitchFamily="65" charset="-120"/>
                        </a:rPr>
                        <a:t>332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800" b="0" i="0" u="none" strike="noStrike" dirty="0">
                          <a:solidFill>
                            <a:schemeClr val="tx1"/>
                          </a:solidFill>
                          <a:effectLst/>
                          <a:latin typeface="+mj-lt"/>
                          <a:ea typeface="DFKai-SB" panose="03000509000000000000" pitchFamily="65" charset="-120"/>
                        </a:rPr>
                        <a:t>566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800" b="0" i="0" u="none" strike="noStrike" dirty="0">
                          <a:solidFill>
                            <a:schemeClr val="tx1"/>
                          </a:solidFill>
                          <a:effectLst/>
                          <a:latin typeface="+mj-lt"/>
                          <a:ea typeface="DFKai-SB" panose="03000509000000000000" pitchFamily="65" charset="-120"/>
                        </a:rPr>
                        <a:t>170%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altLang="zh-TW" sz="800" b="0" i="0" u="none" strike="noStrike" dirty="0">
                          <a:solidFill>
                            <a:schemeClr val="tx1"/>
                          </a:solidFill>
                          <a:effectLst/>
                          <a:latin typeface="+mj-lt"/>
                          <a:ea typeface="DFKai-SB" panose="03000509000000000000" pitchFamily="65" charset="-120"/>
                        </a:rPr>
                        <a:t>588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228600" marR="0" lvl="0" indent="-228600" algn="l" defTabSz="914400" rtl="0" eaLnBrk="1" fontAlgn="ctr" latinLnBrk="0" hangingPunct="1">
                        <a:lnSpc>
                          <a:spcPct val="100000"/>
                        </a:lnSpc>
                        <a:spcBef>
                          <a:spcPts val="0"/>
                        </a:spcBef>
                        <a:spcAft>
                          <a:spcPts val="0"/>
                        </a:spcAft>
                        <a:buClrTx/>
                        <a:buSzTx/>
                        <a:buFont typeface="+mj-lt"/>
                        <a:buAutoNum type="arabicPeriod"/>
                        <a:tabLst/>
                        <a:defRPr/>
                      </a:pPr>
                      <a:endParaRPr lang="de-DE" sz="800" b="0" i="0" u="none" strike="noStrike" dirty="0">
                        <a:solidFill>
                          <a:schemeClr val="tx1"/>
                        </a:solidFill>
                        <a:effectLst/>
                        <a:latin typeface="+mj-lt"/>
                        <a:ea typeface="DFKai-SB" pitchFamily="65" charset="-120"/>
                      </a:endParaRPr>
                    </a:p>
                    <a:p>
                      <a:pPr marL="228600" marR="0" lvl="0" indent="-228600" algn="l" defTabSz="914400" rtl="0" eaLnBrk="1" fontAlgn="ctr" latinLnBrk="0" hangingPunct="1">
                        <a:lnSpc>
                          <a:spcPct val="100000"/>
                        </a:lnSpc>
                        <a:spcBef>
                          <a:spcPts val="0"/>
                        </a:spcBef>
                        <a:spcAft>
                          <a:spcPts val="0"/>
                        </a:spcAft>
                        <a:buClrTx/>
                        <a:buSzTx/>
                        <a:buFont typeface="+mj-lt"/>
                        <a:buAutoNum type="arabicPeriod"/>
                        <a:tabLst/>
                        <a:defRPr/>
                      </a:pPr>
                      <a:endParaRPr lang="de-DE" sz="800" b="0" i="0" u="none" strike="noStrike" dirty="0">
                        <a:solidFill>
                          <a:schemeClr val="tx1"/>
                        </a:solidFill>
                        <a:effectLst/>
                        <a:latin typeface="+mj-lt"/>
                        <a:ea typeface="DFKai-SB" pitchFamily="65" charset="-120"/>
                      </a:endParaRPr>
                    </a:p>
                    <a:p>
                      <a:pPr marL="228600" marR="0" lvl="0" indent="-228600" algn="l" defTabSz="914400" rtl="0" eaLnBrk="1" fontAlgn="ctr" latinLnBrk="0" hangingPunct="1">
                        <a:lnSpc>
                          <a:spcPct val="100000"/>
                        </a:lnSpc>
                        <a:spcBef>
                          <a:spcPts val="0"/>
                        </a:spcBef>
                        <a:spcAft>
                          <a:spcPts val="0"/>
                        </a:spcAft>
                        <a:buClrTx/>
                        <a:buSzTx/>
                        <a:buFont typeface="+mj-lt"/>
                        <a:buAutoNum type="arabicPeriod"/>
                        <a:tabLst/>
                        <a:defRPr/>
                      </a:pPr>
                      <a:r>
                        <a:rPr lang="de-DE" sz="800" b="0" i="0" u="none" strike="noStrike" dirty="0">
                          <a:solidFill>
                            <a:schemeClr val="tx1"/>
                          </a:solidFill>
                          <a:effectLst/>
                          <a:latin typeface="+mj-lt"/>
                          <a:ea typeface="DFKai-SB" pitchFamily="65" charset="-120"/>
                        </a:rPr>
                        <a:t>Continue regaining support from lost ac now that rates have dropped from Usd10K/ 4Sh levels. </a:t>
                      </a:r>
                    </a:p>
                    <a:p>
                      <a:pPr marL="228600" marR="0" lvl="0" indent="-228600" algn="l" defTabSz="914400" rtl="0" eaLnBrk="1" fontAlgn="ctr" latinLnBrk="0" hangingPunct="1">
                        <a:lnSpc>
                          <a:spcPct val="100000"/>
                        </a:lnSpc>
                        <a:spcBef>
                          <a:spcPts val="0"/>
                        </a:spcBef>
                        <a:spcAft>
                          <a:spcPts val="0"/>
                        </a:spcAft>
                        <a:buClrTx/>
                        <a:buSzTx/>
                        <a:buFont typeface="+mj-lt"/>
                        <a:buAutoNum type="arabicPeriod"/>
                        <a:tabLst/>
                        <a:defRPr/>
                      </a:pPr>
                      <a:r>
                        <a:rPr lang="de-DE" sz="800" b="0" i="0" u="none" strike="noStrike" dirty="0">
                          <a:solidFill>
                            <a:schemeClr val="tx1"/>
                          </a:solidFill>
                          <a:effectLst/>
                          <a:latin typeface="+mj-lt"/>
                          <a:ea typeface="DFKai-SB" pitchFamily="65" charset="-120"/>
                        </a:rPr>
                        <a:t>Our main competitors CMA/CGM and Mearsk has been facing major delays at JMKSN / COCTG since last year,  customers moving back slowly to EMC service. </a:t>
                      </a:r>
                    </a:p>
                    <a:p>
                      <a:pPr marL="228600" marR="0" lvl="0" indent="-228600" algn="l" defTabSz="914400" rtl="0" eaLnBrk="1" fontAlgn="ctr" latinLnBrk="0" hangingPunct="1">
                        <a:lnSpc>
                          <a:spcPct val="100000"/>
                        </a:lnSpc>
                        <a:spcBef>
                          <a:spcPts val="0"/>
                        </a:spcBef>
                        <a:spcAft>
                          <a:spcPts val="0"/>
                        </a:spcAft>
                        <a:buClrTx/>
                        <a:buSzTx/>
                        <a:buFont typeface="+mj-lt"/>
                        <a:buAutoNum type="arabicPeriod"/>
                        <a:tabLst/>
                        <a:defRPr/>
                      </a:pPr>
                      <a:r>
                        <a:rPr lang="de-DE" sz="800" b="0" i="0" u="none" strike="noStrike" dirty="0">
                          <a:solidFill>
                            <a:schemeClr val="tx1"/>
                          </a:solidFill>
                          <a:effectLst/>
                          <a:latin typeface="+mj-lt"/>
                          <a:ea typeface="DFKai-SB" pitchFamily="65" charset="-120"/>
                        </a:rPr>
                        <a:t>Continue improving own SQ volume.</a:t>
                      </a:r>
                    </a:p>
                  </a:txBody>
                  <a:tcPr marL="7144" marR="7144" marT="714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2"/>
                  </a:ext>
                </a:extLst>
              </a:tr>
              <a:tr h="796919">
                <a:tc vMerge="1">
                  <a:txBody>
                    <a:bodyPr/>
                    <a:lstStyle/>
                    <a:p>
                      <a:endParaRPr lang="de-DE"/>
                    </a:p>
                  </a:txBody>
                  <a:tcPr/>
                </a:tc>
                <a:tc>
                  <a:txBody>
                    <a:bodyPr/>
                    <a:lstStyle/>
                    <a:p>
                      <a:pPr algn="ctr" rtl="0" fontAlgn="ctr"/>
                      <a:r>
                        <a:rPr lang="en-US" altLang="zh-TW" sz="800" b="1" i="0" u="none" strike="noStrike" dirty="0">
                          <a:solidFill>
                            <a:srgbClr val="FF0000"/>
                          </a:solidFill>
                          <a:effectLst/>
                          <a:latin typeface="+mj-lt"/>
                          <a:ea typeface="DFKai-SB" pitchFamily="65" charset="-120"/>
                        </a:rPr>
                        <a:t>CW</a:t>
                      </a:r>
                      <a:r>
                        <a:rPr lang="zh-TW" altLang="en-US" sz="800" b="1" i="0" u="none" strike="noStrike" baseline="0" dirty="0">
                          <a:solidFill>
                            <a:schemeClr val="tx1"/>
                          </a:solidFill>
                          <a:effectLst/>
                          <a:latin typeface="+mj-lt"/>
                          <a:ea typeface="DFKai-SB" pitchFamily="65" charset="-120"/>
                        </a:rPr>
                        <a:t> </a:t>
                      </a:r>
                      <a:r>
                        <a:rPr lang="en-US" altLang="zh-TW" sz="800" b="1" i="0" u="none" strike="noStrike" baseline="0" dirty="0">
                          <a:solidFill>
                            <a:schemeClr val="tx1"/>
                          </a:solidFill>
                          <a:effectLst/>
                          <a:latin typeface="+mj-lt"/>
                          <a:ea typeface="DFKai-SB" pitchFamily="65" charset="-120"/>
                          <a:sym typeface="Wingdings" pitchFamily="2" charset="2"/>
                        </a:rPr>
                        <a:t></a:t>
                      </a:r>
                      <a:r>
                        <a:rPr lang="zh-TW" altLang="en-US" sz="800" b="1" i="0" u="none" strike="noStrike" baseline="0" dirty="0">
                          <a:solidFill>
                            <a:schemeClr val="tx1"/>
                          </a:solidFill>
                          <a:effectLst/>
                          <a:latin typeface="+mj-lt"/>
                          <a:ea typeface="DFKai-SB" pitchFamily="65" charset="-120"/>
                          <a:sym typeface="Wingdings" pitchFamily="2" charset="2"/>
                        </a:rPr>
                        <a:t> </a:t>
                      </a:r>
                      <a:r>
                        <a:rPr lang="en-US" altLang="zh-TW" sz="800" b="1" i="0" u="none" strike="noStrike" baseline="0" dirty="0">
                          <a:solidFill>
                            <a:schemeClr val="tx1"/>
                          </a:solidFill>
                          <a:effectLst/>
                          <a:latin typeface="+mj-lt"/>
                          <a:ea typeface="DFKai-SB" pitchFamily="65" charset="-120"/>
                          <a:sym typeface="Wingdings" pitchFamily="2" charset="2"/>
                        </a:rPr>
                        <a:t>USEC</a:t>
                      </a:r>
                      <a:endParaRPr lang="fr-FR" altLang="zh-TW" sz="800" b="1" i="0" u="none" strike="noStrike" dirty="0">
                        <a:solidFill>
                          <a:schemeClr val="tx1"/>
                        </a:solidFill>
                        <a:effectLst/>
                        <a:latin typeface="+mj-lt"/>
                        <a:ea typeface="DFKai-SB" pitchFamily="65" charset="-120"/>
                      </a:endParaRPr>
                    </a:p>
                    <a:p>
                      <a:pPr algn="ctr" rtl="0" fontAlgn="ctr"/>
                      <a:r>
                        <a:rPr lang="en-US" altLang="zh-TW" sz="800" b="0" i="0" u="none" strike="noStrike" dirty="0">
                          <a:solidFill>
                            <a:schemeClr val="tx1"/>
                          </a:solidFill>
                          <a:effectLst/>
                          <a:latin typeface="+mj-lt"/>
                          <a:ea typeface="DFKai-SB" pitchFamily="65" charset="-120"/>
                        </a:rPr>
                        <a:t>(609+610</a:t>
                      </a:r>
                      <a:r>
                        <a:rPr lang="de-DE" altLang="zh-TW" sz="800" b="0" i="0" u="none" strike="noStrike" baseline="0" dirty="0">
                          <a:solidFill>
                            <a:schemeClr val="tx1"/>
                          </a:solidFill>
                          <a:effectLst/>
                          <a:latin typeface="+mj-lt"/>
                          <a:ea typeface="DFKai-SB" pitchFamily="65" charset="-120"/>
                        </a:rPr>
                        <a:t> Tr</a:t>
                      </a:r>
                      <a:r>
                        <a:rPr lang="fr-FR" altLang="zh-TW" sz="800" b="0" i="0" u="none" strike="noStrike" baseline="0" dirty="0" err="1">
                          <a:solidFill>
                            <a:schemeClr val="tx1"/>
                          </a:solidFill>
                          <a:effectLst/>
                          <a:latin typeface="+mj-lt"/>
                          <a:ea typeface="DFKai-SB" pitchFamily="65" charset="-120"/>
                        </a:rPr>
                        <a:t>ade</a:t>
                      </a:r>
                      <a:r>
                        <a:rPr lang="fr-FR" altLang="zh-TW" sz="800" b="0" i="0" u="none" strike="noStrike" baseline="0" dirty="0">
                          <a:solidFill>
                            <a:schemeClr val="tx1"/>
                          </a:solidFill>
                          <a:effectLst/>
                          <a:latin typeface="+mj-lt"/>
                          <a:ea typeface="DFKai-SB" pitchFamily="65" charset="-120"/>
                        </a:rPr>
                        <a:t>)</a:t>
                      </a:r>
                      <a:endParaRPr lang="de-DE" altLang="zh-TW" sz="800" b="0" i="0" u="none" strike="noStrike" dirty="0">
                        <a:solidFill>
                          <a:schemeClr val="tx1"/>
                        </a:solidFill>
                        <a:effectLst/>
                        <a:latin typeface="+mj-lt"/>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800" b="0" i="0" u="none" strike="noStrike" dirty="0">
                          <a:solidFill>
                            <a:schemeClr val="tx1"/>
                          </a:solidFill>
                          <a:effectLst/>
                          <a:latin typeface="+mj-lt"/>
                          <a:ea typeface="DFKai-SB" pitchFamily="65" charset="-120"/>
                        </a:rPr>
                        <a:t>EGA-ATC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800" b="0" i="0" u="none" strike="noStrike" dirty="0">
                          <a:solidFill>
                            <a:schemeClr val="tx1"/>
                          </a:solidFill>
                          <a:effectLst/>
                          <a:latin typeface="+mj-lt"/>
                          <a:ea typeface="DFKai-SB" panose="03000509000000000000" pitchFamily="65" charset="-120"/>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800" b="0" i="0" u="none" strike="noStrike" dirty="0">
                          <a:solidFill>
                            <a:schemeClr val="tx1"/>
                          </a:solidFill>
                          <a:effectLst/>
                          <a:latin typeface="+mj-lt"/>
                          <a:ea typeface="DFKai-SB" panose="03000509000000000000" pitchFamily="65" charset="-120"/>
                        </a:rPr>
                        <a:t>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800" b="0" i="0" u="none" strike="noStrike" dirty="0">
                          <a:solidFill>
                            <a:srgbClr val="FF0000"/>
                          </a:solidFill>
                          <a:effectLst/>
                          <a:latin typeface="+mj-lt"/>
                          <a:ea typeface="DFKai-SB" panose="03000509000000000000" pitchFamily="65" charset="-120"/>
                        </a:rPr>
                        <a:t>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altLang="zh-TW" sz="800" b="0" i="0" u="none" strike="noStrike" dirty="0">
                          <a:solidFill>
                            <a:schemeClr val="tx1"/>
                          </a:solidFill>
                          <a:effectLst/>
                          <a:latin typeface="+mj-lt"/>
                          <a:ea typeface="DFKai-SB" panose="03000509000000000000" pitchFamily="65" charset="-120"/>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228600" marR="0" lvl="0" indent="-228600" algn="l" defTabSz="914400" rtl="0" eaLnBrk="1" fontAlgn="ctr" latinLnBrk="0" hangingPunct="1">
                        <a:lnSpc>
                          <a:spcPct val="100000"/>
                        </a:lnSpc>
                        <a:spcBef>
                          <a:spcPts val="0"/>
                        </a:spcBef>
                        <a:spcAft>
                          <a:spcPts val="0"/>
                        </a:spcAft>
                        <a:buClrTx/>
                        <a:buSzTx/>
                        <a:buFont typeface="+mj-lt"/>
                        <a:buAutoNum type="arabicPeriod"/>
                        <a:tabLst/>
                        <a:defRPr/>
                      </a:pPr>
                      <a:r>
                        <a:rPr lang="de-DE" sz="800" b="0" i="0" u="none" strike="noStrike" dirty="0">
                          <a:solidFill>
                            <a:schemeClr val="tx1"/>
                          </a:solidFill>
                          <a:effectLst/>
                          <a:latin typeface="+mj-lt"/>
                          <a:ea typeface="DFKai-SB" pitchFamily="65" charset="-120"/>
                        </a:rPr>
                        <a:t>Continue chasing any 609/610 opportunities in the market.</a:t>
                      </a:r>
                    </a:p>
                    <a:p>
                      <a:pPr marL="228600" marR="0" lvl="0" indent="-228600" algn="l" defTabSz="914400" rtl="0" eaLnBrk="1" fontAlgn="ctr" latinLnBrk="0" hangingPunct="1">
                        <a:lnSpc>
                          <a:spcPct val="100000"/>
                        </a:lnSpc>
                        <a:spcBef>
                          <a:spcPts val="0"/>
                        </a:spcBef>
                        <a:spcAft>
                          <a:spcPts val="0"/>
                        </a:spcAft>
                        <a:buClrTx/>
                        <a:buSzTx/>
                        <a:buFont typeface="+mj-lt"/>
                        <a:buAutoNum type="arabicPeriod"/>
                        <a:tabLst/>
                        <a:defRPr/>
                      </a:pPr>
                      <a:r>
                        <a:rPr lang="de-DE" sz="800" b="0" i="0" u="none" strike="noStrike" dirty="0">
                          <a:solidFill>
                            <a:schemeClr val="tx1"/>
                          </a:solidFill>
                          <a:effectLst/>
                          <a:latin typeface="+mj-lt"/>
                          <a:ea typeface="DFKai-SB" pitchFamily="65" charset="-120"/>
                        </a:rPr>
                        <a:t>Hard to compete with King Ocean &amp; Seaboard with our high Ocean Freight Rates. Significant USEC volume move out of Port Everglades/ Miami area via direct service of King Ocean. </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3"/>
                  </a:ext>
                </a:extLst>
              </a:tr>
              <a:tr h="1164367">
                <a:tc vMerge="1">
                  <a:txBody>
                    <a:bodyPr/>
                    <a:lstStyle/>
                    <a:p>
                      <a:endParaRPr lang="fr-FR"/>
                    </a:p>
                  </a:txBody>
                  <a:tcPr/>
                </a:tc>
                <a:tc>
                  <a:txBody>
                    <a:bodyPr/>
                    <a:lstStyle/>
                    <a:p>
                      <a:pPr algn="ctr" rtl="0" fontAlgn="ctr"/>
                      <a:r>
                        <a:rPr lang="en-US" altLang="zh-TW" sz="800" b="1" i="0" u="none" strike="noStrike" dirty="0">
                          <a:solidFill>
                            <a:srgbClr val="FF0000"/>
                          </a:solidFill>
                          <a:effectLst/>
                          <a:latin typeface="+mj-lt"/>
                          <a:ea typeface="DFKai-SB" pitchFamily="65" charset="-120"/>
                        </a:rPr>
                        <a:t>CW</a:t>
                      </a:r>
                      <a:r>
                        <a:rPr lang="en-US" altLang="zh-TW" sz="800" b="1" i="0" u="none" strike="noStrike" dirty="0">
                          <a:solidFill>
                            <a:schemeClr val="tx1"/>
                          </a:solidFill>
                          <a:effectLst/>
                          <a:latin typeface="+mj-lt"/>
                          <a:ea typeface="DFKai-SB" pitchFamily="65" charset="-120"/>
                        </a:rPr>
                        <a:t> </a:t>
                      </a:r>
                      <a:r>
                        <a:rPr lang="fr-FR" altLang="zh-TW" sz="800" b="1" i="0" u="none" strike="noStrike" dirty="0">
                          <a:solidFill>
                            <a:schemeClr val="tx1"/>
                          </a:solidFill>
                          <a:effectLst/>
                          <a:latin typeface="+mj-lt"/>
                          <a:ea typeface="DFKai-SB" pitchFamily="65" charset="-120"/>
                          <a:sym typeface="Wingdings" pitchFamily="2" charset="2"/>
                        </a:rPr>
                        <a:t></a:t>
                      </a:r>
                      <a:r>
                        <a:rPr lang="fr-FR" altLang="zh-TW" sz="800" b="1" i="0" u="none" strike="noStrike" dirty="0">
                          <a:solidFill>
                            <a:schemeClr val="tx1"/>
                          </a:solidFill>
                          <a:effectLst/>
                          <a:latin typeface="+mj-lt"/>
                          <a:ea typeface="DFKai-SB" pitchFamily="65" charset="-120"/>
                        </a:rPr>
                        <a:t> CARI</a:t>
                      </a:r>
                    </a:p>
                    <a:p>
                      <a:pPr algn="ctr" rtl="0" fontAlgn="ctr"/>
                      <a:r>
                        <a:rPr lang="en-US" altLang="zh-TW" sz="800" b="0" i="0" u="none" strike="noStrike" dirty="0">
                          <a:solidFill>
                            <a:schemeClr val="tx1"/>
                          </a:solidFill>
                          <a:effectLst/>
                          <a:latin typeface="+mj-lt"/>
                          <a:ea typeface="DFKai-SB" pitchFamily="65" charset="-120"/>
                        </a:rPr>
                        <a:t>(CC</a:t>
                      </a:r>
                      <a:r>
                        <a:rPr lang="de-DE" altLang="zh-TW" sz="800" b="0" i="0" u="none" strike="noStrike" baseline="0" dirty="0">
                          <a:solidFill>
                            <a:schemeClr val="tx1"/>
                          </a:solidFill>
                          <a:effectLst/>
                          <a:latin typeface="+mj-lt"/>
                          <a:ea typeface="DFKai-SB" pitchFamily="65" charset="-120"/>
                        </a:rPr>
                        <a:t> Tr</a:t>
                      </a:r>
                      <a:r>
                        <a:rPr lang="fr-FR" altLang="zh-TW" sz="800" b="0" i="0" u="none" strike="noStrike" baseline="0" dirty="0" err="1">
                          <a:solidFill>
                            <a:schemeClr val="tx1"/>
                          </a:solidFill>
                          <a:effectLst/>
                          <a:latin typeface="+mj-lt"/>
                          <a:ea typeface="DFKai-SB" pitchFamily="65" charset="-120"/>
                        </a:rPr>
                        <a:t>ade</a:t>
                      </a:r>
                      <a:r>
                        <a:rPr lang="fr-FR" altLang="zh-TW" sz="800" b="0" i="0" u="none" strike="noStrike" baseline="0" dirty="0">
                          <a:solidFill>
                            <a:schemeClr val="tx1"/>
                          </a:solidFill>
                          <a:effectLst/>
                          <a:latin typeface="+mj-lt"/>
                          <a:ea typeface="DFKai-SB" pitchFamily="65" charset="-120"/>
                        </a:rPr>
                        <a:t>)</a:t>
                      </a:r>
                      <a:endParaRPr lang="de-DE" sz="800" b="0" i="0" u="none" strike="noStrike" dirty="0">
                        <a:solidFill>
                          <a:schemeClr val="tx1"/>
                        </a:solidFill>
                        <a:effectLst/>
                        <a:latin typeface="+mj-lt"/>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800" b="0" i="0" u="none" strike="noStrike" dirty="0">
                          <a:solidFill>
                            <a:schemeClr val="tx1"/>
                          </a:solidFill>
                          <a:effectLst/>
                          <a:latin typeface="+mj-lt"/>
                          <a:ea typeface="DFKai-SB" pitchFamily="65" charset="-120"/>
                        </a:rPr>
                        <a:t>EGA-ATC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800" b="0" i="0" u="none" strike="noStrike" dirty="0">
                          <a:solidFill>
                            <a:schemeClr val="tx1"/>
                          </a:solidFill>
                          <a:effectLst/>
                          <a:latin typeface="+mj-lt"/>
                          <a:ea typeface="DFKai-SB" panose="03000509000000000000" pitchFamily="65" charset="-120"/>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800" b="0" i="0" u="none" strike="noStrike" dirty="0">
                          <a:solidFill>
                            <a:schemeClr val="tx1"/>
                          </a:solidFill>
                          <a:effectLst/>
                          <a:latin typeface="+mj-lt"/>
                          <a:ea typeface="DFKai-SB" panose="03000509000000000000" pitchFamily="65" charset="-120"/>
                        </a:rPr>
                        <a:t>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800" b="0" i="0" u="none" strike="noStrike" dirty="0">
                          <a:solidFill>
                            <a:schemeClr val="tx1"/>
                          </a:solidFill>
                          <a:effectLst/>
                          <a:latin typeface="+mj-lt"/>
                          <a:ea typeface="DFKai-SB" panose="03000509000000000000" pitchFamily="65" charset="-120"/>
                        </a:rPr>
                        <a:t>115%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altLang="zh-TW" sz="800" b="0" i="0" u="none" strike="noStrike" dirty="0">
                          <a:solidFill>
                            <a:schemeClr val="tx1"/>
                          </a:solidFill>
                          <a:effectLst/>
                          <a:latin typeface="+mj-lt"/>
                          <a:ea typeface="DFKai-SB" panose="03000509000000000000" pitchFamily="65" charset="-120"/>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228600" marR="0" lvl="0" indent="-228600" algn="l" defTabSz="914400" rtl="0" eaLnBrk="1" fontAlgn="ctr" latinLnBrk="0" hangingPunct="1">
                        <a:lnSpc>
                          <a:spcPct val="100000"/>
                        </a:lnSpc>
                        <a:spcBef>
                          <a:spcPts val="0"/>
                        </a:spcBef>
                        <a:spcAft>
                          <a:spcPts val="0"/>
                        </a:spcAft>
                        <a:buClrTx/>
                        <a:buSzTx/>
                        <a:buFont typeface="+mj-lt"/>
                        <a:buAutoNum type="arabicPeriod"/>
                        <a:tabLst/>
                        <a:defRPr/>
                      </a:pPr>
                      <a:r>
                        <a:rPr lang="de-DE" sz="800" b="0" i="0" u="none" strike="noStrike" dirty="0">
                          <a:solidFill>
                            <a:schemeClr val="tx1"/>
                          </a:solidFill>
                          <a:effectLst/>
                          <a:latin typeface="+mj-lt"/>
                          <a:ea typeface="DFKai-SB" pitchFamily="65" charset="-120"/>
                        </a:rPr>
                        <a:t>Continue promoting CARB – CW / CARB – CW service in order to regain support.</a:t>
                      </a:r>
                    </a:p>
                    <a:p>
                      <a:pPr marL="228600" marR="0" lvl="0" indent="-228600" algn="l" defTabSz="914400" rtl="0" eaLnBrk="1" fontAlgn="ctr" latinLnBrk="0" hangingPunct="1">
                        <a:lnSpc>
                          <a:spcPct val="100000"/>
                        </a:lnSpc>
                        <a:spcBef>
                          <a:spcPts val="0"/>
                        </a:spcBef>
                        <a:spcAft>
                          <a:spcPts val="0"/>
                        </a:spcAft>
                        <a:buClrTx/>
                        <a:buSzTx/>
                        <a:buFont typeface="+mj-lt"/>
                        <a:buAutoNum type="arabicPeriod"/>
                        <a:tabLst/>
                        <a:defRPr/>
                      </a:pPr>
                      <a:r>
                        <a:rPr lang="de-DE" sz="800" b="0" i="0" u="none" strike="noStrike" dirty="0">
                          <a:solidFill>
                            <a:schemeClr val="tx1"/>
                          </a:solidFill>
                          <a:effectLst/>
                          <a:latin typeface="+mj-lt"/>
                          <a:ea typeface="DFKai-SB" pitchFamily="65" charset="-120"/>
                        </a:rPr>
                        <a:t>Hard to compete with King Ocean, Seaboard Marine and Sealand/ Maersk at current EMC Ocean Freight Rates. </a:t>
                      </a:r>
                    </a:p>
                    <a:p>
                      <a:pPr marL="228600" marR="0" lvl="0" indent="-228600" algn="l" defTabSz="914400" rtl="0" eaLnBrk="1" fontAlgn="ctr" latinLnBrk="0" hangingPunct="1">
                        <a:lnSpc>
                          <a:spcPct val="100000"/>
                        </a:lnSpc>
                        <a:spcBef>
                          <a:spcPts val="0"/>
                        </a:spcBef>
                        <a:spcAft>
                          <a:spcPts val="0"/>
                        </a:spcAft>
                        <a:buClrTx/>
                        <a:buSzTx/>
                        <a:buFont typeface="+mj-lt"/>
                        <a:buAutoNum type="arabicPeriod"/>
                        <a:tabLst/>
                        <a:defRPr/>
                      </a:pPr>
                      <a:r>
                        <a:rPr lang="de-DE" sz="800" b="0" i="0" u="none" strike="noStrike" dirty="0">
                          <a:solidFill>
                            <a:schemeClr val="tx1"/>
                          </a:solidFill>
                          <a:effectLst/>
                          <a:latin typeface="+mj-lt"/>
                          <a:ea typeface="DFKai-SB" pitchFamily="65" charset="-120"/>
                        </a:rPr>
                        <a:t>DO – CW is dominated by local carrier Don Andres with weekly direct service with transit of 2 days.</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4"/>
                  </a:ext>
                </a:extLst>
              </a:tr>
            </a:tbl>
          </a:graphicData>
        </a:graphic>
      </p:graphicFrame>
      <p:sp>
        <p:nvSpPr>
          <p:cNvPr id="7" name="Slide Number Placeholder 1"/>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11</a:t>
            </a:fld>
            <a:endParaRPr lang="en-US" sz="1200" dirty="0">
              <a:solidFill>
                <a:prstClr val="black"/>
              </a:solidFill>
              <a:latin typeface="Calibri"/>
            </a:endParaRPr>
          </a:p>
        </p:txBody>
      </p:sp>
      <p:sp>
        <p:nvSpPr>
          <p:cNvPr id="2" name="Title 11">
            <a:extLst>
              <a:ext uri="{FF2B5EF4-FFF2-40B4-BE49-F238E27FC236}">
                <a16:creationId xmlns:a16="http://schemas.microsoft.com/office/drawing/2014/main" id="{E6F4305D-85C4-6518-59AB-EA76C07348B2}"/>
              </a:ext>
            </a:extLst>
          </p:cNvPr>
          <p:cNvSpPr txBox="1">
            <a:spLocks/>
          </p:cNvSpPr>
          <p:nvPr/>
        </p:nvSpPr>
        <p:spPr>
          <a:xfrm>
            <a:off x="104257" y="66576"/>
            <a:ext cx="8935486" cy="555831"/>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ltLang="zh-TW" sz="2400" b="1" dirty="0">
                <a:latin typeface="DFKai-SB" pitchFamily="65" charset="-120"/>
                <a:ea typeface="DFKai-SB" pitchFamily="65" charset="-120"/>
              </a:rPr>
              <a:t>Performance/Space(2024) and 2025 Market Review </a:t>
            </a:r>
            <a:r>
              <a:rPr lang="en-US" altLang="zh-TW" sz="2400" b="1" dirty="0">
                <a:solidFill>
                  <a:srgbClr val="FFFF00"/>
                </a:solidFill>
                <a:latin typeface="DFKai-SB" pitchFamily="65" charset="-120"/>
                <a:ea typeface="DFKai-SB" pitchFamily="65" charset="-120"/>
              </a:rPr>
              <a:t>(CW)</a:t>
            </a:r>
            <a:endParaRPr lang="en-US" sz="2400" b="1" dirty="0">
              <a:solidFill>
                <a:srgbClr val="FFFF00"/>
              </a:solidFill>
              <a:latin typeface="DFKai-SB" pitchFamily="65" charset="-120"/>
              <a:ea typeface="DFKai-SB" pitchFamily="65" charset="-120"/>
            </a:endParaRPr>
          </a:p>
        </p:txBody>
      </p:sp>
    </p:spTree>
    <p:extLst>
      <p:ext uri="{BB962C8B-B14F-4D97-AF65-F5344CB8AC3E}">
        <p14:creationId xmlns:p14="http://schemas.microsoft.com/office/powerpoint/2010/main" val="41714076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757711835"/>
              </p:ext>
            </p:extLst>
          </p:nvPr>
        </p:nvGraphicFramePr>
        <p:xfrm>
          <a:off x="132314" y="689870"/>
          <a:ext cx="8883832" cy="3975148"/>
        </p:xfrm>
        <a:graphic>
          <a:graphicData uri="http://schemas.openxmlformats.org/drawingml/2006/table">
            <a:tbl>
              <a:tblPr/>
              <a:tblGrid>
                <a:gridCol w="479246">
                  <a:extLst>
                    <a:ext uri="{9D8B030D-6E8A-4147-A177-3AD203B41FA5}">
                      <a16:colId xmlns:a16="http://schemas.microsoft.com/office/drawing/2014/main" val="20000"/>
                    </a:ext>
                  </a:extLst>
                </a:gridCol>
                <a:gridCol w="1080120">
                  <a:extLst>
                    <a:ext uri="{9D8B030D-6E8A-4147-A177-3AD203B41FA5}">
                      <a16:colId xmlns:a16="http://schemas.microsoft.com/office/drawing/2014/main" val="20001"/>
                    </a:ext>
                  </a:extLst>
                </a:gridCol>
                <a:gridCol w="432048">
                  <a:extLst>
                    <a:ext uri="{9D8B030D-6E8A-4147-A177-3AD203B41FA5}">
                      <a16:colId xmlns:a16="http://schemas.microsoft.com/office/drawing/2014/main" val="20006"/>
                    </a:ext>
                  </a:extLst>
                </a:gridCol>
                <a:gridCol w="864096">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576064">
                  <a:extLst>
                    <a:ext uri="{9D8B030D-6E8A-4147-A177-3AD203B41FA5}">
                      <a16:colId xmlns:a16="http://schemas.microsoft.com/office/drawing/2014/main" val="20004"/>
                    </a:ext>
                  </a:extLst>
                </a:gridCol>
                <a:gridCol w="720080">
                  <a:extLst>
                    <a:ext uri="{9D8B030D-6E8A-4147-A177-3AD203B41FA5}">
                      <a16:colId xmlns:a16="http://schemas.microsoft.com/office/drawing/2014/main" val="1790420291"/>
                    </a:ext>
                  </a:extLst>
                </a:gridCol>
                <a:gridCol w="3868082">
                  <a:extLst>
                    <a:ext uri="{9D8B030D-6E8A-4147-A177-3AD203B41FA5}">
                      <a16:colId xmlns:a16="http://schemas.microsoft.com/office/drawing/2014/main" val="20005"/>
                    </a:ext>
                  </a:extLst>
                </a:gridCol>
              </a:tblGrid>
              <a:tr h="513728">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Subject</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Segments</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BCC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a:t>
                      </a:r>
                      <a:r>
                        <a:rPr lang="en-US" altLang="zh-TW" sz="800" b="0" i="0" u="none" strike="noStrike" dirty="0">
                          <a:solidFill>
                            <a:schemeClr val="tx1"/>
                          </a:solidFill>
                          <a:effectLst/>
                          <a:latin typeface="DFKai-SB" pitchFamily="65" charset="-120"/>
                          <a:ea typeface="DFKai-SB" pitchFamily="65" charset="-120"/>
                        </a:rPr>
                        <a:t>4</a:t>
                      </a:r>
                      <a:r>
                        <a:rPr lang="de-DE" altLang="zh-TW" sz="800" b="0" i="0" u="none" strike="noStrike" dirty="0">
                          <a:solidFill>
                            <a:schemeClr val="tx1"/>
                          </a:solidFill>
                          <a:effectLst/>
                          <a:latin typeface="DFKai-SB" pitchFamily="65" charset="-120"/>
                          <a:ea typeface="DFKai-SB" pitchFamily="65" charset="-120"/>
                        </a:rPr>
                        <a:t> Target</a:t>
                      </a:r>
                    </a:p>
                    <a:p>
                      <a:pPr algn="ctr" rtl="0" fontAlgn="ct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2024 JAN~DEC</a:t>
                      </a:r>
                    </a:p>
                    <a:p>
                      <a:pPr marL="0" marR="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a:t>
                      </a:r>
                      <a:r>
                        <a:rPr lang="de-DE" altLang="zh-TW" sz="800" b="0" i="0" u="none" strike="noStrike" baseline="0" dirty="0">
                          <a:solidFill>
                            <a:schemeClr val="tx1"/>
                          </a:solidFill>
                          <a:effectLst/>
                          <a:latin typeface="DFKai-SB" pitchFamily="65" charset="-120"/>
                          <a:ea typeface="DFKai-SB" pitchFamily="65" charset="-120"/>
                        </a:rPr>
                        <a:t> </a:t>
                      </a:r>
                      <a:r>
                        <a:rPr lang="de-DE" altLang="zh-TW" sz="800" b="0" i="0" u="none" strike="noStrike" dirty="0">
                          <a:solidFill>
                            <a:schemeClr val="tx1"/>
                          </a:solidFill>
                          <a:effectLst/>
                          <a:latin typeface="DFKai-SB" pitchFamily="65" charset="-120"/>
                          <a:ea typeface="DFKai-SB" pitchFamily="65" charset="-120"/>
                        </a:rPr>
                        <a:t>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800" b="0" i="0" u="none" strike="noStrike" dirty="0">
                          <a:solidFill>
                            <a:schemeClr val="tx1"/>
                          </a:solidFill>
                          <a:effectLst/>
                          <a:latin typeface="DFKai-SB" pitchFamily="65" charset="-120"/>
                          <a:ea typeface="DFKai-SB" pitchFamily="65" charset="-120"/>
                        </a:rPr>
                        <a:t>Achievement</a:t>
                      </a:r>
                    </a:p>
                    <a:p>
                      <a:pPr algn="ctr" rtl="0" fontAlgn="ctr"/>
                      <a:r>
                        <a:rPr lang="de-DE" altLang="zh-TW" sz="800" b="0" i="0" u="none" strike="noStrike" dirty="0">
                          <a:solidFill>
                            <a:schemeClr val="tx1"/>
                          </a:solidFill>
                          <a:effectLst/>
                          <a:latin typeface="DFKai-SB" pitchFamily="65" charset="-120"/>
                          <a:ea typeface="DFKai-SB" pitchFamily="65" charset="-120"/>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2025 JAN~DEC</a:t>
                      </a:r>
                    </a:p>
                    <a:p>
                      <a:pPr marL="0" marR="0" lvl="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sz="1000" b="0" i="0" u="none" strike="noStrike" dirty="0">
                          <a:solidFill>
                            <a:srgbClr val="000000"/>
                          </a:solidFill>
                          <a:effectLst/>
                          <a:latin typeface="DFKai-SB" pitchFamily="65" charset="-120"/>
                          <a:ea typeface="DFKai-SB" pitchFamily="65" charset="-120"/>
                        </a:rPr>
                        <a:t>Market</a:t>
                      </a:r>
                      <a:r>
                        <a:rPr lang="de-DE" sz="1000" b="0" i="0" u="none" strike="noStrike" baseline="0" dirty="0">
                          <a:solidFill>
                            <a:srgbClr val="000000"/>
                          </a:solidFill>
                          <a:effectLst/>
                          <a:latin typeface="DFKai-SB" pitchFamily="65" charset="-120"/>
                          <a:ea typeface="DFKai-SB" pitchFamily="65" charset="-120"/>
                        </a:rPr>
                        <a:t> Review</a:t>
                      </a:r>
                      <a:r>
                        <a:rPr lang="de-DE" sz="1000" b="0" i="0" u="none" strike="noStrike" dirty="0">
                          <a:solidFill>
                            <a:srgbClr val="000000"/>
                          </a:solidFill>
                          <a:effectLst/>
                          <a:latin typeface="DFKai-SB" pitchFamily="65" charset="-120"/>
                          <a:ea typeface="DFKai-SB" pitchFamily="65" charset="-120"/>
                        </a:rPr>
                        <a:t> &amp; Action</a:t>
                      </a:r>
                      <a:r>
                        <a:rPr lang="de-DE" sz="1000" b="0" i="0" u="none" strike="noStrike" baseline="0" dirty="0">
                          <a:solidFill>
                            <a:srgbClr val="000000"/>
                          </a:solidFill>
                          <a:effectLst/>
                          <a:latin typeface="DFKai-SB" pitchFamily="65" charset="-120"/>
                          <a:ea typeface="DFKai-SB" pitchFamily="65" charset="-120"/>
                        </a:rPr>
                        <a:t> Plan</a:t>
                      </a:r>
                    </a:p>
                    <a:p>
                      <a:pPr algn="ctr" rtl="0" fontAlgn="ctr"/>
                      <a:r>
                        <a:rPr lang="de-DE" sz="1000" b="0" i="0" u="none" strike="noStrike" baseline="0" dirty="0">
                          <a:solidFill>
                            <a:srgbClr val="000000"/>
                          </a:solidFill>
                          <a:effectLst/>
                          <a:latin typeface="DFKai-SB" pitchFamily="65" charset="-120"/>
                          <a:ea typeface="DFKai-SB" pitchFamily="65" charset="-120"/>
                        </a:rPr>
                        <a:t>(How to achieve 2025 target?)</a:t>
                      </a: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extLst>
                  <a:ext uri="{0D108BD9-81ED-4DB2-BD59-A6C34878D82A}">
                    <a16:rowId xmlns:a16="http://schemas.microsoft.com/office/drawing/2014/main" val="10000"/>
                  </a:ext>
                </a:extLst>
              </a:tr>
              <a:tr h="288032">
                <a:tc vMerge="1">
                  <a:txBody>
                    <a:bodyPr/>
                    <a:lstStyle/>
                    <a:p>
                      <a:endParaRPr lang="de-DE"/>
                    </a:p>
                  </a:txBody>
                  <a:tcPr/>
                </a:tc>
                <a:tc vMerge="1">
                  <a:txBody>
                    <a:bodyPr/>
                    <a:lstStyle/>
                    <a:p>
                      <a:endParaRPr lang="de-DE"/>
                    </a:p>
                  </a:txBody>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(B)</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(B)/(A)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Target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extLst>
                  <a:ext uri="{0D108BD9-81ED-4DB2-BD59-A6C34878D82A}">
                    <a16:rowId xmlns:a16="http://schemas.microsoft.com/office/drawing/2014/main" val="10001"/>
                  </a:ext>
                </a:extLst>
              </a:tr>
              <a:tr h="1569010">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Trade</a:t>
                      </a:r>
                      <a:r>
                        <a:rPr lang="en-US" altLang="zh-TW" sz="1000" b="0" i="0" u="none" strike="noStrike" baseline="0" dirty="0">
                          <a:solidFill>
                            <a:srgbClr val="000000"/>
                          </a:solidFill>
                          <a:effectLst/>
                          <a:latin typeface="DFKai-SB" pitchFamily="65" charset="-120"/>
                          <a:ea typeface="DFKai-SB" pitchFamily="65" charset="-120"/>
                        </a:rPr>
                        <a:t> Lane</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TW" sz="800" b="1" i="0" u="none" strike="noStrike" dirty="0">
                          <a:solidFill>
                            <a:srgbClr val="FF0000"/>
                          </a:solidFill>
                          <a:effectLst/>
                          <a:latin typeface="+mj-lt"/>
                          <a:ea typeface="DFKai-SB" pitchFamily="65" charset="-120"/>
                        </a:rPr>
                        <a:t>CW</a:t>
                      </a:r>
                      <a:r>
                        <a:rPr lang="en-US" altLang="zh-TW" sz="800" b="1" i="0" u="none" strike="noStrike" dirty="0">
                          <a:solidFill>
                            <a:schemeClr val="tx1"/>
                          </a:solidFill>
                          <a:effectLst/>
                          <a:latin typeface="+mj-lt"/>
                          <a:ea typeface="DFKai-SB" pitchFamily="65" charset="-120"/>
                        </a:rPr>
                        <a:t> </a:t>
                      </a:r>
                      <a:r>
                        <a:rPr lang="fr-FR" altLang="zh-TW" sz="800" b="1" i="0" u="none" strike="noStrike" dirty="0">
                          <a:solidFill>
                            <a:schemeClr val="tx1"/>
                          </a:solidFill>
                          <a:effectLst/>
                          <a:latin typeface="+mj-lt"/>
                          <a:ea typeface="DFKai-SB" pitchFamily="65" charset="-120"/>
                          <a:sym typeface="Wingdings" pitchFamily="2" charset="2"/>
                        </a:rPr>
                        <a:t> WCSA</a:t>
                      </a:r>
                      <a:r>
                        <a:rPr lang="fr-FR" altLang="zh-TW" sz="800" b="1" i="0" u="none" strike="noStrike" dirty="0">
                          <a:solidFill>
                            <a:schemeClr val="tx1"/>
                          </a:solidFill>
                          <a:effectLst/>
                          <a:latin typeface="+mj-lt"/>
                          <a:ea typeface="DFKai-SB" pitchFamily="65" charset="-120"/>
                        </a:rPr>
                        <a:t> </a:t>
                      </a:r>
                    </a:p>
                    <a:p>
                      <a:pPr marL="0" marR="0" indent="0" algn="ctr" defTabSz="914400" rtl="0" eaLnBrk="1" fontAlgn="ctr" latinLnBrk="0" hangingPunct="1">
                        <a:lnSpc>
                          <a:spcPct val="100000"/>
                        </a:lnSpc>
                        <a:spcBef>
                          <a:spcPts val="0"/>
                        </a:spcBef>
                        <a:spcAft>
                          <a:spcPts val="0"/>
                        </a:spcAft>
                        <a:buClrTx/>
                        <a:buSzTx/>
                        <a:buFontTx/>
                        <a:buNone/>
                        <a:tabLst/>
                        <a:defRPr/>
                      </a:pPr>
                      <a:r>
                        <a:rPr lang="en-US" altLang="zh-TW" sz="800" b="0" i="0" u="none" strike="noStrike" dirty="0">
                          <a:solidFill>
                            <a:schemeClr val="tx1"/>
                          </a:solidFill>
                          <a:effectLst/>
                          <a:latin typeface="+mj-lt"/>
                          <a:ea typeface="DFKai-SB" pitchFamily="65" charset="-120"/>
                        </a:rPr>
                        <a:t>(CW+WC</a:t>
                      </a:r>
                      <a:r>
                        <a:rPr lang="de-DE" altLang="zh-TW" sz="800" b="0" i="0" u="none" strike="noStrike" baseline="0" dirty="0">
                          <a:solidFill>
                            <a:schemeClr val="tx1"/>
                          </a:solidFill>
                          <a:effectLst/>
                          <a:latin typeface="+mj-lt"/>
                          <a:ea typeface="DFKai-SB" pitchFamily="65" charset="-120"/>
                        </a:rPr>
                        <a:t> Tr</a:t>
                      </a:r>
                      <a:r>
                        <a:rPr lang="fr-FR" altLang="zh-TW" sz="800" b="0" i="0" u="none" strike="noStrike" baseline="0" dirty="0" err="1">
                          <a:solidFill>
                            <a:schemeClr val="tx1"/>
                          </a:solidFill>
                          <a:effectLst/>
                          <a:latin typeface="+mj-lt"/>
                          <a:ea typeface="DFKai-SB" pitchFamily="65" charset="-120"/>
                        </a:rPr>
                        <a:t>ade</a:t>
                      </a:r>
                      <a:r>
                        <a:rPr lang="fr-FR" altLang="zh-TW" sz="800" b="0" i="0" u="none" strike="noStrike" baseline="0" dirty="0">
                          <a:solidFill>
                            <a:schemeClr val="tx1"/>
                          </a:solidFill>
                          <a:effectLst/>
                          <a:latin typeface="+mj-lt"/>
                          <a:ea typeface="DFKai-SB" pitchFamily="65" charset="-120"/>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ctr" rtl="0">
                        <a:spcBef>
                          <a:spcPts val="0"/>
                        </a:spcBef>
                        <a:spcAft>
                          <a:spcPts val="0"/>
                        </a:spcAft>
                        <a:buNone/>
                      </a:pPr>
                      <a:r>
                        <a:rPr lang="en-US" sz="800" b="0" i="0" u="none" strike="noStrike" dirty="0">
                          <a:solidFill>
                            <a:schemeClr val="dk1"/>
                          </a:solidFill>
                          <a:latin typeface="+mj-lt"/>
                          <a:ea typeface="DFKai-SB"/>
                          <a:cs typeface="DFKai-SB"/>
                          <a:sym typeface="DFKai-SB"/>
                        </a:rPr>
                        <a:t>ELA</a:t>
                      </a:r>
                      <a:endParaRPr sz="800" b="0" i="0" u="none" strike="noStrike" dirty="0">
                        <a:solidFill>
                          <a:schemeClr val="dk1"/>
                        </a:solidFill>
                        <a:latin typeface="+mj-lt"/>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None/>
                      </a:pPr>
                      <a:r>
                        <a:rPr lang="en-US" sz="800" dirty="0">
                          <a:solidFill>
                            <a:schemeClr val="dk1"/>
                          </a:solidFill>
                          <a:latin typeface="+mj-lt"/>
                          <a:ea typeface="DFKai-SB"/>
                          <a:cs typeface="DFKai-SB"/>
                          <a:sym typeface="DFKai-SB"/>
                        </a:rPr>
                        <a:t>10</a:t>
                      </a:r>
                      <a:endParaRPr sz="800" dirty="0">
                        <a:solidFill>
                          <a:schemeClr val="dk1"/>
                        </a:solidFill>
                        <a:latin typeface="+mj-lt"/>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altLang="zh-TW" sz="800" dirty="0">
                          <a:solidFill>
                            <a:schemeClr val="dk1"/>
                          </a:solidFill>
                          <a:latin typeface="+mj-lt"/>
                          <a:ea typeface="DFKai-SB"/>
                          <a:cs typeface="DFKai-SB"/>
                          <a:sym typeface="DFKai-SB"/>
                        </a:rPr>
                        <a:t>0</a:t>
                      </a:r>
                      <a:endParaRPr sz="800" dirty="0">
                        <a:solidFill>
                          <a:schemeClr val="dk1"/>
                        </a:solidFill>
                        <a:latin typeface="+mj-lt"/>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None/>
                      </a:pPr>
                      <a:r>
                        <a:rPr lang="en-US" altLang="zh-TW" sz="800" dirty="0">
                          <a:solidFill>
                            <a:srgbClr val="FF0000"/>
                          </a:solidFill>
                          <a:latin typeface="+mj-lt"/>
                          <a:ea typeface="DFKai-SB"/>
                          <a:cs typeface="DFKai-SB"/>
                          <a:sym typeface="DFKai-SB"/>
                        </a:rPr>
                        <a:t>0%</a:t>
                      </a:r>
                      <a:endParaRPr sz="800" dirty="0">
                        <a:solidFill>
                          <a:srgbClr val="FF0000"/>
                        </a:solidFill>
                        <a:latin typeface="+mj-lt"/>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indent="0" algn="ctr" rtl="0">
                        <a:spcBef>
                          <a:spcPts val="0"/>
                        </a:spcBef>
                        <a:spcAft>
                          <a:spcPts val="0"/>
                        </a:spcAft>
                        <a:buSzPts val="1000"/>
                        <a:buNone/>
                      </a:pPr>
                      <a:r>
                        <a:rPr lang="en-US" sz="800" dirty="0">
                          <a:solidFill>
                            <a:schemeClr val="dk1"/>
                          </a:solidFill>
                          <a:latin typeface="+mj-lt"/>
                          <a:ea typeface="DFKai-SB"/>
                          <a:cs typeface="DFKai-SB"/>
                          <a:sym typeface="DFKai-SB"/>
                        </a:rPr>
                        <a:t>10</a:t>
                      </a:r>
                      <a:endParaRPr sz="800" dirty="0">
                        <a:solidFill>
                          <a:schemeClr val="dk1"/>
                        </a:solidFill>
                        <a:latin typeface="+mj-lt"/>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indent="0" algn="l" rtl="0" fontAlgn="ctr">
                        <a:buFontTx/>
                        <a:buNone/>
                      </a:pPr>
                      <a:r>
                        <a:rPr lang="de-DE" sz="800" b="0" i="0" u="none" strike="noStrike" dirty="0">
                          <a:solidFill>
                            <a:schemeClr val="tx1"/>
                          </a:solidFill>
                          <a:effectLst/>
                          <a:latin typeface="+mj-lt"/>
                          <a:ea typeface="DFKai-SB" pitchFamily="65" charset="-120"/>
                        </a:rPr>
                        <a:t>No service, no transhipment options.</a:t>
                      </a:r>
                    </a:p>
                    <a:p>
                      <a:pPr marL="0" indent="0" algn="l" rtl="0" fontAlgn="ctr">
                        <a:buFontTx/>
                        <a:buNone/>
                      </a:pPr>
                      <a:r>
                        <a:rPr lang="de-DE" sz="800" b="0" i="0" u="none" strike="noStrike" dirty="0">
                          <a:solidFill>
                            <a:schemeClr val="tx1"/>
                          </a:solidFill>
                          <a:effectLst/>
                          <a:latin typeface="+mj-lt"/>
                          <a:ea typeface="DFKai-SB" pitchFamily="65" charset="-120"/>
                        </a:rPr>
                        <a:t> </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2"/>
                  </a:ext>
                </a:extLst>
              </a:tr>
              <a:tr h="1604378">
                <a:tc vMerge="1">
                  <a:txBody>
                    <a:bodyPr/>
                    <a:lstStyle/>
                    <a:p>
                      <a:endParaRPr lang="fr-FR"/>
                    </a:p>
                  </a:txBody>
                  <a:tcPr/>
                </a:tc>
                <a:tc>
                  <a:txBody>
                    <a:bodyPr/>
                    <a:lstStyle/>
                    <a:p>
                      <a:pPr algn="ctr" rtl="0" fontAlgn="ctr"/>
                      <a:r>
                        <a:rPr lang="en-US" altLang="zh-TW" sz="800" b="1" i="0" u="none" strike="noStrike" dirty="0">
                          <a:solidFill>
                            <a:srgbClr val="FF0000"/>
                          </a:solidFill>
                          <a:effectLst/>
                          <a:latin typeface="+mj-lt"/>
                          <a:ea typeface="DFKai-SB" pitchFamily="65" charset="-120"/>
                        </a:rPr>
                        <a:t>CW</a:t>
                      </a:r>
                      <a:r>
                        <a:rPr lang="en-US" altLang="zh-TW" sz="800" b="1" i="0" u="none" strike="noStrike" dirty="0">
                          <a:solidFill>
                            <a:schemeClr val="tx1"/>
                          </a:solidFill>
                          <a:effectLst/>
                          <a:latin typeface="+mj-lt"/>
                          <a:ea typeface="DFKai-SB" pitchFamily="65" charset="-120"/>
                        </a:rPr>
                        <a:t> </a:t>
                      </a:r>
                      <a:r>
                        <a:rPr lang="en-US" altLang="zh-TW" sz="800" b="1" i="0" u="none" strike="noStrike" dirty="0">
                          <a:solidFill>
                            <a:schemeClr val="tx1"/>
                          </a:solidFill>
                          <a:effectLst/>
                          <a:latin typeface="+mj-lt"/>
                          <a:ea typeface="DFKai-SB" pitchFamily="65" charset="-120"/>
                          <a:sym typeface="Wingdings" pitchFamily="2" charset="2"/>
                        </a:rPr>
                        <a:t> WCCA+CARO</a:t>
                      </a:r>
                      <a:endParaRPr lang="de-DE" sz="800" b="1" i="0" u="none" strike="noStrike" dirty="0">
                        <a:solidFill>
                          <a:schemeClr val="tx1"/>
                        </a:solidFill>
                        <a:effectLst/>
                        <a:latin typeface="+mj-lt"/>
                        <a:ea typeface="DFKai-SB" pitchFamily="65" charset="-120"/>
                      </a:endParaRPr>
                    </a:p>
                    <a:p>
                      <a:pPr algn="ctr" rtl="0" fontAlgn="ctr"/>
                      <a:r>
                        <a:rPr lang="de-DE" sz="800" b="0" i="0" u="none" strike="noStrike" dirty="0">
                          <a:solidFill>
                            <a:schemeClr val="tx1"/>
                          </a:solidFill>
                          <a:effectLst/>
                          <a:latin typeface="+mj-lt"/>
                          <a:ea typeface="DFKai-SB" pitchFamily="65" charset="-120"/>
                        </a:rPr>
                        <a:t>(CB</a:t>
                      </a:r>
                      <a:r>
                        <a:rPr lang="de-DE" altLang="zh-TW" sz="800" b="0" i="0" u="none" strike="noStrike" baseline="0" dirty="0">
                          <a:solidFill>
                            <a:schemeClr val="tx1"/>
                          </a:solidFill>
                          <a:effectLst/>
                          <a:latin typeface="+mj-lt"/>
                          <a:ea typeface="DFKai-SB" pitchFamily="65" charset="-120"/>
                        </a:rPr>
                        <a:t> Tr</a:t>
                      </a:r>
                      <a:r>
                        <a:rPr lang="fr-FR" altLang="zh-TW" sz="800" b="0" i="0" u="none" strike="noStrike" baseline="0" dirty="0" err="1">
                          <a:solidFill>
                            <a:schemeClr val="tx1"/>
                          </a:solidFill>
                          <a:effectLst/>
                          <a:latin typeface="+mj-lt"/>
                          <a:ea typeface="DFKai-SB" pitchFamily="65" charset="-120"/>
                        </a:rPr>
                        <a:t>ade</a:t>
                      </a:r>
                      <a:r>
                        <a:rPr lang="fr-FR" altLang="zh-TW" sz="800" b="0" i="0" u="none" strike="noStrike" baseline="0" dirty="0">
                          <a:solidFill>
                            <a:schemeClr val="tx1"/>
                          </a:solidFill>
                          <a:effectLst/>
                          <a:latin typeface="+mj-lt"/>
                          <a:ea typeface="DFKai-SB" pitchFamily="65" charset="-120"/>
                        </a:rPr>
                        <a:t>)</a:t>
                      </a:r>
                      <a:endParaRPr lang="de-DE" sz="800" b="0" i="0" u="none" strike="noStrike" dirty="0">
                        <a:solidFill>
                          <a:schemeClr val="tx1"/>
                        </a:solidFill>
                        <a:effectLst/>
                        <a:latin typeface="+mj-lt"/>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ctr" rtl="0">
                        <a:spcBef>
                          <a:spcPts val="0"/>
                        </a:spcBef>
                        <a:spcAft>
                          <a:spcPts val="0"/>
                        </a:spcAft>
                        <a:buNone/>
                      </a:pPr>
                      <a:r>
                        <a:rPr lang="en-US" sz="800" b="0" i="0" u="none" strike="noStrike" dirty="0">
                          <a:solidFill>
                            <a:schemeClr val="dk1"/>
                          </a:solidFill>
                          <a:latin typeface="+mj-lt"/>
                          <a:ea typeface="DFKai-SB"/>
                          <a:cs typeface="DFKai-SB"/>
                          <a:sym typeface="DFKai-SB"/>
                        </a:rPr>
                        <a:t>ELA</a:t>
                      </a:r>
                      <a:endParaRPr sz="800" b="0" i="0" u="none" strike="noStrike" dirty="0">
                        <a:solidFill>
                          <a:schemeClr val="dk1"/>
                        </a:solidFill>
                        <a:latin typeface="+mj-lt"/>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800" dirty="0">
                          <a:latin typeface="+mj-lt"/>
                          <a:ea typeface="DFKai-SB"/>
                          <a:cs typeface="DFKai-SB"/>
                          <a:sym typeface="DFKai-SB"/>
                        </a:rPr>
                        <a:t>15</a:t>
                      </a:r>
                      <a:endParaRPr sz="800" b="0" i="0" u="none" strike="noStrike" dirty="0">
                        <a:latin typeface="+mj-lt"/>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altLang="zh-TW" sz="800" b="0" i="0" u="none" strike="noStrike" dirty="0">
                          <a:solidFill>
                            <a:schemeClr val="dk1"/>
                          </a:solidFill>
                          <a:latin typeface="+mj-lt"/>
                          <a:ea typeface="DFKai-SB"/>
                          <a:cs typeface="DFKai-SB"/>
                          <a:sym typeface="DFKai-SB"/>
                        </a:rPr>
                        <a:t>0</a:t>
                      </a:r>
                      <a:endParaRPr sz="800" b="0" i="0" u="none" strike="noStrike" dirty="0">
                        <a:solidFill>
                          <a:schemeClr val="dk1"/>
                        </a:solidFill>
                        <a:latin typeface="+mj-lt"/>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altLang="zh-TW" sz="800" b="0" i="0" u="none" strike="noStrike" dirty="0">
                          <a:solidFill>
                            <a:srgbClr val="FF0000"/>
                          </a:solidFill>
                          <a:latin typeface="+mj-lt"/>
                          <a:ea typeface="DFKai-SB"/>
                          <a:cs typeface="DFKai-SB"/>
                          <a:sym typeface="DFKai-SB"/>
                        </a:rPr>
                        <a:t>0%</a:t>
                      </a:r>
                      <a:endParaRPr sz="800" b="0" i="0" u="none" strike="noStrike" dirty="0">
                        <a:solidFill>
                          <a:srgbClr val="FF0000"/>
                        </a:solidFill>
                        <a:latin typeface="+mj-lt"/>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indent="0" algn="ctr" rtl="0">
                        <a:spcBef>
                          <a:spcPts val="0"/>
                        </a:spcBef>
                        <a:spcAft>
                          <a:spcPts val="0"/>
                        </a:spcAft>
                        <a:buSzPts val="1000"/>
                        <a:buFont typeface="Arial"/>
                        <a:buNone/>
                      </a:pPr>
                      <a:r>
                        <a:rPr lang="en-US" sz="800" b="0" i="0" u="none" strike="noStrike" dirty="0">
                          <a:latin typeface="+mj-lt"/>
                          <a:ea typeface="DFKai-SB"/>
                          <a:cs typeface="DFKai-SB"/>
                          <a:sym typeface="DFKai-SB"/>
                        </a:rPr>
                        <a:t>10</a:t>
                      </a:r>
                      <a:endParaRPr sz="800" b="0" i="0" u="none" strike="noStrike" dirty="0">
                        <a:latin typeface="+mj-lt"/>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rtl="0" fontAlgn="ctr"/>
                      <a:r>
                        <a:rPr lang="de-DE" sz="800" b="0" i="0" u="none" strike="noStrike" dirty="0">
                          <a:solidFill>
                            <a:schemeClr val="tx1"/>
                          </a:solidFill>
                          <a:effectLst/>
                          <a:latin typeface="+mj-lt"/>
                          <a:ea typeface="DFKai-SB" pitchFamily="65" charset="-120"/>
                        </a:rPr>
                        <a:t>No service, no transhipment options</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5"/>
                  </a:ext>
                </a:extLst>
              </a:tr>
            </a:tbl>
          </a:graphicData>
        </a:graphic>
      </p:graphicFrame>
      <p:sp>
        <p:nvSpPr>
          <p:cNvPr id="7" name="Slide Number Placeholder 1"/>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12</a:t>
            </a:fld>
            <a:endParaRPr lang="en-US" sz="1200" dirty="0">
              <a:solidFill>
                <a:prstClr val="black"/>
              </a:solidFill>
              <a:latin typeface="Calibri"/>
            </a:endParaRPr>
          </a:p>
        </p:txBody>
      </p:sp>
      <p:sp>
        <p:nvSpPr>
          <p:cNvPr id="2" name="Title 11">
            <a:extLst>
              <a:ext uri="{FF2B5EF4-FFF2-40B4-BE49-F238E27FC236}">
                <a16:creationId xmlns:a16="http://schemas.microsoft.com/office/drawing/2014/main" id="{B3F4F920-066C-52FF-61B7-047C8DD8C79A}"/>
              </a:ext>
            </a:extLst>
          </p:cNvPr>
          <p:cNvSpPr txBox="1">
            <a:spLocks/>
          </p:cNvSpPr>
          <p:nvPr/>
        </p:nvSpPr>
        <p:spPr>
          <a:xfrm>
            <a:off x="104257" y="66576"/>
            <a:ext cx="8935486" cy="555831"/>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ltLang="zh-TW" sz="2400" b="1" dirty="0">
                <a:latin typeface="DFKai-SB" pitchFamily="65" charset="-120"/>
                <a:ea typeface="DFKai-SB" pitchFamily="65" charset="-120"/>
              </a:rPr>
              <a:t>Performance/Space(2024) and 2025 Market Review </a:t>
            </a:r>
            <a:r>
              <a:rPr lang="en-US" altLang="zh-TW" sz="2400" b="1" dirty="0">
                <a:solidFill>
                  <a:srgbClr val="FFFF00"/>
                </a:solidFill>
                <a:latin typeface="DFKai-SB" pitchFamily="65" charset="-120"/>
                <a:ea typeface="DFKai-SB" pitchFamily="65" charset="-120"/>
              </a:rPr>
              <a:t>(CW)</a:t>
            </a:r>
            <a:endParaRPr lang="en-US" sz="2400" b="1" dirty="0">
              <a:solidFill>
                <a:srgbClr val="FFFF00"/>
              </a:solidFill>
              <a:latin typeface="DFKai-SB" pitchFamily="65" charset="-120"/>
              <a:ea typeface="DFKai-SB" pitchFamily="65" charset="-120"/>
            </a:endParaRPr>
          </a:p>
        </p:txBody>
      </p:sp>
    </p:spTree>
    <p:extLst>
      <p:ext uri="{BB962C8B-B14F-4D97-AF65-F5344CB8AC3E}">
        <p14:creationId xmlns:p14="http://schemas.microsoft.com/office/powerpoint/2010/main" val="30649548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1"/>
          <p:cNvSpPr>
            <a:spLocks noGrp="1"/>
          </p:cNvSpPr>
          <p:nvPr>
            <p:ph type="title"/>
          </p:nvPr>
        </p:nvSpPr>
        <p:spPr>
          <a:xfrm>
            <a:off x="107504" y="123478"/>
            <a:ext cx="8928992" cy="533400"/>
          </a:xfrm>
          <a:solidFill>
            <a:srgbClr val="003217"/>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altLang="zh-TW" sz="2400" b="1" dirty="0">
                <a:latin typeface="DFKai-SB" pitchFamily="65" charset="-120"/>
                <a:ea typeface="DFKai-SB" pitchFamily="65" charset="-120"/>
              </a:rPr>
              <a:t>Topic discussion </a:t>
            </a:r>
            <a:r>
              <a:rPr lang="en-US" altLang="zh-TW" sz="2400" b="1" dirty="0">
                <a:solidFill>
                  <a:srgbClr val="FFFF00"/>
                </a:solidFill>
                <a:latin typeface="DFKai-SB" pitchFamily="65" charset="-120"/>
                <a:ea typeface="DFKai-SB" pitchFamily="65" charset="-120"/>
              </a:rPr>
              <a:t>(CW)</a:t>
            </a:r>
            <a:endParaRPr lang="en-US" sz="2400" b="1" dirty="0">
              <a:solidFill>
                <a:srgbClr val="FFFF00"/>
              </a:solidFill>
              <a:latin typeface="DFKai-SB" pitchFamily="65" charset="-120"/>
              <a:ea typeface="DFKai-SB" pitchFamily="65" charset="-120"/>
            </a:endParaRPr>
          </a:p>
        </p:txBody>
      </p:sp>
      <p:sp>
        <p:nvSpPr>
          <p:cNvPr id="5" name="Slide Number Placeholder 1"/>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13</a:t>
            </a:fld>
            <a:endParaRPr lang="en-US" sz="1200" dirty="0">
              <a:solidFill>
                <a:prstClr val="black"/>
              </a:solidFill>
              <a:latin typeface="Calibri"/>
            </a:endParaRPr>
          </a:p>
        </p:txBody>
      </p:sp>
      <p:sp>
        <p:nvSpPr>
          <p:cNvPr id="3" name="文字方塊 2"/>
          <p:cNvSpPr txBox="1"/>
          <p:nvPr/>
        </p:nvSpPr>
        <p:spPr>
          <a:xfrm>
            <a:off x="114400" y="646349"/>
            <a:ext cx="1954381" cy="338554"/>
          </a:xfrm>
          <a:prstGeom prst="rect">
            <a:avLst/>
          </a:prstGeom>
          <a:noFill/>
        </p:spPr>
        <p:txBody>
          <a:bodyPr wrap="none" rtlCol="0">
            <a:spAutoFit/>
          </a:bodyPr>
          <a:lstStyle/>
          <a:p>
            <a:r>
              <a:rPr lang="en-US" sz="1600" b="1" dirty="0"/>
              <a:t>Commercial side: </a:t>
            </a:r>
          </a:p>
        </p:txBody>
      </p:sp>
      <p:sp>
        <p:nvSpPr>
          <p:cNvPr id="8" name="文字方塊 7"/>
          <p:cNvSpPr txBox="1"/>
          <p:nvPr/>
        </p:nvSpPr>
        <p:spPr>
          <a:xfrm>
            <a:off x="126876" y="2656726"/>
            <a:ext cx="2613216" cy="338554"/>
          </a:xfrm>
          <a:prstGeom prst="rect">
            <a:avLst/>
          </a:prstGeom>
          <a:noFill/>
        </p:spPr>
        <p:txBody>
          <a:bodyPr wrap="none" rtlCol="0">
            <a:spAutoFit/>
          </a:bodyPr>
          <a:lstStyle/>
          <a:p>
            <a:r>
              <a:rPr lang="en-US" sz="1600" b="1" dirty="0"/>
              <a:t>Future Plan Suggestion: </a:t>
            </a:r>
          </a:p>
        </p:txBody>
      </p:sp>
      <p:sp>
        <p:nvSpPr>
          <p:cNvPr id="2" name="TextBox 3">
            <a:extLst>
              <a:ext uri="{FF2B5EF4-FFF2-40B4-BE49-F238E27FC236}">
                <a16:creationId xmlns:a16="http://schemas.microsoft.com/office/drawing/2014/main" id="{916BF531-5310-8FA8-7C6A-E6E478671049}"/>
              </a:ext>
            </a:extLst>
          </p:cNvPr>
          <p:cNvSpPr txBox="1"/>
          <p:nvPr/>
        </p:nvSpPr>
        <p:spPr>
          <a:xfrm>
            <a:off x="100609" y="948916"/>
            <a:ext cx="8928991" cy="1754326"/>
          </a:xfrm>
          <a:prstGeom prst="rect">
            <a:avLst/>
          </a:prstGeom>
          <a:noFill/>
        </p:spPr>
        <p:txBody>
          <a:bodyPr wrap="square">
            <a:spAutoFit/>
          </a:bodyPr>
          <a:lstStyle/>
          <a:p>
            <a:pPr marL="342900" indent="-342900" defTabSz="1219170">
              <a:buFont typeface="Wingdings" panose="05000000000000000000" pitchFamily="2" charset="2"/>
              <a:buChar char="v"/>
            </a:pPr>
            <a:r>
              <a:rPr lang="en-US" sz="1200" dirty="0">
                <a:solidFill>
                  <a:prstClr val="black"/>
                </a:solidFill>
                <a:latin typeface="Arial"/>
                <a:ea typeface="DejaVu Sans"/>
                <a:cs typeface="DejaVu Sans"/>
              </a:rPr>
              <a:t>FE to AW/CW rate levels are slowly decreasing from mid 2024 levels, this in line with latest market trends. Lost accounts are slowly returning due to better transit as competition is experiencing frequent delays (bad performance)</a:t>
            </a:r>
          </a:p>
          <a:p>
            <a:pPr marL="342900" indent="-342900" defTabSz="1219170">
              <a:buFont typeface="Wingdings" panose="05000000000000000000" pitchFamily="2" charset="2"/>
              <a:buChar char="v"/>
            </a:pPr>
            <a:r>
              <a:rPr lang="en-US" sz="1200" dirty="0">
                <a:solidFill>
                  <a:prstClr val="black"/>
                </a:solidFill>
                <a:latin typeface="Arial"/>
                <a:ea typeface="DejaVu Sans"/>
                <a:cs typeface="DejaVu Sans"/>
              </a:rPr>
              <a:t>Colombia is a substantial / attractive market for which we receive frequent enquires, however we are not participating due to feeder-cost and unreliable feeder schedule. </a:t>
            </a:r>
          </a:p>
          <a:p>
            <a:pPr marL="342900" indent="-342900" defTabSz="1219170">
              <a:buFont typeface="Wingdings" panose="05000000000000000000" pitchFamily="2" charset="2"/>
              <a:buChar char="v"/>
            </a:pPr>
            <a:r>
              <a:rPr lang="en-US" sz="1200" dirty="0">
                <a:solidFill>
                  <a:prstClr val="black"/>
                </a:solidFill>
                <a:latin typeface="Arial"/>
                <a:ea typeface="DejaVu Sans"/>
                <a:cs typeface="DejaVu Sans"/>
              </a:rPr>
              <a:t>Panama is a substantial / attractive market for which we receive frequent enquires, however we are not participating due to feeder-cost</a:t>
            </a:r>
          </a:p>
          <a:p>
            <a:pPr marL="342900" indent="-342900" defTabSz="1219170">
              <a:buFont typeface="Wingdings" panose="05000000000000000000" pitchFamily="2" charset="2"/>
              <a:buChar char="v"/>
            </a:pPr>
            <a:r>
              <a:rPr lang="en-US" sz="1200" dirty="0">
                <a:solidFill>
                  <a:prstClr val="black"/>
                </a:solidFill>
                <a:latin typeface="Arial"/>
                <a:ea typeface="DejaVu Sans"/>
                <a:cs typeface="DejaVu Sans"/>
              </a:rPr>
              <a:t>AW/CW export volumes are extremely limited, consisting of waste materials (metal scrap/ drained batteries/waste paper) to FE &amp; EU. We are not permitted to accept these commodities by the principle, due to Basel conference restrictions.</a:t>
            </a:r>
          </a:p>
          <a:p>
            <a:pPr marL="342900" indent="-342900" defTabSz="1219170">
              <a:buAutoNum type="arabicParenR"/>
            </a:pPr>
            <a:endParaRPr lang="en-US" sz="1200" dirty="0">
              <a:solidFill>
                <a:prstClr val="black"/>
              </a:solidFill>
              <a:latin typeface="Arial"/>
              <a:ea typeface="DejaVu Sans"/>
              <a:cs typeface="DejaVu Sans"/>
            </a:endParaRPr>
          </a:p>
        </p:txBody>
      </p:sp>
      <p:sp>
        <p:nvSpPr>
          <p:cNvPr id="4" name="TextBox 8">
            <a:extLst>
              <a:ext uri="{FF2B5EF4-FFF2-40B4-BE49-F238E27FC236}">
                <a16:creationId xmlns:a16="http://schemas.microsoft.com/office/drawing/2014/main" id="{492EE808-B655-FC52-DD95-070B9153BE4F}"/>
              </a:ext>
            </a:extLst>
          </p:cNvPr>
          <p:cNvSpPr txBox="1"/>
          <p:nvPr/>
        </p:nvSpPr>
        <p:spPr>
          <a:xfrm>
            <a:off x="100609" y="3075806"/>
            <a:ext cx="8280919" cy="830997"/>
          </a:xfrm>
          <a:prstGeom prst="rect">
            <a:avLst/>
          </a:prstGeom>
          <a:noFill/>
        </p:spPr>
        <p:txBody>
          <a:bodyPr wrap="square">
            <a:spAutoFit/>
          </a:bodyPr>
          <a:lstStyle/>
          <a:p>
            <a:pPr marL="457200" indent="-457200" defTabSz="1219170">
              <a:buFont typeface="Wingdings" panose="05000000000000000000" pitchFamily="2" charset="2"/>
              <a:buChar char="v"/>
            </a:pPr>
            <a:r>
              <a:rPr lang="en-US" sz="1200" dirty="0">
                <a:solidFill>
                  <a:prstClr val="black"/>
                </a:solidFill>
                <a:latin typeface="Arial"/>
                <a:ea typeface="DejaVu Sans"/>
                <a:cs typeface="DejaVu Sans"/>
              </a:rPr>
              <a:t>Continuing chasing all our lost accounts on the various trades.</a:t>
            </a:r>
          </a:p>
          <a:p>
            <a:pPr marL="457200" indent="-457200" defTabSz="1219170">
              <a:buFont typeface="Wingdings" panose="05000000000000000000" pitchFamily="2" charset="2"/>
              <a:buChar char="v"/>
            </a:pPr>
            <a:r>
              <a:rPr lang="en-US" sz="1200" dirty="0">
                <a:solidFill>
                  <a:prstClr val="black"/>
                </a:solidFill>
                <a:latin typeface="Arial"/>
                <a:ea typeface="DejaVu Sans"/>
                <a:cs typeface="DejaVu Sans"/>
              </a:rPr>
              <a:t>Suggest to review / renegotiate CFS feeder contract for lower feeder-rates / offer rates in line with competition.</a:t>
            </a:r>
          </a:p>
          <a:p>
            <a:pPr marL="457200" indent="-457200" defTabSz="1219170">
              <a:buFont typeface="Wingdings" panose="05000000000000000000" pitchFamily="2" charset="2"/>
              <a:buChar char="v"/>
            </a:pPr>
            <a:r>
              <a:rPr lang="en-US" sz="1200" dirty="0">
                <a:solidFill>
                  <a:prstClr val="black"/>
                </a:solidFill>
                <a:latin typeface="Arial"/>
                <a:ea typeface="DejaVu Sans"/>
                <a:cs typeface="DejaVu Sans"/>
              </a:rPr>
              <a:t>Promoting AW/ CW service to CARI in order to secure support for any incidental export cargo such as removal goods.</a:t>
            </a:r>
          </a:p>
        </p:txBody>
      </p:sp>
    </p:spTree>
    <p:extLst>
      <p:ext uri="{BB962C8B-B14F-4D97-AF65-F5344CB8AC3E}">
        <p14:creationId xmlns:p14="http://schemas.microsoft.com/office/powerpoint/2010/main" val="33635010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1"/>
          <p:cNvSpPr>
            <a:spLocks noGrp="1"/>
          </p:cNvSpPr>
          <p:nvPr>
            <p:ph type="title"/>
          </p:nvPr>
        </p:nvSpPr>
        <p:spPr>
          <a:xfrm>
            <a:off x="107504" y="123478"/>
            <a:ext cx="8928992" cy="533400"/>
          </a:xfrm>
          <a:solidFill>
            <a:srgbClr val="003217"/>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altLang="zh-TW" sz="2400" b="1" dirty="0">
                <a:latin typeface="DFKai-SB" pitchFamily="65" charset="-120"/>
                <a:ea typeface="DFKai-SB" pitchFamily="65" charset="-120"/>
              </a:rPr>
              <a:t>Topic discussion </a:t>
            </a:r>
            <a:r>
              <a:rPr lang="en-US" altLang="zh-TW" sz="2400" b="1" dirty="0">
                <a:solidFill>
                  <a:srgbClr val="FFFF00"/>
                </a:solidFill>
                <a:latin typeface="DFKai-SB" pitchFamily="65" charset="-120"/>
                <a:ea typeface="DFKai-SB" pitchFamily="65" charset="-120"/>
              </a:rPr>
              <a:t>(CW)</a:t>
            </a:r>
            <a:endParaRPr lang="en-US" sz="2400" b="1" dirty="0">
              <a:solidFill>
                <a:srgbClr val="FFFF00"/>
              </a:solidFill>
              <a:latin typeface="DFKai-SB" pitchFamily="65" charset="-120"/>
              <a:ea typeface="DFKai-SB" pitchFamily="65" charset="-120"/>
            </a:endParaRPr>
          </a:p>
        </p:txBody>
      </p:sp>
      <p:sp>
        <p:nvSpPr>
          <p:cNvPr id="5" name="Slide Number Placeholder 1"/>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14</a:t>
            </a:fld>
            <a:endParaRPr lang="en-US" sz="1200" dirty="0">
              <a:solidFill>
                <a:prstClr val="black"/>
              </a:solidFill>
              <a:latin typeface="Calibri"/>
            </a:endParaRPr>
          </a:p>
        </p:txBody>
      </p:sp>
      <p:sp>
        <p:nvSpPr>
          <p:cNvPr id="3" name="文字方塊 2"/>
          <p:cNvSpPr txBox="1"/>
          <p:nvPr/>
        </p:nvSpPr>
        <p:spPr>
          <a:xfrm>
            <a:off x="179512" y="771550"/>
            <a:ext cx="8784976" cy="5355312"/>
          </a:xfrm>
          <a:prstGeom prst="rect">
            <a:avLst/>
          </a:prstGeom>
          <a:noFill/>
        </p:spPr>
        <p:txBody>
          <a:bodyPr wrap="square" rtlCol="0" anchor="t">
            <a:spAutoFit/>
          </a:bodyPr>
          <a:lstStyle/>
          <a:p>
            <a:r>
              <a:rPr lang="en-US" sz="1600" b="1" dirty="0">
                <a:latin typeface="+mj-lt"/>
              </a:rPr>
              <a:t>Future market forecast</a:t>
            </a:r>
            <a:r>
              <a:rPr lang="zh-TW" altLang="en-US" sz="1600" b="1" dirty="0">
                <a:latin typeface="+mj-lt"/>
              </a:rPr>
              <a:t> </a:t>
            </a:r>
            <a:r>
              <a:rPr lang="en-US" altLang="zh-TW" sz="1600" b="1" dirty="0">
                <a:latin typeface="+mj-lt"/>
              </a:rPr>
              <a:t>in 2025</a:t>
            </a:r>
            <a:r>
              <a:rPr lang="en-US" sz="1600" b="1" dirty="0">
                <a:latin typeface="+mj-lt"/>
              </a:rPr>
              <a:t> (Pessimistic / Optimistic / Remain the same)?</a:t>
            </a:r>
          </a:p>
          <a:p>
            <a:endParaRPr lang="en-US" dirty="0">
              <a:latin typeface="Candara" panose="020E0502030303020204" pitchFamily="34" charset="0"/>
            </a:endParaRPr>
          </a:p>
          <a:p>
            <a:endParaRPr lang="en-US" dirty="0">
              <a:latin typeface="Candara" panose="020E0502030303020204" pitchFamily="34" charset="0"/>
            </a:endParaRPr>
          </a:p>
          <a:p>
            <a:endParaRPr lang="en-US" dirty="0">
              <a:latin typeface="Candara" panose="020E0502030303020204" pitchFamily="34" charset="0"/>
            </a:endParaRPr>
          </a:p>
          <a:p>
            <a:endParaRPr lang="en-US" dirty="0">
              <a:latin typeface="Candara" panose="020E0502030303020204" pitchFamily="34" charset="0"/>
            </a:endParaRPr>
          </a:p>
          <a:p>
            <a:r>
              <a:rPr lang="en-US" altLang="zh-TW" sz="1600" b="1" dirty="0">
                <a:latin typeface="+mj-lt"/>
              </a:rPr>
              <a:t>E</a:t>
            </a:r>
            <a:r>
              <a:rPr lang="en-US" sz="1600" b="1" dirty="0">
                <a:latin typeface="+mj-lt"/>
              </a:rPr>
              <a:t>conomic background</a:t>
            </a:r>
          </a:p>
          <a:p>
            <a:endParaRPr lang="en-US" sz="1200" dirty="0">
              <a:solidFill>
                <a:prstClr val="black"/>
              </a:solidFill>
              <a:ea typeface="DejaVu Sans"/>
              <a:cs typeface="DejaVu Sans"/>
            </a:endParaRPr>
          </a:p>
          <a:p>
            <a:r>
              <a:rPr lang="en-US" sz="1200" dirty="0">
                <a:solidFill>
                  <a:prstClr val="black"/>
                </a:solidFill>
                <a:ea typeface="DejaVu Sans"/>
                <a:cs typeface="DejaVu Sans"/>
              </a:rPr>
              <a:t>AW/CW economies are growing, mainly by tourism.</a:t>
            </a:r>
          </a:p>
          <a:p>
            <a:r>
              <a:rPr lang="en-US" sz="1200" dirty="0">
                <a:solidFill>
                  <a:prstClr val="black"/>
                </a:solidFill>
                <a:ea typeface="DejaVu Sans"/>
                <a:cs typeface="DejaVu Sans"/>
              </a:rPr>
              <a:t>CW is more focused on EU goods, AW is more focused on USA goods</a:t>
            </a:r>
          </a:p>
          <a:p>
            <a:r>
              <a:rPr lang="en-US" sz="1200" dirty="0">
                <a:solidFill>
                  <a:prstClr val="black"/>
                </a:solidFill>
                <a:ea typeface="DejaVu Sans"/>
                <a:cs typeface="DejaVu Sans"/>
              </a:rPr>
              <a:t>Lot of construction activities, mainly for tourism</a:t>
            </a:r>
          </a:p>
          <a:p>
            <a:r>
              <a:rPr lang="en-US" sz="1200" dirty="0">
                <a:solidFill>
                  <a:prstClr val="black"/>
                </a:solidFill>
                <a:ea typeface="DejaVu Sans"/>
                <a:cs typeface="DejaVu Sans"/>
              </a:rPr>
              <a:t>Inflation is rising, even though certain goods are price limited by Government decree.</a:t>
            </a:r>
          </a:p>
          <a:p>
            <a:r>
              <a:rPr lang="en-US" sz="1200" dirty="0">
                <a:solidFill>
                  <a:prstClr val="black"/>
                </a:solidFill>
                <a:ea typeface="DejaVu Sans"/>
                <a:cs typeface="DejaVu Sans"/>
              </a:rPr>
              <a:t>Still no VE biz due to political situation VE – USA governments.</a:t>
            </a:r>
          </a:p>
          <a:p>
            <a:r>
              <a:rPr lang="en-US" sz="1200" dirty="0">
                <a:solidFill>
                  <a:prstClr val="black"/>
                </a:solidFill>
                <a:ea typeface="DejaVu Sans"/>
                <a:cs typeface="DejaVu Sans"/>
              </a:rPr>
              <a:t>New elections coming up in Curacao, March 2025.  </a:t>
            </a:r>
          </a:p>
          <a:p>
            <a:endParaRPr lang="en-US" sz="1200" dirty="0">
              <a:solidFill>
                <a:prstClr val="black"/>
              </a:solidFill>
              <a:ea typeface="DejaVu Sans"/>
              <a:cs typeface="DejaVu Sans"/>
            </a:endParaRPr>
          </a:p>
          <a:p>
            <a:r>
              <a:rPr lang="en-US" sz="1600" b="1" dirty="0">
                <a:latin typeface="+mj-lt"/>
              </a:rPr>
              <a:t>Market share and Loading volume prospect </a:t>
            </a:r>
            <a:r>
              <a:rPr lang="en-US" altLang="zh-TW" sz="1600" b="1" dirty="0">
                <a:latin typeface="+mj-lt"/>
              </a:rPr>
              <a:t>2025</a:t>
            </a:r>
            <a:r>
              <a:rPr lang="en-US" sz="1600" b="1" dirty="0">
                <a:latin typeface="+mj-lt"/>
              </a:rPr>
              <a:t> (Long Haul)</a:t>
            </a:r>
          </a:p>
          <a:p>
            <a:endParaRPr lang="en-US" sz="1200" dirty="0">
              <a:solidFill>
                <a:prstClr val="black"/>
              </a:solidFill>
              <a:ea typeface="DejaVu Sans"/>
              <a:cs typeface="DejaVu Sans"/>
            </a:endParaRPr>
          </a:p>
          <a:p>
            <a:r>
              <a:rPr lang="en-US" sz="1200" dirty="0">
                <a:solidFill>
                  <a:prstClr val="black"/>
                </a:solidFill>
                <a:ea typeface="DejaVu Sans"/>
                <a:cs typeface="DejaVu Sans"/>
              </a:rPr>
              <a:t>Current market share can not be indicated in % as neither government instances nor stevedore provide import statistics. </a:t>
            </a:r>
          </a:p>
          <a:p>
            <a:r>
              <a:rPr lang="en-US" sz="1200" dirty="0">
                <a:solidFill>
                  <a:prstClr val="black"/>
                </a:solidFill>
                <a:ea typeface="DejaVu Sans"/>
                <a:cs typeface="DejaVu Sans"/>
              </a:rPr>
              <a:t>There is a recovery on the ASI – CARI trade and we hope to be able to extend this recovery also on our other trades.</a:t>
            </a:r>
          </a:p>
          <a:p>
            <a:r>
              <a:rPr lang="en-US" sz="1200" dirty="0">
                <a:solidFill>
                  <a:prstClr val="black"/>
                </a:solidFill>
                <a:ea typeface="DejaVu Sans"/>
                <a:cs typeface="DejaVu Sans"/>
              </a:rPr>
              <a:t>Have many external factors to make a proper forecast (Politics US, War Ukraine, situation Middle East, situation Venezuela) </a:t>
            </a:r>
            <a:endParaRPr lang="en-US" sz="1200" dirty="0">
              <a:latin typeface="Candara" panose="020E0502030303020204" pitchFamily="34" charset="0"/>
            </a:endParaRPr>
          </a:p>
          <a:p>
            <a:endParaRPr lang="en-US" dirty="0"/>
          </a:p>
          <a:p>
            <a:endParaRPr lang="en-US" dirty="0"/>
          </a:p>
          <a:p>
            <a:endParaRPr lang="en-US" dirty="0"/>
          </a:p>
          <a:p>
            <a:pPr marL="285750" indent="-285750">
              <a:buFont typeface="Arial" pitchFamily="34" charset="0"/>
              <a:buChar char="•"/>
            </a:pPr>
            <a:endParaRPr lang="en-US" dirty="0"/>
          </a:p>
        </p:txBody>
      </p:sp>
      <p:graphicFrame>
        <p:nvGraphicFramePr>
          <p:cNvPr id="4" name="表格 3"/>
          <p:cNvGraphicFramePr>
            <a:graphicFrameLocks noGrp="1"/>
          </p:cNvGraphicFramePr>
          <p:nvPr/>
        </p:nvGraphicFramePr>
        <p:xfrm>
          <a:off x="255390" y="1203598"/>
          <a:ext cx="6758880" cy="675421"/>
        </p:xfrm>
        <a:graphic>
          <a:graphicData uri="http://schemas.openxmlformats.org/drawingml/2006/table">
            <a:tbl>
              <a:tblPr firstRow="1" bandRow="1">
                <a:tableStyleId>{5C22544A-7EE6-4342-B048-85BDC9FD1C3A}</a:tableStyleId>
              </a:tblPr>
              <a:tblGrid>
                <a:gridCol w="1689720">
                  <a:extLst>
                    <a:ext uri="{9D8B030D-6E8A-4147-A177-3AD203B41FA5}">
                      <a16:colId xmlns:a16="http://schemas.microsoft.com/office/drawing/2014/main" val="20000"/>
                    </a:ext>
                  </a:extLst>
                </a:gridCol>
                <a:gridCol w="1689720">
                  <a:extLst>
                    <a:ext uri="{9D8B030D-6E8A-4147-A177-3AD203B41FA5}">
                      <a16:colId xmlns:a16="http://schemas.microsoft.com/office/drawing/2014/main" val="20001"/>
                    </a:ext>
                  </a:extLst>
                </a:gridCol>
                <a:gridCol w="1689720">
                  <a:extLst>
                    <a:ext uri="{9D8B030D-6E8A-4147-A177-3AD203B41FA5}">
                      <a16:colId xmlns:a16="http://schemas.microsoft.com/office/drawing/2014/main" val="20002"/>
                    </a:ext>
                  </a:extLst>
                </a:gridCol>
                <a:gridCol w="1689720">
                  <a:extLst>
                    <a:ext uri="{9D8B030D-6E8A-4147-A177-3AD203B41FA5}">
                      <a16:colId xmlns:a16="http://schemas.microsoft.com/office/drawing/2014/main" val="20003"/>
                    </a:ext>
                  </a:extLst>
                </a:gridCol>
              </a:tblGrid>
              <a:tr h="370621">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400" dirty="0">
                          <a:solidFill>
                            <a:schemeClr val="bg1"/>
                          </a:solidFill>
                        </a:rPr>
                        <a:t>Get worse</a:t>
                      </a:r>
                      <a:endParaRPr lang="en-US" sz="1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solidFill>
                            <a:schemeClr val="bg1"/>
                          </a:solidFill>
                        </a:rPr>
                        <a:t>Improve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solidFill>
                            <a:schemeClr val="bg1"/>
                          </a:solidFill>
                        </a:rPr>
                        <a:t>Stay</a:t>
                      </a:r>
                      <a:r>
                        <a:rPr lang="en-US" sz="1400" baseline="0" dirty="0">
                          <a:solidFill>
                            <a:schemeClr val="bg1"/>
                          </a:solidFill>
                        </a:rPr>
                        <a:t> the same</a:t>
                      </a:r>
                      <a:endParaRPr lang="en-US" sz="1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88032">
                <a:tc>
                  <a:txBody>
                    <a:bodyPr/>
                    <a:lstStyle/>
                    <a:p>
                      <a:pPr algn="ctr"/>
                      <a:r>
                        <a:rPr lang="en-US" sz="1400" dirty="0"/>
                        <a:t>2025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3645019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0"/>
            <a:ext cx="9144000" cy="5143500"/>
          </a:xfrm>
          <a:prstGeom prst="rect">
            <a:avLst/>
          </a:prstGeom>
          <a:solidFill>
            <a:srgbClr val="0076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 name="梯形 2"/>
          <p:cNvSpPr/>
          <p:nvPr/>
        </p:nvSpPr>
        <p:spPr>
          <a:xfrm>
            <a:off x="2674800" y="1707654"/>
            <a:ext cx="1170000" cy="216024"/>
          </a:xfrm>
          <a:prstGeom prst="trapezoid">
            <a:avLst>
              <a:gd name="adj" fmla="val 40432"/>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 name="矩形 3"/>
          <p:cNvSpPr/>
          <p:nvPr/>
        </p:nvSpPr>
        <p:spPr>
          <a:xfrm>
            <a:off x="2209800" y="1838821"/>
            <a:ext cx="6934200" cy="1257117"/>
          </a:xfrm>
          <a:prstGeom prst="rect">
            <a:avLst/>
          </a:prstGeom>
          <a:solidFill>
            <a:schemeClr val="bg1"/>
          </a:solidFill>
          <a:ln w="12700" cap="flat" cmpd="sng" algn="ctr">
            <a:noFill/>
            <a:prstDash val="solid"/>
            <a:miter lim="800000"/>
          </a:ln>
          <a:effectLst/>
        </p:spPr>
        <p:txBody>
          <a:bodyPr lIns="1116000" tIns="0" bIns="3600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zh-CN" altLang="en-US" sz="3600" b="1" i="0" u="none" strike="noStrike" kern="1200" cap="none" spc="0" normalizeH="0" baseline="0" noProof="0" dirty="0">
              <a:ln>
                <a:noFill/>
              </a:ln>
              <a:solidFill>
                <a:srgbClr val="00A28B"/>
              </a:solidFill>
              <a:effectLst/>
              <a:uLnTx/>
              <a:uFillTx/>
              <a:latin typeface="华文中宋" panose="02010600040101010101" pitchFamily="2" charset="-122"/>
              <a:ea typeface="华文中宋" panose="02010600040101010101" pitchFamily="2" charset="-122"/>
              <a:cs typeface="+mn-cs"/>
            </a:endParaRPr>
          </a:p>
        </p:txBody>
      </p:sp>
      <p:sp>
        <p:nvSpPr>
          <p:cNvPr id="5" name="任意多边形 8"/>
          <p:cNvSpPr>
            <a:spLocks/>
          </p:cNvSpPr>
          <p:nvPr/>
        </p:nvSpPr>
        <p:spPr bwMode="auto">
          <a:xfrm>
            <a:off x="2763666" y="1707655"/>
            <a:ext cx="993775" cy="1011237"/>
          </a:xfrm>
          <a:custGeom>
            <a:avLst/>
            <a:gdLst>
              <a:gd name="T0" fmla="*/ 0 w 993531"/>
              <a:gd name="T1" fmla="*/ 0 h 1011115"/>
              <a:gd name="T2" fmla="*/ 993775 w 993531"/>
              <a:gd name="T3" fmla="*/ 0 h 1011115"/>
              <a:gd name="T4" fmla="*/ 496888 w 993531"/>
              <a:gd name="T5" fmla="*/ 1011237 h 1011115"/>
              <a:gd name="T6" fmla="*/ 0 60000 65536"/>
              <a:gd name="T7" fmla="*/ 0 60000 65536"/>
              <a:gd name="T8" fmla="*/ 0 60000 65536"/>
              <a:gd name="T9" fmla="*/ 0 w 993531"/>
              <a:gd name="T10" fmla="*/ 0 h 1011115"/>
              <a:gd name="T11" fmla="*/ 993531 w 993531"/>
              <a:gd name="T12" fmla="*/ 1011115 h 1011115"/>
            </a:gdLst>
            <a:ahLst/>
            <a:cxnLst>
              <a:cxn ang="T6">
                <a:pos x="T0" y="T1"/>
              </a:cxn>
              <a:cxn ang="T7">
                <a:pos x="T2" y="T3"/>
              </a:cxn>
              <a:cxn ang="T8">
                <a:pos x="T4" y="T5"/>
              </a:cxn>
            </a:cxnLst>
            <a:rect l="T9" t="T10" r="T11" b="T12"/>
            <a:pathLst>
              <a:path w="993531" h="1011115">
                <a:moveTo>
                  <a:pt x="0" y="0"/>
                </a:moveTo>
                <a:lnTo>
                  <a:pt x="993531" y="0"/>
                </a:lnTo>
                <a:lnTo>
                  <a:pt x="496766" y="1011115"/>
                </a:lnTo>
                <a:lnTo>
                  <a:pt x="0" y="0"/>
                </a:lnTo>
                <a:close/>
              </a:path>
            </a:pathLst>
          </a:custGeom>
          <a:solidFill>
            <a:schemeClr val="accent6">
              <a:lumMod val="75000"/>
            </a:schemeClr>
          </a:solidFill>
          <a:ln w="12700" algn="ctr">
            <a:noFill/>
            <a:miter lim="800000"/>
            <a:headEnd/>
            <a:tailEnd/>
          </a:ln>
        </p:spPr>
        <p:txBody>
          <a:bodyPr tIns="0" bIns="360000" anchor="ctr"/>
          <a:lstStyle/>
          <a:p>
            <a:pPr marL="0" marR="0" lvl="0" indent="0" algn="ctr" defTabSz="914400" rtl="0" eaLnBrk="1" fontAlgn="auto" latinLnBrk="0" hangingPunct="1">
              <a:lnSpc>
                <a:spcPct val="100000"/>
              </a:lnSpc>
              <a:spcBef>
                <a:spcPts val="2400"/>
              </a:spcBef>
              <a:spcAft>
                <a:spcPts val="0"/>
              </a:spcAft>
              <a:buClr>
                <a:srgbClr val="4F81BD"/>
              </a:buClr>
              <a:buSzPct val="60000"/>
              <a:buFontTx/>
              <a:buNone/>
              <a:tabLst/>
              <a:defRPr/>
            </a:pPr>
            <a:r>
              <a:rPr kumimoji="0" lang="en-US" altLang="zh-CN" sz="4400" b="1" i="0" u="none" strike="noStrike" kern="1200" cap="none" spc="0" normalizeH="0" baseline="0" noProof="0" dirty="0">
                <a:ln>
                  <a:noFill/>
                </a:ln>
                <a:solidFill>
                  <a:prstClr val="white"/>
                </a:solidFill>
                <a:effectLst/>
                <a:uLnTx/>
                <a:uFillTx/>
                <a:latin typeface="Vijaya" pitchFamily="34" charset="0"/>
                <a:ea typeface="华文中宋" pitchFamily="2" charset="-122"/>
                <a:cs typeface="Vijaya" pitchFamily="34" charset="0"/>
              </a:rPr>
              <a:t>04</a:t>
            </a:r>
            <a:endParaRPr kumimoji="0" lang="zh-CN" altLang="en-US" sz="4400" b="1" i="0" u="none" strike="noStrike" kern="1200" cap="none" spc="0" normalizeH="0" baseline="0" noProof="0" dirty="0">
              <a:ln>
                <a:noFill/>
              </a:ln>
              <a:solidFill>
                <a:prstClr val="white"/>
              </a:solidFill>
              <a:effectLst/>
              <a:uLnTx/>
              <a:uFillTx/>
              <a:latin typeface="Vijaya" pitchFamily="34" charset="0"/>
              <a:ea typeface="华文中宋" pitchFamily="2" charset="-122"/>
              <a:cs typeface="Vijaya" pitchFamily="34" charset="0"/>
            </a:endParaRPr>
          </a:p>
        </p:txBody>
      </p:sp>
      <p:sp>
        <p:nvSpPr>
          <p:cNvPr id="7" name="矩形 6"/>
          <p:cNvSpPr/>
          <p:nvPr/>
        </p:nvSpPr>
        <p:spPr>
          <a:xfrm>
            <a:off x="3867392" y="2051880"/>
            <a:ext cx="4667008" cy="9541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800" b="1" dirty="0">
                <a:solidFill>
                  <a:prstClr val="black">
                    <a:lumMod val="85000"/>
                    <a:lumOff val="15000"/>
                  </a:prstClr>
                </a:solidFill>
                <a:latin typeface="DFKai-SB" pitchFamily="65" charset="-120"/>
                <a:ea typeface="DFKai-SB" pitchFamily="65" charset="-120"/>
              </a:rPr>
              <a:t>SMS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800" b="1" dirty="0">
                <a:solidFill>
                  <a:prstClr val="black">
                    <a:lumMod val="85000"/>
                    <a:lumOff val="15000"/>
                  </a:prstClr>
                </a:solidFill>
                <a:latin typeface="DFKai-SB" pitchFamily="65" charset="-120"/>
                <a:ea typeface="DFKai-SB" pitchFamily="65" charset="-120"/>
              </a:rPr>
              <a:t>(HAITI)</a:t>
            </a:r>
            <a:endParaRPr kumimoji="0" lang="zh-CN" altLang="en-US" sz="2800" b="0" i="0" u="none" strike="noStrike" kern="1200" cap="none" spc="0" normalizeH="0" baseline="0" noProof="0" dirty="0">
              <a:ln>
                <a:noFill/>
              </a:ln>
              <a:solidFill>
                <a:prstClr val="black">
                  <a:lumMod val="85000"/>
                  <a:lumOff val="15000"/>
                </a:prstClr>
              </a:solidFill>
              <a:effectLst/>
              <a:uLnTx/>
              <a:uFillTx/>
              <a:latin typeface="DFKai-SB" pitchFamily="65" charset="-120"/>
              <a:ea typeface="DFKai-SB" pitchFamily="65" charset="-120"/>
              <a:cs typeface="+mn-cs"/>
            </a:endParaRPr>
          </a:p>
        </p:txBody>
      </p:sp>
      <p:sp>
        <p:nvSpPr>
          <p:cNvPr id="2" name="Slide Number Placeholder 1"/>
          <p:cNvSpPr>
            <a:spLocks noGrp="1"/>
          </p:cNvSpPr>
          <p:nvPr>
            <p:ph type="sldNum" sz="quarter" idx="4294967295"/>
          </p:nvPr>
        </p:nvSpPr>
        <p:spPr>
          <a:xfrm>
            <a:off x="7010400" y="4883720"/>
            <a:ext cx="2133600" cy="273844"/>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36D82E-CE9F-4850-9751-B326B49AD240}" type="slidenum">
              <a:rPr kumimoji="0" lang="en-US" sz="1200" b="0" i="0" u="none" strike="noStrike" kern="1200" cap="none" spc="0" normalizeH="0" baseline="0" noProof="0" smtClean="0">
                <a:ln>
                  <a:noFill/>
                </a:ln>
                <a:solidFill>
                  <a:schemeClr val="bg1"/>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schemeClr val="bg1"/>
              </a:solidFill>
              <a:effectLst/>
              <a:uLnTx/>
              <a:uFillTx/>
              <a:latin typeface="Calibri"/>
              <a:ea typeface="+mn-ea"/>
              <a:cs typeface="+mn-cs"/>
            </a:endParaRPr>
          </a:p>
        </p:txBody>
      </p:sp>
    </p:spTree>
    <p:extLst>
      <p:ext uri="{BB962C8B-B14F-4D97-AF65-F5344CB8AC3E}">
        <p14:creationId xmlns:p14="http://schemas.microsoft.com/office/powerpoint/2010/main" val="247293935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80128421"/>
              </p:ext>
            </p:extLst>
          </p:nvPr>
        </p:nvGraphicFramePr>
        <p:xfrm>
          <a:off x="132313" y="699543"/>
          <a:ext cx="8907429" cy="3960439"/>
        </p:xfrm>
        <a:graphic>
          <a:graphicData uri="http://schemas.openxmlformats.org/drawingml/2006/table">
            <a:tbl>
              <a:tblPr/>
              <a:tblGrid>
                <a:gridCol w="480519">
                  <a:extLst>
                    <a:ext uri="{9D8B030D-6E8A-4147-A177-3AD203B41FA5}">
                      <a16:colId xmlns:a16="http://schemas.microsoft.com/office/drawing/2014/main" val="20000"/>
                    </a:ext>
                  </a:extLst>
                </a:gridCol>
                <a:gridCol w="1010790">
                  <a:extLst>
                    <a:ext uri="{9D8B030D-6E8A-4147-A177-3AD203B41FA5}">
                      <a16:colId xmlns:a16="http://schemas.microsoft.com/office/drawing/2014/main" val="20001"/>
                    </a:ext>
                  </a:extLst>
                </a:gridCol>
                <a:gridCol w="505395">
                  <a:extLst>
                    <a:ext uri="{9D8B030D-6E8A-4147-A177-3AD203B41FA5}">
                      <a16:colId xmlns:a16="http://schemas.microsoft.com/office/drawing/2014/main" val="20006"/>
                    </a:ext>
                  </a:extLst>
                </a:gridCol>
                <a:gridCol w="866391">
                  <a:extLst>
                    <a:ext uri="{9D8B030D-6E8A-4147-A177-3AD203B41FA5}">
                      <a16:colId xmlns:a16="http://schemas.microsoft.com/office/drawing/2014/main" val="20002"/>
                    </a:ext>
                  </a:extLst>
                </a:gridCol>
                <a:gridCol w="866391">
                  <a:extLst>
                    <a:ext uri="{9D8B030D-6E8A-4147-A177-3AD203B41FA5}">
                      <a16:colId xmlns:a16="http://schemas.microsoft.com/office/drawing/2014/main" val="20003"/>
                    </a:ext>
                  </a:extLst>
                </a:gridCol>
                <a:gridCol w="577594">
                  <a:extLst>
                    <a:ext uri="{9D8B030D-6E8A-4147-A177-3AD203B41FA5}">
                      <a16:colId xmlns:a16="http://schemas.microsoft.com/office/drawing/2014/main" val="20004"/>
                    </a:ext>
                  </a:extLst>
                </a:gridCol>
                <a:gridCol w="649793">
                  <a:extLst>
                    <a:ext uri="{9D8B030D-6E8A-4147-A177-3AD203B41FA5}">
                      <a16:colId xmlns:a16="http://schemas.microsoft.com/office/drawing/2014/main" val="2800999351"/>
                    </a:ext>
                  </a:extLst>
                </a:gridCol>
                <a:gridCol w="3950556">
                  <a:extLst>
                    <a:ext uri="{9D8B030D-6E8A-4147-A177-3AD203B41FA5}">
                      <a16:colId xmlns:a16="http://schemas.microsoft.com/office/drawing/2014/main" val="20005"/>
                    </a:ext>
                  </a:extLst>
                </a:gridCol>
              </a:tblGrid>
              <a:tr h="536201">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Subject</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Segments</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BCC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a:t>
                      </a:r>
                      <a:r>
                        <a:rPr lang="en-US" altLang="zh-TW" sz="800" b="0" i="0" u="none" strike="noStrike" dirty="0">
                          <a:solidFill>
                            <a:schemeClr val="tx1"/>
                          </a:solidFill>
                          <a:effectLst/>
                          <a:latin typeface="DFKai-SB" pitchFamily="65" charset="-120"/>
                          <a:ea typeface="DFKai-SB" pitchFamily="65" charset="-120"/>
                        </a:rPr>
                        <a:t>4</a:t>
                      </a:r>
                      <a:r>
                        <a:rPr lang="de-DE" altLang="zh-TW" sz="800" b="0" i="0" u="none" strike="noStrike" dirty="0">
                          <a:solidFill>
                            <a:schemeClr val="tx1"/>
                          </a:solidFill>
                          <a:effectLst/>
                          <a:latin typeface="DFKai-SB" pitchFamily="65" charset="-120"/>
                          <a:ea typeface="DFKai-SB" pitchFamily="65" charset="-120"/>
                        </a:rPr>
                        <a:t> Target</a:t>
                      </a:r>
                    </a:p>
                    <a:p>
                      <a:pPr algn="ctr" rtl="0" fontAlgn="ct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2024 JAN~DEC</a:t>
                      </a:r>
                    </a:p>
                    <a:p>
                      <a:pPr marL="0" marR="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a:t>
                      </a:r>
                      <a:r>
                        <a:rPr lang="de-DE" altLang="zh-TW" sz="800" b="0" i="0" u="none" strike="noStrike" baseline="0" dirty="0">
                          <a:solidFill>
                            <a:schemeClr val="tx1"/>
                          </a:solidFill>
                          <a:effectLst/>
                          <a:latin typeface="DFKai-SB" pitchFamily="65" charset="-120"/>
                          <a:ea typeface="DFKai-SB" pitchFamily="65" charset="-120"/>
                        </a:rPr>
                        <a:t> </a:t>
                      </a:r>
                      <a:r>
                        <a:rPr lang="de-DE" altLang="zh-TW" sz="800" b="0" i="0" u="none" strike="noStrike" dirty="0">
                          <a:solidFill>
                            <a:schemeClr val="tx1"/>
                          </a:solidFill>
                          <a:effectLst/>
                          <a:latin typeface="DFKai-SB" pitchFamily="65" charset="-120"/>
                          <a:ea typeface="DFKai-SB" pitchFamily="65" charset="-120"/>
                        </a:rPr>
                        <a:t>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800" b="0" i="0" u="none" strike="noStrike" dirty="0">
                          <a:solidFill>
                            <a:schemeClr val="tx1"/>
                          </a:solidFill>
                          <a:effectLst/>
                          <a:latin typeface="DFKai-SB" pitchFamily="65" charset="-120"/>
                          <a:ea typeface="DFKai-SB" pitchFamily="65" charset="-120"/>
                        </a:rPr>
                        <a:t>Achievement</a:t>
                      </a:r>
                    </a:p>
                    <a:p>
                      <a:pPr algn="ctr" rtl="0" fontAlgn="ctr"/>
                      <a:r>
                        <a:rPr lang="de-DE" altLang="zh-TW" sz="800" b="0" i="0" u="none" strike="noStrike" dirty="0">
                          <a:solidFill>
                            <a:schemeClr val="tx1"/>
                          </a:solidFill>
                          <a:effectLst/>
                          <a:latin typeface="DFKai-SB" pitchFamily="65" charset="-120"/>
                          <a:ea typeface="DFKai-SB" pitchFamily="65" charset="-120"/>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2025 JAN~DEC</a:t>
                      </a:r>
                    </a:p>
                    <a:p>
                      <a:pPr marL="0" marR="0" lvl="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sz="1000" b="0" i="0" u="none" strike="noStrike" dirty="0">
                          <a:solidFill>
                            <a:srgbClr val="000000"/>
                          </a:solidFill>
                          <a:effectLst/>
                          <a:latin typeface="DFKai-SB" pitchFamily="65" charset="-120"/>
                          <a:ea typeface="DFKai-SB" pitchFamily="65" charset="-120"/>
                        </a:rPr>
                        <a:t>Market</a:t>
                      </a:r>
                      <a:r>
                        <a:rPr lang="de-DE" sz="1000" b="0" i="0" u="none" strike="noStrike" baseline="0" dirty="0">
                          <a:solidFill>
                            <a:srgbClr val="000000"/>
                          </a:solidFill>
                          <a:effectLst/>
                          <a:latin typeface="DFKai-SB" pitchFamily="65" charset="-120"/>
                          <a:ea typeface="DFKai-SB" pitchFamily="65" charset="-120"/>
                        </a:rPr>
                        <a:t> Review</a:t>
                      </a:r>
                      <a:r>
                        <a:rPr lang="de-DE" sz="1000" b="0" i="0" u="none" strike="noStrike" dirty="0">
                          <a:solidFill>
                            <a:srgbClr val="000000"/>
                          </a:solidFill>
                          <a:effectLst/>
                          <a:latin typeface="DFKai-SB" pitchFamily="65" charset="-120"/>
                          <a:ea typeface="DFKai-SB" pitchFamily="65" charset="-120"/>
                        </a:rPr>
                        <a:t> &amp; Action</a:t>
                      </a:r>
                      <a:r>
                        <a:rPr lang="de-DE" sz="1000" b="0" i="0" u="none" strike="noStrike" baseline="0" dirty="0">
                          <a:solidFill>
                            <a:srgbClr val="000000"/>
                          </a:solidFill>
                          <a:effectLst/>
                          <a:latin typeface="DFKai-SB" pitchFamily="65" charset="-120"/>
                          <a:ea typeface="DFKai-SB" pitchFamily="65" charset="-120"/>
                        </a:rPr>
                        <a:t> Plan</a:t>
                      </a:r>
                    </a:p>
                    <a:p>
                      <a:pPr algn="ctr" rtl="0" fontAlgn="ctr"/>
                      <a:r>
                        <a:rPr lang="de-DE" sz="1000" b="0" i="0" u="none" strike="noStrike" baseline="0" dirty="0">
                          <a:solidFill>
                            <a:srgbClr val="000000"/>
                          </a:solidFill>
                          <a:effectLst/>
                          <a:latin typeface="DFKai-SB" pitchFamily="65" charset="-120"/>
                          <a:ea typeface="DFKai-SB" pitchFamily="65" charset="-120"/>
                        </a:rPr>
                        <a:t>(How to achieve 2025 target?)</a:t>
                      </a: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extLst>
                  <a:ext uri="{0D108BD9-81ED-4DB2-BD59-A6C34878D82A}">
                    <a16:rowId xmlns:a16="http://schemas.microsoft.com/office/drawing/2014/main" val="10000"/>
                  </a:ext>
                </a:extLst>
              </a:tr>
              <a:tr h="327006">
                <a:tc vMerge="1">
                  <a:txBody>
                    <a:bodyPr/>
                    <a:lstStyle/>
                    <a:p>
                      <a:endParaRPr lang="de-DE"/>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vMerge="1">
                  <a:txBody>
                    <a:bodyPr/>
                    <a:lstStyle/>
                    <a:p>
                      <a:endParaRPr lang="de-DE"/>
                    </a:p>
                  </a:txBody>
                  <a:tcPr>
                    <a:lnT w="12700" cap="flat" cmpd="sng" algn="ctr">
                      <a:solidFill>
                        <a:schemeClr val="tx1"/>
                      </a:solidFill>
                      <a:prstDash val="solid"/>
                      <a:round/>
                      <a:headEnd type="none" w="med" len="med"/>
                      <a:tailEnd type="none" w="med" len="med"/>
                    </a:lnT>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(A)</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(B)</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(B)/(A)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Target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extLst>
                  <a:ext uri="{0D108BD9-81ED-4DB2-BD59-A6C34878D82A}">
                    <a16:rowId xmlns:a16="http://schemas.microsoft.com/office/drawing/2014/main" val="10001"/>
                  </a:ext>
                </a:extLst>
              </a:tr>
              <a:tr h="1581458">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Trade</a:t>
                      </a:r>
                      <a:r>
                        <a:rPr lang="en-US" altLang="zh-TW" sz="1000" b="0" i="0" u="none" strike="noStrike" baseline="0" dirty="0">
                          <a:solidFill>
                            <a:srgbClr val="000000"/>
                          </a:solidFill>
                          <a:effectLst/>
                          <a:latin typeface="DFKai-SB" pitchFamily="65" charset="-120"/>
                          <a:ea typeface="DFKai-SB" pitchFamily="65" charset="-120"/>
                        </a:rPr>
                        <a:t> Lane</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800" b="1" i="0" u="none" strike="noStrike" dirty="0">
                          <a:solidFill>
                            <a:schemeClr val="tx1"/>
                          </a:solidFill>
                          <a:effectLst/>
                          <a:latin typeface="+mn-lt"/>
                          <a:ea typeface="DFKai-SB" pitchFamily="65" charset="-120"/>
                        </a:rPr>
                        <a:t>F.E. =&gt; </a:t>
                      </a:r>
                      <a:r>
                        <a:rPr lang="en-US" altLang="zh-TW" sz="800" b="1" i="0" u="none" strike="noStrike" dirty="0">
                          <a:solidFill>
                            <a:srgbClr val="FF0000"/>
                          </a:solidFill>
                          <a:effectLst/>
                          <a:latin typeface="+mn-lt"/>
                          <a:ea typeface="DFKai-SB" pitchFamily="65" charset="-120"/>
                        </a:rPr>
                        <a:t>HT</a:t>
                      </a:r>
                      <a:r>
                        <a:rPr lang="en-US" altLang="zh-TW" sz="800" b="1" i="0" u="none" strike="noStrike" baseline="0" dirty="0">
                          <a:solidFill>
                            <a:schemeClr val="tx1"/>
                          </a:solidFill>
                          <a:effectLst/>
                          <a:latin typeface="+mn-lt"/>
                          <a:ea typeface="DFKai-SB" pitchFamily="65" charset="-120"/>
                        </a:rPr>
                        <a:t> IMP.</a:t>
                      </a:r>
                    </a:p>
                    <a:p>
                      <a:pPr algn="ctr" rtl="0" fontAlgn="ctr"/>
                      <a:r>
                        <a:rPr lang="en-US" altLang="zh-TW" sz="800" b="0" i="0" u="none" strike="noStrike" baseline="0" dirty="0">
                          <a:solidFill>
                            <a:schemeClr val="tx1"/>
                          </a:solidFill>
                          <a:effectLst/>
                          <a:latin typeface="+mn-lt"/>
                          <a:ea typeface="DFKai-SB" pitchFamily="65" charset="-120"/>
                        </a:rPr>
                        <a:t>(C</a:t>
                      </a:r>
                      <a:r>
                        <a:rPr lang="de-DE" altLang="zh-TW" sz="800" b="0" i="0" u="none" strike="noStrike" baseline="0" dirty="0">
                          <a:solidFill>
                            <a:schemeClr val="tx1"/>
                          </a:solidFill>
                          <a:effectLst/>
                          <a:latin typeface="+mn-lt"/>
                          <a:ea typeface="DFKai-SB" pitchFamily="65" charset="-120"/>
                        </a:rPr>
                        <a:t> Tr</a:t>
                      </a:r>
                      <a:r>
                        <a:rPr lang="fr-FR" altLang="zh-TW" sz="800" b="0" i="0" u="none" strike="noStrike" baseline="0" dirty="0" err="1">
                          <a:solidFill>
                            <a:schemeClr val="tx1"/>
                          </a:solidFill>
                          <a:effectLst/>
                          <a:latin typeface="+mn-lt"/>
                          <a:ea typeface="DFKai-SB" pitchFamily="65" charset="-120"/>
                        </a:rPr>
                        <a:t>ade</a:t>
                      </a:r>
                      <a:r>
                        <a:rPr lang="fr-FR" altLang="zh-TW" sz="800" b="0" i="0" u="none" strike="noStrike" baseline="0" dirty="0">
                          <a:solidFill>
                            <a:schemeClr val="tx1"/>
                          </a:solidFill>
                          <a:effectLst/>
                          <a:latin typeface="+mn-lt"/>
                          <a:ea typeface="DFKai-SB" pitchFamily="65" charset="-120"/>
                        </a:rPr>
                        <a:t>)</a:t>
                      </a:r>
                      <a:endParaRPr lang="de-DE" altLang="zh-TW" sz="800" b="0" i="0" u="none" strike="noStrike" dirty="0">
                        <a:solidFill>
                          <a:schemeClr val="tx1"/>
                        </a:solidFill>
                        <a:effectLst/>
                        <a:latin typeface="+mn-lt"/>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800" b="0" i="0" u="none" strike="noStrike" dirty="0">
                          <a:solidFill>
                            <a:schemeClr val="tx1"/>
                          </a:solidFill>
                          <a:effectLst/>
                          <a:latin typeface="+mn-lt"/>
                          <a:ea typeface="DFKai-SB" pitchFamily="65" charset="-120"/>
                        </a:rPr>
                        <a:t>LAD</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800" b="0" i="0" u="none" strike="noStrike" dirty="0">
                          <a:solidFill>
                            <a:schemeClr val="tx1"/>
                          </a:solidFill>
                          <a:effectLst/>
                          <a:latin typeface="+mn-lt"/>
                          <a:ea typeface="DFKai-SB" panose="03000509000000000000" pitchFamily="65" charset="-120"/>
                        </a:rPr>
                        <a:t>1,219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800" b="0" i="0" u="none" strike="noStrike" dirty="0">
                          <a:solidFill>
                            <a:schemeClr val="tx1"/>
                          </a:solidFill>
                          <a:effectLst/>
                          <a:latin typeface="+mn-lt"/>
                          <a:ea typeface="DFKai-SB" panose="03000509000000000000" pitchFamily="65" charset="-120"/>
                        </a:rPr>
                        <a:t>1,450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800" b="0" i="0" u="none" strike="noStrike" dirty="0">
                          <a:solidFill>
                            <a:schemeClr val="tx1"/>
                          </a:solidFill>
                          <a:effectLst/>
                          <a:latin typeface="+mn-lt"/>
                          <a:ea typeface="DFKai-SB" panose="03000509000000000000" pitchFamily="65" charset="-120"/>
                        </a:rPr>
                        <a:t>119%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altLang="zh-TW" sz="800" b="0" i="0" u="none" strike="noStrike" dirty="0">
                          <a:solidFill>
                            <a:schemeClr val="tx1"/>
                          </a:solidFill>
                          <a:effectLst/>
                          <a:latin typeface="+mn-lt"/>
                          <a:ea typeface="DFKai-SB" panose="03000509000000000000" pitchFamily="65" charset="-120"/>
                        </a:rPr>
                        <a:t>1,715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rtl="0" fontAlgn="ctr"/>
                      <a:endParaRPr lang="de-DE" sz="800" b="0" i="0" u="none" strike="noStrike" dirty="0">
                        <a:solidFill>
                          <a:schemeClr val="tx1"/>
                        </a:solidFill>
                        <a:effectLst/>
                        <a:latin typeface="+mn-lt"/>
                        <a:ea typeface="DFKai-SB" pitchFamily="65" charset="-120"/>
                      </a:endParaRPr>
                    </a:p>
                    <a:p>
                      <a:pPr algn="l" rtl="0" fontAlgn="ctr"/>
                      <a:r>
                        <a:rPr lang="de-DE" sz="800" b="0" i="0" u="none" strike="noStrike" dirty="0">
                          <a:solidFill>
                            <a:schemeClr val="tx1"/>
                          </a:solidFill>
                          <a:effectLst/>
                          <a:latin typeface="+mn-lt"/>
                          <a:ea typeface="DFKai-SB" pitchFamily="65" charset="-120"/>
                        </a:rPr>
                        <a:t>The decrease in volume (-2%) in 2024 was primarily due to port closures caused by civil unrests from Feb-June and again in Sept. 2024 </a:t>
                      </a:r>
                    </a:p>
                    <a:p>
                      <a:pPr algn="l" rtl="0" fontAlgn="ctr"/>
                      <a:endParaRPr lang="de-DE" sz="800" b="0" i="0" u="none" strike="noStrike" dirty="0">
                        <a:solidFill>
                          <a:schemeClr val="tx1"/>
                        </a:solidFill>
                        <a:effectLst/>
                        <a:latin typeface="+mn-lt"/>
                        <a:ea typeface="DFKai-SB" pitchFamily="65" charset="-120"/>
                      </a:endParaRPr>
                    </a:p>
                    <a:p>
                      <a:pPr algn="l" rtl="0" fontAlgn="ctr"/>
                      <a:r>
                        <a:rPr lang="de-DE" sz="800" b="0" i="0" u="none" strike="noStrike" dirty="0">
                          <a:solidFill>
                            <a:schemeClr val="tx1"/>
                          </a:solidFill>
                          <a:effectLst/>
                          <a:latin typeface="+mn-lt"/>
                          <a:ea typeface="DFKai-SB" pitchFamily="65" charset="-120"/>
                        </a:rPr>
                        <a:t>Despite these challenges, we remain commited to keeping BCC informed with the latest market rates/share ensuring we align with our customers demand for more competitive pricing.  </a:t>
                      </a:r>
                    </a:p>
                    <a:p>
                      <a:pPr algn="l" rtl="0" fontAlgn="ctr"/>
                      <a:endParaRPr lang="de-DE" sz="800" b="0" i="0" u="none" strike="noStrike" dirty="0">
                        <a:solidFill>
                          <a:schemeClr val="tx1"/>
                        </a:solidFill>
                        <a:effectLst/>
                        <a:latin typeface="+mn-lt"/>
                        <a:ea typeface="DFKai-SB" pitchFamily="65" charset="-120"/>
                      </a:endParaRPr>
                    </a:p>
                    <a:p>
                      <a:pPr algn="l" rtl="0" fontAlgn="ctr"/>
                      <a:r>
                        <a:rPr lang="de-DE" sz="800" b="0" i="0" u="none" strike="noStrike" dirty="0">
                          <a:solidFill>
                            <a:schemeClr val="tx1"/>
                          </a:solidFill>
                          <a:effectLst/>
                          <a:latin typeface="+mn-lt"/>
                          <a:ea typeface="DFKai-SB" pitchFamily="65" charset="-120"/>
                        </a:rPr>
                        <a:t>Our key objective this year is to drive a significant increase in bookings by actively promoting Evergreen and its services to restore growth and exceed our target.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2"/>
                  </a:ext>
                </a:extLst>
              </a:tr>
              <a:tr h="1515774">
                <a:tc vMerge="1">
                  <a:txBody>
                    <a:bodyPr/>
                    <a:lstStyle/>
                    <a:p>
                      <a:pPr algn="ctr" rtl="0" fontAlgn="ct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800" b="1" i="0" u="none" strike="noStrike" dirty="0">
                          <a:solidFill>
                            <a:srgbClr val="FF0000"/>
                          </a:solidFill>
                          <a:effectLst/>
                          <a:latin typeface="+mn-lt"/>
                          <a:ea typeface="DFKai-SB" pitchFamily="65" charset="-120"/>
                        </a:rPr>
                        <a:t>HT</a:t>
                      </a:r>
                      <a:r>
                        <a:rPr lang="en-US" altLang="zh-TW" sz="800" b="1" i="0" u="none" strike="noStrike" dirty="0">
                          <a:solidFill>
                            <a:schemeClr val="tx1"/>
                          </a:solidFill>
                          <a:effectLst/>
                          <a:latin typeface="+mn-lt"/>
                          <a:ea typeface="DFKai-SB" pitchFamily="65" charset="-120"/>
                        </a:rPr>
                        <a:t> </a:t>
                      </a:r>
                      <a:r>
                        <a:rPr lang="fr-FR" altLang="zh-TW" sz="800" b="1" i="0" u="none" strike="noStrike" dirty="0">
                          <a:solidFill>
                            <a:schemeClr val="tx1"/>
                          </a:solidFill>
                          <a:effectLst/>
                          <a:latin typeface="+mn-lt"/>
                          <a:ea typeface="DFKai-SB" pitchFamily="65" charset="-120"/>
                          <a:sym typeface="Wingdings" pitchFamily="2" charset="2"/>
                        </a:rPr>
                        <a:t></a:t>
                      </a:r>
                      <a:r>
                        <a:rPr lang="fr-FR" altLang="zh-TW" sz="800" b="1" i="0" u="none" strike="noStrike" dirty="0">
                          <a:solidFill>
                            <a:schemeClr val="tx1"/>
                          </a:solidFill>
                          <a:effectLst/>
                          <a:latin typeface="+mn-lt"/>
                          <a:ea typeface="DFKai-SB" pitchFamily="65" charset="-120"/>
                        </a:rPr>
                        <a:t> CARI+CARO</a:t>
                      </a:r>
                    </a:p>
                    <a:p>
                      <a:pPr algn="ctr" rtl="0" fontAlgn="ctr"/>
                      <a:r>
                        <a:rPr lang="en-US" altLang="zh-TW" sz="800" b="0" i="0" u="none" strike="noStrike" dirty="0">
                          <a:solidFill>
                            <a:schemeClr val="tx1"/>
                          </a:solidFill>
                          <a:effectLst/>
                          <a:latin typeface="+mn-lt"/>
                          <a:ea typeface="DFKai-SB" pitchFamily="65" charset="-120"/>
                        </a:rPr>
                        <a:t>(CB</a:t>
                      </a:r>
                      <a:r>
                        <a:rPr lang="de-DE" altLang="zh-TW" sz="800" b="0" i="0" u="none" strike="noStrike" baseline="0" dirty="0">
                          <a:solidFill>
                            <a:schemeClr val="tx1"/>
                          </a:solidFill>
                          <a:effectLst/>
                          <a:latin typeface="+mn-lt"/>
                          <a:ea typeface="DFKai-SB" pitchFamily="65" charset="-120"/>
                        </a:rPr>
                        <a:t> Tr</a:t>
                      </a:r>
                      <a:r>
                        <a:rPr lang="fr-FR" altLang="zh-TW" sz="800" b="0" i="0" u="none" strike="noStrike" baseline="0" dirty="0" err="1">
                          <a:solidFill>
                            <a:schemeClr val="tx1"/>
                          </a:solidFill>
                          <a:effectLst/>
                          <a:latin typeface="+mn-lt"/>
                          <a:ea typeface="DFKai-SB" pitchFamily="65" charset="-120"/>
                        </a:rPr>
                        <a:t>ade</a:t>
                      </a:r>
                      <a:r>
                        <a:rPr lang="fr-FR" altLang="zh-TW" sz="800" b="0" i="0" u="none" strike="noStrike" baseline="0" dirty="0">
                          <a:solidFill>
                            <a:schemeClr val="tx1"/>
                          </a:solidFill>
                          <a:effectLst/>
                          <a:latin typeface="+mn-lt"/>
                          <a:ea typeface="DFKai-SB" pitchFamily="65" charset="-120"/>
                        </a:rPr>
                        <a:t>)</a:t>
                      </a:r>
                      <a:endParaRPr lang="de-DE" sz="800" b="0" i="0" u="none" strike="noStrike" dirty="0">
                        <a:solidFill>
                          <a:schemeClr val="tx1"/>
                        </a:solidFill>
                        <a:effectLst/>
                        <a:latin typeface="+mn-lt"/>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800" b="0" i="0" u="none" strike="noStrike" dirty="0">
                          <a:solidFill>
                            <a:schemeClr val="tx1"/>
                          </a:solidFill>
                          <a:effectLst/>
                          <a:latin typeface="+mn-lt"/>
                          <a:ea typeface="DFKai-SB" pitchFamily="65" charset="-120"/>
                        </a:rPr>
                        <a:t>ELA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sz="800" dirty="0">
                          <a:solidFill>
                            <a:schemeClr val="dk1"/>
                          </a:solidFill>
                          <a:latin typeface="+mn-lt"/>
                          <a:ea typeface="DFKai-SB"/>
                          <a:cs typeface="DFKai-SB"/>
                          <a:sym typeface="DFKai-SB"/>
                        </a:rPr>
                        <a:t>1,000</a:t>
                      </a:r>
                      <a:endParaRPr sz="800" b="0" i="0" u="none" strike="noStrike" dirty="0">
                        <a:solidFill>
                          <a:schemeClr val="dk1"/>
                        </a:solidFill>
                        <a:latin typeface="+mn-lt"/>
                        <a:ea typeface="DFKai-SB"/>
                        <a:cs typeface="DFKai-SB"/>
                        <a:sym typeface="DFKai-SB"/>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sz="800" b="0" i="0" u="none" strike="noStrike" dirty="0">
                          <a:solidFill>
                            <a:schemeClr val="dk1"/>
                          </a:solidFill>
                          <a:latin typeface="+mn-lt"/>
                          <a:ea typeface="DFKai-SB"/>
                          <a:cs typeface="DFKai-SB"/>
                          <a:sym typeface="DFKai-SB"/>
                        </a:rPr>
                        <a:t>222</a:t>
                      </a:r>
                      <a:endParaRPr sz="800" b="0" i="0" u="none" strike="noStrike" dirty="0">
                        <a:solidFill>
                          <a:schemeClr val="dk1"/>
                        </a:solidFill>
                        <a:latin typeface="+mn-lt"/>
                        <a:ea typeface="DFKai-SB"/>
                        <a:cs typeface="DFKai-SB"/>
                        <a:sym typeface="DFKai-SB"/>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sz="800" b="0" i="0" u="none" strike="noStrike" dirty="0">
                          <a:solidFill>
                            <a:srgbClr val="FF0000"/>
                          </a:solidFill>
                          <a:latin typeface="+mn-lt"/>
                          <a:ea typeface="DFKai-SB"/>
                          <a:cs typeface="DFKai-SB"/>
                          <a:sym typeface="DFKai-SB"/>
                        </a:rPr>
                        <a:t>22%</a:t>
                      </a:r>
                      <a:endParaRPr sz="800" b="0" i="0" u="none" strike="noStrike" dirty="0">
                        <a:solidFill>
                          <a:srgbClr val="FF0000"/>
                        </a:solidFill>
                        <a:latin typeface="+mn-lt"/>
                        <a:ea typeface="DFKai-SB"/>
                        <a:cs typeface="DFKai-SB"/>
                        <a:sym typeface="DFKai-SB"/>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indent="0" algn="ctr" rtl="0">
                        <a:spcBef>
                          <a:spcPts val="0"/>
                        </a:spcBef>
                        <a:spcAft>
                          <a:spcPts val="0"/>
                        </a:spcAft>
                        <a:buNone/>
                      </a:pPr>
                      <a:r>
                        <a:rPr lang="en-US" sz="800" b="0" i="0" u="none" strike="noStrike" dirty="0">
                          <a:solidFill>
                            <a:schemeClr val="dk1"/>
                          </a:solidFill>
                          <a:latin typeface="+mn-lt"/>
                          <a:ea typeface="DFKai-SB"/>
                          <a:cs typeface="DFKai-SB"/>
                          <a:sym typeface="DFKai-SB"/>
                        </a:rPr>
                        <a:t>500</a:t>
                      </a:r>
                      <a:endParaRPr sz="800" b="0" i="0" u="none" strike="noStrike" dirty="0">
                        <a:solidFill>
                          <a:schemeClr val="dk1"/>
                        </a:solidFill>
                        <a:latin typeface="+mn-lt"/>
                        <a:ea typeface="DFKai-SB"/>
                        <a:cs typeface="DFKai-SB"/>
                        <a:sym typeface="DFKai-SB"/>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rtl="0" fontAlgn="ctr"/>
                      <a:r>
                        <a:rPr lang="de-DE" sz="800" b="0" i="0" u="none" strike="noStrike" dirty="0">
                          <a:solidFill>
                            <a:schemeClr val="tx1"/>
                          </a:solidFill>
                          <a:effectLst/>
                          <a:latin typeface="+mn-lt"/>
                          <a:ea typeface="DFKai-SB" pitchFamily="65" charset="-120"/>
                        </a:rPr>
                        <a:t>-Volume decline and targets have not been met due to the security crisis in the country over the past months. </a:t>
                      </a:r>
                    </a:p>
                    <a:p>
                      <a:pPr algn="l" rtl="0" fontAlgn="ctr"/>
                      <a:endParaRPr lang="de-DE" sz="800" b="0" i="0" u="none" strike="noStrike" dirty="0">
                        <a:solidFill>
                          <a:schemeClr val="tx1"/>
                        </a:solidFill>
                        <a:effectLst/>
                        <a:latin typeface="+mn-lt"/>
                        <a:ea typeface="DFKai-SB" pitchFamily="65" charset="-120"/>
                      </a:endParaRPr>
                    </a:p>
                    <a:p>
                      <a:pPr algn="l" rtl="0" fontAlgn="ctr"/>
                      <a:r>
                        <a:rPr lang="de-DE" sz="800" b="0" i="0" u="none" strike="noStrike" dirty="0">
                          <a:solidFill>
                            <a:schemeClr val="tx1"/>
                          </a:solidFill>
                          <a:effectLst/>
                          <a:latin typeface="+mn-lt"/>
                          <a:ea typeface="DFKai-SB" pitchFamily="65" charset="-120"/>
                        </a:rPr>
                        <a:t>-The need to increase allocation, and enhance the availability of foodgrade containers, particularly for sugar/confectionery imports. </a:t>
                      </a:r>
                    </a:p>
                    <a:p>
                      <a:pPr algn="l" rtl="0" fontAlgn="ctr"/>
                      <a:endParaRPr lang="de-DE" sz="800" b="0" i="0" u="none" strike="noStrike" dirty="0">
                        <a:solidFill>
                          <a:schemeClr val="tx1"/>
                        </a:solidFill>
                        <a:effectLst/>
                        <a:latin typeface="+mn-lt"/>
                        <a:ea typeface="DFKai-SB" pitchFamily="65" charset="-120"/>
                      </a:endParaRPr>
                    </a:p>
                    <a:p>
                      <a:pPr algn="l" rtl="0" fontAlgn="ctr"/>
                      <a:endParaRPr lang="de-DE" sz="800" b="0" i="0" u="none" strike="noStrike" dirty="0">
                        <a:solidFill>
                          <a:schemeClr val="tx1"/>
                        </a:solidFill>
                        <a:effectLst/>
                        <a:latin typeface="+mn-lt"/>
                        <a:ea typeface="DFKai-SB" pitchFamily="65" charset="-120"/>
                      </a:endParaRPr>
                    </a:p>
                    <a:p>
                      <a:pPr algn="l" rtl="0" fontAlgn="ctr"/>
                      <a:r>
                        <a:rPr lang="de-DE" sz="800" b="0" i="0" u="none" strike="noStrike" dirty="0">
                          <a:solidFill>
                            <a:schemeClr val="tx1"/>
                          </a:solidFill>
                          <a:effectLst/>
                          <a:latin typeface="+mn-lt"/>
                          <a:ea typeface="DFKai-SB" pitchFamily="65" charset="-120"/>
                        </a:rPr>
                        <a:t>-Our focus this year is on driving volume growth by actively promoting Evergreen and its reliable services.</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4"/>
                  </a:ext>
                </a:extLst>
              </a:tr>
            </a:tbl>
          </a:graphicData>
        </a:graphic>
      </p:graphicFrame>
      <p:sp>
        <p:nvSpPr>
          <p:cNvPr id="7" name="Slide Number Placeholder 1"/>
          <p:cNvSpPr txBox="1">
            <a:spLocks/>
          </p:cNvSpPr>
          <p:nvPr/>
        </p:nvSpPr>
        <p:spPr>
          <a:xfrm>
            <a:off x="7092280" y="4937794"/>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16</a:t>
            </a:fld>
            <a:endParaRPr lang="en-US" sz="1200" dirty="0">
              <a:solidFill>
                <a:prstClr val="black"/>
              </a:solidFill>
              <a:latin typeface="Calibri"/>
            </a:endParaRPr>
          </a:p>
        </p:txBody>
      </p:sp>
      <p:sp>
        <p:nvSpPr>
          <p:cNvPr id="2" name="Title 11">
            <a:extLst>
              <a:ext uri="{FF2B5EF4-FFF2-40B4-BE49-F238E27FC236}">
                <a16:creationId xmlns:a16="http://schemas.microsoft.com/office/drawing/2014/main" id="{E6F4305D-85C4-6518-59AB-EA76C07348B2}"/>
              </a:ext>
            </a:extLst>
          </p:cNvPr>
          <p:cNvSpPr txBox="1">
            <a:spLocks/>
          </p:cNvSpPr>
          <p:nvPr/>
        </p:nvSpPr>
        <p:spPr>
          <a:xfrm>
            <a:off x="104257" y="66576"/>
            <a:ext cx="8935486" cy="555831"/>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ltLang="zh-TW" sz="2400" b="1" dirty="0">
                <a:latin typeface="DFKai-SB" pitchFamily="65" charset="-120"/>
                <a:ea typeface="DFKai-SB" pitchFamily="65" charset="-120"/>
              </a:rPr>
              <a:t>Performance/Space(2024) and 2025 Market Review </a:t>
            </a:r>
            <a:r>
              <a:rPr lang="en-US" altLang="zh-TW" sz="2400" b="1" dirty="0">
                <a:solidFill>
                  <a:srgbClr val="FFFF00"/>
                </a:solidFill>
                <a:latin typeface="DFKai-SB" pitchFamily="65" charset="-120"/>
                <a:ea typeface="DFKai-SB" pitchFamily="65" charset="-120"/>
              </a:rPr>
              <a:t>(HT)</a:t>
            </a:r>
            <a:endParaRPr lang="en-US" sz="2400" b="1" dirty="0">
              <a:solidFill>
                <a:srgbClr val="FFFF00"/>
              </a:solidFill>
              <a:latin typeface="DFKai-SB" pitchFamily="65" charset="-120"/>
              <a:ea typeface="DFKai-SB" pitchFamily="65" charset="-120"/>
            </a:endParaRPr>
          </a:p>
        </p:txBody>
      </p:sp>
    </p:spTree>
    <p:extLst>
      <p:ext uri="{BB962C8B-B14F-4D97-AF65-F5344CB8AC3E}">
        <p14:creationId xmlns:p14="http://schemas.microsoft.com/office/powerpoint/2010/main" val="28409148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4131697004"/>
              </p:ext>
            </p:extLst>
          </p:nvPr>
        </p:nvGraphicFramePr>
        <p:xfrm>
          <a:off x="132313" y="689870"/>
          <a:ext cx="8907429" cy="4250133"/>
        </p:xfrm>
        <a:graphic>
          <a:graphicData uri="http://schemas.openxmlformats.org/drawingml/2006/table">
            <a:tbl>
              <a:tblPr/>
              <a:tblGrid>
                <a:gridCol w="480519">
                  <a:extLst>
                    <a:ext uri="{9D8B030D-6E8A-4147-A177-3AD203B41FA5}">
                      <a16:colId xmlns:a16="http://schemas.microsoft.com/office/drawing/2014/main" val="20000"/>
                    </a:ext>
                  </a:extLst>
                </a:gridCol>
                <a:gridCol w="1082989">
                  <a:extLst>
                    <a:ext uri="{9D8B030D-6E8A-4147-A177-3AD203B41FA5}">
                      <a16:colId xmlns:a16="http://schemas.microsoft.com/office/drawing/2014/main" val="20001"/>
                    </a:ext>
                  </a:extLst>
                </a:gridCol>
                <a:gridCol w="433196">
                  <a:extLst>
                    <a:ext uri="{9D8B030D-6E8A-4147-A177-3AD203B41FA5}">
                      <a16:colId xmlns:a16="http://schemas.microsoft.com/office/drawing/2014/main" val="20006"/>
                    </a:ext>
                  </a:extLst>
                </a:gridCol>
                <a:gridCol w="866391">
                  <a:extLst>
                    <a:ext uri="{9D8B030D-6E8A-4147-A177-3AD203B41FA5}">
                      <a16:colId xmlns:a16="http://schemas.microsoft.com/office/drawing/2014/main" val="20002"/>
                    </a:ext>
                  </a:extLst>
                </a:gridCol>
                <a:gridCol w="866391">
                  <a:extLst>
                    <a:ext uri="{9D8B030D-6E8A-4147-A177-3AD203B41FA5}">
                      <a16:colId xmlns:a16="http://schemas.microsoft.com/office/drawing/2014/main" val="20003"/>
                    </a:ext>
                  </a:extLst>
                </a:gridCol>
                <a:gridCol w="577594">
                  <a:extLst>
                    <a:ext uri="{9D8B030D-6E8A-4147-A177-3AD203B41FA5}">
                      <a16:colId xmlns:a16="http://schemas.microsoft.com/office/drawing/2014/main" val="20004"/>
                    </a:ext>
                  </a:extLst>
                </a:gridCol>
                <a:gridCol w="721993">
                  <a:extLst>
                    <a:ext uri="{9D8B030D-6E8A-4147-A177-3AD203B41FA5}">
                      <a16:colId xmlns:a16="http://schemas.microsoft.com/office/drawing/2014/main" val="1790420291"/>
                    </a:ext>
                  </a:extLst>
                </a:gridCol>
                <a:gridCol w="3878356">
                  <a:extLst>
                    <a:ext uri="{9D8B030D-6E8A-4147-A177-3AD203B41FA5}">
                      <a16:colId xmlns:a16="http://schemas.microsoft.com/office/drawing/2014/main" val="20005"/>
                    </a:ext>
                  </a:extLst>
                </a:gridCol>
              </a:tblGrid>
              <a:tr h="474501">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Subject</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Segments</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BCC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a:t>
                      </a:r>
                      <a:r>
                        <a:rPr lang="en-US" altLang="zh-TW" sz="800" b="0" i="0" u="none" strike="noStrike" dirty="0">
                          <a:solidFill>
                            <a:schemeClr val="tx1"/>
                          </a:solidFill>
                          <a:effectLst/>
                          <a:latin typeface="DFKai-SB" pitchFamily="65" charset="-120"/>
                          <a:ea typeface="DFKai-SB" pitchFamily="65" charset="-120"/>
                        </a:rPr>
                        <a:t>4</a:t>
                      </a:r>
                      <a:r>
                        <a:rPr lang="de-DE" altLang="zh-TW" sz="800" b="0" i="0" u="none" strike="noStrike" dirty="0">
                          <a:solidFill>
                            <a:schemeClr val="tx1"/>
                          </a:solidFill>
                          <a:effectLst/>
                          <a:latin typeface="DFKai-SB" pitchFamily="65" charset="-120"/>
                          <a:ea typeface="DFKai-SB" pitchFamily="65" charset="-120"/>
                        </a:rPr>
                        <a:t> Target</a:t>
                      </a:r>
                    </a:p>
                    <a:p>
                      <a:pPr algn="ctr" rtl="0" fontAlgn="ct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2024 JAN~DEC</a:t>
                      </a:r>
                    </a:p>
                    <a:p>
                      <a:pPr marL="0" marR="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a:t>
                      </a:r>
                      <a:r>
                        <a:rPr lang="de-DE" altLang="zh-TW" sz="800" b="0" i="0" u="none" strike="noStrike" baseline="0" dirty="0">
                          <a:solidFill>
                            <a:schemeClr val="tx1"/>
                          </a:solidFill>
                          <a:effectLst/>
                          <a:latin typeface="DFKai-SB" pitchFamily="65" charset="-120"/>
                          <a:ea typeface="DFKai-SB" pitchFamily="65" charset="-120"/>
                        </a:rPr>
                        <a:t> </a:t>
                      </a:r>
                      <a:r>
                        <a:rPr lang="de-DE" altLang="zh-TW" sz="800" b="0" i="0" u="none" strike="noStrike" dirty="0">
                          <a:solidFill>
                            <a:schemeClr val="tx1"/>
                          </a:solidFill>
                          <a:effectLst/>
                          <a:latin typeface="DFKai-SB" pitchFamily="65" charset="-120"/>
                          <a:ea typeface="DFKai-SB" pitchFamily="65" charset="-120"/>
                        </a:rPr>
                        <a:t>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800" b="0" i="0" u="none" strike="noStrike" dirty="0">
                          <a:solidFill>
                            <a:schemeClr val="tx1"/>
                          </a:solidFill>
                          <a:effectLst/>
                          <a:latin typeface="DFKai-SB" pitchFamily="65" charset="-120"/>
                          <a:ea typeface="DFKai-SB" pitchFamily="65" charset="-120"/>
                        </a:rPr>
                        <a:t>Achievement</a:t>
                      </a:r>
                    </a:p>
                    <a:p>
                      <a:pPr algn="ctr" rtl="0" fontAlgn="ctr"/>
                      <a:r>
                        <a:rPr lang="de-DE" altLang="zh-TW" sz="800" b="0" i="0" u="none" strike="noStrike" dirty="0">
                          <a:solidFill>
                            <a:schemeClr val="tx1"/>
                          </a:solidFill>
                          <a:effectLst/>
                          <a:latin typeface="DFKai-SB" pitchFamily="65" charset="-120"/>
                          <a:ea typeface="DFKai-SB" pitchFamily="65" charset="-120"/>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2025 JAN~DEC</a:t>
                      </a:r>
                    </a:p>
                    <a:p>
                      <a:pPr marL="0" marR="0" lvl="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sz="1000" b="0" i="0" u="none" strike="noStrike" dirty="0">
                          <a:solidFill>
                            <a:srgbClr val="000000"/>
                          </a:solidFill>
                          <a:effectLst/>
                          <a:latin typeface="DFKai-SB" pitchFamily="65" charset="-120"/>
                          <a:ea typeface="DFKai-SB" pitchFamily="65" charset="-120"/>
                        </a:rPr>
                        <a:t>Market</a:t>
                      </a:r>
                      <a:r>
                        <a:rPr lang="de-DE" sz="1000" b="0" i="0" u="none" strike="noStrike" baseline="0" dirty="0">
                          <a:solidFill>
                            <a:srgbClr val="000000"/>
                          </a:solidFill>
                          <a:effectLst/>
                          <a:latin typeface="DFKai-SB" pitchFamily="65" charset="-120"/>
                          <a:ea typeface="DFKai-SB" pitchFamily="65" charset="-120"/>
                        </a:rPr>
                        <a:t> Review</a:t>
                      </a:r>
                      <a:r>
                        <a:rPr lang="de-DE" sz="1000" b="0" i="0" u="none" strike="noStrike" dirty="0">
                          <a:solidFill>
                            <a:srgbClr val="000000"/>
                          </a:solidFill>
                          <a:effectLst/>
                          <a:latin typeface="DFKai-SB" pitchFamily="65" charset="-120"/>
                          <a:ea typeface="DFKai-SB" pitchFamily="65" charset="-120"/>
                        </a:rPr>
                        <a:t> &amp; Action</a:t>
                      </a:r>
                      <a:r>
                        <a:rPr lang="de-DE" sz="1000" b="0" i="0" u="none" strike="noStrike" baseline="0" dirty="0">
                          <a:solidFill>
                            <a:srgbClr val="000000"/>
                          </a:solidFill>
                          <a:effectLst/>
                          <a:latin typeface="DFKai-SB" pitchFamily="65" charset="-120"/>
                          <a:ea typeface="DFKai-SB" pitchFamily="65" charset="-120"/>
                        </a:rPr>
                        <a:t> Plan</a:t>
                      </a:r>
                    </a:p>
                    <a:p>
                      <a:pPr algn="ctr" rtl="0" fontAlgn="ctr"/>
                      <a:r>
                        <a:rPr lang="de-DE" sz="1000" b="0" i="0" u="none" strike="noStrike" baseline="0" dirty="0">
                          <a:solidFill>
                            <a:srgbClr val="000000"/>
                          </a:solidFill>
                          <a:effectLst/>
                          <a:latin typeface="DFKai-SB" pitchFamily="65" charset="-120"/>
                          <a:ea typeface="DFKai-SB" pitchFamily="65" charset="-120"/>
                        </a:rPr>
                        <a:t>(How to achieve 2025 target?)</a:t>
                      </a: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extLst>
                  <a:ext uri="{0D108BD9-81ED-4DB2-BD59-A6C34878D82A}">
                    <a16:rowId xmlns:a16="http://schemas.microsoft.com/office/drawing/2014/main" val="10000"/>
                  </a:ext>
                </a:extLst>
              </a:tr>
              <a:tr h="266040">
                <a:tc vMerge="1">
                  <a:txBody>
                    <a:bodyPr/>
                    <a:lstStyle/>
                    <a:p>
                      <a:endParaRPr lang="de-DE"/>
                    </a:p>
                  </a:txBody>
                  <a:tcPr/>
                </a:tc>
                <a:tc vMerge="1">
                  <a:txBody>
                    <a:bodyPr/>
                    <a:lstStyle/>
                    <a:p>
                      <a:endParaRPr lang="de-DE"/>
                    </a:p>
                  </a:txBody>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(B)</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(B)/(A)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Target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extLst>
                  <a:ext uri="{0D108BD9-81ED-4DB2-BD59-A6C34878D82A}">
                    <a16:rowId xmlns:a16="http://schemas.microsoft.com/office/drawing/2014/main" val="10001"/>
                  </a:ext>
                </a:extLst>
              </a:tr>
              <a:tr h="1802230">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Trade</a:t>
                      </a:r>
                      <a:r>
                        <a:rPr lang="en-US" altLang="zh-TW" sz="1000" b="0" i="0" u="none" strike="noStrike" baseline="0" dirty="0">
                          <a:solidFill>
                            <a:srgbClr val="000000"/>
                          </a:solidFill>
                          <a:effectLst/>
                          <a:latin typeface="DFKai-SB" pitchFamily="65" charset="-120"/>
                          <a:ea typeface="DFKai-SB" pitchFamily="65" charset="-120"/>
                        </a:rPr>
                        <a:t> Lane</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TW" sz="800" b="1" i="0" u="none" strike="noStrike" dirty="0">
                          <a:solidFill>
                            <a:srgbClr val="FF0000"/>
                          </a:solidFill>
                          <a:effectLst/>
                          <a:latin typeface="+mn-lt"/>
                          <a:ea typeface="DFKai-SB" pitchFamily="65" charset="-120"/>
                        </a:rPr>
                        <a:t>HT</a:t>
                      </a:r>
                      <a:r>
                        <a:rPr lang="en-US" altLang="zh-TW" sz="800" b="1" i="0" u="none" strike="noStrike" dirty="0">
                          <a:solidFill>
                            <a:schemeClr val="tx1"/>
                          </a:solidFill>
                          <a:effectLst/>
                          <a:latin typeface="+mn-lt"/>
                          <a:ea typeface="DFKai-SB" pitchFamily="65" charset="-120"/>
                        </a:rPr>
                        <a:t> </a:t>
                      </a:r>
                      <a:r>
                        <a:rPr lang="fr-FR" altLang="zh-TW" sz="800" b="1" i="0" u="none" strike="noStrike" dirty="0">
                          <a:solidFill>
                            <a:schemeClr val="tx1"/>
                          </a:solidFill>
                          <a:effectLst/>
                          <a:latin typeface="+mn-lt"/>
                          <a:ea typeface="DFKai-SB" pitchFamily="65" charset="-120"/>
                          <a:sym typeface="Wingdings" pitchFamily="2" charset="2"/>
                        </a:rPr>
                        <a:t> WCSA+WCCA</a:t>
                      </a:r>
                      <a:r>
                        <a:rPr lang="fr-FR" altLang="zh-TW" sz="800" b="1" i="0" u="none" strike="noStrike" dirty="0">
                          <a:solidFill>
                            <a:schemeClr val="tx1"/>
                          </a:solidFill>
                          <a:effectLst/>
                          <a:latin typeface="+mn-lt"/>
                          <a:ea typeface="DFKai-SB" pitchFamily="65" charset="-120"/>
                        </a:rPr>
                        <a:t> </a:t>
                      </a:r>
                    </a:p>
                    <a:p>
                      <a:pPr marL="0" marR="0" indent="0" algn="ctr" defTabSz="914400" rtl="0" eaLnBrk="1" fontAlgn="ctr" latinLnBrk="0" hangingPunct="1">
                        <a:lnSpc>
                          <a:spcPct val="100000"/>
                        </a:lnSpc>
                        <a:spcBef>
                          <a:spcPts val="0"/>
                        </a:spcBef>
                        <a:spcAft>
                          <a:spcPts val="0"/>
                        </a:spcAft>
                        <a:buClrTx/>
                        <a:buSzTx/>
                        <a:buFontTx/>
                        <a:buNone/>
                        <a:tabLst/>
                        <a:defRPr/>
                      </a:pPr>
                      <a:r>
                        <a:rPr lang="en-US" altLang="zh-TW" sz="800" b="0" i="0" u="none" strike="noStrike" dirty="0">
                          <a:solidFill>
                            <a:schemeClr val="tx1"/>
                          </a:solidFill>
                          <a:effectLst/>
                          <a:latin typeface="+mn-lt"/>
                          <a:ea typeface="DFKai-SB" pitchFamily="65" charset="-120"/>
                        </a:rPr>
                        <a:t>(CW+WC+CB</a:t>
                      </a:r>
                      <a:r>
                        <a:rPr lang="de-DE" altLang="zh-TW" sz="800" b="0" i="0" u="none" strike="noStrike" baseline="0" dirty="0">
                          <a:solidFill>
                            <a:schemeClr val="tx1"/>
                          </a:solidFill>
                          <a:effectLst/>
                          <a:latin typeface="+mn-lt"/>
                          <a:ea typeface="DFKai-SB" pitchFamily="65" charset="-120"/>
                        </a:rPr>
                        <a:t> Tr</a:t>
                      </a:r>
                      <a:r>
                        <a:rPr lang="fr-FR" altLang="zh-TW" sz="800" b="0" i="0" u="none" strike="noStrike" baseline="0" dirty="0" err="1">
                          <a:solidFill>
                            <a:schemeClr val="tx1"/>
                          </a:solidFill>
                          <a:effectLst/>
                          <a:latin typeface="+mn-lt"/>
                          <a:ea typeface="DFKai-SB" pitchFamily="65" charset="-120"/>
                        </a:rPr>
                        <a:t>ade</a:t>
                      </a:r>
                      <a:r>
                        <a:rPr lang="fr-FR" altLang="zh-TW" sz="800" b="0" i="0" u="none" strike="noStrike" baseline="0" dirty="0">
                          <a:solidFill>
                            <a:schemeClr val="tx1"/>
                          </a:solidFill>
                          <a:effectLst/>
                          <a:latin typeface="+mn-lt"/>
                          <a:ea typeface="DFKai-SB" pitchFamily="65" charset="-120"/>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800" b="0" i="0" u="none" strike="noStrike" dirty="0">
                          <a:solidFill>
                            <a:schemeClr val="tx1"/>
                          </a:solidFill>
                          <a:effectLst/>
                          <a:latin typeface="+mn-lt"/>
                          <a:ea typeface="DFKai-SB" pitchFamily="65" charset="-120"/>
                        </a:rPr>
                        <a:t>ELA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sz="800" dirty="0">
                          <a:solidFill>
                            <a:schemeClr val="dk1"/>
                          </a:solidFill>
                          <a:latin typeface="+mn-lt"/>
                          <a:ea typeface="DFKai-SB"/>
                          <a:cs typeface="DFKai-SB"/>
                          <a:sym typeface="DFKai-SB"/>
                        </a:rPr>
                        <a:t>1,000</a:t>
                      </a:r>
                      <a:endParaRPr sz="800" b="0" i="0" u="none" strike="noStrike" dirty="0">
                        <a:solidFill>
                          <a:schemeClr val="dk1"/>
                        </a:solidFill>
                        <a:latin typeface="+mn-lt"/>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sz="800" dirty="0">
                          <a:solidFill>
                            <a:schemeClr val="dk1"/>
                          </a:solidFill>
                          <a:latin typeface="+mn-lt"/>
                          <a:ea typeface="DFKai-SB"/>
                          <a:cs typeface="DFKai-SB"/>
                          <a:sym typeface="DFKai-SB"/>
                        </a:rPr>
                        <a:t>60</a:t>
                      </a:r>
                      <a:endParaRPr sz="800" dirty="0">
                        <a:solidFill>
                          <a:schemeClr val="dk1"/>
                        </a:solidFill>
                        <a:latin typeface="+mn-lt"/>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sz="800" b="0" i="0" u="none" strike="noStrike" dirty="0">
                          <a:solidFill>
                            <a:srgbClr val="FF0000"/>
                          </a:solidFill>
                          <a:latin typeface="+mn-lt"/>
                          <a:ea typeface="DFKai-SB"/>
                          <a:cs typeface="DFKai-SB"/>
                          <a:sym typeface="DFKai-SB"/>
                        </a:rPr>
                        <a:t>6%</a:t>
                      </a:r>
                      <a:endParaRPr sz="800" b="0" i="0" u="none" strike="noStrike" dirty="0">
                        <a:solidFill>
                          <a:srgbClr val="FF0000"/>
                        </a:solidFill>
                        <a:latin typeface="+mn-lt"/>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indent="0" algn="ctr" rtl="0">
                        <a:spcBef>
                          <a:spcPts val="0"/>
                        </a:spcBef>
                        <a:spcAft>
                          <a:spcPts val="0"/>
                        </a:spcAft>
                        <a:buNone/>
                      </a:pPr>
                      <a:r>
                        <a:rPr lang="en-US" sz="800" b="0" i="0" u="none" strike="noStrike" dirty="0">
                          <a:solidFill>
                            <a:schemeClr val="dk1"/>
                          </a:solidFill>
                          <a:latin typeface="+mn-lt"/>
                          <a:ea typeface="DFKai-SB"/>
                          <a:cs typeface="DFKai-SB"/>
                          <a:sym typeface="DFKai-SB"/>
                        </a:rPr>
                        <a:t>80</a:t>
                      </a:r>
                      <a:endParaRPr sz="800" b="0" i="0" u="none" strike="noStrike" dirty="0">
                        <a:solidFill>
                          <a:schemeClr val="dk1"/>
                        </a:solidFill>
                        <a:latin typeface="+mn-lt"/>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de-DE" sz="800" b="0" i="0" u="none" strike="noStrike" dirty="0">
                          <a:solidFill>
                            <a:schemeClr val="tx1"/>
                          </a:solidFill>
                          <a:effectLst/>
                          <a:latin typeface="+mn-lt"/>
                          <a:ea typeface="DFKai-SB" pitchFamily="65" charset="-120"/>
                        </a:rPr>
                        <a:t>Volume decrease due to the country insecurity.</a:t>
                      </a:r>
                    </a:p>
                    <a:p>
                      <a:pPr marL="0" marR="0" lvl="0" indent="0" algn="l" defTabSz="914400" rtl="0" eaLnBrk="1" fontAlgn="ctr" latinLnBrk="0" hangingPunct="1">
                        <a:lnSpc>
                          <a:spcPct val="100000"/>
                        </a:lnSpc>
                        <a:spcBef>
                          <a:spcPts val="0"/>
                        </a:spcBef>
                        <a:spcAft>
                          <a:spcPts val="0"/>
                        </a:spcAft>
                        <a:buClrTx/>
                        <a:buSzTx/>
                        <a:buFontTx/>
                        <a:buNone/>
                        <a:tabLst/>
                        <a:defRPr/>
                      </a:pPr>
                      <a:endParaRPr lang="de-DE" sz="800" b="0" i="0" u="none" strike="noStrike" dirty="0">
                        <a:solidFill>
                          <a:schemeClr val="tx1"/>
                        </a:solidFill>
                        <a:effectLst/>
                        <a:latin typeface="+mn-lt"/>
                        <a:ea typeface="DFKai-SB" pitchFamily="65" charset="-120"/>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de-DE" sz="800" b="0" i="0" u="none" strike="noStrike" dirty="0">
                          <a:solidFill>
                            <a:schemeClr val="tx1"/>
                          </a:solidFill>
                          <a:effectLst/>
                          <a:latin typeface="+mn-lt"/>
                          <a:ea typeface="DFKai-SB" pitchFamily="65" charset="-120"/>
                        </a:rPr>
                        <a:t>The need to increase allocation, and enhance the availability of foodgrade containers, particularly for sugar/confectionery imports especially for GTZNJ, CRCAL, SVAGR &amp; NICPK.</a:t>
                      </a:r>
                    </a:p>
                    <a:p>
                      <a:pPr marL="0" marR="0" lvl="0" indent="0" algn="l" defTabSz="914400" rtl="0" eaLnBrk="1" fontAlgn="ctr" latinLnBrk="0" hangingPunct="1">
                        <a:lnSpc>
                          <a:spcPct val="100000"/>
                        </a:lnSpc>
                        <a:spcBef>
                          <a:spcPts val="0"/>
                        </a:spcBef>
                        <a:spcAft>
                          <a:spcPts val="0"/>
                        </a:spcAft>
                        <a:buClrTx/>
                        <a:buSzTx/>
                        <a:buFontTx/>
                        <a:buNone/>
                        <a:tabLst/>
                        <a:defRPr/>
                      </a:pPr>
                      <a:endParaRPr lang="de-DE" sz="800" b="0" i="0" u="none" strike="noStrike" dirty="0">
                        <a:solidFill>
                          <a:schemeClr val="tx1"/>
                        </a:solidFill>
                        <a:effectLst/>
                        <a:latin typeface="+mn-lt"/>
                        <a:ea typeface="DFKai-SB" pitchFamily="65" charset="-120"/>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de-DE" sz="800" b="0" i="0" u="none" strike="noStrike" dirty="0">
                          <a:solidFill>
                            <a:schemeClr val="tx1"/>
                          </a:solidFill>
                          <a:effectLst/>
                          <a:latin typeface="+mn-lt"/>
                          <a:ea typeface="DFKai-SB" pitchFamily="65" charset="-120"/>
                        </a:rPr>
                        <a:t>Services from COBVT &amp; PECAL still suspended.</a:t>
                      </a:r>
                    </a:p>
                    <a:p>
                      <a:pPr marL="0" marR="0" lvl="0" indent="0" algn="l" defTabSz="914400" rtl="0" eaLnBrk="1" fontAlgn="ctr" latinLnBrk="0" hangingPunct="1">
                        <a:lnSpc>
                          <a:spcPct val="100000"/>
                        </a:lnSpc>
                        <a:spcBef>
                          <a:spcPts val="0"/>
                        </a:spcBef>
                        <a:spcAft>
                          <a:spcPts val="0"/>
                        </a:spcAft>
                        <a:buClrTx/>
                        <a:buSzTx/>
                        <a:buFontTx/>
                        <a:buNone/>
                        <a:tabLst/>
                        <a:defRPr/>
                      </a:pPr>
                      <a:r>
                        <a:rPr lang="de-DE" sz="800" b="0" i="0" u="none" strike="noStrike" dirty="0">
                          <a:solidFill>
                            <a:schemeClr val="tx1"/>
                          </a:solidFill>
                          <a:effectLst/>
                          <a:latin typeface="+mn-lt"/>
                          <a:ea typeface="DFKai-SB" pitchFamily="65" charset="-120"/>
                        </a:rPr>
                        <a:t>[2024 Q1-Q4]</a:t>
                      </a:r>
                    </a:p>
                    <a:p>
                      <a:pPr marL="0" marR="0" lvl="0" indent="0" algn="l" defTabSz="914400" rtl="0" eaLnBrk="1" fontAlgn="ctr" latinLnBrk="0" hangingPunct="1">
                        <a:lnSpc>
                          <a:spcPct val="100000"/>
                        </a:lnSpc>
                        <a:spcBef>
                          <a:spcPts val="0"/>
                        </a:spcBef>
                        <a:spcAft>
                          <a:spcPts val="0"/>
                        </a:spcAft>
                        <a:buClrTx/>
                        <a:buSzTx/>
                        <a:buFontTx/>
                        <a:buNone/>
                        <a:tabLst/>
                        <a:defRPr/>
                      </a:pPr>
                      <a:r>
                        <a:rPr lang="de-DE" sz="800" b="0" i="0" u="none" strike="noStrike" dirty="0">
                          <a:solidFill>
                            <a:schemeClr val="tx1"/>
                          </a:solidFill>
                          <a:effectLst/>
                          <a:latin typeface="+mn-lt"/>
                          <a:ea typeface="DFKai-SB" pitchFamily="65" charset="-120"/>
                        </a:rPr>
                        <a:t>COBVT – 4,051 TEU</a:t>
                      </a:r>
                    </a:p>
                    <a:p>
                      <a:pPr marL="0" marR="0" lvl="0" indent="0" algn="l" defTabSz="914400" rtl="0" eaLnBrk="1" fontAlgn="ctr" latinLnBrk="0" hangingPunct="1">
                        <a:lnSpc>
                          <a:spcPct val="100000"/>
                        </a:lnSpc>
                        <a:spcBef>
                          <a:spcPts val="0"/>
                        </a:spcBef>
                        <a:spcAft>
                          <a:spcPts val="0"/>
                        </a:spcAft>
                        <a:buClrTx/>
                        <a:buSzTx/>
                        <a:buFontTx/>
                        <a:buNone/>
                        <a:tabLst/>
                        <a:defRPr/>
                      </a:pPr>
                      <a:r>
                        <a:rPr lang="de-DE" sz="800" b="0" i="0" u="none" strike="noStrike" dirty="0">
                          <a:solidFill>
                            <a:schemeClr val="tx1"/>
                          </a:solidFill>
                          <a:effectLst/>
                          <a:latin typeface="+mn-lt"/>
                          <a:ea typeface="DFKai-SB" pitchFamily="65" charset="-120"/>
                        </a:rPr>
                        <a:t>PECAL – 2,789 TEU</a:t>
                      </a:r>
                    </a:p>
                    <a:p>
                      <a:pPr marL="0" marR="0" lvl="0" indent="0" algn="l" defTabSz="914400" rtl="0" eaLnBrk="1" fontAlgn="ctr" latinLnBrk="0" hangingPunct="1">
                        <a:lnSpc>
                          <a:spcPct val="100000"/>
                        </a:lnSpc>
                        <a:spcBef>
                          <a:spcPts val="0"/>
                        </a:spcBef>
                        <a:spcAft>
                          <a:spcPts val="0"/>
                        </a:spcAft>
                        <a:buClrTx/>
                        <a:buSzTx/>
                        <a:buFontTx/>
                        <a:buNone/>
                        <a:tabLst/>
                        <a:defRPr/>
                      </a:pPr>
                      <a:endParaRPr lang="de-DE" sz="800" b="0" i="0" u="none" strike="noStrike" dirty="0">
                        <a:solidFill>
                          <a:schemeClr val="tx1"/>
                        </a:solidFill>
                        <a:effectLst/>
                        <a:latin typeface="+mn-lt"/>
                        <a:ea typeface="DFKai-SB" pitchFamily="65" charset="-120"/>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en-US" sz="800" dirty="0">
                          <a:latin typeface="+mn-lt"/>
                        </a:rPr>
                        <a:t>Our primary goal this year is to significantly boost bookings by strategically promoting Evergreen and its services, aiming to restore growth and surpass our target.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2"/>
                  </a:ext>
                </a:extLst>
              </a:tr>
              <a:tr h="1707362">
                <a:tc vMerge="1">
                  <a:txBody>
                    <a:bodyPr/>
                    <a:lstStyle/>
                    <a:p>
                      <a:endParaRPr lang="fr-FR"/>
                    </a:p>
                  </a:txBody>
                  <a:tcPr/>
                </a:tc>
                <a:tc>
                  <a:txBody>
                    <a:bodyPr/>
                    <a:lstStyle/>
                    <a:p>
                      <a:pPr algn="ctr" rtl="0" fontAlgn="ctr"/>
                      <a:r>
                        <a:rPr lang="en-US" altLang="zh-TW" sz="800" b="1" i="0" u="none" strike="noStrike" dirty="0">
                          <a:solidFill>
                            <a:srgbClr val="FF0000"/>
                          </a:solidFill>
                          <a:effectLst/>
                          <a:latin typeface="+mn-lt"/>
                          <a:ea typeface="DFKai-SB" pitchFamily="65" charset="-120"/>
                        </a:rPr>
                        <a:t>HT</a:t>
                      </a:r>
                      <a:r>
                        <a:rPr lang="en-US" altLang="zh-TW" sz="800" b="1" i="0" u="none" strike="noStrike" dirty="0">
                          <a:solidFill>
                            <a:schemeClr val="tx1"/>
                          </a:solidFill>
                          <a:effectLst/>
                          <a:latin typeface="+mn-lt"/>
                          <a:ea typeface="DFKai-SB" pitchFamily="65" charset="-120"/>
                        </a:rPr>
                        <a:t> </a:t>
                      </a:r>
                      <a:r>
                        <a:rPr lang="en-US" altLang="zh-TW" sz="800" b="1" i="0" u="none" strike="noStrike" dirty="0">
                          <a:solidFill>
                            <a:schemeClr val="tx1"/>
                          </a:solidFill>
                          <a:effectLst/>
                          <a:latin typeface="+mn-lt"/>
                          <a:ea typeface="DFKai-SB" pitchFamily="65" charset="-120"/>
                          <a:sym typeface="Wingdings" pitchFamily="2" charset="2"/>
                        </a:rPr>
                        <a:t> USEC</a:t>
                      </a:r>
                      <a:endParaRPr lang="de-DE" sz="800" b="1" i="0" u="none" strike="noStrike" dirty="0">
                        <a:solidFill>
                          <a:schemeClr val="tx1"/>
                        </a:solidFill>
                        <a:effectLst/>
                        <a:latin typeface="+mn-lt"/>
                        <a:ea typeface="DFKai-SB" pitchFamily="65" charset="-120"/>
                      </a:endParaRPr>
                    </a:p>
                    <a:p>
                      <a:pPr algn="ctr" rtl="0" fontAlgn="ctr"/>
                      <a:r>
                        <a:rPr lang="de-DE" sz="800" b="0" i="0" u="none" strike="noStrike" dirty="0">
                          <a:solidFill>
                            <a:schemeClr val="tx1"/>
                          </a:solidFill>
                          <a:effectLst/>
                          <a:latin typeface="+mn-lt"/>
                          <a:ea typeface="DFKai-SB" pitchFamily="65" charset="-120"/>
                        </a:rPr>
                        <a:t>(622+623</a:t>
                      </a:r>
                      <a:r>
                        <a:rPr lang="de-DE" altLang="zh-TW" sz="800" b="0" i="0" u="none" strike="noStrike" baseline="0" dirty="0">
                          <a:solidFill>
                            <a:schemeClr val="tx1"/>
                          </a:solidFill>
                          <a:effectLst/>
                          <a:latin typeface="+mn-lt"/>
                          <a:ea typeface="DFKai-SB" pitchFamily="65" charset="-120"/>
                        </a:rPr>
                        <a:t> Tr</a:t>
                      </a:r>
                      <a:r>
                        <a:rPr lang="fr-FR" altLang="zh-TW" sz="800" b="0" i="0" u="none" strike="noStrike" baseline="0" dirty="0" err="1">
                          <a:solidFill>
                            <a:schemeClr val="tx1"/>
                          </a:solidFill>
                          <a:effectLst/>
                          <a:latin typeface="+mn-lt"/>
                          <a:ea typeface="DFKai-SB" pitchFamily="65" charset="-120"/>
                        </a:rPr>
                        <a:t>ade</a:t>
                      </a:r>
                      <a:r>
                        <a:rPr lang="fr-FR" altLang="zh-TW" sz="800" b="0" i="0" u="none" strike="noStrike" baseline="0" dirty="0">
                          <a:solidFill>
                            <a:schemeClr val="tx1"/>
                          </a:solidFill>
                          <a:effectLst/>
                          <a:latin typeface="+mn-lt"/>
                          <a:ea typeface="DFKai-SB" pitchFamily="65" charset="-120"/>
                        </a:rPr>
                        <a:t>)</a:t>
                      </a:r>
                      <a:endParaRPr lang="de-DE" sz="800" b="0" i="0" u="none" strike="noStrike" dirty="0">
                        <a:solidFill>
                          <a:schemeClr val="tx1"/>
                        </a:solidFill>
                        <a:effectLst/>
                        <a:latin typeface="+mn-lt"/>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800" b="0" i="0" u="none" strike="noStrike" dirty="0">
                          <a:solidFill>
                            <a:schemeClr val="tx1"/>
                          </a:solidFill>
                          <a:effectLst/>
                          <a:latin typeface="+mn-lt"/>
                          <a:ea typeface="DFKai-SB" pitchFamily="65" charset="-120"/>
                        </a:rPr>
                        <a:t>ELA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800" dirty="0">
                          <a:solidFill>
                            <a:schemeClr val="dk1"/>
                          </a:solidFill>
                          <a:latin typeface="+mn-lt"/>
                          <a:ea typeface="DFKai-SB"/>
                          <a:cs typeface="DFKai-SB"/>
                          <a:sym typeface="DFKai-SB"/>
                        </a:rPr>
                        <a:t>500</a:t>
                      </a:r>
                      <a:endParaRPr sz="800" b="0" i="0" u="none" strike="noStrike" dirty="0">
                        <a:latin typeface="+mn-lt"/>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800" dirty="0">
                          <a:solidFill>
                            <a:schemeClr val="dk1"/>
                          </a:solidFill>
                          <a:latin typeface="+mn-lt"/>
                          <a:ea typeface="DFKai-SB"/>
                          <a:cs typeface="DFKai-SB"/>
                          <a:sym typeface="DFKai-SB"/>
                        </a:rPr>
                        <a:t>75</a:t>
                      </a:r>
                      <a:endParaRPr sz="800" dirty="0">
                        <a:solidFill>
                          <a:schemeClr val="dk1"/>
                        </a:solidFill>
                        <a:latin typeface="+mn-lt"/>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800" b="0" i="0" u="none" strike="noStrike" dirty="0">
                          <a:solidFill>
                            <a:srgbClr val="FF0000"/>
                          </a:solidFill>
                          <a:latin typeface="+mn-lt"/>
                          <a:ea typeface="DFKai-SB"/>
                          <a:cs typeface="DFKai-SB"/>
                          <a:sym typeface="DFKai-SB"/>
                        </a:rPr>
                        <a:t>15</a:t>
                      </a:r>
                      <a:r>
                        <a:rPr lang="en-US" altLang="zh-TW" sz="800" b="0" i="0" u="none" strike="noStrike" dirty="0">
                          <a:solidFill>
                            <a:srgbClr val="FF0000"/>
                          </a:solidFill>
                          <a:latin typeface="+mn-lt"/>
                          <a:ea typeface="DFKai-SB"/>
                          <a:cs typeface="DFKai-SB"/>
                          <a:sym typeface="DFKai-SB"/>
                        </a:rPr>
                        <a:t>%</a:t>
                      </a:r>
                      <a:endParaRPr sz="800" b="0" i="0" u="none" strike="noStrike" dirty="0">
                        <a:solidFill>
                          <a:srgbClr val="FF0000"/>
                        </a:solidFill>
                        <a:latin typeface="+mn-lt"/>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indent="0" algn="ctr" rtl="0">
                        <a:spcBef>
                          <a:spcPts val="0"/>
                        </a:spcBef>
                        <a:spcAft>
                          <a:spcPts val="0"/>
                        </a:spcAft>
                        <a:buSzPts val="1000"/>
                        <a:buFont typeface="Arial"/>
                        <a:buNone/>
                      </a:pPr>
                      <a:r>
                        <a:rPr lang="en-US" sz="800" b="0" i="0" u="none" strike="noStrike" dirty="0">
                          <a:latin typeface="+mn-lt"/>
                          <a:ea typeface="DFKai-SB"/>
                          <a:cs typeface="DFKai-SB"/>
                          <a:sym typeface="DFKai-SB"/>
                        </a:rPr>
                        <a:t>250</a:t>
                      </a:r>
                      <a:endParaRPr sz="800" b="0" i="0" u="none" strike="noStrike" dirty="0">
                        <a:latin typeface="+mn-lt"/>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de-DE" sz="800" b="0" i="0" u="none" strike="noStrike" dirty="0">
                          <a:solidFill>
                            <a:schemeClr val="tx1"/>
                          </a:solidFill>
                          <a:effectLst/>
                          <a:latin typeface="+mn-lt"/>
                          <a:ea typeface="DFKai-SB" pitchFamily="65" charset="-120"/>
                        </a:rPr>
                        <a:t>Volume decrease due to the country insecurity.</a:t>
                      </a:r>
                    </a:p>
                    <a:p>
                      <a:pPr marL="0" marR="0" lvl="0" indent="0" algn="l" defTabSz="914400" rtl="0" eaLnBrk="1" fontAlgn="ctr" latinLnBrk="0" hangingPunct="1">
                        <a:lnSpc>
                          <a:spcPct val="100000"/>
                        </a:lnSpc>
                        <a:spcBef>
                          <a:spcPts val="0"/>
                        </a:spcBef>
                        <a:spcAft>
                          <a:spcPts val="0"/>
                        </a:spcAft>
                        <a:buClrTx/>
                        <a:buSzTx/>
                        <a:buFontTx/>
                        <a:buNone/>
                        <a:tabLst/>
                        <a:defRPr/>
                      </a:pPr>
                      <a:endParaRPr lang="de-DE" sz="800" b="0" i="0" u="none" strike="noStrike" dirty="0">
                        <a:solidFill>
                          <a:schemeClr val="tx1"/>
                        </a:solidFill>
                        <a:effectLst/>
                        <a:latin typeface="+mn-lt"/>
                        <a:ea typeface="DFKai-SB" pitchFamily="65" charset="-120"/>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de-DE" sz="800" b="0" i="0" u="none" strike="noStrike" dirty="0">
                          <a:solidFill>
                            <a:schemeClr val="tx1"/>
                          </a:solidFill>
                          <a:effectLst/>
                          <a:latin typeface="+mn-lt"/>
                          <a:ea typeface="DFKai-SB" pitchFamily="65" charset="-120"/>
                        </a:rPr>
                        <a:t>main challenges impacting this trade are equipment shortage and limited trucking schedule availability.</a:t>
                      </a:r>
                    </a:p>
                    <a:p>
                      <a:pPr marL="0" marR="0" lvl="0" indent="0" algn="l" defTabSz="914400" rtl="0" eaLnBrk="1" fontAlgn="ctr" latinLnBrk="0" hangingPunct="1">
                        <a:lnSpc>
                          <a:spcPct val="100000"/>
                        </a:lnSpc>
                        <a:spcBef>
                          <a:spcPts val="0"/>
                        </a:spcBef>
                        <a:spcAft>
                          <a:spcPts val="0"/>
                        </a:spcAft>
                        <a:buClrTx/>
                        <a:buSzTx/>
                        <a:buFontTx/>
                        <a:buNone/>
                        <a:tabLst/>
                        <a:defRPr/>
                      </a:pPr>
                      <a:endParaRPr lang="de-DE" sz="800" b="0" i="0" u="none" strike="noStrike" dirty="0">
                        <a:solidFill>
                          <a:schemeClr val="tx1"/>
                        </a:solidFill>
                        <a:effectLst/>
                        <a:latin typeface="+mn-lt"/>
                        <a:ea typeface="DFKai-SB" pitchFamily="65" charset="-120"/>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de-DE" sz="800" b="0" i="0" u="none" strike="noStrike" dirty="0">
                          <a:solidFill>
                            <a:schemeClr val="tx1"/>
                          </a:solidFill>
                          <a:effectLst/>
                          <a:latin typeface="+mn-lt"/>
                          <a:ea typeface="DFKai-SB" pitchFamily="65" charset="-120"/>
                        </a:rPr>
                        <a:t>2024 Imports to HTPAP – 5,777 TEU</a:t>
                      </a:r>
                    </a:p>
                    <a:p>
                      <a:pPr marL="0" marR="0" lvl="0" indent="0" algn="l" defTabSz="914400" rtl="0" eaLnBrk="1" fontAlgn="ctr" latinLnBrk="0" hangingPunct="1">
                        <a:lnSpc>
                          <a:spcPct val="100000"/>
                        </a:lnSpc>
                        <a:spcBef>
                          <a:spcPts val="0"/>
                        </a:spcBef>
                        <a:spcAft>
                          <a:spcPts val="0"/>
                        </a:spcAft>
                        <a:buClrTx/>
                        <a:buSzTx/>
                        <a:buFontTx/>
                        <a:buNone/>
                        <a:tabLst/>
                        <a:defRPr/>
                      </a:pPr>
                      <a:r>
                        <a:rPr lang="de-DE" sz="800" b="0" i="0" u="none" strike="noStrike" dirty="0">
                          <a:solidFill>
                            <a:schemeClr val="tx1"/>
                          </a:solidFill>
                          <a:effectLst/>
                          <a:latin typeface="+mn-lt"/>
                          <a:ea typeface="DFKai-SB" pitchFamily="65" charset="-120"/>
                        </a:rPr>
                        <a:t>USHUS – 42%</a:t>
                      </a:r>
                    </a:p>
                    <a:p>
                      <a:pPr marL="0" marR="0" lvl="0" indent="0" algn="l" defTabSz="914400" rtl="0" eaLnBrk="1" fontAlgn="ctr" latinLnBrk="0" hangingPunct="1">
                        <a:lnSpc>
                          <a:spcPct val="100000"/>
                        </a:lnSpc>
                        <a:spcBef>
                          <a:spcPts val="0"/>
                        </a:spcBef>
                        <a:spcAft>
                          <a:spcPts val="0"/>
                        </a:spcAft>
                        <a:buClrTx/>
                        <a:buSzTx/>
                        <a:buFontTx/>
                        <a:buNone/>
                        <a:tabLst/>
                        <a:defRPr/>
                      </a:pPr>
                      <a:r>
                        <a:rPr lang="de-DE" sz="800" b="0" i="0" u="none" strike="noStrike" dirty="0">
                          <a:solidFill>
                            <a:schemeClr val="tx1"/>
                          </a:solidFill>
                          <a:effectLst/>
                          <a:latin typeface="+mn-lt"/>
                          <a:ea typeface="DFKai-SB" pitchFamily="65" charset="-120"/>
                        </a:rPr>
                        <a:t>USNYC – 27%</a:t>
                      </a:r>
                    </a:p>
                    <a:p>
                      <a:pPr marL="0" marR="0" lvl="0" indent="0" algn="l" defTabSz="914400" rtl="0" eaLnBrk="1" fontAlgn="ctr" latinLnBrk="0" hangingPunct="1">
                        <a:lnSpc>
                          <a:spcPct val="100000"/>
                        </a:lnSpc>
                        <a:spcBef>
                          <a:spcPts val="0"/>
                        </a:spcBef>
                        <a:spcAft>
                          <a:spcPts val="0"/>
                        </a:spcAft>
                        <a:buClrTx/>
                        <a:buSzTx/>
                        <a:buFontTx/>
                        <a:buNone/>
                        <a:tabLst/>
                        <a:defRPr/>
                      </a:pPr>
                      <a:r>
                        <a:rPr lang="de-DE" sz="800" b="0" i="0" u="none" strike="noStrike" dirty="0">
                          <a:solidFill>
                            <a:schemeClr val="tx1"/>
                          </a:solidFill>
                          <a:effectLst/>
                          <a:latin typeface="+mn-lt"/>
                          <a:ea typeface="DFKai-SB" pitchFamily="65" charset="-120"/>
                        </a:rPr>
                        <a:t>USSVN – 18%</a:t>
                      </a:r>
                    </a:p>
                    <a:p>
                      <a:pPr marL="0" marR="0" lvl="0" indent="0" algn="l" defTabSz="914400" rtl="0" eaLnBrk="1" fontAlgn="ctr" latinLnBrk="0" hangingPunct="1">
                        <a:lnSpc>
                          <a:spcPct val="100000"/>
                        </a:lnSpc>
                        <a:spcBef>
                          <a:spcPts val="0"/>
                        </a:spcBef>
                        <a:spcAft>
                          <a:spcPts val="0"/>
                        </a:spcAft>
                        <a:buClrTx/>
                        <a:buSzTx/>
                        <a:buFontTx/>
                        <a:buNone/>
                        <a:tabLst/>
                        <a:defRPr/>
                      </a:pPr>
                      <a:endParaRPr lang="de-DE" sz="800" b="0" i="0" u="none" strike="noStrike" dirty="0">
                        <a:solidFill>
                          <a:schemeClr val="tx1"/>
                        </a:solidFill>
                        <a:effectLst/>
                        <a:latin typeface="+mn-lt"/>
                        <a:ea typeface="DFKai-SB" pitchFamily="65" charset="-120"/>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de-DE" sz="800" b="0" i="0" u="none" strike="noStrike" dirty="0">
                          <a:solidFill>
                            <a:schemeClr val="tx1"/>
                          </a:solidFill>
                          <a:effectLst/>
                          <a:latin typeface="+mn-lt"/>
                          <a:ea typeface="DFKai-SB" pitchFamily="65" charset="-120"/>
                        </a:rPr>
                        <a:t>Goal this year is to secure more bookings by actively promoting Evergreen and its services.</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5"/>
                  </a:ext>
                </a:extLst>
              </a:tr>
            </a:tbl>
          </a:graphicData>
        </a:graphic>
      </p:graphicFrame>
      <p:sp>
        <p:nvSpPr>
          <p:cNvPr id="7" name="Slide Number Placeholder 1"/>
          <p:cNvSpPr txBox="1">
            <a:spLocks/>
          </p:cNvSpPr>
          <p:nvPr/>
        </p:nvSpPr>
        <p:spPr>
          <a:xfrm>
            <a:off x="7010400" y="4940002"/>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17</a:t>
            </a:fld>
            <a:endParaRPr lang="en-US" sz="1200" dirty="0">
              <a:solidFill>
                <a:prstClr val="black"/>
              </a:solidFill>
              <a:latin typeface="Calibri"/>
            </a:endParaRPr>
          </a:p>
        </p:txBody>
      </p:sp>
      <p:sp>
        <p:nvSpPr>
          <p:cNvPr id="2" name="Title 11">
            <a:extLst>
              <a:ext uri="{FF2B5EF4-FFF2-40B4-BE49-F238E27FC236}">
                <a16:creationId xmlns:a16="http://schemas.microsoft.com/office/drawing/2014/main" id="{B3F4F920-066C-52FF-61B7-047C8DD8C79A}"/>
              </a:ext>
            </a:extLst>
          </p:cNvPr>
          <p:cNvSpPr txBox="1">
            <a:spLocks/>
          </p:cNvSpPr>
          <p:nvPr/>
        </p:nvSpPr>
        <p:spPr>
          <a:xfrm>
            <a:off x="104257" y="66576"/>
            <a:ext cx="8935486" cy="555831"/>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ltLang="zh-TW" sz="2400" b="1" dirty="0">
                <a:latin typeface="DFKai-SB" pitchFamily="65" charset="-120"/>
                <a:ea typeface="DFKai-SB" pitchFamily="65" charset="-120"/>
              </a:rPr>
              <a:t>Performance/Space(2024) and 2025 Market Review </a:t>
            </a:r>
            <a:r>
              <a:rPr lang="en-US" altLang="zh-TW" sz="2400" b="1" dirty="0">
                <a:solidFill>
                  <a:srgbClr val="FFFF00"/>
                </a:solidFill>
                <a:latin typeface="DFKai-SB" pitchFamily="65" charset="-120"/>
                <a:ea typeface="DFKai-SB" pitchFamily="65" charset="-120"/>
              </a:rPr>
              <a:t>(HT)</a:t>
            </a:r>
            <a:endParaRPr lang="en-US" sz="2400" b="1" dirty="0">
              <a:solidFill>
                <a:srgbClr val="FFFF00"/>
              </a:solidFill>
              <a:latin typeface="DFKai-SB" pitchFamily="65" charset="-120"/>
              <a:ea typeface="DFKai-SB" pitchFamily="65" charset="-120"/>
            </a:endParaRPr>
          </a:p>
        </p:txBody>
      </p:sp>
    </p:spTree>
    <p:extLst>
      <p:ext uri="{BB962C8B-B14F-4D97-AF65-F5344CB8AC3E}">
        <p14:creationId xmlns:p14="http://schemas.microsoft.com/office/powerpoint/2010/main" val="22451302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1"/>
          <p:cNvSpPr>
            <a:spLocks noGrp="1"/>
          </p:cNvSpPr>
          <p:nvPr>
            <p:ph type="title"/>
          </p:nvPr>
        </p:nvSpPr>
        <p:spPr>
          <a:xfrm>
            <a:off x="107504" y="123478"/>
            <a:ext cx="8928992" cy="533400"/>
          </a:xfrm>
          <a:solidFill>
            <a:srgbClr val="003217"/>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altLang="zh-TW" sz="2400" b="1" dirty="0">
                <a:latin typeface="DFKai-SB" pitchFamily="65" charset="-120"/>
                <a:ea typeface="DFKai-SB" pitchFamily="65" charset="-120"/>
              </a:rPr>
              <a:t>Topic discussion </a:t>
            </a:r>
            <a:r>
              <a:rPr lang="en-US" altLang="zh-TW" sz="2400" b="1" dirty="0">
                <a:solidFill>
                  <a:srgbClr val="FFFF00"/>
                </a:solidFill>
                <a:latin typeface="DFKai-SB" pitchFamily="65" charset="-120"/>
                <a:ea typeface="DFKai-SB" pitchFamily="65" charset="-120"/>
              </a:rPr>
              <a:t>(HT)</a:t>
            </a:r>
            <a:endParaRPr lang="en-US" sz="2400" b="1" dirty="0">
              <a:solidFill>
                <a:srgbClr val="FFFF00"/>
              </a:solidFill>
              <a:latin typeface="DFKai-SB" pitchFamily="65" charset="-120"/>
              <a:ea typeface="DFKai-SB" pitchFamily="65" charset="-120"/>
            </a:endParaRPr>
          </a:p>
        </p:txBody>
      </p:sp>
      <p:sp>
        <p:nvSpPr>
          <p:cNvPr id="5" name="Slide Number Placeholder 1"/>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18</a:t>
            </a:fld>
            <a:endParaRPr lang="en-US" sz="1200" dirty="0">
              <a:solidFill>
                <a:prstClr val="black"/>
              </a:solidFill>
              <a:latin typeface="Calibri"/>
            </a:endParaRPr>
          </a:p>
        </p:txBody>
      </p:sp>
      <p:sp>
        <p:nvSpPr>
          <p:cNvPr id="3" name="文字方塊 2"/>
          <p:cNvSpPr txBox="1"/>
          <p:nvPr/>
        </p:nvSpPr>
        <p:spPr>
          <a:xfrm>
            <a:off x="114400" y="646349"/>
            <a:ext cx="1954381" cy="338554"/>
          </a:xfrm>
          <a:prstGeom prst="rect">
            <a:avLst/>
          </a:prstGeom>
          <a:noFill/>
        </p:spPr>
        <p:txBody>
          <a:bodyPr wrap="none" rtlCol="0">
            <a:spAutoFit/>
          </a:bodyPr>
          <a:lstStyle/>
          <a:p>
            <a:r>
              <a:rPr lang="en-US" sz="1600" b="1" dirty="0">
                <a:latin typeface="+mj-lt"/>
              </a:rPr>
              <a:t>Commercial side: </a:t>
            </a:r>
          </a:p>
        </p:txBody>
      </p:sp>
      <p:sp>
        <p:nvSpPr>
          <p:cNvPr id="8" name="文字方塊 7"/>
          <p:cNvSpPr txBox="1"/>
          <p:nvPr/>
        </p:nvSpPr>
        <p:spPr>
          <a:xfrm>
            <a:off x="114400" y="2803311"/>
            <a:ext cx="2613216" cy="338554"/>
          </a:xfrm>
          <a:prstGeom prst="rect">
            <a:avLst/>
          </a:prstGeom>
          <a:noFill/>
        </p:spPr>
        <p:txBody>
          <a:bodyPr wrap="none" rtlCol="0">
            <a:spAutoFit/>
          </a:bodyPr>
          <a:lstStyle/>
          <a:p>
            <a:r>
              <a:rPr lang="en-US" sz="1600" b="1" dirty="0">
                <a:latin typeface="+mj-lt"/>
              </a:rPr>
              <a:t>Future Plan Suggestion: </a:t>
            </a:r>
          </a:p>
        </p:txBody>
      </p:sp>
      <p:sp>
        <p:nvSpPr>
          <p:cNvPr id="2" name="TextBox 1">
            <a:extLst>
              <a:ext uri="{FF2B5EF4-FFF2-40B4-BE49-F238E27FC236}">
                <a16:creationId xmlns:a16="http://schemas.microsoft.com/office/drawing/2014/main" id="{9B21A06F-1019-9260-4AA8-7D34D3953C92}"/>
              </a:ext>
            </a:extLst>
          </p:cNvPr>
          <p:cNvSpPr txBox="1"/>
          <p:nvPr/>
        </p:nvSpPr>
        <p:spPr>
          <a:xfrm>
            <a:off x="148457" y="922605"/>
            <a:ext cx="8568952" cy="1569660"/>
          </a:xfrm>
          <a:prstGeom prst="rect">
            <a:avLst/>
          </a:prstGeom>
          <a:noFill/>
        </p:spPr>
        <p:txBody>
          <a:bodyPr wrap="square" rtlCol="0">
            <a:spAutoFit/>
          </a:bodyPr>
          <a:lstStyle/>
          <a:p>
            <a:r>
              <a:rPr lang="en-US" sz="1200" dirty="0"/>
              <a:t>Pleased to share that in 2024, we have secured the </a:t>
            </a:r>
            <a:r>
              <a:rPr lang="en-US" sz="1200" b="1" dirty="0"/>
              <a:t>1st position</a:t>
            </a:r>
            <a:r>
              <a:rPr lang="en-US" sz="1200" dirty="0"/>
              <a:t> in imports from </a:t>
            </a:r>
            <a:r>
              <a:rPr lang="en-US" sz="1200" b="1" dirty="0"/>
              <a:t>Far East Asia (C Trade)</a:t>
            </a:r>
            <a:r>
              <a:rPr lang="en-US" sz="1200" dirty="0"/>
              <a:t> despite facing significant challenges, including political instability. This achievement reflects our resilience and strategic efforts in navigating complex market conditions. However, we have yet to attain the top position in </a:t>
            </a:r>
            <a:r>
              <a:rPr lang="en-US" sz="1200" b="1" dirty="0"/>
              <a:t>CB </a:t>
            </a:r>
            <a:r>
              <a:rPr lang="en-US" sz="1200" dirty="0"/>
              <a:t>and other trade, primarily due to the non-resumption of COBVT, PECAL, USHUS services. Additionally, both </a:t>
            </a:r>
            <a:r>
              <a:rPr lang="en-US" sz="1200" b="1" dirty="0"/>
              <a:t>CMACGM and MSC</a:t>
            </a:r>
            <a:r>
              <a:rPr lang="en-US" sz="1200" dirty="0"/>
              <a:t> continue to provide services from these ports, including Europe and Brazil, which has impacted our position.</a:t>
            </a:r>
          </a:p>
          <a:p>
            <a:r>
              <a:rPr lang="en-US" sz="1200" dirty="0"/>
              <a:t>We sincerely appreciate the unwavering support and understanding of our BCC partners during this challenging period. Their cooperation and proactive efforts have played a crucial role in helping us navigate the difficulties arising from the political situation in HTPAP.</a:t>
            </a:r>
          </a:p>
        </p:txBody>
      </p:sp>
      <p:sp>
        <p:nvSpPr>
          <p:cNvPr id="4" name="TextBox 3">
            <a:extLst>
              <a:ext uri="{FF2B5EF4-FFF2-40B4-BE49-F238E27FC236}">
                <a16:creationId xmlns:a16="http://schemas.microsoft.com/office/drawing/2014/main" id="{02BEFEFE-807D-0C71-3603-5FDC4E87030D}"/>
              </a:ext>
            </a:extLst>
          </p:cNvPr>
          <p:cNvSpPr txBox="1"/>
          <p:nvPr/>
        </p:nvSpPr>
        <p:spPr>
          <a:xfrm>
            <a:off x="143843" y="3056071"/>
            <a:ext cx="8568952" cy="1384995"/>
          </a:xfrm>
          <a:prstGeom prst="rect">
            <a:avLst/>
          </a:prstGeom>
          <a:noFill/>
        </p:spPr>
        <p:txBody>
          <a:bodyPr wrap="square" rtlCol="0">
            <a:spAutoFit/>
          </a:bodyPr>
          <a:lstStyle/>
          <a:p>
            <a:r>
              <a:rPr lang="en-US" sz="1200" dirty="0"/>
              <a:t>We are fully committed to reinforcing our competitive position and expanding our market presence in the Haiti imports sector. With a strong foundation established with our clients in Haiti, it is essential to address existing gaps in our service offerings to further solidify our standing and increase our market share. There is a clear demand for services to Brazil, Europe, and key ports such as COBVT and PECAL. By incorporating these routes into our service portfolio, we can effectively meet the needs of underserved clients and capitalize on new growth opportunities.</a:t>
            </a:r>
          </a:p>
          <a:p>
            <a:r>
              <a:rPr lang="en-US" sz="1200" dirty="0"/>
              <a:t>In addition, we recommend the integration of Port Everglades and USHUS into the CAJ service, which will strengthen our market presence and align with our strategic objective of becoming the leading carrier in Haiti.</a:t>
            </a:r>
          </a:p>
        </p:txBody>
      </p:sp>
    </p:spTree>
    <p:extLst>
      <p:ext uri="{BB962C8B-B14F-4D97-AF65-F5344CB8AC3E}">
        <p14:creationId xmlns:p14="http://schemas.microsoft.com/office/powerpoint/2010/main" val="23535209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1"/>
          <p:cNvSpPr>
            <a:spLocks noGrp="1"/>
          </p:cNvSpPr>
          <p:nvPr>
            <p:ph type="title"/>
          </p:nvPr>
        </p:nvSpPr>
        <p:spPr>
          <a:xfrm>
            <a:off x="107504" y="123478"/>
            <a:ext cx="8928992" cy="533400"/>
          </a:xfrm>
          <a:solidFill>
            <a:srgbClr val="003217"/>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altLang="zh-TW" sz="2400" b="1" dirty="0">
                <a:latin typeface="DFKai-SB" pitchFamily="65" charset="-120"/>
                <a:ea typeface="DFKai-SB" pitchFamily="65" charset="-120"/>
              </a:rPr>
              <a:t>Topic discussion </a:t>
            </a:r>
            <a:r>
              <a:rPr lang="en-US" altLang="zh-TW" sz="2400" b="1" dirty="0">
                <a:solidFill>
                  <a:srgbClr val="FFFF00"/>
                </a:solidFill>
                <a:latin typeface="DFKai-SB" pitchFamily="65" charset="-120"/>
                <a:ea typeface="DFKai-SB" pitchFamily="65" charset="-120"/>
              </a:rPr>
              <a:t>(HT)</a:t>
            </a:r>
            <a:endParaRPr lang="en-US" sz="2400" b="1" dirty="0">
              <a:solidFill>
                <a:srgbClr val="FFFF00"/>
              </a:solidFill>
              <a:latin typeface="DFKai-SB" pitchFamily="65" charset="-120"/>
              <a:ea typeface="DFKai-SB" pitchFamily="65" charset="-120"/>
            </a:endParaRPr>
          </a:p>
        </p:txBody>
      </p:sp>
      <p:sp>
        <p:nvSpPr>
          <p:cNvPr id="5" name="Slide Number Placeholder 1"/>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19</a:t>
            </a:fld>
            <a:endParaRPr lang="en-US" sz="1200" dirty="0">
              <a:solidFill>
                <a:prstClr val="black"/>
              </a:solidFill>
              <a:latin typeface="Calibri"/>
            </a:endParaRPr>
          </a:p>
        </p:txBody>
      </p:sp>
      <p:sp>
        <p:nvSpPr>
          <p:cNvPr id="3" name="文字方塊 2"/>
          <p:cNvSpPr txBox="1"/>
          <p:nvPr/>
        </p:nvSpPr>
        <p:spPr>
          <a:xfrm>
            <a:off x="179512" y="771550"/>
            <a:ext cx="8784976" cy="4247317"/>
          </a:xfrm>
          <a:prstGeom prst="rect">
            <a:avLst/>
          </a:prstGeom>
          <a:noFill/>
        </p:spPr>
        <p:txBody>
          <a:bodyPr wrap="square" rtlCol="0" anchor="t">
            <a:spAutoFit/>
          </a:bodyPr>
          <a:lstStyle/>
          <a:p>
            <a:r>
              <a:rPr lang="en-US" sz="1600" b="1" dirty="0"/>
              <a:t>Future market forecast</a:t>
            </a:r>
            <a:r>
              <a:rPr lang="zh-TW" altLang="en-US" sz="1600" b="1" dirty="0"/>
              <a:t> </a:t>
            </a:r>
            <a:r>
              <a:rPr lang="en-US" altLang="zh-TW" sz="1600" b="1" dirty="0"/>
              <a:t>in 2025</a:t>
            </a:r>
            <a:r>
              <a:rPr lang="en-US" sz="1600" b="1" dirty="0"/>
              <a:t> (Pessimistic / Optimistic / Remain the same)?</a:t>
            </a:r>
          </a:p>
          <a:p>
            <a:endParaRPr lang="en-US" dirty="0">
              <a:latin typeface="Candara" panose="020E0502030303020204" pitchFamily="34" charset="0"/>
            </a:endParaRPr>
          </a:p>
          <a:p>
            <a:endParaRPr lang="en-US" dirty="0">
              <a:latin typeface="Candara" panose="020E0502030303020204" pitchFamily="34" charset="0"/>
            </a:endParaRPr>
          </a:p>
          <a:p>
            <a:endParaRPr lang="en-US" dirty="0">
              <a:latin typeface="Candara" panose="020E0502030303020204" pitchFamily="34" charset="0"/>
            </a:endParaRPr>
          </a:p>
          <a:p>
            <a:endParaRPr lang="en-US" dirty="0">
              <a:latin typeface="Candara" panose="020E0502030303020204" pitchFamily="34" charset="0"/>
            </a:endParaRPr>
          </a:p>
          <a:p>
            <a:r>
              <a:rPr lang="en-US" altLang="zh-TW" sz="1600" b="1" dirty="0"/>
              <a:t>E</a:t>
            </a:r>
            <a:r>
              <a:rPr lang="en-US" sz="1600" b="1" dirty="0"/>
              <a:t>conomic background:</a:t>
            </a:r>
          </a:p>
          <a:p>
            <a:pPr marL="285750" lvl="1"/>
            <a:r>
              <a:rPr lang="en-US" sz="1200" dirty="0"/>
              <a:t>Haiti has been receiving international support from organizations like the World Bank and the IMF, aimed at boosting economic stability and development. Collaborations with regional partners, including the Caribbean Community (CARICOM) and other trade blocks, can open new avenues for trade and economic growth. Haiti's import dependencies in 2025 remain high in several key sectors due to its limited domestic production capacity and infrastructure challenges such as food, agricultural products, fuel, construction &amp; machinery materials, consumer goods and healthcare supplies.</a:t>
            </a:r>
            <a:endParaRPr lang="en-US" sz="1200" dirty="0">
              <a:solidFill>
                <a:schemeClr val="accent1">
                  <a:lumMod val="75000"/>
                </a:schemeClr>
              </a:solidFill>
              <a:ea typeface="DFKai-SB" panose="03000509000000000000"/>
            </a:endParaRPr>
          </a:p>
          <a:p>
            <a:pPr lvl="1" algn="just"/>
            <a:endParaRPr lang="en-US" sz="1000" dirty="0">
              <a:latin typeface="Candara" panose="020E0502030303020204" pitchFamily="34" charset="0"/>
            </a:endParaRPr>
          </a:p>
          <a:p>
            <a:pPr lvl="1" algn="just"/>
            <a:endParaRPr lang="en-US" sz="1000" dirty="0">
              <a:latin typeface="Candara" panose="020E0502030303020204" pitchFamily="34" charset="0"/>
            </a:endParaRPr>
          </a:p>
          <a:p>
            <a:r>
              <a:rPr lang="en-US" sz="1600" b="1" dirty="0"/>
              <a:t>Market share and Loading volume prospect </a:t>
            </a:r>
            <a:r>
              <a:rPr lang="en-US" altLang="zh-TW" sz="1600" b="1" dirty="0"/>
              <a:t>2025</a:t>
            </a:r>
            <a:r>
              <a:rPr lang="en-US" sz="1600" b="1" dirty="0"/>
              <a:t> (Long Haul):</a:t>
            </a:r>
          </a:p>
          <a:p>
            <a:pPr marL="285750"/>
            <a:r>
              <a:rPr lang="en-US" sz="1200" dirty="0"/>
              <a:t>We expect to enhance our market share by re-establishing services at the ports we previously lost, COBVT, PECAL, ECGYE, CLSAI, and USHUS. Additionally, we aim to expand our offerings with the inclusion of Port Everglades (USPEV), as well as services from Brazil and European countries.</a:t>
            </a:r>
          </a:p>
          <a:p>
            <a:pPr marL="285750" indent="-285750">
              <a:buFont typeface="Arial" pitchFamily="34" charset="0"/>
              <a:buChar char="•"/>
            </a:pPr>
            <a:endParaRPr lang="en-US" sz="1400" dirty="0">
              <a:solidFill>
                <a:schemeClr val="accent1">
                  <a:lumMod val="75000"/>
                </a:schemeClr>
              </a:solidFill>
              <a:latin typeface="Candara" panose="020E0502030303020204" pitchFamily="34" charset="0"/>
            </a:endParaRPr>
          </a:p>
          <a:p>
            <a:endParaRPr lang="en-US" dirty="0"/>
          </a:p>
        </p:txBody>
      </p:sp>
      <p:graphicFrame>
        <p:nvGraphicFramePr>
          <p:cNvPr id="4" name="表格 3"/>
          <p:cNvGraphicFramePr>
            <a:graphicFrameLocks noGrp="1"/>
          </p:cNvGraphicFramePr>
          <p:nvPr/>
        </p:nvGraphicFramePr>
        <p:xfrm>
          <a:off x="255390" y="1203598"/>
          <a:ext cx="6758880" cy="675421"/>
        </p:xfrm>
        <a:graphic>
          <a:graphicData uri="http://schemas.openxmlformats.org/drawingml/2006/table">
            <a:tbl>
              <a:tblPr firstRow="1" bandRow="1">
                <a:tableStyleId>{5C22544A-7EE6-4342-B048-85BDC9FD1C3A}</a:tableStyleId>
              </a:tblPr>
              <a:tblGrid>
                <a:gridCol w="1689720">
                  <a:extLst>
                    <a:ext uri="{9D8B030D-6E8A-4147-A177-3AD203B41FA5}">
                      <a16:colId xmlns:a16="http://schemas.microsoft.com/office/drawing/2014/main" val="20000"/>
                    </a:ext>
                  </a:extLst>
                </a:gridCol>
                <a:gridCol w="1689720">
                  <a:extLst>
                    <a:ext uri="{9D8B030D-6E8A-4147-A177-3AD203B41FA5}">
                      <a16:colId xmlns:a16="http://schemas.microsoft.com/office/drawing/2014/main" val="20001"/>
                    </a:ext>
                  </a:extLst>
                </a:gridCol>
                <a:gridCol w="1689720">
                  <a:extLst>
                    <a:ext uri="{9D8B030D-6E8A-4147-A177-3AD203B41FA5}">
                      <a16:colId xmlns:a16="http://schemas.microsoft.com/office/drawing/2014/main" val="20002"/>
                    </a:ext>
                  </a:extLst>
                </a:gridCol>
                <a:gridCol w="1689720">
                  <a:extLst>
                    <a:ext uri="{9D8B030D-6E8A-4147-A177-3AD203B41FA5}">
                      <a16:colId xmlns:a16="http://schemas.microsoft.com/office/drawing/2014/main" val="20003"/>
                    </a:ext>
                  </a:extLst>
                </a:gridCol>
              </a:tblGrid>
              <a:tr h="370621">
                <a:tc>
                  <a:txBody>
                    <a:bodyPr/>
                    <a:lstStyle/>
                    <a:p>
                      <a:endParaRPr lang="en-US" sz="1400"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400" dirty="0">
                          <a:solidFill>
                            <a:schemeClr val="bg1"/>
                          </a:solidFill>
                          <a:latin typeface="Candara" panose="020E0502030303020204" pitchFamily="34" charset="0"/>
                        </a:rPr>
                        <a:t>Get worse</a:t>
                      </a:r>
                      <a:endParaRPr lang="en-US" sz="1400" dirty="0">
                        <a:solidFill>
                          <a:schemeClr val="bg1"/>
                        </a:solidFill>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solidFill>
                            <a:schemeClr val="bg1"/>
                          </a:solidFill>
                          <a:latin typeface="Candara" panose="020E0502030303020204" pitchFamily="34" charset="0"/>
                        </a:rPr>
                        <a:t>Improve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solidFill>
                            <a:schemeClr val="bg1"/>
                          </a:solidFill>
                          <a:latin typeface="Candara" panose="020E0502030303020204" pitchFamily="34" charset="0"/>
                        </a:rPr>
                        <a:t>Stay</a:t>
                      </a:r>
                      <a:r>
                        <a:rPr lang="en-US" sz="1400" baseline="0" dirty="0">
                          <a:solidFill>
                            <a:schemeClr val="bg1"/>
                          </a:solidFill>
                          <a:latin typeface="Candara" panose="020E0502030303020204" pitchFamily="34" charset="0"/>
                        </a:rPr>
                        <a:t> the same</a:t>
                      </a:r>
                      <a:endParaRPr lang="en-US" sz="1400" dirty="0">
                        <a:solidFill>
                          <a:schemeClr val="bg1"/>
                        </a:solidFill>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88032">
                <a:tc>
                  <a:txBody>
                    <a:bodyPr/>
                    <a:lstStyle/>
                    <a:p>
                      <a:pPr algn="ctr"/>
                      <a:r>
                        <a:rPr lang="en-US" sz="1400" dirty="0">
                          <a:latin typeface="Candara" panose="020E0502030303020204" pitchFamily="34" charset="0"/>
                        </a:rPr>
                        <a:t>2025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latin typeface="Candara" panose="020E0502030303020204" pitchFamily="34" charset="0"/>
                          <a:sym typeface="Wingdings" panose="05000000000000000000" pitchFamily="2" charset="2"/>
                        </a:rPr>
                        <a:t></a:t>
                      </a:r>
                      <a:endParaRPr lang="en-US" sz="1400"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3665557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452;p46">
            <a:extLst>
              <a:ext uri="{FF2B5EF4-FFF2-40B4-BE49-F238E27FC236}">
                <a16:creationId xmlns:a16="http://schemas.microsoft.com/office/drawing/2014/main" id="{D61CFB26-7AD5-25B1-D99F-A6E34328F74A}"/>
              </a:ext>
            </a:extLst>
          </p:cNvPr>
          <p:cNvSpPr txBox="1">
            <a:spLocks/>
          </p:cNvSpPr>
          <p:nvPr/>
        </p:nvSpPr>
        <p:spPr>
          <a:xfrm>
            <a:off x="8892480" y="4926318"/>
            <a:ext cx="582900" cy="205800"/>
          </a:xfrm>
          <a:prstGeom prst="rect">
            <a:avLst/>
          </a:prstGeom>
          <a:noFill/>
          <a:ln>
            <a:noFill/>
          </a:ln>
        </p:spPr>
        <p:txBody>
          <a:bodyPr spcFirstLastPara="1" wrap="square" lIns="91423" tIns="45699" rIns="91423" bIns="45699"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SzPts val="1100"/>
            </a:pPr>
            <a:fld id="{00000000-1234-1234-1234-123412341234}" type="slidenum">
              <a:rPr lang="en-US" sz="1000" smtClean="0"/>
              <a:pPr>
                <a:buSzPts val="1100"/>
              </a:pPr>
              <a:t>2</a:t>
            </a:fld>
            <a:endParaRPr lang="en-US" sz="1000" dirty="0"/>
          </a:p>
        </p:txBody>
      </p:sp>
      <p:pic>
        <p:nvPicPr>
          <p:cNvPr id="2" name="圖片 1">
            <a:extLst>
              <a:ext uri="{FF2B5EF4-FFF2-40B4-BE49-F238E27FC236}">
                <a16:creationId xmlns:a16="http://schemas.microsoft.com/office/drawing/2014/main" id="{143693FE-CAB7-FA81-6BE5-883FA4988667}"/>
              </a:ext>
            </a:extLst>
          </p:cNvPr>
          <p:cNvPicPr>
            <a:picLocks noChangeAspect="1"/>
          </p:cNvPicPr>
          <p:nvPr/>
        </p:nvPicPr>
        <p:blipFill>
          <a:blip r:embed="rId2"/>
          <a:stretch>
            <a:fillRect/>
          </a:stretch>
        </p:blipFill>
        <p:spPr>
          <a:xfrm>
            <a:off x="622926" y="0"/>
            <a:ext cx="7898147" cy="5143500"/>
          </a:xfrm>
          <a:prstGeom prst="rect">
            <a:avLst/>
          </a:prstGeom>
        </p:spPr>
      </p:pic>
    </p:spTree>
    <p:extLst>
      <p:ext uri="{BB962C8B-B14F-4D97-AF65-F5344CB8AC3E}">
        <p14:creationId xmlns:p14="http://schemas.microsoft.com/office/powerpoint/2010/main" val="1908639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0"/>
            <a:ext cx="9144000" cy="5143500"/>
          </a:xfrm>
          <a:prstGeom prst="rect">
            <a:avLst/>
          </a:prstGeom>
          <a:solidFill>
            <a:srgbClr val="0076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 name="梯形 2"/>
          <p:cNvSpPr/>
          <p:nvPr/>
        </p:nvSpPr>
        <p:spPr>
          <a:xfrm>
            <a:off x="2674800" y="1707654"/>
            <a:ext cx="1170000" cy="216024"/>
          </a:xfrm>
          <a:prstGeom prst="trapezoid">
            <a:avLst>
              <a:gd name="adj" fmla="val 40432"/>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 name="矩形 3"/>
          <p:cNvSpPr/>
          <p:nvPr/>
        </p:nvSpPr>
        <p:spPr>
          <a:xfrm>
            <a:off x="2209800" y="1838821"/>
            <a:ext cx="6934200" cy="1257117"/>
          </a:xfrm>
          <a:prstGeom prst="rect">
            <a:avLst/>
          </a:prstGeom>
          <a:solidFill>
            <a:schemeClr val="bg1"/>
          </a:solidFill>
          <a:ln w="12700" cap="flat" cmpd="sng" algn="ctr">
            <a:noFill/>
            <a:prstDash val="solid"/>
            <a:miter lim="800000"/>
          </a:ln>
          <a:effectLst/>
        </p:spPr>
        <p:txBody>
          <a:bodyPr lIns="1116000" tIns="0" bIns="3600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zh-CN" altLang="en-US" sz="3600" b="1" i="0" u="none" strike="noStrike" kern="1200" cap="none" spc="0" normalizeH="0" baseline="0" noProof="0" dirty="0">
              <a:ln>
                <a:noFill/>
              </a:ln>
              <a:solidFill>
                <a:srgbClr val="00A28B"/>
              </a:solidFill>
              <a:effectLst/>
              <a:uLnTx/>
              <a:uFillTx/>
              <a:latin typeface="华文中宋" panose="02010600040101010101" pitchFamily="2" charset="-122"/>
              <a:ea typeface="华文中宋" panose="02010600040101010101" pitchFamily="2" charset="-122"/>
              <a:cs typeface="+mn-cs"/>
            </a:endParaRPr>
          </a:p>
        </p:txBody>
      </p:sp>
      <p:sp>
        <p:nvSpPr>
          <p:cNvPr id="5" name="任意多边形 8"/>
          <p:cNvSpPr>
            <a:spLocks/>
          </p:cNvSpPr>
          <p:nvPr/>
        </p:nvSpPr>
        <p:spPr bwMode="auto">
          <a:xfrm>
            <a:off x="2763666" y="1707655"/>
            <a:ext cx="993775" cy="1011237"/>
          </a:xfrm>
          <a:custGeom>
            <a:avLst/>
            <a:gdLst>
              <a:gd name="T0" fmla="*/ 0 w 993531"/>
              <a:gd name="T1" fmla="*/ 0 h 1011115"/>
              <a:gd name="T2" fmla="*/ 993775 w 993531"/>
              <a:gd name="T3" fmla="*/ 0 h 1011115"/>
              <a:gd name="T4" fmla="*/ 496888 w 993531"/>
              <a:gd name="T5" fmla="*/ 1011237 h 1011115"/>
              <a:gd name="T6" fmla="*/ 0 60000 65536"/>
              <a:gd name="T7" fmla="*/ 0 60000 65536"/>
              <a:gd name="T8" fmla="*/ 0 60000 65536"/>
              <a:gd name="T9" fmla="*/ 0 w 993531"/>
              <a:gd name="T10" fmla="*/ 0 h 1011115"/>
              <a:gd name="T11" fmla="*/ 993531 w 993531"/>
              <a:gd name="T12" fmla="*/ 1011115 h 1011115"/>
            </a:gdLst>
            <a:ahLst/>
            <a:cxnLst>
              <a:cxn ang="T6">
                <a:pos x="T0" y="T1"/>
              </a:cxn>
              <a:cxn ang="T7">
                <a:pos x="T2" y="T3"/>
              </a:cxn>
              <a:cxn ang="T8">
                <a:pos x="T4" y="T5"/>
              </a:cxn>
            </a:cxnLst>
            <a:rect l="T9" t="T10" r="T11" b="T12"/>
            <a:pathLst>
              <a:path w="993531" h="1011115">
                <a:moveTo>
                  <a:pt x="0" y="0"/>
                </a:moveTo>
                <a:lnTo>
                  <a:pt x="993531" y="0"/>
                </a:lnTo>
                <a:lnTo>
                  <a:pt x="496766" y="1011115"/>
                </a:lnTo>
                <a:lnTo>
                  <a:pt x="0" y="0"/>
                </a:lnTo>
                <a:close/>
              </a:path>
            </a:pathLst>
          </a:custGeom>
          <a:solidFill>
            <a:schemeClr val="accent6">
              <a:lumMod val="75000"/>
            </a:schemeClr>
          </a:solidFill>
          <a:ln w="12700" algn="ctr">
            <a:noFill/>
            <a:miter lim="800000"/>
            <a:headEnd/>
            <a:tailEnd/>
          </a:ln>
        </p:spPr>
        <p:txBody>
          <a:bodyPr tIns="0" bIns="360000" anchor="ctr"/>
          <a:lstStyle/>
          <a:p>
            <a:pPr marL="0" marR="0" lvl="0" indent="0" algn="ctr" defTabSz="914400" rtl="0" eaLnBrk="1" fontAlgn="auto" latinLnBrk="0" hangingPunct="1">
              <a:lnSpc>
                <a:spcPct val="100000"/>
              </a:lnSpc>
              <a:spcBef>
                <a:spcPts val="2400"/>
              </a:spcBef>
              <a:spcAft>
                <a:spcPts val="0"/>
              </a:spcAft>
              <a:buClr>
                <a:srgbClr val="4F81BD"/>
              </a:buClr>
              <a:buSzPct val="60000"/>
              <a:buFontTx/>
              <a:buNone/>
              <a:tabLst/>
              <a:defRPr/>
            </a:pPr>
            <a:r>
              <a:rPr kumimoji="0" lang="en-US" altLang="zh-CN" sz="4400" b="1" i="0" u="none" strike="noStrike" kern="1200" cap="none" spc="0" normalizeH="0" baseline="0" noProof="0" dirty="0">
                <a:ln>
                  <a:noFill/>
                </a:ln>
                <a:solidFill>
                  <a:prstClr val="white"/>
                </a:solidFill>
                <a:effectLst/>
                <a:uLnTx/>
                <a:uFillTx/>
                <a:latin typeface="Vijaya" pitchFamily="34" charset="0"/>
                <a:ea typeface="华文中宋" pitchFamily="2" charset="-122"/>
                <a:cs typeface="Vijaya" pitchFamily="34" charset="0"/>
              </a:rPr>
              <a:t>05</a:t>
            </a:r>
            <a:endParaRPr kumimoji="0" lang="zh-CN" altLang="en-US" sz="4400" b="1" i="0" u="none" strike="noStrike" kern="1200" cap="none" spc="0" normalizeH="0" baseline="0" noProof="0" dirty="0">
              <a:ln>
                <a:noFill/>
              </a:ln>
              <a:solidFill>
                <a:prstClr val="white"/>
              </a:solidFill>
              <a:effectLst/>
              <a:uLnTx/>
              <a:uFillTx/>
              <a:latin typeface="Vijaya" pitchFamily="34" charset="0"/>
              <a:ea typeface="华文中宋" pitchFamily="2" charset="-122"/>
              <a:cs typeface="Vijaya" pitchFamily="34" charset="0"/>
            </a:endParaRPr>
          </a:p>
        </p:txBody>
      </p:sp>
      <p:sp>
        <p:nvSpPr>
          <p:cNvPr id="7" name="矩形 6"/>
          <p:cNvSpPr/>
          <p:nvPr/>
        </p:nvSpPr>
        <p:spPr>
          <a:xfrm>
            <a:off x="3867392" y="2051880"/>
            <a:ext cx="4667008" cy="9541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800" b="1" dirty="0">
                <a:solidFill>
                  <a:prstClr val="black">
                    <a:lumMod val="85000"/>
                    <a:lumOff val="15000"/>
                  </a:prstClr>
                </a:solidFill>
                <a:latin typeface="DFKai-SB" pitchFamily="65" charset="-120"/>
                <a:ea typeface="DFKai-SB" pitchFamily="65" charset="-120"/>
              </a:rPr>
              <a:t>MCD</a:t>
            </a:r>
          </a:p>
          <a:p>
            <a:pPr lvl="0" algn="ctr">
              <a:defRPr/>
            </a:pPr>
            <a:r>
              <a:rPr lang="en-US" altLang="zh-CN" sz="2800" b="1" dirty="0">
                <a:solidFill>
                  <a:prstClr val="black">
                    <a:lumMod val="85000"/>
                    <a:lumOff val="15000"/>
                  </a:prstClr>
                </a:solidFill>
                <a:latin typeface="DFKai-SB" pitchFamily="65" charset="-120"/>
                <a:ea typeface="DFKai-SB" pitchFamily="65" charset="-120"/>
              </a:rPr>
              <a:t>(DOMINICAN REPUBLIC)</a:t>
            </a:r>
            <a:endParaRPr kumimoji="0" lang="zh-CN" altLang="en-US" sz="2800" b="0" i="0" u="none" strike="noStrike" kern="1200" cap="none" spc="0" normalizeH="0" baseline="0" noProof="0" dirty="0">
              <a:ln>
                <a:noFill/>
              </a:ln>
              <a:solidFill>
                <a:prstClr val="black">
                  <a:lumMod val="85000"/>
                  <a:lumOff val="15000"/>
                </a:prstClr>
              </a:solidFill>
              <a:effectLst/>
              <a:uLnTx/>
              <a:uFillTx/>
              <a:latin typeface="DFKai-SB" pitchFamily="65" charset="-120"/>
              <a:ea typeface="DFKai-SB" pitchFamily="65" charset="-120"/>
              <a:cs typeface="+mn-cs"/>
            </a:endParaRPr>
          </a:p>
        </p:txBody>
      </p:sp>
      <p:sp>
        <p:nvSpPr>
          <p:cNvPr id="2" name="Slide Number Placeholder 1"/>
          <p:cNvSpPr>
            <a:spLocks noGrp="1"/>
          </p:cNvSpPr>
          <p:nvPr>
            <p:ph type="sldNum" sz="quarter" idx="4294967295"/>
          </p:nvPr>
        </p:nvSpPr>
        <p:spPr>
          <a:xfrm>
            <a:off x="7010400" y="4883720"/>
            <a:ext cx="2133600" cy="273844"/>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36D82E-CE9F-4850-9751-B326B49AD240}" type="slidenum">
              <a:rPr kumimoji="0" lang="en-US" sz="1200" b="0" i="0" u="none" strike="noStrike" kern="1200" cap="none" spc="0" normalizeH="0" baseline="0" noProof="0" smtClean="0">
                <a:ln>
                  <a:noFill/>
                </a:ln>
                <a:solidFill>
                  <a:schemeClr val="bg1"/>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schemeClr val="bg1"/>
              </a:solidFill>
              <a:effectLst/>
              <a:uLnTx/>
              <a:uFillTx/>
              <a:latin typeface="Calibri"/>
              <a:ea typeface="+mn-ea"/>
              <a:cs typeface="+mn-cs"/>
            </a:endParaRPr>
          </a:p>
        </p:txBody>
      </p:sp>
    </p:spTree>
    <p:extLst>
      <p:ext uri="{BB962C8B-B14F-4D97-AF65-F5344CB8AC3E}">
        <p14:creationId xmlns:p14="http://schemas.microsoft.com/office/powerpoint/2010/main" val="339261948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87734707"/>
              </p:ext>
            </p:extLst>
          </p:nvPr>
        </p:nvGraphicFramePr>
        <p:xfrm>
          <a:off x="104258" y="622407"/>
          <a:ext cx="8935486" cy="4037575"/>
        </p:xfrm>
        <a:graphic>
          <a:graphicData uri="http://schemas.openxmlformats.org/drawingml/2006/table">
            <a:tbl>
              <a:tblPr/>
              <a:tblGrid>
                <a:gridCol w="482032">
                  <a:extLst>
                    <a:ext uri="{9D8B030D-6E8A-4147-A177-3AD203B41FA5}">
                      <a16:colId xmlns:a16="http://schemas.microsoft.com/office/drawing/2014/main" val="20000"/>
                    </a:ext>
                  </a:extLst>
                </a:gridCol>
                <a:gridCol w="1078131">
                  <a:extLst>
                    <a:ext uri="{9D8B030D-6E8A-4147-A177-3AD203B41FA5}">
                      <a16:colId xmlns:a16="http://schemas.microsoft.com/office/drawing/2014/main" val="20001"/>
                    </a:ext>
                  </a:extLst>
                </a:gridCol>
                <a:gridCol w="442829">
                  <a:extLst>
                    <a:ext uri="{9D8B030D-6E8A-4147-A177-3AD203B41FA5}">
                      <a16:colId xmlns:a16="http://schemas.microsoft.com/office/drawing/2014/main" val="20006"/>
                    </a:ext>
                  </a:extLst>
                </a:gridCol>
                <a:gridCol w="869121">
                  <a:extLst>
                    <a:ext uri="{9D8B030D-6E8A-4147-A177-3AD203B41FA5}">
                      <a16:colId xmlns:a16="http://schemas.microsoft.com/office/drawing/2014/main" val="20002"/>
                    </a:ext>
                  </a:extLst>
                </a:gridCol>
                <a:gridCol w="869121">
                  <a:extLst>
                    <a:ext uri="{9D8B030D-6E8A-4147-A177-3AD203B41FA5}">
                      <a16:colId xmlns:a16="http://schemas.microsoft.com/office/drawing/2014/main" val="20003"/>
                    </a:ext>
                  </a:extLst>
                </a:gridCol>
                <a:gridCol w="579415">
                  <a:extLst>
                    <a:ext uri="{9D8B030D-6E8A-4147-A177-3AD203B41FA5}">
                      <a16:colId xmlns:a16="http://schemas.microsoft.com/office/drawing/2014/main" val="20004"/>
                    </a:ext>
                  </a:extLst>
                </a:gridCol>
                <a:gridCol w="651839">
                  <a:extLst>
                    <a:ext uri="{9D8B030D-6E8A-4147-A177-3AD203B41FA5}">
                      <a16:colId xmlns:a16="http://schemas.microsoft.com/office/drawing/2014/main" val="2800999351"/>
                    </a:ext>
                  </a:extLst>
                </a:gridCol>
                <a:gridCol w="3962998">
                  <a:extLst>
                    <a:ext uri="{9D8B030D-6E8A-4147-A177-3AD203B41FA5}">
                      <a16:colId xmlns:a16="http://schemas.microsoft.com/office/drawing/2014/main" val="20005"/>
                    </a:ext>
                  </a:extLst>
                </a:gridCol>
              </a:tblGrid>
              <a:tr h="530199">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Subject</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Segments</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BCC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a:t>
                      </a:r>
                      <a:r>
                        <a:rPr lang="en-US" altLang="zh-TW" sz="800" b="0" i="0" u="none" strike="noStrike" dirty="0">
                          <a:solidFill>
                            <a:schemeClr val="tx1"/>
                          </a:solidFill>
                          <a:effectLst/>
                          <a:latin typeface="DFKai-SB" pitchFamily="65" charset="-120"/>
                          <a:ea typeface="DFKai-SB" pitchFamily="65" charset="-120"/>
                        </a:rPr>
                        <a:t>4</a:t>
                      </a:r>
                      <a:r>
                        <a:rPr lang="de-DE" altLang="zh-TW" sz="800" b="0" i="0" u="none" strike="noStrike" dirty="0">
                          <a:solidFill>
                            <a:schemeClr val="tx1"/>
                          </a:solidFill>
                          <a:effectLst/>
                          <a:latin typeface="DFKai-SB" pitchFamily="65" charset="-120"/>
                          <a:ea typeface="DFKai-SB" pitchFamily="65" charset="-120"/>
                        </a:rPr>
                        <a:t> Target</a:t>
                      </a:r>
                    </a:p>
                    <a:p>
                      <a:pPr algn="ctr" rtl="0" fontAlgn="ct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2024 JAN~DEC</a:t>
                      </a:r>
                    </a:p>
                    <a:p>
                      <a:pPr marL="0" marR="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a:t>
                      </a:r>
                      <a:r>
                        <a:rPr lang="de-DE" altLang="zh-TW" sz="800" b="0" i="0" u="none" strike="noStrike" baseline="0" dirty="0">
                          <a:solidFill>
                            <a:schemeClr val="tx1"/>
                          </a:solidFill>
                          <a:effectLst/>
                          <a:latin typeface="DFKai-SB" pitchFamily="65" charset="-120"/>
                          <a:ea typeface="DFKai-SB" pitchFamily="65" charset="-120"/>
                        </a:rPr>
                        <a:t> </a:t>
                      </a:r>
                      <a:r>
                        <a:rPr lang="de-DE" altLang="zh-TW" sz="800" b="0" i="0" u="none" strike="noStrike" dirty="0">
                          <a:solidFill>
                            <a:schemeClr val="tx1"/>
                          </a:solidFill>
                          <a:effectLst/>
                          <a:latin typeface="DFKai-SB" pitchFamily="65" charset="-120"/>
                          <a:ea typeface="DFKai-SB" pitchFamily="65" charset="-120"/>
                        </a:rPr>
                        <a:t>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800" b="0" i="0" u="none" strike="noStrike" dirty="0">
                          <a:solidFill>
                            <a:schemeClr val="tx1"/>
                          </a:solidFill>
                          <a:effectLst/>
                          <a:latin typeface="DFKai-SB" pitchFamily="65" charset="-120"/>
                          <a:ea typeface="DFKai-SB" pitchFamily="65" charset="-120"/>
                        </a:rPr>
                        <a:t>Achievement</a:t>
                      </a:r>
                    </a:p>
                    <a:p>
                      <a:pPr algn="ctr" rtl="0" fontAlgn="ctr"/>
                      <a:r>
                        <a:rPr lang="de-DE" altLang="zh-TW" sz="800" b="0" i="0" u="none" strike="noStrike" dirty="0">
                          <a:solidFill>
                            <a:schemeClr val="tx1"/>
                          </a:solidFill>
                          <a:effectLst/>
                          <a:latin typeface="DFKai-SB" pitchFamily="65" charset="-120"/>
                          <a:ea typeface="DFKai-SB" pitchFamily="65" charset="-120"/>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2025 JAN~DEC</a:t>
                      </a:r>
                    </a:p>
                    <a:p>
                      <a:pPr marL="0" marR="0" lvl="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sz="1000" b="0" i="0" u="none" strike="noStrike" dirty="0">
                          <a:solidFill>
                            <a:srgbClr val="000000"/>
                          </a:solidFill>
                          <a:effectLst/>
                          <a:latin typeface="DFKai-SB" pitchFamily="65" charset="-120"/>
                          <a:ea typeface="DFKai-SB" pitchFamily="65" charset="-120"/>
                        </a:rPr>
                        <a:t>Market</a:t>
                      </a:r>
                      <a:r>
                        <a:rPr lang="de-DE" sz="1000" b="0" i="0" u="none" strike="noStrike" baseline="0" dirty="0">
                          <a:solidFill>
                            <a:srgbClr val="000000"/>
                          </a:solidFill>
                          <a:effectLst/>
                          <a:latin typeface="DFKai-SB" pitchFamily="65" charset="-120"/>
                          <a:ea typeface="DFKai-SB" pitchFamily="65" charset="-120"/>
                        </a:rPr>
                        <a:t> Review</a:t>
                      </a:r>
                      <a:r>
                        <a:rPr lang="de-DE" sz="1000" b="0" i="0" u="none" strike="noStrike" dirty="0">
                          <a:solidFill>
                            <a:srgbClr val="000000"/>
                          </a:solidFill>
                          <a:effectLst/>
                          <a:latin typeface="DFKai-SB" pitchFamily="65" charset="-120"/>
                          <a:ea typeface="DFKai-SB" pitchFamily="65" charset="-120"/>
                        </a:rPr>
                        <a:t> &amp; Action</a:t>
                      </a:r>
                      <a:r>
                        <a:rPr lang="de-DE" sz="1000" b="0" i="0" u="none" strike="noStrike" baseline="0" dirty="0">
                          <a:solidFill>
                            <a:srgbClr val="000000"/>
                          </a:solidFill>
                          <a:effectLst/>
                          <a:latin typeface="DFKai-SB" pitchFamily="65" charset="-120"/>
                          <a:ea typeface="DFKai-SB" pitchFamily="65" charset="-120"/>
                        </a:rPr>
                        <a:t> Plan</a:t>
                      </a:r>
                    </a:p>
                    <a:p>
                      <a:pPr algn="ctr" rtl="0" fontAlgn="ctr"/>
                      <a:r>
                        <a:rPr lang="de-DE" sz="1000" b="0" i="0" u="none" strike="noStrike" baseline="0" dirty="0">
                          <a:solidFill>
                            <a:srgbClr val="000000"/>
                          </a:solidFill>
                          <a:effectLst/>
                          <a:latin typeface="DFKai-SB" pitchFamily="65" charset="-120"/>
                          <a:ea typeface="DFKai-SB" pitchFamily="65" charset="-120"/>
                        </a:rPr>
                        <a:t>(How to achieve 2025 target?)</a:t>
                      </a: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extLst>
                  <a:ext uri="{0D108BD9-81ED-4DB2-BD59-A6C34878D82A}">
                    <a16:rowId xmlns:a16="http://schemas.microsoft.com/office/drawing/2014/main" val="10000"/>
                  </a:ext>
                </a:extLst>
              </a:tr>
              <a:tr h="175823">
                <a:tc vMerge="1">
                  <a:txBody>
                    <a:bodyPr/>
                    <a:lstStyle/>
                    <a:p>
                      <a:endParaRPr lang="de-DE"/>
                    </a:p>
                  </a:txBody>
                  <a:tcPr/>
                </a:tc>
                <a:tc vMerge="1">
                  <a:txBody>
                    <a:bodyPr/>
                    <a:lstStyle/>
                    <a:p>
                      <a:endParaRPr lang="de-DE"/>
                    </a:p>
                  </a:txBody>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(B)</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(B)/(A)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Target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extLst>
                  <a:ext uri="{0D108BD9-81ED-4DB2-BD59-A6C34878D82A}">
                    <a16:rowId xmlns:a16="http://schemas.microsoft.com/office/drawing/2014/main" val="10001"/>
                  </a:ext>
                </a:extLst>
              </a:tr>
              <a:tr h="3331553">
                <a:tc>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Trade</a:t>
                      </a:r>
                      <a:r>
                        <a:rPr lang="en-US" altLang="zh-TW" sz="1000" b="0" i="0" u="none" strike="noStrike" baseline="0" dirty="0">
                          <a:solidFill>
                            <a:srgbClr val="000000"/>
                          </a:solidFill>
                          <a:effectLst/>
                          <a:latin typeface="DFKai-SB" pitchFamily="65" charset="-120"/>
                          <a:ea typeface="DFKai-SB" pitchFamily="65" charset="-120"/>
                        </a:rPr>
                        <a:t> Lane</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800" b="1" i="0" u="none" strike="noStrike" dirty="0">
                          <a:solidFill>
                            <a:schemeClr val="tx1"/>
                          </a:solidFill>
                          <a:effectLst/>
                          <a:latin typeface="+mj-lt"/>
                          <a:ea typeface="DFKai-SB" pitchFamily="65" charset="-120"/>
                        </a:rPr>
                        <a:t>F.E. =&gt; </a:t>
                      </a:r>
                      <a:r>
                        <a:rPr lang="en-US" altLang="zh-TW" sz="800" b="1" i="0" u="none" strike="noStrike" dirty="0">
                          <a:solidFill>
                            <a:srgbClr val="FF0000"/>
                          </a:solidFill>
                          <a:effectLst/>
                          <a:latin typeface="+mj-lt"/>
                          <a:ea typeface="DFKai-SB" pitchFamily="65" charset="-120"/>
                        </a:rPr>
                        <a:t>DO</a:t>
                      </a:r>
                      <a:r>
                        <a:rPr lang="en-US" altLang="zh-TW" sz="800" b="1" i="0" u="none" strike="noStrike" baseline="0" dirty="0">
                          <a:solidFill>
                            <a:schemeClr val="tx1"/>
                          </a:solidFill>
                          <a:effectLst/>
                          <a:latin typeface="+mj-lt"/>
                          <a:ea typeface="DFKai-SB" pitchFamily="65" charset="-120"/>
                        </a:rPr>
                        <a:t> IMP.</a:t>
                      </a:r>
                    </a:p>
                    <a:p>
                      <a:pPr algn="ctr" rtl="0" fontAlgn="ctr"/>
                      <a:r>
                        <a:rPr lang="en-US" altLang="zh-TW" sz="800" b="0" i="0" u="none" strike="noStrike" baseline="0" dirty="0">
                          <a:solidFill>
                            <a:schemeClr val="tx1"/>
                          </a:solidFill>
                          <a:effectLst/>
                          <a:latin typeface="+mj-lt"/>
                          <a:ea typeface="DFKai-SB" pitchFamily="65" charset="-120"/>
                        </a:rPr>
                        <a:t>(C</a:t>
                      </a:r>
                      <a:r>
                        <a:rPr lang="de-DE" altLang="zh-TW" sz="800" b="0" i="0" u="none" strike="noStrike" baseline="0" dirty="0">
                          <a:solidFill>
                            <a:schemeClr val="tx1"/>
                          </a:solidFill>
                          <a:effectLst/>
                          <a:latin typeface="+mj-lt"/>
                          <a:ea typeface="DFKai-SB" pitchFamily="65" charset="-120"/>
                        </a:rPr>
                        <a:t> Tr</a:t>
                      </a:r>
                      <a:r>
                        <a:rPr lang="fr-FR" altLang="zh-TW" sz="800" b="0" i="0" u="none" strike="noStrike" baseline="0" dirty="0" err="1">
                          <a:solidFill>
                            <a:schemeClr val="tx1"/>
                          </a:solidFill>
                          <a:effectLst/>
                          <a:latin typeface="+mj-lt"/>
                          <a:ea typeface="DFKai-SB" pitchFamily="65" charset="-120"/>
                        </a:rPr>
                        <a:t>ade</a:t>
                      </a:r>
                      <a:r>
                        <a:rPr lang="fr-FR" altLang="zh-TW" sz="800" b="0" i="0" u="none" strike="noStrike" baseline="0" dirty="0">
                          <a:solidFill>
                            <a:schemeClr val="tx1"/>
                          </a:solidFill>
                          <a:effectLst/>
                          <a:latin typeface="+mj-lt"/>
                          <a:ea typeface="DFKai-SB" pitchFamily="65" charset="-120"/>
                        </a:rPr>
                        <a:t>)</a:t>
                      </a:r>
                      <a:endParaRPr lang="de-DE" altLang="zh-TW" sz="800" b="0" i="0" u="none" strike="noStrike" dirty="0">
                        <a:solidFill>
                          <a:schemeClr val="tx1"/>
                        </a:solidFill>
                        <a:effectLst/>
                        <a:latin typeface="+mj-lt"/>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800" b="0" i="0" u="none" strike="noStrike" dirty="0">
                          <a:solidFill>
                            <a:schemeClr val="tx1"/>
                          </a:solidFill>
                          <a:effectLst/>
                          <a:latin typeface="+mj-lt"/>
                          <a:ea typeface="DFKai-SB" pitchFamily="65" charset="-120"/>
                        </a:rPr>
                        <a:t>LAD</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800" b="0" i="0" u="none" strike="noStrike" dirty="0">
                          <a:solidFill>
                            <a:schemeClr val="tx1"/>
                          </a:solidFill>
                          <a:effectLst/>
                          <a:latin typeface="+mj-lt"/>
                          <a:ea typeface="DFKai-SB" panose="03000509000000000000" pitchFamily="65" charset="-120"/>
                        </a:rPr>
                        <a:t>2,708</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800" b="0" i="0" u="none" strike="noStrike" dirty="0">
                          <a:solidFill>
                            <a:schemeClr val="tx1"/>
                          </a:solidFill>
                          <a:effectLst/>
                          <a:latin typeface="+mj-lt"/>
                          <a:ea typeface="DFKai-SB" panose="03000509000000000000" pitchFamily="65" charset="-120"/>
                        </a:rPr>
                        <a:t>2,530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800" b="0" i="0" u="none" strike="noStrike" dirty="0">
                          <a:solidFill>
                            <a:srgbClr val="FF0000"/>
                          </a:solidFill>
                          <a:effectLst/>
                          <a:latin typeface="+mj-lt"/>
                          <a:ea typeface="DFKai-SB" panose="03000509000000000000" pitchFamily="65" charset="-120"/>
                        </a:rPr>
                        <a:t>96%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altLang="zh-TW" sz="800" b="0" i="0" u="none" strike="noStrike" dirty="0">
                          <a:solidFill>
                            <a:schemeClr val="tx1"/>
                          </a:solidFill>
                          <a:effectLst/>
                          <a:latin typeface="+mj-lt"/>
                          <a:ea typeface="DFKai-SB" panose="03000509000000000000" pitchFamily="65" charset="-120"/>
                        </a:rPr>
                        <a:t>4,900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228600" indent="-228600">
                        <a:buFont typeface="+mj-lt"/>
                        <a:buAutoNum type="arabicPeriod"/>
                      </a:pPr>
                      <a:r>
                        <a:rPr lang="en-US" sz="800" dirty="0">
                          <a:latin typeface="+mj-lt"/>
                          <a:ea typeface="DFKai-SB" panose="03000509000000000000"/>
                        </a:rPr>
                        <a:t>MSC leads market with 24.43% share demoting CMA-CGM which holds second place with 22.39% market share. EGL maintains third place with 14.77% share in FE/DO trade. Market share is based on our IU stats, from January through November 2024.</a:t>
                      </a:r>
                    </a:p>
                    <a:p>
                      <a:pPr marL="228600" indent="-228600">
                        <a:buFont typeface="+mj-lt"/>
                        <a:buAutoNum type="arabicPeriod"/>
                      </a:pPr>
                      <a:endParaRPr lang="en-US" sz="800" dirty="0">
                        <a:latin typeface="+mj-lt"/>
                        <a:ea typeface="DFKai-SB" panose="03000509000000000000"/>
                      </a:endParaRPr>
                    </a:p>
                    <a:p>
                      <a:pPr marL="228600" marR="0" lvl="0" indent="-228600" defTabSz="914400" eaLnBrk="1" fontAlgn="auto" latinLnBrk="0" hangingPunct="1">
                        <a:lnSpc>
                          <a:spcPct val="100000"/>
                        </a:lnSpc>
                        <a:spcBef>
                          <a:spcPts val="0"/>
                        </a:spcBef>
                        <a:spcAft>
                          <a:spcPts val="0"/>
                        </a:spcAft>
                        <a:buClrTx/>
                        <a:buSzTx/>
                        <a:buFont typeface="+mj-lt"/>
                        <a:buAutoNum type="arabicPeriod"/>
                        <a:tabLst/>
                        <a:defRPr/>
                      </a:pPr>
                      <a:r>
                        <a:rPr lang="en-US" sz="800" dirty="0">
                          <a:effectLst/>
                          <a:latin typeface="+mj-lt"/>
                          <a:ea typeface="DFKai-SB" panose="03000509000000000000"/>
                        </a:rPr>
                        <a:t>Our OWN SQ decreased -30.87% YOY, going from 3660 TEU in 2023 to 2530 in 2024. Actual FOB/CIF ratio is 12/88.</a:t>
                      </a:r>
                    </a:p>
                    <a:p>
                      <a:pPr marL="228600" marR="0" lvl="0" indent="-228600" defTabSz="914400" eaLnBrk="1" fontAlgn="auto" latinLnBrk="0" hangingPunct="1">
                        <a:lnSpc>
                          <a:spcPct val="100000"/>
                        </a:lnSpc>
                        <a:spcBef>
                          <a:spcPts val="0"/>
                        </a:spcBef>
                        <a:spcAft>
                          <a:spcPts val="0"/>
                        </a:spcAft>
                        <a:buClrTx/>
                        <a:buSzTx/>
                        <a:buFont typeface="+mj-lt"/>
                        <a:buAutoNum type="arabicPeriod"/>
                        <a:tabLst/>
                        <a:defRPr/>
                      </a:pPr>
                      <a:endParaRPr lang="en-US" sz="800" dirty="0">
                        <a:effectLst/>
                        <a:latin typeface="+mj-lt"/>
                        <a:ea typeface="DFKai-SB" panose="03000509000000000000"/>
                      </a:endParaRPr>
                    </a:p>
                    <a:p>
                      <a:pPr marL="228600" indent="-228600">
                        <a:buFont typeface="+mj-lt"/>
                        <a:buAutoNum type="arabicPeriod"/>
                      </a:pPr>
                      <a:r>
                        <a:rPr lang="en-US" sz="800" dirty="0">
                          <a:latin typeface="+mj-lt"/>
                          <a:ea typeface="DFKai-SB" panose="03000509000000000000"/>
                        </a:rPr>
                        <a:t>While other carriers also faced problems with congestion, it did not reach the extend of Evergreen. At some point cargoes reached 120+ days transit time. The damage in terms of reputation to the Evergreen brand was (and is) considerably. Some customers do not even take our calls and/or allow us to visit them.</a:t>
                      </a:r>
                      <a:endParaRPr lang="en-US" sz="800" dirty="0">
                        <a:effectLst/>
                        <a:latin typeface="+mj-lt"/>
                        <a:ea typeface="DFKai-SB" panose="03000509000000000000"/>
                      </a:endParaRPr>
                    </a:p>
                    <a:p>
                      <a:pPr marL="228600" indent="-228600">
                        <a:buFont typeface="+mj-lt"/>
                        <a:buAutoNum type="arabicPeriod"/>
                      </a:pPr>
                      <a:endParaRPr lang="en-US" sz="800" dirty="0">
                        <a:effectLst/>
                        <a:latin typeface="+mj-lt"/>
                        <a:ea typeface="DFKai-SB" panose="03000509000000000000"/>
                      </a:endParaRPr>
                    </a:p>
                    <a:p>
                      <a:pPr marL="228600" indent="-228600">
                        <a:buFont typeface="+mj-lt"/>
                        <a:buAutoNum type="arabicPeriod"/>
                      </a:pPr>
                      <a:r>
                        <a:rPr lang="en-US" sz="800" dirty="0">
                          <a:effectLst/>
                          <a:latin typeface="+mj-lt"/>
                          <a:ea typeface="DFKai-SB" panose="03000509000000000000"/>
                        </a:rPr>
                        <a:t>Action Plan: </a:t>
                      </a:r>
                      <a:r>
                        <a:rPr lang="en-US" sz="800" dirty="0">
                          <a:latin typeface="+mj-lt"/>
                          <a:ea typeface="DFKai-SB" panose="03000509000000000000"/>
                        </a:rPr>
                        <a:t>As JV will terminate in February or March, we should have a steadier CAN svc with minimal if any roll overs. Based on that premise, we will be contacting/visiting all accounts whose volumes we had lost in the last two-three years. At the same time, we will start an advertising campaign in social media and others, sending the message that Evergreen is back with reliable services and competitive rates. Same will be amplified by digital flyers, sending them directly to all accounts in our database, both FOB and CFR clients, BCO's and NVO's.</a:t>
                      </a:r>
                      <a:endParaRPr lang="en-US" sz="800" dirty="0">
                        <a:solidFill>
                          <a:schemeClr val="tx1"/>
                        </a:solidFill>
                        <a:effectLst/>
                        <a:latin typeface="+mj-lt"/>
                        <a:ea typeface="DFKai-SB" panose="03000509000000000000"/>
                        <a:cs typeface="+mn-cs"/>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2"/>
                  </a:ext>
                </a:extLst>
              </a:tr>
            </a:tbl>
          </a:graphicData>
        </a:graphic>
      </p:graphicFrame>
      <p:sp>
        <p:nvSpPr>
          <p:cNvPr id="7" name="Slide Number Placeholder 1"/>
          <p:cNvSpPr txBox="1">
            <a:spLocks/>
          </p:cNvSpPr>
          <p:nvPr/>
        </p:nvSpPr>
        <p:spPr>
          <a:xfrm>
            <a:off x="7092280" y="4940002"/>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21</a:t>
            </a:fld>
            <a:endParaRPr lang="en-US" sz="1200" dirty="0">
              <a:solidFill>
                <a:prstClr val="black"/>
              </a:solidFill>
              <a:latin typeface="Calibri"/>
            </a:endParaRPr>
          </a:p>
        </p:txBody>
      </p:sp>
      <p:sp>
        <p:nvSpPr>
          <p:cNvPr id="2" name="Title 11">
            <a:extLst>
              <a:ext uri="{FF2B5EF4-FFF2-40B4-BE49-F238E27FC236}">
                <a16:creationId xmlns:a16="http://schemas.microsoft.com/office/drawing/2014/main" id="{E6F4305D-85C4-6518-59AB-EA76C07348B2}"/>
              </a:ext>
            </a:extLst>
          </p:cNvPr>
          <p:cNvSpPr txBox="1">
            <a:spLocks/>
          </p:cNvSpPr>
          <p:nvPr/>
        </p:nvSpPr>
        <p:spPr>
          <a:xfrm>
            <a:off x="104257" y="66576"/>
            <a:ext cx="8935486" cy="555831"/>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ltLang="zh-TW" sz="2400" b="1" dirty="0">
                <a:latin typeface="DFKai-SB" pitchFamily="65" charset="-120"/>
                <a:ea typeface="DFKai-SB" pitchFamily="65" charset="-120"/>
              </a:rPr>
              <a:t>Performance/Space(2024) and 2025 Market Review </a:t>
            </a:r>
            <a:r>
              <a:rPr lang="en-US" altLang="zh-TW" sz="2400" b="1" dirty="0">
                <a:solidFill>
                  <a:srgbClr val="FFFF00"/>
                </a:solidFill>
                <a:latin typeface="DFKai-SB" pitchFamily="65" charset="-120"/>
                <a:ea typeface="DFKai-SB" pitchFamily="65" charset="-120"/>
              </a:rPr>
              <a:t>(DO)</a:t>
            </a:r>
            <a:endParaRPr lang="en-US" sz="2400" b="1" dirty="0">
              <a:solidFill>
                <a:srgbClr val="FFFF00"/>
              </a:solidFill>
              <a:latin typeface="DFKai-SB" pitchFamily="65" charset="-120"/>
              <a:ea typeface="DFKai-SB" pitchFamily="65" charset="-120"/>
            </a:endParaRPr>
          </a:p>
        </p:txBody>
      </p:sp>
    </p:spTree>
    <p:extLst>
      <p:ext uri="{BB962C8B-B14F-4D97-AF65-F5344CB8AC3E}">
        <p14:creationId xmlns:p14="http://schemas.microsoft.com/office/powerpoint/2010/main" val="18597956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277315139"/>
              </p:ext>
            </p:extLst>
          </p:nvPr>
        </p:nvGraphicFramePr>
        <p:xfrm>
          <a:off x="14808" y="699542"/>
          <a:ext cx="9073007" cy="4301952"/>
        </p:xfrm>
        <a:graphic>
          <a:graphicData uri="http://schemas.openxmlformats.org/drawingml/2006/table">
            <a:tbl>
              <a:tblPr/>
              <a:tblGrid>
                <a:gridCol w="489451">
                  <a:extLst>
                    <a:ext uri="{9D8B030D-6E8A-4147-A177-3AD203B41FA5}">
                      <a16:colId xmlns:a16="http://schemas.microsoft.com/office/drawing/2014/main" val="20000"/>
                    </a:ext>
                  </a:extLst>
                </a:gridCol>
                <a:gridCol w="1029579">
                  <a:extLst>
                    <a:ext uri="{9D8B030D-6E8A-4147-A177-3AD203B41FA5}">
                      <a16:colId xmlns:a16="http://schemas.microsoft.com/office/drawing/2014/main" val="20001"/>
                    </a:ext>
                  </a:extLst>
                </a:gridCol>
                <a:gridCol w="514789">
                  <a:extLst>
                    <a:ext uri="{9D8B030D-6E8A-4147-A177-3AD203B41FA5}">
                      <a16:colId xmlns:a16="http://schemas.microsoft.com/office/drawing/2014/main" val="20006"/>
                    </a:ext>
                  </a:extLst>
                </a:gridCol>
                <a:gridCol w="882496">
                  <a:extLst>
                    <a:ext uri="{9D8B030D-6E8A-4147-A177-3AD203B41FA5}">
                      <a16:colId xmlns:a16="http://schemas.microsoft.com/office/drawing/2014/main" val="20002"/>
                    </a:ext>
                  </a:extLst>
                </a:gridCol>
                <a:gridCol w="882496">
                  <a:extLst>
                    <a:ext uri="{9D8B030D-6E8A-4147-A177-3AD203B41FA5}">
                      <a16:colId xmlns:a16="http://schemas.microsoft.com/office/drawing/2014/main" val="20003"/>
                    </a:ext>
                  </a:extLst>
                </a:gridCol>
                <a:gridCol w="588331">
                  <a:extLst>
                    <a:ext uri="{9D8B030D-6E8A-4147-A177-3AD203B41FA5}">
                      <a16:colId xmlns:a16="http://schemas.microsoft.com/office/drawing/2014/main" val="20004"/>
                    </a:ext>
                  </a:extLst>
                </a:gridCol>
                <a:gridCol w="661873">
                  <a:extLst>
                    <a:ext uri="{9D8B030D-6E8A-4147-A177-3AD203B41FA5}">
                      <a16:colId xmlns:a16="http://schemas.microsoft.com/office/drawing/2014/main" val="2800999351"/>
                    </a:ext>
                  </a:extLst>
                </a:gridCol>
                <a:gridCol w="4023992">
                  <a:extLst>
                    <a:ext uri="{9D8B030D-6E8A-4147-A177-3AD203B41FA5}">
                      <a16:colId xmlns:a16="http://schemas.microsoft.com/office/drawing/2014/main" val="20005"/>
                    </a:ext>
                  </a:extLst>
                </a:gridCol>
              </a:tblGrid>
              <a:tr h="486211">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Subject</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Segments</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BCC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a:t>
                      </a:r>
                      <a:r>
                        <a:rPr lang="en-US" altLang="zh-TW" sz="800" b="0" i="0" u="none" strike="noStrike" dirty="0">
                          <a:solidFill>
                            <a:schemeClr val="tx1"/>
                          </a:solidFill>
                          <a:effectLst/>
                          <a:latin typeface="DFKai-SB" pitchFamily="65" charset="-120"/>
                          <a:ea typeface="DFKai-SB" pitchFamily="65" charset="-120"/>
                        </a:rPr>
                        <a:t>4</a:t>
                      </a:r>
                      <a:r>
                        <a:rPr lang="de-DE" altLang="zh-TW" sz="800" b="0" i="0" u="none" strike="noStrike" dirty="0">
                          <a:solidFill>
                            <a:schemeClr val="tx1"/>
                          </a:solidFill>
                          <a:effectLst/>
                          <a:latin typeface="DFKai-SB" pitchFamily="65" charset="-120"/>
                          <a:ea typeface="DFKai-SB" pitchFamily="65" charset="-120"/>
                        </a:rPr>
                        <a:t> Target</a:t>
                      </a:r>
                    </a:p>
                    <a:p>
                      <a:pPr algn="ctr" rtl="0" fontAlgn="ct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2024 JAN~DEC</a:t>
                      </a:r>
                    </a:p>
                    <a:p>
                      <a:pPr marL="0" marR="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a:t>
                      </a:r>
                      <a:r>
                        <a:rPr lang="de-DE" altLang="zh-TW" sz="800" b="0" i="0" u="none" strike="noStrike" baseline="0" dirty="0">
                          <a:solidFill>
                            <a:schemeClr val="tx1"/>
                          </a:solidFill>
                          <a:effectLst/>
                          <a:latin typeface="DFKai-SB" pitchFamily="65" charset="-120"/>
                          <a:ea typeface="DFKai-SB" pitchFamily="65" charset="-120"/>
                        </a:rPr>
                        <a:t> </a:t>
                      </a:r>
                      <a:r>
                        <a:rPr lang="de-DE" altLang="zh-TW" sz="800" b="0" i="0" u="none" strike="noStrike" dirty="0">
                          <a:solidFill>
                            <a:schemeClr val="tx1"/>
                          </a:solidFill>
                          <a:effectLst/>
                          <a:latin typeface="DFKai-SB" pitchFamily="65" charset="-120"/>
                          <a:ea typeface="DFKai-SB" pitchFamily="65" charset="-120"/>
                        </a:rPr>
                        <a:t>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800" b="0" i="0" u="none" strike="noStrike" dirty="0">
                          <a:solidFill>
                            <a:schemeClr val="tx1"/>
                          </a:solidFill>
                          <a:effectLst/>
                          <a:latin typeface="DFKai-SB" pitchFamily="65" charset="-120"/>
                          <a:ea typeface="DFKai-SB" pitchFamily="65" charset="-120"/>
                        </a:rPr>
                        <a:t>Achievement</a:t>
                      </a:r>
                    </a:p>
                    <a:p>
                      <a:pPr algn="ctr" rtl="0" fontAlgn="ctr"/>
                      <a:r>
                        <a:rPr lang="de-DE" altLang="zh-TW" sz="800" b="0" i="0" u="none" strike="noStrike" dirty="0">
                          <a:solidFill>
                            <a:schemeClr val="tx1"/>
                          </a:solidFill>
                          <a:effectLst/>
                          <a:latin typeface="DFKai-SB" pitchFamily="65" charset="-120"/>
                          <a:ea typeface="DFKai-SB" pitchFamily="65" charset="-120"/>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2025 JAN~DEC</a:t>
                      </a:r>
                    </a:p>
                    <a:p>
                      <a:pPr marL="0" marR="0" lvl="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sz="1000" b="0" i="0" u="none" strike="noStrike" dirty="0">
                          <a:solidFill>
                            <a:srgbClr val="000000"/>
                          </a:solidFill>
                          <a:effectLst/>
                          <a:latin typeface="DFKai-SB" pitchFamily="65" charset="-120"/>
                          <a:ea typeface="DFKai-SB" pitchFamily="65" charset="-120"/>
                        </a:rPr>
                        <a:t>Market</a:t>
                      </a:r>
                      <a:r>
                        <a:rPr lang="de-DE" sz="1000" b="0" i="0" u="none" strike="noStrike" baseline="0" dirty="0">
                          <a:solidFill>
                            <a:srgbClr val="000000"/>
                          </a:solidFill>
                          <a:effectLst/>
                          <a:latin typeface="DFKai-SB" pitchFamily="65" charset="-120"/>
                          <a:ea typeface="DFKai-SB" pitchFamily="65" charset="-120"/>
                        </a:rPr>
                        <a:t> Review</a:t>
                      </a:r>
                      <a:r>
                        <a:rPr lang="de-DE" sz="1000" b="0" i="0" u="none" strike="noStrike" dirty="0">
                          <a:solidFill>
                            <a:srgbClr val="000000"/>
                          </a:solidFill>
                          <a:effectLst/>
                          <a:latin typeface="DFKai-SB" pitchFamily="65" charset="-120"/>
                          <a:ea typeface="DFKai-SB" pitchFamily="65" charset="-120"/>
                        </a:rPr>
                        <a:t> &amp; Action</a:t>
                      </a:r>
                      <a:r>
                        <a:rPr lang="de-DE" sz="1000" b="0" i="0" u="none" strike="noStrike" baseline="0" dirty="0">
                          <a:solidFill>
                            <a:srgbClr val="000000"/>
                          </a:solidFill>
                          <a:effectLst/>
                          <a:latin typeface="DFKai-SB" pitchFamily="65" charset="-120"/>
                          <a:ea typeface="DFKai-SB" pitchFamily="65" charset="-120"/>
                        </a:rPr>
                        <a:t> Plan</a:t>
                      </a:r>
                    </a:p>
                    <a:p>
                      <a:pPr algn="ctr" rtl="0" fontAlgn="ctr"/>
                      <a:r>
                        <a:rPr lang="de-DE" sz="1000" b="0" i="0" u="none" strike="noStrike" baseline="0" dirty="0">
                          <a:solidFill>
                            <a:srgbClr val="000000"/>
                          </a:solidFill>
                          <a:effectLst/>
                          <a:latin typeface="DFKai-SB" pitchFamily="65" charset="-120"/>
                          <a:ea typeface="DFKai-SB" pitchFamily="65" charset="-120"/>
                        </a:rPr>
                        <a:t>(How to achieve 2025 target?)</a:t>
                      </a: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extLst>
                  <a:ext uri="{0D108BD9-81ED-4DB2-BD59-A6C34878D82A}">
                    <a16:rowId xmlns:a16="http://schemas.microsoft.com/office/drawing/2014/main" val="10000"/>
                  </a:ext>
                </a:extLst>
              </a:tr>
              <a:tr h="244229">
                <a:tc vMerge="1">
                  <a:txBody>
                    <a:bodyPr/>
                    <a:lstStyle/>
                    <a:p>
                      <a:endParaRPr lang="de-DE"/>
                    </a:p>
                  </a:txBody>
                  <a:tcPr/>
                </a:tc>
                <a:tc vMerge="1">
                  <a:txBody>
                    <a:bodyPr/>
                    <a:lstStyle/>
                    <a:p>
                      <a:endParaRPr lang="de-DE"/>
                    </a:p>
                  </a:txBody>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(B)</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(B)/(A)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Target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extLst>
                  <a:ext uri="{0D108BD9-81ED-4DB2-BD59-A6C34878D82A}">
                    <a16:rowId xmlns:a16="http://schemas.microsoft.com/office/drawing/2014/main" val="10001"/>
                  </a:ext>
                </a:extLst>
              </a:tr>
              <a:tr h="1459760">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Trade</a:t>
                      </a:r>
                      <a:r>
                        <a:rPr lang="en-US" altLang="zh-TW" sz="1000" b="0" i="0" u="none" strike="noStrike" baseline="0" dirty="0">
                          <a:solidFill>
                            <a:srgbClr val="000000"/>
                          </a:solidFill>
                          <a:effectLst/>
                          <a:latin typeface="DFKai-SB" pitchFamily="65" charset="-120"/>
                          <a:ea typeface="DFKai-SB" pitchFamily="65" charset="-120"/>
                        </a:rPr>
                        <a:t> Lane</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800" b="1" i="0" u="none" strike="noStrike" baseline="0" dirty="0">
                          <a:solidFill>
                            <a:srgbClr val="FF0000"/>
                          </a:solidFill>
                          <a:effectLst/>
                          <a:latin typeface="+mn-lt"/>
                          <a:ea typeface="DFKai-SB" pitchFamily="65" charset="-120"/>
                        </a:rPr>
                        <a:t>DO</a:t>
                      </a:r>
                      <a:r>
                        <a:rPr lang="zh-TW" altLang="en-US" sz="800" b="1" i="0" u="none" strike="noStrike" baseline="0" dirty="0">
                          <a:solidFill>
                            <a:schemeClr val="tx1"/>
                          </a:solidFill>
                          <a:effectLst/>
                          <a:latin typeface="+mn-lt"/>
                          <a:ea typeface="DFKai-SB" pitchFamily="65" charset="-120"/>
                        </a:rPr>
                        <a:t> </a:t>
                      </a:r>
                      <a:r>
                        <a:rPr lang="en-US" altLang="zh-TW" sz="800" b="1" i="0" u="none" strike="noStrike" baseline="0" dirty="0">
                          <a:solidFill>
                            <a:schemeClr val="tx1"/>
                          </a:solidFill>
                          <a:effectLst/>
                          <a:latin typeface="+mn-lt"/>
                          <a:ea typeface="DFKai-SB" pitchFamily="65" charset="-120"/>
                          <a:sym typeface="Wingdings" pitchFamily="2" charset="2"/>
                        </a:rPr>
                        <a:t></a:t>
                      </a:r>
                      <a:r>
                        <a:rPr lang="zh-TW" altLang="en-US" sz="800" b="1" i="0" u="none" strike="noStrike" baseline="0" dirty="0">
                          <a:solidFill>
                            <a:schemeClr val="tx1"/>
                          </a:solidFill>
                          <a:effectLst/>
                          <a:latin typeface="+mn-lt"/>
                          <a:ea typeface="DFKai-SB" pitchFamily="65" charset="-120"/>
                          <a:sym typeface="Wingdings" pitchFamily="2" charset="2"/>
                        </a:rPr>
                        <a:t> </a:t>
                      </a:r>
                      <a:r>
                        <a:rPr lang="en-US" altLang="zh-TW" sz="800" b="1" i="0" u="none" strike="noStrike" baseline="0" dirty="0">
                          <a:solidFill>
                            <a:schemeClr val="tx1"/>
                          </a:solidFill>
                          <a:effectLst/>
                          <a:latin typeface="+mn-lt"/>
                          <a:ea typeface="DFKai-SB" pitchFamily="65" charset="-120"/>
                          <a:sym typeface="Wingdings" pitchFamily="2" charset="2"/>
                        </a:rPr>
                        <a:t>USEC</a:t>
                      </a:r>
                      <a:endParaRPr lang="fr-FR" altLang="zh-TW" sz="800" b="1" i="0" u="none" strike="noStrike" dirty="0">
                        <a:solidFill>
                          <a:schemeClr val="tx1"/>
                        </a:solidFill>
                        <a:effectLst/>
                        <a:latin typeface="+mn-lt"/>
                        <a:ea typeface="DFKai-SB" pitchFamily="65" charset="-120"/>
                      </a:endParaRPr>
                    </a:p>
                    <a:p>
                      <a:pPr algn="ctr" rtl="0" fontAlgn="ctr"/>
                      <a:r>
                        <a:rPr lang="en-US" altLang="zh-TW" sz="800" b="0" i="0" u="none" strike="noStrike" dirty="0">
                          <a:solidFill>
                            <a:schemeClr val="tx1"/>
                          </a:solidFill>
                          <a:effectLst/>
                          <a:latin typeface="+mn-lt"/>
                          <a:ea typeface="DFKai-SB" pitchFamily="65" charset="-120"/>
                        </a:rPr>
                        <a:t>(609+610</a:t>
                      </a:r>
                      <a:r>
                        <a:rPr lang="de-DE" altLang="zh-TW" sz="800" b="0" i="0" u="none" strike="noStrike" baseline="0" dirty="0">
                          <a:solidFill>
                            <a:schemeClr val="tx1"/>
                          </a:solidFill>
                          <a:effectLst/>
                          <a:latin typeface="+mn-lt"/>
                          <a:ea typeface="DFKai-SB" pitchFamily="65" charset="-120"/>
                        </a:rPr>
                        <a:t> Tr</a:t>
                      </a:r>
                      <a:r>
                        <a:rPr lang="fr-FR" altLang="zh-TW" sz="800" b="0" i="0" u="none" strike="noStrike" baseline="0" dirty="0" err="1">
                          <a:solidFill>
                            <a:schemeClr val="tx1"/>
                          </a:solidFill>
                          <a:effectLst/>
                          <a:latin typeface="+mn-lt"/>
                          <a:ea typeface="DFKai-SB" pitchFamily="65" charset="-120"/>
                        </a:rPr>
                        <a:t>ade</a:t>
                      </a:r>
                      <a:r>
                        <a:rPr lang="fr-FR" altLang="zh-TW" sz="800" b="0" i="0" u="none" strike="noStrike" baseline="0" dirty="0">
                          <a:solidFill>
                            <a:schemeClr val="tx1"/>
                          </a:solidFill>
                          <a:effectLst/>
                          <a:latin typeface="+mn-lt"/>
                          <a:ea typeface="DFKai-SB" pitchFamily="65" charset="-120"/>
                        </a:rPr>
                        <a:t>)</a:t>
                      </a:r>
                      <a:endParaRPr lang="de-DE" altLang="zh-TW" sz="800" b="0" i="0" u="none" strike="noStrike" dirty="0">
                        <a:solidFill>
                          <a:schemeClr val="tx1"/>
                        </a:solidFill>
                        <a:effectLst/>
                        <a:latin typeface="+mn-lt"/>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800" b="0" i="0" u="none" strike="noStrike" dirty="0">
                          <a:solidFill>
                            <a:schemeClr val="tx1"/>
                          </a:solidFill>
                          <a:effectLst/>
                          <a:latin typeface="+mn-lt"/>
                          <a:ea typeface="DFKai-SB" pitchFamily="65" charset="-120"/>
                        </a:rPr>
                        <a:t>EGA-ATC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800" b="0" i="0" u="none" strike="noStrike" dirty="0">
                          <a:solidFill>
                            <a:schemeClr val="tx1"/>
                          </a:solidFill>
                          <a:effectLst/>
                          <a:latin typeface="+mn-lt"/>
                          <a:ea typeface="DFKai-SB" panose="03000509000000000000" pitchFamily="65" charset="-120"/>
                        </a:rPr>
                        <a:t>200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800" b="0" i="0" u="none" strike="noStrike" dirty="0">
                          <a:solidFill>
                            <a:schemeClr val="tx1"/>
                          </a:solidFill>
                          <a:effectLst/>
                          <a:latin typeface="+mn-lt"/>
                          <a:ea typeface="DFKai-SB" panose="03000509000000000000" pitchFamily="65" charset="-120"/>
                        </a:rPr>
                        <a:t>209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800" b="0" i="0" u="none" strike="noStrike" dirty="0">
                          <a:solidFill>
                            <a:schemeClr val="tx1"/>
                          </a:solidFill>
                          <a:effectLst/>
                          <a:latin typeface="+mn-lt"/>
                          <a:ea typeface="DFKai-SB" panose="03000509000000000000" pitchFamily="65" charset="-120"/>
                        </a:rPr>
                        <a:t>104%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altLang="zh-TW" sz="800" b="0" i="0" u="none" strike="noStrike" dirty="0">
                          <a:solidFill>
                            <a:schemeClr val="tx1"/>
                          </a:solidFill>
                          <a:effectLst/>
                          <a:latin typeface="+mn-lt"/>
                          <a:ea typeface="DFKai-SB" panose="03000509000000000000" pitchFamily="65" charset="-120"/>
                        </a:rPr>
                        <a:t>200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228600" marR="0" lvl="0" indent="-228600" algn="l" defTabSz="914400" rtl="0" eaLnBrk="1" fontAlgn="ctr" latinLnBrk="0" hangingPunct="1">
                        <a:lnSpc>
                          <a:spcPct val="100000"/>
                        </a:lnSpc>
                        <a:spcBef>
                          <a:spcPts val="0"/>
                        </a:spcBef>
                        <a:spcAft>
                          <a:spcPts val="0"/>
                        </a:spcAft>
                        <a:buClrTx/>
                        <a:buSzTx/>
                        <a:buFont typeface="+mj-lt"/>
                        <a:buAutoNum type="arabicPeriod"/>
                        <a:tabLst/>
                        <a:defRPr/>
                      </a:pPr>
                      <a:r>
                        <a:rPr lang="de-DE" sz="800" dirty="0">
                          <a:solidFill>
                            <a:schemeClr val="tx1"/>
                          </a:solidFill>
                          <a:latin typeface="+mn-lt"/>
                          <a:ea typeface="DFKai-SB" panose="03000509000000000000" pitchFamily="65" charset="-120"/>
                          <a:cs typeface="+mn-cs"/>
                        </a:rPr>
                        <a:t>DO/USEC: As well known, our competitors have direct service to the USEC, avg 5-8 days TT, in order to keep some support, a fixed schedule is imperative. </a:t>
                      </a:r>
                    </a:p>
                    <a:p>
                      <a:pPr marL="228600" marR="0" lvl="0" indent="-228600" algn="l" defTabSz="914400" rtl="0" eaLnBrk="1" fontAlgn="ctr" latinLnBrk="0" hangingPunct="1">
                        <a:lnSpc>
                          <a:spcPct val="100000"/>
                        </a:lnSpc>
                        <a:spcBef>
                          <a:spcPts val="0"/>
                        </a:spcBef>
                        <a:spcAft>
                          <a:spcPts val="0"/>
                        </a:spcAft>
                        <a:buClrTx/>
                        <a:buSzTx/>
                        <a:buFont typeface="+mj-lt"/>
                        <a:buAutoNum type="arabicPeriod"/>
                        <a:tabLst/>
                        <a:defRPr/>
                      </a:pPr>
                      <a:endParaRPr lang="de-DE" sz="800" dirty="0">
                        <a:solidFill>
                          <a:schemeClr val="tx1"/>
                        </a:solidFill>
                        <a:latin typeface="+mn-lt"/>
                        <a:ea typeface="DFKai-SB" panose="03000509000000000000" pitchFamily="65" charset="-120"/>
                        <a:cs typeface="+mn-cs"/>
                      </a:endParaRPr>
                    </a:p>
                    <a:p>
                      <a:pPr marL="228600" marR="0" lvl="0" indent="-228600" algn="l" defTabSz="914400" rtl="0" eaLnBrk="1" fontAlgn="ctr" latinLnBrk="0" hangingPunct="1">
                        <a:lnSpc>
                          <a:spcPct val="100000"/>
                        </a:lnSpc>
                        <a:spcBef>
                          <a:spcPts val="0"/>
                        </a:spcBef>
                        <a:spcAft>
                          <a:spcPts val="0"/>
                        </a:spcAft>
                        <a:buClrTx/>
                        <a:buSzTx/>
                        <a:buFont typeface="+mj-lt"/>
                        <a:buAutoNum type="arabicPeriod"/>
                        <a:tabLst/>
                        <a:defRPr/>
                      </a:pPr>
                      <a:r>
                        <a:rPr lang="de-DE" sz="800" dirty="0">
                          <a:solidFill>
                            <a:schemeClr val="tx1"/>
                          </a:solidFill>
                          <a:latin typeface="+mn-lt"/>
                          <a:ea typeface="DFKai-SB" panose="03000509000000000000" pitchFamily="65" charset="-120"/>
                          <a:cs typeface="+mn-cs"/>
                        </a:rPr>
                        <a:t>Action Plan: A</a:t>
                      </a:r>
                      <a:r>
                        <a:rPr lang="en-US" sz="800" dirty="0">
                          <a:latin typeface="+mn-lt"/>
                        </a:rPr>
                        <a:t>s JV will terminate in February or March, we should have a steadier CAN svc with minimal if any roll overs. Based on that premise, we will be contacting/visiting all accounts whose volumes we had lost in the last two-three years.</a:t>
                      </a:r>
                      <a:endParaRPr lang="de-DE" sz="800" dirty="0">
                        <a:solidFill>
                          <a:schemeClr val="tx1"/>
                        </a:solidFill>
                        <a:latin typeface="+mn-lt"/>
                        <a:ea typeface="DFKai-SB" panose="03000509000000000000" pitchFamily="65" charset="-120"/>
                        <a:cs typeface="+mn-cs"/>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2"/>
                  </a:ext>
                </a:extLst>
              </a:tr>
              <a:tr h="2111752">
                <a:tc vMerge="1">
                  <a:txBody>
                    <a:bodyPr/>
                    <a:lstStyle/>
                    <a:p>
                      <a:endParaRPr lang="de-DE"/>
                    </a:p>
                  </a:txBody>
                  <a:tcPr/>
                </a:tc>
                <a:tc>
                  <a:txBody>
                    <a:bodyPr/>
                    <a:lstStyle/>
                    <a:p>
                      <a:pPr algn="ctr" rtl="0" fontAlgn="ctr"/>
                      <a:r>
                        <a:rPr lang="en-US" altLang="zh-TW" sz="800" b="1" i="0" u="none" strike="noStrike" dirty="0">
                          <a:solidFill>
                            <a:srgbClr val="FF0000"/>
                          </a:solidFill>
                          <a:effectLst/>
                          <a:latin typeface="+mn-lt"/>
                          <a:ea typeface="DFKai-SB" pitchFamily="65" charset="-120"/>
                        </a:rPr>
                        <a:t>DO</a:t>
                      </a:r>
                      <a:r>
                        <a:rPr lang="en-US" altLang="zh-TW" sz="800" b="1" i="0" u="none" strike="noStrike" dirty="0">
                          <a:solidFill>
                            <a:schemeClr val="tx1"/>
                          </a:solidFill>
                          <a:effectLst/>
                          <a:latin typeface="+mn-lt"/>
                          <a:ea typeface="DFKai-SB" pitchFamily="65" charset="-120"/>
                        </a:rPr>
                        <a:t> </a:t>
                      </a:r>
                      <a:r>
                        <a:rPr lang="fr-FR" altLang="zh-TW" sz="800" b="1" i="0" u="none" strike="noStrike" dirty="0">
                          <a:solidFill>
                            <a:schemeClr val="tx1"/>
                          </a:solidFill>
                          <a:effectLst/>
                          <a:latin typeface="+mn-lt"/>
                          <a:ea typeface="DFKai-SB" pitchFamily="65" charset="-120"/>
                          <a:sym typeface="Wingdings" pitchFamily="2" charset="2"/>
                        </a:rPr>
                        <a:t></a:t>
                      </a:r>
                      <a:r>
                        <a:rPr lang="fr-FR" altLang="zh-TW" sz="800" b="1" i="0" u="none" strike="noStrike" dirty="0">
                          <a:solidFill>
                            <a:schemeClr val="tx1"/>
                          </a:solidFill>
                          <a:effectLst/>
                          <a:latin typeface="+mn-lt"/>
                          <a:ea typeface="DFKai-SB" pitchFamily="65" charset="-120"/>
                        </a:rPr>
                        <a:t> CARI</a:t>
                      </a:r>
                    </a:p>
                    <a:p>
                      <a:pPr algn="ctr" rtl="0" fontAlgn="ctr"/>
                      <a:r>
                        <a:rPr lang="en-US" altLang="zh-TW" sz="800" b="0" i="0" u="none" strike="noStrike" dirty="0">
                          <a:solidFill>
                            <a:schemeClr val="tx1"/>
                          </a:solidFill>
                          <a:effectLst/>
                          <a:latin typeface="+mn-lt"/>
                          <a:ea typeface="DFKai-SB" pitchFamily="65" charset="-120"/>
                        </a:rPr>
                        <a:t>(CC</a:t>
                      </a:r>
                      <a:r>
                        <a:rPr lang="de-DE" altLang="zh-TW" sz="800" b="0" i="0" u="none" strike="noStrike" baseline="0" dirty="0">
                          <a:solidFill>
                            <a:schemeClr val="tx1"/>
                          </a:solidFill>
                          <a:effectLst/>
                          <a:latin typeface="+mn-lt"/>
                          <a:ea typeface="DFKai-SB" pitchFamily="65" charset="-120"/>
                        </a:rPr>
                        <a:t> Tr</a:t>
                      </a:r>
                      <a:r>
                        <a:rPr lang="fr-FR" altLang="zh-TW" sz="800" b="0" i="0" u="none" strike="noStrike" baseline="0" dirty="0" err="1">
                          <a:solidFill>
                            <a:schemeClr val="tx1"/>
                          </a:solidFill>
                          <a:effectLst/>
                          <a:latin typeface="+mn-lt"/>
                          <a:ea typeface="DFKai-SB" pitchFamily="65" charset="-120"/>
                        </a:rPr>
                        <a:t>ade</a:t>
                      </a:r>
                      <a:r>
                        <a:rPr lang="fr-FR" altLang="zh-TW" sz="800" b="0" i="0" u="none" strike="noStrike" baseline="0" dirty="0">
                          <a:solidFill>
                            <a:schemeClr val="tx1"/>
                          </a:solidFill>
                          <a:effectLst/>
                          <a:latin typeface="+mn-lt"/>
                          <a:ea typeface="DFKai-SB" pitchFamily="65" charset="-120"/>
                        </a:rPr>
                        <a:t>)</a:t>
                      </a:r>
                    </a:p>
                  </a:txBody>
                  <a:tcPr marL="7144" marR="7144" marT="7144"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800" b="0" i="0" u="none" strike="noStrike" dirty="0">
                          <a:solidFill>
                            <a:schemeClr val="tx1"/>
                          </a:solidFill>
                          <a:effectLst/>
                          <a:latin typeface="+mn-lt"/>
                          <a:ea typeface="DFKai-SB" pitchFamily="65" charset="-120"/>
                        </a:rPr>
                        <a:t>EGA-ATC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800" b="0" i="0" u="none" strike="noStrike" dirty="0">
                          <a:solidFill>
                            <a:schemeClr val="tx1"/>
                          </a:solidFill>
                          <a:effectLst/>
                          <a:latin typeface="+mn-lt"/>
                          <a:ea typeface="DFKai-SB" panose="03000509000000000000" pitchFamily="65" charset="-120"/>
                        </a:rPr>
                        <a:t>2,900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800" b="0" i="0" u="none" strike="noStrike" dirty="0">
                          <a:solidFill>
                            <a:schemeClr val="tx1"/>
                          </a:solidFill>
                          <a:effectLst/>
                          <a:latin typeface="+mn-lt"/>
                          <a:ea typeface="DFKai-SB" panose="03000509000000000000" pitchFamily="65" charset="-120"/>
                        </a:rPr>
                        <a:t>3466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800" b="0" i="0" u="none" strike="noStrike" dirty="0">
                          <a:solidFill>
                            <a:schemeClr val="tx1"/>
                          </a:solidFill>
                          <a:effectLst/>
                          <a:latin typeface="+mn-lt"/>
                          <a:ea typeface="DFKai-SB" panose="03000509000000000000" pitchFamily="65" charset="-120"/>
                        </a:rPr>
                        <a:t>119%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altLang="zh-TW" sz="800" b="0" i="0" u="none" strike="noStrike" dirty="0">
                          <a:solidFill>
                            <a:schemeClr val="tx1"/>
                          </a:solidFill>
                          <a:effectLst/>
                          <a:latin typeface="+mn-lt"/>
                          <a:ea typeface="DFKai-SB" panose="03000509000000000000" pitchFamily="65" charset="-120"/>
                        </a:rPr>
                        <a:t>2,900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228600" indent="-228600" algn="l" rtl="0" fontAlgn="ctr">
                        <a:buFont typeface="+mj-lt"/>
                        <a:buAutoNum type="arabicPeriod"/>
                      </a:pPr>
                      <a:r>
                        <a:rPr lang="de-DE" sz="800" b="0" i="0" u="none" strike="noStrike" dirty="0">
                          <a:solidFill>
                            <a:schemeClr val="tx1"/>
                          </a:solidFill>
                          <a:effectLst/>
                          <a:latin typeface="+mn-lt"/>
                          <a:ea typeface="DFKai-SB" panose="03000509000000000000" pitchFamily="65" charset="-120"/>
                          <a:cs typeface="+mn-cs"/>
                        </a:rPr>
                        <a:t>During Q1 2024, dedicated DO-PR carrier Marine Express, faced problems with their vessel, which allowed us to quickly gain support from some of their current customers during Q2.</a:t>
                      </a:r>
                    </a:p>
                    <a:p>
                      <a:pPr marL="228600" indent="-228600" algn="l" rtl="0" fontAlgn="ctr">
                        <a:buFont typeface="+mj-lt"/>
                        <a:buAutoNum type="arabicPeriod"/>
                      </a:pPr>
                      <a:endParaRPr lang="de-DE" sz="800" b="0" i="0" u="none" strike="noStrike" dirty="0">
                        <a:solidFill>
                          <a:schemeClr val="tx1"/>
                        </a:solidFill>
                        <a:effectLst/>
                        <a:latin typeface="+mn-lt"/>
                        <a:ea typeface="DFKai-SB" panose="03000509000000000000" pitchFamily="65" charset="-120"/>
                        <a:cs typeface="+mn-cs"/>
                      </a:endParaRPr>
                    </a:p>
                    <a:p>
                      <a:pPr marL="228600" indent="-228600" algn="l" rtl="0" fontAlgn="ctr">
                        <a:buFont typeface="+mj-lt"/>
                        <a:buAutoNum type="arabicPeriod"/>
                      </a:pPr>
                      <a:r>
                        <a:rPr lang="de-DE" sz="800" b="0" i="0" u="none" strike="noStrike" dirty="0">
                          <a:solidFill>
                            <a:schemeClr val="tx1"/>
                          </a:solidFill>
                          <a:effectLst/>
                          <a:latin typeface="+mn-lt"/>
                          <a:ea typeface="DFKai-SB" panose="03000509000000000000" pitchFamily="65" charset="-120"/>
                          <a:cs typeface="+mn-cs"/>
                        </a:rPr>
                        <a:t>After said carrier finally recovered, we were able to maintain some of these customers, but since problems with CAN schedule started in most of Q3-Q4, our volumes dropped significantly as customers need a reliable schedule.</a:t>
                      </a:r>
                    </a:p>
                    <a:p>
                      <a:pPr marL="228600" indent="-228600" algn="l" rtl="0" fontAlgn="ctr">
                        <a:buFont typeface="+mj-lt"/>
                        <a:buAutoNum type="arabicPeriod"/>
                      </a:pPr>
                      <a:endParaRPr lang="de-DE" sz="800" b="0" i="0" u="none" strike="noStrike" dirty="0">
                        <a:solidFill>
                          <a:schemeClr val="tx1"/>
                        </a:solidFill>
                        <a:effectLst/>
                        <a:latin typeface="+mn-lt"/>
                        <a:ea typeface="DFKai-SB" panose="03000509000000000000" pitchFamily="65" charset="-120"/>
                        <a:cs typeface="+mn-cs"/>
                      </a:endParaRPr>
                    </a:p>
                    <a:p>
                      <a:pPr marL="228600" indent="-228600" algn="l" rtl="0" fontAlgn="ctr">
                        <a:buFont typeface="+mj-lt"/>
                        <a:buAutoNum type="arabicPeriod"/>
                      </a:pPr>
                      <a:r>
                        <a:rPr lang="de-DE" sz="800" b="0" i="0" u="none" strike="noStrike" dirty="0">
                          <a:solidFill>
                            <a:schemeClr val="tx1"/>
                          </a:solidFill>
                          <a:effectLst/>
                          <a:latin typeface="+mn-lt"/>
                          <a:ea typeface="DFKai-SB" panose="03000509000000000000" pitchFamily="65" charset="-120"/>
                          <a:cs typeface="+mn-cs"/>
                        </a:rPr>
                        <a:t>Action Plan: Same as above.</a:t>
                      </a:r>
                    </a:p>
                    <a:p>
                      <a:pPr marL="171450" indent="-171450" algn="l" rtl="0" fontAlgn="ctr">
                        <a:buFont typeface="Arial" panose="020B0604020202020204" pitchFamily="34" charset="0"/>
                        <a:buChar char="•"/>
                      </a:pPr>
                      <a:endParaRPr lang="de-DE" sz="800" b="0" i="0" u="none" strike="noStrike" dirty="0">
                        <a:solidFill>
                          <a:schemeClr val="tx1"/>
                        </a:solidFill>
                        <a:effectLst/>
                        <a:latin typeface="+mn-lt"/>
                        <a:ea typeface="DFKai-SB" panose="03000509000000000000" pitchFamily="65" charset="-120"/>
                        <a:cs typeface="+mn-cs"/>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3"/>
                  </a:ext>
                </a:extLst>
              </a:tr>
            </a:tbl>
          </a:graphicData>
        </a:graphic>
      </p:graphicFrame>
      <p:sp>
        <p:nvSpPr>
          <p:cNvPr id="7" name="Slide Number Placeholder 1"/>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22</a:t>
            </a:fld>
            <a:endParaRPr lang="en-US" sz="1200" dirty="0">
              <a:solidFill>
                <a:prstClr val="black"/>
              </a:solidFill>
              <a:latin typeface="Calibri"/>
            </a:endParaRPr>
          </a:p>
        </p:txBody>
      </p:sp>
      <p:sp>
        <p:nvSpPr>
          <p:cNvPr id="2" name="Title 11">
            <a:extLst>
              <a:ext uri="{FF2B5EF4-FFF2-40B4-BE49-F238E27FC236}">
                <a16:creationId xmlns:a16="http://schemas.microsoft.com/office/drawing/2014/main" id="{E6F4305D-85C4-6518-59AB-EA76C07348B2}"/>
              </a:ext>
            </a:extLst>
          </p:cNvPr>
          <p:cNvSpPr txBox="1">
            <a:spLocks/>
          </p:cNvSpPr>
          <p:nvPr/>
        </p:nvSpPr>
        <p:spPr>
          <a:xfrm>
            <a:off x="104257" y="66576"/>
            <a:ext cx="8935486" cy="555831"/>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ltLang="zh-TW" sz="2400" b="1" dirty="0">
                <a:latin typeface="DFKai-SB" pitchFamily="65" charset="-120"/>
                <a:ea typeface="DFKai-SB" pitchFamily="65" charset="-120"/>
              </a:rPr>
              <a:t>Performance/Space(2024) and 2025 Market Review </a:t>
            </a:r>
            <a:r>
              <a:rPr lang="en-US" altLang="zh-TW" sz="2400" b="1" dirty="0">
                <a:solidFill>
                  <a:srgbClr val="FFFF00"/>
                </a:solidFill>
                <a:latin typeface="DFKai-SB" pitchFamily="65" charset="-120"/>
                <a:ea typeface="DFKai-SB" pitchFamily="65" charset="-120"/>
              </a:rPr>
              <a:t>(DO)</a:t>
            </a:r>
            <a:endParaRPr lang="en-US" sz="2400" b="1" dirty="0">
              <a:solidFill>
                <a:srgbClr val="FFFF00"/>
              </a:solidFill>
              <a:latin typeface="DFKai-SB" pitchFamily="65" charset="-120"/>
              <a:ea typeface="DFKai-SB" pitchFamily="65" charset="-120"/>
            </a:endParaRPr>
          </a:p>
        </p:txBody>
      </p:sp>
    </p:spTree>
    <p:extLst>
      <p:ext uri="{BB962C8B-B14F-4D97-AF65-F5344CB8AC3E}">
        <p14:creationId xmlns:p14="http://schemas.microsoft.com/office/powerpoint/2010/main" val="34007100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303091817"/>
              </p:ext>
            </p:extLst>
          </p:nvPr>
        </p:nvGraphicFramePr>
        <p:xfrm>
          <a:off x="1" y="622407"/>
          <a:ext cx="9108503" cy="4261313"/>
        </p:xfrm>
        <a:graphic>
          <a:graphicData uri="http://schemas.openxmlformats.org/drawingml/2006/table">
            <a:tbl>
              <a:tblPr/>
              <a:tblGrid>
                <a:gridCol w="491366">
                  <a:extLst>
                    <a:ext uri="{9D8B030D-6E8A-4147-A177-3AD203B41FA5}">
                      <a16:colId xmlns:a16="http://schemas.microsoft.com/office/drawing/2014/main" val="20000"/>
                    </a:ext>
                  </a:extLst>
                </a:gridCol>
                <a:gridCol w="1107436">
                  <a:extLst>
                    <a:ext uri="{9D8B030D-6E8A-4147-A177-3AD203B41FA5}">
                      <a16:colId xmlns:a16="http://schemas.microsoft.com/office/drawing/2014/main" val="20001"/>
                    </a:ext>
                  </a:extLst>
                </a:gridCol>
                <a:gridCol w="442975">
                  <a:extLst>
                    <a:ext uri="{9D8B030D-6E8A-4147-A177-3AD203B41FA5}">
                      <a16:colId xmlns:a16="http://schemas.microsoft.com/office/drawing/2014/main" val="20006"/>
                    </a:ext>
                  </a:extLst>
                </a:gridCol>
                <a:gridCol w="885949">
                  <a:extLst>
                    <a:ext uri="{9D8B030D-6E8A-4147-A177-3AD203B41FA5}">
                      <a16:colId xmlns:a16="http://schemas.microsoft.com/office/drawing/2014/main" val="20002"/>
                    </a:ext>
                  </a:extLst>
                </a:gridCol>
                <a:gridCol w="885949">
                  <a:extLst>
                    <a:ext uri="{9D8B030D-6E8A-4147-A177-3AD203B41FA5}">
                      <a16:colId xmlns:a16="http://schemas.microsoft.com/office/drawing/2014/main" val="20003"/>
                    </a:ext>
                  </a:extLst>
                </a:gridCol>
                <a:gridCol w="590634">
                  <a:extLst>
                    <a:ext uri="{9D8B030D-6E8A-4147-A177-3AD203B41FA5}">
                      <a16:colId xmlns:a16="http://schemas.microsoft.com/office/drawing/2014/main" val="20004"/>
                    </a:ext>
                  </a:extLst>
                </a:gridCol>
                <a:gridCol w="738289">
                  <a:extLst>
                    <a:ext uri="{9D8B030D-6E8A-4147-A177-3AD203B41FA5}">
                      <a16:colId xmlns:a16="http://schemas.microsoft.com/office/drawing/2014/main" val="1790420291"/>
                    </a:ext>
                  </a:extLst>
                </a:gridCol>
                <a:gridCol w="3965905">
                  <a:extLst>
                    <a:ext uri="{9D8B030D-6E8A-4147-A177-3AD203B41FA5}">
                      <a16:colId xmlns:a16="http://schemas.microsoft.com/office/drawing/2014/main" val="20005"/>
                    </a:ext>
                  </a:extLst>
                </a:gridCol>
              </a:tblGrid>
              <a:tr h="482408">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Subject</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Segments</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BCC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a:t>
                      </a:r>
                      <a:r>
                        <a:rPr lang="en-US" altLang="zh-TW" sz="800" b="0" i="0" u="none" strike="noStrike" dirty="0">
                          <a:solidFill>
                            <a:schemeClr val="tx1"/>
                          </a:solidFill>
                          <a:effectLst/>
                          <a:latin typeface="DFKai-SB" pitchFamily="65" charset="-120"/>
                          <a:ea typeface="DFKai-SB" pitchFamily="65" charset="-120"/>
                        </a:rPr>
                        <a:t>4</a:t>
                      </a:r>
                      <a:r>
                        <a:rPr lang="de-DE" altLang="zh-TW" sz="800" b="0" i="0" u="none" strike="noStrike" dirty="0">
                          <a:solidFill>
                            <a:schemeClr val="tx1"/>
                          </a:solidFill>
                          <a:effectLst/>
                          <a:latin typeface="DFKai-SB" pitchFamily="65" charset="-120"/>
                          <a:ea typeface="DFKai-SB" pitchFamily="65" charset="-120"/>
                        </a:rPr>
                        <a:t> Target</a:t>
                      </a:r>
                    </a:p>
                    <a:p>
                      <a:pPr algn="ctr" rtl="0" fontAlgn="ct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2024 JAN~DEC</a:t>
                      </a:r>
                    </a:p>
                    <a:p>
                      <a:pPr marL="0" marR="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a:t>
                      </a:r>
                      <a:r>
                        <a:rPr lang="de-DE" altLang="zh-TW" sz="800" b="0" i="0" u="none" strike="noStrike" baseline="0" dirty="0">
                          <a:solidFill>
                            <a:schemeClr val="tx1"/>
                          </a:solidFill>
                          <a:effectLst/>
                          <a:latin typeface="DFKai-SB" pitchFamily="65" charset="-120"/>
                          <a:ea typeface="DFKai-SB" pitchFamily="65" charset="-120"/>
                        </a:rPr>
                        <a:t> </a:t>
                      </a:r>
                      <a:r>
                        <a:rPr lang="de-DE" altLang="zh-TW" sz="800" b="0" i="0" u="none" strike="noStrike" dirty="0">
                          <a:solidFill>
                            <a:schemeClr val="tx1"/>
                          </a:solidFill>
                          <a:effectLst/>
                          <a:latin typeface="DFKai-SB" pitchFamily="65" charset="-120"/>
                          <a:ea typeface="DFKai-SB" pitchFamily="65" charset="-120"/>
                        </a:rPr>
                        <a:t>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800" b="0" i="0" u="none" strike="noStrike" dirty="0">
                          <a:solidFill>
                            <a:schemeClr val="tx1"/>
                          </a:solidFill>
                          <a:effectLst/>
                          <a:latin typeface="DFKai-SB" pitchFamily="65" charset="-120"/>
                          <a:ea typeface="DFKai-SB" pitchFamily="65" charset="-120"/>
                        </a:rPr>
                        <a:t>Achievement</a:t>
                      </a:r>
                    </a:p>
                    <a:p>
                      <a:pPr algn="ctr" rtl="0" fontAlgn="ctr"/>
                      <a:r>
                        <a:rPr lang="de-DE" altLang="zh-TW" sz="800" b="0" i="0" u="none" strike="noStrike" dirty="0">
                          <a:solidFill>
                            <a:schemeClr val="tx1"/>
                          </a:solidFill>
                          <a:effectLst/>
                          <a:latin typeface="DFKai-SB" pitchFamily="65" charset="-120"/>
                          <a:ea typeface="DFKai-SB" pitchFamily="65" charset="-120"/>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2025 JAN~DEC</a:t>
                      </a:r>
                    </a:p>
                    <a:p>
                      <a:pPr marL="0" marR="0" lvl="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sz="1000" b="0" i="0" u="none" strike="noStrike" dirty="0">
                          <a:solidFill>
                            <a:srgbClr val="000000"/>
                          </a:solidFill>
                          <a:effectLst/>
                          <a:latin typeface="DFKai-SB" pitchFamily="65" charset="-120"/>
                          <a:ea typeface="DFKai-SB" pitchFamily="65" charset="-120"/>
                        </a:rPr>
                        <a:t>Market</a:t>
                      </a:r>
                      <a:r>
                        <a:rPr lang="de-DE" sz="1000" b="0" i="0" u="none" strike="noStrike" baseline="0" dirty="0">
                          <a:solidFill>
                            <a:srgbClr val="000000"/>
                          </a:solidFill>
                          <a:effectLst/>
                          <a:latin typeface="DFKai-SB" pitchFamily="65" charset="-120"/>
                          <a:ea typeface="DFKai-SB" pitchFamily="65" charset="-120"/>
                        </a:rPr>
                        <a:t> Review</a:t>
                      </a:r>
                      <a:r>
                        <a:rPr lang="de-DE" sz="1000" b="0" i="0" u="none" strike="noStrike" dirty="0">
                          <a:solidFill>
                            <a:srgbClr val="000000"/>
                          </a:solidFill>
                          <a:effectLst/>
                          <a:latin typeface="DFKai-SB" pitchFamily="65" charset="-120"/>
                          <a:ea typeface="DFKai-SB" pitchFamily="65" charset="-120"/>
                        </a:rPr>
                        <a:t> &amp; Action</a:t>
                      </a:r>
                      <a:r>
                        <a:rPr lang="de-DE" sz="1000" b="0" i="0" u="none" strike="noStrike" baseline="0" dirty="0">
                          <a:solidFill>
                            <a:srgbClr val="000000"/>
                          </a:solidFill>
                          <a:effectLst/>
                          <a:latin typeface="DFKai-SB" pitchFamily="65" charset="-120"/>
                          <a:ea typeface="DFKai-SB" pitchFamily="65" charset="-120"/>
                        </a:rPr>
                        <a:t> Plan</a:t>
                      </a:r>
                    </a:p>
                    <a:p>
                      <a:pPr algn="ctr" rtl="0" fontAlgn="ctr"/>
                      <a:r>
                        <a:rPr lang="de-DE" sz="1000" b="0" i="0" u="none" strike="noStrike" baseline="0" dirty="0">
                          <a:solidFill>
                            <a:srgbClr val="000000"/>
                          </a:solidFill>
                          <a:effectLst/>
                          <a:latin typeface="DFKai-SB" pitchFamily="65" charset="-120"/>
                          <a:ea typeface="DFKai-SB" pitchFamily="65" charset="-120"/>
                        </a:rPr>
                        <a:t>(How to achieve 2025 target?)</a:t>
                      </a: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extLst>
                  <a:ext uri="{0D108BD9-81ED-4DB2-BD59-A6C34878D82A}">
                    <a16:rowId xmlns:a16="http://schemas.microsoft.com/office/drawing/2014/main" val="10000"/>
                  </a:ext>
                </a:extLst>
              </a:tr>
              <a:tr h="294710">
                <a:tc vMerge="1">
                  <a:txBody>
                    <a:bodyPr/>
                    <a:lstStyle/>
                    <a:p>
                      <a:endParaRPr lang="de-DE"/>
                    </a:p>
                  </a:txBody>
                  <a:tcPr/>
                </a:tc>
                <a:tc vMerge="1">
                  <a:txBody>
                    <a:bodyPr/>
                    <a:lstStyle/>
                    <a:p>
                      <a:endParaRPr lang="de-DE"/>
                    </a:p>
                  </a:txBody>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(B)</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(B)/(A)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Target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extLst>
                  <a:ext uri="{0D108BD9-81ED-4DB2-BD59-A6C34878D82A}">
                    <a16:rowId xmlns:a16="http://schemas.microsoft.com/office/drawing/2014/main" val="10001"/>
                  </a:ext>
                </a:extLst>
              </a:tr>
              <a:tr h="1977632">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Trade</a:t>
                      </a:r>
                      <a:r>
                        <a:rPr lang="en-US" altLang="zh-TW" sz="1000" b="0" i="0" u="none" strike="noStrike" baseline="0" dirty="0">
                          <a:solidFill>
                            <a:srgbClr val="000000"/>
                          </a:solidFill>
                          <a:effectLst/>
                          <a:latin typeface="DFKai-SB" pitchFamily="65" charset="-120"/>
                          <a:ea typeface="DFKai-SB" pitchFamily="65" charset="-120"/>
                        </a:rPr>
                        <a:t> Lane</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indent="0" algn="ctr" rtl="0" eaLnBrk="1" fontAlgn="ctr" latinLnBrk="0" hangingPunct="1">
                        <a:lnSpc>
                          <a:spcPct val="100000"/>
                        </a:lnSpc>
                        <a:spcBef>
                          <a:spcPts val="0"/>
                        </a:spcBef>
                        <a:spcAft>
                          <a:spcPts val="0"/>
                        </a:spcAft>
                        <a:buClrTx/>
                        <a:buSzTx/>
                        <a:buFontTx/>
                        <a:buNone/>
                      </a:pPr>
                      <a:r>
                        <a:rPr lang="en-US" altLang="zh-TW" sz="800" b="1" i="0" u="none" strike="noStrike" dirty="0">
                          <a:solidFill>
                            <a:srgbClr val="FF0000"/>
                          </a:solidFill>
                          <a:effectLst/>
                          <a:latin typeface="+mn-lt"/>
                          <a:ea typeface="DFKai-SB"/>
                        </a:rPr>
                        <a:t>DO</a:t>
                      </a:r>
                      <a:r>
                        <a:rPr lang="en-US" altLang="zh-TW" sz="800" b="1" i="0" u="none" strike="noStrike" dirty="0">
                          <a:solidFill>
                            <a:schemeClr val="tx1"/>
                          </a:solidFill>
                          <a:effectLst/>
                          <a:latin typeface="+mn-lt"/>
                          <a:ea typeface="DFKai-SB"/>
                        </a:rPr>
                        <a:t> </a:t>
                      </a:r>
                      <a:r>
                        <a:rPr lang="fr-FR" altLang="zh-TW" sz="800" b="1" i="0" u="none" strike="noStrike" dirty="0">
                          <a:solidFill>
                            <a:schemeClr val="tx1"/>
                          </a:solidFill>
                          <a:effectLst/>
                          <a:latin typeface="+mn-lt"/>
                          <a:ea typeface="DFKai-SB"/>
                          <a:sym typeface="Wingdings" pitchFamily="2" charset="2"/>
                        </a:rPr>
                        <a:t> WCSA</a:t>
                      </a:r>
                      <a:r>
                        <a:rPr lang="fr-FR" altLang="zh-TW" sz="800" b="1" i="0" u="none" strike="noStrike" dirty="0">
                          <a:solidFill>
                            <a:schemeClr val="tx1"/>
                          </a:solidFill>
                          <a:effectLst/>
                          <a:latin typeface="+mn-lt"/>
                          <a:ea typeface="DFKai-SB"/>
                        </a:rPr>
                        <a:t> </a:t>
                      </a:r>
                      <a:endParaRPr lang="fr-FR" altLang="zh-TW" sz="800" b="1" i="0" u="none" strike="noStrike" dirty="0">
                        <a:solidFill>
                          <a:schemeClr val="tx1"/>
                        </a:solidFill>
                        <a:effectLst/>
                        <a:latin typeface="+mn-lt"/>
                        <a:ea typeface="DFKai-SB" pitchFamily="65" charset="-120"/>
                      </a:endParaRPr>
                    </a:p>
                    <a:p>
                      <a:pPr marL="0" marR="0" indent="0" algn="ctr" defTabSz="914400" rtl="0" eaLnBrk="1" fontAlgn="ctr" latinLnBrk="0" hangingPunct="1">
                        <a:lnSpc>
                          <a:spcPct val="100000"/>
                        </a:lnSpc>
                        <a:spcBef>
                          <a:spcPts val="0"/>
                        </a:spcBef>
                        <a:spcAft>
                          <a:spcPts val="0"/>
                        </a:spcAft>
                        <a:buClrTx/>
                        <a:buSzTx/>
                        <a:buFontTx/>
                        <a:buNone/>
                        <a:tabLst/>
                        <a:defRPr/>
                      </a:pPr>
                      <a:r>
                        <a:rPr lang="en-US" altLang="zh-TW" sz="800" b="0" i="0" u="none" strike="noStrike" dirty="0">
                          <a:solidFill>
                            <a:schemeClr val="tx1"/>
                          </a:solidFill>
                          <a:effectLst/>
                          <a:latin typeface="+mn-lt"/>
                          <a:ea typeface="DFKai-SB"/>
                        </a:rPr>
                        <a:t>(CW+WC</a:t>
                      </a:r>
                      <a:r>
                        <a:rPr lang="de-DE" altLang="zh-TW" sz="800" b="0" i="0" u="none" strike="noStrike" baseline="0" dirty="0">
                          <a:solidFill>
                            <a:schemeClr val="tx1"/>
                          </a:solidFill>
                          <a:effectLst/>
                          <a:latin typeface="+mn-lt"/>
                          <a:ea typeface="DFKai-SB"/>
                        </a:rPr>
                        <a:t> Tr</a:t>
                      </a:r>
                      <a:r>
                        <a:rPr lang="fr-FR" altLang="zh-TW" sz="800" b="0" i="0" u="none" strike="noStrike" baseline="0" dirty="0" err="1">
                          <a:solidFill>
                            <a:schemeClr val="tx1"/>
                          </a:solidFill>
                          <a:effectLst/>
                          <a:latin typeface="+mn-lt"/>
                          <a:ea typeface="DFKai-SB"/>
                        </a:rPr>
                        <a:t>ade</a:t>
                      </a:r>
                      <a:r>
                        <a:rPr lang="fr-FR" altLang="zh-TW" sz="800" b="0" i="0" u="none" strike="noStrike" baseline="0" dirty="0">
                          <a:solidFill>
                            <a:schemeClr val="tx1"/>
                          </a:solidFill>
                          <a:effectLst/>
                          <a:latin typeface="+mn-lt"/>
                          <a:ea typeface="DFKai-SB"/>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800" b="0" i="0" u="none" strike="noStrike" dirty="0">
                          <a:solidFill>
                            <a:schemeClr val="tx1"/>
                          </a:solidFill>
                          <a:effectLst/>
                          <a:latin typeface="+mn-lt"/>
                          <a:ea typeface="DFKai-SB"/>
                        </a:rPr>
                        <a:t>ELA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sz="800" dirty="0">
                          <a:solidFill>
                            <a:schemeClr val="dk1"/>
                          </a:solidFill>
                          <a:latin typeface="+mn-lt"/>
                          <a:ea typeface="DFKai-SB"/>
                          <a:cs typeface="DFKai-SB"/>
                          <a:sym typeface="DFKai-SB"/>
                        </a:rPr>
                        <a:t>150</a:t>
                      </a:r>
                      <a:endParaRPr sz="800" b="0" i="0" u="none" strike="noStrike" dirty="0">
                        <a:solidFill>
                          <a:schemeClr val="dk1"/>
                        </a:solidFill>
                        <a:latin typeface="+mn-lt"/>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altLang="zh-TW" sz="800" dirty="0">
                          <a:solidFill>
                            <a:schemeClr val="dk1"/>
                          </a:solidFill>
                          <a:latin typeface="+mn-lt"/>
                          <a:ea typeface="DFKai-SB"/>
                          <a:cs typeface="DFKai-SB"/>
                          <a:sym typeface="DFKai-SB"/>
                        </a:rPr>
                        <a:t>21</a:t>
                      </a:r>
                      <a:endParaRPr sz="800" dirty="0">
                        <a:solidFill>
                          <a:schemeClr val="dk1"/>
                        </a:solidFill>
                        <a:latin typeface="+mn-lt"/>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altLang="zh-TW" sz="800" b="0" i="0" u="none" strike="noStrike" dirty="0">
                          <a:solidFill>
                            <a:srgbClr val="FF0000"/>
                          </a:solidFill>
                          <a:latin typeface="+mn-lt"/>
                          <a:ea typeface="DFKai-SB"/>
                          <a:cs typeface="DFKai-SB"/>
                          <a:sym typeface="DFKai-SB"/>
                        </a:rPr>
                        <a:t>14%</a:t>
                      </a:r>
                      <a:endParaRPr sz="800" b="0" i="0" u="none" strike="noStrike" dirty="0">
                        <a:solidFill>
                          <a:srgbClr val="FF0000"/>
                        </a:solidFill>
                        <a:latin typeface="+mn-lt"/>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indent="0" algn="ctr" rtl="0">
                        <a:spcBef>
                          <a:spcPts val="0"/>
                        </a:spcBef>
                        <a:spcAft>
                          <a:spcPts val="0"/>
                        </a:spcAft>
                        <a:buNone/>
                      </a:pPr>
                      <a:r>
                        <a:rPr lang="en-US" sz="800" b="0" i="0" u="none" strike="noStrike" dirty="0">
                          <a:solidFill>
                            <a:schemeClr val="dk1"/>
                          </a:solidFill>
                          <a:latin typeface="+mn-lt"/>
                          <a:ea typeface="DFKai-SB"/>
                          <a:cs typeface="DFKai-SB"/>
                          <a:sym typeface="DFKai-SB"/>
                        </a:rPr>
                        <a:t>50</a:t>
                      </a:r>
                      <a:endParaRPr sz="800" b="0" i="0" u="none" strike="noStrike" dirty="0">
                        <a:solidFill>
                          <a:schemeClr val="dk1"/>
                        </a:solidFill>
                        <a:latin typeface="+mn-lt"/>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171450" indent="-171450" algn="just" rtl="0" fontAlgn="ctr">
                        <a:buFont typeface="Arial" panose="020B0604020202020204" pitchFamily="34" charset="0"/>
                        <a:buChar char="•"/>
                      </a:pPr>
                      <a:r>
                        <a:rPr lang="de-DE" sz="800" b="0" i="0" u="none" strike="noStrike" dirty="0">
                          <a:solidFill>
                            <a:schemeClr val="tx1"/>
                          </a:solidFill>
                          <a:effectLst/>
                          <a:latin typeface="+mn-lt"/>
                          <a:ea typeface="DFKai-SB"/>
                        </a:rPr>
                        <a:t>WCSA/DO current svc configuration has two T/S, increaing not only TT but also rate offer. Additionally, when requesting rates to BCC, it indicates that service it‘s temporarily unavailable in said trade.</a:t>
                      </a:r>
                    </a:p>
                    <a:p>
                      <a:pPr marL="171450" indent="-171450" algn="just" rtl="0" fontAlgn="ctr">
                        <a:buFont typeface="Arial" panose="020B0604020202020204" pitchFamily="34" charset="0"/>
                        <a:buChar char="•"/>
                      </a:pPr>
                      <a:endParaRPr lang="de-DE" sz="800" b="0" i="0" u="none" strike="noStrike" dirty="0">
                        <a:solidFill>
                          <a:schemeClr val="tx1"/>
                        </a:solidFill>
                        <a:effectLst/>
                        <a:latin typeface="+mn-lt"/>
                        <a:ea typeface="DFKai-SB"/>
                      </a:endParaRPr>
                    </a:p>
                    <a:p>
                      <a:pPr marL="171450" indent="-171450" algn="just" rtl="0" fontAlgn="ctr">
                        <a:buFont typeface="Arial" panose="020B0604020202020204" pitchFamily="34" charset="0"/>
                        <a:buChar char="•"/>
                      </a:pPr>
                      <a:r>
                        <a:rPr lang="de-DE" sz="800" b="0" i="0" u="none" strike="noStrike" dirty="0">
                          <a:solidFill>
                            <a:schemeClr val="tx1"/>
                          </a:solidFill>
                          <a:effectLst/>
                          <a:latin typeface="+mn-lt"/>
                          <a:ea typeface="DFKai-SB"/>
                        </a:rPr>
                        <a:t>DO/WCSA: Many to cargo to WCSA is mosly waste paper and plastic waste wihch offer is very low $400-500/4sh all in. Also two of DO‘s  major destinations (ECGYE &amp; CLIQQ) have a very high offer due double T/S, and which limit our potential to grow more biz. </a:t>
                      </a:r>
                    </a:p>
                    <a:p>
                      <a:pPr marL="171450" indent="-171450" algn="just" rtl="0" fontAlgn="ctr">
                        <a:buFont typeface="Arial" panose="020B0604020202020204" pitchFamily="34" charset="0"/>
                        <a:buChar char="•"/>
                      </a:pPr>
                      <a:endParaRPr lang="de-DE" sz="800" b="0" i="0" u="none" strike="noStrike" dirty="0">
                        <a:solidFill>
                          <a:schemeClr val="tx1"/>
                        </a:solidFill>
                        <a:effectLst/>
                        <a:latin typeface="+mn-lt"/>
                        <a:ea typeface="DFKai-SB"/>
                      </a:endParaRPr>
                    </a:p>
                    <a:p>
                      <a:pPr marL="171450" indent="-171450" algn="just" rtl="0" fontAlgn="ctr">
                        <a:buFont typeface="Arial" panose="020B0604020202020204" pitchFamily="34" charset="0"/>
                        <a:buChar char="•"/>
                      </a:pPr>
                      <a:r>
                        <a:rPr lang="de-DE" sz="800" b="0" i="0" u="none" strike="noStrike" dirty="0">
                          <a:solidFill>
                            <a:schemeClr val="tx1"/>
                          </a:solidFill>
                          <a:effectLst/>
                          <a:latin typeface="+mn-lt"/>
                          <a:ea typeface="DFKai-SB"/>
                        </a:rPr>
                        <a:t>How</a:t>
                      </a:r>
                      <a:r>
                        <a:rPr lang="de-DE" sz="800" b="0" i="0" u="none" strike="noStrike" baseline="0" dirty="0">
                          <a:solidFill>
                            <a:schemeClr val="tx1"/>
                          </a:solidFill>
                          <a:effectLst/>
                          <a:latin typeface="+mn-lt"/>
                          <a:ea typeface="DFKai-SB"/>
                        </a:rPr>
                        <a:t> to improve: </a:t>
                      </a:r>
                      <a:r>
                        <a:rPr lang="de-DE" sz="800" dirty="0">
                          <a:solidFill>
                            <a:schemeClr val="tx1"/>
                          </a:solidFill>
                          <a:latin typeface="+mn-lt"/>
                          <a:ea typeface="DFKai-SB" panose="03000509000000000000"/>
                          <a:cs typeface="+mn-cs"/>
                        </a:rPr>
                        <a:t>A</a:t>
                      </a:r>
                      <a:r>
                        <a:rPr lang="en-US" sz="800" dirty="0">
                          <a:latin typeface="+mn-lt"/>
                          <a:ea typeface="DFKai-SB" panose="03000509000000000000"/>
                        </a:rPr>
                        <a:t>s JV will terminate in February or March, we should have a steadier CAN svc with minimal if any roll overs. Based on that premise, we will be contacting/visiting all accounts whose volumes we had lost in the last two-three years.</a:t>
                      </a:r>
                    </a:p>
                    <a:p>
                      <a:pPr marL="171450" indent="-171450" algn="just" rtl="0" fontAlgn="ctr">
                        <a:buFont typeface="Arial" panose="020B0604020202020204" pitchFamily="34" charset="0"/>
                        <a:buChar char="•"/>
                      </a:pPr>
                      <a:endParaRPr lang="en-US" sz="800" b="0" i="0" u="none" strike="noStrike" dirty="0">
                        <a:solidFill>
                          <a:schemeClr val="tx1"/>
                        </a:solidFill>
                        <a:effectLst/>
                        <a:latin typeface="+mn-lt"/>
                        <a:ea typeface="DFKai-SB" panose="03000509000000000000"/>
                      </a:endParaRPr>
                    </a:p>
                    <a:p>
                      <a:pPr marL="171450" indent="-171450" algn="just" rtl="0" fontAlgn="ctr">
                        <a:buFont typeface="Arial" panose="020B0604020202020204" pitchFamily="34" charset="0"/>
                        <a:buChar char="•"/>
                      </a:pPr>
                      <a:r>
                        <a:rPr lang="en-US" sz="800" b="0" i="0" u="none" strike="noStrike" dirty="0">
                          <a:solidFill>
                            <a:schemeClr val="tx1"/>
                          </a:solidFill>
                          <a:effectLst/>
                          <a:latin typeface="+mn-lt"/>
                          <a:ea typeface="DFKai-SB" panose="03000509000000000000"/>
                        </a:rPr>
                        <a:t>Additionally, BCC support is needed to provide Waster/Recycling products special rates.  that are exported to WCSA. It’s about the 90%.</a:t>
                      </a:r>
                      <a:endParaRPr lang="de-DE" sz="800" b="0" i="0" u="none" strike="noStrike" dirty="0">
                        <a:solidFill>
                          <a:schemeClr val="tx1"/>
                        </a:solidFill>
                        <a:effectLst/>
                        <a:latin typeface="+mn-lt"/>
                        <a:ea typeface="DFKai-SB" panose="0300050900000000000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2"/>
                  </a:ext>
                </a:extLst>
              </a:tr>
              <a:tr h="1506563">
                <a:tc vMerge="1">
                  <a:txBody>
                    <a:bodyPr/>
                    <a:lstStyle/>
                    <a:p>
                      <a:endParaRPr lang="fr-FR"/>
                    </a:p>
                  </a:txBody>
                  <a:tcPr/>
                </a:tc>
                <a:tc>
                  <a:txBody>
                    <a:bodyPr/>
                    <a:lstStyle/>
                    <a:p>
                      <a:pPr algn="ctr" rtl="0" fontAlgn="ctr"/>
                      <a:r>
                        <a:rPr lang="en-US" altLang="zh-TW" sz="800" b="1" i="0" u="none" strike="noStrike" dirty="0">
                          <a:solidFill>
                            <a:srgbClr val="FF0000"/>
                          </a:solidFill>
                          <a:effectLst/>
                          <a:latin typeface="+mn-lt"/>
                          <a:ea typeface="DFKai-SB"/>
                        </a:rPr>
                        <a:t>DO</a:t>
                      </a:r>
                      <a:r>
                        <a:rPr lang="en-US" altLang="zh-TW" sz="800" b="1" i="0" u="none" strike="noStrike" dirty="0">
                          <a:solidFill>
                            <a:schemeClr val="tx1"/>
                          </a:solidFill>
                          <a:effectLst/>
                          <a:latin typeface="+mn-lt"/>
                          <a:ea typeface="DFKai-SB"/>
                        </a:rPr>
                        <a:t> </a:t>
                      </a:r>
                      <a:r>
                        <a:rPr lang="en-US" altLang="zh-TW" sz="800" b="1" i="0" u="none" strike="noStrike" dirty="0">
                          <a:solidFill>
                            <a:schemeClr val="tx1"/>
                          </a:solidFill>
                          <a:effectLst/>
                          <a:latin typeface="+mn-lt"/>
                          <a:ea typeface="DFKai-SB"/>
                          <a:sym typeface="Wingdings" pitchFamily="2" charset="2"/>
                        </a:rPr>
                        <a:t> WCCA+CARO</a:t>
                      </a:r>
                      <a:endParaRPr lang="de-DE" sz="800" b="1" i="0" u="none" strike="noStrike" dirty="0">
                        <a:solidFill>
                          <a:schemeClr val="tx1"/>
                        </a:solidFill>
                        <a:effectLst/>
                        <a:latin typeface="+mn-lt"/>
                        <a:ea typeface="DFKai-SB"/>
                      </a:endParaRPr>
                    </a:p>
                    <a:p>
                      <a:pPr algn="ctr" rtl="0" fontAlgn="ctr"/>
                      <a:r>
                        <a:rPr lang="de-DE" sz="800" b="0" i="0" u="none" strike="noStrike" dirty="0">
                          <a:solidFill>
                            <a:schemeClr val="tx1"/>
                          </a:solidFill>
                          <a:effectLst/>
                          <a:latin typeface="+mn-lt"/>
                          <a:ea typeface="DFKai-SB"/>
                        </a:rPr>
                        <a:t>(CB</a:t>
                      </a:r>
                      <a:r>
                        <a:rPr lang="de-DE" altLang="zh-TW" sz="800" b="0" i="0" u="none" strike="noStrike" baseline="0" dirty="0">
                          <a:solidFill>
                            <a:schemeClr val="tx1"/>
                          </a:solidFill>
                          <a:effectLst/>
                          <a:latin typeface="+mn-lt"/>
                          <a:ea typeface="DFKai-SB"/>
                        </a:rPr>
                        <a:t> Tr</a:t>
                      </a:r>
                      <a:r>
                        <a:rPr lang="fr-FR" altLang="zh-TW" sz="800" b="0" i="0" u="none" strike="noStrike" baseline="0" dirty="0" err="1">
                          <a:solidFill>
                            <a:schemeClr val="tx1"/>
                          </a:solidFill>
                          <a:effectLst/>
                          <a:latin typeface="+mn-lt"/>
                          <a:ea typeface="DFKai-SB"/>
                        </a:rPr>
                        <a:t>ade</a:t>
                      </a:r>
                      <a:r>
                        <a:rPr lang="fr-FR" altLang="zh-TW" sz="800" b="0" i="0" u="none" strike="noStrike" baseline="0" dirty="0">
                          <a:solidFill>
                            <a:schemeClr val="tx1"/>
                          </a:solidFill>
                          <a:effectLst/>
                          <a:latin typeface="+mn-lt"/>
                          <a:ea typeface="DFKai-SB"/>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800" b="0" i="0" u="none" strike="noStrike" dirty="0">
                          <a:solidFill>
                            <a:schemeClr val="tx1"/>
                          </a:solidFill>
                          <a:effectLst/>
                          <a:latin typeface="+mn-lt"/>
                          <a:ea typeface="DFKai-SB"/>
                        </a:rPr>
                        <a:t>ELA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800" dirty="0">
                          <a:latin typeface="+mn-lt"/>
                          <a:ea typeface="DFKai-SB"/>
                          <a:cs typeface="DFKai-SB"/>
                          <a:sym typeface="DFKai-SB"/>
                        </a:rPr>
                        <a:t>300</a:t>
                      </a:r>
                      <a:endParaRPr sz="800" b="0" i="0" u="none" strike="noStrike" dirty="0">
                        <a:latin typeface="+mn-lt"/>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altLang="zh-TW" sz="800" b="0" i="0" u="none" strike="noStrike" dirty="0">
                          <a:solidFill>
                            <a:schemeClr val="dk1"/>
                          </a:solidFill>
                          <a:latin typeface="+mn-lt"/>
                          <a:ea typeface="DFKai-SB"/>
                          <a:cs typeface="DFKai-SB"/>
                          <a:sym typeface="DFKai-SB"/>
                        </a:rPr>
                        <a:t>70</a:t>
                      </a:r>
                      <a:endParaRPr sz="800" b="0" i="0" u="none" strike="noStrike" dirty="0">
                        <a:solidFill>
                          <a:schemeClr val="dk1"/>
                        </a:solidFill>
                        <a:latin typeface="+mn-lt"/>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altLang="zh-TW" sz="800" b="0" i="0" u="none" strike="noStrike" dirty="0">
                          <a:solidFill>
                            <a:srgbClr val="FF0000"/>
                          </a:solidFill>
                          <a:latin typeface="+mn-lt"/>
                          <a:ea typeface="DFKai-SB"/>
                          <a:cs typeface="DFKai-SB"/>
                          <a:sym typeface="DFKai-SB"/>
                        </a:rPr>
                        <a:t>23%</a:t>
                      </a:r>
                      <a:endParaRPr sz="800" b="0" i="0" u="none" strike="noStrike" dirty="0">
                        <a:solidFill>
                          <a:srgbClr val="FF0000"/>
                        </a:solidFill>
                        <a:latin typeface="+mn-lt"/>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indent="0" algn="ctr" rtl="0">
                        <a:spcBef>
                          <a:spcPts val="0"/>
                        </a:spcBef>
                        <a:spcAft>
                          <a:spcPts val="0"/>
                        </a:spcAft>
                        <a:buSzPts val="1000"/>
                        <a:buFont typeface="Arial"/>
                        <a:buNone/>
                      </a:pPr>
                      <a:r>
                        <a:rPr lang="en-US" sz="800" b="0" i="0" u="none" strike="noStrike" dirty="0">
                          <a:latin typeface="+mn-lt"/>
                          <a:ea typeface="DFKai-SB"/>
                          <a:cs typeface="DFKai-SB"/>
                          <a:sym typeface="DFKai-SB"/>
                        </a:rPr>
                        <a:t>100</a:t>
                      </a:r>
                      <a:endParaRPr sz="800" b="0" i="0" u="none" strike="noStrike" dirty="0">
                        <a:latin typeface="+mn-lt"/>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171450" indent="-171450" algn="l" rtl="0" fontAlgn="ctr">
                        <a:buFont typeface="Arial" panose="020B0604020202020204" pitchFamily="34" charset="0"/>
                        <a:buChar char="•"/>
                      </a:pPr>
                      <a:r>
                        <a:rPr lang="de-DE" sz="800" b="0" i="0" u="none" strike="noStrike" dirty="0">
                          <a:solidFill>
                            <a:schemeClr val="tx1"/>
                          </a:solidFill>
                          <a:effectLst/>
                          <a:latin typeface="+mn-lt"/>
                          <a:ea typeface="DFKai-SB"/>
                        </a:rPr>
                        <a:t>DO/WCCA: </a:t>
                      </a:r>
                      <a:r>
                        <a:rPr lang="en-US" sz="800" b="0" i="0" u="none" strike="noStrike" dirty="0">
                          <a:solidFill>
                            <a:schemeClr val="tx1"/>
                          </a:solidFill>
                          <a:effectLst/>
                          <a:latin typeface="+mn-lt"/>
                          <a:ea typeface="DFKai-SB"/>
                        </a:rPr>
                        <a:t>Our main problem is this svc instability. During LAAM 2024 svc was supposed to improve with the addition of new vessels, but </a:t>
                      </a:r>
                      <a:r>
                        <a:rPr lang="de-DE" sz="800" b="0" i="0" u="none" strike="noStrike" dirty="0">
                          <a:solidFill>
                            <a:schemeClr val="tx1"/>
                          </a:solidFill>
                          <a:effectLst/>
                          <a:latin typeface="+mn-lt"/>
                          <a:ea typeface="DFKai-SB"/>
                        </a:rPr>
                        <a:t>TT didnt have major improvement and TT average is about +30 days. Additionally and from Q3 onwards we lost the ability to export cargo to SVAGR, one of DO most requested destinations in WCCA trade.</a:t>
                      </a:r>
                    </a:p>
                    <a:p>
                      <a:pPr marL="171450" indent="-171450" algn="l" rtl="0" fontAlgn="ctr">
                        <a:buFont typeface="Arial" panose="020B0604020202020204" pitchFamily="34" charset="0"/>
                        <a:buChar char="•"/>
                      </a:pPr>
                      <a:endParaRPr lang="de-DE" sz="800" b="0" i="0" u="none" strike="noStrike" dirty="0">
                        <a:solidFill>
                          <a:schemeClr val="tx1"/>
                        </a:solidFill>
                        <a:effectLst/>
                        <a:latin typeface="+mn-lt"/>
                        <a:ea typeface="DFKai-SB"/>
                      </a:endParaRPr>
                    </a:p>
                    <a:p>
                      <a:pPr marL="171450" indent="-171450" algn="just" rtl="0" fontAlgn="ctr">
                        <a:buFont typeface="Arial" panose="020B0604020202020204" pitchFamily="34" charset="0"/>
                        <a:buChar char="•"/>
                      </a:pPr>
                      <a:r>
                        <a:rPr lang="de-DE" sz="800" b="0" i="0" u="none" strike="noStrike" dirty="0">
                          <a:solidFill>
                            <a:schemeClr val="tx1"/>
                          </a:solidFill>
                          <a:effectLst/>
                          <a:latin typeface="+mn-lt"/>
                          <a:ea typeface="DFKai-SB"/>
                        </a:rPr>
                        <a:t>How</a:t>
                      </a:r>
                      <a:r>
                        <a:rPr lang="de-DE" sz="800" b="0" i="0" u="none" strike="noStrike" baseline="0" dirty="0">
                          <a:solidFill>
                            <a:schemeClr val="tx1"/>
                          </a:solidFill>
                          <a:effectLst/>
                          <a:latin typeface="+mn-lt"/>
                          <a:ea typeface="DFKai-SB"/>
                        </a:rPr>
                        <a:t> to improve: </a:t>
                      </a:r>
                      <a:r>
                        <a:rPr lang="de-DE" sz="800" dirty="0">
                          <a:solidFill>
                            <a:schemeClr val="tx1"/>
                          </a:solidFill>
                          <a:latin typeface="+mn-lt"/>
                          <a:ea typeface="DFKai-SB" panose="03000509000000000000"/>
                          <a:cs typeface="+mn-cs"/>
                        </a:rPr>
                        <a:t>A</a:t>
                      </a:r>
                      <a:r>
                        <a:rPr lang="en-US" sz="800" dirty="0">
                          <a:latin typeface="+mn-lt"/>
                          <a:ea typeface="DFKai-SB" panose="03000509000000000000"/>
                        </a:rPr>
                        <a:t>s JV will terminate in February or March, we should have a steadier CAN svc with minimal if any roll overs. Based on that premise, we will be contacting/visiting all accounts whose volumes we had lost in the last two-three years.</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5"/>
                  </a:ext>
                </a:extLst>
              </a:tr>
            </a:tbl>
          </a:graphicData>
        </a:graphic>
      </p:graphicFrame>
      <p:sp>
        <p:nvSpPr>
          <p:cNvPr id="7" name="Slide Number Placeholder 1"/>
          <p:cNvSpPr txBox="1">
            <a:spLocks/>
          </p:cNvSpPr>
          <p:nvPr/>
        </p:nvSpPr>
        <p:spPr>
          <a:xfrm>
            <a:off x="7092280" y="4940002"/>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23</a:t>
            </a:fld>
            <a:endParaRPr lang="en-US" sz="1200" dirty="0">
              <a:solidFill>
                <a:prstClr val="black"/>
              </a:solidFill>
              <a:latin typeface="Calibri"/>
            </a:endParaRPr>
          </a:p>
        </p:txBody>
      </p:sp>
      <p:sp>
        <p:nvSpPr>
          <p:cNvPr id="2" name="Title 11">
            <a:extLst>
              <a:ext uri="{FF2B5EF4-FFF2-40B4-BE49-F238E27FC236}">
                <a16:creationId xmlns:a16="http://schemas.microsoft.com/office/drawing/2014/main" id="{B3F4F920-066C-52FF-61B7-047C8DD8C79A}"/>
              </a:ext>
            </a:extLst>
          </p:cNvPr>
          <p:cNvSpPr txBox="1">
            <a:spLocks/>
          </p:cNvSpPr>
          <p:nvPr/>
        </p:nvSpPr>
        <p:spPr>
          <a:xfrm>
            <a:off x="104257" y="66576"/>
            <a:ext cx="8935486" cy="555831"/>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ltLang="zh-TW" sz="2400" b="1" dirty="0">
                <a:latin typeface="DFKai-SB" pitchFamily="65" charset="-120"/>
                <a:ea typeface="DFKai-SB" pitchFamily="65" charset="-120"/>
              </a:rPr>
              <a:t>Performance/Space(2024) and 2025 Market Review </a:t>
            </a:r>
            <a:r>
              <a:rPr lang="en-US" altLang="zh-TW" sz="2400" b="1" dirty="0">
                <a:solidFill>
                  <a:srgbClr val="FFFF00"/>
                </a:solidFill>
                <a:latin typeface="DFKai-SB" pitchFamily="65" charset="-120"/>
                <a:ea typeface="DFKai-SB" pitchFamily="65" charset="-120"/>
              </a:rPr>
              <a:t>(DO)</a:t>
            </a:r>
            <a:endParaRPr lang="en-US" sz="2400" b="1" dirty="0">
              <a:solidFill>
                <a:srgbClr val="FFFF00"/>
              </a:solidFill>
              <a:latin typeface="DFKai-SB" pitchFamily="65" charset="-120"/>
              <a:ea typeface="DFKai-SB" pitchFamily="65" charset="-120"/>
            </a:endParaRPr>
          </a:p>
        </p:txBody>
      </p:sp>
    </p:spTree>
    <p:extLst>
      <p:ext uri="{BB962C8B-B14F-4D97-AF65-F5344CB8AC3E}">
        <p14:creationId xmlns:p14="http://schemas.microsoft.com/office/powerpoint/2010/main" val="15398299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1"/>
          <p:cNvSpPr>
            <a:spLocks noGrp="1"/>
          </p:cNvSpPr>
          <p:nvPr>
            <p:ph type="title"/>
          </p:nvPr>
        </p:nvSpPr>
        <p:spPr>
          <a:xfrm>
            <a:off x="107504" y="123478"/>
            <a:ext cx="8928992" cy="533400"/>
          </a:xfrm>
          <a:solidFill>
            <a:srgbClr val="003217"/>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altLang="zh-TW" sz="2400" b="1" dirty="0">
                <a:latin typeface="DFKai-SB" pitchFamily="65" charset="-120"/>
                <a:ea typeface="DFKai-SB" pitchFamily="65" charset="-120"/>
              </a:rPr>
              <a:t>Topic discussion </a:t>
            </a:r>
            <a:r>
              <a:rPr lang="en-US" altLang="zh-TW" sz="2400" b="1" dirty="0">
                <a:solidFill>
                  <a:srgbClr val="FFFF00"/>
                </a:solidFill>
                <a:latin typeface="DFKai-SB" pitchFamily="65" charset="-120"/>
                <a:ea typeface="DFKai-SB" pitchFamily="65" charset="-120"/>
              </a:rPr>
              <a:t>(DO)</a:t>
            </a:r>
            <a:endParaRPr lang="en-US" sz="2400" b="1" dirty="0">
              <a:solidFill>
                <a:srgbClr val="FFFF00"/>
              </a:solidFill>
              <a:latin typeface="DFKai-SB" pitchFamily="65" charset="-120"/>
              <a:ea typeface="DFKai-SB" pitchFamily="65" charset="-120"/>
            </a:endParaRPr>
          </a:p>
        </p:txBody>
      </p:sp>
      <p:sp>
        <p:nvSpPr>
          <p:cNvPr id="5" name="Slide Number Placeholder 1"/>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24</a:t>
            </a:fld>
            <a:endParaRPr lang="en-US" sz="1200" dirty="0">
              <a:solidFill>
                <a:prstClr val="black"/>
              </a:solidFill>
              <a:latin typeface="Calibri"/>
            </a:endParaRPr>
          </a:p>
        </p:txBody>
      </p:sp>
      <p:sp>
        <p:nvSpPr>
          <p:cNvPr id="3" name="文字方塊 2"/>
          <p:cNvSpPr txBox="1"/>
          <p:nvPr/>
        </p:nvSpPr>
        <p:spPr>
          <a:xfrm>
            <a:off x="114400" y="646348"/>
            <a:ext cx="9029600" cy="338554"/>
          </a:xfrm>
          <a:prstGeom prst="rect">
            <a:avLst/>
          </a:prstGeom>
          <a:noFill/>
        </p:spPr>
        <p:txBody>
          <a:bodyPr wrap="square" rtlCol="0">
            <a:spAutoFit/>
          </a:bodyPr>
          <a:lstStyle/>
          <a:p>
            <a:r>
              <a:rPr lang="en-US" sz="1600" b="1" dirty="0">
                <a:latin typeface="+mj-lt"/>
              </a:rPr>
              <a:t>Commercial side: </a:t>
            </a:r>
          </a:p>
        </p:txBody>
      </p:sp>
      <p:sp>
        <p:nvSpPr>
          <p:cNvPr id="8" name="文字方塊 7"/>
          <p:cNvSpPr txBox="1"/>
          <p:nvPr/>
        </p:nvSpPr>
        <p:spPr>
          <a:xfrm>
            <a:off x="-1575" y="3112921"/>
            <a:ext cx="2613216" cy="338554"/>
          </a:xfrm>
          <a:prstGeom prst="rect">
            <a:avLst/>
          </a:prstGeom>
          <a:noFill/>
        </p:spPr>
        <p:txBody>
          <a:bodyPr wrap="none" rtlCol="0">
            <a:spAutoFit/>
          </a:bodyPr>
          <a:lstStyle/>
          <a:p>
            <a:r>
              <a:rPr lang="en-US" sz="1600" b="1" dirty="0">
                <a:latin typeface="+mj-lt"/>
              </a:rPr>
              <a:t>Future Plan Suggestion: </a:t>
            </a:r>
          </a:p>
        </p:txBody>
      </p:sp>
      <p:sp>
        <p:nvSpPr>
          <p:cNvPr id="2" name="TextBox 1">
            <a:extLst>
              <a:ext uri="{FF2B5EF4-FFF2-40B4-BE49-F238E27FC236}">
                <a16:creationId xmlns:a16="http://schemas.microsoft.com/office/drawing/2014/main" id="{2B703AF6-7CFE-D236-767D-5DBC1EFC2929}"/>
              </a:ext>
            </a:extLst>
          </p:cNvPr>
          <p:cNvSpPr txBox="1"/>
          <p:nvPr/>
        </p:nvSpPr>
        <p:spPr>
          <a:xfrm>
            <a:off x="107504" y="938955"/>
            <a:ext cx="8922096" cy="2199385"/>
          </a:xfrm>
          <a:prstGeom prst="rect">
            <a:avLst/>
          </a:prstGeom>
          <a:noFill/>
        </p:spPr>
        <p:txBody>
          <a:bodyPr wrap="square" rtlCol="0">
            <a:spAutoFit/>
          </a:bodyPr>
          <a:lstStyle/>
          <a:p>
            <a:pPr marL="0" marR="0">
              <a:lnSpc>
                <a:spcPct val="107000"/>
              </a:lnSpc>
              <a:spcBef>
                <a:spcPts val="0"/>
              </a:spcBef>
              <a:spcAft>
                <a:spcPts val="800"/>
              </a:spcAft>
            </a:pPr>
            <a:r>
              <a:rPr lang="en-US" sz="1000" kern="100" dirty="0">
                <a:latin typeface="Arial Body"/>
                <a:ea typeface="Calibri" panose="020F0502020204030204" pitchFamily="34" charset="0"/>
                <a:cs typeface="Times New Roman" panose="02020603050405020304" pitchFamily="18" charset="0"/>
              </a:rPr>
              <a:t>We</a:t>
            </a:r>
            <a:r>
              <a:rPr lang="en-US" sz="1000" kern="100" dirty="0">
                <a:effectLst/>
                <a:latin typeface="Arial Body"/>
                <a:ea typeface="Calibri" panose="020F0502020204030204" pitchFamily="34" charset="0"/>
                <a:cs typeface="Times New Roman" panose="02020603050405020304" pitchFamily="18" charset="0"/>
              </a:rPr>
              <a:t> believe that the Account Management Program (AMP) is a great tool to follow up and keep close to our dear customers, but when wrongly used, it just adds unnecessary and additional workload, at least from the agent point of view.</a:t>
            </a:r>
          </a:p>
          <a:p>
            <a:pPr marL="0" marR="0">
              <a:lnSpc>
                <a:spcPct val="107000"/>
              </a:lnSpc>
              <a:spcBef>
                <a:spcPts val="0"/>
              </a:spcBef>
              <a:spcAft>
                <a:spcPts val="800"/>
              </a:spcAft>
            </a:pPr>
            <a:r>
              <a:rPr lang="en-US" sz="1000" kern="100" dirty="0">
                <a:effectLst/>
                <a:latin typeface="Arial Body"/>
                <a:ea typeface="Calibri" panose="020F0502020204030204" pitchFamily="34" charset="0"/>
                <a:cs typeface="Times New Roman" panose="02020603050405020304" pitchFamily="18" charset="0"/>
              </a:rPr>
              <a:t>We're being forced to complete AMP reports on what we call practically "Dead trades“, </a:t>
            </a:r>
            <a:r>
              <a:rPr lang="en-US" sz="1000" kern="100" dirty="0">
                <a:latin typeface="Arial Body"/>
                <a:ea typeface="Calibri" panose="020F0502020204030204" pitchFamily="34" charset="0"/>
                <a:cs typeface="Times New Roman" panose="02020603050405020304" pitchFamily="18" charset="0"/>
              </a:rPr>
              <a:t>t</a:t>
            </a:r>
            <a:r>
              <a:rPr lang="en-US" sz="1000" kern="100" dirty="0">
                <a:effectLst/>
                <a:latin typeface="Arial Body"/>
                <a:ea typeface="Calibri" panose="020F0502020204030204" pitchFamily="34" charset="0"/>
                <a:cs typeface="Times New Roman" panose="02020603050405020304" pitchFamily="18" charset="0"/>
              </a:rPr>
              <a:t>rades in which currently cannot compete at all for reasons such as, very long transit times due to T/S (sometimes even double T/S) and in addition a disproportional high freight, whereas our competitors offer direct service with very competitive rates.</a:t>
            </a:r>
          </a:p>
          <a:p>
            <a:pPr marL="0" marR="0">
              <a:lnSpc>
                <a:spcPct val="107000"/>
              </a:lnSpc>
              <a:spcBef>
                <a:spcPts val="0"/>
              </a:spcBef>
              <a:spcAft>
                <a:spcPts val="800"/>
              </a:spcAft>
            </a:pPr>
            <a:r>
              <a:rPr lang="en-US" sz="1000" kern="100" dirty="0">
                <a:effectLst/>
                <a:latin typeface="Arial Body"/>
                <a:ea typeface="Calibri" panose="020F0502020204030204" pitchFamily="34" charset="0"/>
                <a:cs typeface="Times New Roman" panose="02020603050405020304" pitchFamily="18" charset="0"/>
              </a:rPr>
              <a:t>Other than FE/DO and DO to PA </a:t>
            </a:r>
            <a:r>
              <a:rPr lang="en-US" sz="1000" kern="100" dirty="0">
                <a:latin typeface="Arial Body"/>
                <a:ea typeface="Calibri" panose="020F0502020204030204" pitchFamily="34" charset="0"/>
                <a:cs typeface="Times New Roman" panose="02020603050405020304" pitchFamily="18" charset="0"/>
              </a:rPr>
              <a:t>&amp;</a:t>
            </a:r>
            <a:r>
              <a:rPr lang="en-US" sz="1000" kern="100" dirty="0">
                <a:effectLst/>
                <a:latin typeface="Arial Body"/>
                <a:ea typeface="Calibri" panose="020F0502020204030204" pitchFamily="34" charset="0"/>
                <a:cs typeface="Times New Roman" panose="02020603050405020304" pitchFamily="18" charset="0"/>
              </a:rPr>
              <a:t> PR (DO only direct calls at the moment) and DO/USEC, there's no other trades in which we're able to compete or have anything to offer. DO/WCCA, DO/WCSA &amp; DO/FE, as of today present many challenges and what makes it very difficult to sale. In </a:t>
            </a:r>
            <a:r>
              <a:rPr lang="en-US" sz="1000" kern="100" dirty="0">
                <a:latin typeface="Arial Body"/>
                <a:ea typeface="Calibri" panose="020F0502020204030204" pitchFamily="34" charset="0"/>
                <a:cs typeface="Times New Roman" panose="02020603050405020304" pitchFamily="18" charset="0"/>
              </a:rPr>
              <a:t>DO/FE there might be a good chance in we could compete with some commodities, but rates should be adjusted to meet our customers’ target.</a:t>
            </a:r>
            <a:endParaRPr lang="en-US" sz="1000" kern="100" dirty="0">
              <a:effectLst/>
              <a:latin typeface="Arial Body"/>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000" dirty="0"/>
              <a:t>In conclusion, we recommend AMP, at least in an initial phase, to apply only on those trades in what we have a real chance to compete, because the current conditions of a particular trade allows it. Make no mistake, DO will always try to make everything to get the cargo at the end of the day, but there's simply no point making the same reports over and over if our situation does not change.</a:t>
            </a:r>
          </a:p>
        </p:txBody>
      </p:sp>
      <p:sp>
        <p:nvSpPr>
          <p:cNvPr id="4" name="TextBox 3">
            <a:extLst>
              <a:ext uri="{FF2B5EF4-FFF2-40B4-BE49-F238E27FC236}">
                <a16:creationId xmlns:a16="http://schemas.microsoft.com/office/drawing/2014/main" id="{D5185892-E4EA-693F-CFC3-EB60E5406A1D}"/>
              </a:ext>
            </a:extLst>
          </p:cNvPr>
          <p:cNvSpPr txBox="1"/>
          <p:nvPr/>
        </p:nvSpPr>
        <p:spPr>
          <a:xfrm>
            <a:off x="91586" y="3440945"/>
            <a:ext cx="9036496" cy="1046440"/>
          </a:xfrm>
          <a:prstGeom prst="rect">
            <a:avLst/>
          </a:prstGeom>
          <a:noFill/>
        </p:spPr>
        <p:txBody>
          <a:bodyPr wrap="square">
            <a:spAutoFit/>
          </a:bodyPr>
          <a:lstStyle/>
          <a:p>
            <a:r>
              <a:rPr lang="en-US" sz="1000" dirty="0">
                <a:ea typeface="Calibri" panose="020F0502020204030204" pitchFamily="34" charset="0"/>
              </a:rPr>
              <a:t>Now that CAN service will have a new configuration and promise to provide a reliable weekly service soon, believe it’s a good opportunity to start making studies adding new routes in the near future. Our customers are eager for Evergreen to come up with new services and/or new origins/destinations. They often get the notices from other carriers informing about new routes, services and solutions.</a:t>
            </a:r>
          </a:p>
          <a:p>
            <a:endParaRPr lang="en-US" sz="1000" dirty="0">
              <a:ea typeface="Calibri" panose="020F0502020204030204" pitchFamily="34" charset="0"/>
            </a:endParaRPr>
          </a:p>
          <a:p>
            <a:r>
              <a:rPr lang="en-US" sz="1000" dirty="0">
                <a:ea typeface="Calibri" panose="020F0502020204030204" pitchFamily="34" charset="0"/>
              </a:rPr>
              <a:t>For instance, perhaps having DO/NORTH EUROPE would be convenient as it’s a destination in which there are many exports, for both dry and reefer cargo.</a:t>
            </a:r>
            <a:br>
              <a:rPr lang="en-US" sz="1200" dirty="0">
                <a:ea typeface="Calibri" panose="020F0502020204030204" pitchFamily="34" charset="0"/>
              </a:rPr>
            </a:br>
            <a:endParaRPr lang="en-US" sz="12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5627422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FFE31-BE3E-5609-0BEC-1B273E30D5D2}"/>
            </a:ext>
          </a:extLst>
        </p:cNvPr>
        <p:cNvGrpSpPr/>
        <p:nvPr/>
      </p:nvGrpSpPr>
      <p:grpSpPr>
        <a:xfrm>
          <a:off x="0" y="0"/>
          <a:ext cx="0" cy="0"/>
          <a:chOff x="0" y="0"/>
          <a:chExt cx="0" cy="0"/>
        </a:xfrm>
      </p:grpSpPr>
      <p:sp>
        <p:nvSpPr>
          <p:cNvPr id="7" name="Title 11">
            <a:extLst>
              <a:ext uri="{FF2B5EF4-FFF2-40B4-BE49-F238E27FC236}">
                <a16:creationId xmlns:a16="http://schemas.microsoft.com/office/drawing/2014/main" id="{07CCEAFC-3B2E-524E-0213-38F0D50EA677}"/>
              </a:ext>
            </a:extLst>
          </p:cNvPr>
          <p:cNvSpPr>
            <a:spLocks noGrp="1"/>
          </p:cNvSpPr>
          <p:nvPr>
            <p:ph type="title"/>
          </p:nvPr>
        </p:nvSpPr>
        <p:spPr>
          <a:xfrm>
            <a:off x="107504" y="123478"/>
            <a:ext cx="8928992" cy="533400"/>
          </a:xfrm>
          <a:solidFill>
            <a:srgbClr val="003217"/>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altLang="zh-TW" sz="2400" b="1" dirty="0">
                <a:latin typeface="DFKai-SB" pitchFamily="65" charset="-120"/>
                <a:ea typeface="DFKai-SB" pitchFamily="65" charset="-120"/>
              </a:rPr>
              <a:t>Topic discussion </a:t>
            </a:r>
            <a:r>
              <a:rPr lang="en-US" altLang="zh-TW" sz="2400" b="1" dirty="0">
                <a:solidFill>
                  <a:srgbClr val="FFFF00"/>
                </a:solidFill>
                <a:latin typeface="DFKai-SB" pitchFamily="65" charset="-120"/>
                <a:ea typeface="DFKai-SB" pitchFamily="65" charset="-120"/>
              </a:rPr>
              <a:t>(DO)</a:t>
            </a:r>
            <a:endParaRPr lang="en-US" sz="2400" b="1" dirty="0">
              <a:solidFill>
                <a:srgbClr val="FFFF00"/>
              </a:solidFill>
              <a:latin typeface="DFKai-SB" pitchFamily="65" charset="-120"/>
              <a:ea typeface="DFKai-SB" pitchFamily="65" charset="-120"/>
            </a:endParaRPr>
          </a:p>
        </p:txBody>
      </p:sp>
      <p:sp>
        <p:nvSpPr>
          <p:cNvPr id="5" name="Slide Number Placeholder 1">
            <a:extLst>
              <a:ext uri="{FF2B5EF4-FFF2-40B4-BE49-F238E27FC236}">
                <a16:creationId xmlns:a16="http://schemas.microsoft.com/office/drawing/2014/main" id="{B7182515-4E1E-70C4-9BCB-4DB88B7A6459}"/>
              </a:ext>
            </a:extLst>
          </p:cNvPr>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25</a:t>
            </a:fld>
            <a:endParaRPr lang="en-US" sz="1200" dirty="0">
              <a:solidFill>
                <a:prstClr val="black"/>
              </a:solidFill>
              <a:latin typeface="Calibri"/>
            </a:endParaRPr>
          </a:p>
        </p:txBody>
      </p:sp>
      <p:sp>
        <p:nvSpPr>
          <p:cNvPr id="3" name="文字方塊 2">
            <a:extLst>
              <a:ext uri="{FF2B5EF4-FFF2-40B4-BE49-F238E27FC236}">
                <a16:creationId xmlns:a16="http://schemas.microsoft.com/office/drawing/2014/main" id="{3F02935E-087F-2810-FC66-B3DB7FED6A95}"/>
              </a:ext>
            </a:extLst>
          </p:cNvPr>
          <p:cNvSpPr txBox="1"/>
          <p:nvPr/>
        </p:nvSpPr>
        <p:spPr>
          <a:xfrm>
            <a:off x="179512" y="771550"/>
            <a:ext cx="8784976" cy="1169551"/>
          </a:xfrm>
          <a:prstGeom prst="rect">
            <a:avLst/>
          </a:prstGeom>
          <a:noFill/>
        </p:spPr>
        <p:txBody>
          <a:bodyPr wrap="square" rtlCol="0" anchor="t">
            <a:spAutoFit/>
          </a:bodyPr>
          <a:lstStyle/>
          <a:p>
            <a:r>
              <a:rPr lang="en-US" sz="1600" b="1" dirty="0"/>
              <a:t>Future market forecast</a:t>
            </a:r>
            <a:r>
              <a:rPr lang="zh-TW" altLang="en-US" sz="1600" b="1" dirty="0"/>
              <a:t> </a:t>
            </a:r>
            <a:r>
              <a:rPr lang="en-US" altLang="zh-TW" sz="1600" b="1" dirty="0"/>
              <a:t>in 2025</a:t>
            </a:r>
            <a:r>
              <a:rPr lang="en-US" sz="1600" b="1" dirty="0"/>
              <a:t> (Pessimistic / Optimistic / Remain the same)?</a:t>
            </a:r>
          </a:p>
          <a:p>
            <a:endParaRPr lang="en-US" dirty="0">
              <a:latin typeface="Candara" panose="020E0502030303020204" pitchFamily="34" charset="0"/>
            </a:endParaRPr>
          </a:p>
          <a:p>
            <a:endParaRPr lang="en-US" dirty="0">
              <a:latin typeface="Candara" panose="020E0502030303020204" pitchFamily="34" charset="0"/>
            </a:endParaRPr>
          </a:p>
          <a:p>
            <a:endParaRPr lang="en-US" dirty="0">
              <a:latin typeface="Candara" panose="020E0502030303020204" pitchFamily="34" charset="0"/>
            </a:endParaRPr>
          </a:p>
        </p:txBody>
      </p:sp>
      <p:graphicFrame>
        <p:nvGraphicFramePr>
          <p:cNvPr id="4" name="表格 3">
            <a:extLst>
              <a:ext uri="{FF2B5EF4-FFF2-40B4-BE49-F238E27FC236}">
                <a16:creationId xmlns:a16="http://schemas.microsoft.com/office/drawing/2014/main" id="{8A8A9171-F478-3FA1-1E92-A8F3976357EE}"/>
              </a:ext>
            </a:extLst>
          </p:cNvPr>
          <p:cNvGraphicFramePr>
            <a:graphicFrameLocks noGrp="1"/>
          </p:cNvGraphicFramePr>
          <p:nvPr>
            <p:extLst>
              <p:ext uri="{D42A27DB-BD31-4B8C-83A1-F6EECF244321}">
                <p14:modId xmlns:p14="http://schemas.microsoft.com/office/powerpoint/2010/main" val="3245196350"/>
              </p:ext>
            </p:extLst>
          </p:nvPr>
        </p:nvGraphicFramePr>
        <p:xfrm>
          <a:off x="255390" y="1203598"/>
          <a:ext cx="6758880" cy="675421"/>
        </p:xfrm>
        <a:graphic>
          <a:graphicData uri="http://schemas.openxmlformats.org/drawingml/2006/table">
            <a:tbl>
              <a:tblPr firstRow="1" bandRow="1">
                <a:tableStyleId>{5C22544A-7EE6-4342-B048-85BDC9FD1C3A}</a:tableStyleId>
              </a:tblPr>
              <a:tblGrid>
                <a:gridCol w="1689720">
                  <a:extLst>
                    <a:ext uri="{9D8B030D-6E8A-4147-A177-3AD203B41FA5}">
                      <a16:colId xmlns:a16="http://schemas.microsoft.com/office/drawing/2014/main" val="20000"/>
                    </a:ext>
                  </a:extLst>
                </a:gridCol>
                <a:gridCol w="1689720">
                  <a:extLst>
                    <a:ext uri="{9D8B030D-6E8A-4147-A177-3AD203B41FA5}">
                      <a16:colId xmlns:a16="http://schemas.microsoft.com/office/drawing/2014/main" val="20001"/>
                    </a:ext>
                  </a:extLst>
                </a:gridCol>
                <a:gridCol w="1689720">
                  <a:extLst>
                    <a:ext uri="{9D8B030D-6E8A-4147-A177-3AD203B41FA5}">
                      <a16:colId xmlns:a16="http://schemas.microsoft.com/office/drawing/2014/main" val="20002"/>
                    </a:ext>
                  </a:extLst>
                </a:gridCol>
                <a:gridCol w="1689720">
                  <a:extLst>
                    <a:ext uri="{9D8B030D-6E8A-4147-A177-3AD203B41FA5}">
                      <a16:colId xmlns:a16="http://schemas.microsoft.com/office/drawing/2014/main" val="20003"/>
                    </a:ext>
                  </a:extLst>
                </a:gridCol>
              </a:tblGrid>
              <a:tr h="370621">
                <a:tc>
                  <a:txBody>
                    <a:bodyPr/>
                    <a:lstStyle/>
                    <a:p>
                      <a:endParaRPr lang="en-US" sz="1400"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400" dirty="0">
                          <a:solidFill>
                            <a:schemeClr val="bg1"/>
                          </a:solidFill>
                          <a:latin typeface="Candara" panose="020E0502030303020204" pitchFamily="34" charset="0"/>
                        </a:rPr>
                        <a:t>Get worse</a:t>
                      </a:r>
                      <a:endParaRPr lang="en-US" sz="1400" dirty="0">
                        <a:solidFill>
                          <a:schemeClr val="bg1"/>
                        </a:solidFill>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solidFill>
                            <a:schemeClr val="bg1"/>
                          </a:solidFill>
                          <a:latin typeface="Candara" panose="020E0502030303020204" pitchFamily="34" charset="0"/>
                        </a:rPr>
                        <a:t>Improve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solidFill>
                            <a:schemeClr val="bg1"/>
                          </a:solidFill>
                          <a:latin typeface="Candara" panose="020E0502030303020204" pitchFamily="34" charset="0"/>
                        </a:rPr>
                        <a:t>Stay</a:t>
                      </a:r>
                      <a:r>
                        <a:rPr lang="en-US" sz="1400" baseline="0" dirty="0">
                          <a:solidFill>
                            <a:schemeClr val="bg1"/>
                          </a:solidFill>
                          <a:latin typeface="Candara" panose="020E0502030303020204" pitchFamily="34" charset="0"/>
                        </a:rPr>
                        <a:t> the same</a:t>
                      </a:r>
                      <a:endParaRPr lang="en-US" sz="1400" dirty="0">
                        <a:solidFill>
                          <a:schemeClr val="bg1"/>
                        </a:solidFill>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88032">
                <a:tc>
                  <a:txBody>
                    <a:bodyPr/>
                    <a:lstStyle/>
                    <a:p>
                      <a:pPr algn="ctr"/>
                      <a:r>
                        <a:rPr lang="en-US" sz="1400" dirty="0">
                          <a:latin typeface="Candara" panose="020E0502030303020204" pitchFamily="34" charset="0"/>
                        </a:rPr>
                        <a:t>2025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400" dirty="0">
                          <a:latin typeface="Candara" panose="020E0502030303020204" pitchFamily="34" charset="0"/>
                        </a:rPr>
                        <a:t>V</a:t>
                      </a:r>
                      <a:endParaRPr lang="en-US" sz="1400"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pic>
        <p:nvPicPr>
          <p:cNvPr id="2" name="Picture 5">
            <a:extLst>
              <a:ext uri="{FF2B5EF4-FFF2-40B4-BE49-F238E27FC236}">
                <a16:creationId xmlns:a16="http://schemas.microsoft.com/office/drawing/2014/main" id="{B607BF4E-5B1B-12AE-B23E-1AA937442F53}"/>
              </a:ext>
            </a:extLst>
          </p:cNvPr>
          <p:cNvPicPr>
            <a:picLocks noChangeAspect="1"/>
          </p:cNvPicPr>
          <p:nvPr/>
        </p:nvPicPr>
        <p:blipFill>
          <a:blip r:embed="rId3"/>
          <a:stretch>
            <a:fillRect/>
          </a:stretch>
        </p:blipFill>
        <p:spPr>
          <a:xfrm>
            <a:off x="224845" y="2122669"/>
            <a:ext cx="4291776" cy="2177273"/>
          </a:xfrm>
          <a:prstGeom prst="rect">
            <a:avLst/>
          </a:prstGeom>
        </p:spPr>
      </p:pic>
      <p:sp>
        <p:nvSpPr>
          <p:cNvPr id="6" name="TextBox 8">
            <a:extLst>
              <a:ext uri="{FF2B5EF4-FFF2-40B4-BE49-F238E27FC236}">
                <a16:creationId xmlns:a16="http://schemas.microsoft.com/office/drawing/2014/main" id="{65094F4C-B26E-358C-3E38-4C6E0C6242B3}"/>
              </a:ext>
            </a:extLst>
          </p:cNvPr>
          <p:cNvSpPr txBox="1"/>
          <p:nvPr/>
        </p:nvSpPr>
        <p:spPr>
          <a:xfrm>
            <a:off x="4663660" y="2073582"/>
            <a:ext cx="4234257" cy="2677656"/>
          </a:xfrm>
          <a:prstGeom prst="rect">
            <a:avLst/>
          </a:prstGeom>
          <a:noFill/>
        </p:spPr>
        <p:txBody>
          <a:bodyPr wrap="square" rtlCol="0">
            <a:spAutoFit/>
          </a:bodyPr>
          <a:lstStyle/>
          <a:p>
            <a:r>
              <a:rPr lang="en-US" sz="1200" b="0" i="0" dirty="0">
                <a:solidFill>
                  <a:srgbClr val="000000"/>
                </a:solidFill>
                <a:effectLst/>
              </a:rPr>
              <a:t>Growth has resumed its historically robust pace and</a:t>
            </a:r>
            <a:r>
              <a:rPr lang="en-US" sz="1200" dirty="0">
                <a:solidFill>
                  <a:srgbClr val="000000"/>
                </a:solidFill>
              </a:rPr>
              <a:t> is</a:t>
            </a:r>
            <a:r>
              <a:rPr lang="en-US" sz="1200" b="0" i="0" dirty="0">
                <a:solidFill>
                  <a:srgbClr val="000000"/>
                </a:solidFill>
                <a:effectLst/>
              </a:rPr>
              <a:t> projected to be the fastest growing economy in Latin America in 2024, reaching 5.1% during Q1~Q3 2024, following a slowdown to 2.3% in 2023 due to the high-interest rate environment.</a:t>
            </a:r>
          </a:p>
          <a:p>
            <a:br>
              <a:rPr lang="en-US" sz="1200" b="0" i="0" dirty="0">
                <a:solidFill>
                  <a:srgbClr val="000000"/>
                </a:solidFill>
                <a:effectLst/>
              </a:rPr>
            </a:br>
            <a:r>
              <a:rPr lang="en-US" sz="1200" b="0" i="0" dirty="0">
                <a:solidFill>
                  <a:srgbClr val="000000"/>
                </a:solidFill>
                <a:effectLst/>
              </a:rPr>
              <a:t>Free trade zones and tourism continue to be bright spots in the economy, with tourist arrivals continuing to reach record highs.</a:t>
            </a:r>
          </a:p>
          <a:p>
            <a:endParaRPr lang="en-US" sz="1200" dirty="0">
              <a:solidFill>
                <a:srgbClr val="000000"/>
              </a:solidFill>
            </a:endParaRPr>
          </a:p>
          <a:p>
            <a:r>
              <a:rPr lang="en-US" sz="1200" b="1" dirty="0">
                <a:solidFill>
                  <a:srgbClr val="000000"/>
                </a:solidFill>
              </a:rPr>
              <a:t>I</a:t>
            </a:r>
            <a:r>
              <a:rPr lang="en-US" sz="1200" b="1" i="0" dirty="0">
                <a:solidFill>
                  <a:srgbClr val="000000"/>
                </a:solidFill>
                <a:effectLst/>
              </a:rPr>
              <a:t>nflation Below Target:</a:t>
            </a:r>
            <a:r>
              <a:rPr lang="en-US" sz="1200" b="0" i="0" dirty="0">
                <a:solidFill>
                  <a:srgbClr val="000000"/>
                </a:solidFill>
                <a:effectLst/>
              </a:rPr>
              <a:t> Inflation through October 2024 averaged 3.3%, below the BCRD’s (Central Bank) target of 4%. The BCRD has reduced its policy rate to 6.25% from a peak of 8.5% in May 2023.</a:t>
            </a:r>
            <a:endParaRPr lang="es-MX" sz="1200" dirty="0"/>
          </a:p>
        </p:txBody>
      </p:sp>
    </p:spTree>
    <p:extLst>
      <p:ext uri="{BB962C8B-B14F-4D97-AF65-F5344CB8AC3E}">
        <p14:creationId xmlns:p14="http://schemas.microsoft.com/office/powerpoint/2010/main" val="20630180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1"/>
          <p:cNvSpPr>
            <a:spLocks noGrp="1"/>
          </p:cNvSpPr>
          <p:nvPr>
            <p:ph type="title"/>
          </p:nvPr>
        </p:nvSpPr>
        <p:spPr>
          <a:xfrm>
            <a:off x="107504" y="123478"/>
            <a:ext cx="8928992" cy="533400"/>
          </a:xfrm>
          <a:solidFill>
            <a:srgbClr val="003217"/>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altLang="zh-TW" sz="2400" b="1" dirty="0">
                <a:latin typeface="DFKai-SB" pitchFamily="65" charset="-120"/>
                <a:ea typeface="DFKai-SB" pitchFamily="65" charset="-120"/>
              </a:rPr>
              <a:t>Topic discussion </a:t>
            </a:r>
            <a:r>
              <a:rPr lang="en-US" altLang="zh-TW" sz="2400" b="1" dirty="0">
                <a:solidFill>
                  <a:srgbClr val="FFFF00"/>
                </a:solidFill>
                <a:latin typeface="DFKai-SB" pitchFamily="65" charset="-120"/>
                <a:ea typeface="DFKai-SB" pitchFamily="65" charset="-120"/>
              </a:rPr>
              <a:t>(DO)</a:t>
            </a:r>
            <a:endParaRPr lang="en-US" sz="2400" b="1" dirty="0">
              <a:solidFill>
                <a:srgbClr val="FFFF00"/>
              </a:solidFill>
              <a:latin typeface="DFKai-SB" pitchFamily="65" charset="-120"/>
              <a:ea typeface="DFKai-SB" pitchFamily="65" charset="-120"/>
            </a:endParaRPr>
          </a:p>
        </p:txBody>
      </p:sp>
      <p:sp>
        <p:nvSpPr>
          <p:cNvPr id="5" name="Slide Number Placeholder 1"/>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26</a:t>
            </a:fld>
            <a:endParaRPr lang="en-US" sz="1200" dirty="0">
              <a:solidFill>
                <a:prstClr val="black"/>
              </a:solidFill>
              <a:latin typeface="Calibri"/>
            </a:endParaRPr>
          </a:p>
        </p:txBody>
      </p:sp>
      <p:sp>
        <p:nvSpPr>
          <p:cNvPr id="3" name="文字方塊 2"/>
          <p:cNvSpPr txBox="1"/>
          <p:nvPr/>
        </p:nvSpPr>
        <p:spPr>
          <a:xfrm>
            <a:off x="179512" y="627534"/>
            <a:ext cx="8784976" cy="923330"/>
          </a:xfrm>
          <a:prstGeom prst="rect">
            <a:avLst/>
          </a:prstGeom>
          <a:noFill/>
        </p:spPr>
        <p:txBody>
          <a:bodyPr wrap="square" rtlCol="0" anchor="t">
            <a:spAutoFit/>
          </a:bodyPr>
          <a:lstStyle/>
          <a:p>
            <a:r>
              <a:rPr lang="en-US" sz="1600" b="1" dirty="0"/>
              <a:t>Jan/Nov 2024 Market Share (DO Import + Export Volumes)</a:t>
            </a:r>
          </a:p>
          <a:p>
            <a:endParaRPr lang="en-US" dirty="0"/>
          </a:p>
          <a:p>
            <a:pPr marL="285750" indent="-285750">
              <a:buFont typeface="Arial" pitchFamily="34" charset="0"/>
              <a:buChar char="•"/>
            </a:pPr>
            <a:endParaRPr lang="en-US" dirty="0"/>
          </a:p>
        </p:txBody>
      </p:sp>
      <p:pic>
        <p:nvPicPr>
          <p:cNvPr id="9" name="Picture 8">
            <a:extLst>
              <a:ext uri="{FF2B5EF4-FFF2-40B4-BE49-F238E27FC236}">
                <a16:creationId xmlns:a16="http://schemas.microsoft.com/office/drawing/2014/main" id="{3DA4D9FE-6038-48BA-B007-91CEBD3176EA}"/>
              </a:ext>
            </a:extLst>
          </p:cNvPr>
          <p:cNvPicPr>
            <a:picLocks noChangeAspect="1"/>
          </p:cNvPicPr>
          <p:nvPr/>
        </p:nvPicPr>
        <p:blipFill>
          <a:blip r:embed="rId3"/>
          <a:stretch>
            <a:fillRect/>
          </a:stretch>
        </p:blipFill>
        <p:spPr>
          <a:xfrm>
            <a:off x="142105" y="1089199"/>
            <a:ext cx="8784976" cy="37147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6562293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2BC0AE-4BC4-DAC4-FE96-FEF358FE5E13}"/>
            </a:ext>
          </a:extLst>
        </p:cNvPr>
        <p:cNvGrpSpPr/>
        <p:nvPr/>
      </p:nvGrpSpPr>
      <p:grpSpPr>
        <a:xfrm>
          <a:off x="0" y="0"/>
          <a:ext cx="0" cy="0"/>
          <a:chOff x="0" y="0"/>
          <a:chExt cx="0" cy="0"/>
        </a:xfrm>
      </p:grpSpPr>
      <p:sp>
        <p:nvSpPr>
          <p:cNvPr id="7" name="Title 11">
            <a:extLst>
              <a:ext uri="{FF2B5EF4-FFF2-40B4-BE49-F238E27FC236}">
                <a16:creationId xmlns:a16="http://schemas.microsoft.com/office/drawing/2014/main" id="{D60A0605-250C-770D-DDB6-F7B71E851180}"/>
              </a:ext>
            </a:extLst>
          </p:cNvPr>
          <p:cNvSpPr>
            <a:spLocks noGrp="1"/>
          </p:cNvSpPr>
          <p:nvPr>
            <p:ph type="title"/>
          </p:nvPr>
        </p:nvSpPr>
        <p:spPr>
          <a:xfrm>
            <a:off x="107504" y="123478"/>
            <a:ext cx="8928992" cy="533400"/>
          </a:xfrm>
          <a:solidFill>
            <a:srgbClr val="003217"/>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altLang="zh-TW" sz="2400" b="1" dirty="0">
                <a:latin typeface="DFKai-SB" pitchFamily="65" charset="-120"/>
                <a:ea typeface="DFKai-SB" pitchFamily="65" charset="-120"/>
              </a:rPr>
              <a:t>Topic discussion </a:t>
            </a:r>
            <a:r>
              <a:rPr lang="en-US" altLang="zh-TW" sz="2400" b="1" dirty="0">
                <a:solidFill>
                  <a:srgbClr val="FFFF00"/>
                </a:solidFill>
                <a:latin typeface="DFKai-SB" pitchFamily="65" charset="-120"/>
                <a:ea typeface="DFKai-SB" pitchFamily="65" charset="-120"/>
              </a:rPr>
              <a:t>(DO)</a:t>
            </a:r>
            <a:endParaRPr lang="en-US" sz="2400" b="1" dirty="0">
              <a:solidFill>
                <a:srgbClr val="FFFF00"/>
              </a:solidFill>
              <a:latin typeface="DFKai-SB" pitchFamily="65" charset="-120"/>
              <a:ea typeface="DFKai-SB" pitchFamily="65" charset="-120"/>
            </a:endParaRPr>
          </a:p>
        </p:txBody>
      </p:sp>
      <p:sp>
        <p:nvSpPr>
          <p:cNvPr id="5" name="Slide Number Placeholder 1">
            <a:extLst>
              <a:ext uri="{FF2B5EF4-FFF2-40B4-BE49-F238E27FC236}">
                <a16:creationId xmlns:a16="http://schemas.microsoft.com/office/drawing/2014/main" id="{046D6A63-6C59-DBEF-F7D9-0855D47B21CF}"/>
              </a:ext>
            </a:extLst>
          </p:cNvPr>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27</a:t>
            </a:fld>
            <a:endParaRPr lang="en-US" sz="1200" dirty="0">
              <a:solidFill>
                <a:prstClr val="black"/>
              </a:solidFill>
              <a:latin typeface="Calibri"/>
            </a:endParaRPr>
          </a:p>
        </p:txBody>
      </p:sp>
      <p:sp>
        <p:nvSpPr>
          <p:cNvPr id="3" name="文字方塊 2">
            <a:extLst>
              <a:ext uri="{FF2B5EF4-FFF2-40B4-BE49-F238E27FC236}">
                <a16:creationId xmlns:a16="http://schemas.microsoft.com/office/drawing/2014/main" id="{A8C62AA1-4C96-C845-60CC-7328C7E1C0CB}"/>
              </a:ext>
            </a:extLst>
          </p:cNvPr>
          <p:cNvSpPr txBox="1"/>
          <p:nvPr/>
        </p:nvSpPr>
        <p:spPr>
          <a:xfrm>
            <a:off x="179512" y="656878"/>
            <a:ext cx="8784976" cy="615553"/>
          </a:xfrm>
          <a:prstGeom prst="rect">
            <a:avLst/>
          </a:prstGeom>
          <a:noFill/>
        </p:spPr>
        <p:txBody>
          <a:bodyPr wrap="square" rtlCol="0" anchor="t">
            <a:spAutoFit/>
          </a:bodyPr>
          <a:lstStyle/>
          <a:p>
            <a:r>
              <a:rPr lang="en-US" sz="1600" b="1" dirty="0"/>
              <a:t>JAN/NOV 2024 Vs 2023 IMPORT/EXPORT LIFTINGS / GROWTH</a:t>
            </a:r>
          </a:p>
          <a:p>
            <a:pPr marL="285750" indent="-285750">
              <a:buFont typeface="Arial" pitchFamily="34" charset="0"/>
              <a:buChar char="•"/>
            </a:pPr>
            <a:endParaRPr lang="en-US" dirty="0"/>
          </a:p>
        </p:txBody>
      </p:sp>
      <p:pic>
        <p:nvPicPr>
          <p:cNvPr id="1030" name="Picture 6" descr="A graph with red line and blue bars&#10;&#10;AI-generated content may be incorrect.">
            <a:extLst>
              <a:ext uri="{FF2B5EF4-FFF2-40B4-BE49-F238E27FC236}">
                <a16:creationId xmlns:a16="http://schemas.microsoft.com/office/drawing/2014/main" id="{5B7627AD-0012-851D-56A5-7A294B642D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277" y="1131590"/>
            <a:ext cx="8928992" cy="35204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99412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1"/>
          <p:cNvSpPr>
            <a:spLocks noGrp="1"/>
          </p:cNvSpPr>
          <p:nvPr>
            <p:ph type="title"/>
          </p:nvPr>
        </p:nvSpPr>
        <p:spPr>
          <a:xfrm>
            <a:off x="107504" y="123478"/>
            <a:ext cx="8928992" cy="533400"/>
          </a:xfrm>
          <a:solidFill>
            <a:srgbClr val="003217"/>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altLang="zh-TW" sz="2400" b="1" dirty="0">
                <a:latin typeface="DFKai-SB" pitchFamily="65" charset="-120"/>
                <a:ea typeface="DFKai-SB" pitchFamily="65" charset="-120"/>
              </a:rPr>
              <a:t>Topic discussion </a:t>
            </a:r>
            <a:r>
              <a:rPr lang="en-US" altLang="zh-TW" sz="2400" b="1" dirty="0">
                <a:solidFill>
                  <a:srgbClr val="FFFF00"/>
                </a:solidFill>
                <a:latin typeface="DFKai-SB" pitchFamily="65" charset="-120"/>
                <a:ea typeface="DFKai-SB" pitchFamily="65" charset="-120"/>
              </a:rPr>
              <a:t>(DO)</a:t>
            </a:r>
            <a:endParaRPr lang="en-US" sz="2400" b="1" dirty="0">
              <a:solidFill>
                <a:srgbClr val="FFFF00"/>
              </a:solidFill>
              <a:latin typeface="DFKai-SB" pitchFamily="65" charset="-120"/>
              <a:ea typeface="DFKai-SB" pitchFamily="65" charset="-120"/>
            </a:endParaRPr>
          </a:p>
        </p:txBody>
      </p:sp>
      <p:sp>
        <p:nvSpPr>
          <p:cNvPr id="5" name="Slide Number Placeholder 1"/>
          <p:cNvSpPr txBox="1">
            <a:spLocks/>
          </p:cNvSpPr>
          <p:nvPr/>
        </p:nvSpPr>
        <p:spPr>
          <a:xfrm>
            <a:off x="6996680" y="488310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28</a:t>
            </a:fld>
            <a:endParaRPr lang="en-US" sz="1200" dirty="0">
              <a:solidFill>
                <a:prstClr val="black"/>
              </a:solidFill>
              <a:latin typeface="Calibri"/>
            </a:endParaRPr>
          </a:p>
        </p:txBody>
      </p:sp>
      <p:sp>
        <p:nvSpPr>
          <p:cNvPr id="3" name="文字方塊 2"/>
          <p:cNvSpPr txBox="1"/>
          <p:nvPr/>
        </p:nvSpPr>
        <p:spPr>
          <a:xfrm>
            <a:off x="179512" y="771550"/>
            <a:ext cx="8784976" cy="2616101"/>
          </a:xfrm>
          <a:prstGeom prst="rect">
            <a:avLst/>
          </a:prstGeom>
          <a:noFill/>
        </p:spPr>
        <p:txBody>
          <a:bodyPr wrap="square" rtlCol="0" anchor="t">
            <a:spAutoFit/>
          </a:bodyPr>
          <a:lstStyle/>
          <a:p>
            <a:r>
              <a:rPr lang="en-US" sz="1600" b="1" dirty="0"/>
              <a:t>Market share and Loading volume prospect </a:t>
            </a:r>
            <a:r>
              <a:rPr lang="en-US" altLang="zh-TW" sz="1600" b="1" dirty="0"/>
              <a:t>2025</a:t>
            </a:r>
            <a:r>
              <a:rPr lang="en-US" sz="1600" b="1" dirty="0"/>
              <a:t> (Long Haul)</a:t>
            </a:r>
          </a:p>
          <a:p>
            <a:endParaRPr lang="en-US" sz="1200" dirty="0"/>
          </a:p>
          <a:p>
            <a:r>
              <a:rPr lang="en-US" sz="1200" dirty="0"/>
              <a:t>Based on our Intelligence Unit statistics, from January through November 2024, Evergreen holds a share of </a:t>
            </a:r>
            <a:r>
              <a:rPr lang="en-US" sz="1200" b="1" dirty="0"/>
              <a:t>4.70%</a:t>
            </a:r>
            <a:r>
              <a:rPr lang="en-US" sz="1200" dirty="0"/>
              <a:t> maintaining a </a:t>
            </a:r>
            <a:r>
              <a:rPr lang="en-US" sz="1200" b="1" dirty="0"/>
              <a:t>seventh position </a:t>
            </a:r>
            <a:r>
              <a:rPr lang="en-US" sz="1200" dirty="0"/>
              <a:t>among all carriers in DO. Overall TEU loaded (Import + Export) in said period range: 39,212. Meanwhile, in same time frame, DO overall </a:t>
            </a:r>
            <a:r>
              <a:rPr lang="en-US" sz="1200" dirty="0" err="1"/>
              <a:t>import+export</a:t>
            </a:r>
            <a:r>
              <a:rPr lang="en-US" sz="1200" dirty="0"/>
              <a:t> TEUs increased 9% going from 770,036 in 2023 to 835,576 in 2024.</a:t>
            </a:r>
          </a:p>
          <a:p>
            <a:endParaRPr lang="en-US" sz="1200" dirty="0"/>
          </a:p>
          <a:p>
            <a:r>
              <a:rPr lang="en-US" sz="1200" dirty="0"/>
              <a:t>According to our internal records in 2024 and in which there was not added services, faced strong roll over problems and several skips and delays, specifically DOCAU 2</a:t>
            </a:r>
            <a:r>
              <a:rPr lang="en-US" sz="1200" baseline="30000" dirty="0"/>
              <a:t>nd</a:t>
            </a:r>
            <a:r>
              <a:rPr lang="en-US" sz="1200" dirty="0"/>
              <a:t> skips, Evergreen overall volumes decreased </a:t>
            </a:r>
            <a:r>
              <a:rPr lang="en-US" sz="1200" b="1" dirty="0">
                <a:solidFill>
                  <a:srgbClr val="FF0000"/>
                </a:solidFill>
              </a:rPr>
              <a:t>-5.10% </a:t>
            </a:r>
            <a:r>
              <a:rPr lang="en-US" sz="1200" dirty="0"/>
              <a:t>going from 43,732 TEU in 2023 to 41503 TEU in 2024.</a:t>
            </a:r>
          </a:p>
          <a:p>
            <a:endParaRPr lang="en-US" sz="1200" dirty="0"/>
          </a:p>
          <a:p>
            <a:r>
              <a:rPr lang="en-US" sz="1200" dirty="0"/>
              <a:t>Since new CAN rotation is expected to launch during March 2025, and it would be a weekly steady service, by end of current year we can expect an 8% increase vs. 2024.</a:t>
            </a:r>
          </a:p>
          <a:p>
            <a:pPr marL="285750" indent="-285750">
              <a:buFont typeface="Arial" pitchFamily="34" charset="0"/>
              <a:buChar char="•"/>
            </a:pPr>
            <a:endParaRPr lang="en-US" sz="1600" dirty="0"/>
          </a:p>
        </p:txBody>
      </p:sp>
    </p:spTree>
    <p:extLst>
      <p:ext uri="{BB962C8B-B14F-4D97-AF65-F5344CB8AC3E}">
        <p14:creationId xmlns:p14="http://schemas.microsoft.com/office/powerpoint/2010/main" val="32752091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9D07FD97-BCDB-CFF1-4F44-A9FEEA238FD8}"/>
              </a:ext>
            </a:extLst>
          </p:cNvPr>
          <p:cNvSpPr txBox="1">
            <a:spLocks/>
          </p:cNvSpPr>
          <p:nvPr/>
        </p:nvSpPr>
        <p:spPr>
          <a:xfrm>
            <a:off x="107504" y="123478"/>
            <a:ext cx="8928992" cy="533400"/>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lIns="0" tIns="0" rIns="0" bIns="0" anchor="ctr">
            <a:norm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altLang="zh-TW" sz="2400" b="1" kern="0" dirty="0">
                <a:latin typeface="DFKai-SB" pitchFamily="65" charset="-120"/>
                <a:ea typeface="DFKai-SB" pitchFamily="65" charset="-120"/>
              </a:rPr>
              <a:t>ECD/IMD Topic discussion </a:t>
            </a:r>
            <a:r>
              <a:rPr lang="en-US" altLang="zh-TW" sz="2400" b="1" kern="0" dirty="0">
                <a:solidFill>
                  <a:srgbClr val="FFFF00"/>
                </a:solidFill>
                <a:latin typeface="DFKai-SB" pitchFamily="65" charset="-120"/>
                <a:ea typeface="DFKai-SB" pitchFamily="65" charset="-120"/>
              </a:rPr>
              <a:t>(DO)</a:t>
            </a:r>
            <a:endParaRPr lang="en-US" sz="2400" b="1" kern="0" dirty="0">
              <a:solidFill>
                <a:srgbClr val="FFFF00"/>
              </a:solidFill>
              <a:latin typeface="DFKai-SB" pitchFamily="65" charset="-120"/>
              <a:ea typeface="DFKai-SB" pitchFamily="65" charset="-120"/>
            </a:endParaRPr>
          </a:p>
        </p:txBody>
      </p:sp>
      <p:graphicFrame>
        <p:nvGraphicFramePr>
          <p:cNvPr id="2" name="表格 1">
            <a:extLst>
              <a:ext uri="{FF2B5EF4-FFF2-40B4-BE49-F238E27FC236}">
                <a16:creationId xmlns:a16="http://schemas.microsoft.com/office/drawing/2014/main" id="{C8FB7389-5BCF-4B95-9A88-0E5BDE0C7446}"/>
              </a:ext>
            </a:extLst>
          </p:cNvPr>
          <p:cNvGraphicFramePr>
            <a:graphicFrameLocks noGrp="1"/>
          </p:cNvGraphicFramePr>
          <p:nvPr>
            <p:extLst>
              <p:ext uri="{D42A27DB-BD31-4B8C-83A1-F6EECF244321}">
                <p14:modId xmlns:p14="http://schemas.microsoft.com/office/powerpoint/2010/main" val="3654338272"/>
              </p:ext>
            </p:extLst>
          </p:nvPr>
        </p:nvGraphicFramePr>
        <p:xfrm>
          <a:off x="107504" y="699543"/>
          <a:ext cx="8928992" cy="3289408"/>
        </p:xfrm>
        <a:graphic>
          <a:graphicData uri="http://schemas.openxmlformats.org/drawingml/2006/table">
            <a:tbl>
              <a:tblPr>
                <a:tableStyleId>{5C22544A-7EE6-4342-B048-85BDC9FD1C3A}</a:tableStyleId>
              </a:tblPr>
              <a:tblGrid>
                <a:gridCol w="832827">
                  <a:extLst>
                    <a:ext uri="{9D8B030D-6E8A-4147-A177-3AD203B41FA5}">
                      <a16:colId xmlns:a16="http://schemas.microsoft.com/office/drawing/2014/main" val="1096605092"/>
                    </a:ext>
                  </a:extLst>
                </a:gridCol>
                <a:gridCol w="1310678">
                  <a:extLst>
                    <a:ext uri="{9D8B030D-6E8A-4147-A177-3AD203B41FA5}">
                      <a16:colId xmlns:a16="http://schemas.microsoft.com/office/drawing/2014/main" val="1714653431"/>
                    </a:ext>
                  </a:extLst>
                </a:gridCol>
                <a:gridCol w="952840">
                  <a:extLst>
                    <a:ext uri="{9D8B030D-6E8A-4147-A177-3AD203B41FA5}">
                      <a16:colId xmlns:a16="http://schemas.microsoft.com/office/drawing/2014/main" val="2905017876"/>
                    </a:ext>
                  </a:extLst>
                </a:gridCol>
                <a:gridCol w="1008112">
                  <a:extLst>
                    <a:ext uri="{9D8B030D-6E8A-4147-A177-3AD203B41FA5}">
                      <a16:colId xmlns:a16="http://schemas.microsoft.com/office/drawing/2014/main" val="4291711140"/>
                    </a:ext>
                  </a:extLst>
                </a:gridCol>
                <a:gridCol w="864094">
                  <a:extLst>
                    <a:ext uri="{9D8B030D-6E8A-4147-A177-3AD203B41FA5}">
                      <a16:colId xmlns:a16="http://schemas.microsoft.com/office/drawing/2014/main" val="1668644550"/>
                    </a:ext>
                  </a:extLst>
                </a:gridCol>
                <a:gridCol w="3960441">
                  <a:extLst>
                    <a:ext uri="{9D8B030D-6E8A-4147-A177-3AD203B41FA5}">
                      <a16:colId xmlns:a16="http://schemas.microsoft.com/office/drawing/2014/main" val="3561485105"/>
                    </a:ext>
                  </a:extLst>
                </a:gridCol>
              </a:tblGrid>
              <a:tr h="134200">
                <a:tc rowSpan="5">
                  <a:txBody>
                    <a:bodyPr/>
                    <a:lstStyle/>
                    <a:p>
                      <a:pPr algn="l" fontAlgn="ctr"/>
                      <a:r>
                        <a:rPr lang="zh-TW" altLang="en-US" sz="900" u="none" strike="noStrike" dirty="0">
                          <a:solidFill>
                            <a:schemeClr val="tx1"/>
                          </a:solidFill>
                          <a:effectLst/>
                          <a:latin typeface="Candara" panose="020E0502030303020204" pitchFamily="34" charset="0"/>
                        </a:rPr>
                        <a:t>　</a:t>
                      </a:r>
                    </a:p>
                    <a:p>
                      <a:pPr algn="ctr" fontAlgn="ctr"/>
                      <a:r>
                        <a:rPr lang="en-US" altLang="zh-TW" sz="1050" b="0" u="none" strike="noStrike" dirty="0">
                          <a:solidFill>
                            <a:schemeClr val="tx1"/>
                          </a:solidFill>
                          <a:effectLst/>
                          <a:latin typeface="Candara" panose="020E0502030303020204" pitchFamily="34" charset="0"/>
                        </a:rPr>
                        <a:t>ECD </a:t>
                      </a:r>
                      <a:r>
                        <a:rPr lang="en-US" sz="1050" b="0" u="none" strike="noStrike" dirty="0">
                          <a:solidFill>
                            <a:schemeClr val="tx1"/>
                          </a:solidFill>
                          <a:effectLst/>
                          <a:latin typeface="Candara" panose="020E0502030303020204" pitchFamily="34" charset="0"/>
                        </a:rPr>
                        <a:t>KPI</a:t>
                      </a:r>
                      <a:endParaRPr lang="en-US" sz="105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900" u="none" strike="noStrike" dirty="0">
                          <a:solidFill>
                            <a:schemeClr val="tx1"/>
                          </a:solidFill>
                          <a:effectLst/>
                          <a:latin typeface="Candara" panose="020E0502030303020204" pitchFamily="34" charset="0"/>
                        </a:rPr>
                        <a:t>　</a:t>
                      </a:r>
                      <a:r>
                        <a:rPr lang="en-US" altLang="zh-TW" sz="900" u="none" strike="noStrike" dirty="0">
                          <a:solidFill>
                            <a:schemeClr val="tx1"/>
                          </a:solidFill>
                          <a:effectLst/>
                          <a:latin typeface="Candara" panose="020E0502030303020204" pitchFamily="34" charset="0"/>
                        </a:rPr>
                        <a:t>ITEM</a:t>
                      </a: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solidFill>
                            <a:schemeClr val="tx1"/>
                          </a:solidFill>
                          <a:effectLst/>
                          <a:latin typeface="Candara" panose="020E0502030303020204" pitchFamily="34" charset="0"/>
                        </a:rPr>
                        <a:t>2023</a:t>
                      </a:r>
                      <a:endParaRPr lang="en-US" altLang="zh-TW"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solidFill>
                            <a:schemeClr val="tx1"/>
                          </a:solidFill>
                          <a:effectLst/>
                          <a:latin typeface="Candara" panose="020E0502030303020204" pitchFamily="34" charset="0"/>
                        </a:rPr>
                        <a:t>2024</a:t>
                      </a:r>
                      <a:endParaRPr lang="en-US" altLang="zh-TW"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solidFill>
                            <a:schemeClr val="tx1"/>
                          </a:solidFill>
                          <a:effectLst/>
                          <a:latin typeface="Candara" panose="020E0502030303020204" pitchFamily="34" charset="0"/>
                        </a:rPr>
                        <a:t>Diff</a:t>
                      </a:r>
                      <a:endParaRPr lang="en-US"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solidFill>
                            <a:schemeClr val="tx1"/>
                          </a:solidFill>
                          <a:effectLst/>
                          <a:latin typeface="Candara" panose="020E0502030303020204" pitchFamily="34" charset="0"/>
                        </a:rPr>
                        <a:t>Action Plan</a:t>
                      </a:r>
                      <a:r>
                        <a:rPr lang="zh-TW" altLang="en-US" sz="800" b="1" u="none" strike="noStrike" dirty="0">
                          <a:solidFill>
                            <a:schemeClr val="tx1"/>
                          </a:solidFill>
                          <a:effectLst/>
                          <a:latin typeface="Candara" panose="020E0502030303020204" pitchFamily="34" charset="0"/>
                        </a:rPr>
                        <a:t> </a:t>
                      </a:r>
                      <a:r>
                        <a:rPr lang="en-US" altLang="zh-TW" sz="800" b="1" u="none" strike="noStrike" dirty="0">
                          <a:solidFill>
                            <a:schemeClr val="tx1"/>
                          </a:solidFill>
                          <a:effectLst/>
                          <a:latin typeface="Candara" panose="020E0502030303020204" pitchFamily="34" charset="0"/>
                        </a:rPr>
                        <a:t>in 2025</a:t>
                      </a:r>
                      <a:endParaRPr lang="en-US"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9596723"/>
                  </a:ext>
                </a:extLst>
              </a:tr>
              <a:tr h="356427">
                <a:tc vMerge="1">
                  <a:txBody>
                    <a:bodyPr/>
                    <a:lstStyle/>
                    <a:p>
                      <a:pPr algn="ctr" fontAlgn="ctr"/>
                      <a:r>
                        <a:rPr lang="en-US" altLang="zh-TW" sz="1050" b="0" u="none" strike="noStrike" dirty="0">
                          <a:effectLst/>
                        </a:rPr>
                        <a:t>ECD</a:t>
                      </a:r>
                      <a:endParaRPr lang="en-US" sz="1050" b="0" u="none" strike="noStrike" dirty="0">
                        <a:effectLst/>
                      </a:endParaRPr>
                    </a:p>
                    <a:p>
                      <a:pPr algn="ctr" fontAlgn="ctr"/>
                      <a:r>
                        <a:rPr lang="en-US" sz="1050" b="0" u="none" strike="noStrike" dirty="0">
                          <a:effectLst/>
                        </a:rPr>
                        <a:t>KPI</a:t>
                      </a:r>
                      <a:endParaRPr lang="en-US" sz="1050" b="0" i="0" u="none" strike="noStrike" dirty="0">
                        <a:solidFill>
                          <a:srgbClr val="000000"/>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i="0" u="none" strike="noStrike" dirty="0">
                          <a:solidFill>
                            <a:schemeClr val="tx1"/>
                          </a:solidFill>
                          <a:effectLst/>
                          <a:latin typeface="Candara" panose="020E0502030303020204" pitchFamily="34" charset="0"/>
                          <a:ea typeface="新細明體" panose="02020500000000000000" pitchFamily="18" charset="-120"/>
                        </a:rPr>
                        <a:t>Storage</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0" i="0" u="none" strike="noStrike" dirty="0">
                          <a:solidFill>
                            <a:schemeClr val="tx1"/>
                          </a:solidFill>
                          <a:effectLst/>
                          <a:latin typeface="+mj-lt"/>
                          <a:ea typeface="新細明體" panose="02020500000000000000" pitchFamily="18" charset="-120"/>
                        </a:rPr>
                        <a:t>US$539,495.34</a:t>
                      </a:r>
                      <a:endParaRPr lang="zh-TW" altLang="en-US" sz="800" b="0" i="0" u="none" strike="noStrike" dirty="0">
                        <a:solidFill>
                          <a:schemeClr val="tx1"/>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zh-TW" sz="800" b="0" i="0" u="none" strike="noStrike" dirty="0">
                          <a:solidFill>
                            <a:schemeClr val="tx1"/>
                          </a:solidFill>
                          <a:effectLst/>
                          <a:latin typeface="+mj-lt"/>
                          <a:ea typeface="新細明體" panose="02020500000000000000" pitchFamily="18" charset="-120"/>
                        </a:rPr>
                        <a:t>US$871,350.52</a:t>
                      </a:r>
                      <a:endParaRPr lang="zh-TW" altLang="en-US" sz="800" b="0" i="0" u="none" strike="noStrike" dirty="0">
                        <a:solidFill>
                          <a:schemeClr val="tx1"/>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zh-TW" sz="800" b="0" i="0" u="none" strike="noStrike" dirty="0">
                          <a:solidFill>
                            <a:schemeClr val="tx1"/>
                          </a:solidFill>
                          <a:effectLst/>
                          <a:highlight>
                            <a:srgbClr val="FFFF00"/>
                          </a:highlight>
                          <a:latin typeface="+mj-lt"/>
                          <a:ea typeface="新細明體" panose="02020500000000000000" pitchFamily="18" charset="-120"/>
                        </a:rPr>
                        <a:t>US$331,855.18</a:t>
                      </a:r>
                      <a:endParaRPr lang="zh-TW" altLang="en-US" sz="800" b="0" i="0" u="none" strike="noStrike" dirty="0">
                        <a:solidFill>
                          <a:schemeClr val="tx1"/>
                        </a:solidFill>
                        <a:effectLst/>
                        <a:highlight>
                          <a:srgbClr val="FFFF00"/>
                        </a:highligh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r>
                        <a:rPr lang="en-US" sz="800" b="0" i="0" dirty="0">
                          <a:solidFill>
                            <a:schemeClr val="dk1"/>
                          </a:solidFill>
                          <a:effectLst/>
                          <a:latin typeface="+mj-lt"/>
                          <a:ea typeface="+mn-ea"/>
                          <a:cs typeface="+mn-cs"/>
                        </a:rPr>
                        <a:t>We hope that EMC will reestablish frequent calls to DO to reduce storage costs. Open depots to receive sold units, which would reduce costs because dispatch would be faster, and the line would not have to assume storage until dispatch.</a:t>
                      </a:r>
                      <a:endParaRPr lang="zh-TW" altLang="en-US" sz="800" b="0" i="0" u="none" strike="noStrike" dirty="0">
                        <a:solidFill>
                          <a:schemeClr val="tx1"/>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8280089"/>
                  </a:ext>
                </a:extLst>
              </a:tr>
              <a:tr h="772450">
                <a:tc vMerge="1">
                  <a:txBody>
                    <a:bodyPr/>
                    <a:lstStyle/>
                    <a:p>
                      <a:endParaRPr lang="en-US"/>
                    </a:p>
                  </a:txBody>
                  <a:tcPr/>
                </a:tc>
                <a:tc>
                  <a:txBody>
                    <a:bodyPr/>
                    <a:lstStyle/>
                    <a:p>
                      <a:pPr algn="ctr" fontAlgn="ctr"/>
                      <a:r>
                        <a:rPr lang="en-US" sz="1050" b="0" i="0" u="none" strike="noStrike" dirty="0">
                          <a:solidFill>
                            <a:schemeClr val="tx1"/>
                          </a:solidFill>
                          <a:effectLst/>
                          <a:latin typeface="Candara" panose="020E0502030303020204" pitchFamily="34" charset="0"/>
                          <a:ea typeface="新細明體" panose="02020500000000000000" pitchFamily="18" charset="-120"/>
                        </a:rPr>
                        <a:t>Lift on/off</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0" i="0" u="none" strike="noStrike" dirty="0">
                          <a:solidFill>
                            <a:schemeClr val="tx1"/>
                          </a:solidFill>
                          <a:effectLst/>
                          <a:latin typeface="+mj-lt"/>
                          <a:ea typeface="新細明體" panose="02020500000000000000" pitchFamily="18" charset="-120"/>
                        </a:rPr>
                        <a:t>US$13,090</a:t>
                      </a:r>
                      <a:endParaRPr lang="zh-TW" altLang="en-US" sz="800" b="0" i="0" u="none" strike="noStrike" dirty="0">
                        <a:solidFill>
                          <a:schemeClr val="tx1"/>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zh-TW" sz="800" b="0" i="0" u="none" strike="noStrike" dirty="0">
                          <a:solidFill>
                            <a:schemeClr val="tx1"/>
                          </a:solidFill>
                          <a:effectLst/>
                          <a:latin typeface="+mj-lt"/>
                          <a:ea typeface="新細明體" panose="02020500000000000000" pitchFamily="18" charset="-120"/>
                        </a:rPr>
                        <a:t>US$43,274</a:t>
                      </a:r>
                      <a:endParaRPr lang="zh-TW" altLang="en-US" sz="800" b="0" i="0" u="none" strike="noStrike" dirty="0">
                        <a:solidFill>
                          <a:schemeClr val="tx1"/>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zh-TW" sz="800" b="0" i="0" u="none" strike="noStrike" dirty="0">
                          <a:solidFill>
                            <a:schemeClr val="tx1"/>
                          </a:solidFill>
                          <a:effectLst/>
                          <a:highlight>
                            <a:srgbClr val="FFFF00"/>
                          </a:highlight>
                          <a:latin typeface="+mj-lt"/>
                          <a:ea typeface="新細明體" panose="02020500000000000000" pitchFamily="18" charset="-120"/>
                        </a:rPr>
                        <a:t>US$30,184</a:t>
                      </a:r>
                      <a:endParaRPr lang="zh-TW" altLang="en-US" sz="800" b="0" i="0" u="none" strike="noStrike" dirty="0">
                        <a:solidFill>
                          <a:schemeClr val="tx1"/>
                        </a:solidFill>
                        <a:effectLst/>
                        <a:highlight>
                          <a:srgbClr val="FFFF00"/>
                        </a:highligh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r>
                        <a:rPr lang="en-US" altLang="zh-TW" sz="800" b="0" i="0" u="none" strike="noStrike" dirty="0">
                          <a:solidFill>
                            <a:schemeClr val="tx1"/>
                          </a:solidFill>
                          <a:effectLst/>
                          <a:latin typeface="+mj-lt"/>
                          <a:ea typeface="新細明體" panose="02020500000000000000" pitchFamily="18" charset="-120"/>
                        </a:rPr>
                        <a:t>Exports increased for 2024, and customer dispatched from DORHNT, which is where the line cover cost. Increase in units sold from DORHNT from 284 units to 288 units. In total 595 units dispatched from DORHNT in 2023 and 1064 units in 2024, </a:t>
                      </a:r>
                      <a:r>
                        <a:rPr lang="en-US" sz="800" b="0" i="0" dirty="0">
                          <a:solidFill>
                            <a:schemeClr val="dk1"/>
                          </a:solidFill>
                          <a:effectLst/>
                          <a:latin typeface="+mj-lt"/>
                          <a:ea typeface="+mn-ea"/>
                          <a:cs typeface="+mn-cs"/>
                        </a:rPr>
                        <a:t>which represents a percentage growth of 78.8% of dispatch from DORHN, It is suggested that units be returned to the depot to reduce costs to the line for storage and lift on/off concept.</a:t>
                      </a:r>
                      <a:endParaRPr lang="zh-TW" altLang="en-US" sz="800" b="0" i="0" u="none" strike="noStrike" dirty="0">
                        <a:solidFill>
                          <a:schemeClr val="tx1"/>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9480689"/>
                  </a:ext>
                </a:extLst>
              </a:tr>
              <a:tr h="432050">
                <a:tc vMerge="1">
                  <a:txBody>
                    <a:bodyPr/>
                    <a:lstStyle/>
                    <a:p>
                      <a:endParaRPr lang="zh-TW" altLang="en-US"/>
                    </a:p>
                  </a:txBody>
                  <a:tcPr/>
                </a:tc>
                <a:tc>
                  <a:txBody>
                    <a:bodyPr/>
                    <a:lstStyle/>
                    <a:p>
                      <a:pPr algn="ctr" fontAlgn="ctr"/>
                      <a:r>
                        <a:rPr lang="en-US" sz="1050" b="0" i="0" u="none" strike="noStrike" dirty="0">
                          <a:solidFill>
                            <a:schemeClr val="tx1"/>
                          </a:solidFill>
                          <a:effectLst/>
                          <a:latin typeface="Candara" panose="020E0502030303020204" pitchFamily="34" charset="0"/>
                          <a:ea typeface="新細明體" panose="02020500000000000000" pitchFamily="18" charset="-120"/>
                        </a:rPr>
                        <a:t>Reposition</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0" i="0" u="none" strike="noStrike" dirty="0">
                          <a:solidFill>
                            <a:schemeClr val="tx1"/>
                          </a:solidFill>
                          <a:effectLst/>
                          <a:latin typeface="+mj-lt"/>
                          <a:ea typeface="新細明體" panose="02020500000000000000" pitchFamily="18" charset="-120"/>
                          <a:cs typeface="+mn-cs"/>
                        </a:rPr>
                        <a:t>N/A</a:t>
                      </a:r>
                      <a:endParaRPr lang="zh-TW" altLang="en-US" sz="800" b="0" i="0" u="none" strike="noStrike" dirty="0">
                        <a:solidFill>
                          <a:schemeClr val="tx1"/>
                        </a:solidFill>
                        <a:effectLst/>
                        <a:latin typeface="+mj-lt"/>
                        <a:ea typeface="新細明體" panose="02020500000000000000" pitchFamily="18" charset="-120"/>
                        <a:cs typeface="+mn-cs"/>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sz="800" b="0" i="0" u="none" strike="noStrike" dirty="0">
                          <a:solidFill>
                            <a:schemeClr val="tx1"/>
                          </a:solidFill>
                          <a:effectLst/>
                          <a:latin typeface="+mj-lt"/>
                          <a:ea typeface="新細明體" panose="02020500000000000000" pitchFamily="18" charset="-120"/>
                          <a:cs typeface="+mn-cs"/>
                        </a:rPr>
                        <a:t>       US$ 372,960</a:t>
                      </a:r>
                    </a:p>
                    <a:p>
                      <a:pPr algn="ctr" fontAlgn="ctr"/>
                      <a:endParaRPr lang="en-US" sz="800" b="0" i="0" u="none" strike="noStrike" dirty="0">
                        <a:solidFill>
                          <a:schemeClr val="tx1"/>
                        </a:solidFill>
                        <a:effectLst/>
                        <a:latin typeface="+mj-lt"/>
                        <a:ea typeface="新細明體" panose="02020500000000000000" pitchFamily="18" charset="-120"/>
                        <a:cs typeface="+mn-cs"/>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n-US" sz="800" b="0" i="0" u="none" strike="noStrike" dirty="0">
                          <a:solidFill>
                            <a:schemeClr val="tx1"/>
                          </a:solidFill>
                          <a:effectLst/>
                          <a:latin typeface="+mj-lt"/>
                          <a:ea typeface="新細明體" panose="02020500000000000000" pitchFamily="18" charset="-120"/>
                          <a:cs typeface="+mn-cs"/>
                        </a:rPr>
                        <a:t>US$ 372,960</a:t>
                      </a:r>
                    </a:p>
                    <a:p>
                      <a:pPr algn="l" fontAlgn="ctr"/>
                      <a:endParaRPr lang="en-US" altLang="zh-TW" sz="800" u="none" strike="noStrike" dirty="0">
                        <a:solidFill>
                          <a:schemeClr val="tx1"/>
                        </a:solidFill>
                        <a:effectLst/>
                        <a:latin typeface="+mj-lt"/>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r>
                        <a:rPr lang="en-US" sz="800" b="0" i="0" dirty="0">
                          <a:solidFill>
                            <a:schemeClr val="dk1"/>
                          </a:solidFill>
                          <a:effectLst/>
                          <a:latin typeface="+mj-lt"/>
                          <a:ea typeface="+mn-ea"/>
                          <a:cs typeface="+mn-cs"/>
                        </a:rPr>
                        <a:t>Repositioning costs could be eliminated by placing calls with space available to load all empty containers in port at the time of planning the vessel, for 2025 we hope to have recurring calls.</a:t>
                      </a:r>
                      <a:endParaRPr lang="zh-TW" altLang="en-US" sz="800" b="0" i="0" u="none" strike="noStrike" dirty="0">
                        <a:solidFill>
                          <a:schemeClr val="tx1"/>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3455894"/>
                  </a:ext>
                </a:extLst>
              </a:tr>
              <a:tr h="170367">
                <a:tc vMerge="1">
                  <a:txBody>
                    <a:bodyPr/>
                    <a:lstStyle/>
                    <a:p>
                      <a:endParaRPr lang="zh-TW" altLang="en-US"/>
                    </a:p>
                  </a:txBody>
                  <a:tcPr/>
                </a:tc>
                <a:tc>
                  <a:txBody>
                    <a:bodyPr/>
                    <a:lstStyle/>
                    <a:p>
                      <a:pPr algn="ctr" fontAlgn="ctr"/>
                      <a:r>
                        <a:rPr lang="en-US" sz="1050" b="0" i="0" u="none" strike="noStrike" dirty="0">
                          <a:solidFill>
                            <a:schemeClr val="tx1"/>
                          </a:solidFill>
                          <a:effectLst/>
                          <a:latin typeface="Candara" panose="020E0502030303020204" pitchFamily="34" charset="0"/>
                          <a:ea typeface="新細明體" panose="02020500000000000000" pitchFamily="18" charset="-120"/>
                        </a:rPr>
                        <a:t>M &amp; R</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0" i="0" u="none" strike="noStrike" dirty="0">
                          <a:solidFill>
                            <a:schemeClr val="tx1"/>
                          </a:solidFill>
                          <a:effectLst/>
                          <a:latin typeface="+mj-lt"/>
                          <a:ea typeface="新細明體" panose="02020500000000000000" pitchFamily="18" charset="-120"/>
                        </a:rPr>
                        <a:t>N/A</a:t>
                      </a:r>
                      <a:endParaRPr lang="zh-TW" altLang="en-US" sz="800" b="0" i="0" u="none" strike="noStrike" dirty="0">
                        <a:solidFill>
                          <a:schemeClr val="tx1"/>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zh-TW" sz="800" b="0" i="0" u="none" strike="noStrike" dirty="0">
                          <a:solidFill>
                            <a:schemeClr val="tx1"/>
                          </a:solidFill>
                          <a:effectLst/>
                          <a:latin typeface="+mj-lt"/>
                          <a:ea typeface="新細明體" panose="02020500000000000000" pitchFamily="18" charset="-120"/>
                        </a:rPr>
                        <a:t>N/A</a:t>
                      </a:r>
                      <a:endParaRPr lang="zh-TW" altLang="en-US" sz="800" b="0" i="0" u="none" strike="noStrike" dirty="0">
                        <a:solidFill>
                          <a:schemeClr val="tx1"/>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n-US" altLang="zh-TW" sz="800" b="0" i="0" u="none" strike="noStrike" dirty="0">
                          <a:solidFill>
                            <a:schemeClr val="tx1"/>
                          </a:solidFill>
                          <a:effectLst/>
                          <a:highlight>
                            <a:srgbClr val="FFFF00"/>
                          </a:highlight>
                          <a:latin typeface="+mj-lt"/>
                          <a:ea typeface="新細明體" panose="02020500000000000000" pitchFamily="18" charset="-120"/>
                        </a:rPr>
                        <a:t>0%</a:t>
                      </a:r>
                      <a:endParaRPr lang="zh-TW" altLang="en-US" sz="800" b="0" i="0" u="none" strike="noStrike" dirty="0">
                        <a:solidFill>
                          <a:schemeClr val="tx1"/>
                        </a:solidFill>
                        <a:effectLst/>
                        <a:highlight>
                          <a:srgbClr val="FFFF00"/>
                        </a:highligh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800" b="0" i="0" u="none" strike="noStrike" dirty="0">
                        <a:solidFill>
                          <a:schemeClr val="tx1"/>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8652007"/>
                  </a:ext>
                </a:extLst>
              </a:tr>
              <a:tr h="170367">
                <a:tc rowSpan="3">
                  <a:txBody>
                    <a:bodyPr/>
                    <a:lstStyle/>
                    <a:p>
                      <a:pPr algn="ctr" fontAlgn="ctr"/>
                      <a:r>
                        <a:rPr lang="en-US" altLang="zh-TW" sz="1050" b="0" u="none" strike="noStrike" dirty="0">
                          <a:effectLst/>
                          <a:latin typeface="Candara" panose="020E0502030303020204" pitchFamily="34" charset="0"/>
                        </a:rPr>
                        <a:t>IMD</a:t>
                      </a:r>
                      <a:r>
                        <a:rPr lang="en-US" sz="1050" b="0" u="none" strike="noStrike" dirty="0">
                          <a:effectLst/>
                          <a:latin typeface="Candara" panose="020E0502030303020204" pitchFamily="34" charset="0"/>
                        </a:rPr>
                        <a:t> KPI</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i="0" u="none" strike="noStrike" dirty="0">
                          <a:solidFill>
                            <a:srgbClr val="000000"/>
                          </a:solidFill>
                          <a:effectLst/>
                          <a:latin typeface="Candara" panose="020E0502030303020204" pitchFamily="34" charset="0"/>
                          <a:ea typeface="新細明體" panose="02020500000000000000" pitchFamily="18" charset="-120"/>
                        </a:rPr>
                        <a:t>Cost </a:t>
                      </a:r>
                      <a:r>
                        <a:rPr lang="en-US" altLang="zh-TW" sz="1050" b="0" i="0" u="none" strike="noStrike" dirty="0">
                          <a:solidFill>
                            <a:srgbClr val="000000"/>
                          </a:solidFill>
                          <a:effectLst/>
                          <a:latin typeface="Candara" panose="020E0502030303020204" pitchFamily="34" charset="0"/>
                          <a:ea typeface="新細明體" panose="02020500000000000000" pitchFamily="18" charset="-120"/>
                        </a:rPr>
                        <a:t>Saving Project</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0" i="0" u="none" strike="noStrike" dirty="0">
                          <a:solidFill>
                            <a:srgbClr val="000000"/>
                          </a:solidFill>
                          <a:effectLst/>
                          <a:latin typeface="+mj-lt"/>
                          <a:ea typeface="新細明體" panose="02020500000000000000" pitchFamily="18" charset="-120"/>
                        </a:rPr>
                        <a:t>N/A</a:t>
                      </a:r>
                      <a:endParaRPr lang="zh-TW" altLang="en-US" sz="8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zh-TW" sz="800" b="0" i="0" u="none" strike="noStrike" dirty="0">
                          <a:solidFill>
                            <a:srgbClr val="000000"/>
                          </a:solidFill>
                          <a:effectLst/>
                          <a:latin typeface="+mj-lt"/>
                          <a:ea typeface="新細明體" panose="02020500000000000000" pitchFamily="18" charset="-120"/>
                        </a:rPr>
                        <a:t>N/A</a:t>
                      </a:r>
                      <a:endParaRPr lang="zh-TW" altLang="en-US" sz="8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endParaRPr lang="zh-TW" altLang="en-US" sz="800" b="0" i="0" u="none" strike="noStrike" dirty="0">
                        <a:solidFill>
                          <a:schemeClr val="tx1"/>
                        </a:solidFill>
                        <a:effectLst/>
                        <a:highlight>
                          <a:srgbClr val="FFFF00"/>
                        </a:highligh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800" b="0" i="0" u="none" strike="noStrike" dirty="0">
                        <a:solidFill>
                          <a:srgbClr val="FF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553598"/>
                  </a:ext>
                </a:extLst>
              </a:tr>
              <a:tr h="900100">
                <a:tc vMerge="1">
                  <a:txBody>
                    <a:bodyPr/>
                    <a:lstStyle/>
                    <a:p>
                      <a:endParaRPr lang="zh-TW" altLang="en-US"/>
                    </a:p>
                  </a:txBody>
                  <a:tcPr/>
                </a:tc>
                <a:tc>
                  <a:txBody>
                    <a:bodyPr/>
                    <a:lstStyle/>
                    <a:p>
                      <a:pPr algn="ctr" fontAlgn="ctr"/>
                      <a:r>
                        <a:rPr lang="en-US" sz="1050" b="0" i="0" u="none" strike="noStrike" dirty="0">
                          <a:solidFill>
                            <a:srgbClr val="000000"/>
                          </a:solidFill>
                          <a:effectLst/>
                          <a:latin typeface="Candara" panose="020E0502030303020204" pitchFamily="34" charset="0"/>
                          <a:ea typeface="新細明體" panose="02020500000000000000" pitchFamily="18" charset="-120"/>
                        </a:rPr>
                        <a:t>90% Onboard </a:t>
                      </a:r>
                    </a:p>
                    <a:p>
                      <a:pPr algn="ctr" fontAlgn="ctr"/>
                      <a:r>
                        <a:rPr lang="en-US" sz="1050" b="0" i="0" u="none" strike="noStrike" dirty="0">
                          <a:solidFill>
                            <a:srgbClr val="000000"/>
                          </a:solidFill>
                          <a:effectLst/>
                          <a:latin typeface="Candara" panose="020E0502030303020204" pitchFamily="34" charset="0"/>
                          <a:ea typeface="新細明體" panose="02020500000000000000" pitchFamily="18" charset="-120"/>
                        </a:rPr>
                        <a:t>within 7 Days</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n-US" altLang="zh-TW" sz="800" b="0" i="0" u="none" strike="noStrike" dirty="0">
                          <a:solidFill>
                            <a:schemeClr val="tx1"/>
                          </a:solidFill>
                          <a:effectLst/>
                          <a:latin typeface="+mj-lt"/>
                          <a:ea typeface="新細明體" panose="02020500000000000000" pitchFamily="18" charset="-120"/>
                        </a:rPr>
                        <a:t>0%</a:t>
                      </a:r>
                      <a:endParaRPr lang="zh-TW" altLang="en-US" sz="800" b="0" i="0" u="none" strike="noStrike" dirty="0">
                        <a:solidFill>
                          <a:schemeClr val="tx1"/>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n-US" altLang="zh-TW" sz="800" b="0" i="0" u="none" strike="noStrike" dirty="0">
                          <a:solidFill>
                            <a:schemeClr val="tx1"/>
                          </a:solidFill>
                          <a:effectLst/>
                          <a:latin typeface="+mj-lt"/>
                          <a:ea typeface="新細明體" panose="02020500000000000000" pitchFamily="18" charset="-120"/>
                        </a:rPr>
                        <a:t>0%</a:t>
                      </a:r>
                      <a:endParaRPr lang="zh-TW" altLang="en-US" sz="800" b="0" i="0" u="none" strike="noStrike" dirty="0">
                        <a:solidFill>
                          <a:schemeClr val="tx1"/>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n-US" altLang="zh-TW" sz="800" u="none" strike="noStrike" dirty="0">
                          <a:effectLst/>
                          <a:highlight>
                            <a:srgbClr val="FFFF00"/>
                          </a:highlight>
                          <a:latin typeface="+mj-lt"/>
                        </a:rPr>
                        <a:t>0%</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r>
                        <a:rPr lang="en-US" altLang="zh-TW" sz="800" b="0" i="0" u="none" strike="noStrike" dirty="0">
                          <a:solidFill>
                            <a:srgbClr val="000000"/>
                          </a:solidFill>
                          <a:effectLst/>
                          <a:latin typeface="+mj-lt"/>
                          <a:ea typeface="新細明體" panose="02020500000000000000" pitchFamily="18" charset="-120"/>
                        </a:rPr>
                        <a:t>No units were loaded before the stipulated 7 days, for this it is necessary to have: Vessel space available to load empty units. Don't have skips, do not cut the operation to reach another window and get terminal apply the FIFO system, which its not possible due to the  empty evacuated quantity does not allow to load empties in a timely manner under FIFO rules.​</a:t>
                      </a:r>
                      <a:endParaRPr lang="zh-TW" altLang="en-US" sz="800" b="0" i="0" u="none" strike="noStrike" dirty="0">
                        <a:solidFill>
                          <a:srgbClr val="000000"/>
                        </a:solidFill>
                        <a:effectLst/>
                        <a:latin typeface="+mj-lt"/>
                        <a:ea typeface="新細明體" panose="02020500000000000000" pitchFamily="18" charset="-120"/>
                      </a:endParaRPr>
                    </a:p>
                    <a:p>
                      <a:pPr algn="l" fontAlgn="ctr"/>
                      <a:endParaRPr lang="zh-TW" altLang="en-US" sz="8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0457558"/>
                  </a:ext>
                </a:extLst>
              </a:tr>
              <a:tr h="304400">
                <a:tc vMerge="1">
                  <a:txBody>
                    <a:bodyPr/>
                    <a:lstStyle/>
                    <a:p>
                      <a:endParaRPr lang="zh-TW" altLang="en-US"/>
                    </a:p>
                  </a:txBody>
                  <a:tcPr/>
                </a:tc>
                <a:tc>
                  <a:txBody>
                    <a:bodyPr/>
                    <a:lstStyle/>
                    <a:p>
                      <a:pPr algn="ctr" fontAlgn="ctr"/>
                      <a:r>
                        <a:rPr lang="en-US" sz="1050" b="0" i="0" u="none" strike="noStrike" dirty="0">
                          <a:solidFill>
                            <a:srgbClr val="000000"/>
                          </a:solidFill>
                          <a:effectLst/>
                          <a:latin typeface="Candara" panose="020E0502030303020204" pitchFamily="34" charset="0"/>
                          <a:ea typeface="新細明體" panose="02020500000000000000" pitchFamily="18" charset="-120"/>
                        </a:rPr>
                        <a:t>No Personal Negligence</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0" i="0" u="none" strike="noStrike" dirty="0">
                          <a:solidFill>
                            <a:srgbClr val="000000"/>
                          </a:solidFill>
                          <a:effectLst/>
                          <a:latin typeface="+mj-lt"/>
                          <a:ea typeface="新細明體" panose="02020500000000000000" pitchFamily="18" charset="-120"/>
                        </a:rPr>
                        <a:t>N/A</a:t>
                      </a:r>
                      <a:endParaRPr lang="zh-TW" altLang="en-US" sz="8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zh-TW" sz="800" b="0" i="0" u="none" strike="noStrike" dirty="0">
                          <a:solidFill>
                            <a:srgbClr val="000000"/>
                          </a:solidFill>
                          <a:effectLst/>
                          <a:latin typeface="+mj-lt"/>
                          <a:ea typeface="新細明體" panose="02020500000000000000" pitchFamily="18" charset="-120"/>
                        </a:rPr>
                        <a:t>N/A</a:t>
                      </a:r>
                      <a:endParaRPr lang="zh-TW" altLang="en-US" sz="8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n-US" altLang="zh-TW" sz="800" b="0" i="0" u="none" strike="noStrike" dirty="0">
                          <a:solidFill>
                            <a:schemeClr val="tx1"/>
                          </a:solidFill>
                          <a:effectLst/>
                          <a:highlight>
                            <a:srgbClr val="FFFF00"/>
                          </a:highlight>
                          <a:latin typeface="+mj-lt"/>
                          <a:ea typeface="新細明體" panose="02020500000000000000" pitchFamily="18" charset="-120"/>
                        </a:rPr>
                        <a:t>N/A</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r>
                        <a:rPr lang="en-US" altLang="zh-TW" sz="800" b="0" i="0" u="none" strike="noStrike" dirty="0">
                          <a:solidFill>
                            <a:srgbClr val="000000"/>
                          </a:solidFill>
                          <a:effectLst/>
                          <a:latin typeface="+mj-lt"/>
                          <a:ea typeface="新細明體" panose="02020500000000000000" pitchFamily="18" charset="-120"/>
                        </a:rPr>
                        <a:t>No personal negligence under line account</a:t>
                      </a:r>
                      <a:endParaRPr lang="zh-TW" altLang="en-US" sz="8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520168"/>
                  </a:ext>
                </a:extLst>
              </a:tr>
            </a:tbl>
          </a:graphicData>
        </a:graphic>
      </p:graphicFrame>
      <p:sp>
        <p:nvSpPr>
          <p:cNvPr id="5" name="Google Shape;452;p46">
            <a:extLst>
              <a:ext uri="{FF2B5EF4-FFF2-40B4-BE49-F238E27FC236}">
                <a16:creationId xmlns:a16="http://schemas.microsoft.com/office/drawing/2014/main" id="{A3B642DE-1C64-0281-3A36-C6B2398F51BC}"/>
              </a:ext>
            </a:extLst>
          </p:cNvPr>
          <p:cNvSpPr txBox="1">
            <a:spLocks/>
          </p:cNvSpPr>
          <p:nvPr/>
        </p:nvSpPr>
        <p:spPr>
          <a:xfrm>
            <a:off x="8892480" y="4926318"/>
            <a:ext cx="582900" cy="205800"/>
          </a:xfrm>
          <a:prstGeom prst="rect">
            <a:avLst/>
          </a:prstGeom>
          <a:noFill/>
          <a:ln>
            <a:noFill/>
          </a:ln>
        </p:spPr>
        <p:txBody>
          <a:bodyPr spcFirstLastPara="1" wrap="square" lIns="91423" tIns="45699" rIns="91423" bIns="45699"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SzPts val="1100"/>
            </a:pPr>
            <a:fld id="{00000000-1234-1234-1234-123412341234}" type="slidenum">
              <a:rPr lang="en-US" sz="1000" smtClean="0"/>
              <a:pPr>
                <a:buSzPts val="1100"/>
              </a:pPr>
              <a:t>29</a:t>
            </a:fld>
            <a:endParaRPr lang="en-US" sz="1000" dirty="0"/>
          </a:p>
        </p:txBody>
      </p:sp>
      <p:sp>
        <p:nvSpPr>
          <p:cNvPr id="6" name="文字方塊 5">
            <a:extLst>
              <a:ext uri="{FF2B5EF4-FFF2-40B4-BE49-F238E27FC236}">
                <a16:creationId xmlns:a16="http://schemas.microsoft.com/office/drawing/2014/main" id="{BCA169ED-B451-ECBA-FE78-9DC411A5AF97}"/>
              </a:ext>
            </a:extLst>
          </p:cNvPr>
          <p:cNvSpPr txBox="1"/>
          <p:nvPr/>
        </p:nvSpPr>
        <p:spPr>
          <a:xfrm>
            <a:off x="35496" y="4011910"/>
            <a:ext cx="9073008" cy="1023357"/>
          </a:xfrm>
          <a:prstGeom prst="rect">
            <a:avLst/>
          </a:prstGeom>
          <a:noFill/>
        </p:spPr>
        <p:txBody>
          <a:bodyPr wrap="square" rtlCol="0">
            <a:spAutoFit/>
          </a:bodyPr>
          <a:lstStyle/>
          <a:p>
            <a:r>
              <a:rPr lang="en-US" altLang="zh-TW" sz="1050" dirty="0"/>
              <a:t>Aged Container Selling / Free Reposition Plan</a:t>
            </a:r>
          </a:p>
          <a:p>
            <a:pPr marL="628650" lvl="1" indent="-171450">
              <a:buFont typeface="Wingdings" panose="05000000000000000000" pitchFamily="2" charset="2"/>
              <a:buChar char="l"/>
            </a:pPr>
            <a:r>
              <a:rPr lang="en-US" altLang="zh-TW" sz="900" dirty="0"/>
              <a:t>A) Since 2022 DO has been promoting the Used Container Selling among our customers, and each year demands increase, but not at the same pace of boxes availability. In 2024 we sold 351 containers. Many factors such as vessel skips, DOCAU bureaucratic process, among others represent a real challenge.</a:t>
            </a:r>
          </a:p>
          <a:p>
            <a:pPr marL="628650" lvl="1" indent="-171450">
              <a:buFont typeface="Wingdings" panose="05000000000000000000" pitchFamily="2" charset="2"/>
              <a:buChar char="l"/>
            </a:pPr>
            <a:r>
              <a:rPr lang="en-US" altLang="zh-TW" sz="900" dirty="0"/>
              <a:t>B) There’s no free reposition plan for the used Container, extra yard moves are covered by the customer</a:t>
            </a:r>
            <a:r>
              <a:rPr lang="en-US" altLang="zh-TW" sz="1000" dirty="0"/>
              <a:t>.</a:t>
            </a:r>
          </a:p>
          <a:p>
            <a:endParaRPr lang="en-US" altLang="zh-TW" sz="1100" dirty="0"/>
          </a:p>
          <a:p>
            <a:endParaRPr lang="zh-TW" altLang="en-US" sz="1100" dirty="0"/>
          </a:p>
        </p:txBody>
      </p:sp>
    </p:spTree>
    <p:extLst>
      <p:ext uri="{BB962C8B-B14F-4D97-AF65-F5344CB8AC3E}">
        <p14:creationId xmlns:p14="http://schemas.microsoft.com/office/powerpoint/2010/main" val="33673622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0"/>
            <a:ext cx="9144000" cy="5143500"/>
          </a:xfrm>
          <a:prstGeom prst="rect">
            <a:avLst/>
          </a:prstGeom>
          <a:solidFill>
            <a:srgbClr val="0076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 name="梯形 2"/>
          <p:cNvSpPr/>
          <p:nvPr/>
        </p:nvSpPr>
        <p:spPr>
          <a:xfrm>
            <a:off x="2674800" y="1707654"/>
            <a:ext cx="1170000" cy="216024"/>
          </a:xfrm>
          <a:prstGeom prst="trapezoid">
            <a:avLst>
              <a:gd name="adj" fmla="val 40432"/>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 name="矩形 3"/>
          <p:cNvSpPr/>
          <p:nvPr/>
        </p:nvSpPr>
        <p:spPr>
          <a:xfrm>
            <a:off x="2209800" y="1838821"/>
            <a:ext cx="6934200" cy="1257117"/>
          </a:xfrm>
          <a:prstGeom prst="rect">
            <a:avLst/>
          </a:prstGeom>
          <a:solidFill>
            <a:schemeClr val="bg1"/>
          </a:solidFill>
          <a:ln w="12700" cap="flat" cmpd="sng" algn="ctr">
            <a:noFill/>
            <a:prstDash val="solid"/>
            <a:miter lim="800000"/>
          </a:ln>
          <a:effectLst/>
        </p:spPr>
        <p:txBody>
          <a:bodyPr lIns="1116000" tIns="0" bIns="3600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zh-CN" altLang="en-US" sz="3600" b="1" i="0" u="none" strike="noStrike" kern="1200" cap="none" spc="0" normalizeH="0" baseline="0" noProof="0" dirty="0">
              <a:ln>
                <a:noFill/>
              </a:ln>
              <a:solidFill>
                <a:srgbClr val="00A28B"/>
              </a:solidFill>
              <a:effectLst/>
              <a:uLnTx/>
              <a:uFillTx/>
              <a:latin typeface="华文中宋" panose="02010600040101010101" pitchFamily="2" charset="-122"/>
              <a:ea typeface="华文中宋" panose="02010600040101010101" pitchFamily="2" charset="-122"/>
              <a:cs typeface="+mn-cs"/>
            </a:endParaRPr>
          </a:p>
        </p:txBody>
      </p:sp>
      <p:sp>
        <p:nvSpPr>
          <p:cNvPr id="5" name="任意多边形 8"/>
          <p:cNvSpPr>
            <a:spLocks/>
          </p:cNvSpPr>
          <p:nvPr/>
        </p:nvSpPr>
        <p:spPr bwMode="auto">
          <a:xfrm>
            <a:off x="2763666" y="1707655"/>
            <a:ext cx="993775" cy="1011237"/>
          </a:xfrm>
          <a:custGeom>
            <a:avLst/>
            <a:gdLst>
              <a:gd name="T0" fmla="*/ 0 w 993531"/>
              <a:gd name="T1" fmla="*/ 0 h 1011115"/>
              <a:gd name="T2" fmla="*/ 993775 w 993531"/>
              <a:gd name="T3" fmla="*/ 0 h 1011115"/>
              <a:gd name="T4" fmla="*/ 496888 w 993531"/>
              <a:gd name="T5" fmla="*/ 1011237 h 1011115"/>
              <a:gd name="T6" fmla="*/ 0 60000 65536"/>
              <a:gd name="T7" fmla="*/ 0 60000 65536"/>
              <a:gd name="T8" fmla="*/ 0 60000 65536"/>
              <a:gd name="T9" fmla="*/ 0 w 993531"/>
              <a:gd name="T10" fmla="*/ 0 h 1011115"/>
              <a:gd name="T11" fmla="*/ 993531 w 993531"/>
              <a:gd name="T12" fmla="*/ 1011115 h 1011115"/>
            </a:gdLst>
            <a:ahLst/>
            <a:cxnLst>
              <a:cxn ang="T6">
                <a:pos x="T0" y="T1"/>
              </a:cxn>
              <a:cxn ang="T7">
                <a:pos x="T2" y="T3"/>
              </a:cxn>
              <a:cxn ang="T8">
                <a:pos x="T4" y="T5"/>
              </a:cxn>
            </a:cxnLst>
            <a:rect l="T9" t="T10" r="T11" b="T12"/>
            <a:pathLst>
              <a:path w="993531" h="1011115">
                <a:moveTo>
                  <a:pt x="0" y="0"/>
                </a:moveTo>
                <a:lnTo>
                  <a:pt x="993531" y="0"/>
                </a:lnTo>
                <a:lnTo>
                  <a:pt x="496766" y="1011115"/>
                </a:lnTo>
                <a:lnTo>
                  <a:pt x="0" y="0"/>
                </a:lnTo>
                <a:close/>
              </a:path>
            </a:pathLst>
          </a:custGeom>
          <a:solidFill>
            <a:schemeClr val="accent6">
              <a:lumMod val="75000"/>
            </a:schemeClr>
          </a:solidFill>
          <a:ln w="12700" algn="ctr">
            <a:noFill/>
            <a:miter lim="800000"/>
            <a:headEnd/>
            <a:tailEnd/>
          </a:ln>
        </p:spPr>
        <p:txBody>
          <a:bodyPr tIns="0" bIns="360000" anchor="ctr"/>
          <a:lstStyle/>
          <a:p>
            <a:pPr marL="0" marR="0" lvl="0" indent="0" algn="ctr" defTabSz="914400" rtl="0" eaLnBrk="1" fontAlgn="auto" latinLnBrk="0" hangingPunct="1">
              <a:lnSpc>
                <a:spcPct val="100000"/>
              </a:lnSpc>
              <a:spcBef>
                <a:spcPts val="2400"/>
              </a:spcBef>
              <a:spcAft>
                <a:spcPts val="0"/>
              </a:spcAft>
              <a:buClr>
                <a:srgbClr val="4F81BD"/>
              </a:buClr>
              <a:buSzPct val="60000"/>
              <a:buFontTx/>
              <a:buNone/>
              <a:tabLst/>
              <a:defRPr/>
            </a:pPr>
            <a:r>
              <a:rPr kumimoji="0" lang="en-US" altLang="zh-CN" sz="4400" b="1" i="0" u="none" strike="noStrike" kern="1200" cap="none" spc="0" normalizeH="0" baseline="0" noProof="0" dirty="0">
                <a:ln>
                  <a:noFill/>
                </a:ln>
                <a:solidFill>
                  <a:prstClr val="white"/>
                </a:solidFill>
                <a:effectLst/>
                <a:uLnTx/>
                <a:uFillTx/>
                <a:latin typeface="Vijaya" pitchFamily="34" charset="0"/>
                <a:ea typeface="华文中宋" pitchFamily="2" charset="-122"/>
                <a:cs typeface="Vijaya" pitchFamily="34" charset="0"/>
              </a:rPr>
              <a:t>02</a:t>
            </a:r>
            <a:endParaRPr kumimoji="0" lang="zh-CN" altLang="en-US" sz="4400" b="1" i="0" u="none" strike="noStrike" kern="1200" cap="none" spc="0" normalizeH="0" baseline="0" noProof="0" dirty="0">
              <a:ln>
                <a:noFill/>
              </a:ln>
              <a:solidFill>
                <a:prstClr val="white"/>
              </a:solidFill>
              <a:effectLst/>
              <a:uLnTx/>
              <a:uFillTx/>
              <a:latin typeface="Vijaya" pitchFamily="34" charset="0"/>
              <a:ea typeface="华文中宋" pitchFamily="2" charset="-122"/>
              <a:cs typeface="Vijaya" pitchFamily="34" charset="0"/>
            </a:endParaRPr>
          </a:p>
        </p:txBody>
      </p:sp>
      <p:sp>
        <p:nvSpPr>
          <p:cNvPr id="7" name="矩形 6"/>
          <p:cNvSpPr/>
          <p:nvPr/>
        </p:nvSpPr>
        <p:spPr>
          <a:xfrm>
            <a:off x="3867392" y="2051880"/>
            <a:ext cx="5097096" cy="89255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800" b="1" dirty="0">
                <a:solidFill>
                  <a:prstClr val="black">
                    <a:lumMod val="85000"/>
                    <a:lumOff val="15000"/>
                  </a:prstClr>
                </a:solidFill>
                <a:latin typeface="DFKai-SB" pitchFamily="65" charset="-120"/>
                <a:ea typeface="DFKai-SB" pitchFamily="65" charset="-120"/>
              </a:rPr>
              <a:t>MIS</a:t>
            </a:r>
          </a:p>
          <a:p>
            <a:pPr lvl="0" algn="ctr">
              <a:defRPr/>
            </a:pPr>
            <a:r>
              <a:rPr lang="en-US" altLang="zh-CN" sz="2400" b="1" dirty="0">
                <a:solidFill>
                  <a:prstClr val="black">
                    <a:lumMod val="85000"/>
                    <a:lumOff val="15000"/>
                  </a:prstClr>
                </a:solidFill>
                <a:latin typeface="DFKai-SB" pitchFamily="65" charset="-120"/>
                <a:ea typeface="DFKai-SB" pitchFamily="65" charset="-120"/>
              </a:rPr>
              <a:t>(COSTA RICA include NICARAGUA)</a:t>
            </a:r>
            <a:endParaRPr kumimoji="0" lang="zh-CN" altLang="en-US" sz="2400" b="0" i="0" u="none" strike="noStrike" kern="1200" cap="none" spc="0" normalizeH="0" baseline="0" noProof="0" dirty="0">
              <a:ln>
                <a:noFill/>
              </a:ln>
              <a:solidFill>
                <a:prstClr val="black">
                  <a:lumMod val="85000"/>
                  <a:lumOff val="15000"/>
                </a:prstClr>
              </a:solidFill>
              <a:effectLst/>
              <a:uLnTx/>
              <a:uFillTx/>
              <a:latin typeface="DFKai-SB" pitchFamily="65" charset="-120"/>
              <a:ea typeface="DFKai-SB" pitchFamily="65" charset="-120"/>
            </a:endParaRPr>
          </a:p>
        </p:txBody>
      </p:sp>
      <p:sp>
        <p:nvSpPr>
          <p:cNvPr id="2" name="Slide Number Placeholder 1"/>
          <p:cNvSpPr>
            <a:spLocks noGrp="1"/>
          </p:cNvSpPr>
          <p:nvPr>
            <p:ph type="sldNum" sz="quarter" idx="4294967295"/>
          </p:nvPr>
        </p:nvSpPr>
        <p:spPr>
          <a:xfrm>
            <a:off x="7010400" y="4883720"/>
            <a:ext cx="2133600" cy="273844"/>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36D82E-CE9F-4850-9751-B326B49AD240}" type="slidenum">
              <a:rPr kumimoji="0" lang="en-US" sz="1200" b="0" i="0" u="none" strike="noStrike" kern="1200" cap="none" spc="0" normalizeH="0" baseline="0" noProof="0" smtClean="0">
                <a:ln>
                  <a:noFill/>
                </a:ln>
                <a:solidFill>
                  <a:schemeClr val="bg1"/>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schemeClr val="bg1"/>
              </a:solidFill>
              <a:effectLst/>
              <a:uLnTx/>
              <a:uFillTx/>
              <a:latin typeface="Calibri"/>
              <a:ea typeface="+mn-ea"/>
              <a:cs typeface="+mn-cs"/>
            </a:endParaRPr>
          </a:p>
        </p:txBody>
      </p:sp>
    </p:spTree>
    <p:extLst>
      <p:ext uri="{BB962C8B-B14F-4D97-AF65-F5344CB8AC3E}">
        <p14:creationId xmlns:p14="http://schemas.microsoft.com/office/powerpoint/2010/main" val="415376980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9D07FD97-BCDB-CFF1-4F44-A9FEEA238FD8}"/>
              </a:ext>
            </a:extLst>
          </p:cNvPr>
          <p:cNvSpPr txBox="1">
            <a:spLocks/>
          </p:cNvSpPr>
          <p:nvPr/>
        </p:nvSpPr>
        <p:spPr>
          <a:xfrm>
            <a:off x="107504" y="123478"/>
            <a:ext cx="8928992" cy="533400"/>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lIns="0" tIns="0" rIns="0" bIns="0" anchor="ctr">
            <a:norm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altLang="zh-TW" sz="2400" b="1" kern="0" dirty="0">
                <a:latin typeface="DFKai-SB" pitchFamily="65" charset="-120"/>
                <a:ea typeface="DFKai-SB" pitchFamily="65" charset="-120"/>
              </a:rPr>
              <a:t>OCD/OPD Topic discussion </a:t>
            </a:r>
            <a:r>
              <a:rPr lang="en-US" altLang="zh-TW" sz="2400" b="1" kern="0" dirty="0">
                <a:solidFill>
                  <a:srgbClr val="FFFF00"/>
                </a:solidFill>
                <a:latin typeface="DFKai-SB" pitchFamily="65" charset="-120"/>
                <a:ea typeface="DFKai-SB" pitchFamily="65" charset="-120"/>
              </a:rPr>
              <a:t>(DO)</a:t>
            </a:r>
            <a:endParaRPr lang="en-US" sz="2400" b="1" kern="0" dirty="0">
              <a:solidFill>
                <a:srgbClr val="FFFF00"/>
              </a:solidFill>
              <a:latin typeface="DFKai-SB" pitchFamily="65" charset="-120"/>
              <a:ea typeface="DFKai-SB" pitchFamily="65" charset="-120"/>
            </a:endParaRPr>
          </a:p>
        </p:txBody>
      </p:sp>
      <p:graphicFrame>
        <p:nvGraphicFramePr>
          <p:cNvPr id="2" name="表格 1">
            <a:extLst>
              <a:ext uri="{FF2B5EF4-FFF2-40B4-BE49-F238E27FC236}">
                <a16:creationId xmlns:a16="http://schemas.microsoft.com/office/drawing/2014/main" id="{C8FB7389-5BCF-4B95-9A88-0E5BDE0C7446}"/>
              </a:ext>
            </a:extLst>
          </p:cNvPr>
          <p:cNvGraphicFramePr>
            <a:graphicFrameLocks noGrp="1"/>
          </p:cNvGraphicFramePr>
          <p:nvPr>
            <p:extLst>
              <p:ext uri="{D42A27DB-BD31-4B8C-83A1-F6EECF244321}">
                <p14:modId xmlns:p14="http://schemas.microsoft.com/office/powerpoint/2010/main" val="1124458483"/>
              </p:ext>
            </p:extLst>
          </p:nvPr>
        </p:nvGraphicFramePr>
        <p:xfrm>
          <a:off x="120878" y="699542"/>
          <a:ext cx="8952897" cy="3745809"/>
        </p:xfrm>
        <a:graphic>
          <a:graphicData uri="http://schemas.openxmlformats.org/drawingml/2006/table">
            <a:tbl>
              <a:tblPr>
                <a:tableStyleId>{5C22544A-7EE6-4342-B048-85BDC9FD1C3A}</a:tableStyleId>
              </a:tblPr>
              <a:tblGrid>
                <a:gridCol w="636400">
                  <a:extLst>
                    <a:ext uri="{9D8B030D-6E8A-4147-A177-3AD203B41FA5}">
                      <a16:colId xmlns:a16="http://schemas.microsoft.com/office/drawing/2014/main" val="1096605092"/>
                    </a:ext>
                  </a:extLst>
                </a:gridCol>
                <a:gridCol w="1201918">
                  <a:extLst>
                    <a:ext uri="{9D8B030D-6E8A-4147-A177-3AD203B41FA5}">
                      <a16:colId xmlns:a16="http://schemas.microsoft.com/office/drawing/2014/main" val="1714653431"/>
                    </a:ext>
                  </a:extLst>
                </a:gridCol>
                <a:gridCol w="800810">
                  <a:extLst>
                    <a:ext uri="{9D8B030D-6E8A-4147-A177-3AD203B41FA5}">
                      <a16:colId xmlns:a16="http://schemas.microsoft.com/office/drawing/2014/main" val="2905017876"/>
                    </a:ext>
                  </a:extLst>
                </a:gridCol>
                <a:gridCol w="748302">
                  <a:extLst>
                    <a:ext uri="{9D8B030D-6E8A-4147-A177-3AD203B41FA5}">
                      <a16:colId xmlns:a16="http://schemas.microsoft.com/office/drawing/2014/main" val="4291711140"/>
                    </a:ext>
                  </a:extLst>
                </a:gridCol>
                <a:gridCol w="893077">
                  <a:extLst>
                    <a:ext uri="{9D8B030D-6E8A-4147-A177-3AD203B41FA5}">
                      <a16:colId xmlns:a16="http://schemas.microsoft.com/office/drawing/2014/main" val="1668644550"/>
                    </a:ext>
                  </a:extLst>
                </a:gridCol>
                <a:gridCol w="4672390">
                  <a:extLst>
                    <a:ext uri="{9D8B030D-6E8A-4147-A177-3AD203B41FA5}">
                      <a16:colId xmlns:a16="http://schemas.microsoft.com/office/drawing/2014/main" val="3561485105"/>
                    </a:ext>
                  </a:extLst>
                </a:gridCol>
              </a:tblGrid>
              <a:tr h="198474">
                <a:tc>
                  <a:txBody>
                    <a:bodyPr/>
                    <a:lstStyle/>
                    <a:p>
                      <a:pPr algn="l" fontAlgn="ctr"/>
                      <a:r>
                        <a:rPr lang="zh-TW" altLang="en-US" sz="900" u="none" strike="noStrike" dirty="0">
                          <a:effectLst/>
                          <a:latin typeface="Candara" panose="020E0502030303020204" pitchFamily="34" charset="0"/>
                        </a:rPr>
                        <a:t>　</a:t>
                      </a: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900" u="none" strike="noStrike" dirty="0">
                          <a:effectLst/>
                          <a:latin typeface="Candara" panose="020E0502030303020204" pitchFamily="34" charset="0"/>
                        </a:rPr>
                        <a:t>　</a:t>
                      </a:r>
                      <a:r>
                        <a:rPr lang="en-US" altLang="zh-TW" sz="900" u="none" strike="noStrike" dirty="0">
                          <a:effectLst/>
                          <a:latin typeface="Candara" panose="020E0502030303020204" pitchFamily="34" charset="0"/>
                        </a:rPr>
                        <a:t>ITEM</a:t>
                      </a: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effectLst/>
                          <a:latin typeface="Candara" panose="020E0502030303020204" pitchFamily="34" charset="0"/>
                        </a:rPr>
                        <a:t>2023</a:t>
                      </a:r>
                      <a:endParaRPr lang="en-US" altLang="zh-TW" sz="800" b="1"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effectLst/>
                          <a:latin typeface="Candara" panose="020E0502030303020204" pitchFamily="34" charset="0"/>
                        </a:rPr>
                        <a:t>2024</a:t>
                      </a:r>
                      <a:endParaRPr lang="en-US" altLang="zh-TW" sz="800" b="1"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effectLst/>
                          <a:latin typeface="Candara" panose="020E0502030303020204" pitchFamily="34" charset="0"/>
                        </a:rPr>
                        <a:t>Diff</a:t>
                      </a:r>
                      <a:endParaRPr lang="en-US" sz="800" b="1"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solidFill>
                            <a:schemeClr val="tx1"/>
                          </a:solidFill>
                          <a:effectLst/>
                          <a:latin typeface="Candara" panose="020E0502030303020204" pitchFamily="34" charset="0"/>
                        </a:rPr>
                        <a:t>Action Plan</a:t>
                      </a:r>
                      <a:r>
                        <a:rPr lang="zh-TW" altLang="en-US" sz="800" b="1" u="none" strike="noStrike" dirty="0">
                          <a:solidFill>
                            <a:schemeClr val="tx1"/>
                          </a:solidFill>
                          <a:effectLst/>
                          <a:latin typeface="Candara" panose="020E0502030303020204" pitchFamily="34" charset="0"/>
                        </a:rPr>
                        <a:t> </a:t>
                      </a:r>
                      <a:r>
                        <a:rPr lang="en-US" altLang="zh-TW" sz="800" b="1" u="none" strike="noStrike" dirty="0">
                          <a:solidFill>
                            <a:schemeClr val="tx1"/>
                          </a:solidFill>
                          <a:effectLst/>
                          <a:latin typeface="Candara" panose="020E0502030303020204" pitchFamily="34" charset="0"/>
                        </a:rPr>
                        <a:t>in 2025</a:t>
                      </a:r>
                      <a:endParaRPr lang="en-US"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9596723"/>
                  </a:ext>
                </a:extLst>
              </a:tr>
              <a:tr h="576440">
                <a:tc rowSpan="3">
                  <a:txBody>
                    <a:bodyPr/>
                    <a:lstStyle/>
                    <a:p>
                      <a:pPr algn="ctr" fontAlgn="ctr"/>
                      <a:r>
                        <a:rPr lang="en-US" sz="1050" b="0" u="none" strike="noStrike" dirty="0">
                          <a:effectLst/>
                          <a:latin typeface="Candara" panose="020E0502030303020204" pitchFamily="34" charset="0"/>
                        </a:rPr>
                        <a:t>OPD KPI</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0" u="none" strike="noStrike" dirty="0">
                          <a:effectLst/>
                          <a:latin typeface="+mj-lt"/>
                        </a:rPr>
                        <a:t>BOA</a:t>
                      </a:r>
                      <a:endParaRPr lang="en-US" sz="8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800" u="none" strike="noStrike" dirty="0">
                          <a:effectLst/>
                          <a:latin typeface="+mj-lt"/>
                        </a:rPr>
                        <a:t>　</a:t>
                      </a:r>
                      <a:r>
                        <a:rPr lang="en-US" altLang="zh-TW" sz="800" u="none" strike="noStrike" dirty="0">
                          <a:effectLst/>
                          <a:latin typeface="+mj-lt"/>
                        </a:rPr>
                        <a:t>80.7%</a:t>
                      </a:r>
                      <a:endParaRPr lang="zh-TW" altLang="en-US" sz="8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zh-TW" sz="800" b="0" i="0" u="none" strike="noStrike" dirty="0">
                          <a:solidFill>
                            <a:srgbClr val="000000"/>
                          </a:solidFill>
                          <a:effectLst/>
                          <a:latin typeface="+mj-lt"/>
                          <a:ea typeface="新細明體" panose="02020500000000000000" pitchFamily="18" charset="-120"/>
                        </a:rPr>
                        <a:t>86.79%</a:t>
                      </a:r>
                      <a:endParaRPr lang="zh-TW" altLang="en-US" sz="8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zh-TW" sz="800" b="0" i="0" u="none" strike="noStrike" dirty="0">
                          <a:solidFill>
                            <a:srgbClr val="000000"/>
                          </a:solidFill>
                          <a:effectLst/>
                          <a:highlight>
                            <a:srgbClr val="FFFF00"/>
                          </a:highlight>
                          <a:latin typeface="+mj-lt"/>
                          <a:ea typeface="新細明體" panose="02020500000000000000" pitchFamily="18" charset="-120"/>
                        </a:rPr>
                        <a:t>7.55%</a:t>
                      </a:r>
                      <a:endParaRPr lang="zh-TW" altLang="en-US" sz="800" b="0" i="0" u="none" strike="noStrike" dirty="0">
                        <a:solidFill>
                          <a:srgbClr val="000000"/>
                        </a:solidFill>
                        <a:effectLst/>
                        <a:highlight>
                          <a:srgbClr val="FFFF00"/>
                        </a:highligh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r>
                        <a:rPr lang="en-US" altLang="zh-TW" sz="800" b="0" i="0" u="none" strike="noStrike" dirty="0">
                          <a:solidFill>
                            <a:srgbClr val="000000"/>
                          </a:solidFill>
                          <a:effectLst/>
                          <a:latin typeface="+mj-lt"/>
                          <a:ea typeface="新細明體" panose="02020500000000000000" pitchFamily="18" charset="-120"/>
                        </a:rPr>
                        <a:t>Data considered from the system evaluation under the schedule monitor, the values are expressed in %, there was an improvement of 7.55%, and we hope to continue improving</a:t>
                      </a:r>
                      <a:endParaRPr lang="zh-TW" altLang="en-US" sz="8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8280089"/>
                  </a:ext>
                </a:extLst>
              </a:tr>
              <a:tr h="183748">
                <a:tc vMerge="1">
                  <a:txBody>
                    <a:bodyPr/>
                    <a:lstStyle/>
                    <a:p>
                      <a:endParaRPr lang="zh-TW" altLang="en-US"/>
                    </a:p>
                  </a:txBody>
                  <a:tcPr/>
                </a:tc>
                <a:tc>
                  <a:txBody>
                    <a:bodyPr/>
                    <a:lstStyle/>
                    <a:p>
                      <a:pPr algn="ctr" fontAlgn="ctr"/>
                      <a:r>
                        <a:rPr lang="en-US" sz="800" b="0" u="none" strike="noStrike" dirty="0">
                          <a:effectLst/>
                          <a:latin typeface="+mj-lt"/>
                        </a:rPr>
                        <a:t>Port Stay</a:t>
                      </a:r>
                      <a:endParaRPr lang="en-US" sz="8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800" u="none" strike="noStrike" dirty="0">
                          <a:effectLst/>
                          <a:latin typeface="+mj-lt"/>
                        </a:rPr>
                        <a:t>　</a:t>
                      </a:r>
                      <a:endParaRPr lang="zh-TW" altLang="en-US" sz="8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8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800" b="0" i="0" u="none" strike="noStrike" dirty="0">
                        <a:solidFill>
                          <a:srgbClr val="000000"/>
                        </a:solidFill>
                        <a:effectLst/>
                        <a:highlight>
                          <a:srgbClr val="FFFF00"/>
                        </a:highligh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800" b="0" i="0" u="none" strike="noStrike" dirty="0">
                        <a:solidFill>
                          <a:srgbClr val="FF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3455894"/>
                  </a:ext>
                </a:extLst>
              </a:tr>
              <a:tr h="725257">
                <a:tc vMerge="1">
                  <a:txBody>
                    <a:bodyPr/>
                    <a:lstStyle/>
                    <a:p>
                      <a:endParaRPr lang="zh-TW" altLang="en-US"/>
                    </a:p>
                  </a:txBody>
                  <a:tcPr/>
                </a:tc>
                <a:tc>
                  <a:txBody>
                    <a:bodyPr/>
                    <a:lstStyle/>
                    <a:p>
                      <a:pPr algn="ctr" fontAlgn="ctr"/>
                      <a:r>
                        <a:rPr lang="en-US" sz="800" b="0" u="none" strike="noStrike" dirty="0">
                          <a:effectLst/>
                          <a:latin typeface="+mj-lt"/>
                        </a:rPr>
                        <a:t>Productivity</a:t>
                      </a:r>
                      <a:endParaRPr lang="en-US" sz="8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800" u="none" strike="noStrike" dirty="0">
                          <a:effectLst/>
                          <a:latin typeface="+mj-lt"/>
                        </a:rPr>
                        <a:t>　</a:t>
                      </a:r>
                      <a:r>
                        <a:rPr lang="en-US" altLang="zh-TW" sz="800" u="none" strike="noStrike" dirty="0">
                          <a:effectLst/>
                          <a:latin typeface="+mj-lt"/>
                        </a:rPr>
                        <a:t>97%</a:t>
                      </a:r>
                      <a:endParaRPr lang="zh-TW" altLang="en-US" sz="8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n-US" altLang="zh-TW" sz="800" b="0" i="0" u="none" strike="noStrike" dirty="0">
                          <a:solidFill>
                            <a:srgbClr val="000000"/>
                          </a:solidFill>
                          <a:effectLst/>
                          <a:latin typeface="+mj-lt"/>
                          <a:ea typeface="新細明體" panose="02020500000000000000" pitchFamily="18" charset="-120"/>
                        </a:rPr>
                        <a:t>97%</a:t>
                      </a:r>
                      <a:endParaRPr lang="zh-TW" altLang="en-US" sz="8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zh-TW" sz="800" b="0" i="0" u="none" strike="noStrike" dirty="0">
                          <a:solidFill>
                            <a:srgbClr val="000000"/>
                          </a:solidFill>
                          <a:effectLst/>
                          <a:highlight>
                            <a:srgbClr val="FFFF00"/>
                          </a:highlight>
                          <a:latin typeface="+mj-lt"/>
                          <a:ea typeface="新細明體" panose="02020500000000000000" pitchFamily="18" charset="-120"/>
                        </a:rPr>
                        <a:t>0%</a:t>
                      </a:r>
                      <a:endParaRPr lang="zh-TW" altLang="en-US" sz="800" b="0" i="0" u="none" strike="noStrike" dirty="0">
                        <a:solidFill>
                          <a:srgbClr val="000000"/>
                        </a:solidFill>
                        <a:effectLst/>
                        <a:highlight>
                          <a:srgbClr val="FFFF00"/>
                        </a:highligh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r>
                        <a:rPr lang="en-US" altLang="zh-TW" sz="800" b="0" i="0" u="none" strike="noStrike" dirty="0">
                          <a:solidFill>
                            <a:schemeClr val="tx1"/>
                          </a:solidFill>
                          <a:effectLst/>
                          <a:latin typeface="+mj-lt"/>
                          <a:ea typeface="新細明體" panose="02020500000000000000" pitchFamily="18" charset="-120"/>
                        </a:rPr>
                        <a:t>Data considered from the system evaluation under the terminal productivity information, the values are expressed in %. </a:t>
                      </a:r>
                      <a:r>
                        <a:rPr lang="en-US" sz="800" b="0" i="0" dirty="0">
                          <a:solidFill>
                            <a:schemeClr val="dk1"/>
                          </a:solidFill>
                          <a:effectLst/>
                          <a:latin typeface="+mj-lt"/>
                          <a:ea typeface="+mn-ea"/>
                          <a:cs typeface="+mn-cs"/>
                        </a:rPr>
                        <a:t>Productivity has continued to increase, and we hope to maintain and improve this level.</a:t>
                      </a:r>
                      <a:br>
                        <a:rPr lang="en-US" sz="800" b="0" i="0" dirty="0">
                          <a:solidFill>
                            <a:schemeClr val="dk1"/>
                          </a:solidFill>
                          <a:effectLst/>
                          <a:latin typeface="+mj-lt"/>
                          <a:ea typeface="+mn-ea"/>
                          <a:cs typeface="+mn-cs"/>
                        </a:rPr>
                      </a:br>
                      <a:endParaRPr lang="en-US" sz="800" b="0" i="0" dirty="0">
                        <a:solidFill>
                          <a:schemeClr val="dk1"/>
                        </a:solidFill>
                        <a:effectLst/>
                        <a:latin typeface="+mj-lt"/>
                        <a:ea typeface="+mn-ea"/>
                        <a:cs typeface="+mn-cs"/>
                      </a:endParaRPr>
                    </a:p>
                    <a:p>
                      <a:pPr marL="0" marR="0" lvl="0" indent="0" algn="l" defTabSz="914400" eaLnBrk="1" fontAlgn="ctr" latinLnBrk="0" hangingPunct="1">
                        <a:lnSpc>
                          <a:spcPct val="100000"/>
                        </a:lnSpc>
                        <a:spcBef>
                          <a:spcPts val="0"/>
                        </a:spcBef>
                        <a:spcAft>
                          <a:spcPts val="0"/>
                        </a:spcAft>
                        <a:buClrTx/>
                        <a:buSzTx/>
                        <a:buFontTx/>
                        <a:buNone/>
                        <a:tabLst/>
                        <a:defRPr/>
                      </a:pPr>
                      <a:r>
                        <a:rPr lang="en-US" sz="800" b="0" i="0" u="none" strike="noStrike" dirty="0">
                          <a:solidFill>
                            <a:schemeClr val="dk1"/>
                          </a:solidFill>
                          <a:effectLst/>
                          <a:latin typeface="+mj-lt"/>
                          <a:ea typeface="+mn-ea"/>
                          <a:cs typeface="+mn-cs"/>
                        </a:rPr>
                        <a:t>Note: </a:t>
                      </a:r>
                      <a:r>
                        <a:rPr lang="en-US" sz="800" b="0" i="0" u="none" strike="noStrike" dirty="0">
                          <a:solidFill>
                            <a:srgbClr val="FF0000"/>
                          </a:solidFill>
                          <a:effectLst/>
                          <a:latin typeface="+mj-lt"/>
                          <a:ea typeface="新細明體" panose="02020500000000000000" pitchFamily="18" charset="-120"/>
                          <a:cs typeface="+mn-cs"/>
                        </a:rPr>
                        <a:t>We’re still waiting for the Line to provide productivity data from September to December 2024.</a:t>
                      </a:r>
                      <a:endParaRPr lang="zh-TW" altLang="en-US" sz="800" b="0" i="0" u="none" strike="noStrike" dirty="0">
                        <a:solidFill>
                          <a:srgbClr val="FF0000"/>
                        </a:solidFill>
                        <a:effectLst/>
                        <a:latin typeface="+mj-lt"/>
                        <a:ea typeface="新細明體" panose="02020500000000000000" pitchFamily="18" charset="-120"/>
                      </a:endParaRPr>
                    </a:p>
                    <a:p>
                      <a:pPr marL="0" marR="0" lvl="0" indent="0" algn="l" defTabSz="914400" eaLnBrk="1" fontAlgn="ctr" latinLnBrk="0" hangingPunct="1">
                        <a:lnSpc>
                          <a:spcPct val="100000"/>
                        </a:lnSpc>
                        <a:spcBef>
                          <a:spcPts val="0"/>
                        </a:spcBef>
                        <a:spcAft>
                          <a:spcPts val="0"/>
                        </a:spcAft>
                        <a:buClrTx/>
                        <a:buSzTx/>
                        <a:buFontTx/>
                        <a:buNone/>
                        <a:tabLst/>
                        <a:defRPr/>
                      </a:pPr>
                      <a:r>
                        <a:rPr lang="en-US" altLang="zh-TW" sz="800" b="0" i="0" u="none" strike="noStrike" dirty="0">
                          <a:solidFill>
                            <a:srgbClr val="000000"/>
                          </a:solidFill>
                          <a:effectLst/>
                          <a:latin typeface="+mj-lt"/>
                          <a:ea typeface="新細明體" panose="02020500000000000000" pitchFamily="18" charset="-120"/>
                        </a:rPr>
                        <a:t>.</a:t>
                      </a:r>
                      <a:endParaRPr lang="zh-TW" altLang="en-US" sz="8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8652007"/>
                  </a:ext>
                </a:extLst>
              </a:tr>
              <a:tr h="234736">
                <a:tc rowSpan="3">
                  <a:txBody>
                    <a:bodyPr/>
                    <a:lstStyle/>
                    <a:p>
                      <a:pPr algn="ctr" fontAlgn="ctr"/>
                      <a:r>
                        <a:rPr lang="en-US" sz="1050" b="0" u="none" strike="noStrike" dirty="0">
                          <a:effectLst/>
                          <a:latin typeface="Candara" panose="020E0502030303020204" pitchFamily="34" charset="0"/>
                        </a:rPr>
                        <a:t>OCD KPI</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0" u="none" strike="noStrike" dirty="0">
                          <a:effectLst/>
                          <a:latin typeface="+mj-lt"/>
                        </a:rPr>
                        <a:t>Incentive</a:t>
                      </a:r>
                      <a:endParaRPr lang="en-US" sz="8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u="none" strike="noStrike" dirty="0">
                          <a:effectLst/>
                          <a:latin typeface="+mj-lt"/>
                        </a:rPr>
                        <a:t>N/A</a:t>
                      </a:r>
                      <a:endParaRPr lang="zh-TW" altLang="en-US" sz="8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zh-TW" sz="800" b="0" i="0" u="none" strike="noStrike" dirty="0">
                          <a:solidFill>
                            <a:srgbClr val="000000"/>
                          </a:solidFill>
                          <a:effectLst/>
                          <a:latin typeface="+mj-lt"/>
                          <a:ea typeface="新細明體" panose="02020500000000000000" pitchFamily="18" charset="-120"/>
                        </a:rPr>
                        <a:t>N/A</a:t>
                      </a:r>
                      <a:endParaRPr lang="zh-TW" altLang="en-US" sz="8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zh-TW" sz="800" b="0" i="0" u="none" strike="noStrike" dirty="0">
                          <a:solidFill>
                            <a:srgbClr val="000000"/>
                          </a:solidFill>
                          <a:effectLst/>
                          <a:latin typeface="+mj-lt"/>
                          <a:ea typeface="新細明體" panose="02020500000000000000" pitchFamily="18" charset="-120"/>
                          <a:cs typeface="+mn-cs"/>
                        </a:rPr>
                        <a:t>N/A</a:t>
                      </a:r>
                      <a:endParaRPr lang="zh-TW" altLang="en-US" sz="800" b="0" i="0" u="none" strike="noStrike" dirty="0">
                        <a:solidFill>
                          <a:srgbClr val="000000"/>
                        </a:solidFill>
                        <a:effectLst/>
                        <a:latin typeface="+mj-lt"/>
                        <a:ea typeface="新細明體" panose="02020500000000000000" pitchFamily="18" charset="-120"/>
                        <a:cs typeface="+mn-cs"/>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800" b="0" i="0" u="none" strike="noStrike" dirty="0">
                        <a:solidFill>
                          <a:srgbClr val="FF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553598"/>
                  </a:ext>
                </a:extLst>
              </a:tr>
              <a:tr h="1084430">
                <a:tc vMerge="1">
                  <a:txBody>
                    <a:bodyPr/>
                    <a:lstStyle/>
                    <a:p>
                      <a:endParaRPr lang="zh-TW" altLang="en-US"/>
                    </a:p>
                  </a:txBody>
                  <a:tcPr/>
                </a:tc>
                <a:tc>
                  <a:txBody>
                    <a:bodyPr/>
                    <a:lstStyle/>
                    <a:p>
                      <a:pPr algn="ctr" fontAlgn="ctr"/>
                      <a:r>
                        <a:rPr lang="en-US" sz="800" b="0" u="none" strike="noStrike">
                          <a:effectLst/>
                          <a:latin typeface="+mj-lt"/>
                        </a:rPr>
                        <a:t>Empty Storage</a:t>
                      </a:r>
                      <a:endParaRPr lang="en-US" sz="8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u="none" strike="noStrike" dirty="0">
                          <a:effectLst/>
                          <a:latin typeface="+mj-lt"/>
                        </a:rPr>
                        <a:t>US$515,397.84</a:t>
                      </a:r>
                      <a:endParaRPr lang="zh-TW" altLang="en-US" sz="8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zh-TW" sz="800" b="0" i="0" u="none" strike="noStrike" dirty="0">
                          <a:solidFill>
                            <a:srgbClr val="000000"/>
                          </a:solidFill>
                          <a:effectLst/>
                          <a:latin typeface="+mj-lt"/>
                          <a:ea typeface="新細明體" panose="02020500000000000000" pitchFamily="18" charset="-120"/>
                        </a:rPr>
                        <a:t>US$830,496.82</a:t>
                      </a:r>
                      <a:endParaRPr lang="zh-TW" altLang="en-US" sz="8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zh-TW" sz="800" b="0" i="0" u="none" strike="noStrike" dirty="0">
                          <a:solidFill>
                            <a:srgbClr val="000000"/>
                          </a:solidFill>
                          <a:effectLst/>
                          <a:highlight>
                            <a:srgbClr val="FFFF00"/>
                          </a:highlight>
                          <a:latin typeface="+mj-lt"/>
                          <a:ea typeface="新細明體" panose="02020500000000000000" pitchFamily="18" charset="-120"/>
                        </a:rPr>
                        <a:t>US$315,098.98</a:t>
                      </a:r>
                      <a:endParaRPr lang="zh-TW" altLang="en-US" sz="800" b="0" i="0" u="none" strike="noStrike" dirty="0">
                        <a:solidFill>
                          <a:srgbClr val="000000"/>
                        </a:solidFill>
                        <a:effectLst/>
                        <a:highlight>
                          <a:srgbClr val="FFFF00"/>
                        </a:highligh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r>
                        <a:rPr lang="en-US" altLang="zh-TW" sz="800" u="none" strike="noStrike" dirty="0">
                          <a:effectLst/>
                          <a:latin typeface="+mj-lt"/>
                        </a:rPr>
                        <a:t>For 2024 we had around 43 skips at DO, in addition to the lack of space for empty loading, add the cut and run that was carried out on several occasions to be able to reach the following ports on time so as not to lose the window. The partner has more space on both vessels than EMC, in addition is not allowed to load empty units on the partner's first call. The following actions must be taken: Our action plan is the same Greater availability of space to be able to load the empty cntrs in a timely manner(, avoid skips and sending extra calls, when necessary, to load empty cntrs in both DOCAU calls if necessary. Negotiate with DOCAU terminal to be able to have a greater number of cargo movements since this is defined for regular calls in the contract with the terminal and any adjustment must be previously analyzed with both managers, terminal and EMC​ (around 950 fist call and 1150 2</a:t>
                      </a:r>
                      <a:r>
                        <a:rPr lang="en-US" altLang="zh-TW" sz="800" u="none" strike="noStrike" baseline="30000" dirty="0">
                          <a:effectLst/>
                          <a:latin typeface="+mj-lt"/>
                        </a:rPr>
                        <a:t>nd</a:t>
                      </a:r>
                      <a:r>
                        <a:rPr lang="en-US" altLang="zh-TW" sz="800" u="none" strike="noStrike" dirty="0">
                          <a:effectLst/>
                          <a:latin typeface="+mj-lt"/>
                        </a:rPr>
                        <a:t> call) </a:t>
                      </a:r>
                      <a:endParaRPr lang="zh-TW" altLang="en-US" sz="8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0457558"/>
                  </a:ext>
                </a:extLst>
              </a:tr>
              <a:tr h="709535">
                <a:tc vMerge="1">
                  <a:txBody>
                    <a:bodyPr/>
                    <a:lstStyle/>
                    <a:p>
                      <a:endParaRPr lang="zh-TW" altLang="en-US"/>
                    </a:p>
                  </a:txBody>
                  <a:tcPr/>
                </a:tc>
                <a:tc>
                  <a:txBody>
                    <a:bodyPr/>
                    <a:lstStyle/>
                    <a:p>
                      <a:pPr algn="ctr" fontAlgn="ctr"/>
                      <a:r>
                        <a:rPr lang="en-US" sz="800" b="0" u="none" strike="noStrike">
                          <a:effectLst/>
                          <a:latin typeface="+mj-lt"/>
                        </a:rPr>
                        <a:t>Rate Reduction</a:t>
                      </a:r>
                      <a:endParaRPr lang="en-US" sz="8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u="none" strike="noStrike" dirty="0">
                          <a:effectLst/>
                          <a:latin typeface="+mj-lt"/>
                        </a:rPr>
                        <a:t>N/A</a:t>
                      </a:r>
                      <a:endParaRPr lang="zh-TW" altLang="en-US" sz="8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zh-TW" sz="800" b="0" i="0" u="none" strike="noStrike" dirty="0">
                          <a:solidFill>
                            <a:srgbClr val="000000"/>
                          </a:solidFill>
                          <a:effectLst/>
                          <a:latin typeface="+mj-lt"/>
                          <a:ea typeface="新細明體" panose="02020500000000000000" pitchFamily="18" charset="-120"/>
                        </a:rPr>
                        <a:t>N/A</a:t>
                      </a:r>
                      <a:endParaRPr lang="zh-TW" altLang="en-US" sz="8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zh-TW" sz="800" u="none" strike="noStrike" dirty="0">
                          <a:effectLst/>
                          <a:highlight>
                            <a:srgbClr val="FFFF00"/>
                          </a:highlight>
                          <a:latin typeface="+mj-lt"/>
                        </a:rPr>
                        <a:t>N/A</a:t>
                      </a:r>
                      <a:r>
                        <a:rPr lang="zh-TW" altLang="en-US" sz="800" u="none" strike="noStrike" dirty="0">
                          <a:effectLst/>
                          <a:highlight>
                            <a:srgbClr val="FFFF00"/>
                          </a:highlight>
                          <a:latin typeface="+mj-lt"/>
                        </a:rPr>
                        <a:t>　</a:t>
                      </a:r>
                      <a:endParaRPr lang="zh-TW" altLang="en-US" sz="800" b="0" i="0" u="none" strike="noStrike" dirty="0">
                        <a:solidFill>
                          <a:srgbClr val="000000"/>
                        </a:solidFill>
                        <a:effectLst/>
                        <a:highlight>
                          <a:srgbClr val="FFFF00"/>
                        </a:highligh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r>
                        <a:rPr lang="en-US" altLang="zh-TW" sz="800" u="none" strike="noStrike" dirty="0">
                          <a:effectLst/>
                          <a:latin typeface="+mj-lt"/>
                        </a:rPr>
                        <a:t>The line has a contract with both terminals and the negotiation is handled by the terminal and our principals directly. When it is necessary to intervene, MGT has made all the necessary approaches to achieve rate readjustment or maintain the same when necessary.</a:t>
                      </a:r>
                      <a:endParaRPr lang="zh-TW" altLang="en-US" sz="8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520168"/>
                  </a:ext>
                </a:extLst>
              </a:tr>
            </a:tbl>
          </a:graphicData>
        </a:graphic>
      </p:graphicFrame>
      <p:sp>
        <p:nvSpPr>
          <p:cNvPr id="5" name="Google Shape;452;p46">
            <a:extLst>
              <a:ext uri="{FF2B5EF4-FFF2-40B4-BE49-F238E27FC236}">
                <a16:creationId xmlns:a16="http://schemas.microsoft.com/office/drawing/2014/main" id="{4573920C-B669-28BB-FEBF-1FF768642580}"/>
              </a:ext>
            </a:extLst>
          </p:cNvPr>
          <p:cNvSpPr txBox="1">
            <a:spLocks/>
          </p:cNvSpPr>
          <p:nvPr/>
        </p:nvSpPr>
        <p:spPr>
          <a:xfrm>
            <a:off x="8892480" y="4926318"/>
            <a:ext cx="582900" cy="205800"/>
          </a:xfrm>
          <a:prstGeom prst="rect">
            <a:avLst/>
          </a:prstGeom>
          <a:noFill/>
          <a:ln>
            <a:noFill/>
          </a:ln>
        </p:spPr>
        <p:txBody>
          <a:bodyPr spcFirstLastPara="1" wrap="square" lIns="91423" tIns="45699" rIns="91423" bIns="45699"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SzPts val="1100"/>
            </a:pPr>
            <a:fld id="{00000000-1234-1234-1234-123412341234}" type="slidenum">
              <a:rPr lang="en-US" sz="1000" smtClean="0"/>
              <a:pPr>
                <a:buSzPts val="1100"/>
              </a:pPr>
              <a:t>30</a:t>
            </a:fld>
            <a:endParaRPr lang="en-US" sz="1000" dirty="0"/>
          </a:p>
        </p:txBody>
      </p:sp>
    </p:spTree>
    <p:extLst>
      <p:ext uri="{BB962C8B-B14F-4D97-AF65-F5344CB8AC3E}">
        <p14:creationId xmlns:p14="http://schemas.microsoft.com/office/powerpoint/2010/main" val="4513025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0"/>
            <a:ext cx="9144000" cy="5143500"/>
          </a:xfrm>
          <a:prstGeom prst="rect">
            <a:avLst/>
          </a:prstGeom>
          <a:solidFill>
            <a:srgbClr val="0076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 name="梯形 2"/>
          <p:cNvSpPr/>
          <p:nvPr/>
        </p:nvSpPr>
        <p:spPr>
          <a:xfrm>
            <a:off x="2674800" y="1707654"/>
            <a:ext cx="1170000" cy="216024"/>
          </a:xfrm>
          <a:prstGeom prst="trapezoid">
            <a:avLst>
              <a:gd name="adj" fmla="val 40432"/>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 name="矩形 3"/>
          <p:cNvSpPr/>
          <p:nvPr/>
        </p:nvSpPr>
        <p:spPr>
          <a:xfrm>
            <a:off x="2209800" y="1838821"/>
            <a:ext cx="6934200" cy="1257117"/>
          </a:xfrm>
          <a:prstGeom prst="rect">
            <a:avLst/>
          </a:prstGeom>
          <a:solidFill>
            <a:schemeClr val="bg1"/>
          </a:solidFill>
          <a:ln w="12700" cap="flat" cmpd="sng" algn="ctr">
            <a:noFill/>
            <a:prstDash val="solid"/>
            <a:miter lim="800000"/>
          </a:ln>
          <a:effectLst/>
        </p:spPr>
        <p:txBody>
          <a:bodyPr lIns="1116000" tIns="0" bIns="3600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zh-CN" altLang="en-US" sz="3600" b="1" i="0" u="none" strike="noStrike" kern="1200" cap="none" spc="0" normalizeH="0" baseline="0" noProof="0" dirty="0">
              <a:ln>
                <a:noFill/>
              </a:ln>
              <a:solidFill>
                <a:srgbClr val="00A28B"/>
              </a:solidFill>
              <a:effectLst/>
              <a:uLnTx/>
              <a:uFillTx/>
              <a:latin typeface="华文中宋" panose="02010600040101010101" pitchFamily="2" charset="-122"/>
              <a:ea typeface="华文中宋" panose="02010600040101010101" pitchFamily="2" charset="-122"/>
              <a:cs typeface="+mn-cs"/>
            </a:endParaRPr>
          </a:p>
        </p:txBody>
      </p:sp>
      <p:sp>
        <p:nvSpPr>
          <p:cNvPr id="5" name="任意多边形 8"/>
          <p:cNvSpPr>
            <a:spLocks/>
          </p:cNvSpPr>
          <p:nvPr/>
        </p:nvSpPr>
        <p:spPr bwMode="auto">
          <a:xfrm>
            <a:off x="2763666" y="1707655"/>
            <a:ext cx="993775" cy="1011237"/>
          </a:xfrm>
          <a:custGeom>
            <a:avLst/>
            <a:gdLst>
              <a:gd name="T0" fmla="*/ 0 w 993531"/>
              <a:gd name="T1" fmla="*/ 0 h 1011115"/>
              <a:gd name="T2" fmla="*/ 993775 w 993531"/>
              <a:gd name="T3" fmla="*/ 0 h 1011115"/>
              <a:gd name="T4" fmla="*/ 496888 w 993531"/>
              <a:gd name="T5" fmla="*/ 1011237 h 1011115"/>
              <a:gd name="T6" fmla="*/ 0 60000 65536"/>
              <a:gd name="T7" fmla="*/ 0 60000 65536"/>
              <a:gd name="T8" fmla="*/ 0 60000 65536"/>
              <a:gd name="T9" fmla="*/ 0 w 993531"/>
              <a:gd name="T10" fmla="*/ 0 h 1011115"/>
              <a:gd name="T11" fmla="*/ 993531 w 993531"/>
              <a:gd name="T12" fmla="*/ 1011115 h 1011115"/>
            </a:gdLst>
            <a:ahLst/>
            <a:cxnLst>
              <a:cxn ang="T6">
                <a:pos x="T0" y="T1"/>
              </a:cxn>
              <a:cxn ang="T7">
                <a:pos x="T2" y="T3"/>
              </a:cxn>
              <a:cxn ang="T8">
                <a:pos x="T4" y="T5"/>
              </a:cxn>
            </a:cxnLst>
            <a:rect l="T9" t="T10" r="T11" b="T12"/>
            <a:pathLst>
              <a:path w="993531" h="1011115">
                <a:moveTo>
                  <a:pt x="0" y="0"/>
                </a:moveTo>
                <a:lnTo>
                  <a:pt x="993531" y="0"/>
                </a:lnTo>
                <a:lnTo>
                  <a:pt x="496766" y="1011115"/>
                </a:lnTo>
                <a:lnTo>
                  <a:pt x="0" y="0"/>
                </a:lnTo>
                <a:close/>
              </a:path>
            </a:pathLst>
          </a:custGeom>
          <a:solidFill>
            <a:schemeClr val="accent6">
              <a:lumMod val="75000"/>
            </a:schemeClr>
          </a:solidFill>
          <a:ln w="12700" algn="ctr">
            <a:noFill/>
            <a:miter lim="800000"/>
            <a:headEnd/>
            <a:tailEnd/>
          </a:ln>
        </p:spPr>
        <p:txBody>
          <a:bodyPr tIns="0" bIns="360000" anchor="ctr"/>
          <a:lstStyle/>
          <a:p>
            <a:pPr marL="0" marR="0" lvl="0" indent="0" algn="ctr" defTabSz="914400" rtl="0" eaLnBrk="1" fontAlgn="auto" latinLnBrk="0" hangingPunct="1">
              <a:lnSpc>
                <a:spcPct val="100000"/>
              </a:lnSpc>
              <a:spcBef>
                <a:spcPts val="2400"/>
              </a:spcBef>
              <a:spcAft>
                <a:spcPts val="0"/>
              </a:spcAft>
              <a:buClr>
                <a:srgbClr val="4F81BD"/>
              </a:buClr>
              <a:buSzPct val="60000"/>
              <a:buFontTx/>
              <a:buNone/>
              <a:tabLst/>
              <a:defRPr/>
            </a:pPr>
            <a:r>
              <a:rPr kumimoji="0" lang="en-US" altLang="zh-CN" sz="4400" b="1" i="0" u="none" strike="noStrike" kern="1200" cap="none" spc="0" normalizeH="0" baseline="0" noProof="0" dirty="0">
                <a:ln>
                  <a:noFill/>
                </a:ln>
                <a:solidFill>
                  <a:prstClr val="white"/>
                </a:solidFill>
                <a:effectLst/>
                <a:uLnTx/>
                <a:uFillTx/>
                <a:latin typeface="Vijaya" pitchFamily="34" charset="0"/>
                <a:ea typeface="华文中宋" pitchFamily="2" charset="-122"/>
                <a:cs typeface="Vijaya" pitchFamily="34" charset="0"/>
              </a:rPr>
              <a:t>06</a:t>
            </a:r>
            <a:endParaRPr kumimoji="0" lang="zh-CN" altLang="en-US" sz="4400" b="1" i="0" u="none" strike="noStrike" kern="1200" cap="none" spc="0" normalizeH="0" baseline="0" noProof="0" dirty="0">
              <a:ln>
                <a:noFill/>
              </a:ln>
              <a:solidFill>
                <a:prstClr val="white"/>
              </a:solidFill>
              <a:effectLst/>
              <a:uLnTx/>
              <a:uFillTx/>
              <a:latin typeface="Vijaya" pitchFamily="34" charset="0"/>
              <a:ea typeface="华文中宋" pitchFamily="2" charset="-122"/>
              <a:cs typeface="Vijaya" pitchFamily="34" charset="0"/>
            </a:endParaRPr>
          </a:p>
        </p:txBody>
      </p:sp>
      <p:sp>
        <p:nvSpPr>
          <p:cNvPr id="7" name="矩形 6"/>
          <p:cNvSpPr/>
          <p:nvPr/>
        </p:nvSpPr>
        <p:spPr>
          <a:xfrm>
            <a:off x="3867392" y="2051880"/>
            <a:ext cx="4667008" cy="9541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800" b="1" dirty="0">
                <a:solidFill>
                  <a:prstClr val="black">
                    <a:lumMod val="85000"/>
                    <a:lumOff val="15000"/>
                  </a:prstClr>
                </a:solidFill>
                <a:latin typeface="DFKai-SB" pitchFamily="65" charset="-120"/>
                <a:ea typeface="DFKai-SB" pitchFamily="65" charset="-120"/>
              </a:rPr>
              <a:t>LNM</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800" b="1" dirty="0">
                <a:solidFill>
                  <a:prstClr val="black">
                    <a:lumMod val="85000"/>
                    <a:lumOff val="15000"/>
                  </a:prstClr>
                </a:solidFill>
                <a:latin typeface="DFKai-SB" pitchFamily="65" charset="-120"/>
                <a:ea typeface="DFKai-SB" pitchFamily="65" charset="-120"/>
              </a:rPr>
              <a:t>(JAMAICA)</a:t>
            </a:r>
            <a:endParaRPr kumimoji="0" lang="zh-CN" altLang="en-US" sz="2800" b="0" i="0" u="none" strike="noStrike" kern="1200" cap="none" spc="0" normalizeH="0" baseline="0" noProof="0" dirty="0">
              <a:ln>
                <a:noFill/>
              </a:ln>
              <a:solidFill>
                <a:prstClr val="black">
                  <a:lumMod val="85000"/>
                  <a:lumOff val="15000"/>
                </a:prstClr>
              </a:solidFill>
              <a:effectLst/>
              <a:uLnTx/>
              <a:uFillTx/>
              <a:latin typeface="DFKai-SB" pitchFamily="65" charset="-120"/>
              <a:ea typeface="DFKai-SB" pitchFamily="65" charset="-120"/>
              <a:cs typeface="+mn-cs"/>
            </a:endParaRPr>
          </a:p>
        </p:txBody>
      </p:sp>
      <p:sp>
        <p:nvSpPr>
          <p:cNvPr id="2" name="Slide Number Placeholder 1"/>
          <p:cNvSpPr>
            <a:spLocks noGrp="1"/>
          </p:cNvSpPr>
          <p:nvPr>
            <p:ph type="sldNum" sz="quarter" idx="4294967295"/>
          </p:nvPr>
        </p:nvSpPr>
        <p:spPr>
          <a:xfrm>
            <a:off x="7010400" y="4883150"/>
            <a:ext cx="2133600" cy="274638"/>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36D82E-CE9F-4850-9751-B326B49AD240}" type="slidenum">
              <a:rPr kumimoji="0" lang="en-US" sz="1200" b="0" i="0" u="none" strike="noStrike" kern="1200" cap="none" spc="0" normalizeH="0" baseline="0" noProof="0" smtClean="0">
                <a:ln>
                  <a:noFill/>
                </a:ln>
                <a:solidFill>
                  <a:schemeClr val="bg1"/>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schemeClr val="bg1"/>
              </a:solidFill>
              <a:effectLst/>
              <a:uLnTx/>
              <a:uFillTx/>
              <a:latin typeface="Calibri"/>
              <a:ea typeface="+mn-ea"/>
              <a:cs typeface="+mn-cs"/>
            </a:endParaRPr>
          </a:p>
        </p:txBody>
      </p:sp>
    </p:spTree>
    <p:extLst>
      <p:ext uri="{BB962C8B-B14F-4D97-AF65-F5344CB8AC3E}">
        <p14:creationId xmlns:p14="http://schemas.microsoft.com/office/powerpoint/2010/main" val="294631283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625343090"/>
              </p:ext>
            </p:extLst>
          </p:nvPr>
        </p:nvGraphicFramePr>
        <p:xfrm>
          <a:off x="132314" y="699542"/>
          <a:ext cx="8883832" cy="4343725"/>
        </p:xfrm>
        <a:graphic>
          <a:graphicData uri="http://schemas.openxmlformats.org/drawingml/2006/table">
            <a:tbl>
              <a:tblPr/>
              <a:tblGrid>
                <a:gridCol w="479246">
                  <a:extLst>
                    <a:ext uri="{9D8B030D-6E8A-4147-A177-3AD203B41FA5}">
                      <a16:colId xmlns:a16="http://schemas.microsoft.com/office/drawing/2014/main" val="20000"/>
                    </a:ext>
                  </a:extLst>
                </a:gridCol>
                <a:gridCol w="1008112">
                  <a:extLst>
                    <a:ext uri="{9D8B030D-6E8A-4147-A177-3AD203B41FA5}">
                      <a16:colId xmlns:a16="http://schemas.microsoft.com/office/drawing/2014/main" val="20001"/>
                    </a:ext>
                  </a:extLst>
                </a:gridCol>
                <a:gridCol w="504056">
                  <a:extLst>
                    <a:ext uri="{9D8B030D-6E8A-4147-A177-3AD203B41FA5}">
                      <a16:colId xmlns:a16="http://schemas.microsoft.com/office/drawing/2014/main" val="20006"/>
                    </a:ext>
                  </a:extLst>
                </a:gridCol>
                <a:gridCol w="864096">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576064">
                  <a:extLst>
                    <a:ext uri="{9D8B030D-6E8A-4147-A177-3AD203B41FA5}">
                      <a16:colId xmlns:a16="http://schemas.microsoft.com/office/drawing/2014/main" val="20004"/>
                    </a:ext>
                  </a:extLst>
                </a:gridCol>
                <a:gridCol w="648072">
                  <a:extLst>
                    <a:ext uri="{9D8B030D-6E8A-4147-A177-3AD203B41FA5}">
                      <a16:colId xmlns:a16="http://schemas.microsoft.com/office/drawing/2014/main" val="2800999351"/>
                    </a:ext>
                  </a:extLst>
                </a:gridCol>
                <a:gridCol w="3940090">
                  <a:extLst>
                    <a:ext uri="{9D8B030D-6E8A-4147-A177-3AD203B41FA5}">
                      <a16:colId xmlns:a16="http://schemas.microsoft.com/office/drawing/2014/main" val="20005"/>
                    </a:ext>
                  </a:extLst>
                </a:gridCol>
              </a:tblGrid>
              <a:tr h="494191">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Subject</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Segments</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BCC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a:t>
                      </a:r>
                      <a:r>
                        <a:rPr lang="en-US" altLang="zh-TW" sz="800" b="0" i="0" u="none" strike="noStrike" dirty="0">
                          <a:solidFill>
                            <a:schemeClr val="tx1"/>
                          </a:solidFill>
                          <a:effectLst/>
                          <a:latin typeface="DFKai-SB" pitchFamily="65" charset="-120"/>
                          <a:ea typeface="DFKai-SB" pitchFamily="65" charset="-120"/>
                        </a:rPr>
                        <a:t>4</a:t>
                      </a:r>
                      <a:r>
                        <a:rPr lang="de-DE" altLang="zh-TW" sz="800" b="0" i="0" u="none" strike="noStrike" dirty="0">
                          <a:solidFill>
                            <a:schemeClr val="tx1"/>
                          </a:solidFill>
                          <a:effectLst/>
                          <a:latin typeface="DFKai-SB" pitchFamily="65" charset="-120"/>
                          <a:ea typeface="DFKai-SB" pitchFamily="65" charset="-120"/>
                        </a:rPr>
                        <a:t> Target</a:t>
                      </a:r>
                    </a:p>
                    <a:p>
                      <a:pPr algn="ctr" rtl="0" fontAlgn="ct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2024 JAN~DEC</a:t>
                      </a:r>
                    </a:p>
                    <a:p>
                      <a:pPr marL="0" marR="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a:t>
                      </a:r>
                      <a:r>
                        <a:rPr lang="de-DE" altLang="zh-TW" sz="800" b="0" i="0" u="none" strike="noStrike" baseline="0" dirty="0">
                          <a:solidFill>
                            <a:schemeClr val="tx1"/>
                          </a:solidFill>
                          <a:effectLst/>
                          <a:latin typeface="DFKai-SB" pitchFamily="65" charset="-120"/>
                          <a:ea typeface="DFKai-SB" pitchFamily="65" charset="-120"/>
                        </a:rPr>
                        <a:t> </a:t>
                      </a:r>
                      <a:r>
                        <a:rPr lang="de-DE" altLang="zh-TW" sz="800" b="0" i="0" u="none" strike="noStrike" dirty="0">
                          <a:solidFill>
                            <a:schemeClr val="tx1"/>
                          </a:solidFill>
                          <a:effectLst/>
                          <a:latin typeface="DFKai-SB" pitchFamily="65" charset="-120"/>
                          <a:ea typeface="DFKai-SB" pitchFamily="65" charset="-120"/>
                        </a:rPr>
                        <a:t>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800" b="0" i="0" u="none" strike="noStrike" dirty="0">
                          <a:solidFill>
                            <a:schemeClr val="tx1"/>
                          </a:solidFill>
                          <a:effectLst/>
                          <a:latin typeface="DFKai-SB" pitchFamily="65" charset="-120"/>
                          <a:ea typeface="DFKai-SB" pitchFamily="65" charset="-120"/>
                        </a:rPr>
                        <a:t>Achievement</a:t>
                      </a:r>
                    </a:p>
                    <a:p>
                      <a:pPr algn="ctr" rtl="0" fontAlgn="ctr"/>
                      <a:r>
                        <a:rPr lang="de-DE" altLang="zh-TW" sz="800" b="0" i="0" u="none" strike="noStrike" dirty="0">
                          <a:solidFill>
                            <a:schemeClr val="tx1"/>
                          </a:solidFill>
                          <a:effectLst/>
                          <a:latin typeface="DFKai-SB" pitchFamily="65" charset="-120"/>
                          <a:ea typeface="DFKai-SB" pitchFamily="65" charset="-120"/>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2025 JAN~DEC</a:t>
                      </a:r>
                    </a:p>
                    <a:p>
                      <a:pPr marL="0" marR="0" lvl="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sz="1000" b="0" i="0" u="none" strike="noStrike" dirty="0">
                          <a:solidFill>
                            <a:srgbClr val="000000"/>
                          </a:solidFill>
                          <a:effectLst/>
                          <a:latin typeface="DFKai-SB" pitchFamily="65" charset="-120"/>
                          <a:ea typeface="DFKai-SB" pitchFamily="65" charset="-120"/>
                        </a:rPr>
                        <a:t>Market</a:t>
                      </a:r>
                      <a:r>
                        <a:rPr lang="de-DE" sz="1000" b="0" i="0" u="none" strike="noStrike" baseline="0" dirty="0">
                          <a:solidFill>
                            <a:srgbClr val="000000"/>
                          </a:solidFill>
                          <a:effectLst/>
                          <a:latin typeface="DFKai-SB" pitchFamily="65" charset="-120"/>
                          <a:ea typeface="DFKai-SB" pitchFamily="65" charset="-120"/>
                        </a:rPr>
                        <a:t> Review</a:t>
                      </a:r>
                      <a:r>
                        <a:rPr lang="de-DE" sz="1000" b="0" i="0" u="none" strike="noStrike" dirty="0">
                          <a:solidFill>
                            <a:srgbClr val="000000"/>
                          </a:solidFill>
                          <a:effectLst/>
                          <a:latin typeface="DFKai-SB" pitchFamily="65" charset="-120"/>
                          <a:ea typeface="DFKai-SB" pitchFamily="65" charset="-120"/>
                        </a:rPr>
                        <a:t> &amp; Action</a:t>
                      </a:r>
                      <a:r>
                        <a:rPr lang="de-DE" sz="1000" b="0" i="0" u="none" strike="noStrike" baseline="0" dirty="0">
                          <a:solidFill>
                            <a:srgbClr val="000000"/>
                          </a:solidFill>
                          <a:effectLst/>
                          <a:latin typeface="DFKai-SB" pitchFamily="65" charset="-120"/>
                          <a:ea typeface="DFKai-SB" pitchFamily="65" charset="-120"/>
                        </a:rPr>
                        <a:t> Plan</a:t>
                      </a:r>
                    </a:p>
                    <a:p>
                      <a:pPr algn="ctr" rtl="0" fontAlgn="ctr"/>
                      <a:r>
                        <a:rPr lang="de-DE" sz="1000" b="0" i="0" u="none" strike="noStrike" baseline="0" dirty="0">
                          <a:solidFill>
                            <a:srgbClr val="000000"/>
                          </a:solidFill>
                          <a:effectLst/>
                          <a:latin typeface="DFKai-SB" pitchFamily="65" charset="-120"/>
                          <a:ea typeface="DFKai-SB" pitchFamily="65" charset="-120"/>
                        </a:rPr>
                        <a:t>(How to achieve 2025 target?)</a:t>
                      </a: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extLst>
                  <a:ext uri="{0D108BD9-81ED-4DB2-BD59-A6C34878D82A}">
                    <a16:rowId xmlns:a16="http://schemas.microsoft.com/office/drawing/2014/main" val="10000"/>
                  </a:ext>
                </a:extLst>
              </a:tr>
              <a:tr h="301386">
                <a:tc vMerge="1">
                  <a:txBody>
                    <a:bodyPr/>
                    <a:lstStyle/>
                    <a:p>
                      <a:endParaRPr lang="de-DE"/>
                    </a:p>
                  </a:txBody>
                  <a:tcPr/>
                </a:tc>
                <a:tc vMerge="1">
                  <a:txBody>
                    <a:bodyPr/>
                    <a:lstStyle/>
                    <a:p>
                      <a:endParaRPr lang="de-DE"/>
                    </a:p>
                  </a:txBody>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(B)</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(B)/(A)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Target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extLst>
                  <a:ext uri="{0D108BD9-81ED-4DB2-BD59-A6C34878D82A}">
                    <a16:rowId xmlns:a16="http://schemas.microsoft.com/office/drawing/2014/main" val="10001"/>
                  </a:ext>
                </a:extLst>
              </a:tr>
              <a:tr h="1071474">
                <a:tc rowSpan="3">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Trade</a:t>
                      </a:r>
                      <a:r>
                        <a:rPr lang="en-US" altLang="zh-TW" sz="1000" b="0" i="0" u="none" strike="noStrike" baseline="0" dirty="0">
                          <a:solidFill>
                            <a:srgbClr val="000000"/>
                          </a:solidFill>
                          <a:effectLst/>
                          <a:latin typeface="DFKai-SB" pitchFamily="65" charset="-120"/>
                          <a:ea typeface="DFKai-SB" pitchFamily="65" charset="-120"/>
                        </a:rPr>
                        <a:t> Lane</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800" b="1" i="0" u="none" strike="noStrike" dirty="0">
                          <a:solidFill>
                            <a:schemeClr val="tx1"/>
                          </a:solidFill>
                          <a:effectLst/>
                          <a:latin typeface="+mj-lt"/>
                          <a:ea typeface="DFKai-SB" pitchFamily="65" charset="-120"/>
                        </a:rPr>
                        <a:t>F.E. =&gt;</a:t>
                      </a:r>
                      <a:r>
                        <a:rPr lang="en-US" altLang="zh-TW" sz="800" b="1" i="0" u="none" strike="noStrike" baseline="0" dirty="0">
                          <a:solidFill>
                            <a:schemeClr val="tx1"/>
                          </a:solidFill>
                          <a:effectLst/>
                          <a:latin typeface="+mj-lt"/>
                          <a:ea typeface="DFKai-SB" pitchFamily="65" charset="-120"/>
                        </a:rPr>
                        <a:t> </a:t>
                      </a:r>
                      <a:r>
                        <a:rPr lang="en-US" altLang="zh-TW" sz="800" b="1" i="0" u="none" strike="noStrike" dirty="0">
                          <a:solidFill>
                            <a:srgbClr val="FF0000"/>
                          </a:solidFill>
                          <a:effectLst/>
                          <a:latin typeface="+mj-lt"/>
                          <a:ea typeface="DFKai-SB" pitchFamily="65" charset="-120"/>
                        </a:rPr>
                        <a:t>JM</a:t>
                      </a:r>
                      <a:r>
                        <a:rPr lang="en-US" altLang="zh-TW" sz="800" b="1" i="0" u="none" strike="noStrike" baseline="0" dirty="0">
                          <a:solidFill>
                            <a:schemeClr val="tx1"/>
                          </a:solidFill>
                          <a:effectLst/>
                          <a:latin typeface="+mj-lt"/>
                          <a:ea typeface="DFKai-SB" pitchFamily="65" charset="-120"/>
                        </a:rPr>
                        <a:t> IMP.</a:t>
                      </a:r>
                    </a:p>
                    <a:p>
                      <a:pPr algn="ctr" rtl="0" fontAlgn="ctr"/>
                      <a:r>
                        <a:rPr lang="en-US" altLang="zh-TW" sz="800" b="0" i="0" u="none" strike="noStrike" baseline="0" dirty="0">
                          <a:solidFill>
                            <a:schemeClr val="tx1"/>
                          </a:solidFill>
                          <a:effectLst/>
                          <a:latin typeface="+mj-lt"/>
                          <a:ea typeface="DFKai-SB" pitchFamily="65" charset="-120"/>
                        </a:rPr>
                        <a:t>(C</a:t>
                      </a:r>
                      <a:r>
                        <a:rPr lang="de-DE" altLang="zh-TW" sz="800" b="0" i="0" u="none" strike="noStrike" baseline="0" dirty="0">
                          <a:solidFill>
                            <a:schemeClr val="tx1"/>
                          </a:solidFill>
                          <a:effectLst/>
                          <a:latin typeface="+mj-lt"/>
                          <a:ea typeface="DFKai-SB" pitchFamily="65" charset="-120"/>
                        </a:rPr>
                        <a:t> Tr</a:t>
                      </a:r>
                      <a:r>
                        <a:rPr lang="fr-FR" altLang="zh-TW" sz="800" b="0" i="0" u="none" strike="noStrike" baseline="0" dirty="0" err="1">
                          <a:solidFill>
                            <a:schemeClr val="tx1"/>
                          </a:solidFill>
                          <a:effectLst/>
                          <a:latin typeface="+mj-lt"/>
                          <a:ea typeface="DFKai-SB" pitchFamily="65" charset="-120"/>
                        </a:rPr>
                        <a:t>ade</a:t>
                      </a:r>
                      <a:r>
                        <a:rPr lang="fr-FR" altLang="zh-TW" sz="800" b="0" i="0" u="none" strike="noStrike" baseline="0" dirty="0">
                          <a:solidFill>
                            <a:schemeClr val="tx1"/>
                          </a:solidFill>
                          <a:effectLst/>
                          <a:latin typeface="+mj-lt"/>
                          <a:ea typeface="DFKai-SB" pitchFamily="65" charset="-120"/>
                        </a:rPr>
                        <a:t>)</a:t>
                      </a:r>
                      <a:endParaRPr lang="de-DE" altLang="zh-TW" sz="800" b="0" i="0" u="none" strike="noStrike" dirty="0">
                        <a:solidFill>
                          <a:schemeClr val="tx1"/>
                        </a:solidFill>
                        <a:effectLst/>
                        <a:latin typeface="+mj-lt"/>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800" b="0" i="0" u="none" strike="noStrike" dirty="0">
                          <a:solidFill>
                            <a:schemeClr val="tx1"/>
                          </a:solidFill>
                          <a:effectLst/>
                          <a:latin typeface="+mj-lt"/>
                          <a:ea typeface="DFKai-SB" pitchFamily="65" charset="-120"/>
                        </a:rPr>
                        <a:t>LAD</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800" b="0" i="0" u="none" strike="noStrike" dirty="0">
                          <a:solidFill>
                            <a:schemeClr val="tx1"/>
                          </a:solidFill>
                          <a:effectLst/>
                          <a:latin typeface="+mj-lt"/>
                          <a:ea typeface="DFKai-SB" panose="03000509000000000000" pitchFamily="65" charset="-120"/>
                        </a:rPr>
                        <a:t>379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800" b="0" i="0" u="none" strike="noStrike" dirty="0">
                          <a:solidFill>
                            <a:schemeClr val="tx1"/>
                          </a:solidFill>
                          <a:effectLst/>
                          <a:latin typeface="+mj-lt"/>
                          <a:ea typeface="DFKai-SB" panose="03000509000000000000" pitchFamily="65" charset="-120"/>
                        </a:rPr>
                        <a:t>339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800" b="0" i="0" u="none" strike="noStrike" dirty="0">
                          <a:solidFill>
                            <a:srgbClr val="FF0000"/>
                          </a:solidFill>
                          <a:effectLst/>
                          <a:latin typeface="+mj-lt"/>
                          <a:ea typeface="DFKai-SB" panose="03000509000000000000" pitchFamily="65" charset="-120"/>
                        </a:rPr>
                        <a:t>90%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altLang="zh-TW" sz="800" b="0" i="0" u="none" strike="noStrike" dirty="0">
                          <a:solidFill>
                            <a:schemeClr val="tx1"/>
                          </a:solidFill>
                          <a:effectLst/>
                          <a:latin typeface="+mj-lt"/>
                          <a:ea typeface="DFKai-SB" panose="03000509000000000000" pitchFamily="65" charset="-120"/>
                        </a:rPr>
                        <a:t>490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800" b="0" i="0" u="none" strike="noStrike" dirty="0">
                          <a:solidFill>
                            <a:schemeClr val="tx1"/>
                          </a:solidFill>
                          <a:effectLst/>
                          <a:latin typeface="+mj-lt"/>
                          <a:ea typeface="DFKai-SB" panose="03000509000000000000" pitchFamily="65" charset="-120"/>
                          <a:cs typeface="+mn-cs"/>
                        </a:rPr>
                        <a:t>Rate was trending down in most cases and EMC had managed to remain competitive. However, there was significant delays with feeder service, hence major decline to end the Q4.</a:t>
                      </a:r>
                    </a:p>
                    <a:p>
                      <a:pPr marL="0" marR="0" lvl="0" indent="0" algn="l" defTabSz="914400" rtl="0" eaLnBrk="1" fontAlgn="ctr" latinLnBrk="0" hangingPunct="1">
                        <a:lnSpc>
                          <a:spcPct val="100000"/>
                        </a:lnSpc>
                        <a:spcBef>
                          <a:spcPts val="0"/>
                        </a:spcBef>
                        <a:spcAft>
                          <a:spcPts val="0"/>
                        </a:spcAft>
                        <a:buClrTx/>
                        <a:buSzTx/>
                        <a:buFontTx/>
                        <a:buNone/>
                        <a:tabLst/>
                        <a:defRPr/>
                      </a:pPr>
                      <a:r>
                        <a:rPr lang="en-US" sz="800" b="1" i="0" u="none" strike="noStrike" dirty="0">
                          <a:solidFill>
                            <a:schemeClr val="tx1"/>
                          </a:solidFill>
                          <a:effectLst/>
                          <a:latin typeface="+mj-lt"/>
                          <a:ea typeface="DFKai-SB" panose="03000509000000000000" pitchFamily="65" charset="-120"/>
                          <a:cs typeface="+mn-cs"/>
                        </a:rPr>
                        <a:t>Action Plan includes: </a:t>
                      </a:r>
                      <a:endParaRPr lang="en-US" sz="800" b="0" i="0" u="none" strike="noStrike" dirty="0">
                        <a:solidFill>
                          <a:schemeClr val="tx1"/>
                        </a:solidFill>
                        <a:effectLst/>
                        <a:latin typeface="+mj-lt"/>
                        <a:ea typeface="DFKai-SB" panose="03000509000000000000" pitchFamily="65" charset="-120"/>
                        <a:cs typeface="+mn-cs"/>
                      </a:endParaRPr>
                    </a:p>
                    <a:p>
                      <a:pPr marL="228600" marR="0" lvl="0" indent="-228600" algn="l" defTabSz="914400" rtl="0" eaLnBrk="1" fontAlgn="ctr" latinLnBrk="0" hangingPunct="1">
                        <a:lnSpc>
                          <a:spcPct val="100000"/>
                        </a:lnSpc>
                        <a:spcBef>
                          <a:spcPts val="0"/>
                        </a:spcBef>
                        <a:spcAft>
                          <a:spcPts val="0"/>
                        </a:spcAft>
                        <a:buClrTx/>
                        <a:buSzTx/>
                        <a:buFont typeface="+mj-lt"/>
                        <a:buAutoNum type="arabicPeriod"/>
                        <a:tabLst/>
                        <a:defRPr/>
                      </a:pPr>
                      <a:r>
                        <a:rPr lang="en-US" sz="800" b="0" i="0" u="none" strike="noStrike" dirty="0">
                          <a:solidFill>
                            <a:schemeClr val="tx1"/>
                          </a:solidFill>
                          <a:effectLst/>
                          <a:latin typeface="+mj-lt"/>
                          <a:ea typeface="DFKai-SB" panose="03000509000000000000" pitchFamily="65" charset="-120"/>
                          <a:cs typeface="+mn-cs"/>
                        </a:rPr>
                        <a:t>Pushing for Priority at POL and request assistance from UMS</a:t>
                      </a:r>
                    </a:p>
                    <a:p>
                      <a:pPr marL="228600" marR="0" lvl="0" indent="-228600" algn="l" defTabSz="914400" rtl="0" eaLnBrk="1" fontAlgn="ctr" latinLnBrk="0" hangingPunct="1">
                        <a:lnSpc>
                          <a:spcPct val="100000"/>
                        </a:lnSpc>
                        <a:spcBef>
                          <a:spcPts val="0"/>
                        </a:spcBef>
                        <a:spcAft>
                          <a:spcPts val="0"/>
                        </a:spcAft>
                        <a:buClrTx/>
                        <a:buSzTx/>
                        <a:buFont typeface="+mj-lt"/>
                        <a:buAutoNum type="arabicPeriod"/>
                        <a:tabLst/>
                        <a:defRPr/>
                      </a:pPr>
                      <a:r>
                        <a:rPr lang="en-US" sz="800" b="0" i="0" u="none" strike="noStrike" dirty="0">
                          <a:solidFill>
                            <a:schemeClr val="tx1"/>
                          </a:solidFill>
                          <a:effectLst/>
                          <a:latin typeface="+mj-lt"/>
                          <a:ea typeface="DFKai-SB" panose="03000509000000000000" pitchFamily="65" charset="-120"/>
                          <a:cs typeface="+mn-cs"/>
                        </a:rPr>
                        <a:t>Sending weekly Rate Guideline rates to client list </a:t>
                      </a:r>
                    </a:p>
                    <a:p>
                      <a:pPr marL="228600" marR="0" lvl="0" indent="-228600" algn="l" defTabSz="914400" rtl="0" eaLnBrk="1" fontAlgn="ctr" latinLnBrk="0" hangingPunct="1">
                        <a:lnSpc>
                          <a:spcPct val="100000"/>
                        </a:lnSpc>
                        <a:spcBef>
                          <a:spcPts val="0"/>
                        </a:spcBef>
                        <a:spcAft>
                          <a:spcPts val="0"/>
                        </a:spcAft>
                        <a:buClrTx/>
                        <a:buSzTx/>
                        <a:buFont typeface="+mj-lt"/>
                        <a:buAutoNum type="arabicPeriod"/>
                        <a:tabLst/>
                        <a:defRPr/>
                      </a:pPr>
                      <a:r>
                        <a:rPr lang="en-US" sz="800" b="0" i="0" u="none" strike="noStrike" dirty="0">
                          <a:solidFill>
                            <a:schemeClr val="tx1"/>
                          </a:solidFill>
                          <a:effectLst/>
                          <a:latin typeface="+mj-lt"/>
                          <a:ea typeface="DFKai-SB" panose="03000509000000000000" pitchFamily="65" charset="-120"/>
                          <a:cs typeface="+mn-cs"/>
                        </a:rPr>
                        <a:t>Follow through with daily AMP updates per trade.  </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2"/>
                  </a:ext>
                </a:extLst>
              </a:tr>
              <a:tr h="1128410">
                <a:tc vMerge="1">
                  <a:txBody>
                    <a:bodyPr/>
                    <a:lstStyle/>
                    <a:p>
                      <a:endParaRPr lang="de-DE"/>
                    </a:p>
                  </a:txBody>
                  <a:tcPr/>
                </a:tc>
                <a:tc>
                  <a:txBody>
                    <a:bodyPr/>
                    <a:lstStyle/>
                    <a:p>
                      <a:pPr algn="ctr" rtl="0" fontAlgn="ctr"/>
                      <a:r>
                        <a:rPr lang="en-US" altLang="zh-TW" sz="800" b="1" i="0" u="none" strike="noStrike" baseline="0" dirty="0">
                          <a:solidFill>
                            <a:srgbClr val="FF0000"/>
                          </a:solidFill>
                          <a:effectLst/>
                          <a:latin typeface="+mj-lt"/>
                          <a:ea typeface="DFKai-SB" pitchFamily="65" charset="-120"/>
                        </a:rPr>
                        <a:t>JM</a:t>
                      </a:r>
                      <a:r>
                        <a:rPr lang="zh-TW" altLang="en-US" sz="800" b="1" i="0" u="none" strike="noStrike" baseline="0" dirty="0">
                          <a:solidFill>
                            <a:schemeClr val="tx1"/>
                          </a:solidFill>
                          <a:effectLst/>
                          <a:latin typeface="+mj-lt"/>
                          <a:ea typeface="DFKai-SB" pitchFamily="65" charset="-120"/>
                        </a:rPr>
                        <a:t> </a:t>
                      </a:r>
                      <a:r>
                        <a:rPr lang="en-US" altLang="zh-TW" sz="800" b="1" i="0" u="none" strike="noStrike" baseline="0" dirty="0">
                          <a:solidFill>
                            <a:schemeClr val="tx1"/>
                          </a:solidFill>
                          <a:effectLst/>
                          <a:latin typeface="+mj-lt"/>
                          <a:ea typeface="DFKai-SB" pitchFamily="65" charset="-120"/>
                          <a:sym typeface="Wingdings" pitchFamily="2" charset="2"/>
                        </a:rPr>
                        <a:t></a:t>
                      </a:r>
                      <a:r>
                        <a:rPr lang="zh-TW" altLang="en-US" sz="800" b="1" i="0" u="none" strike="noStrike" baseline="0" dirty="0">
                          <a:solidFill>
                            <a:schemeClr val="tx1"/>
                          </a:solidFill>
                          <a:effectLst/>
                          <a:latin typeface="+mj-lt"/>
                          <a:ea typeface="DFKai-SB" pitchFamily="65" charset="-120"/>
                          <a:sym typeface="Wingdings" pitchFamily="2" charset="2"/>
                        </a:rPr>
                        <a:t> </a:t>
                      </a:r>
                      <a:r>
                        <a:rPr lang="en-US" altLang="zh-TW" sz="800" b="1" i="0" u="none" strike="noStrike" baseline="0" dirty="0">
                          <a:solidFill>
                            <a:schemeClr val="tx1"/>
                          </a:solidFill>
                          <a:effectLst/>
                          <a:latin typeface="+mj-lt"/>
                          <a:ea typeface="DFKai-SB" pitchFamily="65" charset="-120"/>
                          <a:sym typeface="Wingdings" pitchFamily="2" charset="2"/>
                        </a:rPr>
                        <a:t>USEC</a:t>
                      </a:r>
                      <a:endParaRPr lang="fr-FR" altLang="zh-TW" sz="800" b="1" i="0" u="none" strike="noStrike" dirty="0">
                        <a:solidFill>
                          <a:schemeClr val="tx1"/>
                        </a:solidFill>
                        <a:effectLst/>
                        <a:latin typeface="+mj-lt"/>
                        <a:ea typeface="DFKai-SB" pitchFamily="65" charset="-120"/>
                      </a:endParaRPr>
                    </a:p>
                    <a:p>
                      <a:pPr algn="ctr" rtl="0" fontAlgn="ctr"/>
                      <a:r>
                        <a:rPr lang="en-US" altLang="zh-TW" sz="800" b="0" i="0" u="none" strike="noStrike" dirty="0">
                          <a:solidFill>
                            <a:schemeClr val="tx1"/>
                          </a:solidFill>
                          <a:effectLst/>
                          <a:latin typeface="+mj-lt"/>
                          <a:ea typeface="DFKai-SB" pitchFamily="65" charset="-120"/>
                        </a:rPr>
                        <a:t>(609+610</a:t>
                      </a:r>
                      <a:r>
                        <a:rPr lang="de-DE" altLang="zh-TW" sz="800" b="0" i="0" u="none" strike="noStrike" baseline="0" dirty="0">
                          <a:solidFill>
                            <a:schemeClr val="tx1"/>
                          </a:solidFill>
                          <a:effectLst/>
                          <a:latin typeface="+mj-lt"/>
                          <a:ea typeface="DFKai-SB" pitchFamily="65" charset="-120"/>
                        </a:rPr>
                        <a:t> Tr</a:t>
                      </a:r>
                      <a:r>
                        <a:rPr lang="fr-FR" altLang="zh-TW" sz="800" b="0" i="0" u="none" strike="noStrike" baseline="0" dirty="0" err="1">
                          <a:solidFill>
                            <a:schemeClr val="tx1"/>
                          </a:solidFill>
                          <a:effectLst/>
                          <a:latin typeface="+mj-lt"/>
                          <a:ea typeface="DFKai-SB" pitchFamily="65" charset="-120"/>
                        </a:rPr>
                        <a:t>ade</a:t>
                      </a:r>
                      <a:r>
                        <a:rPr lang="fr-FR" altLang="zh-TW" sz="800" b="0" i="0" u="none" strike="noStrike" baseline="0" dirty="0">
                          <a:solidFill>
                            <a:schemeClr val="tx1"/>
                          </a:solidFill>
                          <a:effectLst/>
                          <a:latin typeface="+mj-lt"/>
                          <a:ea typeface="DFKai-SB" pitchFamily="65" charset="-120"/>
                        </a:rPr>
                        <a:t>)</a:t>
                      </a:r>
                      <a:endParaRPr lang="de-DE" altLang="zh-TW" sz="800" b="0" i="0" u="none" strike="noStrike" dirty="0">
                        <a:solidFill>
                          <a:schemeClr val="tx1"/>
                        </a:solidFill>
                        <a:effectLst/>
                        <a:latin typeface="+mj-lt"/>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800" b="0" i="0" u="none" strike="noStrike" dirty="0">
                          <a:solidFill>
                            <a:schemeClr val="tx1"/>
                          </a:solidFill>
                          <a:effectLst/>
                          <a:latin typeface="+mj-lt"/>
                          <a:ea typeface="DFKai-SB" pitchFamily="65" charset="-120"/>
                        </a:rPr>
                        <a:t>EGA-ATC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800" b="0" i="0" u="none" strike="noStrike" dirty="0">
                          <a:solidFill>
                            <a:schemeClr val="tx1"/>
                          </a:solidFill>
                          <a:effectLst/>
                          <a:latin typeface="+mj-lt"/>
                          <a:ea typeface="DFKai-SB" panose="03000509000000000000" pitchFamily="65" charset="-120"/>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800" b="0" i="0" u="none" strike="noStrike" dirty="0">
                          <a:solidFill>
                            <a:schemeClr val="tx1"/>
                          </a:solidFill>
                          <a:effectLst/>
                          <a:latin typeface="+mj-lt"/>
                          <a:ea typeface="DFKai-SB" panose="03000509000000000000" pitchFamily="65" charset="-120"/>
                        </a:rPr>
                        <a:t>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800" b="0" i="0" u="none" strike="noStrike" dirty="0">
                          <a:solidFill>
                            <a:srgbClr val="FF0000"/>
                          </a:solidFill>
                          <a:effectLst/>
                          <a:latin typeface="+mj-lt"/>
                          <a:ea typeface="DFKai-SB" panose="03000509000000000000" pitchFamily="65" charset="-120"/>
                        </a:rPr>
                        <a:t>90%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altLang="zh-TW" sz="800" b="0" i="0" u="none" strike="noStrike" dirty="0">
                          <a:solidFill>
                            <a:schemeClr val="tx1"/>
                          </a:solidFill>
                          <a:effectLst/>
                          <a:latin typeface="+mj-lt"/>
                          <a:ea typeface="DFKai-SB" panose="03000509000000000000" pitchFamily="65" charset="-120"/>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rtl="0" fontAlgn="ctr"/>
                      <a:r>
                        <a:rPr lang="de-DE" sz="800" b="0" i="0" u="none" strike="noStrike" dirty="0">
                          <a:solidFill>
                            <a:schemeClr val="tx1"/>
                          </a:solidFill>
                          <a:effectLst/>
                          <a:latin typeface="+mj-lt"/>
                          <a:ea typeface="DFKai-SB" pitchFamily="65" charset="-120"/>
                        </a:rPr>
                        <a:t>Export booking delays due to LOI needed for sensitive cargo approval. </a:t>
                      </a:r>
                    </a:p>
                    <a:p>
                      <a:pPr algn="l" rtl="0" fontAlgn="ctr"/>
                      <a:r>
                        <a:rPr lang="de-DE" sz="800" b="0" i="0" u="none" strike="noStrike" dirty="0">
                          <a:solidFill>
                            <a:schemeClr val="tx1"/>
                          </a:solidFill>
                          <a:effectLst/>
                          <a:latin typeface="+mj-lt"/>
                          <a:ea typeface="DFKai-SB" pitchFamily="65" charset="-120"/>
                        </a:rPr>
                        <a:t>Rates are competitive and can win big accounts, feeder service just need to be on time. </a:t>
                      </a:r>
                    </a:p>
                    <a:p>
                      <a:pPr algn="l" rtl="0" fontAlgn="ctr"/>
                      <a:r>
                        <a:rPr lang="de-DE" sz="800" b="1" i="0" u="none" strike="noStrike" dirty="0">
                          <a:solidFill>
                            <a:schemeClr val="tx1"/>
                          </a:solidFill>
                          <a:effectLst/>
                          <a:latin typeface="+mj-lt"/>
                          <a:ea typeface="DFKai-SB" pitchFamily="65" charset="-120"/>
                        </a:rPr>
                        <a:t>Action Plan includes: </a:t>
                      </a:r>
                    </a:p>
                    <a:p>
                      <a:pPr marL="228600" indent="-228600" algn="l" rtl="0" fontAlgn="ctr">
                        <a:buFont typeface="+mj-lt"/>
                        <a:buAutoNum type="arabicPeriod"/>
                      </a:pPr>
                      <a:r>
                        <a:rPr lang="de-DE" sz="800" b="0" i="0" u="none" strike="noStrike" dirty="0">
                          <a:solidFill>
                            <a:schemeClr val="tx1"/>
                          </a:solidFill>
                          <a:effectLst/>
                          <a:latin typeface="+mj-lt"/>
                          <a:ea typeface="DFKai-SB" pitchFamily="65" charset="-120"/>
                        </a:rPr>
                        <a:t>Improve Customer Service traing and support</a:t>
                      </a:r>
                    </a:p>
                    <a:p>
                      <a:pPr marL="228600" indent="-228600" algn="l" rtl="0" fontAlgn="ctr">
                        <a:buFont typeface="+mj-lt"/>
                        <a:buAutoNum type="arabicPeriod"/>
                      </a:pPr>
                      <a:r>
                        <a:rPr lang="de-DE" sz="800" b="0" i="0" u="none" strike="noStrike" dirty="0">
                          <a:solidFill>
                            <a:schemeClr val="tx1"/>
                          </a:solidFill>
                          <a:effectLst/>
                          <a:latin typeface="+mj-lt"/>
                          <a:ea typeface="DFKai-SB" pitchFamily="65" charset="-120"/>
                        </a:rPr>
                        <a:t>Additonal Employees has been trained and added to staff for sales and lead generating support.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3"/>
                  </a:ext>
                </a:extLst>
              </a:tr>
              <a:tr h="1188717">
                <a:tc vMerge="1">
                  <a:txBody>
                    <a:bodyPr/>
                    <a:lstStyle/>
                    <a:p>
                      <a:endParaRPr lang="fr-FR"/>
                    </a:p>
                  </a:txBody>
                  <a:tcPr/>
                </a:tc>
                <a:tc>
                  <a:txBody>
                    <a:bodyPr/>
                    <a:lstStyle/>
                    <a:p>
                      <a:pPr algn="ctr" rtl="0" fontAlgn="ctr"/>
                      <a:r>
                        <a:rPr lang="en-US" altLang="zh-TW" sz="800" b="1" i="0" u="none" strike="noStrike" dirty="0">
                          <a:solidFill>
                            <a:srgbClr val="FF0000"/>
                          </a:solidFill>
                          <a:effectLst/>
                          <a:latin typeface="+mj-lt"/>
                          <a:ea typeface="DFKai-SB" pitchFamily="65" charset="-120"/>
                        </a:rPr>
                        <a:t>JM</a:t>
                      </a:r>
                      <a:r>
                        <a:rPr lang="en-US" altLang="zh-TW" sz="800" b="1" i="0" u="none" strike="noStrike" dirty="0">
                          <a:solidFill>
                            <a:schemeClr val="tx1"/>
                          </a:solidFill>
                          <a:effectLst/>
                          <a:latin typeface="+mj-lt"/>
                          <a:ea typeface="DFKai-SB" pitchFamily="65" charset="-120"/>
                        </a:rPr>
                        <a:t> </a:t>
                      </a:r>
                      <a:r>
                        <a:rPr lang="fr-FR" altLang="zh-TW" sz="800" b="1" i="0" u="none" strike="noStrike" dirty="0">
                          <a:solidFill>
                            <a:schemeClr val="tx1"/>
                          </a:solidFill>
                          <a:effectLst/>
                          <a:latin typeface="+mj-lt"/>
                          <a:ea typeface="DFKai-SB" pitchFamily="65" charset="-120"/>
                          <a:sym typeface="Wingdings" pitchFamily="2" charset="2"/>
                        </a:rPr>
                        <a:t></a:t>
                      </a:r>
                      <a:r>
                        <a:rPr lang="fr-FR" altLang="zh-TW" sz="800" b="1" i="0" u="none" strike="noStrike" dirty="0">
                          <a:solidFill>
                            <a:schemeClr val="tx1"/>
                          </a:solidFill>
                          <a:effectLst/>
                          <a:latin typeface="+mj-lt"/>
                          <a:ea typeface="DFKai-SB" pitchFamily="65" charset="-120"/>
                        </a:rPr>
                        <a:t> CARI</a:t>
                      </a:r>
                    </a:p>
                    <a:p>
                      <a:pPr algn="ctr" rtl="0" fontAlgn="ctr"/>
                      <a:r>
                        <a:rPr lang="en-US" altLang="zh-TW" sz="800" b="0" i="0" u="none" strike="noStrike" dirty="0">
                          <a:solidFill>
                            <a:schemeClr val="tx1"/>
                          </a:solidFill>
                          <a:effectLst/>
                          <a:latin typeface="+mj-lt"/>
                          <a:ea typeface="DFKai-SB" pitchFamily="65" charset="-120"/>
                        </a:rPr>
                        <a:t>(CC</a:t>
                      </a:r>
                      <a:r>
                        <a:rPr lang="de-DE" altLang="zh-TW" sz="800" b="0" i="0" u="none" strike="noStrike" baseline="0" dirty="0">
                          <a:solidFill>
                            <a:schemeClr val="tx1"/>
                          </a:solidFill>
                          <a:effectLst/>
                          <a:latin typeface="+mj-lt"/>
                          <a:ea typeface="DFKai-SB" pitchFamily="65" charset="-120"/>
                        </a:rPr>
                        <a:t> Tr</a:t>
                      </a:r>
                      <a:r>
                        <a:rPr lang="fr-FR" altLang="zh-TW" sz="800" b="0" i="0" u="none" strike="noStrike" baseline="0" dirty="0" err="1">
                          <a:solidFill>
                            <a:schemeClr val="tx1"/>
                          </a:solidFill>
                          <a:effectLst/>
                          <a:latin typeface="+mj-lt"/>
                          <a:ea typeface="DFKai-SB" pitchFamily="65" charset="-120"/>
                        </a:rPr>
                        <a:t>ade</a:t>
                      </a:r>
                      <a:r>
                        <a:rPr lang="fr-FR" altLang="zh-TW" sz="800" b="0" i="0" u="none" strike="noStrike" baseline="0" dirty="0">
                          <a:solidFill>
                            <a:schemeClr val="tx1"/>
                          </a:solidFill>
                          <a:effectLst/>
                          <a:latin typeface="+mj-lt"/>
                          <a:ea typeface="DFKai-SB" pitchFamily="65" charset="-120"/>
                        </a:rPr>
                        <a:t>)</a:t>
                      </a:r>
                      <a:endParaRPr lang="de-DE" sz="800" b="0" i="0" u="none" strike="noStrike" dirty="0">
                        <a:solidFill>
                          <a:schemeClr val="tx1"/>
                        </a:solidFill>
                        <a:effectLst/>
                        <a:latin typeface="+mj-lt"/>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800" b="0" i="0" u="none" strike="noStrike" dirty="0">
                          <a:solidFill>
                            <a:schemeClr val="tx1"/>
                          </a:solidFill>
                          <a:effectLst/>
                          <a:latin typeface="+mj-lt"/>
                          <a:ea typeface="DFKai-SB" pitchFamily="65" charset="-120"/>
                        </a:rPr>
                        <a:t>EGA-ATC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800" b="0" i="0" u="none" strike="noStrike" dirty="0">
                          <a:solidFill>
                            <a:schemeClr val="tx1"/>
                          </a:solidFill>
                          <a:effectLst/>
                          <a:latin typeface="+mj-lt"/>
                          <a:ea typeface="DFKai-SB" panose="03000509000000000000" pitchFamily="65" charset="-120"/>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800" b="0" i="0" u="none" strike="noStrike" dirty="0">
                          <a:solidFill>
                            <a:schemeClr val="tx1"/>
                          </a:solidFill>
                          <a:effectLst/>
                          <a:latin typeface="+mj-lt"/>
                          <a:ea typeface="DFKai-SB" panose="03000509000000000000" pitchFamily="65" charset="-120"/>
                        </a:rPr>
                        <a:t>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800" b="0" i="0" u="none" strike="noStrike" dirty="0">
                          <a:solidFill>
                            <a:schemeClr val="tx1"/>
                          </a:solidFill>
                          <a:effectLst/>
                          <a:latin typeface="+mj-lt"/>
                          <a:ea typeface="DFKai-SB" panose="03000509000000000000" pitchFamily="65" charset="-120"/>
                        </a:rPr>
                        <a:t>112%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altLang="zh-TW" sz="800" b="0" i="0" u="none" strike="noStrike" dirty="0">
                          <a:solidFill>
                            <a:schemeClr val="tx1"/>
                          </a:solidFill>
                          <a:effectLst/>
                          <a:latin typeface="+mj-lt"/>
                          <a:ea typeface="DFKai-SB" panose="03000509000000000000" pitchFamily="65" charset="-120"/>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228600" indent="-228600" algn="l" rtl="0" fontAlgn="ctr">
                        <a:buFont typeface="+mj-lt"/>
                        <a:buAutoNum type="arabicPeriod"/>
                      </a:pPr>
                      <a:r>
                        <a:rPr lang="de-DE" sz="800" b="0" i="0" u="none" strike="noStrike" dirty="0">
                          <a:solidFill>
                            <a:schemeClr val="tx1"/>
                          </a:solidFill>
                          <a:effectLst/>
                          <a:latin typeface="+mj-lt"/>
                          <a:ea typeface="DFKai-SB" pitchFamily="65" charset="-120"/>
                        </a:rPr>
                        <a:t>Rates have been competitive - </a:t>
                      </a:r>
                      <a:r>
                        <a:rPr lang="de-DE" sz="800" b="1" i="0" u="none" strike="noStrike" dirty="0">
                          <a:solidFill>
                            <a:schemeClr val="tx1"/>
                          </a:solidFill>
                          <a:effectLst/>
                          <a:latin typeface="+mj-lt"/>
                          <a:ea typeface="DFKai-SB" pitchFamily="65" charset="-120"/>
                        </a:rPr>
                        <a:t>Port to Port </a:t>
                      </a:r>
                    </a:p>
                    <a:p>
                      <a:pPr marL="228600" indent="-228600" algn="l" rtl="0" fontAlgn="ctr">
                        <a:buFont typeface="+mj-lt"/>
                        <a:buAutoNum type="arabicPeriod"/>
                      </a:pPr>
                      <a:r>
                        <a:rPr lang="de-DE" sz="800" b="0" i="0" u="none" strike="noStrike" dirty="0">
                          <a:solidFill>
                            <a:schemeClr val="tx1"/>
                          </a:solidFill>
                          <a:effectLst/>
                          <a:latin typeface="+mj-lt"/>
                          <a:ea typeface="DFKai-SB" pitchFamily="65" charset="-120"/>
                        </a:rPr>
                        <a:t>Feeder service remain unstable</a:t>
                      </a:r>
                    </a:p>
                    <a:p>
                      <a:pPr marL="228600" indent="-228600" algn="l" rtl="0" fontAlgn="ctr">
                        <a:buFont typeface="+mj-lt"/>
                        <a:buAutoNum type="arabicPeriod"/>
                      </a:pPr>
                      <a:r>
                        <a:rPr lang="de-DE" sz="800" b="0" i="0" u="none" strike="noStrike" dirty="0">
                          <a:solidFill>
                            <a:schemeClr val="tx1"/>
                          </a:solidFill>
                          <a:effectLst/>
                          <a:latin typeface="+mj-lt"/>
                          <a:ea typeface="DFKai-SB" pitchFamily="65" charset="-120"/>
                        </a:rPr>
                        <a:t>Cma and Seaboard has a more reliable service in the market. </a:t>
                      </a:r>
                      <a:endParaRPr lang="de-DE" sz="800" b="1" i="0" u="none" strike="noStrike" dirty="0">
                        <a:solidFill>
                          <a:schemeClr val="tx1"/>
                        </a:solidFill>
                        <a:effectLst/>
                        <a:latin typeface="+mj-lt"/>
                        <a:ea typeface="DFKai-SB" pitchFamily="65" charset="-120"/>
                      </a:endParaRPr>
                    </a:p>
                    <a:p>
                      <a:pPr algn="l" rtl="0" fontAlgn="ctr"/>
                      <a:r>
                        <a:rPr lang="de-DE" sz="800" b="1" i="0" u="none" strike="noStrike" dirty="0">
                          <a:solidFill>
                            <a:schemeClr val="tx1"/>
                          </a:solidFill>
                          <a:effectLst/>
                          <a:latin typeface="+mj-lt"/>
                          <a:ea typeface="DFKai-SB" pitchFamily="65" charset="-120"/>
                        </a:rPr>
                        <a:t>Action Plan includes: </a:t>
                      </a:r>
                    </a:p>
                    <a:p>
                      <a:pPr marL="228600" indent="-228600" algn="l" rtl="0" fontAlgn="ctr">
                        <a:buFont typeface="+mj-lt"/>
                        <a:buAutoNum type="arabicPeriod"/>
                      </a:pPr>
                      <a:r>
                        <a:rPr lang="de-DE" sz="800" b="0" i="0" u="none" strike="noStrike" dirty="0">
                          <a:solidFill>
                            <a:schemeClr val="tx1"/>
                          </a:solidFill>
                          <a:effectLst/>
                          <a:latin typeface="+mj-lt"/>
                          <a:ea typeface="DFKai-SB" pitchFamily="65" charset="-120"/>
                        </a:rPr>
                        <a:t>Improve Customer Service traing and support</a:t>
                      </a:r>
                    </a:p>
                    <a:p>
                      <a:pPr marL="228600" indent="-228600" algn="l" rtl="0" fontAlgn="ctr">
                        <a:buFont typeface="+mj-lt"/>
                        <a:buAutoNum type="arabicPeriod"/>
                      </a:pPr>
                      <a:r>
                        <a:rPr lang="de-DE" sz="800" b="0" i="0" u="none" strike="noStrike" dirty="0">
                          <a:solidFill>
                            <a:schemeClr val="tx1"/>
                          </a:solidFill>
                          <a:effectLst/>
                          <a:latin typeface="+mj-lt"/>
                          <a:ea typeface="DFKai-SB" pitchFamily="65" charset="-120"/>
                        </a:rPr>
                        <a:t>Additonal Employees has been trained and added to staff for sale and lead generating support.</a:t>
                      </a:r>
                    </a:p>
                    <a:p>
                      <a:pPr marL="228600" indent="-228600" algn="l" rtl="0" fontAlgn="ctr">
                        <a:buFont typeface="+mj-lt"/>
                        <a:buAutoNum type="arabicPeriod"/>
                      </a:pPr>
                      <a:r>
                        <a:rPr lang="de-DE" sz="800" b="0" i="0" u="none" strike="noStrike" dirty="0">
                          <a:solidFill>
                            <a:schemeClr val="tx1"/>
                          </a:solidFill>
                          <a:effectLst/>
                          <a:latin typeface="+mj-lt"/>
                          <a:ea typeface="DFKai-SB" pitchFamily="65" charset="-120"/>
                        </a:rPr>
                        <a:t>Seek additonal sale support from: </a:t>
                      </a:r>
                    </a:p>
                    <a:p>
                      <a:pPr marL="228600" indent="-228600" algn="l" rtl="0" fontAlgn="ctr">
                        <a:buFont typeface="+mj-lt"/>
                        <a:buAutoNum type="arabicPeriod"/>
                      </a:pPr>
                      <a:r>
                        <a:rPr lang="de-DE" sz="800" b="0" i="0" u="none" strike="noStrike" dirty="0">
                          <a:solidFill>
                            <a:schemeClr val="tx1"/>
                          </a:solidFill>
                          <a:effectLst/>
                          <a:latin typeface="+mj-lt"/>
                          <a:ea typeface="DFKai-SB" pitchFamily="65" charset="-120"/>
                        </a:rPr>
                        <a:t>Panama Team</a:t>
                      </a:r>
                    </a:p>
                    <a:p>
                      <a:pPr marL="228600" indent="-228600" algn="l" rtl="0" fontAlgn="ctr">
                        <a:buFont typeface="+mj-lt"/>
                        <a:buAutoNum type="arabicPeriod"/>
                      </a:pPr>
                      <a:r>
                        <a:rPr lang="de-DE" sz="800" b="0" i="0" u="none" strike="noStrike" dirty="0">
                          <a:solidFill>
                            <a:schemeClr val="tx1"/>
                          </a:solidFill>
                          <a:effectLst/>
                          <a:latin typeface="+mj-lt"/>
                          <a:ea typeface="DFKai-SB" pitchFamily="65" charset="-120"/>
                        </a:rPr>
                        <a:t>Colombia Team </a:t>
                      </a:r>
                    </a:p>
                    <a:p>
                      <a:pPr marL="228600" indent="-228600" algn="l" rtl="0" fontAlgn="ctr">
                        <a:buFont typeface="+mj-lt"/>
                        <a:buAutoNum type="arabicPeriod"/>
                      </a:pPr>
                      <a:r>
                        <a:rPr lang="de-DE" sz="800" b="0" i="0" u="none" strike="noStrike" dirty="0">
                          <a:solidFill>
                            <a:schemeClr val="tx1"/>
                          </a:solidFill>
                          <a:effectLst/>
                          <a:latin typeface="+mj-lt"/>
                          <a:ea typeface="DFKai-SB" pitchFamily="65" charset="-120"/>
                        </a:rPr>
                        <a:t>Costa Rica Team</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4"/>
                  </a:ext>
                </a:extLst>
              </a:tr>
            </a:tbl>
          </a:graphicData>
        </a:graphic>
      </p:graphicFrame>
      <p:sp>
        <p:nvSpPr>
          <p:cNvPr id="7" name="Slide Number Placeholder 1"/>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32</a:t>
            </a:fld>
            <a:endParaRPr lang="en-US" sz="1200" dirty="0">
              <a:solidFill>
                <a:prstClr val="black"/>
              </a:solidFill>
              <a:latin typeface="Calibri"/>
            </a:endParaRPr>
          </a:p>
        </p:txBody>
      </p:sp>
      <p:sp>
        <p:nvSpPr>
          <p:cNvPr id="2" name="Title 11">
            <a:extLst>
              <a:ext uri="{FF2B5EF4-FFF2-40B4-BE49-F238E27FC236}">
                <a16:creationId xmlns:a16="http://schemas.microsoft.com/office/drawing/2014/main" id="{E6F4305D-85C4-6518-59AB-EA76C07348B2}"/>
              </a:ext>
            </a:extLst>
          </p:cNvPr>
          <p:cNvSpPr txBox="1">
            <a:spLocks/>
          </p:cNvSpPr>
          <p:nvPr/>
        </p:nvSpPr>
        <p:spPr>
          <a:xfrm>
            <a:off x="104257" y="66576"/>
            <a:ext cx="8935486" cy="555831"/>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ltLang="zh-TW" sz="2400" b="1" dirty="0">
                <a:latin typeface="DFKai-SB" pitchFamily="65" charset="-120"/>
                <a:ea typeface="DFKai-SB" pitchFamily="65" charset="-120"/>
              </a:rPr>
              <a:t>Performance/Space(2024) and 2025 Market Review </a:t>
            </a:r>
            <a:r>
              <a:rPr lang="en-US" altLang="zh-TW" sz="2400" b="1" dirty="0">
                <a:solidFill>
                  <a:srgbClr val="FFFF00"/>
                </a:solidFill>
                <a:latin typeface="DFKai-SB" pitchFamily="65" charset="-120"/>
                <a:ea typeface="DFKai-SB" pitchFamily="65" charset="-120"/>
              </a:rPr>
              <a:t>(JM)</a:t>
            </a:r>
            <a:endParaRPr lang="en-US" sz="2400" b="1" dirty="0">
              <a:solidFill>
                <a:srgbClr val="FFFF00"/>
              </a:solidFill>
              <a:latin typeface="DFKai-SB" pitchFamily="65" charset="-120"/>
              <a:ea typeface="DFKai-SB" pitchFamily="65" charset="-120"/>
            </a:endParaRPr>
          </a:p>
        </p:txBody>
      </p:sp>
    </p:spTree>
    <p:extLst>
      <p:ext uri="{BB962C8B-B14F-4D97-AF65-F5344CB8AC3E}">
        <p14:creationId xmlns:p14="http://schemas.microsoft.com/office/powerpoint/2010/main" val="3225817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77881088"/>
              </p:ext>
            </p:extLst>
          </p:nvPr>
        </p:nvGraphicFramePr>
        <p:xfrm>
          <a:off x="132314" y="689870"/>
          <a:ext cx="8883832" cy="3975148"/>
        </p:xfrm>
        <a:graphic>
          <a:graphicData uri="http://schemas.openxmlformats.org/drawingml/2006/table">
            <a:tbl>
              <a:tblPr/>
              <a:tblGrid>
                <a:gridCol w="479246">
                  <a:extLst>
                    <a:ext uri="{9D8B030D-6E8A-4147-A177-3AD203B41FA5}">
                      <a16:colId xmlns:a16="http://schemas.microsoft.com/office/drawing/2014/main" val="20000"/>
                    </a:ext>
                  </a:extLst>
                </a:gridCol>
                <a:gridCol w="1080120">
                  <a:extLst>
                    <a:ext uri="{9D8B030D-6E8A-4147-A177-3AD203B41FA5}">
                      <a16:colId xmlns:a16="http://schemas.microsoft.com/office/drawing/2014/main" val="20001"/>
                    </a:ext>
                  </a:extLst>
                </a:gridCol>
                <a:gridCol w="432048">
                  <a:extLst>
                    <a:ext uri="{9D8B030D-6E8A-4147-A177-3AD203B41FA5}">
                      <a16:colId xmlns:a16="http://schemas.microsoft.com/office/drawing/2014/main" val="20006"/>
                    </a:ext>
                  </a:extLst>
                </a:gridCol>
                <a:gridCol w="864096">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576064">
                  <a:extLst>
                    <a:ext uri="{9D8B030D-6E8A-4147-A177-3AD203B41FA5}">
                      <a16:colId xmlns:a16="http://schemas.microsoft.com/office/drawing/2014/main" val="20004"/>
                    </a:ext>
                  </a:extLst>
                </a:gridCol>
                <a:gridCol w="720080">
                  <a:extLst>
                    <a:ext uri="{9D8B030D-6E8A-4147-A177-3AD203B41FA5}">
                      <a16:colId xmlns:a16="http://schemas.microsoft.com/office/drawing/2014/main" val="1790420291"/>
                    </a:ext>
                  </a:extLst>
                </a:gridCol>
                <a:gridCol w="3868082">
                  <a:extLst>
                    <a:ext uri="{9D8B030D-6E8A-4147-A177-3AD203B41FA5}">
                      <a16:colId xmlns:a16="http://schemas.microsoft.com/office/drawing/2014/main" val="20005"/>
                    </a:ext>
                  </a:extLst>
                </a:gridCol>
              </a:tblGrid>
              <a:tr h="513728">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Subject</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Segments</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BCC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a:t>
                      </a:r>
                      <a:r>
                        <a:rPr lang="en-US" altLang="zh-TW" sz="800" b="0" i="0" u="none" strike="noStrike" dirty="0">
                          <a:solidFill>
                            <a:schemeClr val="tx1"/>
                          </a:solidFill>
                          <a:effectLst/>
                          <a:latin typeface="DFKai-SB" pitchFamily="65" charset="-120"/>
                          <a:ea typeface="DFKai-SB" pitchFamily="65" charset="-120"/>
                        </a:rPr>
                        <a:t>4</a:t>
                      </a:r>
                      <a:r>
                        <a:rPr lang="de-DE" altLang="zh-TW" sz="800" b="0" i="0" u="none" strike="noStrike" dirty="0">
                          <a:solidFill>
                            <a:schemeClr val="tx1"/>
                          </a:solidFill>
                          <a:effectLst/>
                          <a:latin typeface="DFKai-SB" pitchFamily="65" charset="-120"/>
                          <a:ea typeface="DFKai-SB" pitchFamily="65" charset="-120"/>
                        </a:rPr>
                        <a:t> Target</a:t>
                      </a:r>
                    </a:p>
                    <a:p>
                      <a:pPr algn="ctr" rtl="0" fontAlgn="ct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2024 JAN~DEC</a:t>
                      </a:r>
                    </a:p>
                    <a:p>
                      <a:pPr marL="0" marR="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a:t>
                      </a:r>
                      <a:r>
                        <a:rPr lang="de-DE" altLang="zh-TW" sz="800" b="0" i="0" u="none" strike="noStrike" baseline="0" dirty="0">
                          <a:solidFill>
                            <a:schemeClr val="tx1"/>
                          </a:solidFill>
                          <a:effectLst/>
                          <a:latin typeface="DFKai-SB" pitchFamily="65" charset="-120"/>
                          <a:ea typeface="DFKai-SB" pitchFamily="65" charset="-120"/>
                        </a:rPr>
                        <a:t> </a:t>
                      </a:r>
                      <a:r>
                        <a:rPr lang="de-DE" altLang="zh-TW" sz="800" b="0" i="0" u="none" strike="noStrike" dirty="0">
                          <a:solidFill>
                            <a:schemeClr val="tx1"/>
                          </a:solidFill>
                          <a:effectLst/>
                          <a:latin typeface="DFKai-SB" pitchFamily="65" charset="-120"/>
                          <a:ea typeface="DFKai-SB" pitchFamily="65" charset="-120"/>
                        </a:rPr>
                        <a:t>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800" b="0" i="0" u="none" strike="noStrike" dirty="0">
                          <a:solidFill>
                            <a:schemeClr val="tx1"/>
                          </a:solidFill>
                          <a:effectLst/>
                          <a:latin typeface="DFKai-SB" pitchFamily="65" charset="-120"/>
                          <a:ea typeface="DFKai-SB" pitchFamily="65" charset="-120"/>
                        </a:rPr>
                        <a:t>Achievement</a:t>
                      </a:r>
                    </a:p>
                    <a:p>
                      <a:pPr algn="ctr" rtl="0" fontAlgn="ctr"/>
                      <a:r>
                        <a:rPr lang="de-DE" altLang="zh-TW" sz="800" b="0" i="0" u="none" strike="noStrike" dirty="0">
                          <a:solidFill>
                            <a:schemeClr val="tx1"/>
                          </a:solidFill>
                          <a:effectLst/>
                          <a:latin typeface="DFKai-SB" pitchFamily="65" charset="-120"/>
                          <a:ea typeface="DFKai-SB" pitchFamily="65" charset="-120"/>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2025 JAN~DEC</a:t>
                      </a:r>
                    </a:p>
                    <a:p>
                      <a:pPr marL="0" marR="0" lvl="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sz="1000" b="0" i="0" u="none" strike="noStrike" dirty="0">
                          <a:solidFill>
                            <a:srgbClr val="000000"/>
                          </a:solidFill>
                          <a:effectLst/>
                          <a:latin typeface="DFKai-SB" pitchFamily="65" charset="-120"/>
                          <a:ea typeface="DFKai-SB" pitchFamily="65" charset="-120"/>
                        </a:rPr>
                        <a:t>Market</a:t>
                      </a:r>
                      <a:r>
                        <a:rPr lang="de-DE" sz="1000" b="0" i="0" u="none" strike="noStrike" baseline="0" dirty="0">
                          <a:solidFill>
                            <a:srgbClr val="000000"/>
                          </a:solidFill>
                          <a:effectLst/>
                          <a:latin typeface="DFKai-SB" pitchFamily="65" charset="-120"/>
                          <a:ea typeface="DFKai-SB" pitchFamily="65" charset="-120"/>
                        </a:rPr>
                        <a:t> Review</a:t>
                      </a:r>
                      <a:r>
                        <a:rPr lang="de-DE" sz="1000" b="0" i="0" u="none" strike="noStrike" dirty="0">
                          <a:solidFill>
                            <a:srgbClr val="000000"/>
                          </a:solidFill>
                          <a:effectLst/>
                          <a:latin typeface="DFKai-SB" pitchFamily="65" charset="-120"/>
                          <a:ea typeface="DFKai-SB" pitchFamily="65" charset="-120"/>
                        </a:rPr>
                        <a:t> &amp; Action</a:t>
                      </a:r>
                      <a:r>
                        <a:rPr lang="de-DE" sz="1000" b="0" i="0" u="none" strike="noStrike" baseline="0" dirty="0">
                          <a:solidFill>
                            <a:srgbClr val="000000"/>
                          </a:solidFill>
                          <a:effectLst/>
                          <a:latin typeface="DFKai-SB" pitchFamily="65" charset="-120"/>
                          <a:ea typeface="DFKai-SB" pitchFamily="65" charset="-120"/>
                        </a:rPr>
                        <a:t> Plan</a:t>
                      </a:r>
                    </a:p>
                    <a:p>
                      <a:pPr algn="ctr" rtl="0" fontAlgn="ctr"/>
                      <a:r>
                        <a:rPr lang="de-DE" sz="1000" b="0" i="0" u="none" strike="noStrike" baseline="0" dirty="0">
                          <a:solidFill>
                            <a:srgbClr val="000000"/>
                          </a:solidFill>
                          <a:effectLst/>
                          <a:latin typeface="DFKai-SB" pitchFamily="65" charset="-120"/>
                          <a:ea typeface="DFKai-SB" pitchFamily="65" charset="-120"/>
                        </a:rPr>
                        <a:t>(How to achieve 2025 target?)</a:t>
                      </a: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extLst>
                  <a:ext uri="{0D108BD9-81ED-4DB2-BD59-A6C34878D82A}">
                    <a16:rowId xmlns:a16="http://schemas.microsoft.com/office/drawing/2014/main" val="10000"/>
                  </a:ext>
                </a:extLst>
              </a:tr>
              <a:tr h="288032">
                <a:tc vMerge="1">
                  <a:txBody>
                    <a:bodyPr/>
                    <a:lstStyle/>
                    <a:p>
                      <a:endParaRPr lang="de-DE"/>
                    </a:p>
                  </a:txBody>
                  <a:tcPr/>
                </a:tc>
                <a:tc vMerge="1">
                  <a:txBody>
                    <a:bodyPr/>
                    <a:lstStyle/>
                    <a:p>
                      <a:endParaRPr lang="de-DE"/>
                    </a:p>
                  </a:txBody>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(B)</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(B)/(A)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Target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extLst>
                  <a:ext uri="{0D108BD9-81ED-4DB2-BD59-A6C34878D82A}">
                    <a16:rowId xmlns:a16="http://schemas.microsoft.com/office/drawing/2014/main" val="10001"/>
                  </a:ext>
                </a:extLst>
              </a:tr>
              <a:tr h="1569010">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Trade</a:t>
                      </a:r>
                      <a:r>
                        <a:rPr lang="en-US" altLang="zh-TW" sz="1000" b="0" i="0" u="none" strike="noStrike" baseline="0" dirty="0">
                          <a:solidFill>
                            <a:srgbClr val="000000"/>
                          </a:solidFill>
                          <a:effectLst/>
                          <a:latin typeface="DFKai-SB" pitchFamily="65" charset="-120"/>
                          <a:ea typeface="DFKai-SB" pitchFamily="65" charset="-120"/>
                        </a:rPr>
                        <a:t> Lane</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TW" sz="800" b="1" i="0" u="none" strike="noStrike" dirty="0">
                          <a:solidFill>
                            <a:srgbClr val="FF0000"/>
                          </a:solidFill>
                          <a:effectLst/>
                          <a:latin typeface="+mj-lt"/>
                          <a:ea typeface="DFKai-SB" pitchFamily="65" charset="-120"/>
                        </a:rPr>
                        <a:t>JM</a:t>
                      </a:r>
                      <a:r>
                        <a:rPr lang="en-US" altLang="zh-TW" sz="800" b="1" i="0" u="none" strike="noStrike" dirty="0">
                          <a:solidFill>
                            <a:schemeClr val="tx1"/>
                          </a:solidFill>
                          <a:effectLst/>
                          <a:latin typeface="+mj-lt"/>
                          <a:ea typeface="DFKai-SB" pitchFamily="65" charset="-120"/>
                        </a:rPr>
                        <a:t> </a:t>
                      </a:r>
                      <a:r>
                        <a:rPr lang="fr-FR" altLang="zh-TW" sz="800" b="1" i="0" u="none" strike="noStrike" dirty="0">
                          <a:solidFill>
                            <a:schemeClr val="tx1"/>
                          </a:solidFill>
                          <a:effectLst/>
                          <a:latin typeface="+mj-lt"/>
                          <a:ea typeface="DFKai-SB" pitchFamily="65" charset="-120"/>
                          <a:sym typeface="Wingdings" pitchFamily="2" charset="2"/>
                        </a:rPr>
                        <a:t> WCSA</a:t>
                      </a:r>
                      <a:r>
                        <a:rPr lang="fr-FR" altLang="zh-TW" sz="800" b="1" i="0" u="none" strike="noStrike" dirty="0">
                          <a:solidFill>
                            <a:schemeClr val="tx1"/>
                          </a:solidFill>
                          <a:effectLst/>
                          <a:latin typeface="+mj-lt"/>
                          <a:ea typeface="DFKai-SB" pitchFamily="65" charset="-120"/>
                        </a:rPr>
                        <a:t> </a:t>
                      </a:r>
                    </a:p>
                    <a:p>
                      <a:pPr marL="0" marR="0" indent="0" algn="ctr" defTabSz="914400" rtl="0" eaLnBrk="1" fontAlgn="ctr" latinLnBrk="0" hangingPunct="1">
                        <a:lnSpc>
                          <a:spcPct val="100000"/>
                        </a:lnSpc>
                        <a:spcBef>
                          <a:spcPts val="0"/>
                        </a:spcBef>
                        <a:spcAft>
                          <a:spcPts val="0"/>
                        </a:spcAft>
                        <a:buClrTx/>
                        <a:buSzTx/>
                        <a:buFontTx/>
                        <a:buNone/>
                        <a:tabLst/>
                        <a:defRPr/>
                      </a:pPr>
                      <a:r>
                        <a:rPr lang="en-US" altLang="zh-TW" sz="800" b="0" i="0" u="none" strike="noStrike" dirty="0">
                          <a:solidFill>
                            <a:schemeClr val="tx1"/>
                          </a:solidFill>
                          <a:effectLst/>
                          <a:latin typeface="+mj-lt"/>
                          <a:ea typeface="DFKai-SB" pitchFamily="65" charset="-120"/>
                        </a:rPr>
                        <a:t>(CW+WC</a:t>
                      </a:r>
                      <a:r>
                        <a:rPr lang="de-DE" altLang="zh-TW" sz="800" b="0" i="0" u="none" strike="noStrike" baseline="0" dirty="0">
                          <a:solidFill>
                            <a:schemeClr val="tx1"/>
                          </a:solidFill>
                          <a:effectLst/>
                          <a:latin typeface="+mj-lt"/>
                          <a:ea typeface="DFKai-SB" pitchFamily="65" charset="-120"/>
                        </a:rPr>
                        <a:t> Tr</a:t>
                      </a:r>
                      <a:r>
                        <a:rPr lang="fr-FR" altLang="zh-TW" sz="800" b="0" i="0" u="none" strike="noStrike" baseline="0" dirty="0" err="1">
                          <a:solidFill>
                            <a:schemeClr val="tx1"/>
                          </a:solidFill>
                          <a:effectLst/>
                          <a:latin typeface="+mj-lt"/>
                          <a:ea typeface="DFKai-SB" pitchFamily="65" charset="-120"/>
                        </a:rPr>
                        <a:t>ade</a:t>
                      </a:r>
                      <a:r>
                        <a:rPr lang="fr-FR" altLang="zh-TW" sz="800" b="0" i="0" u="none" strike="noStrike" baseline="0" dirty="0">
                          <a:solidFill>
                            <a:schemeClr val="tx1"/>
                          </a:solidFill>
                          <a:effectLst/>
                          <a:latin typeface="+mj-lt"/>
                          <a:ea typeface="DFKai-SB" pitchFamily="65" charset="-120"/>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800" b="0" i="0" u="none" strike="noStrike" dirty="0">
                          <a:solidFill>
                            <a:schemeClr val="tx1"/>
                          </a:solidFill>
                          <a:effectLst/>
                          <a:latin typeface="+mj-lt"/>
                          <a:ea typeface="DFKai-SB" pitchFamily="65" charset="-120"/>
                        </a:rPr>
                        <a:t>ELA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sz="800" b="0" i="0" u="none" strike="noStrike" dirty="0">
                          <a:solidFill>
                            <a:schemeClr val="dk1"/>
                          </a:solidFill>
                          <a:latin typeface="+mj-lt"/>
                          <a:ea typeface="DFKai-SB"/>
                          <a:cs typeface="DFKai-SB"/>
                          <a:sym typeface="DFKai-SB"/>
                        </a:rPr>
                        <a:t>10</a:t>
                      </a:r>
                      <a:endParaRPr sz="800" b="0" i="0" u="none" strike="noStrike" dirty="0">
                        <a:solidFill>
                          <a:schemeClr val="dk1"/>
                        </a:solidFill>
                        <a:latin typeface="+mj-lt"/>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sz="800" dirty="0">
                          <a:solidFill>
                            <a:schemeClr val="dk1"/>
                          </a:solidFill>
                          <a:latin typeface="+mj-lt"/>
                          <a:ea typeface="DFKai-SB"/>
                          <a:cs typeface="DFKai-SB"/>
                          <a:sym typeface="DFKai-SB"/>
                        </a:rPr>
                        <a:t>0</a:t>
                      </a:r>
                      <a:endParaRPr sz="800" dirty="0">
                        <a:solidFill>
                          <a:schemeClr val="dk1"/>
                        </a:solidFill>
                        <a:latin typeface="+mj-lt"/>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sz="800" b="0" i="0" u="none" strike="noStrike" dirty="0">
                          <a:solidFill>
                            <a:srgbClr val="FF0000"/>
                          </a:solidFill>
                          <a:latin typeface="+mj-lt"/>
                          <a:ea typeface="DFKai-SB"/>
                          <a:cs typeface="DFKai-SB"/>
                          <a:sym typeface="DFKai-SB"/>
                        </a:rPr>
                        <a:t>0%</a:t>
                      </a:r>
                      <a:endParaRPr sz="800" b="0" i="0" u="none" strike="noStrike" dirty="0">
                        <a:solidFill>
                          <a:srgbClr val="FF0000"/>
                        </a:solidFill>
                        <a:latin typeface="+mj-lt"/>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indent="0" algn="ctr" rtl="0">
                        <a:spcBef>
                          <a:spcPts val="0"/>
                        </a:spcBef>
                        <a:spcAft>
                          <a:spcPts val="0"/>
                        </a:spcAft>
                        <a:buNone/>
                      </a:pPr>
                      <a:r>
                        <a:rPr lang="en-US" sz="800" b="0" i="0" u="none" strike="noStrike" dirty="0">
                          <a:solidFill>
                            <a:schemeClr val="dk1"/>
                          </a:solidFill>
                          <a:latin typeface="+mj-lt"/>
                          <a:ea typeface="DFKai-SB"/>
                          <a:cs typeface="DFKai-SB"/>
                          <a:sym typeface="DFKai-SB"/>
                        </a:rPr>
                        <a:t>10</a:t>
                      </a:r>
                      <a:endParaRPr sz="800" b="0" i="0" u="none" strike="noStrike" dirty="0">
                        <a:solidFill>
                          <a:schemeClr val="dk1"/>
                        </a:solidFill>
                        <a:latin typeface="+mj-lt"/>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rtl="0" fontAlgn="ctr"/>
                      <a:r>
                        <a:rPr lang="de-DE" sz="800" b="0" i="0" u="none" strike="noStrike" dirty="0">
                          <a:solidFill>
                            <a:schemeClr val="tx1"/>
                          </a:solidFill>
                          <a:effectLst/>
                          <a:latin typeface="+mj-lt"/>
                          <a:ea typeface="DFKai-SB" pitchFamily="65" charset="-120"/>
                        </a:rPr>
                        <a:t>We need more competitive rates, service tend to be unreliable. </a:t>
                      </a:r>
                    </a:p>
                    <a:p>
                      <a:pPr algn="l" rtl="0" fontAlgn="ctr"/>
                      <a:r>
                        <a:rPr lang="de-DE" sz="800" b="0" i="0" u="none" strike="noStrike" dirty="0">
                          <a:solidFill>
                            <a:schemeClr val="tx1"/>
                          </a:solidFill>
                          <a:effectLst/>
                          <a:latin typeface="+mj-lt"/>
                          <a:ea typeface="DFKai-SB" pitchFamily="65" charset="-120"/>
                        </a:rPr>
                        <a:t>comparing to CMA and Seaboard. </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2"/>
                  </a:ext>
                </a:extLst>
              </a:tr>
              <a:tr h="1604378">
                <a:tc vMerge="1">
                  <a:txBody>
                    <a:bodyPr/>
                    <a:lstStyle/>
                    <a:p>
                      <a:endParaRPr lang="fr-FR"/>
                    </a:p>
                  </a:txBody>
                  <a:tcPr/>
                </a:tc>
                <a:tc>
                  <a:txBody>
                    <a:bodyPr/>
                    <a:lstStyle/>
                    <a:p>
                      <a:pPr algn="ctr" rtl="0" fontAlgn="ctr"/>
                      <a:r>
                        <a:rPr lang="en-US" altLang="zh-TW" sz="800" b="1" i="0" u="none" strike="noStrike" dirty="0">
                          <a:solidFill>
                            <a:srgbClr val="FF0000"/>
                          </a:solidFill>
                          <a:effectLst/>
                          <a:latin typeface="+mj-lt"/>
                          <a:ea typeface="DFKai-SB" pitchFamily="65" charset="-120"/>
                        </a:rPr>
                        <a:t>JM</a:t>
                      </a:r>
                      <a:r>
                        <a:rPr lang="en-US" altLang="zh-TW" sz="800" b="1" i="0" u="none" strike="noStrike" dirty="0">
                          <a:solidFill>
                            <a:schemeClr val="tx1"/>
                          </a:solidFill>
                          <a:effectLst/>
                          <a:latin typeface="+mj-lt"/>
                          <a:ea typeface="DFKai-SB" pitchFamily="65" charset="-120"/>
                        </a:rPr>
                        <a:t> </a:t>
                      </a:r>
                      <a:r>
                        <a:rPr lang="en-US" altLang="zh-TW" sz="800" b="1" i="0" u="none" strike="noStrike" dirty="0">
                          <a:solidFill>
                            <a:schemeClr val="tx1"/>
                          </a:solidFill>
                          <a:effectLst/>
                          <a:latin typeface="+mj-lt"/>
                          <a:ea typeface="DFKai-SB" pitchFamily="65" charset="-120"/>
                          <a:sym typeface="Wingdings" pitchFamily="2" charset="2"/>
                        </a:rPr>
                        <a:t> WCCA+CARO</a:t>
                      </a:r>
                      <a:endParaRPr lang="de-DE" sz="800" b="1" i="0" u="none" strike="noStrike" dirty="0">
                        <a:solidFill>
                          <a:schemeClr val="tx1"/>
                        </a:solidFill>
                        <a:effectLst/>
                        <a:latin typeface="+mj-lt"/>
                        <a:ea typeface="DFKai-SB" pitchFamily="65" charset="-120"/>
                      </a:endParaRPr>
                    </a:p>
                    <a:p>
                      <a:pPr algn="ctr" rtl="0" fontAlgn="ctr"/>
                      <a:r>
                        <a:rPr lang="de-DE" sz="800" b="0" i="0" u="none" strike="noStrike" dirty="0">
                          <a:solidFill>
                            <a:schemeClr val="tx1"/>
                          </a:solidFill>
                          <a:effectLst/>
                          <a:latin typeface="+mj-lt"/>
                          <a:ea typeface="DFKai-SB" pitchFamily="65" charset="-120"/>
                        </a:rPr>
                        <a:t>(CB</a:t>
                      </a:r>
                      <a:r>
                        <a:rPr lang="de-DE" altLang="zh-TW" sz="800" b="0" i="0" u="none" strike="noStrike" baseline="0" dirty="0">
                          <a:solidFill>
                            <a:schemeClr val="tx1"/>
                          </a:solidFill>
                          <a:effectLst/>
                          <a:latin typeface="+mj-lt"/>
                          <a:ea typeface="DFKai-SB" pitchFamily="65" charset="-120"/>
                        </a:rPr>
                        <a:t> Tr</a:t>
                      </a:r>
                      <a:r>
                        <a:rPr lang="fr-FR" altLang="zh-TW" sz="800" b="0" i="0" u="none" strike="noStrike" baseline="0" dirty="0" err="1">
                          <a:solidFill>
                            <a:schemeClr val="tx1"/>
                          </a:solidFill>
                          <a:effectLst/>
                          <a:latin typeface="+mj-lt"/>
                          <a:ea typeface="DFKai-SB" pitchFamily="65" charset="-120"/>
                        </a:rPr>
                        <a:t>ade</a:t>
                      </a:r>
                      <a:r>
                        <a:rPr lang="fr-FR" altLang="zh-TW" sz="800" b="0" i="0" u="none" strike="noStrike" baseline="0" dirty="0">
                          <a:solidFill>
                            <a:schemeClr val="tx1"/>
                          </a:solidFill>
                          <a:effectLst/>
                          <a:latin typeface="+mj-lt"/>
                          <a:ea typeface="DFKai-SB" pitchFamily="65" charset="-120"/>
                        </a:rPr>
                        <a:t>)</a:t>
                      </a:r>
                      <a:endParaRPr lang="de-DE" sz="800" b="0" i="0" u="none" strike="noStrike" dirty="0">
                        <a:solidFill>
                          <a:schemeClr val="tx1"/>
                        </a:solidFill>
                        <a:effectLst/>
                        <a:latin typeface="+mj-lt"/>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800" b="0" i="0" u="none" strike="noStrike" dirty="0">
                          <a:solidFill>
                            <a:schemeClr val="tx1"/>
                          </a:solidFill>
                          <a:effectLst/>
                          <a:latin typeface="+mj-lt"/>
                          <a:ea typeface="DFKai-SB" pitchFamily="65" charset="-120"/>
                        </a:rPr>
                        <a:t>ELA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800" b="0" i="0" u="none" strike="noStrike" dirty="0">
                          <a:latin typeface="+mj-lt"/>
                          <a:ea typeface="DFKai-SB"/>
                          <a:cs typeface="DFKai-SB"/>
                          <a:sym typeface="DFKai-SB"/>
                        </a:rPr>
                        <a:t>515</a:t>
                      </a:r>
                      <a:endParaRPr sz="800" b="0" i="0" u="none" strike="noStrike" dirty="0">
                        <a:latin typeface="+mj-lt"/>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800" b="0" i="0" u="none" strike="noStrike" dirty="0">
                          <a:solidFill>
                            <a:schemeClr val="dk1"/>
                          </a:solidFill>
                          <a:latin typeface="+mj-lt"/>
                          <a:ea typeface="DFKai-SB"/>
                          <a:cs typeface="DFKai-SB"/>
                          <a:sym typeface="DFKai-SB"/>
                        </a:rPr>
                        <a:t>204</a:t>
                      </a:r>
                      <a:endParaRPr sz="800" b="0" i="0" u="none" strike="noStrike" dirty="0">
                        <a:solidFill>
                          <a:schemeClr val="dk1"/>
                        </a:solidFill>
                        <a:latin typeface="+mj-lt"/>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800" b="0" i="0" u="none" strike="noStrike" dirty="0">
                          <a:solidFill>
                            <a:srgbClr val="FF0000"/>
                          </a:solidFill>
                          <a:latin typeface="+mj-lt"/>
                          <a:ea typeface="DFKai-SB"/>
                          <a:cs typeface="DFKai-SB"/>
                          <a:sym typeface="DFKai-SB"/>
                        </a:rPr>
                        <a:t>40%</a:t>
                      </a:r>
                      <a:endParaRPr sz="800" b="0" i="0" u="none" strike="noStrike" dirty="0">
                        <a:solidFill>
                          <a:srgbClr val="FF0000"/>
                        </a:solidFill>
                        <a:latin typeface="+mj-lt"/>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indent="0" algn="ctr" rtl="0">
                        <a:spcBef>
                          <a:spcPts val="0"/>
                        </a:spcBef>
                        <a:spcAft>
                          <a:spcPts val="0"/>
                        </a:spcAft>
                        <a:buSzPts val="1000"/>
                        <a:buFont typeface="Arial"/>
                        <a:buNone/>
                      </a:pPr>
                      <a:r>
                        <a:rPr lang="en-US" sz="800" b="0" i="0" u="none" strike="noStrike" dirty="0">
                          <a:latin typeface="+mj-lt"/>
                          <a:ea typeface="DFKai-SB"/>
                          <a:cs typeface="DFKai-SB"/>
                          <a:sym typeface="DFKai-SB"/>
                        </a:rPr>
                        <a:t>250</a:t>
                      </a:r>
                      <a:endParaRPr sz="800" b="0" i="0" u="none" strike="noStrike" dirty="0">
                        <a:latin typeface="+mj-lt"/>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indent="0" algn="l" rtl="0" fontAlgn="ctr">
                        <a:buFont typeface="Arial" panose="020B0604020202020204" pitchFamily="34" charset="0"/>
                        <a:buNone/>
                      </a:pPr>
                      <a:r>
                        <a:rPr lang="en-US" sz="800" b="0" i="0" u="none" strike="noStrike" dirty="0">
                          <a:solidFill>
                            <a:schemeClr val="tx1"/>
                          </a:solidFill>
                          <a:effectLst/>
                          <a:latin typeface="+mj-lt"/>
                          <a:ea typeface="DFKai-SB" pitchFamily="65" charset="-120"/>
                        </a:rPr>
                        <a:t>Additional Employees has been trained and added to staff for sales and lead generating support.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5"/>
                  </a:ext>
                </a:extLst>
              </a:tr>
            </a:tbl>
          </a:graphicData>
        </a:graphic>
      </p:graphicFrame>
      <p:sp>
        <p:nvSpPr>
          <p:cNvPr id="7" name="Slide Number Placeholder 1"/>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33</a:t>
            </a:fld>
            <a:endParaRPr lang="en-US" sz="1200" dirty="0">
              <a:solidFill>
                <a:prstClr val="black"/>
              </a:solidFill>
              <a:latin typeface="Calibri"/>
            </a:endParaRPr>
          </a:p>
        </p:txBody>
      </p:sp>
      <p:sp>
        <p:nvSpPr>
          <p:cNvPr id="2" name="Title 11">
            <a:extLst>
              <a:ext uri="{FF2B5EF4-FFF2-40B4-BE49-F238E27FC236}">
                <a16:creationId xmlns:a16="http://schemas.microsoft.com/office/drawing/2014/main" id="{B3F4F920-066C-52FF-61B7-047C8DD8C79A}"/>
              </a:ext>
            </a:extLst>
          </p:cNvPr>
          <p:cNvSpPr txBox="1">
            <a:spLocks/>
          </p:cNvSpPr>
          <p:nvPr/>
        </p:nvSpPr>
        <p:spPr>
          <a:xfrm>
            <a:off x="104257" y="66576"/>
            <a:ext cx="8935486" cy="555831"/>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ltLang="zh-TW" sz="2400" b="1" dirty="0">
                <a:latin typeface="DFKai-SB" pitchFamily="65" charset="-120"/>
                <a:ea typeface="DFKai-SB" pitchFamily="65" charset="-120"/>
              </a:rPr>
              <a:t>Performance/Space(2024) and 2025 Market Review </a:t>
            </a:r>
            <a:r>
              <a:rPr lang="en-US" altLang="zh-TW" sz="2400" b="1" dirty="0">
                <a:solidFill>
                  <a:srgbClr val="FFFF00"/>
                </a:solidFill>
                <a:latin typeface="DFKai-SB" pitchFamily="65" charset="-120"/>
                <a:ea typeface="DFKai-SB" pitchFamily="65" charset="-120"/>
              </a:rPr>
              <a:t>(JM)</a:t>
            </a:r>
            <a:endParaRPr lang="en-US" sz="2400" b="1" dirty="0">
              <a:solidFill>
                <a:srgbClr val="FFFF00"/>
              </a:solidFill>
              <a:latin typeface="DFKai-SB" pitchFamily="65" charset="-120"/>
              <a:ea typeface="DFKai-SB" pitchFamily="65" charset="-120"/>
            </a:endParaRPr>
          </a:p>
        </p:txBody>
      </p:sp>
    </p:spTree>
    <p:extLst>
      <p:ext uri="{BB962C8B-B14F-4D97-AF65-F5344CB8AC3E}">
        <p14:creationId xmlns:p14="http://schemas.microsoft.com/office/powerpoint/2010/main" val="2031158481"/>
      </p:ext>
    </p:extLst>
  </p:cSld>
  <p:clrMapOvr>
    <a:masterClrMapping/>
  </p:clrMapOvr>
  <p:transition spd="slow">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0C8EE3-7E26-FACC-031F-B1176DCE2A48}"/>
            </a:ext>
          </a:extLst>
        </p:cNvPr>
        <p:cNvGrpSpPr/>
        <p:nvPr/>
      </p:nvGrpSpPr>
      <p:grpSpPr>
        <a:xfrm>
          <a:off x="0" y="0"/>
          <a:ext cx="0" cy="0"/>
          <a:chOff x="0" y="0"/>
          <a:chExt cx="0" cy="0"/>
        </a:xfrm>
      </p:grpSpPr>
      <p:sp>
        <p:nvSpPr>
          <p:cNvPr id="7" name="Title 11">
            <a:extLst>
              <a:ext uri="{FF2B5EF4-FFF2-40B4-BE49-F238E27FC236}">
                <a16:creationId xmlns:a16="http://schemas.microsoft.com/office/drawing/2014/main" id="{D280473D-AC66-B21E-4852-AA4A9FB00739}"/>
              </a:ext>
            </a:extLst>
          </p:cNvPr>
          <p:cNvSpPr>
            <a:spLocks noGrp="1"/>
          </p:cNvSpPr>
          <p:nvPr>
            <p:ph type="title"/>
          </p:nvPr>
        </p:nvSpPr>
        <p:spPr>
          <a:xfrm>
            <a:off x="107504" y="123478"/>
            <a:ext cx="8928992" cy="533400"/>
          </a:xfrm>
          <a:solidFill>
            <a:srgbClr val="003217"/>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altLang="zh-TW" sz="2400" b="1" dirty="0">
                <a:latin typeface="DFKai-SB" pitchFamily="65" charset="-120"/>
                <a:ea typeface="DFKai-SB" pitchFamily="65" charset="-120"/>
              </a:rPr>
              <a:t>Topic discussion </a:t>
            </a:r>
            <a:r>
              <a:rPr lang="en-US" altLang="zh-TW" sz="2400" b="1" dirty="0">
                <a:solidFill>
                  <a:srgbClr val="FFFF00"/>
                </a:solidFill>
                <a:latin typeface="DFKai-SB" pitchFamily="65" charset="-120"/>
                <a:ea typeface="DFKai-SB" pitchFamily="65" charset="-120"/>
              </a:rPr>
              <a:t>(JM)</a:t>
            </a:r>
            <a:endParaRPr lang="en-US" sz="2400" b="1" dirty="0">
              <a:solidFill>
                <a:srgbClr val="FFFF00"/>
              </a:solidFill>
              <a:latin typeface="DFKai-SB" pitchFamily="65" charset="-120"/>
              <a:ea typeface="DFKai-SB" pitchFamily="65" charset="-120"/>
            </a:endParaRPr>
          </a:p>
        </p:txBody>
      </p:sp>
      <p:sp>
        <p:nvSpPr>
          <p:cNvPr id="5" name="Slide Number Placeholder 1">
            <a:extLst>
              <a:ext uri="{FF2B5EF4-FFF2-40B4-BE49-F238E27FC236}">
                <a16:creationId xmlns:a16="http://schemas.microsoft.com/office/drawing/2014/main" id="{E0955CBF-6672-6E6E-3CC3-7FB43B5B562C}"/>
              </a:ext>
            </a:extLst>
          </p:cNvPr>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34</a:t>
            </a:fld>
            <a:endParaRPr lang="en-US" sz="1200" dirty="0">
              <a:solidFill>
                <a:prstClr val="black"/>
              </a:solidFill>
              <a:latin typeface="Calibri"/>
            </a:endParaRPr>
          </a:p>
        </p:txBody>
      </p:sp>
      <p:sp>
        <p:nvSpPr>
          <p:cNvPr id="3" name="文字方塊 2">
            <a:extLst>
              <a:ext uri="{FF2B5EF4-FFF2-40B4-BE49-F238E27FC236}">
                <a16:creationId xmlns:a16="http://schemas.microsoft.com/office/drawing/2014/main" id="{E732CE3F-546F-A3A9-00CC-FF9DA460A558}"/>
              </a:ext>
            </a:extLst>
          </p:cNvPr>
          <p:cNvSpPr txBox="1"/>
          <p:nvPr/>
        </p:nvSpPr>
        <p:spPr>
          <a:xfrm>
            <a:off x="179512" y="771550"/>
            <a:ext cx="8784976" cy="3447098"/>
          </a:xfrm>
          <a:prstGeom prst="rect">
            <a:avLst/>
          </a:prstGeom>
          <a:noFill/>
        </p:spPr>
        <p:txBody>
          <a:bodyPr wrap="square" rtlCol="0" anchor="t">
            <a:spAutoFit/>
          </a:bodyPr>
          <a:lstStyle/>
          <a:p>
            <a:r>
              <a:rPr lang="en-US" sz="1600" b="1" dirty="0">
                <a:latin typeface="+mj-lt"/>
              </a:rPr>
              <a:t>Future market forecast</a:t>
            </a:r>
            <a:r>
              <a:rPr lang="zh-TW" altLang="en-US" sz="1600" b="1" dirty="0">
                <a:latin typeface="+mj-lt"/>
              </a:rPr>
              <a:t> </a:t>
            </a:r>
            <a:r>
              <a:rPr lang="en-US" altLang="zh-TW" sz="1600" b="1" dirty="0">
                <a:latin typeface="+mj-lt"/>
              </a:rPr>
              <a:t>in 2025</a:t>
            </a:r>
            <a:r>
              <a:rPr lang="en-US" sz="1600" b="1" dirty="0">
                <a:latin typeface="+mj-lt"/>
              </a:rPr>
              <a:t> (Pessimistic / Optimistic / Remain the same)?</a:t>
            </a:r>
          </a:p>
          <a:p>
            <a:endParaRPr lang="en-US" dirty="0">
              <a:latin typeface="Candara" panose="020E0502030303020204" pitchFamily="34" charset="0"/>
            </a:endParaRPr>
          </a:p>
          <a:p>
            <a:endParaRPr lang="en-US" dirty="0">
              <a:latin typeface="Candara" panose="020E0502030303020204" pitchFamily="34" charset="0"/>
            </a:endParaRPr>
          </a:p>
          <a:p>
            <a:endParaRPr lang="en-US" dirty="0">
              <a:latin typeface="Candara" panose="020E0502030303020204" pitchFamily="34" charset="0"/>
            </a:endParaRPr>
          </a:p>
          <a:p>
            <a:endParaRPr lang="en-US" dirty="0">
              <a:latin typeface="Candara" panose="020E0502030303020204" pitchFamily="34" charset="0"/>
            </a:endParaRPr>
          </a:p>
          <a:p>
            <a:r>
              <a:rPr lang="en-US" altLang="zh-TW" sz="1600" b="1" dirty="0">
                <a:latin typeface="+mj-lt"/>
              </a:rPr>
              <a:t>E</a:t>
            </a:r>
            <a:r>
              <a:rPr lang="en-US" sz="1600" b="1" dirty="0">
                <a:latin typeface="+mj-lt"/>
              </a:rPr>
              <a:t>conomic background</a:t>
            </a:r>
          </a:p>
          <a:p>
            <a:r>
              <a:rPr lang="en-US" sz="1200" dirty="0">
                <a:latin typeface="+mj-lt"/>
              </a:rPr>
              <a:t>In 2024, Jamaica's economy faced challenges, including a contraction of 2.8% in the third quarter, primarily due to adverse weather conditions impacting key sectors such as agriculture and mining. Despite these setbacks, the International Monetary Fund (IMF) projects a 2.1% growth in real GDP for Jamaica in 2025, indicating a positive outlook. </a:t>
            </a:r>
            <a:r>
              <a:rPr lang="en-US" sz="1200" dirty="0">
                <a:latin typeface="+mj-lt"/>
                <a:hlinkClick r:id="rId3"/>
              </a:rPr>
              <a:t>imf.org</a:t>
            </a:r>
            <a:endParaRPr lang="en-US" sz="1200" dirty="0">
              <a:latin typeface="+mj-lt"/>
            </a:endParaRPr>
          </a:p>
          <a:p>
            <a:r>
              <a:rPr lang="en-US" sz="1200" dirty="0">
                <a:latin typeface="+mj-lt"/>
              </a:rPr>
              <a:t>In support of economic development, the Government of Jamaica has allocated J$40 billion to the Shared Prosperity through Accelerated Improvement to our Road Network (SPARK) </a:t>
            </a:r>
            <a:r>
              <a:rPr lang="en-US" sz="1200" dirty="0" err="1">
                <a:latin typeface="+mj-lt"/>
              </a:rPr>
              <a:t>Programme</a:t>
            </a:r>
            <a:r>
              <a:rPr lang="en-US" sz="1200" dirty="0">
                <a:latin typeface="+mj-lt"/>
              </a:rPr>
              <a:t>. This initiative aims to rehabilitate and enhance the nation's road infrastructure, thereby facilitating commerce and contributing to sustained economic growth</a:t>
            </a:r>
          </a:p>
          <a:p>
            <a:r>
              <a:rPr lang="en-US" sz="1200" b="1" dirty="0">
                <a:solidFill>
                  <a:schemeClr val="accent1">
                    <a:lumMod val="75000"/>
                  </a:schemeClr>
                </a:solidFill>
                <a:latin typeface="+mj-lt"/>
              </a:rPr>
              <a:t>Election is due for 2025. </a:t>
            </a:r>
            <a:r>
              <a:rPr lang="en-US" sz="1200" dirty="0">
                <a:latin typeface="+mj-lt"/>
              </a:rPr>
              <a:t>Jamaica is scheduled to hold its next general election in 2025, with the exact date yet to be determined.</a:t>
            </a:r>
            <a:r>
              <a:rPr lang="en-US" sz="1200" b="1" dirty="0">
                <a:solidFill>
                  <a:schemeClr val="accent1">
                    <a:lumMod val="75000"/>
                  </a:schemeClr>
                </a:solidFill>
                <a:latin typeface="+mj-lt"/>
              </a:rPr>
              <a:t> </a:t>
            </a:r>
            <a:endParaRPr lang="en-US" sz="1400" dirty="0">
              <a:solidFill>
                <a:schemeClr val="accent1">
                  <a:lumMod val="75000"/>
                </a:schemeClr>
              </a:solidFill>
              <a:latin typeface="Candara" panose="020E0502030303020204" pitchFamily="34" charset="0"/>
            </a:endParaRPr>
          </a:p>
          <a:p>
            <a:endParaRPr lang="en-US" dirty="0"/>
          </a:p>
        </p:txBody>
      </p:sp>
      <p:graphicFrame>
        <p:nvGraphicFramePr>
          <p:cNvPr id="4" name="表格 3">
            <a:extLst>
              <a:ext uri="{FF2B5EF4-FFF2-40B4-BE49-F238E27FC236}">
                <a16:creationId xmlns:a16="http://schemas.microsoft.com/office/drawing/2014/main" id="{7988EBAC-3CAA-D50B-9514-39F51A44669D}"/>
              </a:ext>
            </a:extLst>
          </p:cNvPr>
          <p:cNvGraphicFramePr>
            <a:graphicFrameLocks noGrp="1"/>
          </p:cNvGraphicFramePr>
          <p:nvPr>
            <p:extLst>
              <p:ext uri="{D42A27DB-BD31-4B8C-83A1-F6EECF244321}">
                <p14:modId xmlns:p14="http://schemas.microsoft.com/office/powerpoint/2010/main" val="2112907714"/>
              </p:ext>
            </p:extLst>
          </p:nvPr>
        </p:nvGraphicFramePr>
        <p:xfrm>
          <a:off x="255390" y="1203598"/>
          <a:ext cx="6758880" cy="675421"/>
        </p:xfrm>
        <a:graphic>
          <a:graphicData uri="http://schemas.openxmlformats.org/drawingml/2006/table">
            <a:tbl>
              <a:tblPr firstRow="1" bandRow="1">
                <a:tableStyleId>{5C22544A-7EE6-4342-B048-85BDC9FD1C3A}</a:tableStyleId>
              </a:tblPr>
              <a:tblGrid>
                <a:gridCol w="1689720">
                  <a:extLst>
                    <a:ext uri="{9D8B030D-6E8A-4147-A177-3AD203B41FA5}">
                      <a16:colId xmlns:a16="http://schemas.microsoft.com/office/drawing/2014/main" val="20000"/>
                    </a:ext>
                  </a:extLst>
                </a:gridCol>
                <a:gridCol w="1689720">
                  <a:extLst>
                    <a:ext uri="{9D8B030D-6E8A-4147-A177-3AD203B41FA5}">
                      <a16:colId xmlns:a16="http://schemas.microsoft.com/office/drawing/2014/main" val="20001"/>
                    </a:ext>
                  </a:extLst>
                </a:gridCol>
                <a:gridCol w="1689720">
                  <a:extLst>
                    <a:ext uri="{9D8B030D-6E8A-4147-A177-3AD203B41FA5}">
                      <a16:colId xmlns:a16="http://schemas.microsoft.com/office/drawing/2014/main" val="20002"/>
                    </a:ext>
                  </a:extLst>
                </a:gridCol>
                <a:gridCol w="1689720">
                  <a:extLst>
                    <a:ext uri="{9D8B030D-6E8A-4147-A177-3AD203B41FA5}">
                      <a16:colId xmlns:a16="http://schemas.microsoft.com/office/drawing/2014/main" val="20003"/>
                    </a:ext>
                  </a:extLst>
                </a:gridCol>
              </a:tblGrid>
              <a:tr h="370621">
                <a:tc>
                  <a:txBody>
                    <a:bodyPr/>
                    <a:lstStyle/>
                    <a:p>
                      <a:endParaRPr lang="en-US" sz="1400"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400" dirty="0">
                          <a:solidFill>
                            <a:schemeClr val="bg1"/>
                          </a:solidFill>
                          <a:latin typeface="Candara" panose="020E0502030303020204" pitchFamily="34" charset="0"/>
                        </a:rPr>
                        <a:t>Get worse</a:t>
                      </a:r>
                      <a:endParaRPr lang="en-US" sz="1400" dirty="0">
                        <a:solidFill>
                          <a:schemeClr val="bg1"/>
                        </a:solidFill>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solidFill>
                            <a:schemeClr val="bg1"/>
                          </a:solidFill>
                          <a:latin typeface="Candara" panose="020E0502030303020204" pitchFamily="34" charset="0"/>
                        </a:rPr>
                        <a:t>Improve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solidFill>
                            <a:schemeClr val="bg1"/>
                          </a:solidFill>
                          <a:latin typeface="Candara" panose="020E0502030303020204" pitchFamily="34" charset="0"/>
                        </a:rPr>
                        <a:t>Stay</a:t>
                      </a:r>
                      <a:r>
                        <a:rPr lang="en-US" sz="1400" baseline="0" dirty="0">
                          <a:solidFill>
                            <a:schemeClr val="bg1"/>
                          </a:solidFill>
                          <a:latin typeface="Candara" panose="020E0502030303020204" pitchFamily="34" charset="0"/>
                        </a:rPr>
                        <a:t> the same</a:t>
                      </a:r>
                      <a:endParaRPr lang="en-US" sz="1400" dirty="0">
                        <a:solidFill>
                          <a:schemeClr val="bg1"/>
                        </a:solidFill>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88032">
                <a:tc>
                  <a:txBody>
                    <a:bodyPr/>
                    <a:lstStyle/>
                    <a:p>
                      <a:pPr algn="ctr"/>
                      <a:r>
                        <a:rPr lang="en-US" sz="1400" dirty="0">
                          <a:latin typeface="Candara" panose="020E0502030303020204" pitchFamily="34" charset="0"/>
                        </a:rPr>
                        <a:t>2025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400" dirty="0">
                          <a:latin typeface="Candara" panose="020E0502030303020204" pitchFamily="34" charset="0"/>
                        </a:rPr>
                        <a:t>V</a:t>
                      </a:r>
                      <a:endParaRPr lang="en-US" sz="1400"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2069591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E1A775-9B8D-A703-46C9-FF084DC71758}"/>
            </a:ext>
          </a:extLst>
        </p:cNvPr>
        <p:cNvGrpSpPr/>
        <p:nvPr/>
      </p:nvGrpSpPr>
      <p:grpSpPr>
        <a:xfrm>
          <a:off x="0" y="0"/>
          <a:ext cx="0" cy="0"/>
          <a:chOff x="0" y="0"/>
          <a:chExt cx="0" cy="0"/>
        </a:xfrm>
      </p:grpSpPr>
      <p:sp>
        <p:nvSpPr>
          <p:cNvPr id="7" name="Title 11">
            <a:extLst>
              <a:ext uri="{FF2B5EF4-FFF2-40B4-BE49-F238E27FC236}">
                <a16:creationId xmlns:a16="http://schemas.microsoft.com/office/drawing/2014/main" id="{BF4392F0-7032-C4D3-8134-D9565F0240E5}"/>
              </a:ext>
            </a:extLst>
          </p:cNvPr>
          <p:cNvSpPr>
            <a:spLocks noGrp="1"/>
          </p:cNvSpPr>
          <p:nvPr>
            <p:ph type="title"/>
          </p:nvPr>
        </p:nvSpPr>
        <p:spPr>
          <a:xfrm>
            <a:off x="107504" y="123478"/>
            <a:ext cx="8928992" cy="533400"/>
          </a:xfrm>
          <a:solidFill>
            <a:srgbClr val="003217"/>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altLang="zh-TW" sz="2400" b="1" dirty="0">
                <a:latin typeface="DFKai-SB" pitchFamily="65" charset="-120"/>
                <a:ea typeface="DFKai-SB" pitchFamily="65" charset="-120"/>
              </a:rPr>
              <a:t>Topic discussion </a:t>
            </a:r>
            <a:r>
              <a:rPr lang="en-US" altLang="zh-TW" sz="2400" b="1" dirty="0">
                <a:solidFill>
                  <a:srgbClr val="FFFF00"/>
                </a:solidFill>
                <a:latin typeface="DFKai-SB" pitchFamily="65" charset="-120"/>
                <a:ea typeface="DFKai-SB" pitchFamily="65" charset="-120"/>
              </a:rPr>
              <a:t>(JM)</a:t>
            </a:r>
            <a:endParaRPr lang="en-US" sz="2400" b="1" dirty="0">
              <a:solidFill>
                <a:srgbClr val="FFFF00"/>
              </a:solidFill>
              <a:latin typeface="DFKai-SB" pitchFamily="65" charset="-120"/>
              <a:ea typeface="DFKai-SB" pitchFamily="65" charset="-120"/>
            </a:endParaRPr>
          </a:p>
        </p:txBody>
      </p:sp>
      <p:sp>
        <p:nvSpPr>
          <p:cNvPr id="5" name="Slide Number Placeholder 1">
            <a:extLst>
              <a:ext uri="{FF2B5EF4-FFF2-40B4-BE49-F238E27FC236}">
                <a16:creationId xmlns:a16="http://schemas.microsoft.com/office/drawing/2014/main" id="{93266F47-C7AB-C17F-B442-1062D83130EA}"/>
              </a:ext>
            </a:extLst>
          </p:cNvPr>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35</a:t>
            </a:fld>
            <a:endParaRPr lang="en-US" sz="1200" dirty="0">
              <a:solidFill>
                <a:prstClr val="black"/>
              </a:solidFill>
              <a:latin typeface="Calibri"/>
            </a:endParaRPr>
          </a:p>
        </p:txBody>
      </p:sp>
      <p:sp>
        <p:nvSpPr>
          <p:cNvPr id="3" name="文字方塊 2">
            <a:extLst>
              <a:ext uri="{FF2B5EF4-FFF2-40B4-BE49-F238E27FC236}">
                <a16:creationId xmlns:a16="http://schemas.microsoft.com/office/drawing/2014/main" id="{F02B74BA-0156-8E38-8717-FF81A638044F}"/>
              </a:ext>
            </a:extLst>
          </p:cNvPr>
          <p:cNvSpPr txBox="1"/>
          <p:nvPr/>
        </p:nvSpPr>
        <p:spPr>
          <a:xfrm>
            <a:off x="179512" y="771550"/>
            <a:ext cx="8784976" cy="861774"/>
          </a:xfrm>
          <a:prstGeom prst="rect">
            <a:avLst/>
          </a:prstGeom>
          <a:noFill/>
        </p:spPr>
        <p:txBody>
          <a:bodyPr wrap="square" rtlCol="0" anchor="t">
            <a:spAutoFit/>
          </a:bodyPr>
          <a:lstStyle/>
          <a:p>
            <a:r>
              <a:rPr lang="en-US" sz="1600" b="1" dirty="0"/>
              <a:t>Market share and Loading volume prospect </a:t>
            </a:r>
            <a:r>
              <a:rPr lang="en-US" altLang="zh-TW" sz="1600" b="1" dirty="0"/>
              <a:t>2025</a:t>
            </a:r>
            <a:r>
              <a:rPr lang="en-US" sz="1600" b="1" dirty="0"/>
              <a:t> (Long Haul)</a:t>
            </a:r>
          </a:p>
          <a:p>
            <a:pPr marL="285750" indent="-285750">
              <a:buFont typeface="Arial" pitchFamily="34" charset="0"/>
              <a:buChar char="•"/>
            </a:pPr>
            <a:endParaRPr lang="en-US" sz="1400" dirty="0">
              <a:solidFill>
                <a:schemeClr val="accent1">
                  <a:lumMod val="75000"/>
                </a:schemeClr>
              </a:solidFill>
              <a:latin typeface="Candara" panose="020E0502030303020204" pitchFamily="34" charset="0"/>
            </a:endParaRPr>
          </a:p>
          <a:p>
            <a:endParaRPr lang="en-US" dirty="0"/>
          </a:p>
        </p:txBody>
      </p:sp>
      <p:pic>
        <p:nvPicPr>
          <p:cNvPr id="2" name="Picture 4">
            <a:extLst>
              <a:ext uri="{FF2B5EF4-FFF2-40B4-BE49-F238E27FC236}">
                <a16:creationId xmlns:a16="http://schemas.microsoft.com/office/drawing/2014/main" id="{1438962B-7D35-DED4-E2F2-F18C35BAF633}"/>
              </a:ext>
            </a:extLst>
          </p:cNvPr>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7351"/>
                    </a14:imgEffect>
                    <a14:imgEffect>
                      <a14:saturation sat="379000"/>
                    </a14:imgEffect>
                  </a14:imgLayer>
                </a14:imgProps>
              </a:ext>
            </a:extLst>
          </a:blip>
          <a:srcRect t="12240" b="4333"/>
          <a:stretch/>
        </p:blipFill>
        <p:spPr>
          <a:xfrm>
            <a:off x="538512" y="1481119"/>
            <a:ext cx="4184341" cy="2426155"/>
          </a:xfrm>
          <a:prstGeom prst="rect">
            <a:avLst/>
          </a:prstGeom>
        </p:spPr>
      </p:pic>
      <p:pic>
        <p:nvPicPr>
          <p:cNvPr id="6" name="Picture 3">
            <a:extLst>
              <a:ext uri="{FF2B5EF4-FFF2-40B4-BE49-F238E27FC236}">
                <a16:creationId xmlns:a16="http://schemas.microsoft.com/office/drawing/2014/main" id="{9F0CFDB7-B664-92B3-BBE9-BE36A1E9133C}"/>
              </a:ext>
            </a:extLst>
          </p:cNvPr>
          <p:cNvPicPr>
            <a:picLocks noChangeAspect="1"/>
          </p:cNvPicPr>
          <p:nvPr/>
        </p:nvPicPr>
        <p:blipFill rotWithShape="1">
          <a:blip r:embed="rId5">
            <a:extLst>
              <a:ext uri="{BEBA8EAE-BF5A-486C-A8C5-ECC9F3942E4B}">
                <a14:imgProps xmlns:a14="http://schemas.microsoft.com/office/drawing/2010/main">
                  <a14:imgLayer r:embed="rId6">
                    <a14:imgEffect>
                      <a14:colorTemperature colorTemp="10416"/>
                    </a14:imgEffect>
                    <a14:imgEffect>
                      <a14:saturation sat="387000"/>
                    </a14:imgEffect>
                  </a14:imgLayer>
                </a14:imgProps>
              </a:ext>
            </a:extLst>
          </a:blip>
          <a:srcRect t="15171" r="4" b="5855"/>
          <a:stretch/>
        </p:blipFill>
        <p:spPr>
          <a:xfrm>
            <a:off x="4722853" y="1821279"/>
            <a:ext cx="3726740" cy="1967319"/>
          </a:xfrm>
          <a:prstGeom prst="rect">
            <a:avLst/>
          </a:prstGeom>
          <a:pattFill prst="pct60">
            <a:fgClr>
              <a:schemeClr val="accent1"/>
            </a:fgClr>
            <a:bgClr>
              <a:schemeClr val="bg1"/>
            </a:bgClr>
          </a:pattFill>
        </p:spPr>
      </p:pic>
    </p:spTree>
    <p:extLst>
      <p:ext uri="{BB962C8B-B14F-4D97-AF65-F5344CB8AC3E}">
        <p14:creationId xmlns:p14="http://schemas.microsoft.com/office/powerpoint/2010/main" val="38529052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CB4E78-4175-56FA-4262-F9631FF46AFA}"/>
            </a:ext>
          </a:extLst>
        </p:cNvPr>
        <p:cNvGrpSpPr/>
        <p:nvPr/>
      </p:nvGrpSpPr>
      <p:grpSpPr>
        <a:xfrm>
          <a:off x="0" y="0"/>
          <a:ext cx="0" cy="0"/>
          <a:chOff x="0" y="0"/>
          <a:chExt cx="0" cy="0"/>
        </a:xfrm>
      </p:grpSpPr>
      <p:sp>
        <p:nvSpPr>
          <p:cNvPr id="4" name="Title 11">
            <a:extLst>
              <a:ext uri="{FF2B5EF4-FFF2-40B4-BE49-F238E27FC236}">
                <a16:creationId xmlns:a16="http://schemas.microsoft.com/office/drawing/2014/main" id="{D5C7B748-E888-F724-C9CC-9A1717A0973D}"/>
              </a:ext>
            </a:extLst>
          </p:cNvPr>
          <p:cNvSpPr txBox="1">
            <a:spLocks/>
          </p:cNvSpPr>
          <p:nvPr/>
        </p:nvSpPr>
        <p:spPr>
          <a:xfrm>
            <a:off x="107504" y="123478"/>
            <a:ext cx="8928992" cy="533400"/>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lIns="0" tIns="0" rIns="0" bIns="0" anchor="ctr">
            <a:norm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altLang="zh-TW" sz="2400" b="1" kern="0" dirty="0">
                <a:latin typeface="DFKai-SB" pitchFamily="65" charset="-120"/>
                <a:ea typeface="DFKai-SB" pitchFamily="65" charset="-120"/>
              </a:rPr>
              <a:t>ECD/IMD Topic discussion </a:t>
            </a:r>
            <a:r>
              <a:rPr lang="en-US" altLang="zh-TW" sz="2400" b="1" kern="0" dirty="0">
                <a:solidFill>
                  <a:srgbClr val="FFFF00"/>
                </a:solidFill>
                <a:latin typeface="DFKai-SB" pitchFamily="65" charset="-120"/>
                <a:ea typeface="DFKai-SB" pitchFamily="65" charset="-120"/>
              </a:rPr>
              <a:t>(JM)</a:t>
            </a:r>
            <a:endParaRPr lang="en-US" sz="2400" b="1" kern="0" dirty="0">
              <a:solidFill>
                <a:srgbClr val="FFFF00"/>
              </a:solidFill>
              <a:latin typeface="DFKai-SB" pitchFamily="65" charset="-120"/>
              <a:ea typeface="DFKai-SB" pitchFamily="65" charset="-120"/>
            </a:endParaRPr>
          </a:p>
        </p:txBody>
      </p:sp>
      <p:graphicFrame>
        <p:nvGraphicFramePr>
          <p:cNvPr id="2" name="表格 1">
            <a:extLst>
              <a:ext uri="{FF2B5EF4-FFF2-40B4-BE49-F238E27FC236}">
                <a16:creationId xmlns:a16="http://schemas.microsoft.com/office/drawing/2014/main" id="{ECAB4B1B-F59E-1D66-1DD0-A71805D7F828}"/>
              </a:ext>
            </a:extLst>
          </p:cNvPr>
          <p:cNvGraphicFramePr>
            <a:graphicFrameLocks noGrp="1"/>
          </p:cNvGraphicFramePr>
          <p:nvPr>
            <p:extLst>
              <p:ext uri="{D42A27DB-BD31-4B8C-83A1-F6EECF244321}">
                <p14:modId xmlns:p14="http://schemas.microsoft.com/office/powerpoint/2010/main" val="718885524"/>
              </p:ext>
            </p:extLst>
          </p:nvPr>
        </p:nvGraphicFramePr>
        <p:xfrm>
          <a:off x="107504" y="699542"/>
          <a:ext cx="8928992" cy="3755093"/>
        </p:xfrm>
        <a:graphic>
          <a:graphicData uri="http://schemas.openxmlformats.org/drawingml/2006/table">
            <a:tbl>
              <a:tblPr>
                <a:tableStyleId>{5C22544A-7EE6-4342-B048-85BDC9FD1C3A}</a:tableStyleId>
              </a:tblPr>
              <a:tblGrid>
                <a:gridCol w="832827">
                  <a:extLst>
                    <a:ext uri="{9D8B030D-6E8A-4147-A177-3AD203B41FA5}">
                      <a16:colId xmlns:a16="http://schemas.microsoft.com/office/drawing/2014/main" val="1096605092"/>
                    </a:ext>
                  </a:extLst>
                </a:gridCol>
                <a:gridCol w="1310678">
                  <a:extLst>
                    <a:ext uri="{9D8B030D-6E8A-4147-A177-3AD203B41FA5}">
                      <a16:colId xmlns:a16="http://schemas.microsoft.com/office/drawing/2014/main" val="1714653431"/>
                    </a:ext>
                  </a:extLst>
                </a:gridCol>
                <a:gridCol w="952839">
                  <a:extLst>
                    <a:ext uri="{9D8B030D-6E8A-4147-A177-3AD203B41FA5}">
                      <a16:colId xmlns:a16="http://schemas.microsoft.com/office/drawing/2014/main" val="2905017876"/>
                    </a:ext>
                  </a:extLst>
                </a:gridCol>
                <a:gridCol w="864096">
                  <a:extLst>
                    <a:ext uri="{9D8B030D-6E8A-4147-A177-3AD203B41FA5}">
                      <a16:colId xmlns:a16="http://schemas.microsoft.com/office/drawing/2014/main" val="4291711140"/>
                    </a:ext>
                  </a:extLst>
                </a:gridCol>
                <a:gridCol w="1008111">
                  <a:extLst>
                    <a:ext uri="{9D8B030D-6E8A-4147-A177-3AD203B41FA5}">
                      <a16:colId xmlns:a16="http://schemas.microsoft.com/office/drawing/2014/main" val="1668644550"/>
                    </a:ext>
                  </a:extLst>
                </a:gridCol>
                <a:gridCol w="3960441">
                  <a:extLst>
                    <a:ext uri="{9D8B030D-6E8A-4147-A177-3AD203B41FA5}">
                      <a16:colId xmlns:a16="http://schemas.microsoft.com/office/drawing/2014/main" val="3561485105"/>
                    </a:ext>
                  </a:extLst>
                </a:gridCol>
              </a:tblGrid>
              <a:tr h="140465">
                <a:tc rowSpan="5">
                  <a:txBody>
                    <a:bodyPr/>
                    <a:lstStyle/>
                    <a:p>
                      <a:pPr algn="l" fontAlgn="ctr"/>
                      <a:r>
                        <a:rPr lang="zh-TW" altLang="en-US" sz="900" u="none" strike="noStrike" dirty="0">
                          <a:solidFill>
                            <a:schemeClr val="tx1"/>
                          </a:solidFill>
                          <a:effectLst/>
                          <a:latin typeface="Candara" panose="020E0502030303020204" pitchFamily="34" charset="0"/>
                        </a:rPr>
                        <a:t>　</a:t>
                      </a:r>
                    </a:p>
                    <a:p>
                      <a:pPr algn="ctr" fontAlgn="ctr"/>
                      <a:r>
                        <a:rPr lang="en-US" altLang="zh-TW" sz="1050" b="0" u="none" strike="noStrike" dirty="0">
                          <a:solidFill>
                            <a:schemeClr val="tx1"/>
                          </a:solidFill>
                          <a:effectLst/>
                          <a:latin typeface="Candara" panose="020E0502030303020204" pitchFamily="34" charset="0"/>
                        </a:rPr>
                        <a:t>ECD </a:t>
                      </a:r>
                      <a:r>
                        <a:rPr lang="en-US" sz="1050" b="0" u="none" strike="noStrike" dirty="0">
                          <a:solidFill>
                            <a:schemeClr val="tx1"/>
                          </a:solidFill>
                          <a:effectLst/>
                          <a:latin typeface="Candara" panose="020E0502030303020204" pitchFamily="34" charset="0"/>
                        </a:rPr>
                        <a:t>KPI</a:t>
                      </a:r>
                      <a:endParaRPr lang="en-US" sz="105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900" u="none" strike="noStrike" dirty="0">
                          <a:solidFill>
                            <a:schemeClr val="tx1"/>
                          </a:solidFill>
                          <a:effectLst/>
                          <a:latin typeface="Candara" panose="020E0502030303020204" pitchFamily="34" charset="0"/>
                        </a:rPr>
                        <a:t>　</a:t>
                      </a:r>
                      <a:r>
                        <a:rPr lang="en-US" altLang="zh-TW" sz="900" u="none" strike="noStrike" dirty="0">
                          <a:solidFill>
                            <a:schemeClr val="tx1"/>
                          </a:solidFill>
                          <a:effectLst/>
                          <a:latin typeface="Candara" panose="020E0502030303020204" pitchFamily="34" charset="0"/>
                        </a:rPr>
                        <a:t>ITEM</a:t>
                      </a: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solidFill>
                            <a:schemeClr val="tx1"/>
                          </a:solidFill>
                          <a:effectLst/>
                          <a:latin typeface="Candara" panose="020E0502030303020204" pitchFamily="34" charset="0"/>
                        </a:rPr>
                        <a:t>2023</a:t>
                      </a:r>
                      <a:endParaRPr lang="en-US" altLang="zh-TW"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solidFill>
                            <a:schemeClr val="tx1"/>
                          </a:solidFill>
                          <a:effectLst/>
                          <a:latin typeface="Candara" panose="020E0502030303020204" pitchFamily="34" charset="0"/>
                        </a:rPr>
                        <a:t>2024</a:t>
                      </a:r>
                      <a:endParaRPr lang="en-US" altLang="zh-TW"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solidFill>
                            <a:schemeClr val="tx1"/>
                          </a:solidFill>
                          <a:effectLst/>
                          <a:latin typeface="Candara" panose="020E0502030303020204" pitchFamily="34" charset="0"/>
                        </a:rPr>
                        <a:t>Diff</a:t>
                      </a:r>
                      <a:endParaRPr lang="en-US"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solidFill>
                            <a:schemeClr val="tx1"/>
                          </a:solidFill>
                          <a:effectLst/>
                          <a:latin typeface="Candara" panose="020E0502030303020204" pitchFamily="34" charset="0"/>
                        </a:rPr>
                        <a:t>Action Plan</a:t>
                      </a:r>
                      <a:r>
                        <a:rPr lang="zh-TW" altLang="en-US" sz="800" b="1" u="none" strike="noStrike" dirty="0">
                          <a:solidFill>
                            <a:schemeClr val="tx1"/>
                          </a:solidFill>
                          <a:effectLst/>
                          <a:latin typeface="Candara" panose="020E0502030303020204" pitchFamily="34" charset="0"/>
                        </a:rPr>
                        <a:t> </a:t>
                      </a:r>
                      <a:r>
                        <a:rPr lang="en-US" altLang="zh-TW" sz="800" b="1" u="none" strike="noStrike" dirty="0">
                          <a:solidFill>
                            <a:schemeClr val="tx1"/>
                          </a:solidFill>
                          <a:effectLst/>
                          <a:latin typeface="Candara" panose="020E0502030303020204" pitchFamily="34" charset="0"/>
                        </a:rPr>
                        <a:t>in 2025</a:t>
                      </a:r>
                      <a:endParaRPr lang="en-US"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9596723"/>
                  </a:ext>
                </a:extLst>
              </a:tr>
              <a:tr h="674903">
                <a:tc vMerge="1">
                  <a:txBody>
                    <a:bodyPr/>
                    <a:lstStyle/>
                    <a:p>
                      <a:pPr algn="ctr" fontAlgn="ctr"/>
                      <a:r>
                        <a:rPr lang="en-US" altLang="zh-TW" sz="1050" b="0" u="none" strike="noStrike" dirty="0">
                          <a:effectLst/>
                        </a:rPr>
                        <a:t>ECD</a:t>
                      </a:r>
                      <a:endParaRPr lang="en-US" sz="1050" b="0" u="none" strike="noStrike" dirty="0">
                        <a:effectLst/>
                      </a:endParaRPr>
                    </a:p>
                    <a:p>
                      <a:pPr algn="ctr" fontAlgn="ctr"/>
                      <a:r>
                        <a:rPr lang="en-US" sz="1050" b="0" u="none" strike="noStrike" dirty="0">
                          <a:effectLst/>
                        </a:rPr>
                        <a:t>KPI</a:t>
                      </a:r>
                      <a:endParaRPr lang="en-US" sz="1050" b="0" i="0" u="none" strike="noStrike" dirty="0">
                        <a:solidFill>
                          <a:srgbClr val="000000"/>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0" i="0" u="none" strike="noStrike" dirty="0">
                          <a:solidFill>
                            <a:schemeClr val="tx1"/>
                          </a:solidFill>
                          <a:effectLst/>
                          <a:latin typeface="+mn-lt"/>
                          <a:ea typeface="新細明體" panose="02020500000000000000" pitchFamily="18" charset="-120"/>
                        </a:rPr>
                        <a:t>Storage</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n-US" altLang="zh-TW" sz="800" u="none" strike="noStrike" dirty="0">
                          <a:solidFill>
                            <a:schemeClr val="tx1"/>
                          </a:solidFill>
                          <a:effectLst/>
                          <a:latin typeface="+mn-lt"/>
                        </a:rPr>
                        <a:t>5 </a:t>
                      </a:r>
                      <a:r>
                        <a:rPr lang="en-US" altLang="zh-TW" sz="800" u="none" strike="noStrike" dirty="0">
                          <a:effectLst/>
                          <a:latin typeface="+mn-lt"/>
                        </a:rPr>
                        <a:t> FULL CONTAINER IN STORAGE</a:t>
                      </a:r>
                      <a:endParaRPr lang="zh-TW" altLang="en-US" sz="800" b="0" i="0" u="none" strike="noStrike" dirty="0">
                        <a:solidFill>
                          <a:srgbClr val="000000"/>
                        </a:solidFill>
                        <a:effectLst/>
                        <a:latin typeface="+mn-lt"/>
                        <a:ea typeface="新細明體" panose="02020500000000000000" pitchFamily="18" charset="-120"/>
                      </a:endParaRPr>
                    </a:p>
                    <a:p>
                      <a:pPr algn="ctr" fontAlgn="ctr"/>
                      <a:r>
                        <a:rPr lang="zh-TW" altLang="en-US" sz="800" u="none" strike="noStrike" dirty="0">
                          <a:solidFill>
                            <a:schemeClr val="tx1"/>
                          </a:solidFill>
                          <a:effectLst/>
                          <a:latin typeface="+mn-lt"/>
                        </a:rPr>
                        <a:t>　</a:t>
                      </a:r>
                      <a:endParaRPr lang="zh-TW" altLang="en-US" sz="800" b="0" i="0" u="none" strike="noStrike" dirty="0">
                        <a:solidFill>
                          <a:schemeClr val="tx1"/>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n-US" altLang="zh-TW" sz="800" u="none" strike="noStrike" dirty="0">
                          <a:solidFill>
                            <a:schemeClr val="tx1"/>
                          </a:solidFill>
                          <a:effectLst/>
                          <a:latin typeface="+mn-lt"/>
                        </a:rPr>
                        <a:t>5 </a:t>
                      </a:r>
                      <a:r>
                        <a:rPr lang="en-US" altLang="zh-TW" sz="800" u="none" strike="noStrike" dirty="0">
                          <a:effectLst/>
                          <a:latin typeface="+mn-lt"/>
                        </a:rPr>
                        <a:t> FULL CONTAINER IN STORAGE</a:t>
                      </a:r>
                      <a:endParaRPr lang="zh-TW" altLang="en-US" sz="800" b="0" i="0" u="none" strike="noStrike" dirty="0">
                        <a:solidFill>
                          <a:srgbClr val="000000"/>
                        </a:solidFill>
                        <a:effectLst/>
                        <a:latin typeface="+mn-lt"/>
                        <a:ea typeface="新細明體" panose="02020500000000000000" pitchFamily="18" charset="-120"/>
                      </a:endParaRPr>
                    </a:p>
                    <a:p>
                      <a:pPr algn="ctr" fontAlgn="ctr"/>
                      <a:r>
                        <a:rPr lang="zh-TW" altLang="en-US" sz="800" u="none" strike="noStrike" dirty="0">
                          <a:solidFill>
                            <a:schemeClr val="tx1"/>
                          </a:solidFill>
                          <a:effectLst/>
                          <a:latin typeface="+mn-lt"/>
                        </a:rPr>
                        <a:t>　</a:t>
                      </a:r>
                      <a:endParaRPr lang="zh-TW" altLang="en-US" sz="800" b="0" i="0" u="none" strike="noStrike" dirty="0">
                        <a:solidFill>
                          <a:schemeClr val="tx1"/>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zh-TW" sz="800" u="none" strike="noStrike" dirty="0">
                          <a:effectLst/>
                          <a:highlight>
                            <a:srgbClr val="FFFF00"/>
                          </a:highlight>
                          <a:latin typeface="+mn-lt"/>
                          <a:cs typeface="Times New Roman" panose="02020603050405020304" pitchFamily="18" charset="0"/>
                        </a:rPr>
                        <a:t>0%</a:t>
                      </a:r>
                      <a:r>
                        <a:rPr lang="zh-TW" altLang="en-US" sz="800" u="none" strike="noStrike" dirty="0">
                          <a:effectLst/>
                          <a:highlight>
                            <a:srgbClr val="FFFF00"/>
                          </a:highlight>
                          <a:latin typeface="+mn-lt"/>
                          <a:cs typeface="Times New Roman" panose="02020603050405020304" pitchFamily="18" charset="0"/>
                        </a:rPr>
                        <a:t>　</a:t>
                      </a:r>
                      <a:endParaRPr lang="zh-TW" altLang="en-US" sz="800" b="0" i="0" u="none" strike="noStrike" dirty="0">
                        <a:solidFill>
                          <a:srgbClr val="000000"/>
                        </a:solidFill>
                        <a:effectLst/>
                        <a:highlight>
                          <a:srgbClr val="FFFF00"/>
                        </a:highlight>
                        <a:latin typeface="+mn-lt"/>
                        <a:ea typeface="新細明體" panose="02020500000000000000" pitchFamily="18" charset="-120"/>
                        <a:cs typeface="Times New Roman" panose="02020603050405020304" pitchFamily="18" charset="0"/>
                      </a:endParaRPr>
                    </a:p>
                  </a:txBody>
                  <a:tcPr marL="9384" marR="9384" marT="93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228600" indent="-228600" algn="l" fontAlgn="ctr">
                        <a:buFont typeface="+mj-lt"/>
                        <a:buAutoNum type="arabicPeriod"/>
                      </a:pPr>
                      <a:r>
                        <a:rPr lang="en-US" altLang="zh-TW" sz="800" u="none" strike="noStrike" dirty="0">
                          <a:effectLst/>
                          <a:latin typeface="+mn-lt"/>
                          <a:cs typeface="Times New Roman" panose="02020603050405020304" pitchFamily="18" charset="0"/>
                        </a:rPr>
                        <a:t>long overdue unclaimed cargo. Only two still on terminal / 1 abandoned. </a:t>
                      </a:r>
                    </a:p>
                    <a:p>
                      <a:pPr marL="228600" indent="-228600" algn="l" fontAlgn="ctr">
                        <a:buFont typeface="+mj-lt"/>
                        <a:buAutoNum type="arabicPeriod"/>
                      </a:pPr>
                      <a:r>
                        <a:rPr lang="en-US" altLang="zh-TW" sz="800" b="0" i="0" u="none" strike="noStrike" dirty="0">
                          <a:solidFill>
                            <a:srgbClr val="000000"/>
                          </a:solidFill>
                          <a:effectLst/>
                          <a:latin typeface="+mn-lt"/>
                          <a:ea typeface="新細明體" panose="02020500000000000000" pitchFamily="18" charset="-120"/>
                          <a:cs typeface="Times New Roman" panose="02020603050405020304" pitchFamily="18" charset="0"/>
                        </a:rPr>
                        <a:t>To frequently update unclaimed in SOL+ and advise BCC of our recommendations in our unclaimed report. </a:t>
                      </a:r>
                    </a:p>
                    <a:p>
                      <a:pPr marL="228600" indent="-228600" algn="l" fontAlgn="ctr">
                        <a:buFont typeface="+mj-lt"/>
                        <a:buAutoNum type="arabicPeriod"/>
                      </a:pPr>
                      <a:endParaRPr lang="en-US" altLang="zh-TW" sz="800" b="0" i="0" u="none" strike="noStrike" dirty="0">
                        <a:solidFill>
                          <a:srgbClr val="000000"/>
                        </a:solidFill>
                        <a:effectLst/>
                        <a:latin typeface="+mn-lt"/>
                        <a:ea typeface="新細明體" panose="02020500000000000000" pitchFamily="18" charset="-120"/>
                        <a:cs typeface="Times New Roman" panose="02020603050405020304" pitchFamily="18" charset="0"/>
                      </a:endParaRPr>
                    </a:p>
                    <a:p>
                      <a:pPr marL="228600" indent="-228600" algn="l" fontAlgn="ctr">
                        <a:buFont typeface="+mj-lt"/>
                        <a:buAutoNum type="arabicPeriod"/>
                      </a:pPr>
                      <a:r>
                        <a:rPr lang="en-US" altLang="zh-TW" sz="800" b="0" i="0" u="none" strike="noStrike" dirty="0">
                          <a:solidFill>
                            <a:srgbClr val="000000"/>
                          </a:solidFill>
                          <a:effectLst/>
                          <a:latin typeface="+mn-lt"/>
                          <a:ea typeface="新細明體" panose="02020500000000000000" pitchFamily="18" charset="-120"/>
                          <a:cs typeface="Times New Roman" panose="02020603050405020304" pitchFamily="18" charset="0"/>
                        </a:rPr>
                        <a:t>EMC does not pay terminal for full container storage. (Domestic)</a:t>
                      </a:r>
                    </a:p>
                    <a:p>
                      <a:pPr marL="228600" indent="-228600" algn="l" fontAlgn="ctr">
                        <a:buFont typeface="+mj-lt"/>
                        <a:buAutoNum type="arabicPeriod"/>
                      </a:pPr>
                      <a:endParaRPr lang="en-US" altLang="zh-TW" sz="800" b="0" i="0" u="none" strike="noStrike" dirty="0">
                        <a:solidFill>
                          <a:srgbClr val="000000"/>
                        </a:solidFill>
                        <a:effectLst/>
                        <a:latin typeface="+mn-lt"/>
                        <a:ea typeface="新細明體" panose="02020500000000000000" pitchFamily="18" charset="-120"/>
                        <a:cs typeface="Times New Roman" panose="02020603050405020304" pitchFamily="18" charset="0"/>
                      </a:endParaRPr>
                    </a:p>
                    <a:p>
                      <a:pPr marL="228600" indent="-228600" algn="l" fontAlgn="ctr">
                        <a:buFont typeface="+mj-lt"/>
                        <a:buAutoNum type="arabicPeriod"/>
                      </a:pPr>
                      <a:r>
                        <a:rPr lang="en-US" altLang="zh-TW" sz="800" b="0" i="0" u="none" strike="noStrike" dirty="0">
                          <a:solidFill>
                            <a:srgbClr val="000000"/>
                          </a:solidFill>
                          <a:effectLst/>
                          <a:latin typeface="+mn-lt"/>
                          <a:ea typeface="新細明體" panose="02020500000000000000" pitchFamily="18" charset="-120"/>
                          <a:cs typeface="Times New Roman" panose="02020603050405020304" pitchFamily="18" charset="0"/>
                        </a:rPr>
                        <a:t>1x40ft Customs Hold</a:t>
                      </a:r>
                    </a:p>
                    <a:p>
                      <a:pPr marL="228600" indent="-228600" algn="l" fontAlgn="ctr">
                        <a:buFont typeface="+mj-lt"/>
                        <a:buAutoNum type="arabicPeriod"/>
                      </a:pPr>
                      <a:endParaRPr lang="en-US" altLang="zh-TW" sz="800" b="0" i="0" u="none" strike="noStrike" dirty="0">
                        <a:solidFill>
                          <a:srgbClr val="000000"/>
                        </a:solidFill>
                        <a:effectLst/>
                        <a:latin typeface="+mn-lt"/>
                        <a:ea typeface="新細明體" panose="02020500000000000000" pitchFamily="18" charset="-120"/>
                        <a:cs typeface="Times New Roman" panose="02020603050405020304" pitchFamily="18" charset="0"/>
                      </a:endParaRPr>
                    </a:p>
                    <a:p>
                      <a:pPr marL="228600" indent="-228600" algn="l" fontAlgn="ctr">
                        <a:buFont typeface="+mj-lt"/>
                        <a:buAutoNum type="arabicPeriod"/>
                      </a:pPr>
                      <a:r>
                        <a:rPr lang="en-US" altLang="zh-TW" sz="800" b="0" i="0" u="none" strike="noStrike" dirty="0">
                          <a:solidFill>
                            <a:srgbClr val="000000"/>
                          </a:solidFill>
                          <a:effectLst/>
                          <a:latin typeface="+mn-lt"/>
                          <a:ea typeface="新細明體" panose="02020500000000000000" pitchFamily="18" charset="-120"/>
                          <a:cs typeface="Times New Roman" panose="02020603050405020304" pitchFamily="18" charset="0"/>
                        </a:rPr>
                        <a:t>Storage is handled by client for all units. </a:t>
                      </a:r>
                      <a:endParaRPr lang="zh-TW" altLang="en-US" sz="800" b="0" i="0" u="none" strike="noStrike" dirty="0">
                        <a:solidFill>
                          <a:srgbClr val="000000"/>
                        </a:solidFill>
                        <a:effectLst/>
                        <a:latin typeface="+mn-lt"/>
                        <a:ea typeface="新細明體" panose="02020500000000000000" pitchFamily="18" charset="-120"/>
                        <a:cs typeface="Times New Roman" panose="02020603050405020304" pitchFamily="18"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8280089"/>
                  </a:ext>
                </a:extLst>
              </a:tr>
              <a:tr h="541294">
                <a:tc vMerge="1">
                  <a:txBody>
                    <a:bodyPr/>
                    <a:lstStyle/>
                    <a:p>
                      <a:endParaRPr lang="en-US"/>
                    </a:p>
                  </a:txBody>
                  <a:tcPr/>
                </a:tc>
                <a:tc>
                  <a:txBody>
                    <a:bodyPr/>
                    <a:lstStyle/>
                    <a:p>
                      <a:pPr algn="ctr" fontAlgn="ctr"/>
                      <a:r>
                        <a:rPr lang="en-US" sz="800" b="0" i="0" u="none" strike="noStrike" dirty="0">
                          <a:solidFill>
                            <a:schemeClr val="tx1"/>
                          </a:solidFill>
                          <a:effectLst/>
                          <a:latin typeface="+mn-lt"/>
                          <a:ea typeface="新細明體" panose="02020500000000000000" pitchFamily="18" charset="-120"/>
                        </a:rPr>
                        <a:t>Lift on/off</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n-US" altLang="zh-TW" sz="800" b="0" i="0" u="none" strike="noStrike" dirty="0">
                          <a:solidFill>
                            <a:srgbClr val="000000"/>
                          </a:solidFill>
                          <a:effectLst/>
                          <a:latin typeface="+mn-lt"/>
                          <a:ea typeface="新細明體" panose="02020500000000000000" pitchFamily="18" charset="-120"/>
                        </a:rPr>
                        <a:t>Avg 20-30 units per </a:t>
                      </a:r>
                      <a:r>
                        <a:rPr lang="en-US" altLang="zh-TW" sz="800" b="0" i="0" u="none" strike="noStrike" dirty="0" err="1">
                          <a:solidFill>
                            <a:srgbClr val="000000"/>
                          </a:solidFill>
                          <a:effectLst/>
                          <a:latin typeface="+mn-lt"/>
                          <a:ea typeface="新細明體" panose="02020500000000000000" pitchFamily="18" charset="-120"/>
                        </a:rPr>
                        <a:t>hr</a:t>
                      </a:r>
                      <a:r>
                        <a:rPr lang="en-US" altLang="zh-TW" sz="800" b="0" i="0" u="none" strike="noStrike" dirty="0">
                          <a:solidFill>
                            <a:srgbClr val="000000"/>
                          </a:solidFill>
                          <a:effectLst/>
                          <a:latin typeface="+mn-lt"/>
                          <a:ea typeface="新細明體" panose="02020500000000000000" pitchFamily="18" charset="-120"/>
                        </a:rPr>
                        <a:t>/ day </a:t>
                      </a:r>
                      <a:endParaRPr lang="zh-TW" altLang="en-US" sz="800" b="0" i="0" u="none" strike="noStrike" dirty="0">
                        <a:solidFill>
                          <a:srgbClr val="000000"/>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n-US" altLang="zh-TW" sz="800" b="0" i="0" u="none" strike="noStrike" dirty="0">
                          <a:solidFill>
                            <a:srgbClr val="000000"/>
                          </a:solidFill>
                          <a:effectLst/>
                          <a:latin typeface="+mn-lt"/>
                          <a:ea typeface="新細明體" panose="02020500000000000000" pitchFamily="18" charset="-120"/>
                        </a:rPr>
                        <a:t>Avg 20-30 units per </a:t>
                      </a:r>
                      <a:r>
                        <a:rPr lang="en-US" altLang="zh-TW" sz="800" b="0" i="0" u="none" strike="noStrike" dirty="0" err="1">
                          <a:solidFill>
                            <a:srgbClr val="000000"/>
                          </a:solidFill>
                          <a:effectLst/>
                          <a:latin typeface="+mn-lt"/>
                          <a:ea typeface="新細明體" panose="02020500000000000000" pitchFamily="18" charset="-120"/>
                        </a:rPr>
                        <a:t>hr</a:t>
                      </a:r>
                      <a:r>
                        <a:rPr lang="en-US" altLang="zh-TW" sz="800" b="0" i="0" u="none" strike="noStrike" dirty="0">
                          <a:solidFill>
                            <a:srgbClr val="000000"/>
                          </a:solidFill>
                          <a:effectLst/>
                          <a:latin typeface="+mn-lt"/>
                          <a:ea typeface="新細明體" panose="02020500000000000000" pitchFamily="18" charset="-120"/>
                        </a:rPr>
                        <a:t>/ day </a:t>
                      </a:r>
                      <a:endParaRPr lang="zh-TW" altLang="en-US" sz="800" b="0" i="0" u="none" strike="noStrike" dirty="0">
                        <a:solidFill>
                          <a:srgbClr val="000000"/>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zh-TW" sz="800" u="none" strike="noStrike" dirty="0">
                          <a:effectLst/>
                          <a:highlight>
                            <a:srgbClr val="FFFF00"/>
                          </a:highlight>
                          <a:latin typeface="+mn-lt"/>
                          <a:cs typeface="Times New Roman" panose="02020603050405020304" pitchFamily="18" charset="0"/>
                        </a:rPr>
                        <a:t>0</a:t>
                      </a:r>
                      <a:r>
                        <a:rPr lang="zh-TW" altLang="en-US" sz="800" u="none" strike="noStrike" dirty="0">
                          <a:effectLst/>
                          <a:highlight>
                            <a:srgbClr val="FFFF00"/>
                          </a:highlight>
                          <a:latin typeface="+mn-lt"/>
                          <a:cs typeface="Times New Roman" panose="02020603050405020304" pitchFamily="18" charset="0"/>
                        </a:rPr>
                        <a:t>　</a:t>
                      </a:r>
                      <a:endParaRPr lang="zh-TW" altLang="en-US" sz="800" b="0" i="0" u="none" strike="noStrike" dirty="0">
                        <a:solidFill>
                          <a:srgbClr val="000000"/>
                        </a:solidFill>
                        <a:effectLst/>
                        <a:highlight>
                          <a:srgbClr val="FFFF00"/>
                        </a:highlight>
                        <a:latin typeface="+mn-lt"/>
                        <a:ea typeface="新細明體" panose="02020500000000000000" pitchFamily="18" charset="-120"/>
                        <a:cs typeface="Times New Roman" panose="02020603050405020304" pitchFamily="18" charset="0"/>
                      </a:endParaRPr>
                    </a:p>
                  </a:txBody>
                  <a:tcPr marL="9384" marR="9384" marT="93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800" b="0" i="0" u="none" strike="noStrike" dirty="0">
                        <a:solidFill>
                          <a:schemeClr val="tx1"/>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9480689"/>
                  </a:ext>
                </a:extLst>
              </a:tr>
              <a:tr h="322595">
                <a:tc vMerge="1">
                  <a:txBody>
                    <a:bodyPr/>
                    <a:lstStyle/>
                    <a:p>
                      <a:endParaRPr lang="zh-TW" altLang="en-US"/>
                    </a:p>
                  </a:txBody>
                  <a:tcPr/>
                </a:tc>
                <a:tc>
                  <a:txBody>
                    <a:bodyPr/>
                    <a:lstStyle/>
                    <a:p>
                      <a:pPr algn="ctr" fontAlgn="ctr"/>
                      <a:r>
                        <a:rPr lang="en-US" sz="800" b="0" i="0" u="none" strike="noStrike" dirty="0">
                          <a:solidFill>
                            <a:schemeClr val="tx1"/>
                          </a:solidFill>
                          <a:effectLst/>
                          <a:latin typeface="+mn-lt"/>
                          <a:ea typeface="新細明體" panose="02020500000000000000" pitchFamily="18" charset="-120"/>
                        </a:rPr>
                        <a:t>Reposition</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800" u="none" strike="noStrike" dirty="0">
                          <a:solidFill>
                            <a:schemeClr val="tx1"/>
                          </a:solidFill>
                          <a:effectLst/>
                          <a:latin typeface="+mn-lt"/>
                        </a:rPr>
                        <a:t>　</a:t>
                      </a:r>
                      <a:r>
                        <a:rPr lang="en-US" altLang="zh-TW" sz="800" u="none" strike="noStrike" dirty="0">
                          <a:solidFill>
                            <a:schemeClr val="tx1"/>
                          </a:solidFill>
                          <a:effectLst/>
                          <a:latin typeface="+mn-lt"/>
                        </a:rPr>
                        <a:t>80%</a:t>
                      </a:r>
                      <a:endParaRPr lang="zh-TW" altLang="en-US" sz="800" b="0" i="0" u="none" strike="noStrike" dirty="0">
                        <a:solidFill>
                          <a:schemeClr val="tx1"/>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zh-TW" altLang="en-US" sz="800" u="none" strike="noStrike" dirty="0">
                          <a:solidFill>
                            <a:schemeClr val="tx1"/>
                          </a:solidFill>
                          <a:effectLst/>
                          <a:latin typeface="+mn-lt"/>
                        </a:rPr>
                        <a:t>　</a:t>
                      </a:r>
                      <a:r>
                        <a:rPr lang="en-US" altLang="zh-TW" sz="800" u="none" strike="noStrike" dirty="0">
                          <a:solidFill>
                            <a:schemeClr val="tx1"/>
                          </a:solidFill>
                          <a:effectLst/>
                          <a:latin typeface="+mn-lt"/>
                        </a:rPr>
                        <a:t>80%</a:t>
                      </a:r>
                      <a:endParaRPr lang="zh-TW" altLang="en-US" sz="800" b="0" i="0" u="none" strike="noStrike" dirty="0">
                        <a:solidFill>
                          <a:schemeClr val="tx1"/>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zh-TW" sz="800" u="none" strike="noStrike" dirty="0">
                          <a:effectLst/>
                          <a:highlight>
                            <a:srgbClr val="FFFF00"/>
                          </a:highlight>
                          <a:latin typeface="+mn-lt"/>
                          <a:cs typeface="Times New Roman" panose="02020603050405020304" pitchFamily="18" charset="0"/>
                        </a:rPr>
                        <a:t>0</a:t>
                      </a:r>
                      <a:endParaRPr lang="zh-TW" altLang="en-US" sz="800" b="0" i="0" u="none" strike="noStrike" dirty="0">
                        <a:solidFill>
                          <a:srgbClr val="000000"/>
                        </a:solidFill>
                        <a:effectLst/>
                        <a:highlight>
                          <a:srgbClr val="FFFF00"/>
                        </a:highlight>
                        <a:latin typeface="+mn-lt"/>
                        <a:ea typeface="新細明體" panose="02020500000000000000" pitchFamily="18" charset="-120"/>
                        <a:cs typeface="Times New Roman" panose="02020603050405020304" pitchFamily="18" charset="0"/>
                      </a:endParaRPr>
                    </a:p>
                  </a:txBody>
                  <a:tcPr marL="9384" marR="9384" marT="93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r>
                        <a:rPr lang="en-US" altLang="zh-TW" sz="800" b="0" i="0" u="none" strike="noStrike" dirty="0">
                          <a:solidFill>
                            <a:srgbClr val="000000"/>
                          </a:solidFill>
                          <a:effectLst/>
                          <a:latin typeface="+mn-lt"/>
                          <a:ea typeface="新細明體" panose="02020500000000000000" pitchFamily="18" charset="-120"/>
                          <a:cs typeface="Times New Roman" panose="02020603050405020304" pitchFamily="18" charset="0"/>
                        </a:rPr>
                        <a:t>Frequent feeder delays. EMC would need more space available to ship out empties</a:t>
                      </a:r>
                      <a:endParaRPr lang="zh-TW" altLang="en-US" sz="800" b="0" i="0" u="none" strike="noStrike" dirty="0">
                        <a:solidFill>
                          <a:srgbClr val="000000"/>
                        </a:solidFill>
                        <a:effectLst/>
                        <a:latin typeface="+mn-lt"/>
                        <a:ea typeface="新細明體" panose="02020500000000000000" pitchFamily="18" charset="-120"/>
                        <a:cs typeface="Times New Roman" panose="02020603050405020304" pitchFamily="18"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3455894"/>
                  </a:ext>
                </a:extLst>
              </a:tr>
              <a:tr h="322595">
                <a:tc vMerge="1">
                  <a:txBody>
                    <a:bodyPr/>
                    <a:lstStyle/>
                    <a:p>
                      <a:endParaRPr lang="zh-TW" altLang="en-US"/>
                    </a:p>
                  </a:txBody>
                  <a:tcPr/>
                </a:tc>
                <a:tc>
                  <a:txBody>
                    <a:bodyPr/>
                    <a:lstStyle/>
                    <a:p>
                      <a:pPr algn="ctr" fontAlgn="ctr"/>
                      <a:r>
                        <a:rPr lang="en-US" sz="800" b="0" i="0" u="none" strike="noStrike" dirty="0">
                          <a:solidFill>
                            <a:schemeClr val="tx1"/>
                          </a:solidFill>
                          <a:effectLst/>
                          <a:latin typeface="+mn-lt"/>
                          <a:ea typeface="新細明體" panose="02020500000000000000" pitchFamily="18" charset="-120"/>
                        </a:rPr>
                        <a:t>M &amp; R</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u="none" strike="noStrike" dirty="0">
                          <a:solidFill>
                            <a:schemeClr val="tx1"/>
                          </a:solidFill>
                          <a:effectLst/>
                          <a:latin typeface="+mn-lt"/>
                        </a:rPr>
                        <a:t>N/A </a:t>
                      </a:r>
                      <a:endParaRPr lang="zh-TW" altLang="en-US" sz="800" b="0" i="0" u="none" strike="noStrike" dirty="0">
                        <a:solidFill>
                          <a:schemeClr val="tx1"/>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zh-TW" sz="800" u="none" strike="noStrike" dirty="0">
                          <a:solidFill>
                            <a:schemeClr val="tx1"/>
                          </a:solidFill>
                          <a:effectLst/>
                          <a:latin typeface="+mn-lt"/>
                        </a:rPr>
                        <a:t>N/A </a:t>
                      </a:r>
                      <a:endParaRPr lang="zh-TW" altLang="en-US" sz="800" b="0" i="0" u="none" strike="noStrike" dirty="0">
                        <a:solidFill>
                          <a:schemeClr val="tx1"/>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zh-TW" sz="800" u="none" strike="noStrike" dirty="0">
                          <a:effectLst/>
                          <a:highlight>
                            <a:srgbClr val="FFFF00"/>
                          </a:highlight>
                          <a:latin typeface="+mn-lt"/>
                          <a:cs typeface="Times New Roman" panose="02020603050405020304" pitchFamily="18" charset="0"/>
                        </a:rPr>
                        <a:t>N/A</a:t>
                      </a:r>
                      <a:r>
                        <a:rPr lang="zh-TW" altLang="en-US" sz="800" u="none" strike="noStrike" dirty="0">
                          <a:effectLst/>
                          <a:highlight>
                            <a:srgbClr val="FFFF00"/>
                          </a:highlight>
                          <a:latin typeface="+mn-lt"/>
                          <a:cs typeface="Times New Roman" panose="02020603050405020304" pitchFamily="18" charset="0"/>
                        </a:rPr>
                        <a:t>　</a:t>
                      </a:r>
                      <a:endParaRPr lang="zh-TW" altLang="en-US" sz="800" b="0" i="0" u="none" strike="noStrike" dirty="0">
                        <a:solidFill>
                          <a:srgbClr val="000000"/>
                        </a:solidFill>
                        <a:effectLst/>
                        <a:highlight>
                          <a:srgbClr val="FFFF00"/>
                        </a:highlight>
                        <a:latin typeface="+mn-lt"/>
                        <a:ea typeface="新細明體" panose="02020500000000000000" pitchFamily="18" charset="-120"/>
                        <a:cs typeface="Times New Roman" panose="02020603050405020304" pitchFamily="18" charset="0"/>
                      </a:endParaRPr>
                    </a:p>
                  </a:txBody>
                  <a:tcPr marL="9384" marR="9384" marT="93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altLang="zh-TW" sz="800" b="0" i="0" u="none" strike="noStrike" dirty="0">
                          <a:solidFill>
                            <a:schemeClr val="tx1"/>
                          </a:solidFill>
                          <a:effectLst/>
                          <a:latin typeface="+mn-lt"/>
                          <a:ea typeface="新細明體" panose="02020500000000000000" pitchFamily="18" charset="-120"/>
                        </a:rPr>
                        <a:t>N/A</a:t>
                      </a:r>
                      <a:endParaRPr lang="zh-TW" altLang="en-US" sz="800" b="0" i="0" u="none" strike="noStrike" dirty="0">
                        <a:solidFill>
                          <a:schemeClr val="tx1"/>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8652007"/>
                  </a:ext>
                </a:extLst>
              </a:tr>
              <a:tr h="322595">
                <a:tc rowSpan="3">
                  <a:txBody>
                    <a:bodyPr/>
                    <a:lstStyle/>
                    <a:p>
                      <a:pPr algn="ctr" fontAlgn="ctr"/>
                      <a:r>
                        <a:rPr lang="en-US" altLang="zh-TW" sz="1050" b="0" u="none" strike="noStrike" dirty="0">
                          <a:effectLst/>
                          <a:latin typeface="Candara" panose="020E0502030303020204" pitchFamily="34" charset="0"/>
                        </a:rPr>
                        <a:t>IMD</a:t>
                      </a:r>
                      <a:r>
                        <a:rPr lang="en-US" sz="1050" b="0" u="none" strike="noStrike" dirty="0">
                          <a:effectLst/>
                          <a:latin typeface="Candara" panose="020E0502030303020204" pitchFamily="34" charset="0"/>
                        </a:rPr>
                        <a:t> KPI</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mn-lt"/>
                          <a:ea typeface="新細明體" panose="02020500000000000000" pitchFamily="18" charset="-120"/>
                        </a:rPr>
                        <a:t>Cost </a:t>
                      </a:r>
                      <a:r>
                        <a:rPr lang="en-US" altLang="zh-TW" sz="800" b="0" i="0" u="none" strike="noStrike" dirty="0">
                          <a:solidFill>
                            <a:srgbClr val="000000"/>
                          </a:solidFill>
                          <a:effectLst/>
                          <a:latin typeface="+mn-lt"/>
                          <a:ea typeface="新細明體" panose="02020500000000000000" pitchFamily="18" charset="-120"/>
                        </a:rPr>
                        <a:t>Saving Project</a:t>
                      </a:r>
                      <a:endParaRPr lang="en-US" sz="800" b="0" i="0" u="none" strike="noStrike" dirty="0">
                        <a:solidFill>
                          <a:srgbClr val="000000"/>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u="none" strike="noStrike" dirty="0">
                          <a:effectLst/>
                          <a:latin typeface="+mn-lt"/>
                        </a:rPr>
                        <a:t>N/A</a:t>
                      </a:r>
                      <a:endParaRPr lang="zh-TW" altLang="en-US" sz="800" b="0" i="0" u="none" strike="noStrike" dirty="0">
                        <a:solidFill>
                          <a:srgbClr val="000000"/>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zh-TW" sz="800" u="none" strike="noStrike" dirty="0">
                          <a:effectLst/>
                          <a:latin typeface="+mn-lt"/>
                        </a:rPr>
                        <a:t>N/A</a:t>
                      </a:r>
                      <a:endParaRPr lang="zh-TW" altLang="en-US" sz="800" b="0" i="0" u="none" strike="noStrike" dirty="0">
                        <a:solidFill>
                          <a:srgbClr val="000000"/>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zh-TW" sz="800" u="none" strike="noStrike" dirty="0">
                          <a:effectLst/>
                          <a:highlight>
                            <a:srgbClr val="FFFF00"/>
                          </a:highlight>
                          <a:latin typeface="+mn-lt"/>
                          <a:cs typeface="Times New Roman" panose="02020603050405020304" pitchFamily="18" charset="0"/>
                        </a:rPr>
                        <a:t>30%</a:t>
                      </a:r>
                      <a:r>
                        <a:rPr lang="zh-TW" altLang="en-US" sz="800" u="none" strike="noStrike" dirty="0">
                          <a:effectLst/>
                          <a:highlight>
                            <a:srgbClr val="FFFF00"/>
                          </a:highlight>
                          <a:latin typeface="+mn-lt"/>
                          <a:cs typeface="Times New Roman" panose="02020603050405020304" pitchFamily="18" charset="0"/>
                        </a:rPr>
                        <a:t>　</a:t>
                      </a:r>
                      <a:endParaRPr lang="zh-TW" altLang="en-US" sz="800" b="0" i="0" u="none" strike="noStrike" dirty="0">
                        <a:solidFill>
                          <a:srgbClr val="000000"/>
                        </a:solidFill>
                        <a:effectLst/>
                        <a:highlight>
                          <a:srgbClr val="FFFF00"/>
                        </a:highlight>
                        <a:latin typeface="+mn-lt"/>
                        <a:ea typeface="新細明體" panose="02020500000000000000" pitchFamily="18" charset="-120"/>
                        <a:cs typeface="Times New Roman" panose="02020603050405020304" pitchFamily="18" charset="0"/>
                      </a:endParaRPr>
                    </a:p>
                  </a:txBody>
                  <a:tcPr marL="9384" marR="9384" marT="93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r>
                        <a:rPr lang="en-US" altLang="zh-TW" sz="800" u="none" strike="noStrike" dirty="0">
                          <a:effectLst/>
                          <a:latin typeface="+mn-lt"/>
                        </a:rPr>
                        <a:t>KFTL currently looking to increase their crane capacity by the end of 2024. </a:t>
                      </a:r>
                      <a:endParaRPr lang="zh-TW" altLang="en-US" sz="800" b="0" i="0" u="none" strike="noStrike" dirty="0">
                        <a:solidFill>
                          <a:srgbClr val="000000"/>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553598"/>
                  </a:ext>
                </a:extLst>
              </a:tr>
              <a:tr h="674903">
                <a:tc vMerge="1">
                  <a:txBody>
                    <a:bodyPr/>
                    <a:lstStyle/>
                    <a:p>
                      <a:endParaRPr lang="zh-TW" altLang="en-US"/>
                    </a:p>
                  </a:txBody>
                  <a:tcPr/>
                </a:tc>
                <a:tc>
                  <a:txBody>
                    <a:bodyPr/>
                    <a:lstStyle/>
                    <a:p>
                      <a:pPr algn="ctr" fontAlgn="ctr"/>
                      <a:r>
                        <a:rPr lang="en-US" sz="800" b="0" i="0" u="none" strike="noStrike" dirty="0">
                          <a:solidFill>
                            <a:srgbClr val="000000"/>
                          </a:solidFill>
                          <a:effectLst/>
                          <a:latin typeface="+mn-lt"/>
                          <a:ea typeface="新細明體" panose="02020500000000000000" pitchFamily="18" charset="-120"/>
                        </a:rPr>
                        <a:t>90% Onboard </a:t>
                      </a:r>
                    </a:p>
                    <a:p>
                      <a:pPr algn="ctr" fontAlgn="ctr"/>
                      <a:r>
                        <a:rPr lang="en-US" sz="800" b="0" i="0" u="none" strike="noStrike" dirty="0">
                          <a:solidFill>
                            <a:srgbClr val="000000"/>
                          </a:solidFill>
                          <a:effectLst/>
                          <a:latin typeface="+mn-lt"/>
                          <a:ea typeface="新細明體" panose="02020500000000000000" pitchFamily="18" charset="-120"/>
                        </a:rPr>
                        <a:t>within 7 Days</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800" u="none" strike="noStrike" dirty="0">
                          <a:effectLst/>
                          <a:latin typeface="+mn-lt"/>
                        </a:rPr>
                        <a:t>　</a:t>
                      </a:r>
                      <a:r>
                        <a:rPr lang="en-US" altLang="zh-TW" sz="800" u="none" strike="noStrike" dirty="0">
                          <a:effectLst/>
                          <a:latin typeface="+mn-lt"/>
                        </a:rPr>
                        <a:t>80%</a:t>
                      </a:r>
                      <a:endParaRPr lang="zh-TW" altLang="en-US" sz="800" b="0" i="0" u="none" strike="noStrike" dirty="0">
                        <a:solidFill>
                          <a:srgbClr val="000000"/>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zh-TW" altLang="en-US" sz="800" u="none" strike="noStrike" dirty="0">
                          <a:effectLst/>
                          <a:latin typeface="+mn-lt"/>
                        </a:rPr>
                        <a:t>　</a:t>
                      </a:r>
                      <a:r>
                        <a:rPr lang="en-US" altLang="zh-TW" sz="800" u="none" strike="noStrike" dirty="0">
                          <a:effectLst/>
                          <a:latin typeface="+mn-lt"/>
                        </a:rPr>
                        <a:t>80%</a:t>
                      </a:r>
                      <a:endParaRPr lang="zh-TW" altLang="en-US" sz="800" b="0" i="0" u="none" strike="noStrike" dirty="0">
                        <a:solidFill>
                          <a:srgbClr val="000000"/>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zh-TW" altLang="en-US" sz="800" u="none" strike="noStrike" dirty="0">
                          <a:effectLst/>
                          <a:highlight>
                            <a:srgbClr val="FFFF00"/>
                          </a:highlight>
                          <a:latin typeface="+mn-lt"/>
                          <a:cs typeface="Times New Roman" panose="02020603050405020304" pitchFamily="18" charset="0"/>
                        </a:rPr>
                        <a:t>　</a:t>
                      </a:r>
                      <a:r>
                        <a:rPr lang="en-US" altLang="zh-TW" sz="800" u="none" strike="noStrike" dirty="0">
                          <a:effectLst/>
                          <a:highlight>
                            <a:srgbClr val="FFFF00"/>
                          </a:highlight>
                          <a:latin typeface="+mn-lt"/>
                          <a:cs typeface="Times New Roman" panose="02020603050405020304" pitchFamily="18" charset="0"/>
                        </a:rPr>
                        <a:t>N/A</a:t>
                      </a:r>
                      <a:endParaRPr lang="zh-TW" altLang="en-US" sz="800" b="0" i="0" u="none" strike="noStrike" dirty="0">
                        <a:solidFill>
                          <a:srgbClr val="000000"/>
                        </a:solidFill>
                        <a:effectLst/>
                        <a:highlight>
                          <a:srgbClr val="FFFF00"/>
                        </a:highlight>
                        <a:latin typeface="+mn-lt"/>
                        <a:ea typeface="新細明體" panose="02020500000000000000" pitchFamily="18" charset="-120"/>
                        <a:cs typeface="Times New Roman" panose="02020603050405020304" pitchFamily="18" charset="0"/>
                      </a:endParaRPr>
                    </a:p>
                  </a:txBody>
                  <a:tcPr marL="9384" marR="9384" marT="93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r>
                        <a:rPr lang="en-US" altLang="zh-TW" sz="800" u="none" strike="noStrike" dirty="0">
                          <a:effectLst/>
                          <a:latin typeface="+mn-lt"/>
                        </a:rPr>
                        <a:t>No change. We need more capacity on feeder service. </a:t>
                      </a:r>
                      <a:endParaRPr lang="zh-TW" altLang="en-US" sz="800" b="0" i="0" u="none" strike="noStrike" dirty="0">
                        <a:solidFill>
                          <a:srgbClr val="000000"/>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0457558"/>
                  </a:ext>
                </a:extLst>
              </a:tr>
              <a:tr h="322595">
                <a:tc vMerge="1">
                  <a:txBody>
                    <a:bodyPr/>
                    <a:lstStyle/>
                    <a:p>
                      <a:endParaRPr lang="zh-TW" altLang="en-US"/>
                    </a:p>
                  </a:txBody>
                  <a:tcPr/>
                </a:tc>
                <a:tc>
                  <a:txBody>
                    <a:bodyPr/>
                    <a:lstStyle/>
                    <a:p>
                      <a:pPr algn="ctr" fontAlgn="ctr"/>
                      <a:r>
                        <a:rPr lang="en-US" sz="800" b="0" i="0" u="none" strike="noStrike" dirty="0">
                          <a:solidFill>
                            <a:srgbClr val="000000"/>
                          </a:solidFill>
                          <a:effectLst/>
                          <a:latin typeface="+mn-lt"/>
                          <a:ea typeface="新細明體" panose="02020500000000000000" pitchFamily="18" charset="-120"/>
                        </a:rPr>
                        <a:t>No Personal Negligence</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800" u="none" strike="noStrike" dirty="0">
                          <a:effectLst/>
                          <a:latin typeface="+mn-lt"/>
                        </a:rPr>
                        <a:t>　</a:t>
                      </a:r>
                      <a:r>
                        <a:rPr lang="en-US" altLang="zh-TW" sz="800" u="none" strike="noStrike" dirty="0">
                          <a:effectLst/>
                          <a:latin typeface="+mn-lt"/>
                        </a:rPr>
                        <a:t>Not AT THIS TIME</a:t>
                      </a:r>
                      <a:endParaRPr lang="zh-TW" altLang="en-US" sz="800" b="0" i="0" u="none" strike="noStrike" dirty="0">
                        <a:solidFill>
                          <a:srgbClr val="000000"/>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zh-TW" altLang="en-US" sz="800" u="none" strike="noStrike" dirty="0">
                          <a:effectLst/>
                          <a:latin typeface="+mn-lt"/>
                        </a:rPr>
                        <a:t>　</a:t>
                      </a:r>
                      <a:r>
                        <a:rPr lang="en-US" altLang="zh-TW" sz="800" u="none" strike="noStrike" dirty="0">
                          <a:effectLst/>
                          <a:latin typeface="+mn-lt"/>
                        </a:rPr>
                        <a:t>Not AT THIS TIME</a:t>
                      </a:r>
                      <a:endParaRPr lang="zh-TW" altLang="en-US" sz="800" b="0" i="0" u="none" strike="noStrike" dirty="0">
                        <a:solidFill>
                          <a:srgbClr val="000000"/>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zh-TW" sz="800" u="none" strike="noStrike" dirty="0">
                          <a:effectLst/>
                          <a:highlight>
                            <a:srgbClr val="FFFF00"/>
                          </a:highlight>
                          <a:latin typeface="+mn-lt"/>
                          <a:cs typeface="Times New Roman" panose="02020603050405020304" pitchFamily="18" charset="0"/>
                        </a:rPr>
                        <a:t>0%</a:t>
                      </a:r>
                      <a:r>
                        <a:rPr lang="zh-TW" altLang="en-US" sz="800" u="none" strike="noStrike" dirty="0">
                          <a:effectLst/>
                          <a:highlight>
                            <a:srgbClr val="FFFF00"/>
                          </a:highlight>
                          <a:latin typeface="+mn-lt"/>
                          <a:cs typeface="Times New Roman" panose="02020603050405020304" pitchFamily="18" charset="0"/>
                        </a:rPr>
                        <a:t>　</a:t>
                      </a:r>
                      <a:endParaRPr lang="zh-TW" altLang="en-US" sz="800" b="0" i="0" u="none" strike="noStrike" dirty="0">
                        <a:solidFill>
                          <a:srgbClr val="000000"/>
                        </a:solidFill>
                        <a:effectLst/>
                        <a:highlight>
                          <a:srgbClr val="FFFF00"/>
                        </a:highlight>
                        <a:latin typeface="+mn-lt"/>
                        <a:ea typeface="新細明體" panose="02020500000000000000" pitchFamily="18" charset="-120"/>
                        <a:cs typeface="Times New Roman" panose="02020603050405020304" pitchFamily="18" charset="0"/>
                      </a:endParaRPr>
                    </a:p>
                  </a:txBody>
                  <a:tcPr marL="9384" marR="9384" marT="93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r>
                        <a:rPr lang="en-US" altLang="zh-TW" sz="800" b="0" i="0" u="none" strike="noStrike" dirty="0">
                          <a:solidFill>
                            <a:srgbClr val="000000"/>
                          </a:solidFill>
                          <a:effectLst/>
                          <a:latin typeface="+mn-lt"/>
                          <a:ea typeface="新細明體" panose="02020500000000000000" pitchFamily="18" charset="-120"/>
                          <a:cs typeface="Times New Roman" panose="02020603050405020304" pitchFamily="18" charset="0"/>
                        </a:rPr>
                        <a:t>All safety and regulatory requirements are closely monitored by Agency personnel. </a:t>
                      </a:r>
                      <a:endParaRPr lang="zh-TW" altLang="en-US" sz="800" b="0" i="0" u="none" strike="noStrike" dirty="0">
                        <a:solidFill>
                          <a:srgbClr val="000000"/>
                        </a:solidFill>
                        <a:effectLst/>
                        <a:latin typeface="+mn-lt"/>
                        <a:ea typeface="新細明體" panose="02020500000000000000" pitchFamily="18" charset="-120"/>
                        <a:cs typeface="Times New Roman" panose="02020603050405020304" pitchFamily="18" charset="0"/>
                      </a:endParaRPr>
                    </a:p>
                    <a:p>
                      <a:pPr algn="ctr" fontAlgn="ctr"/>
                      <a:r>
                        <a:rPr lang="zh-TW" altLang="en-US" sz="800" u="none" strike="noStrike" dirty="0">
                          <a:effectLst/>
                          <a:latin typeface="+mn-lt"/>
                        </a:rPr>
                        <a:t>　</a:t>
                      </a:r>
                      <a:endParaRPr lang="zh-TW" altLang="en-US" sz="800" b="0" i="0" u="none" strike="noStrike" dirty="0">
                        <a:solidFill>
                          <a:srgbClr val="000000"/>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520168"/>
                  </a:ext>
                </a:extLst>
              </a:tr>
            </a:tbl>
          </a:graphicData>
        </a:graphic>
      </p:graphicFrame>
      <p:sp>
        <p:nvSpPr>
          <p:cNvPr id="5" name="Google Shape;452;p46">
            <a:extLst>
              <a:ext uri="{FF2B5EF4-FFF2-40B4-BE49-F238E27FC236}">
                <a16:creationId xmlns:a16="http://schemas.microsoft.com/office/drawing/2014/main" id="{2252C608-BFF3-A552-50AF-9B7CB6F22F20}"/>
              </a:ext>
            </a:extLst>
          </p:cNvPr>
          <p:cNvSpPr txBox="1">
            <a:spLocks/>
          </p:cNvSpPr>
          <p:nvPr/>
        </p:nvSpPr>
        <p:spPr>
          <a:xfrm>
            <a:off x="8892480" y="4926318"/>
            <a:ext cx="582900" cy="205800"/>
          </a:xfrm>
          <a:prstGeom prst="rect">
            <a:avLst/>
          </a:prstGeom>
          <a:noFill/>
          <a:ln>
            <a:noFill/>
          </a:ln>
        </p:spPr>
        <p:txBody>
          <a:bodyPr spcFirstLastPara="1" wrap="square" lIns="91423" tIns="45699" rIns="91423" bIns="45699"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SzPts val="1100"/>
            </a:pPr>
            <a:fld id="{00000000-1234-1234-1234-123412341234}" type="slidenum">
              <a:rPr lang="en-US" sz="1000" smtClean="0"/>
              <a:pPr>
                <a:buSzPts val="1100"/>
              </a:pPr>
              <a:t>36</a:t>
            </a:fld>
            <a:endParaRPr lang="en-US" sz="1000" dirty="0"/>
          </a:p>
        </p:txBody>
      </p:sp>
    </p:spTree>
    <p:extLst>
      <p:ext uri="{BB962C8B-B14F-4D97-AF65-F5344CB8AC3E}">
        <p14:creationId xmlns:p14="http://schemas.microsoft.com/office/powerpoint/2010/main" val="11451655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8B5C35-D7A0-1A83-299F-4DC4A15F3CF6}"/>
            </a:ext>
          </a:extLst>
        </p:cNvPr>
        <p:cNvGrpSpPr/>
        <p:nvPr/>
      </p:nvGrpSpPr>
      <p:grpSpPr>
        <a:xfrm>
          <a:off x="0" y="0"/>
          <a:ext cx="0" cy="0"/>
          <a:chOff x="0" y="0"/>
          <a:chExt cx="0" cy="0"/>
        </a:xfrm>
      </p:grpSpPr>
      <p:sp>
        <p:nvSpPr>
          <p:cNvPr id="4" name="Title 11">
            <a:extLst>
              <a:ext uri="{FF2B5EF4-FFF2-40B4-BE49-F238E27FC236}">
                <a16:creationId xmlns:a16="http://schemas.microsoft.com/office/drawing/2014/main" id="{C7849C50-98E1-E641-B4BE-D5E745FCBB85}"/>
              </a:ext>
            </a:extLst>
          </p:cNvPr>
          <p:cNvSpPr txBox="1">
            <a:spLocks/>
          </p:cNvSpPr>
          <p:nvPr/>
        </p:nvSpPr>
        <p:spPr>
          <a:xfrm>
            <a:off x="107504" y="123478"/>
            <a:ext cx="8928992" cy="533400"/>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lIns="0" tIns="0" rIns="0" bIns="0" anchor="ctr">
            <a:norm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altLang="zh-TW" sz="2400" b="1" kern="0" dirty="0">
                <a:latin typeface="DFKai-SB" pitchFamily="65" charset="-120"/>
                <a:ea typeface="DFKai-SB" pitchFamily="65" charset="-120"/>
              </a:rPr>
              <a:t>OCD/OPD Topic discussion </a:t>
            </a:r>
            <a:r>
              <a:rPr lang="en-US" altLang="zh-TW" sz="2400" b="1" kern="0" dirty="0">
                <a:solidFill>
                  <a:srgbClr val="FFFF00"/>
                </a:solidFill>
                <a:latin typeface="DFKai-SB" pitchFamily="65" charset="-120"/>
                <a:ea typeface="DFKai-SB" pitchFamily="65" charset="-120"/>
              </a:rPr>
              <a:t>(JM)</a:t>
            </a:r>
            <a:endParaRPr lang="en-US" sz="2400" b="1" kern="0" dirty="0">
              <a:solidFill>
                <a:srgbClr val="FFFF00"/>
              </a:solidFill>
              <a:latin typeface="DFKai-SB" pitchFamily="65" charset="-120"/>
              <a:ea typeface="DFKai-SB" pitchFamily="65" charset="-120"/>
            </a:endParaRPr>
          </a:p>
        </p:txBody>
      </p:sp>
      <p:graphicFrame>
        <p:nvGraphicFramePr>
          <p:cNvPr id="2" name="表格 1">
            <a:extLst>
              <a:ext uri="{FF2B5EF4-FFF2-40B4-BE49-F238E27FC236}">
                <a16:creationId xmlns:a16="http://schemas.microsoft.com/office/drawing/2014/main" id="{4A8DAA72-0243-4FB9-828A-9FEE8003EB45}"/>
              </a:ext>
            </a:extLst>
          </p:cNvPr>
          <p:cNvGraphicFramePr>
            <a:graphicFrameLocks noGrp="1"/>
          </p:cNvGraphicFramePr>
          <p:nvPr>
            <p:extLst>
              <p:ext uri="{D42A27DB-BD31-4B8C-83A1-F6EECF244321}">
                <p14:modId xmlns:p14="http://schemas.microsoft.com/office/powerpoint/2010/main" val="170573149"/>
              </p:ext>
            </p:extLst>
          </p:nvPr>
        </p:nvGraphicFramePr>
        <p:xfrm>
          <a:off x="35496" y="699542"/>
          <a:ext cx="9001000" cy="3257720"/>
        </p:xfrm>
        <a:graphic>
          <a:graphicData uri="http://schemas.openxmlformats.org/drawingml/2006/table">
            <a:tbl>
              <a:tblPr>
                <a:tableStyleId>{5C22544A-7EE6-4342-B048-85BDC9FD1C3A}</a:tableStyleId>
              </a:tblPr>
              <a:tblGrid>
                <a:gridCol w="637370">
                  <a:extLst>
                    <a:ext uri="{9D8B030D-6E8A-4147-A177-3AD203B41FA5}">
                      <a16:colId xmlns:a16="http://schemas.microsoft.com/office/drawing/2014/main" val="1096605092"/>
                    </a:ext>
                  </a:extLst>
                </a:gridCol>
                <a:gridCol w="1203750">
                  <a:extLst>
                    <a:ext uri="{9D8B030D-6E8A-4147-A177-3AD203B41FA5}">
                      <a16:colId xmlns:a16="http://schemas.microsoft.com/office/drawing/2014/main" val="1714653431"/>
                    </a:ext>
                  </a:extLst>
                </a:gridCol>
                <a:gridCol w="691490">
                  <a:extLst>
                    <a:ext uri="{9D8B030D-6E8A-4147-A177-3AD203B41FA5}">
                      <a16:colId xmlns:a16="http://schemas.microsoft.com/office/drawing/2014/main" val="2905017876"/>
                    </a:ext>
                  </a:extLst>
                </a:gridCol>
                <a:gridCol w="894438">
                  <a:extLst>
                    <a:ext uri="{9D8B030D-6E8A-4147-A177-3AD203B41FA5}">
                      <a16:colId xmlns:a16="http://schemas.microsoft.com/office/drawing/2014/main" val="4291711140"/>
                    </a:ext>
                  </a:extLst>
                </a:gridCol>
                <a:gridCol w="894438">
                  <a:extLst>
                    <a:ext uri="{9D8B030D-6E8A-4147-A177-3AD203B41FA5}">
                      <a16:colId xmlns:a16="http://schemas.microsoft.com/office/drawing/2014/main" val="1668644550"/>
                    </a:ext>
                  </a:extLst>
                </a:gridCol>
                <a:gridCol w="4679514">
                  <a:extLst>
                    <a:ext uri="{9D8B030D-6E8A-4147-A177-3AD203B41FA5}">
                      <a16:colId xmlns:a16="http://schemas.microsoft.com/office/drawing/2014/main" val="3561485105"/>
                    </a:ext>
                  </a:extLst>
                </a:gridCol>
              </a:tblGrid>
              <a:tr h="209868">
                <a:tc>
                  <a:txBody>
                    <a:bodyPr/>
                    <a:lstStyle/>
                    <a:p>
                      <a:pPr algn="l" fontAlgn="ctr"/>
                      <a:r>
                        <a:rPr lang="zh-TW" altLang="en-US" sz="900" u="none" strike="noStrike" dirty="0">
                          <a:effectLst/>
                          <a:latin typeface="Candara" panose="020E0502030303020204" pitchFamily="34" charset="0"/>
                        </a:rPr>
                        <a:t>　</a:t>
                      </a: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900" u="none" strike="noStrike" dirty="0">
                          <a:effectLst/>
                          <a:latin typeface="Candara" panose="020E0502030303020204" pitchFamily="34" charset="0"/>
                        </a:rPr>
                        <a:t>　</a:t>
                      </a:r>
                      <a:r>
                        <a:rPr lang="en-US" altLang="zh-TW" sz="900" u="none" strike="noStrike" dirty="0">
                          <a:effectLst/>
                          <a:latin typeface="Candara" panose="020E0502030303020204" pitchFamily="34" charset="0"/>
                        </a:rPr>
                        <a:t>ITEM</a:t>
                      </a: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effectLst/>
                          <a:latin typeface="Candara" panose="020E0502030303020204" pitchFamily="34" charset="0"/>
                        </a:rPr>
                        <a:t>2023</a:t>
                      </a:r>
                      <a:endParaRPr lang="en-US" altLang="zh-TW" sz="800" b="1"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effectLst/>
                          <a:latin typeface="Candara" panose="020E0502030303020204" pitchFamily="34" charset="0"/>
                        </a:rPr>
                        <a:t>2024</a:t>
                      </a:r>
                      <a:endParaRPr lang="en-US" altLang="zh-TW" sz="800" b="1"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effectLst/>
                          <a:latin typeface="Candara" panose="020E0502030303020204" pitchFamily="34" charset="0"/>
                        </a:rPr>
                        <a:t>Diff</a:t>
                      </a:r>
                      <a:endParaRPr lang="en-US" sz="800" b="1"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solidFill>
                            <a:schemeClr val="tx1"/>
                          </a:solidFill>
                          <a:effectLst/>
                          <a:latin typeface="Candara" panose="020E0502030303020204" pitchFamily="34" charset="0"/>
                        </a:rPr>
                        <a:t>Action Plan</a:t>
                      </a:r>
                      <a:r>
                        <a:rPr lang="zh-TW" altLang="en-US" sz="800" b="1" u="none" strike="noStrike" dirty="0">
                          <a:solidFill>
                            <a:schemeClr val="tx1"/>
                          </a:solidFill>
                          <a:effectLst/>
                          <a:latin typeface="Candara" panose="020E0502030303020204" pitchFamily="34" charset="0"/>
                        </a:rPr>
                        <a:t> </a:t>
                      </a:r>
                      <a:r>
                        <a:rPr lang="en-US" altLang="zh-TW" sz="800" b="1" u="none" strike="noStrike" dirty="0">
                          <a:solidFill>
                            <a:schemeClr val="tx1"/>
                          </a:solidFill>
                          <a:effectLst/>
                          <a:latin typeface="Candara" panose="020E0502030303020204" pitchFamily="34" charset="0"/>
                        </a:rPr>
                        <a:t>in 2025</a:t>
                      </a:r>
                      <a:endParaRPr lang="en-US"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9596723"/>
                  </a:ext>
                </a:extLst>
              </a:tr>
              <a:tr h="609532">
                <a:tc rowSpan="3">
                  <a:txBody>
                    <a:bodyPr/>
                    <a:lstStyle/>
                    <a:p>
                      <a:pPr algn="ctr" fontAlgn="ctr"/>
                      <a:r>
                        <a:rPr lang="en-US" sz="1050" b="0" u="none" strike="noStrike" dirty="0">
                          <a:effectLst/>
                          <a:latin typeface="Candara" panose="020E0502030303020204" pitchFamily="34" charset="0"/>
                        </a:rPr>
                        <a:t>OPD KPI</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0" u="none" strike="noStrike" dirty="0">
                          <a:effectLst/>
                          <a:latin typeface="+mn-lt"/>
                        </a:rPr>
                        <a:t>BOA</a:t>
                      </a:r>
                      <a:endParaRPr lang="en-US" sz="800" b="0" i="0" u="none" strike="noStrike" dirty="0">
                        <a:solidFill>
                          <a:srgbClr val="000000"/>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800" u="none" strike="noStrike" dirty="0">
                          <a:effectLst/>
                          <a:latin typeface="+mn-lt"/>
                          <a:cs typeface="Times New Roman" panose="02020603050405020304" pitchFamily="18" charset="0"/>
                        </a:rPr>
                        <a:t>　</a:t>
                      </a:r>
                      <a:r>
                        <a:rPr lang="en-US" altLang="zh-TW" sz="800" u="none" strike="noStrike" dirty="0">
                          <a:effectLst/>
                          <a:latin typeface="+mn-lt"/>
                          <a:cs typeface="Times New Roman" panose="02020603050405020304" pitchFamily="18" charset="0"/>
                        </a:rPr>
                        <a:t>80%</a:t>
                      </a:r>
                      <a:endParaRPr lang="zh-TW" altLang="en-US" sz="800" b="0" i="0" u="none" strike="noStrike" dirty="0">
                        <a:solidFill>
                          <a:srgbClr val="000000"/>
                        </a:solidFill>
                        <a:effectLst/>
                        <a:latin typeface="+mn-lt"/>
                        <a:ea typeface="新細明體" panose="02020500000000000000" pitchFamily="18" charset="-120"/>
                        <a:cs typeface="Times New Roman" panose="02020603050405020304" pitchFamily="18" charset="0"/>
                      </a:endParaRPr>
                    </a:p>
                  </a:txBody>
                  <a:tcPr marL="9384" marR="9384" marT="93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zh-TW" sz="800" u="none" strike="noStrike" dirty="0">
                          <a:effectLst/>
                          <a:latin typeface="+mn-lt"/>
                          <a:cs typeface="Times New Roman" panose="02020603050405020304" pitchFamily="18" charset="0"/>
                        </a:rPr>
                        <a:t>80%</a:t>
                      </a:r>
                      <a:r>
                        <a:rPr lang="zh-TW" altLang="en-US" sz="800" u="none" strike="noStrike" dirty="0">
                          <a:effectLst/>
                          <a:latin typeface="+mn-lt"/>
                          <a:cs typeface="Times New Roman" panose="02020603050405020304" pitchFamily="18" charset="0"/>
                        </a:rPr>
                        <a:t>　</a:t>
                      </a:r>
                      <a:endParaRPr lang="zh-TW" altLang="en-US" sz="800" b="0" i="0" u="none" strike="noStrike" dirty="0">
                        <a:solidFill>
                          <a:srgbClr val="000000"/>
                        </a:solidFill>
                        <a:effectLst/>
                        <a:latin typeface="+mn-lt"/>
                        <a:ea typeface="新細明體" panose="02020500000000000000" pitchFamily="18" charset="-120"/>
                        <a:cs typeface="Times New Roman" panose="02020603050405020304" pitchFamily="18" charset="0"/>
                      </a:endParaRPr>
                    </a:p>
                  </a:txBody>
                  <a:tcPr marL="9384" marR="9384" marT="93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zh-TW" sz="800" u="none" strike="noStrike" dirty="0">
                          <a:effectLst/>
                          <a:highlight>
                            <a:srgbClr val="FFFF00"/>
                          </a:highlight>
                          <a:latin typeface="+mn-lt"/>
                          <a:cs typeface="Times New Roman" panose="02020603050405020304" pitchFamily="18" charset="0"/>
                        </a:rPr>
                        <a:t>0%</a:t>
                      </a:r>
                      <a:r>
                        <a:rPr lang="zh-TW" altLang="en-US" sz="800" u="none" strike="noStrike" dirty="0">
                          <a:effectLst/>
                          <a:highlight>
                            <a:srgbClr val="FFFF00"/>
                          </a:highlight>
                          <a:latin typeface="+mn-lt"/>
                          <a:cs typeface="Times New Roman" panose="02020603050405020304" pitchFamily="18" charset="0"/>
                        </a:rPr>
                        <a:t>　</a:t>
                      </a:r>
                      <a:endParaRPr lang="zh-TW" altLang="en-US" sz="800" b="0" i="0" u="none" strike="noStrike" dirty="0">
                        <a:solidFill>
                          <a:srgbClr val="000000"/>
                        </a:solidFill>
                        <a:effectLst/>
                        <a:highlight>
                          <a:srgbClr val="FFFF00"/>
                        </a:highlight>
                        <a:latin typeface="+mn-lt"/>
                        <a:ea typeface="新細明體" panose="02020500000000000000" pitchFamily="18" charset="-120"/>
                        <a:cs typeface="Times New Roman" panose="02020603050405020304" pitchFamily="18" charset="0"/>
                      </a:endParaRPr>
                    </a:p>
                  </a:txBody>
                  <a:tcPr marL="9384" marR="9384" marT="93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r>
                        <a:rPr lang="en-US" altLang="zh-TW" sz="800" b="0" i="0" u="none" strike="noStrike" dirty="0">
                          <a:solidFill>
                            <a:srgbClr val="000000"/>
                          </a:solidFill>
                          <a:effectLst/>
                          <a:latin typeface="+mn-lt"/>
                          <a:ea typeface="新細明體" panose="02020500000000000000" pitchFamily="18" charset="-120"/>
                          <a:cs typeface="Times New Roman" panose="02020603050405020304" pitchFamily="18" charset="0"/>
                        </a:rPr>
                        <a:t>The vessel would have to come within agreed terminal window. </a:t>
                      </a:r>
                      <a:endParaRPr lang="zh-TW" altLang="en-US" sz="800" b="0" i="0" u="none" strike="noStrike" dirty="0">
                        <a:solidFill>
                          <a:srgbClr val="000000"/>
                        </a:solidFill>
                        <a:effectLst/>
                        <a:latin typeface="+mn-lt"/>
                        <a:ea typeface="新細明體" panose="02020500000000000000" pitchFamily="18" charset="-120"/>
                        <a:cs typeface="Times New Roman" panose="02020603050405020304" pitchFamily="18" charset="0"/>
                      </a:endParaRPr>
                    </a:p>
                  </a:txBody>
                  <a:tcPr marL="9384" marR="9384" marT="93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8280089"/>
                  </a:ext>
                </a:extLst>
              </a:tr>
              <a:tr h="194296">
                <a:tc vMerge="1">
                  <a:txBody>
                    <a:bodyPr/>
                    <a:lstStyle/>
                    <a:p>
                      <a:endParaRPr lang="zh-TW" altLang="en-US"/>
                    </a:p>
                  </a:txBody>
                  <a:tcPr/>
                </a:tc>
                <a:tc>
                  <a:txBody>
                    <a:bodyPr/>
                    <a:lstStyle/>
                    <a:p>
                      <a:pPr algn="ctr" fontAlgn="ctr"/>
                      <a:r>
                        <a:rPr lang="en-US" sz="800" b="0" u="none" strike="noStrike" dirty="0">
                          <a:effectLst/>
                          <a:latin typeface="+mn-lt"/>
                        </a:rPr>
                        <a:t>Port Stay</a:t>
                      </a:r>
                      <a:endParaRPr lang="en-US" sz="800" b="0" i="0" u="none" strike="noStrike" dirty="0">
                        <a:solidFill>
                          <a:srgbClr val="000000"/>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0" i="0" u="none" strike="noStrike" dirty="0">
                          <a:solidFill>
                            <a:srgbClr val="000000"/>
                          </a:solidFill>
                          <a:effectLst/>
                          <a:latin typeface="+mn-lt"/>
                          <a:ea typeface="新細明體" panose="02020500000000000000" pitchFamily="18" charset="-120"/>
                          <a:cs typeface="Times New Roman" panose="02020603050405020304" pitchFamily="18" charset="0"/>
                        </a:rPr>
                        <a:t>12hrs</a:t>
                      </a:r>
                      <a:endParaRPr lang="zh-TW" altLang="en-US" sz="800" b="0" i="0" u="none" strike="noStrike" dirty="0">
                        <a:solidFill>
                          <a:srgbClr val="000000"/>
                        </a:solidFill>
                        <a:effectLst/>
                        <a:latin typeface="+mn-lt"/>
                        <a:ea typeface="新細明體" panose="02020500000000000000" pitchFamily="18" charset="-120"/>
                        <a:cs typeface="Times New Roman" panose="02020603050405020304" pitchFamily="18" charset="0"/>
                      </a:endParaRPr>
                    </a:p>
                  </a:txBody>
                  <a:tcPr marL="9384" marR="9384" marT="93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zh-TW" sz="800" u="none" strike="noStrike" dirty="0">
                          <a:effectLst/>
                          <a:latin typeface="+mn-lt"/>
                          <a:cs typeface="Times New Roman" panose="02020603050405020304" pitchFamily="18" charset="0"/>
                        </a:rPr>
                        <a:t>12hrs</a:t>
                      </a:r>
                      <a:endParaRPr lang="zh-TW" altLang="en-US" sz="800" b="0" i="0" u="none" strike="noStrike" dirty="0">
                        <a:solidFill>
                          <a:srgbClr val="000000"/>
                        </a:solidFill>
                        <a:effectLst/>
                        <a:latin typeface="+mn-lt"/>
                        <a:ea typeface="新細明體" panose="02020500000000000000" pitchFamily="18" charset="-120"/>
                        <a:cs typeface="Times New Roman" panose="02020603050405020304" pitchFamily="18" charset="0"/>
                      </a:endParaRPr>
                    </a:p>
                  </a:txBody>
                  <a:tcPr marL="9384" marR="9384" marT="93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zh-TW" sz="800" u="none" strike="noStrike" dirty="0">
                          <a:effectLst/>
                          <a:highlight>
                            <a:srgbClr val="FFFF00"/>
                          </a:highlight>
                          <a:latin typeface="+mn-lt"/>
                          <a:cs typeface="Times New Roman" panose="02020603050405020304" pitchFamily="18" charset="0"/>
                        </a:rPr>
                        <a:t>0</a:t>
                      </a:r>
                      <a:r>
                        <a:rPr lang="zh-TW" altLang="en-US" sz="800" u="none" strike="noStrike" dirty="0">
                          <a:effectLst/>
                          <a:highlight>
                            <a:srgbClr val="FFFF00"/>
                          </a:highlight>
                          <a:latin typeface="+mn-lt"/>
                          <a:cs typeface="Times New Roman" panose="02020603050405020304" pitchFamily="18" charset="0"/>
                        </a:rPr>
                        <a:t>　</a:t>
                      </a:r>
                      <a:endParaRPr lang="zh-TW" altLang="en-US" sz="800" b="0" i="0" u="none" strike="noStrike" dirty="0">
                        <a:solidFill>
                          <a:srgbClr val="000000"/>
                        </a:solidFill>
                        <a:effectLst/>
                        <a:highlight>
                          <a:srgbClr val="FFFF00"/>
                        </a:highlight>
                        <a:latin typeface="+mn-lt"/>
                        <a:ea typeface="新細明體" panose="02020500000000000000" pitchFamily="18" charset="-120"/>
                        <a:cs typeface="Times New Roman" panose="02020603050405020304" pitchFamily="18" charset="0"/>
                      </a:endParaRPr>
                    </a:p>
                  </a:txBody>
                  <a:tcPr marL="9384" marR="9384" marT="93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r>
                        <a:rPr lang="en-US" altLang="zh-TW" sz="800" u="none" strike="noStrike" dirty="0">
                          <a:effectLst/>
                          <a:latin typeface="+mn-lt"/>
                          <a:cs typeface="Times New Roman" panose="02020603050405020304" pitchFamily="18" charset="0"/>
                        </a:rPr>
                        <a:t>We can continue to communicate to terminal to increase productivity.</a:t>
                      </a:r>
                      <a:r>
                        <a:rPr lang="zh-TW" altLang="en-US" sz="800" u="none" strike="noStrike" dirty="0">
                          <a:effectLst/>
                          <a:latin typeface="+mn-lt"/>
                          <a:cs typeface="Times New Roman" panose="02020603050405020304" pitchFamily="18" charset="0"/>
                        </a:rPr>
                        <a:t>　</a:t>
                      </a:r>
                      <a:endParaRPr lang="zh-TW" altLang="en-US" sz="800" b="0" i="0" u="none" strike="noStrike" dirty="0">
                        <a:solidFill>
                          <a:srgbClr val="000000"/>
                        </a:solidFill>
                        <a:effectLst/>
                        <a:latin typeface="+mn-lt"/>
                        <a:ea typeface="新細明體" panose="02020500000000000000" pitchFamily="18" charset="-120"/>
                        <a:cs typeface="Times New Roman" panose="02020603050405020304" pitchFamily="18" charset="0"/>
                      </a:endParaRPr>
                    </a:p>
                  </a:txBody>
                  <a:tcPr marL="9384" marR="9384" marT="93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3455894"/>
                  </a:ext>
                </a:extLst>
              </a:tr>
              <a:tr h="354456">
                <a:tc vMerge="1">
                  <a:txBody>
                    <a:bodyPr/>
                    <a:lstStyle/>
                    <a:p>
                      <a:endParaRPr lang="zh-TW" altLang="en-US"/>
                    </a:p>
                  </a:txBody>
                  <a:tcPr/>
                </a:tc>
                <a:tc>
                  <a:txBody>
                    <a:bodyPr/>
                    <a:lstStyle/>
                    <a:p>
                      <a:pPr algn="ctr" fontAlgn="ctr"/>
                      <a:r>
                        <a:rPr lang="en-US" sz="800" b="0" u="none" strike="noStrike" dirty="0">
                          <a:effectLst/>
                          <a:latin typeface="+mn-lt"/>
                        </a:rPr>
                        <a:t>Productivity</a:t>
                      </a:r>
                      <a:endParaRPr lang="en-US" sz="800" b="0" i="0" u="none" strike="noStrike" dirty="0">
                        <a:solidFill>
                          <a:srgbClr val="000000"/>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800" u="none" strike="noStrike" dirty="0">
                          <a:effectLst/>
                          <a:latin typeface="+mn-lt"/>
                          <a:cs typeface="Times New Roman" panose="02020603050405020304" pitchFamily="18" charset="0"/>
                        </a:rPr>
                        <a:t>　</a:t>
                      </a:r>
                      <a:r>
                        <a:rPr lang="en-US" altLang="zh-TW" sz="800" u="none" strike="noStrike" dirty="0">
                          <a:effectLst/>
                          <a:latin typeface="+mn-lt"/>
                          <a:cs typeface="Times New Roman" panose="02020603050405020304" pitchFamily="18" charset="0"/>
                        </a:rPr>
                        <a:t>20 moves per hour/crane</a:t>
                      </a:r>
                      <a:endParaRPr lang="zh-TW" altLang="en-US" sz="800" b="0" i="0" u="none" strike="noStrike" dirty="0">
                        <a:solidFill>
                          <a:srgbClr val="000000"/>
                        </a:solidFill>
                        <a:effectLst/>
                        <a:latin typeface="+mn-lt"/>
                        <a:ea typeface="新細明體" panose="02020500000000000000" pitchFamily="18" charset="-120"/>
                        <a:cs typeface="Times New Roman" panose="02020603050405020304" pitchFamily="18" charset="0"/>
                      </a:endParaRPr>
                    </a:p>
                  </a:txBody>
                  <a:tcPr marL="9384" marR="9384" marT="93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zh-TW" sz="800" u="none" strike="noStrike" dirty="0">
                          <a:effectLst/>
                          <a:latin typeface="+mn-lt"/>
                          <a:cs typeface="Times New Roman" panose="02020603050405020304" pitchFamily="18" charset="0"/>
                        </a:rPr>
                        <a:t>20 moves per hour/crane</a:t>
                      </a:r>
                      <a:endParaRPr lang="zh-TW" altLang="en-US" sz="800" b="0" i="0" u="none" strike="noStrike" dirty="0">
                        <a:solidFill>
                          <a:srgbClr val="000000"/>
                        </a:solidFill>
                        <a:effectLst/>
                        <a:latin typeface="+mn-lt"/>
                        <a:ea typeface="新細明體" panose="02020500000000000000" pitchFamily="18" charset="-120"/>
                        <a:cs typeface="Times New Roman" panose="02020603050405020304" pitchFamily="18" charset="0"/>
                      </a:endParaRPr>
                    </a:p>
                  </a:txBody>
                  <a:tcPr marL="9384" marR="9384" marT="93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zh-TW" sz="800" u="none" strike="noStrike" dirty="0">
                          <a:effectLst/>
                          <a:highlight>
                            <a:srgbClr val="FFFF00"/>
                          </a:highlight>
                          <a:latin typeface="+mn-lt"/>
                          <a:cs typeface="Times New Roman" panose="02020603050405020304" pitchFamily="18" charset="0"/>
                        </a:rPr>
                        <a:t>0</a:t>
                      </a:r>
                      <a:endParaRPr lang="zh-TW" altLang="en-US" sz="800" b="0" i="0" u="none" strike="noStrike" dirty="0">
                        <a:solidFill>
                          <a:srgbClr val="000000"/>
                        </a:solidFill>
                        <a:effectLst/>
                        <a:highlight>
                          <a:srgbClr val="FFFF00"/>
                        </a:highlight>
                        <a:latin typeface="+mn-lt"/>
                        <a:ea typeface="新細明體" panose="02020500000000000000" pitchFamily="18" charset="-120"/>
                        <a:cs typeface="Times New Roman" panose="02020603050405020304" pitchFamily="18" charset="0"/>
                      </a:endParaRPr>
                    </a:p>
                  </a:txBody>
                  <a:tcPr marL="9384" marR="9384" marT="93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r>
                        <a:rPr lang="en-US" altLang="zh-TW" sz="800" u="none" strike="noStrike" dirty="0">
                          <a:effectLst/>
                          <a:latin typeface="+mn-lt"/>
                          <a:cs typeface="Times New Roman" panose="02020603050405020304" pitchFamily="18" charset="0"/>
                        </a:rPr>
                        <a:t>We can continue to communicate to terminal to increase productivity.</a:t>
                      </a:r>
                    </a:p>
                    <a:p>
                      <a:pPr marL="0" marR="0" lvl="0" indent="0" algn="l" defTabSz="914400" eaLnBrk="1" fontAlgn="ctr" latinLnBrk="0" hangingPunct="1">
                        <a:lnSpc>
                          <a:spcPct val="100000"/>
                        </a:lnSpc>
                        <a:spcBef>
                          <a:spcPts val="0"/>
                        </a:spcBef>
                        <a:spcAft>
                          <a:spcPts val="0"/>
                        </a:spcAft>
                        <a:buClrTx/>
                        <a:buSzTx/>
                        <a:buFontTx/>
                        <a:buNone/>
                        <a:tabLst/>
                        <a:defRPr/>
                      </a:pPr>
                      <a:r>
                        <a:rPr lang="en-US" altLang="zh-TW" sz="800" u="none" strike="noStrike" dirty="0">
                          <a:effectLst/>
                          <a:latin typeface="+mn-lt"/>
                          <a:cs typeface="Times New Roman" panose="02020603050405020304" pitchFamily="18" charset="0"/>
                        </a:rPr>
                        <a:t>As</a:t>
                      </a:r>
                      <a:r>
                        <a:rPr lang="zh-TW" altLang="en-US" sz="800" u="none" strike="noStrike" dirty="0">
                          <a:effectLst/>
                          <a:latin typeface="+mn-lt"/>
                          <a:cs typeface="Times New Roman" panose="02020603050405020304" pitchFamily="18" charset="0"/>
                        </a:rPr>
                        <a:t> </a:t>
                      </a:r>
                      <a:r>
                        <a:rPr lang="en-US" altLang="zh-TW" sz="800" u="none" strike="noStrike" dirty="0">
                          <a:effectLst/>
                          <a:latin typeface="+mn-lt"/>
                          <a:cs typeface="Times New Roman" panose="02020603050405020304" pitchFamily="18" charset="0"/>
                        </a:rPr>
                        <a:t>adjoining terminal KFTL current productivity is over 40 moves per </a:t>
                      </a:r>
                      <a:r>
                        <a:rPr lang="en-US" altLang="zh-TW" sz="800" u="none" strike="noStrike" dirty="0" err="1">
                          <a:effectLst/>
                          <a:latin typeface="+mn-lt"/>
                          <a:cs typeface="Times New Roman" panose="02020603050405020304" pitchFamily="18" charset="0"/>
                        </a:rPr>
                        <a:t>hr</a:t>
                      </a:r>
                      <a:r>
                        <a:rPr lang="en-US" altLang="zh-TW" sz="800" u="none" strike="noStrike" dirty="0">
                          <a:effectLst/>
                          <a:latin typeface="+mn-lt"/>
                          <a:cs typeface="Times New Roman" panose="02020603050405020304" pitchFamily="18" charset="0"/>
                        </a:rPr>
                        <a:t>/crane. </a:t>
                      </a:r>
                      <a:endParaRPr lang="zh-TW" altLang="en-US" sz="800" b="0" i="0" u="none" strike="noStrike" dirty="0">
                        <a:solidFill>
                          <a:srgbClr val="000000"/>
                        </a:solidFill>
                        <a:effectLst/>
                        <a:latin typeface="+mn-lt"/>
                        <a:ea typeface="新細明體" panose="02020500000000000000" pitchFamily="18" charset="-120"/>
                        <a:cs typeface="Times New Roman" panose="02020603050405020304" pitchFamily="18" charset="0"/>
                      </a:endParaRPr>
                    </a:p>
                  </a:txBody>
                  <a:tcPr marL="9384" marR="9384" marT="93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8652007"/>
                  </a:ext>
                </a:extLst>
              </a:tr>
              <a:tr h="248211">
                <a:tc rowSpan="3">
                  <a:txBody>
                    <a:bodyPr/>
                    <a:lstStyle/>
                    <a:p>
                      <a:pPr algn="ctr" fontAlgn="ctr"/>
                      <a:r>
                        <a:rPr lang="en-US" sz="1050" b="0" u="none" strike="noStrike" dirty="0">
                          <a:effectLst/>
                          <a:latin typeface="Candara" panose="020E0502030303020204" pitchFamily="34" charset="0"/>
                        </a:rPr>
                        <a:t>OCD KPI</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0" u="none" strike="noStrike" dirty="0">
                          <a:effectLst/>
                          <a:latin typeface="+mn-lt"/>
                        </a:rPr>
                        <a:t>Incentive</a:t>
                      </a:r>
                      <a:endParaRPr lang="en-US" sz="800" b="0" i="0" u="none" strike="noStrike" dirty="0">
                        <a:solidFill>
                          <a:srgbClr val="000000"/>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800" u="none" strike="noStrike" dirty="0">
                          <a:effectLst/>
                          <a:latin typeface="+mn-lt"/>
                          <a:cs typeface="Times New Roman" panose="02020603050405020304" pitchFamily="18" charset="0"/>
                        </a:rPr>
                        <a:t>　</a:t>
                      </a:r>
                      <a:r>
                        <a:rPr lang="en-US" altLang="zh-TW" sz="800" u="none" strike="noStrike" dirty="0">
                          <a:effectLst/>
                          <a:latin typeface="+mn-lt"/>
                          <a:cs typeface="Times New Roman" panose="02020603050405020304" pitchFamily="18" charset="0"/>
                        </a:rPr>
                        <a:t>N/A </a:t>
                      </a:r>
                      <a:endParaRPr lang="zh-TW" altLang="en-US" sz="800" b="0" i="0" u="none" strike="noStrike" dirty="0">
                        <a:solidFill>
                          <a:srgbClr val="000000"/>
                        </a:solidFill>
                        <a:effectLst/>
                        <a:latin typeface="+mn-lt"/>
                        <a:ea typeface="新細明體" panose="02020500000000000000" pitchFamily="18" charset="-120"/>
                        <a:cs typeface="Times New Roman" panose="02020603050405020304" pitchFamily="18" charset="0"/>
                      </a:endParaRPr>
                    </a:p>
                  </a:txBody>
                  <a:tcPr marL="9384" marR="9384" marT="93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zh-TW" sz="800" u="none" strike="noStrike" dirty="0">
                          <a:effectLst/>
                          <a:latin typeface="+mn-lt"/>
                          <a:cs typeface="Times New Roman" panose="02020603050405020304" pitchFamily="18" charset="0"/>
                        </a:rPr>
                        <a:t>N/A</a:t>
                      </a:r>
                      <a:endParaRPr lang="zh-TW" altLang="en-US" sz="800" b="0" i="0" u="none" strike="noStrike" dirty="0">
                        <a:solidFill>
                          <a:srgbClr val="000000"/>
                        </a:solidFill>
                        <a:effectLst/>
                        <a:latin typeface="+mn-lt"/>
                        <a:ea typeface="新細明體" panose="02020500000000000000" pitchFamily="18" charset="-120"/>
                        <a:cs typeface="Times New Roman" panose="02020603050405020304" pitchFamily="18" charset="0"/>
                      </a:endParaRPr>
                    </a:p>
                  </a:txBody>
                  <a:tcPr marL="9384" marR="9384" marT="93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zh-TW" sz="800" u="none" strike="noStrike" dirty="0">
                          <a:effectLst/>
                          <a:highlight>
                            <a:srgbClr val="FFFF00"/>
                          </a:highlight>
                          <a:latin typeface="+mn-lt"/>
                          <a:cs typeface="Times New Roman" panose="02020603050405020304" pitchFamily="18" charset="0"/>
                        </a:rPr>
                        <a:t>N/A</a:t>
                      </a:r>
                      <a:r>
                        <a:rPr lang="zh-TW" altLang="en-US" sz="800" u="none" strike="noStrike" dirty="0">
                          <a:effectLst/>
                          <a:highlight>
                            <a:srgbClr val="FFFF00"/>
                          </a:highlight>
                          <a:latin typeface="+mn-lt"/>
                          <a:cs typeface="Times New Roman" panose="02020603050405020304" pitchFamily="18" charset="0"/>
                        </a:rPr>
                        <a:t>　</a:t>
                      </a:r>
                      <a:endParaRPr lang="zh-TW" altLang="en-US" sz="800" b="0" i="0" u="none" strike="noStrike" dirty="0">
                        <a:solidFill>
                          <a:srgbClr val="000000"/>
                        </a:solidFill>
                        <a:effectLst/>
                        <a:highlight>
                          <a:srgbClr val="FFFF00"/>
                        </a:highlight>
                        <a:latin typeface="+mn-lt"/>
                        <a:ea typeface="新細明體" panose="02020500000000000000" pitchFamily="18" charset="-120"/>
                        <a:cs typeface="Times New Roman" panose="02020603050405020304" pitchFamily="18" charset="0"/>
                      </a:endParaRPr>
                    </a:p>
                  </a:txBody>
                  <a:tcPr marL="9384" marR="9384" marT="93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altLang="zh-TW" sz="800" u="none" strike="noStrike" dirty="0">
                          <a:effectLst/>
                          <a:latin typeface="+mn-lt"/>
                          <a:cs typeface="Times New Roman" panose="02020603050405020304" pitchFamily="18" charset="0"/>
                        </a:rPr>
                        <a:t>N/A</a:t>
                      </a:r>
                      <a:r>
                        <a:rPr lang="zh-TW" altLang="en-US" sz="800" u="none" strike="noStrike" dirty="0">
                          <a:effectLst/>
                          <a:latin typeface="+mn-lt"/>
                          <a:cs typeface="Times New Roman" panose="02020603050405020304" pitchFamily="18" charset="0"/>
                        </a:rPr>
                        <a:t>　</a:t>
                      </a:r>
                      <a:endParaRPr lang="zh-TW" altLang="en-US" sz="800" b="0" i="0" u="none" strike="noStrike" dirty="0">
                        <a:solidFill>
                          <a:srgbClr val="000000"/>
                        </a:solidFill>
                        <a:effectLst/>
                        <a:latin typeface="+mn-lt"/>
                        <a:ea typeface="新細明體" panose="02020500000000000000" pitchFamily="18" charset="-120"/>
                        <a:cs typeface="Times New Roman" panose="02020603050405020304" pitchFamily="18" charset="0"/>
                      </a:endParaRPr>
                    </a:p>
                  </a:txBody>
                  <a:tcPr marL="9384" marR="9384" marT="93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553598"/>
                  </a:ext>
                </a:extLst>
              </a:tr>
              <a:tr h="891090">
                <a:tc vMerge="1">
                  <a:txBody>
                    <a:bodyPr/>
                    <a:lstStyle/>
                    <a:p>
                      <a:endParaRPr lang="zh-TW" altLang="en-US"/>
                    </a:p>
                  </a:txBody>
                  <a:tcPr/>
                </a:tc>
                <a:tc>
                  <a:txBody>
                    <a:bodyPr/>
                    <a:lstStyle/>
                    <a:p>
                      <a:pPr algn="ctr" fontAlgn="ctr"/>
                      <a:r>
                        <a:rPr lang="en-US" sz="800" b="0" u="none" strike="noStrike">
                          <a:effectLst/>
                          <a:latin typeface="+mn-lt"/>
                        </a:rPr>
                        <a:t>Empty Storage</a:t>
                      </a:r>
                      <a:endParaRPr lang="en-US" sz="800" b="0" i="0" u="none" strike="noStrike" dirty="0">
                        <a:solidFill>
                          <a:srgbClr val="000000"/>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u="none" strike="noStrike" dirty="0">
                          <a:effectLst/>
                          <a:latin typeface="+mn-lt"/>
                          <a:cs typeface="Times New Roman" panose="02020603050405020304" pitchFamily="18" charset="0"/>
                        </a:rPr>
                        <a:t>30 Days</a:t>
                      </a:r>
                      <a:r>
                        <a:rPr lang="zh-TW" altLang="en-US" sz="800" u="none" strike="noStrike" dirty="0">
                          <a:effectLst/>
                          <a:latin typeface="+mn-lt"/>
                          <a:cs typeface="Times New Roman" panose="02020603050405020304" pitchFamily="18" charset="0"/>
                        </a:rPr>
                        <a:t>　</a:t>
                      </a:r>
                      <a:endParaRPr lang="zh-TW" altLang="en-US" sz="800" b="0" i="0" u="none" strike="noStrike" dirty="0">
                        <a:solidFill>
                          <a:srgbClr val="000000"/>
                        </a:solidFill>
                        <a:effectLst/>
                        <a:latin typeface="+mn-lt"/>
                        <a:ea typeface="新細明體" panose="02020500000000000000" pitchFamily="18" charset="-120"/>
                        <a:cs typeface="Times New Roman" panose="02020603050405020304" pitchFamily="18" charset="0"/>
                      </a:endParaRPr>
                    </a:p>
                  </a:txBody>
                  <a:tcPr marL="9384" marR="9384" marT="93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zh-TW" sz="800" u="none" strike="noStrike" dirty="0">
                          <a:effectLst/>
                          <a:latin typeface="+mn-lt"/>
                          <a:cs typeface="Times New Roman" panose="02020603050405020304" pitchFamily="18" charset="0"/>
                        </a:rPr>
                        <a:t>20 days</a:t>
                      </a:r>
                      <a:r>
                        <a:rPr lang="zh-TW" altLang="en-US" sz="800" u="none" strike="noStrike" dirty="0">
                          <a:effectLst/>
                          <a:latin typeface="+mn-lt"/>
                          <a:cs typeface="Times New Roman" panose="02020603050405020304" pitchFamily="18" charset="0"/>
                        </a:rPr>
                        <a:t>　</a:t>
                      </a:r>
                      <a:endParaRPr lang="zh-TW" altLang="en-US" sz="800" b="0" i="0" u="none" strike="noStrike" dirty="0">
                        <a:solidFill>
                          <a:srgbClr val="000000"/>
                        </a:solidFill>
                        <a:effectLst/>
                        <a:latin typeface="+mn-lt"/>
                        <a:ea typeface="新細明體" panose="02020500000000000000" pitchFamily="18" charset="-120"/>
                        <a:cs typeface="Times New Roman" panose="02020603050405020304" pitchFamily="18" charset="0"/>
                      </a:endParaRPr>
                    </a:p>
                  </a:txBody>
                  <a:tcPr marL="9384" marR="9384" marT="93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zh-TW" sz="800" u="none" strike="noStrike" dirty="0">
                          <a:effectLst/>
                          <a:highlight>
                            <a:srgbClr val="FFFF00"/>
                          </a:highlight>
                          <a:latin typeface="+mn-lt"/>
                          <a:cs typeface="Times New Roman" panose="02020603050405020304" pitchFamily="18" charset="0"/>
                        </a:rPr>
                        <a:t>30%</a:t>
                      </a:r>
                      <a:r>
                        <a:rPr lang="zh-TW" altLang="en-US" sz="800" u="none" strike="noStrike" dirty="0">
                          <a:effectLst/>
                          <a:highlight>
                            <a:srgbClr val="FFFF00"/>
                          </a:highlight>
                          <a:latin typeface="+mn-lt"/>
                          <a:cs typeface="Times New Roman" panose="02020603050405020304" pitchFamily="18" charset="0"/>
                        </a:rPr>
                        <a:t>　</a:t>
                      </a:r>
                      <a:endParaRPr lang="zh-TW" altLang="en-US" sz="800" b="0" i="0" u="none" strike="noStrike" dirty="0">
                        <a:solidFill>
                          <a:srgbClr val="000000"/>
                        </a:solidFill>
                        <a:effectLst/>
                        <a:highlight>
                          <a:srgbClr val="FFFF00"/>
                        </a:highlight>
                        <a:latin typeface="+mn-lt"/>
                        <a:ea typeface="新細明體" panose="02020500000000000000" pitchFamily="18" charset="-120"/>
                        <a:cs typeface="Times New Roman" panose="02020603050405020304" pitchFamily="18" charset="0"/>
                      </a:endParaRPr>
                    </a:p>
                  </a:txBody>
                  <a:tcPr marL="9384" marR="9384" marT="93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r>
                        <a:rPr lang="en-US" altLang="zh-TW" sz="800" u="none" strike="noStrike" dirty="0">
                          <a:effectLst/>
                          <a:latin typeface="+mn-lt"/>
                          <a:cs typeface="Times New Roman" panose="02020603050405020304" pitchFamily="18" charset="0"/>
                        </a:rPr>
                        <a:t>EMC would need to provide reposition options from JMKSNT. </a:t>
                      </a:r>
                    </a:p>
                  </a:txBody>
                  <a:tcPr marL="9384" marR="9384" marT="93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0457558"/>
                  </a:ext>
                </a:extLst>
              </a:tr>
              <a:tr h="750267">
                <a:tc vMerge="1">
                  <a:txBody>
                    <a:bodyPr/>
                    <a:lstStyle/>
                    <a:p>
                      <a:endParaRPr lang="zh-TW" altLang="en-US"/>
                    </a:p>
                  </a:txBody>
                  <a:tcPr/>
                </a:tc>
                <a:tc>
                  <a:txBody>
                    <a:bodyPr/>
                    <a:lstStyle/>
                    <a:p>
                      <a:pPr algn="ctr" fontAlgn="ctr"/>
                      <a:r>
                        <a:rPr lang="en-US" sz="800" b="0" u="none" strike="noStrike">
                          <a:effectLst/>
                          <a:latin typeface="+mn-lt"/>
                        </a:rPr>
                        <a:t>Rate Reduction</a:t>
                      </a:r>
                      <a:endParaRPr lang="en-US" sz="800" b="0" i="0" u="none" strike="noStrike" dirty="0">
                        <a:solidFill>
                          <a:srgbClr val="000000"/>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u="none" strike="noStrike" dirty="0">
                          <a:effectLst/>
                          <a:latin typeface="+mn-lt"/>
                          <a:cs typeface="Times New Roman" panose="02020603050405020304" pitchFamily="18" charset="0"/>
                        </a:rPr>
                        <a:t>N/A</a:t>
                      </a:r>
                      <a:r>
                        <a:rPr lang="zh-TW" altLang="en-US" sz="800" u="none" strike="noStrike" dirty="0">
                          <a:effectLst/>
                          <a:latin typeface="+mn-lt"/>
                          <a:cs typeface="Times New Roman" panose="02020603050405020304" pitchFamily="18" charset="0"/>
                        </a:rPr>
                        <a:t>　</a:t>
                      </a:r>
                      <a:endParaRPr lang="zh-TW" altLang="en-US" sz="800" b="0" i="0" u="none" strike="noStrike" dirty="0">
                        <a:solidFill>
                          <a:srgbClr val="000000"/>
                        </a:solidFill>
                        <a:effectLst/>
                        <a:latin typeface="+mn-lt"/>
                        <a:ea typeface="新細明體" panose="02020500000000000000" pitchFamily="18" charset="-120"/>
                        <a:cs typeface="Times New Roman" panose="02020603050405020304" pitchFamily="18" charset="0"/>
                      </a:endParaRPr>
                    </a:p>
                  </a:txBody>
                  <a:tcPr marL="9384" marR="9384" marT="93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zh-TW" sz="800" u="none" strike="noStrike" dirty="0">
                          <a:effectLst/>
                          <a:latin typeface="+mn-lt"/>
                          <a:cs typeface="Times New Roman" panose="02020603050405020304" pitchFamily="18" charset="0"/>
                        </a:rPr>
                        <a:t>N/A</a:t>
                      </a:r>
                      <a:endParaRPr lang="zh-TW" altLang="en-US" sz="800" b="0" i="0" u="none" strike="noStrike" dirty="0">
                        <a:solidFill>
                          <a:srgbClr val="000000"/>
                        </a:solidFill>
                        <a:effectLst/>
                        <a:latin typeface="+mn-lt"/>
                        <a:ea typeface="新細明體" panose="02020500000000000000" pitchFamily="18" charset="-120"/>
                        <a:cs typeface="Times New Roman" panose="02020603050405020304" pitchFamily="18" charset="0"/>
                      </a:endParaRPr>
                    </a:p>
                  </a:txBody>
                  <a:tcPr marL="9384" marR="9384" marT="93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zh-TW" altLang="en-US" sz="800" u="none" strike="noStrike" dirty="0">
                          <a:effectLst/>
                          <a:highlight>
                            <a:srgbClr val="FFFF00"/>
                          </a:highlight>
                          <a:latin typeface="+mn-lt"/>
                          <a:cs typeface="Times New Roman" panose="02020603050405020304" pitchFamily="18" charset="0"/>
                        </a:rPr>
                        <a:t>　</a:t>
                      </a:r>
                      <a:r>
                        <a:rPr lang="en-US" altLang="zh-TW" sz="800" u="none" strike="noStrike" dirty="0">
                          <a:effectLst/>
                          <a:highlight>
                            <a:srgbClr val="FFFF00"/>
                          </a:highlight>
                          <a:latin typeface="+mn-lt"/>
                          <a:cs typeface="Times New Roman" panose="02020603050405020304" pitchFamily="18" charset="0"/>
                        </a:rPr>
                        <a:t>N/A</a:t>
                      </a:r>
                      <a:endParaRPr lang="zh-TW" altLang="en-US" sz="800" b="0" i="0" u="none" strike="noStrike" dirty="0">
                        <a:solidFill>
                          <a:srgbClr val="000000"/>
                        </a:solidFill>
                        <a:effectLst/>
                        <a:highlight>
                          <a:srgbClr val="FFFF00"/>
                        </a:highlight>
                        <a:latin typeface="+mn-lt"/>
                        <a:ea typeface="新細明體" panose="02020500000000000000" pitchFamily="18" charset="-120"/>
                        <a:cs typeface="Times New Roman" panose="02020603050405020304" pitchFamily="18" charset="0"/>
                      </a:endParaRPr>
                    </a:p>
                  </a:txBody>
                  <a:tcPr marL="9384" marR="9384" marT="93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altLang="zh-TW" sz="800" u="none" strike="noStrike" dirty="0">
                          <a:effectLst/>
                          <a:latin typeface="+mn-lt"/>
                          <a:cs typeface="Times New Roman" panose="02020603050405020304" pitchFamily="18" charset="0"/>
                        </a:rPr>
                        <a:t>N/A</a:t>
                      </a:r>
                      <a:r>
                        <a:rPr lang="zh-TW" altLang="en-US" sz="800" u="none" strike="noStrike" dirty="0">
                          <a:effectLst/>
                          <a:latin typeface="+mn-lt"/>
                          <a:cs typeface="Times New Roman" panose="02020603050405020304" pitchFamily="18" charset="0"/>
                        </a:rPr>
                        <a:t>　</a:t>
                      </a:r>
                      <a:endParaRPr lang="zh-TW" altLang="en-US" sz="800" b="0" i="0" u="none" strike="noStrike" dirty="0">
                        <a:solidFill>
                          <a:srgbClr val="000000"/>
                        </a:solidFill>
                        <a:effectLst/>
                        <a:latin typeface="+mn-lt"/>
                        <a:ea typeface="新細明體" panose="02020500000000000000" pitchFamily="18" charset="-120"/>
                        <a:cs typeface="Times New Roman" panose="02020603050405020304" pitchFamily="18" charset="0"/>
                      </a:endParaRPr>
                    </a:p>
                  </a:txBody>
                  <a:tcPr marL="9384" marR="9384" marT="93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520168"/>
                  </a:ext>
                </a:extLst>
              </a:tr>
            </a:tbl>
          </a:graphicData>
        </a:graphic>
      </p:graphicFrame>
      <p:sp>
        <p:nvSpPr>
          <p:cNvPr id="5" name="Google Shape;452;p46">
            <a:extLst>
              <a:ext uri="{FF2B5EF4-FFF2-40B4-BE49-F238E27FC236}">
                <a16:creationId xmlns:a16="http://schemas.microsoft.com/office/drawing/2014/main" id="{FF02FEB0-6F18-02B0-8B10-F8748E7AFC83}"/>
              </a:ext>
            </a:extLst>
          </p:cNvPr>
          <p:cNvSpPr txBox="1">
            <a:spLocks/>
          </p:cNvSpPr>
          <p:nvPr/>
        </p:nvSpPr>
        <p:spPr>
          <a:xfrm>
            <a:off x="8892480" y="4926318"/>
            <a:ext cx="582900" cy="205800"/>
          </a:xfrm>
          <a:prstGeom prst="rect">
            <a:avLst/>
          </a:prstGeom>
          <a:noFill/>
          <a:ln>
            <a:noFill/>
          </a:ln>
        </p:spPr>
        <p:txBody>
          <a:bodyPr spcFirstLastPara="1" wrap="square" lIns="91423" tIns="45699" rIns="91423" bIns="45699"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SzPts val="1100"/>
            </a:pPr>
            <a:fld id="{00000000-1234-1234-1234-123412341234}" type="slidenum">
              <a:rPr lang="en-US" sz="1000" smtClean="0"/>
              <a:pPr>
                <a:buSzPts val="1100"/>
              </a:pPr>
              <a:t>37</a:t>
            </a:fld>
            <a:endParaRPr lang="en-US" sz="1000" dirty="0"/>
          </a:p>
        </p:txBody>
      </p:sp>
    </p:spTree>
    <p:extLst>
      <p:ext uri="{BB962C8B-B14F-4D97-AF65-F5344CB8AC3E}">
        <p14:creationId xmlns:p14="http://schemas.microsoft.com/office/powerpoint/2010/main" val="21487762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0"/>
            <a:ext cx="9144000" cy="5143500"/>
          </a:xfrm>
          <a:prstGeom prst="rect">
            <a:avLst/>
          </a:prstGeom>
          <a:solidFill>
            <a:srgbClr val="0076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 name="梯形 2"/>
          <p:cNvSpPr/>
          <p:nvPr/>
        </p:nvSpPr>
        <p:spPr>
          <a:xfrm>
            <a:off x="2674800" y="1707654"/>
            <a:ext cx="1170000" cy="216024"/>
          </a:xfrm>
          <a:prstGeom prst="trapezoid">
            <a:avLst>
              <a:gd name="adj" fmla="val 40432"/>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 name="矩形 3"/>
          <p:cNvSpPr/>
          <p:nvPr/>
        </p:nvSpPr>
        <p:spPr>
          <a:xfrm>
            <a:off x="2209800" y="1838821"/>
            <a:ext cx="6934200" cy="1257117"/>
          </a:xfrm>
          <a:prstGeom prst="rect">
            <a:avLst/>
          </a:prstGeom>
          <a:solidFill>
            <a:schemeClr val="bg1"/>
          </a:solidFill>
          <a:ln w="12700" cap="flat" cmpd="sng" algn="ctr">
            <a:noFill/>
            <a:prstDash val="solid"/>
            <a:miter lim="800000"/>
          </a:ln>
          <a:effectLst/>
        </p:spPr>
        <p:txBody>
          <a:bodyPr lIns="1116000" tIns="0" bIns="3600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zh-CN" altLang="en-US" sz="3600" b="1" i="0" u="none" strike="noStrike" kern="1200" cap="none" spc="0" normalizeH="0" baseline="0" noProof="0" dirty="0">
              <a:ln>
                <a:noFill/>
              </a:ln>
              <a:solidFill>
                <a:srgbClr val="00A28B"/>
              </a:solidFill>
              <a:effectLst/>
              <a:uLnTx/>
              <a:uFillTx/>
              <a:latin typeface="华文中宋" panose="02010600040101010101" pitchFamily="2" charset="-122"/>
              <a:ea typeface="华文中宋" panose="02010600040101010101" pitchFamily="2" charset="-122"/>
              <a:cs typeface="+mn-cs"/>
            </a:endParaRPr>
          </a:p>
        </p:txBody>
      </p:sp>
      <p:sp>
        <p:nvSpPr>
          <p:cNvPr id="5" name="任意多边形 8"/>
          <p:cNvSpPr>
            <a:spLocks/>
          </p:cNvSpPr>
          <p:nvPr/>
        </p:nvSpPr>
        <p:spPr bwMode="auto">
          <a:xfrm>
            <a:off x="2763666" y="1707655"/>
            <a:ext cx="993775" cy="1011237"/>
          </a:xfrm>
          <a:custGeom>
            <a:avLst/>
            <a:gdLst>
              <a:gd name="T0" fmla="*/ 0 w 993531"/>
              <a:gd name="T1" fmla="*/ 0 h 1011115"/>
              <a:gd name="T2" fmla="*/ 993775 w 993531"/>
              <a:gd name="T3" fmla="*/ 0 h 1011115"/>
              <a:gd name="T4" fmla="*/ 496888 w 993531"/>
              <a:gd name="T5" fmla="*/ 1011237 h 1011115"/>
              <a:gd name="T6" fmla="*/ 0 60000 65536"/>
              <a:gd name="T7" fmla="*/ 0 60000 65536"/>
              <a:gd name="T8" fmla="*/ 0 60000 65536"/>
              <a:gd name="T9" fmla="*/ 0 w 993531"/>
              <a:gd name="T10" fmla="*/ 0 h 1011115"/>
              <a:gd name="T11" fmla="*/ 993531 w 993531"/>
              <a:gd name="T12" fmla="*/ 1011115 h 1011115"/>
            </a:gdLst>
            <a:ahLst/>
            <a:cxnLst>
              <a:cxn ang="T6">
                <a:pos x="T0" y="T1"/>
              </a:cxn>
              <a:cxn ang="T7">
                <a:pos x="T2" y="T3"/>
              </a:cxn>
              <a:cxn ang="T8">
                <a:pos x="T4" y="T5"/>
              </a:cxn>
            </a:cxnLst>
            <a:rect l="T9" t="T10" r="T11" b="T12"/>
            <a:pathLst>
              <a:path w="993531" h="1011115">
                <a:moveTo>
                  <a:pt x="0" y="0"/>
                </a:moveTo>
                <a:lnTo>
                  <a:pt x="993531" y="0"/>
                </a:lnTo>
                <a:lnTo>
                  <a:pt x="496766" y="1011115"/>
                </a:lnTo>
                <a:lnTo>
                  <a:pt x="0" y="0"/>
                </a:lnTo>
                <a:close/>
              </a:path>
            </a:pathLst>
          </a:custGeom>
          <a:solidFill>
            <a:schemeClr val="accent6">
              <a:lumMod val="75000"/>
            </a:schemeClr>
          </a:solidFill>
          <a:ln w="12700" algn="ctr">
            <a:noFill/>
            <a:miter lim="800000"/>
            <a:headEnd/>
            <a:tailEnd/>
          </a:ln>
        </p:spPr>
        <p:txBody>
          <a:bodyPr tIns="0" bIns="360000" anchor="ctr"/>
          <a:lstStyle/>
          <a:p>
            <a:pPr marL="0" marR="0" lvl="0" indent="0" algn="ctr" defTabSz="914400" rtl="0" eaLnBrk="1" fontAlgn="auto" latinLnBrk="0" hangingPunct="1">
              <a:lnSpc>
                <a:spcPct val="100000"/>
              </a:lnSpc>
              <a:spcBef>
                <a:spcPts val="2400"/>
              </a:spcBef>
              <a:spcAft>
                <a:spcPts val="0"/>
              </a:spcAft>
              <a:buClr>
                <a:srgbClr val="4F81BD"/>
              </a:buClr>
              <a:buSzPct val="60000"/>
              <a:buFontTx/>
              <a:buNone/>
              <a:tabLst/>
              <a:defRPr/>
            </a:pPr>
            <a:r>
              <a:rPr kumimoji="0" lang="en-US" altLang="zh-CN" sz="4400" b="1" i="0" u="none" strike="noStrike" kern="1200" cap="none" spc="0" normalizeH="0" baseline="0" noProof="0" dirty="0">
                <a:ln>
                  <a:noFill/>
                </a:ln>
                <a:solidFill>
                  <a:prstClr val="white"/>
                </a:solidFill>
                <a:effectLst/>
                <a:uLnTx/>
                <a:uFillTx/>
                <a:latin typeface="Vijaya" pitchFamily="34" charset="0"/>
                <a:ea typeface="华文中宋" pitchFamily="2" charset="-122"/>
                <a:cs typeface="Vijaya" pitchFamily="34" charset="0"/>
              </a:rPr>
              <a:t>07</a:t>
            </a:r>
            <a:endParaRPr kumimoji="0" lang="zh-CN" altLang="en-US" sz="4400" b="1" i="0" u="none" strike="noStrike" kern="1200" cap="none" spc="0" normalizeH="0" baseline="0" noProof="0" dirty="0">
              <a:ln>
                <a:noFill/>
              </a:ln>
              <a:solidFill>
                <a:prstClr val="white"/>
              </a:solidFill>
              <a:effectLst/>
              <a:uLnTx/>
              <a:uFillTx/>
              <a:latin typeface="Vijaya" pitchFamily="34" charset="0"/>
              <a:ea typeface="华文中宋" pitchFamily="2" charset="-122"/>
              <a:cs typeface="Vijaya" pitchFamily="34" charset="0"/>
            </a:endParaRPr>
          </a:p>
        </p:txBody>
      </p:sp>
      <p:sp>
        <p:nvSpPr>
          <p:cNvPr id="7" name="矩形 6"/>
          <p:cNvSpPr/>
          <p:nvPr/>
        </p:nvSpPr>
        <p:spPr>
          <a:xfrm>
            <a:off x="3867392" y="2051880"/>
            <a:ext cx="4667008" cy="9541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800" b="1" dirty="0">
                <a:solidFill>
                  <a:prstClr val="black">
                    <a:lumMod val="85000"/>
                    <a:lumOff val="15000"/>
                  </a:prstClr>
                </a:solidFill>
                <a:latin typeface="DFKai-SB" pitchFamily="65" charset="-120"/>
                <a:ea typeface="DFKai-SB" pitchFamily="65" charset="-120"/>
              </a:rPr>
              <a:t>UMS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800" b="1" dirty="0">
                <a:solidFill>
                  <a:prstClr val="black">
                    <a:lumMod val="85000"/>
                    <a:lumOff val="15000"/>
                  </a:prstClr>
                </a:solidFill>
                <a:latin typeface="DFKai-SB" pitchFamily="65" charset="-120"/>
                <a:ea typeface="DFKai-SB" pitchFamily="65" charset="-120"/>
              </a:rPr>
              <a:t>(PANAMA)</a:t>
            </a:r>
            <a:endParaRPr kumimoji="0" lang="zh-CN" altLang="en-US" sz="2800" b="0" i="0" u="none" strike="noStrike" kern="1200" cap="none" spc="0" normalizeH="0" baseline="0" noProof="0" dirty="0">
              <a:ln>
                <a:noFill/>
              </a:ln>
              <a:solidFill>
                <a:prstClr val="black">
                  <a:lumMod val="85000"/>
                  <a:lumOff val="15000"/>
                </a:prstClr>
              </a:solidFill>
              <a:effectLst/>
              <a:uLnTx/>
              <a:uFillTx/>
              <a:latin typeface="DFKai-SB" pitchFamily="65" charset="-120"/>
              <a:ea typeface="DFKai-SB" pitchFamily="65" charset="-120"/>
              <a:cs typeface="+mn-cs"/>
            </a:endParaRPr>
          </a:p>
        </p:txBody>
      </p:sp>
      <p:sp>
        <p:nvSpPr>
          <p:cNvPr id="2" name="Slide Number Placeholder 1"/>
          <p:cNvSpPr>
            <a:spLocks noGrp="1"/>
          </p:cNvSpPr>
          <p:nvPr>
            <p:ph type="sldNum" sz="quarter" idx="4294967295"/>
          </p:nvPr>
        </p:nvSpPr>
        <p:spPr>
          <a:xfrm>
            <a:off x="7010400" y="4883720"/>
            <a:ext cx="2133600" cy="273844"/>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36D82E-CE9F-4850-9751-B326B49AD240}" type="slidenum">
              <a:rPr kumimoji="0" lang="en-US" sz="1200" b="0" i="0" u="none" strike="noStrike" kern="1200" cap="none" spc="0" normalizeH="0" baseline="0" noProof="0" smtClean="0">
                <a:ln>
                  <a:noFill/>
                </a:ln>
                <a:solidFill>
                  <a:schemeClr val="bg1"/>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schemeClr val="bg1"/>
              </a:solidFill>
              <a:effectLst/>
              <a:uLnTx/>
              <a:uFillTx/>
              <a:latin typeface="Calibri"/>
              <a:ea typeface="+mn-ea"/>
              <a:cs typeface="+mn-cs"/>
            </a:endParaRPr>
          </a:p>
        </p:txBody>
      </p:sp>
    </p:spTree>
    <p:extLst>
      <p:ext uri="{BB962C8B-B14F-4D97-AF65-F5344CB8AC3E}">
        <p14:creationId xmlns:p14="http://schemas.microsoft.com/office/powerpoint/2010/main" val="121657147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753865779"/>
              </p:ext>
            </p:extLst>
          </p:nvPr>
        </p:nvGraphicFramePr>
        <p:xfrm>
          <a:off x="132314" y="699542"/>
          <a:ext cx="8907429" cy="4320479"/>
        </p:xfrm>
        <a:graphic>
          <a:graphicData uri="http://schemas.openxmlformats.org/drawingml/2006/table">
            <a:tbl>
              <a:tblPr/>
              <a:tblGrid>
                <a:gridCol w="465223">
                  <a:extLst>
                    <a:ext uri="{9D8B030D-6E8A-4147-A177-3AD203B41FA5}">
                      <a16:colId xmlns:a16="http://schemas.microsoft.com/office/drawing/2014/main" val="20000"/>
                    </a:ext>
                  </a:extLst>
                </a:gridCol>
                <a:gridCol w="978615">
                  <a:extLst>
                    <a:ext uri="{9D8B030D-6E8A-4147-A177-3AD203B41FA5}">
                      <a16:colId xmlns:a16="http://schemas.microsoft.com/office/drawing/2014/main" val="20001"/>
                    </a:ext>
                  </a:extLst>
                </a:gridCol>
                <a:gridCol w="489307">
                  <a:extLst>
                    <a:ext uri="{9D8B030D-6E8A-4147-A177-3AD203B41FA5}">
                      <a16:colId xmlns:a16="http://schemas.microsoft.com/office/drawing/2014/main" val="20006"/>
                    </a:ext>
                  </a:extLst>
                </a:gridCol>
                <a:gridCol w="838813">
                  <a:extLst>
                    <a:ext uri="{9D8B030D-6E8A-4147-A177-3AD203B41FA5}">
                      <a16:colId xmlns:a16="http://schemas.microsoft.com/office/drawing/2014/main" val="20002"/>
                    </a:ext>
                  </a:extLst>
                </a:gridCol>
                <a:gridCol w="838813">
                  <a:extLst>
                    <a:ext uri="{9D8B030D-6E8A-4147-A177-3AD203B41FA5}">
                      <a16:colId xmlns:a16="http://schemas.microsoft.com/office/drawing/2014/main" val="20003"/>
                    </a:ext>
                  </a:extLst>
                </a:gridCol>
                <a:gridCol w="619654">
                  <a:extLst>
                    <a:ext uri="{9D8B030D-6E8A-4147-A177-3AD203B41FA5}">
                      <a16:colId xmlns:a16="http://schemas.microsoft.com/office/drawing/2014/main" val="20004"/>
                    </a:ext>
                  </a:extLst>
                </a:gridCol>
                <a:gridCol w="852201">
                  <a:extLst>
                    <a:ext uri="{9D8B030D-6E8A-4147-A177-3AD203B41FA5}">
                      <a16:colId xmlns:a16="http://schemas.microsoft.com/office/drawing/2014/main" val="2800999351"/>
                    </a:ext>
                  </a:extLst>
                </a:gridCol>
                <a:gridCol w="3824803">
                  <a:extLst>
                    <a:ext uri="{9D8B030D-6E8A-4147-A177-3AD203B41FA5}">
                      <a16:colId xmlns:a16="http://schemas.microsoft.com/office/drawing/2014/main" val="20005"/>
                    </a:ext>
                  </a:extLst>
                </a:gridCol>
              </a:tblGrid>
              <a:tr h="535536">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Subject</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Segments</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BCC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a:t>
                      </a:r>
                      <a:r>
                        <a:rPr lang="en-US" altLang="zh-TW" sz="800" b="0" i="0" u="none" strike="noStrike" dirty="0">
                          <a:solidFill>
                            <a:schemeClr val="tx1"/>
                          </a:solidFill>
                          <a:effectLst/>
                          <a:latin typeface="DFKai-SB" pitchFamily="65" charset="-120"/>
                          <a:ea typeface="DFKai-SB" pitchFamily="65" charset="-120"/>
                        </a:rPr>
                        <a:t>4</a:t>
                      </a:r>
                      <a:r>
                        <a:rPr lang="de-DE" altLang="zh-TW" sz="800" b="0" i="0" u="none" strike="noStrike" dirty="0">
                          <a:solidFill>
                            <a:schemeClr val="tx1"/>
                          </a:solidFill>
                          <a:effectLst/>
                          <a:latin typeface="DFKai-SB" pitchFamily="65" charset="-120"/>
                          <a:ea typeface="DFKai-SB" pitchFamily="65" charset="-120"/>
                        </a:rPr>
                        <a:t> Target</a:t>
                      </a:r>
                    </a:p>
                    <a:p>
                      <a:pPr algn="ctr" rtl="0" fontAlgn="ct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2024 JAN~DEC</a:t>
                      </a:r>
                    </a:p>
                    <a:p>
                      <a:pPr marL="0" marR="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a:t>
                      </a:r>
                      <a:r>
                        <a:rPr lang="de-DE" altLang="zh-TW" sz="800" b="0" i="0" u="none" strike="noStrike" baseline="0" dirty="0">
                          <a:solidFill>
                            <a:schemeClr val="tx1"/>
                          </a:solidFill>
                          <a:effectLst/>
                          <a:latin typeface="DFKai-SB" pitchFamily="65" charset="-120"/>
                          <a:ea typeface="DFKai-SB" pitchFamily="65" charset="-120"/>
                        </a:rPr>
                        <a:t> </a:t>
                      </a:r>
                      <a:r>
                        <a:rPr lang="de-DE" altLang="zh-TW" sz="800" b="0" i="0" u="none" strike="noStrike" dirty="0">
                          <a:solidFill>
                            <a:schemeClr val="tx1"/>
                          </a:solidFill>
                          <a:effectLst/>
                          <a:latin typeface="DFKai-SB" pitchFamily="65" charset="-120"/>
                          <a:ea typeface="DFKai-SB" pitchFamily="65" charset="-120"/>
                        </a:rPr>
                        <a:t>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800" b="0" i="0" u="none" strike="noStrike" dirty="0">
                          <a:solidFill>
                            <a:schemeClr val="tx1"/>
                          </a:solidFill>
                          <a:effectLst/>
                          <a:latin typeface="DFKai-SB" pitchFamily="65" charset="-120"/>
                          <a:ea typeface="DFKai-SB" pitchFamily="65" charset="-120"/>
                        </a:rPr>
                        <a:t>Achievement</a:t>
                      </a:r>
                    </a:p>
                    <a:p>
                      <a:pPr algn="ctr" rtl="0" fontAlgn="ctr"/>
                      <a:r>
                        <a:rPr lang="de-DE" altLang="zh-TW" sz="800" b="0" i="0" u="none" strike="noStrike" dirty="0">
                          <a:solidFill>
                            <a:schemeClr val="tx1"/>
                          </a:solidFill>
                          <a:effectLst/>
                          <a:latin typeface="DFKai-SB" pitchFamily="65" charset="-120"/>
                          <a:ea typeface="DFKai-SB" pitchFamily="65" charset="-120"/>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2025 JAN~DEC</a:t>
                      </a:r>
                    </a:p>
                    <a:p>
                      <a:pPr marL="0" marR="0" lvl="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sz="1000" b="0" i="0" u="none" strike="noStrike" dirty="0">
                          <a:solidFill>
                            <a:srgbClr val="000000"/>
                          </a:solidFill>
                          <a:effectLst/>
                          <a:latin typeface="DFKai-SB" pitchFamily="65" charset="-120"/>
                          <a:ea typeface="DFKai-SB" pitchFamily="65" charset="-120"/>
                        </a:rPr>
                        <a:t>Market</a:t>
                      </a:r>
                      <a:r>
                        <a:rPr lang="de-DE" sz="1000" b="0" i="0" u="none" strike="noStrike" baseline="0" dirty="0">
                          <a:solidFill>
                            <a:srgbClr val="000000"/>
                          </a:solidFill>
                          <a:effectLst/>
                          <a:latin typeface="DFKai-SB" pitchFamily="65" charset="-120"/>
                          <a:ea typeface="DFKai-SB" pitchFamily="65" charset="-120"/>
                        </a:rPr>
                        <a:t> Review</a:t>
                      </a:r>
                      <a:r>
                        <a:rPr lang="de-DE" sz="1000" b="0" i="0" u="none" strike="noStrike" dirty="0">
                          <a:solidFill>
                            <a:srgbClr val="000000"/>
                          </a:solidFill>
                          <a:effectLst/>
                          <a:latin typeface="DFKai-SB" pitchFamily="65" charset="-120"/>
                          <a:ea typeface="DFKai-SB" pitchFamily="65" charset="-120"/>
                        </a:rPr>
                        <a:t> &amp; Action</a:t>
                      </a:r>
                      <a:r>
                        <a:rPr lang="de-DE" sz="1000" b="0" i="0" u="none" strike="noStrike" baseline="0" dirty="0">
                          <a:solidFill>
                            <a:srgbClr val="000000"/>
                          </a:solidFill>
                          <a:effectLst/>
                          <a:latin typeface="DFKai-SB" pitchFamily="65" charset="-120"/>
                          <a:ea typeface="DFKai-SB" pitchFamily="65" charset="-120"/>
                        </a:rPr>
                        <a:t> Plan</a:t>
                      </a:r>
                    </a:p>
                    <a:p>
                      <a:pPr algn="ctr" rtl="0" fontAlgn="ctr"/>
                      <a:r>
                        <a:rPr lang="de-DE" sz="1000" b="0" i="0" u="none" strike="noStrike" baseline="0" dirty="0">
                          <a:solidFill>
                            <a:srgbClr val="000000"/>
                          </a:solidFill>
                          <a:effectLst/>
                          <a:latin typeface="DFKai-SB" pitchFamily="65" charset="-120"/>
                          <a:ea typeface="DFKai-SB" pitchFamily="65" charset="-120"/>
                        </a:rPr>
                        <a:t>(How to achieve 2025 target?)</a:t>
                      </a: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extLst>
                  <a:ext uri="{0D108BD9-81ED-4DB2-BD59-A6C34878D82A}">
                    <a16:rowId xmlns:a16="http://schemas.microsoft.com/office/drawing/2014/main" val="10000"/>
                  </a:ext>
                </a:extLst>
              </a:tr>
              <a:tr h="326600">
                <a:tc vMerge="1">
                  <a:txBody>
                    <a:bodyPr/>
                    <a:lstStyle/>
                    <a:p>
                      <a:endParaRPr lang="de-DE"/>
                    </a:p>
                  </a:txBody>
                  <a:tcPr/>
                </a:tc>
                <a:tc vMerge="1">
                  <a:txBody>
                    <a:bodyPr/>
                    <a:lstStyle/>
                    <a:p>
                      <a:endParaRPr lang="de-DE"/>
                    </a:p>
                  </a:txBody>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(B)</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(B)/(A)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Target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extLst>
                  <a:ext uri="{0D108BD9-81ED-4DB2-BD59-A6C34878D82A}">
                    <a16:rowId xmlns:a16="http://schemas.microsoft.com/office/drawing/2014/main" val="10001"/>
                  </a:ext>
                </a:extLst>
              </a:tr>
              <a:tr h="1196821">
                <a:tc rowSpan="3">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Trade</a:t>
                      </a:r>
                      <a:r>
                        <a:rPr lang="en-US" altLang="zh-TW" sz="1000" b="0" i="0" u="none" strike="noStrike" baseline="0" dirty="0">
                          <a:solidFill>
                            <a:srgbClr val="000000"/>
                          </a:solidFill>
                          <a:effectLst/>
                          <a:latin typeface="DFKai-SB" pitchFamily="65" charset="-120"/>
                          <a:ea typeface="DFKai-SB" pitchFamily="65" charset="-120"/>
                        </a:rPr>
                        <a:t> Lane</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800" b="1" i="0" u="none" strike="noStrike" dirty="0">
                          <a:solidFill>
                            <a:schemeClr val="tx1"/>
                          </a:solidFill>
                          <a:effectLst/>
                          <a:latin typeface="+mn-lt"/>
                          <a:ea typeface="DFKai-SB" pitchFamily="65" charset="-120"/>
                        </a:rPr>
                        <a:t>F.E. =&gt; </a:t>
                      </a:r>
                      <a:r>
                        <a:rPr lang="en-US" altLang="zh-TW" sz="800" b="1" i="0" u="none" strike="noStrike" dirty="0">
                          <a:solidFill>
                            <a:srgbClr val="FF0000"/>
                          </a:solidFill>
                          <a:effectLst/>
                          <a:latin typeface="+mn-lt"/>
                          <a:ea typeface="DFKai-SB" pitchFamily="65" charset="-120"/>
                        </a:rPr>
                        <a:t>PA</a:t>
                      </a:r>
                      <a:r>
                        <a:rPr lang="en-US" altLang="zh-TW" sz="800" b="1" i="0" u="none" strike="noStrike" baseline="0" dirty="0">
                          <a:solidFill>
                            <a:schemeClr val="tx1"/>
                          </a:solidFill>
                          <a:effectLst/>
                          <a:latin typeface="+mn-lt"/>
                          <a:ea typeface="DFKai-SB" pitchFamily="65" charset="-120"/>
                        </a:rPr>
                        <a:t> IMP.</a:t>
                      </a:r>
                    </a:p>
                    <a:p>
                      <a:pPr algn="ctr" rtl="0" fontAlgn="ctr"/>
                      <a:r>
                        <a:rPr lang="en-US" altLang="zh-TW" sz="800" b="0" i="0" u="none" strike="noStrike" baseline="0" dirty="0">
                          <a:solidFill>
                            <a:schemeClr val="tx1"/>
                          </a:solidFill>
                          <a:effectLst/>
                          <a:latin typeface="+mn-lt"/>
                          <a:ea typeface="DFKai-SB" pitchFamily="65" charset="-120"/>
                        </a:rPr>
                        <a:t>(C</a:t>
                      </a:r>
                      <a:r>
                        <a:rPr lang="de-DE" altLang="zh-TW" sz="800" b="0" i="0" u="none" strike="noStrike" baseline="0" dirty="0">
                          <a:solidFill>
                            <a:schemeClr val="tx1"/>
                          </a:solidFill>
                          <a:effectLst/>
                          <a:latin typeface="+mn-lt"/>
                          <a:ea typeface="DFKai-SB" pitchFamily="65" charset="-120"/>
                        </a:rPr>
                        <a:t> Tr</a:t>
                      </a:r>
                      <a:r>
                        <a:rPr lang="fr-FR" altLang="zh-TW" sz="800" b="0" i="0" u="none" strike="noStrike" baseline="0" dirty="0" err="1">
                          <a:solidFill>
                            <a:schemeClr val="tx1"/>
                          </a:solidFill>
                          <a:effectLst/>
                          <a:latin typeface="+mn-lt"/>
                          <a:ea typeface="DFKai-SB" pitchFamily="65" charset="-120"/>
                        </a:rPr>
                        <a:t>ade</a:t>
                      </a:r>
                      <a:r>
                        <a:rPr lang="fr-FR" altLang="zh-TW" sz="800" b="0" i="0" u="none" strike="noStrike" baseline="0" dirty="0">
                          <a:solidFill>
                            <a:schemeClr val="tx1"/>
                          </a:solidFill>
                          <a:effectLst/>
                          <a:latin typeface="+mn-lt"/>
                          <a:ea typeface="DFKai-SB" pitchFamily="65" charset="-120"/>
                        </a:rPr>
                        <a:t>)</a:t>
                      </a:r>
                      <a:endParaRPr lang="de-DE" altLang="zh-TW" sz="800" b="0" i="0" u="none" strike="noStrike" dirty="0">
                        <a:solidFill>
                          <a:schemeClr val="tx1"/>
                        </a:solidFill>
                        <a:effectLst/>
                        <a:latin typeface="+mn-lt"/>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800" b="0" i="0" u="none" strike="noStrike" dirty="0">
                          <a:solidFill>
                            <a:schemeClr val="tx1"/>
                          </a:solidFill>
                          <a:effectLst/>
                          <a:latin typeface="+mn-lt"/>
                          <a:ea typeface="DFKai-SB" pitchFamily="65" charset="-120"/>
                        </a:rPr>
                        <a:t>LAD</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800" b="0" i="0" u="none" strike="noStrike" dirty="0">
                          <a:solidFill>
                            <a:schemeClr val="tx1"/>
                          </a:solidFill>
                          <a:effectLst/>
                          <a:latin typeface="+mn-lt"/>
                          <a:ea typeface="DFKai-SB" panose="03000509000000000000" pitchFamily="65" charset="-120"/>
                        </a:rPr>
                        <a:t>15,662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800" b="0" i="0" u="none" strike="noStrike">
                          <a:solidFill>
                            <a:schemeClr val="tx1"/>
                          </a:solidFill>
                          <a:effectLst/>
                          <a:latin typeface="+mn-lt"/>
                          <a:ea typeface="DFKai-SB" panose="03000509000000000000" pitchFamily="65" charset="-120"/>
                        </a:rPr>
                        <a:t>17,605</a:t>
                      </a:r>
                      <a:endParaRPr lang="en-US" altLang="zh-TW" sz="800" b="0" i="0" u="none" strike="noStrike" dirty="0">
                        <a:solidFill>
                          <a:schemeClr val="tx1"/>
                        </a:solidFill>
                        <a:effectLst/>
                        <a:latin typeface="+mn-lt"/>
                        <a:ea typeface="DFKai-SB" panose="03000509000000000000" pitchFamily="65"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800" b="0" i="0" u="none" strike="noStrike" dirty="0">
                          <a:solidFill>
                            <a:schemeClr val="tx1"/>
                          </a:solidFill>
                          <a:effectLst/>
                          <a:latin typeface="+mn-lt"/>
                          <a:ea typeface="DFKai-SB" panose="03000509000000000000" pitchFamily="65" charset="-120"/>
                        </a:rPr>
                        <a:t>112%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altLang="zh-TW" sz="800" b="0" i="0" u="none" strike="noStrike" dirty="0">
                          <a:solidFill>
                            <a:schemeClr val="tx1"/>
                          </a:solidFill>
                          <a:effectLst/>
                          <a:latin typeface="+mn-lt"/>
                          <a:ea typeface="DFKai-SB" panose="03000509000000000000" pitchFamily="65" charset="-120"/>
                        </a:rPr>
                        <a:t>16,415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228600" marR="0" lvl="0" indent="-228600" algn="just" defTabSz="914400" rtl="0" eaLnBrk="1" fontAlgn="ctr" latinLnBrk="0" hangingPunct="1">
                        <a:lnSpc>
                          <a:spcPct val="100000"/>
                        </a:lnSpc>
                        <a:spcBef>
                          <a:spcPts val="0"/>
                        </a:spcBef>
                        <a:spcAft>
                          <a:spcPts val="0"/>
                        </a:spcAft>
                        <a:buClrTx/>
                        <a:buSzTx/>
                        <a:buFont typeface="+mj-lt"/>
                        <a:buAutoNum type="arabicPeriod"/>
                        <a:tabLst/>
                        <a:defRPr/>
                      </a:pPr>
                      <a:r>
                        <a:rPr lang="en-US" sz="800" b="0" i="0" u="none" strike="noStrike" dirty="0">
                          <a:solidFill>
                            <a:schemeClr val="tx1"/>
                          </a:solidFill>
                          <a:effectLst/>
                          <a:latin typeface="+mn-lt"/>
                          <a:ea typeface="DFKai-SB" panose="03000509000000000000" pitchFamily="65" charset="-120"/>
                          <a:cs typeface="+mn-cs"/>
                        </a:rPr>
                        <a:t>Due to congestion in Dominican Republic, PJD-LAD gave us more space.</a:t>
                      </a:r>
                    </a:p>
                    <a:p>
                      <a:pPr marL="228600" marR="0" lvl="0" indent="-228600" algn="just" defTabSz="914400" rtl="0" eaLnBrk="1" fontAlgn="ctr" latinLnBrk="0" hangingPunct="1">
                        <a:lnSpc>
                          <a:spcPct val="100000"/>
                        </a:lnSpc>
                        <a:spcBef>
                          <a:spcPts val="0"/>
                        </a:spcBef>
                        <a:spcAft>
                          <a:spcPts val="0"/>
                        </a:spcAft>
                        <a:buClrTx/>
                        <a:buSzTx/>
                        <a:buFont typeface="+mj-lt"/>
                        <a:buAutoNum type="arabicPeriod"/>
                        <a:tabLst/>
                        <a:defRPr/>
                      </a:pPr>
                      <a:r>
                        <a:rPr lang="en-US" sz="800" b="0" i="0" u="none" strike="noStrike" baseline="0" dirty="0">
                          <a:solidFill>
                            <a:schemeClr val="tx1"/>
                          </a:solidFill>
                          <a:effectLst/>
                          <a:latin typeface="+mn-lt"/>
                          <a:ea typeface="DFKai-SB" panose="03000509000000000000" pitchFamily="65" charset="-120"/>
                          <a:cs typeface="+mn-cs"/>
                        </a:rPr>
                        <a:t>We appreciate BCC’s support on flexible rates policy, equipment and space at 2024.</a:t>
                      </a:r>
                    </a:p>
                    <a:p>
                      <a:pPr marL="228600" marR="0" lvl="0" indent="-228600" algn="just" defTabSz="914400" rtl="0" eaLnBrk="1" fontAlgn="ctr" latinLnBrk="0" hangingPunct="1">
                        <a:lnSpc>
                          <a:spcPct val="100000"/>
                        </a:lnSpc>
                        <a:spcBef>
                          <a:spcPts val="0"/>
                        </a:spcBef>
                        <a:spcAft>
                          <a:spcPts val="0"/>
                        </a:spcAft>
                        <a:buClrTx/>
                        <a:buSzTx/>
                        <a:buFont typeface="+mj-lt"/>
                        <a:buAutoNum type="arabicPeriod"/>
                        <a:tabLst/>
                        <a:defRPr/>
                      </a:pPr>
                      <a:r>
                        <a:rPr lang="de-DE" sz="800" b="0" i="0" u="none" strike="noStrike" dirty="0">
                          <a:solidFill>
                            <a:schemeClr val="tx1"/>
                          </a:solidFill>
                          <a:effectLst/>
                          <a:latin typeface="+mn-lt"/>
                          <a:ea typeface="DFKai-SB" panose="03000509000000000000" pitchFamily="65" charset="-120"/>
                          <a:cs typeface="+mn-cs"/>
                        </a:rPr>
                        <a:t>Clients as, May´s and Amazon Zona Libre increased their cargo 30% and  13% respectively. </a:t>
                      </a:r>
                    </a:p>
                    <a:p>
                      <a:pPr marL="228600" marR="0" lvl="0" indent="-228600" algn="just" defTabSz="914400" rtl="0" eaLnBrk="1" fontAlgn="ctr" latinLnBrk="0" hangingPunct="1">
                        <a:lnSpc>
                          <a:spcPct val="100000"/>
                        </a:lnSpc>
                        <a:spcBef>
                          <a:spcPts val="0"/>
                        </a:spcBef>
                        <a:spcAft>
                          <a:spcPts val="0"/>
                        </a:spcAft>
                        <a:buClrTx/>
                        <a:buSzTx/>
                        <a:buFont typeface="+mj-lt"/>
                        <a:buAutoNum type="arabicPeriod"/>
                        <a:tabLst/>
                        <a:defRPr/>
                      </a:pPr>
                      <a:r>
                        <a:rPr lang="en-US" sz="800" b="0" i="0" u="none" strike="noStrike" baseline="0" dirty="0">
                          <a:solidFill>
                            <a:schemeClr val="tx1"/>
                          </a:solidFill>
                          <a:effectLst/>
                          <a:latin typeface="+mn-lt"/>
                          <a:ea typeface="DFKai-SB" panose="03000509000000000000" pitchFamily="65" charset="-120"/>
                          <a:cs typeface="+mn-cs"/>
                        </a:rPr>
                        <a:t>We continue the good communication with BCC’s and update the latest market information every week for BCC’s reference</a:t>
                      </a:r>
                      <a:r>
                        <a:rPr lang="es-ES_tradnl" sz="800" b="0" i="0" u="none" strike="noStrike" baseline="0" dirty="0">
                          <a:solidFill>
                            <a:schemeClr val="tx1"/>
                          </a:solidFill>
                          <a:effectLst/>
                          <a:latin typeface="+mn-lt"/>
                          <a:ea typeface="DFKai-SB" panose="03000509000000000000" pitchFamily="65" charset="-120"/>
                          <a:cs typeface="+mn-cs"/>
                        </a:rPr>
                        <a:t>.</a:t>
                      </a:r>
                    </a:p>
                    <a:p>
                      <a:pPr marL="228600" marR="0" lvl="0" indent="-228600" algn="just" defTabSz="914400" rtl="0" eaLnBrk="1" fontAlgn="ctr" latinLnBrk="0" hangingPunct="1">
                        <a:lnSpc>
                          <a:spcPct val="100000"/>
                        </a:lnSpc>
                        <a:spcBef>
                          <a:spcPts val="0"/>
                        </a:spcBef>
                        <a:spcAft>
                          <a:spcPts val="0"/>
                        </a:spcAft>
                        <a:buClrTx/>
                        <a:buSzTx/>
                        <a:buFont typeface="+mj-lt"/>
                        <a:buAutoNum type="arabicPeriod"/>
                        <a:tabLst/>
                        <a:defRPr/>
                      </a:pPr>
                      <a:r>
                        <a:rPr lang="en-US" sz="800" b="0" i="0" u="none" strike="noStrike" baseline="0" dirty="0">
                          <a:solidFill>
                            <a:schemeClr val="tx1"/>
                          </a:solidFill>
                          <a:effectLst/>
                          <a:latin typeface="+mn-lt"/>
                          <a:ea typeface="DFKai-SB" panose="03000509000000000000" pitchFamily="65" charset="-120"/>
                          <a:cs typeface="+mn-cs"/>
                        </a:rPr>
                        <a:t>We continue working with the port of loading and BCC sending sales lead in order to release the pending bookings.</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2"/>
                  </a:ext>
                </a:extLst>
              </a:tr>
              <a:tr h="932581">
                <a:tc vMerge="1">
                  <a:txBody>
                    <a:bodyPr/>
                    <a:lstStyle/>
                    <a:p>
                      <a:endParaRPr lang="de-DE"/>
                    </a:p>
                  </a:txBody>
                  <a:tcPr/>
                </a:tc>
                <a:tc>
                  <a:txBody>
                    <a:bodyPr/>
                    <a:lstStyle/>
                    <a:p>
                      <a:pPr algn="ctr" rtl="0" fontAlgn="ctr"/>
                      <a:r>
                        <a:rPr lang="en-US" altLang="zh-TW" sz="800" b="1" i="0" u="none" strike="noStrike" baseline="0" dirty="0">
                          <a:solidFill>
                            <a:srgbClr val="FF0000"/>
                          </a:solidFill>
                          <a:effectLst/>
                          <a:latin typeface="+mn-lt"/>
                          <a:ea typeface="DFKai-SB" pitchFamily="65" charset="-120"/>
                        </a:rPr>
                        <a:t>PA</a:t>
                      </a:r>
                      <a:r>
                        <a:rPr lang="zh-TW" altLang="en-US" sz="800" b="1" i="0" u="none" strike="noStrike" baseline="0" dirty="0">
                          <a:solidFill>
                            <a:schemeClr val="tx1"/>
                          </a:solidFill>
                          <a:effectLst/>
                          <a:latin typeface="+mn-lt"/>
                          <a:ea typeface="DFKai-SB" pitchFamily="65" charset="-120"/>
                        </a:rPr>
                        <a:t> </a:t>
                      </a:r>
                      <a:r>
                        <a:rPr lang="en-US" altLang="zh-TW" sz="800" b="1" i="0" u="none" strike="noStrike" baseline="0" dirty="0">
                          <a:solidFill>
                            <a:schemeClr val="tx1"/>
                          </a:solidFill>
                          <a:effectLst/>
                          <a:latin typeface="+mn-lt"/>
                          <a:ea typeface="DFKai-SB" pitchFamily="65" charset="-120"/>
                          <a:sym typeface="Wingdings" pitchFamily="2" charset="2"/>
                        </a:rPr>
                        <a:t></a:t>
                      </a:r>
                      <a:r>
                        <a:rPr lang="zh-TW" altLang="en-US" sz="800" b="1" i="0" u="none" strike="noStrike" baseline="0" dirty="0">
                          <a:solidFill>
                            <a:schemeClr val="tx1"/>
                          </a:solidFill>
                          <a:effectLst/>
                          <a:latin typeface="+mn-lt"/>
                          <a:ea typeface="DFKai-SB" pitchFamily="65" charset="-120"/>
                          <a:sym typeface="Wingdings" pitchFamily="2" charset="2"/>
                        </a:rPr>
                        <a:t> </a:t>
                      </a:r>
                      <a:r>
                        <a:rPr lang="en-US" altLang="zh-TW" sz="800" b="1" i="0" u="none" strike="noStrike" baseline="0" dirty="0">
                          <a:solidFill>
                            <a:schemeClr val="tx1"/>
                          </a:solidFill>
                          <a:effectLst/>
                          <a:latin typeface="+mn-lt"/>
                          <a:ea typeface="DFKai-SB" pitchFamily="65" charset="-120"/>
                          <a:sym typeface="Wingdings" pitchFamily="2" charset="2"/>
                        </a:rPr>
                        <a:t>USEC</a:t>
                      </a:r>
                      <a:endParaRPr lang="fr-FR" altLang="zh-TW" sz="800" b="1" i="0" u="none" strike="noStrike" dirty="0">
                        <a:solidFill>
                          <a:schemeClr val="tx1"/>
                        </a:solidFill>
                        <a:effectLst/>
                        <a:latin typeface="+mn-lt"/>
                        <a:ea typeface="DFKai-SB" pitchFamily="65" charset="-120"/>
                      </a:endParaRPr>
                    </a:p>
                    <a:p>
                      <a:pPr algn="ctr" rtl="0" fontAlgn="ctr"/>
                      <a:r>
                        <a:rPr lang="en-US" altLang="zh-TW" sz="800" b="0" i="0" u="none" strike="noStrike" dirty="0">
                          <a:solidFill>
                            <a:schemeClr val="tx1"/>
                          </a:solidFill>
                          <a:effectLst/>
                          <a:latin typeface="+mn-lt"/>
                          <a:ea typeface="DFKai-SB" pitchFamily="65" charset="-120"/>
                        </a:rPr>
                        <a:t>(609+610</a:t>
                      </a:r>
                      <a:r>
                        <a:rPr lang="de-DE" altLang="zh-TW" sz="800" b="0" i="0" u="none" strike="noStrike" baseline="0" dirty="0">
                          <a:solidFill>
                            <a:schemeClr val="tx1"/>
                          </a:solidFill>
                          <a:effectLst/>
                          <a:latin typeface="+mn-lt"/>
                          <a:ea typeface="DFKai-SB" pitchFamily="65" charset="-120"/>
                        </a:rPr>
                        <a:t> Tr</a:t>
                      </a:r>
                      <a:r>
                        <a:rPr lang="fr-FR" altLang="zh-TW" sz="800" b="0" i="0" u="none" strike="noStrike" baseline="0" dirty="0" err="1">
                          <a:solidFill>
                            <a:schemeClr val="tx1"/>
                          </a:solidFill>
                          <a:effectLst/>
                          <a:latin typeface="+mn-lt"/>
                          <a:ea typeface="DFKai-SB" pitchFamily="65" charset="-120"/>
                        </a:rPr>
                        <a:t>ade</a:t>
                      </a:r>
                      <a:r>
                        <a:rPr lang="fr-FR" altLang="zh-TW" sz="800" b="0" i="0" u="none" strike="noStrike" baseline="0" dirty="0">
                          <a:solidFill>
                            <a:schemeClr val="tx1"/>
                          </a:solidFill>
                          <a:effectLst/>
                          <a:latin typeface="+mn-lt"/>
                          <a:ea typeface="DFKai-SB" pitchFamily="65" charset="-120"/>
                        </a:rPr>
                        <a:t>)</a:t>
                      </a:r>
                      <a:endParaRPr lang="de-DE" altLang="zh-TW" sz="800" b="0" i="0" u="none" strike="noStrike" dirty="0">
                        <a:solidFill>
                          <a:schemeClr val="tx1"/>
                        </a:solidFill>
                        <a:effectLst/>
                        <a:latin typeface="+mn-lt"/>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800" b="0" i="0" u="none" strike="noStrike" dirty="0">
                          <a:solidFill>
                            <a:schemeClr val="tx1"/>
                          </a:solidFill>
                          <a:effectLst/>
                          <a:latin typeface="+mn-lt"/>
                          <a:ea typeface="DFKai-SB" pitchFamily="65" charset="-120"/>
                        </a:rPr>
                        <a:t>EGA-ATC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800" b="0" i="0" u="none" strike="noStrike" dirty="0">
                          <a:solidFill>
                            <a:schemeClr val="tx1"/>
                          </a:solidFill>
                          <a:effectLst/>
                          <a:latin typeface="+mn-lt"/>
                          <a:ea typeface="DFKai-SB" panose="03000509000000000000" pitchFamily="65" charset="-120"/>
                        </a:rPr>
                        <a:t>210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800" b="0" i="0" u="none" strike="noStrike" dirty="0">
                          <a:solidFill>
                            <a:schemeClr val="tx1"/>
                          </a:solidFill>
                          <a:effectLst/>
                          <a:latin typeface="+mn-lt"/>
                          <a:ea typeface="DFKai-SB" panose="03000509000000000000" pitchFamily="65" charset="-120"/>
                        </a:rPr>
                        <a:t>138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800" b="0" i="0" u="none" strike="noStrike" dirty="0">
                          <a:solidFill>
                            <a:srgbClr val="FF0000"/>
                          </a:solidFill>
                          <a:effectLst/>
                          <a:latin typeface="+mn-lt"/>
                          <a:ea typeface="DFKai-SB" panose="03000509000000000000" pitchFamily="65" charset="-120"/>
                        </a:rPr>
                        <a:t>66%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altLang="zh-TW" sz="800" b="0" i="0" u="none" strike="noStrike" dirty="0">
                          <a:solidFill>
                            <a:schemeClr val="tx1"/>
                          </a:solidFill>
                          <a:effectLst/>
                          <a:latin typeface="+mn-lt"/>
                          <a:ea typeface="DFKai-SB" panose="03000509000000000000" pitchFamily="65" charset="-120"/>
                        </a:rPr>
                        <a:t>210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228600" marR="0" indent="-228600" algn="just" defTabSz="914400" rtl="0" eaLnBrk="1" fontAlgn="ctr" latinLnBrk="0" hangingPunct="1">
                        <a:lnSpc>
                          <a:spcPct val="100000"/>
                        </a:lnSpc>
                        <a:spcBef>
                          <a:spcPts val="0"/>
                        </a:spcBef>
                        <a:spcAft>
                          <a:spcPts val="0"/>
                        </a:spcAft>
                        <a:buClrTx/>
                        <a:buSzTx/>
                        <a:buFont typeface="+mj-lt"/>
                        <a:buAutoNum type="arabicPeriod"/>
                        <a:tabLst/>
                        <a:defRPr/>
                      </a:pPr>
                      <a:r>
                        <a:rPr lang="en-US" sz="800" b="0" i="0" u="none" strike="noStrike" baseline="0" dirty="0">
                          <a:solidFill>
                            <a:schemeClr val="tx1"/>
                          </a:solidFill>
                          <a:effectLst/>
                          <a:latin typeface="+mn-lt"/>
                          <a:ea typeface="DFKai-SB" panose="03000509000000000000" pitchFamily="65" charset="-120"/>
                        </a:rPr>
                        <a:t>Main reason caused the lifting shortage is because the lower rates and faster transit time offer by MSK/Seaboard.</a:t>
                      </a:r>
                    </a:p>
                    <a:p>
                      <a:pPr marL="228600" marR="0" indent="-228600" algn="just" defTabSz="914400" rtl="0" eaLnBrk="1" fontAlgn="ctr" latinLnBrk="0" hangingPunct="1">
                        <a:lnSpc>
                          <a:spcPct val="100000"/>
                        </a:lnSpc>
                        <a:spcBef>
                          <a:spcPts val="0"/>
                        </a:spcBef>
                        <a:spcAft>
                          <a:spcPts val="0"/>
                        </a:spcAft>
                        <a:buClrTx/>
                        <a:buSzTx/>
                        <a:buFont typeface="+mj-lt"/>
                        <a:buAutoNum type="arabicPeriod"/>
                        <a:tabLst/>
                        <a:defRPr/>
                      </a:pPr>
                      <a:r>
                        <a:rPr lang="en-US" sz="800" b="0" i="0" u="none" strike="noStrike" baseline="0" dirty="0">
                          <a:solidFill>
                            <a:schemeClr val="tx1"/>
                          </a:solidFill>
                          <a:effectLst/>
                          <a:latin typeface="+mn-lt"/>
                          <a:ea typeface="DFKai-SB" panose="03000509000000000000" pitchFamily="65" charset="-120"/>
                        </a:rPr>
                        <a:t>Maintain customer relationship in order to act as a primary back up carriers and appreciate  BCC’s support as always.</a:t>
                      </a:r>
                      <a:endParaRPr lang="en-US" sz="800" b="0" i="0" u="none" strike="noStrike" dirty="0">
                        <a:solidFill>
                          <a:schemeClr val="tx1"/>
                        </a:solidFill>
                        <a:effectLst/>
                        <a:latin typeface="+mn-lt"/>
                        <a:ea typeface="DFKai-SB" panose="03000509000000000000" pitchFamily="65" charset="-120"/>
                      </a:endParaRPr>
                    </a:p>
                    <a:p>
                      <a:pPr marL="228600" marR="0" indent="-228600" algn="just" defTabSz="914400" rtl="0" eaLnBrk="1" fontAlgn="ctr" latinLnBrk="0" hangingPunct="1">
                        <a:lnSpc>
                          <a:spcPct val="100000"/>
                        </a:lnSpc>
                        <a:spcBef>
                          <a:spcPts val="0"/>
                        </a:spcBef>
                        <a:spcAft>
                          <a:spcPts val="0"/>
                        </a:spcAft>
                        <a:buClrTx/>
                        <a:buSzTx/>
                        <a:buFont typeface="+mj-lt"/>
                        <a:buAutoNum type="arabicPeriod"/>
                        <a:tabLst/>
                        <a:defRPr/>
                      </a:pPr>
                      <a:r>
                        <a:rPr lang="es-ES_tradnl" sz="800" b="0" i="0" u="none" strike="noStrike" baseline="0" dirty="0" err="1">
                          <a:solidFill>
                            <a:schemeClr val="tx1"/>
                          </a:solidFill>
                          <a:effectLst/>
                          <a:latin typeface="+mn-lt"/>
                          <a:ea typeface="DFKai-SB" panose="03000509000000000000" pitchFamily="65" charset="-120"/>
                        </a:rPr>
                        <a:t>Working</a:t>
                      </a:r>
                      <a:r>
                        <a:rPr lang="es-ES_tradnl" sz="800" b="0" i="0" u="none" strike="noStrike" baseline="0" dirty="0">
                          <a:solidFill>
                            <a:schemeClr val="tx1"/>
                          </a:solidFill>
                          <a:effectLst/>
                          <a:latin typeface="+mn-lt"/>
                          <a:ea typeface="DFKai-SB" panose="03000509000000000000" pitchFamily="65" charset="-120"/>
                        </a:rPr>
                        <a:t> </a:t>
                      </a:r>
                      <a:r>
                        <a:rPr lang="es-ES_tradnl" sz="800" b="0" i="0" u="none" strike="noStrike" baseline="0" dirty="0" err="1">
                          <a:solidFill>
                            <a:schemeClr val="tx1"/>
                          </a:solidFill>
                          <a:effectLst/>
                          <a:latin typeface="+mn-lt"/>
                          <a:ea typeface="DFKai-SB" panose="03000509000000000000" pitchFamily="65" charset="-120"/>
                        </a:rPr>
                        <a:t>with</a:t>
                      </a:r>
                      <a:r>
                        <a:rPr lang="es-ES_tradnl" sz="800" b="0" i="0" u="none" strike="noStrike" baseline="0" dirty="0">
                          <a:solidFill>
                            <a:schemeClr val="tx1"/>
                          </a:solidFill>
                          <a:effectLst/>
                          <a:latin typeface="+mn-lt"/>
                          <a:ea typeface="DFKai-SB" panose="03000509000000000000" pitchFamily="65" charset="-120"/>
                        </a:rPr>
                        <a:t> </a:t>
                      </a:r>
                      <a:r>
                        <a:rPr lang="es-ES_tradnl" sz="800" b="0" i="0" u="none" strike="noStrike" baseline="0" dirty="0" err="1">
                          <a:solidFill>
                            <a:schemeClr val="tx1"/>
                          </a:solidFill>
                          <a:effectLst/>
                          <a:latin typeface="+mn-lt"/>
                          <a:ea typeface="DFKai-SB" panose="03000509000000000000" pitchFamily="65" charset="-120"/>
                        </a:rPr>
                        <a:t>customers</a:t>
                      </a:r>
                      <a:r>
                        <a:rPr lang="es-ES_tradnl" sz="800" b="0" i="0" u="none" strike="noStrike" baseline="0" dirty="0">
                          <a:solidFill>
                            <a:schemeClr val="tx1"/>
                          </a:solidFill>
                          <a:effectLst/>
                          <a:latin typeface="+mn-lt"/>
                          <a:ea typeface="DFKai-SB" panose="03000509000000000000" pitchFamily="65" charset="-120"/>
                        </a:rPr>
                        <a:t> </a:t>
                      </a:r>
                      <a:r>
                        <a:rPr lang="es-ES_tradnl" sz="800" b="0" i="0" u="none" strike="noStrike" baseline="0" dirty="0" err="1">
                          <a:solidFill>
                            <a:schemeClr val="tx1"/>
                          </a:solidFill>
                          <a:effectLst/>
                          <a:latin typeface="+mn-lt"/>
                          <a:ea typeface="DFKai-SB" panose="03000509000000000000" pitchFamily="65" charset="-120"/>
                        </a:rPr>
                        <a:t>such</a:t>
                      </a:r>
                      <a:r>
                        <a:rPr lang="es-ES_tradnl" sz="800" b="0" i="0" u="none" strike="noStrike" baseline="0" dirty="0">
                          <a:solidFill>
                            <a:schemeClr val="tx1"/>
                          </a:solidFill>
                          <a:effectLst/>
                          <a:latin typeface="+mn-lt"/>
                          <a:ea typeface="DFKai-SB" panose="03000509000000000000" pitchFamily="65" charset="-120"/>
                        </a:rPr>
                        <a:t> as: </a:t>
                      </a:r>
                      <a:r>
                        <a:rPr lang="es-ES_tradnl" sz="800" b="0" i="0" u="none" strike="noStrike" baseline="0" dirty="0" err="1">
                          <a:solidFill>
                            <a:schemeClr val="tx1"/>
                          </a:solidFill>
                          <a:effectLst/>
                          <a:latin typeface="+mn-lt"/>
                          <a:ea typeface="DFKai-SB" panose="03000509000000000000" pitchFamily="65" charset="-120"/>
                        </a:rPr>
                        <a:t>Panama</a:t>
                      </a:r>
                      <a:r>
                        <a:rPr lang="es-ES_tradnl" sz="800" b="0" i="0" u="none" strike="noStrike" baseline="0" dirty="0">
                          <a:solidFill>
                            <a:schemeClr val="tx1"/>
                          </a:solidFill>
                          <a:effectLst/>
                          <a:latin typeface="+mn-lt"/>
                          <a:ea typeface="DFKai-SB" panose="03000509000000000000" pitchFamily="65" charset="-120"/>
                        </a:rPr>
                        <a:t> </a:t>
                      </a:r>
                      <a:r>
                        <a:rPr lang="es-ES_tradnl" sz="800" b="0" i="0" u="none" strike="noStrike" baseline="0" dirty="0" err="1">
                          <a:solidFill>
                            <a:schemeClr val="tx1"/>
                          </a:solidFill>
                          <a:effectLst/>
                          <a:latin typeface="+mn-lt"/>
                          <a:ea typeface="DFKai-SB" panose="03000509000000000000" pitchFamily="65" charset="-120"/>
                        </a:rPr>
                        <a:t>Intermoving</a:t>
                      </a:r>
                      <a:r>
                        <a:rPr lang="es-ES_tradnl" sz="800" b="0" i="0" u="none" strike="noStrike" baseline="0" dirty="0">
                          <a:solidFill>
                            <a:schemeClr val="tx1"/>
                          </a:solidFill>
                          <a:effectLst/>
                          <a:latin typeface="+mn-lt"/>
                          <a:ea typeface="DFKai-SB" panose="03000509000000000000" pitchFamily="65" charset="-120"/>
                        </a:rPr>
                        <a:t> &amp; </a:t>
                      </a:r>
                      <a:r>
                        <a:rPr lang="es-ES_tradnl" sz="800" b="0" i="0" u="none" strike="noStrike" baseline="0" dirty="0" err="1">
                          <a:solidFill>
                            <a:schemeClr val="tx1"/>
                          </a:solidFill>
                          <a:effectLst/>
                          <a:latin typeface="+mn-lt"/>
                          <a:ea typeface="DFKai-SB" panose="03000509000000000000" pitchFamily="65" charset="-120"/>
                        </a:rPr>
                        <a:t>Relocation</a:t>
                      </a:r>
                      <a:r>
                        <a:rPr lang="es-ES_tradnl" sz="800" b="0" i="0" u="none" strike="noStrike" baseline="0" dirty="0">
                          <a:solidFill>
                            <a:schemeClr val="tx1"/>
                          </a:solidFill>
                          <a:effectLst/>
                          <a:latin typeface="+mn-lt"/>
                          <a:ea typeface="DFKai-SB" panose="03000509000000000000" pitchFamily="65" charset="-120"/>
                        </a:rPr>
                        <a:t>, Balboa </a:t>
                      </a:r>
                      <a:r>
                        <a:rPr lang="es-ES_tradnl" sz="800" b="0" i="0" u="none" strike="noStrike" baseline="0" dirty="0" err="1">
                          <a:solidFill>
                            <a:schemeClr val="tx1"/>
                          </a:solidFill>
                          <a:effectLst/>
                          <a:latin typeface="+mn-lt"/>
                          <a:ea typeface="DFKai-SB" panose="03000509000000000000" pitchFamily="65" charset="-120"/>
                        </a:rPr>
                        <a:t>Movers</a:t>
                      </a:r>
                      <a:r>
                        <a:rPr lang="es-ES_tradnl" sz="800" b="0" i="0" u="none" strike="noStrike" baseline="0" dirty="0">
                          <a:solidFill>
                            <a:schemeClr val="tx1"/>
                          </a:solidFill>
                          <a:effectLst/>
                          <a:latin typeface="+mn-lt"/>
                          <a:ea typeface="DFKai-SB" panose="03000509000000000000" pitchFamily="65" charset="-120"/>
                        </a:rPr>
                        <a:t>, Canal </a:t>
                      </a:r>
                      <a:r>
                        <a:rPr lang="es-ES_tradnl" sz="800" b="0" i="0" u="none" strike="noStrike" baseline="0" dirty="0" err="1">
                          <a:solidFill>
                            <a:schemeClr val="tx1"/>
                          </a:solidFill>
                          <a:effectLst/>
                          <a:latin typeface="+mn-lt"/>
                          <a:ea typeface="DFKai-SB" panose="03000509000000000000" pitchFamily="65" charset="-120"/>
                        </a:rPr>
                        <a:t>Movers</a:t>
                      </a:r>
                      <a:r>
                        <a:rPr lang="es-ES_tradnl" sz="800" b="0" i="0" u="none" strike="noStrike" baseline="0" dirty="0">
                          <a:solidFill>
                            <a:schemeClr val="tx1"/>
                          </a:solidFill>
                          <a:effectLst/>
                          <a:latin typeface="+mn-lt"/>
                          <a:ea typeface="DFKai-SB" panose="03000509000000000000" pitchFamily="65" charset="-120"/>
                        </a:rPr>
                        <a:t> </a:t>
                      </a:r>
                      <a:r>
                        <a:rPr lang="es-ES_tradnl" sz="800" b="0" i="0" u="none" strike="noStrike" baseline="0" dirty="0" err="1">
                          <a:solidFill>
                            <a:schemeClr val="tx1"/>
                          </a:solidFill>
                          <a:effectLst/>
                          <a:latin typeface="+mn-lt"/>
                          <a:ea typeface="DFKai-SB" panose="03000509000000000000" pitchFamily="65" charset="-120"/>
                        </a:rPr>
                        <a:t>who</a:t>
                      </a:r>
                      <a:r>
                        <a:rPr lang="es-ES_tradnl" sz="800" b="0" i="0" u="none" strike="noStrike" baseline="0" dirty="0">
                          <a:solidFill>
                            <a:schemeClr val="tx1"/>
                          </a:solidFill>
                          <a:effectLst/>
                          <a:latin typeface="+mn-lt"/>
                          <a:ea typeface="DFKai-SB" panose="03000509000000000000" pitchFamily="65" charset="-120"/>
                        </a:rPr>
                        <a:t> are </a:t>
                      </a:r>
                      <a:r>
                        <a:rPr lang="es-ES_tradnl" sz="800" b="0" i="0" u="none" strike="noStrike" baseline="0" dirty="0" err="1">
                          <a:solidFill>
                            <a:schemeClr val="tx1"/>
                          </a:solidFill>
                          <a:effectLst/>
                          <a:latin typeface="+mn-lt"/>
                          <a:ea typeface="DFKai-SB" panose="03000509000000000000" pitchFamily="65" charset="-120"/>
                        </a:rPr>
                        <a:t>moving</a:t>
                      </a:r>
                      <a:r>
                        <a:rPr lang="es-ES_tradnl" sz="800" b="0" i="0" u="none" strike="noStrike" baseline="0" dirty="0">
                          <a:solidFill>
                            <a:schemeClr val="tx1"/>
                          </a:solidFill>
                          <a:effectLst/>
                          <a:latin typeface="+mn-lt"/>
                          <a:ea typeface="DFKai-SB" panose="03000509000000000000" pitchFamily="65" charset="-120"/>
                        </a:rPr>
                        <a:t> </a:t>
                      </a:r>
                      <a:r>
                        <a:rPr lang="es-ES_tradnl" sz="800" b="0" i="0" u="none" strike="noStrike" baseline="0" dirty="0" err="1">
                          <a:solidFill>
                            <a:schemeClr val="tx1"/>
                          </a:solidFill>
                          <a:effectLst/>
                          <a:latin typeface="+mn-lt"/>
                          <a:ea typeface="DFKai-SB" panose="03000509000000000000" pitchFamily="65" charset="-120"/>
                        </a:rPr>
                        <a:t>the</a:t>
                      </a:r>
                      <a:r>
                        <a:rPr lang="es-ES_tradnl" sz="800" b="0" i="0" u="none" strike="noStrike" baseline="0" dirty="0">
                          <a:solidFill>
                            <a:schemeClr val="tx1"/>
                          </a:solidFill>
                          <a:effectLst/>
                          <a:latin typeface="+mn-lt"/>
                          <a:ea typeface="DFKai-SB" panose="03000509000000000000" pitchFamily="65" charset="-120"/>
                        </a:rPr>
                        <a:t> cargo </a:t>
                      </a:r>
                      <a:r>
                        <a:rPr lang="es-ES_tradnl" sz="800" b="0" i="0" u="none" strike="noStrike" baseline="0" dirty="0" err="1">
                          <a:solidFill>
                            <a:schemeClr val="tx1"/>
                          </a:solidFill>
                          <a:effectLst/>
                          <a:latin typeface="+mn-lt"/>
                          <a:ea typeface="DFKai-SB" panose="03000509000000000000" pitchFamily="65" charset="-120"/>
                        </a:rPr>
                        <a:t>from</a:t>
                      </a:r>
                      <a:r>
                        <a:rPr lang="es-ES_tradnl" sz="800" b="0" i="0" u="none" strike="noStrike" baseline="0" dirty="0">
                          <a:solidFill>
                            <a:schemeClr val="tx1"/>
                          </a:solidFill>
                          <a:effectLst/>
                          <a:latin typeface="+mn-lt"/>
                          <a:ea typeface="DFKai-SB" panose="03000509000000000000" pitchFamily="65" charset="-120"/>
                        </a:rPr>
                        <a:t> </a:t>
                      </a:r>
                      <a:r>
                        <a:rPr lang="es-ES_tradnl" sz="800" b="0" i="0" u="none" strike="noStrike" baseline="0" dirty="0" err="1">
                          <a:solidFill>
                            <a:schemeClr val="tx1"/>
                          </a:solidFill>
                          <a:effectLst/>
                          <a:latin typeface="+mn-lt"/>
                          <a:ea typeface="DFKai-SB" panose="03000509000000000000" pitchFamily="65" charset="-120"/>
                        </a:rPr>
                        <a:t>Panama</a:t>
                      </a:r>
                      <a:r>
                        <a:rPr lang="es-ES_tradnl" sz="800" b="0" i="0" u="none" strike="noStrike" baseline="0" dirty="0">
                          <a:solidFill>
                            <a:schemeClr val="tx1"/>
                          </a:solidFill>
                          <a:effectLst/>
                          <a:latin typeface="+mn-lt"/>
                          <a:ea typeface="DFKai-SB" panose="03000509000000000000" pitchFamily="65" charset="-120"/>
                        </a:rPr>
                        <a:t> </a:t>
                      </a:r>
                      <a:r>
                        <a:rPr lang="es-ES_tradnl" sz="800" b="0" i="0" u="none" strike="noStrike" baseline="0" dirty="0" err="1">
                          <a:solidFill>
                            <a:schemeClr val="tx1"/>
                          </a:solidFill>
                          <a:effectLst/>
                          <a:latin typeface="+mn-lt"/>
                          <a:ea typeface="DFKai-SB" panose="03000509000000000000" pitchFamily="65" charset="-120"/>
                        </a:rPr>
                        <a:t>to</a:t>
                      </a:r>
                      <a:r>
                        <a:rPr lang="es-ES_tradnl" sz="800" b="0" i="0" u="none" strike="noStrike" baseline="0" dirty="0">
                          <a:solidFill>
                            <a:schemeClr val="tx1"/>
                          </a:solidFill>
                          <a:effectLst/>
                          <a:latin typeface="+mn-lt"/>
                          <a:ea typeface="DFKai-SB" panose="03000509000000000000" pitchFamily="65" charset="-120"/>
                        </a:rPr>
                        <a:t> USEC. </a:t>
                      </a:r>
                      <a:r>
                        <a:rPr lang="es-ES_tradnl" sz="800" b="0" i="0" u="none" strike="noStrike" baseline="0" dirty="0" err="1">
                          <a:solidFill>
                            <a:schemeClr val="tx1"/>
                          </a:solidFill>
                          <a:effectLst/>
                          <a:latin typeface="+mn-lt"/>
                          <a:ea typeface="DFKai-SB" panose="03000509000000000000" pitchFamily="65" charset="-120"/>
                        </a:rPr>
                        <a:t>We</a:t>
                      </a:r>
                      <a:r>
                        <a:rPr lang="es-ES_tradnl" sz="800" b="0" i="0" u="none" strike="noStrike" baseline="0" dirty="0">
                          <a:solidFill>
                            <a:schemeClr val="tx1"/>
                          </a:solidFill>
                          <a:effectLst/>
                          <a:latin typeface="+mn-lt"/>
                          <a:ea typeface="DFKai-SB" panose="03000509000000000000" pitchFamily="65" charset="-120"/>
                        </a:rPr>
                        <a:t> </a:t>
                      </a:r>
                      <a:r>
                        <a:rPr lang="es-ES_tradnl" sz="800" b="0" i="0" u="none" strike="noStrike" baseline="0" dirty="0" err="1">
                          <a:solidFill>
                            <a:schemeClr val="tx1"/>
                          </a:solidFill>
                          <a:effectLst/>
                          <a:latin typeface="+mn-lt"/>
                          <a:ea typeface="DFKai-SB" panose="03000509000000000000" pitchFamily="65" charset="-120"/>
                        </a:rPr>
                        <a:t>keep</a:t>
                      </a:r>
                      <a:r>
                        <a:rPr lang="es-ES_tradnl" sz="800" b="0" i="0" u="none" strike="noStrike" baseline="0" dirty="0">
                          <a:solidFill>
                            <a:schemeClr val="tx1"/>
                          </a:solidFill>
                          <a:effectLst/>
                          <a:latin typeface="+mn-lt"/>
                          <a:ea typeface="DFKai-SB" panose="03000509000000000000" pitchFamily="65" charset="-120"/>
                        </a:rPr>
                        <a:t> </a:t>
                      </a:r>
                      <a:r>
                        <a:rPr lang="es-ES_tradnl" sz="800" b="0" i="0" u="none" strike="noStrike" baseline="0" dirty="0" err="1">
                          <a:solidFill>
                            <a:schemeClr val="tx1"/>
                          </a:solidFill>
                          <a:effectLst/>
                          <a:latin typeface="+mn-lt"/>
                          <a:ea typeface="DFKai-SB" panose="03000509000000000000" pitchFamily="65" charset="-120"/>
                        </a:rPr>
                        <a:t>updated</a:t>
                      </a:r>
                      <a:r>
                        <a:rPr lang="es-ES_tradnl" sz="800" b="0" i="0" u="none" strike="noStrike" baseline="0" dirty="0">
                          <a:solidFill>
                            <a:schemeClr val="tx1"/>
                          </a:solidFill>
                          <a:effectLst/>
                          <a:latin typeface="+mn-lt"/>
                          <a:ea typeface="DFKai-SB" panose="03000509000000000000" pitchFamily="65" charset="-120"/>
                        </a:rPr>
                        <a:t> </a:t>
                      </a:r>
                      <a:r>
                        <a:rPr lang="es-ES_tradnl" sz="800" b="0" i="0" u="none" strike="noStrike" baseline="0" dirty="0" err="1">
                          <a:solidFill>
                            <a:schemeClr val="tx1"/>
                          </a:solidFill>
                          <a:effectLst/>
                          <a:latin typeface="+mn-lt"/>
                          <a:ea typeface="DFKai-SB" panose="03000509000000000000" pitchFamily="65" charset="-120"/>
                        </a:rPr>
                        <a:t>information</a:t>
                      </a:r>
                      <a:r>
                        <a:rPr lang="es-ES_tradnl" sz="800" b="0" i="0" u="none" strike="noStrike" baseline="0" dirty="0">
                          <a:solidFill>
                            <a:schemeClr val="tx1"/>
                          </a:solidFill>
                          <a:effectLst/>
                          <a:latin typeface="+mn-lt"/>
                          <a:ea typeface="DFKai-SB" panose="03000509000000000000" pitchFamily="65" charset="-120"/>
                        </a:rPr>
                        <a:t> </a:t>
                      </a:r>
                      <a:r>
                        <a:rPr lang="es-ES_tradnl" sz="800" b="0" i="0" u="none" strike="noStrike" baseline="0" dirty="0" err="1">
                          <a:solidFill>
                            <a:schemeClr val="tx1"/>
                          </a:solidFill>
                          <a:effectLst/>
                          <a:latin typeface="+mn-lt"/>
                          <a:ea typeface="DFKai-SB" panose="03000509000000000000" pitchFamily="65" charset="-120"/>
                        </a:rPr>
                        <a:t>with</a:t>
                      </a:r>
                      <a:r>
                        <a:rPr lang="es-ES_tradnl" sz="800" b="0" i="0" u="none" strike="noStrike" baseline="0" dirty="0">
                          <a:solidFill>
                            <a:schemeClr val="tx1"/>
                          </a:solidFill>
                          <a:effectLst/>
                          <a:latin typeface="+mn-lt"/>
                          <a:ea typeface="DFKai-SB" panose="03000509000000000000" pitchFamily="65" charset="-120"/>
                        </a:rPr>
                        <a:t> </a:t>
                      </a:r>
                      <a:r>
                        <a:rPr lang="es-ES_tradnl" sz="800" b="0" i="0" u="none" strike="noStrike" baseline="0" dirty="0" err="1">
                          <a:solidFill>
                            <a:schemeClr val="tx1"/>
                          </a:solidFill>
                          <a:effectLst/>
                          <a:latin typeface="+mn-lt"/>
                          <a:ea typeface="DFKai-SB" panose="03000509000000000000" pitchFamily="65" charset="-120"/>
                        </a:rPr>
                        <a:t>BCC’s</a:t>
                      </a:r>
                      <a:r>
                        <a:rPr lang="es-ES_tradnl" sz="800" b="0" i="0" u="none" strike="noStrike" baseline="0" dirty="0">
                          <a:solidFill>
                            <a:schemeClr val="tx1"/>
                          </a:solidFill>
                          <a:effectLst/>
                          <a:latin typeface="+mn-lt"/>
                          <a:ea typeface="DFKai-SB" panose="03000509000000000000" pitchFamily="65" charset="-120"/>
                        </a:rPr>
                        <a:t> and </a:t>
                      </a:r>
                      <a:r>
                        <a:rPr lang="es-ES_tradnl" sz="800" b="0" i="0" u="none" strike="noStrike" baseline="0" dirty="0" err="1">
                          <a:solidFill>
                            <a:schemeClr val="tx1"/>
                          </a:solidFill>
                          <a:effectLst/>
                          <a:latin typeface="+mn-lt"/>
                          <a:ea typeface="DFKai-SB" panose="03000509000000000000" pitchFamily="65" charset="-120"/>
                        </a:rPr>
                        <a:t>looking</a:t>
                      </a:r>
                      <a:r>
                        <a:rPr lang="es-ES_tradnl" sz="800" b="0" i="0" u="none" strike="noStrike" baseline="0" dirty="0">
                          <a:solidFill>
                            <a:schemeClr val="tx1"/>
                          </a:solidFill>
                          <a:effectLst/>
                          <a:latin typeface="+mn-lt"/>
                          <a:ea typeface="DFKai-SB" panose="03000509000000000000" pitchFamily="65" charset="-120"/>
                        </a:rPr>
                        <a:t> </a:t>
                      </a:r>
                      <a:r>
                        <a:rPr lang="es-ES_tradnl" sz="800" b="0" i="0" u="none" strike="noStrike" baseline="0" dirty="0" err="1">
                          <a:solidFill>
                            <a:schemeClr val="tx1"/>
                          </a:solidFill>
                          <a:effectLst/>
                          <a:latin typeface="+mn-lt"/>
                          <a:ea typeface="DFKai-SB" panose="03000509000000000000" pitchFamily="65" charset="-120"/>
                        </a:rPr>
                        <a:t>for</a:t>
                      </a:r>
                      <a:r>
                        <a:rPr lang="es-ES_tradnl" sz="800" b="0" i="0" u="none" strike="noStrike" baseline="0" dirty="0">
                          <a:solidFill>
                            <a:schemeClr val="tx1"/>
                          </a:solidFill>
                          <a:effectLst/>
                          <a:latin typeface="+mn-lt"/>
                          <a:ea typeface="DFKai-SB" panose="03000509000000000000" pitchFamily="65" charset="-120"/>
                        </a:rPr>
                        <a:t> </a:t>
                      </a:r>
                      <a:r>
                        <a:rPr lang="es-ES_tradnl" sz="800" b="0" i="0" u="none" strike="noStrike" baseline="0" dirty="0" err="1">
                          <a:solidFill>
                            <a:schemeClr val="tx1"/>
                          </a:solidFill>
                          <a:effectLst/>
                          <a:latin typeface="+mn-lt"/>
                          <a:ea typeface="DFKai-SB" panose="03000509000000000000" pitchFamily="65" charset="-120"/>
                        </a:rPr>
                        <a:t>the</a:t>
                      </a:r>
                      <a:r>
                        <a:rPr lang="es-ES_tradnl" sz="800" b="0" i="0" u="none" strike="noStrike" baseline="0" dirty="0">
                          <a:solidFill>
                            <a:schemeClr val="tx1"/>
                          </a:solidFill>
                          <a:effectLst/>
                          <a:latin typeface="+mn-lt"/>
                          <a:ea typeface="DFKai-SB" panose="03000509000000000000" pitchFamily="65" charset="-120"/>
                        </a:rPr>
                        <a:t> </a:t>
                      </a:r>
                      <a:r>
                        <a:rPr lang="es-ES_tradnl" sz="800" b="0" i="0" u="none" strike="noStrike" baseline="0" dirty="0" err="1">
                          <a:solidFill>
                            <a:schemeClr val="tx1"/>
                          </a:solidFill>
                          <a:effectLst/>
                          <a:latin typeface="+mn-lt"/>
                          <a:ea typeface="DFKai-SB" panose="03000509000000000000" pitchFamily="65" charset="-120"/>
                        </a:rPr>
                        <a:t>support</a:t>
                      </a:r>
                      <a:r>
                        <a:rPr lang="es-ES_tradnl" sz="800" b="0" i="0" u="none" strike="noStrike" baseline="0" dirty="0">
                          <a:solidFill>
                            <a:schemeClr val="tx1"/>
                          </a:solidFill>
                          <a:effectLst/>
                          <a:latin typeface="+mn-lt"/>
                          <a:ea typeface="DFKai-SB" panose="03000509000000000000" pitchFamily="65" charset="-120"/>
                        </a:rPr>
                        <a:t>.</a:t>
                      </a:r>
                      <a:endParaRPr lang="en-US" sz="800" b="0" i="0" u="none" strike="noStrike" baseline="0" dirty="0">
                        <a:solidFill>
                          <a:schemeClr val="tx1"/>
                        </a:solidFill>
                        <a:effectLst/>
                        <a:latin typeface="+mn-lt"/>
                        <a:ea typeface="DFKai-SB" panose="03000509000000000000" pitchFamily="65" charset="-120"/>
                        <a:cs typeface="+mn-cs"/>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3"/>
                  </a:ext>
                </a:extLst>
              </a:tr>
              <a:tr h="1328941">
                <a:tc vMerge="1">
                  <a:txBody>
                    <a:bodyPr/>
                    <a:lstStyle/>
                    <a:p>
                      <a:endParaRPr lang="fr-FR"/>
                    </a:p>
                  </a:txBody>
                  <a:tcPr/>
                </a:tc>
                <a:tc>
                  <a:txBody>
                    <a:bodyPr/>
                    <a:lstStyle/>
                    <a:p>
                      <a:pPr algn="ctr" rtl="0" fontAlgn="ctr"/>
                      <a:r>
                        <a:rPr lang="en-US" altLang="zh-TW" sz="800" b="1" i="0" u="none" strike="noStrike" dirty="0">
                          <a:solidFill>
                            <a:srgbClr val="FF0000"/>
                          </a:solidFill>
                          <a:effectLst/>
                          <a:latin typeface="+mn-lt"/>
                          <a:ea typeface="DFKai-SB" pitchFamily="65" charset="-120"/>
                        </a:rPr>
                        <a:t>PA</a:t>
                      </a:r>
                      <a:r>
                        <a:rPr lang="en-US" altLang="zh-TW" sz="800" b="1" i="0" u="none" strike="noStrike" dirty="0">
                          <a:solidFill>
                            <a:schemeClr val="tx1"/>
                          </a:solidFill>
                          <a:effectLst/>
                          <a:latin typeface="+mn-lt"/>
                          <a:ea typeface="DFKai-SB" pitchFamily="65" charset="-120"/>
                        </a:rPr>
                        <a:t> </a:t>
                      </a:r>
                      <a:r>
                        <a:rPr lang="fr-FR" altLang="zh-TW" sz="800" b="1" i="0" u="none" strike="noStrike" dirty="0">
                          <a:solidFill>
                            <a:schemeClr val="tx1"/>
                          </a:solidFill>
                          <a:effectLst/>
                          <a:latin typeface="+mn-lt"/>
                          <a:ea typeface="DFKai-SB" pitchFamily="65" charset="-120"/>
                          <a:sym typeface="Wingdings" pitchFamily="2" charset="2"/>
                        </a:rPr>
                        <a:t></a:t>
                      </a:r>
                      <a:r>
                        <a:rPr lang="fr-FR" altLang="zh-TW" sz="800" b="1" i="0" u="none" strike="noStrike" dirty="0">
                          <a:solidFill>
                            <a:schemeClr val="tx1"/>
                          </a:solidFill>
                          <a:effectLst/>
                          <a:latin typeface="+mn-lt"/>
                          <a:ea typeface="DFKai-SB" pitchFamily="65" charset="-120"/>
                        </a:rPr>
                        <a:t> CARI</a:t>
                      </a:r>
                    </a:p>
                    <a:p>
                      <a:pPr algn="ctr" rtl="0" fontAlgn="ctr"/>
                      <a:r>
                        <a:rPr lang="en-US" altLang="zh-TW" sz="800" b="0" i="0" u="none" strike="noStrike" dirty="0">
                          <a:solidFill>
                            <a:schemeClr val="tx1"/>
                          </a:solidFill>
                          <a:effectLst/>
                          <a:latin typeface="+mn-lt"/>
                          <a:ea typeface="DFKai-SB" pitchFamily="65" charset="-120"/>
                        </a:rPr>
                        <a:t>(CC</a:t>
                      </a:r>
                      <a:r>
                        <a:rPr lang="de-DE" altLang="zh-TW" sz="800" b="0" i="0" u="none" strike="noStrike" baseline="0" dirty="0">
                          <a:solidFill>
                            <a:schemeClr val="tx1"/>
                          </a:solidFill>
                          <a:effectLst/>
                          <a:latin typeface="+mn-lt"/>
                          <a:ea typeface="DFKai-SB" pitchFamily="65" charset="-120"/>
                        </a:rPr>
                        <a:t> Tr</a:t>
                      </a:r>
                      <a:r>
                        <a:rPr lang="fr-FR" altLang="zh-TW" sz="800" b="0" i="0" u="none" strike="noStrike" baseline="0" dirty="0" err="1">
                          <a:solidFill>
                            <a:schemeClr val="tx1"/>
                          </a:solidFill>
                          <a:effectLst/>
                          <a:latin typeface="+mn-lt"/>
                          <a:ea typeface="DFKai-SB" pitchFamily="65" charset="-120"/>
                        </a:rPr>
                        <a:t>ade</a:t>
                      </a:r>
                      <a:r>
                        <a:rPr lang="fr-FR" altLang="zh-TW" sz="800" b="0" i="0" u="none" strike="noStrike" baseline="0" dirty="0">
                          <a:solidFill>
                            <a:schemeClr val="tx1"/>
                          </a:solidFill>
                          <a:effectLst/>
                          <a:latin typeface="+mn-lt"/>
                          <a:ea typeface="DFKai-SB" pitchFamily="65" charset="-120"/>
                        </a:rPr>
                        <a:t>)</a:t>
                      </a:r>
                      <a:endParaRPr lang="de-DE" sz="800" b="0" i="0" u="none" strike="noStrike" dirty="0">
                        <a:solidFill>
                          <a:schemeClr val="tx1"/>
                        </a:solidFill>
                        <a:effectLst/>
                        <a:latin typeface="+mn-lt"/>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800" b="0" i="0" u="none" strike="noStrike" dirty="0">
                          <a:solidFill>
                            <a:schemeClr val="tx1"/>
                          </a:solidFill>
                          <a:effectLst/>
                          <a:latin typeface="+mn-lt"/>
                          <a:ea typeface="DFKai-SB" pitchFamily="65" charset="-120"/>
                        </a:rPr>
                        <a:t>EGA-ATC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800" b="0" i="0" u="none" strike="noStrike" dirty="0">
                          <a:solidFill>
                            <a:schemeClr val="tx1"/>
                          </a:solidFill>
                          <a:effectLst/>
                          <a:latin typeface="+mn-lt"/>
                          <a:ea typeface="DFKai-SB" panose="03000509000000000000" pitchFamily="65" charset="-120"/>
                        </a:rPr>
                        <a:t>5,700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800" b="0" i="0" u="none" strike="noStrike" dirty="0">
                          <a:solidFill>
                            <a:schemeClr val="tx1"/>
                          </a:solidFill>
                          <a:effectLst/>
                          <a:latin typeface="+mn-lt"/>
                          <a:ea typeface="DFKai-SB" panose="03000509000000000000" pitchFamily="65" charset="-120"/>
                        </a:rPr>
                        <a:t>4881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800" b="0" i="0" u="none" strike="noStrike" dirty="0">
                          <a:solidFill>
                            <a:srgbClr val="FF0000"/>
                          </a:solidFill>
                          <a:effectLst/>
                          <a:latin typeface="+mn-lt"/>
                          <a:ea typeface="DFKai-SB" panose="03000509000000000000" pitchFamily="65" charset="-120"/>
                        </a:rPr>
                        <a:t>86%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altLang="zh-TW" sz="800" b="0" i="0" u="none" strike="noStrike" dirty="0">
                          <a:solidFill>
                            <a:schemeClr val="tx1"/>
                          </a:solidFill>
                          <a:effectLst/>
                          <a:latin typeface="+mn-lt"/>
                          <a:ea typeface="DFKai-SB" panose="03000509000000000000" pitchFamily="65" charset="-120"/>
                        </a:rPr>
                        <a:t>5,500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228600" indent="-228600" algn="just" rtl="0" fontAlgn="ctr">
                        <a:buAutoNum type="arabicPeriod"/>
                      </a:pPr>
                      <a:r>
                        <a:rPr lang="en-US" sz="800" b="0" i="0" u="none" strike="noStrike" dirty="0">
                          <a:solidFill>
                            <a:schemeClr val="tx1"/>
                          </a:solidFill>
                          <a:effectLst/>
                          <a:latin typeface="+mn-lt"/>
                          <a:ea typeface="DFKai-SB" pitchFamily="65" charset="-120"/>
                        </a:rPr>
                        <a:t>Lifting was serious jeopardies by delays, skip specially on CAN, CAC and CAJ services at 2024.</a:t>
                      </a:r>
                    </a:p>
                    <a:p>
                      <a:pPr marL="228600" indent="-228600" algn="just" rtl="0" fontAlgn="ctr">
                        <a:buAutoNum type="arabicPeriod" startAt="2"/>
                      </a:pPr>
                      <a:r>
                        <a:rPr lang="en-US" sz="800" b="0" i="0" u="none" strike="noStrike" dirty="0">
                          <a:solidFill>
                            <a:schemeClr val="tx1"/>
                          </a:solidFill>
                          <a:effectLst/>
                          <a:latin typeface="+mn-lt"/>
                          <a:ea typeface="DFKai-SB" pitchFamily="65" charset="-120"/>
                        </a:rPr>
                        <a:t>One of our principal market is Colombia(CARI Side) and the cargo was      affected for the following issue: low purchase volume, some of      the items have increased the taxes, currency issue, instability  in the government.</a:t>
                      </a:r>
                    </a:p>
                    <a:p>
                      <a:pPr marL="228600" marR="0" lvl="0" indent="-228600" algn="just" defTabSz="914400" rtl="0" eaLnBrk="1" fontAlgn="ctr" latinLnBrk="0" hangingPunct="1">
                        <a:lnSpc>
                          <a:spcPct val="100000"/>
                        </a:lnSpc>
                        <a:spcBef>
                          <a:spcPts val="0"/>
                        </a:spcBef>
                        <a:spcAft>
                          <a:spcPts val="0"/>
                        </a:spcAft>
                        <a:buClrTx/>
                        <a:buSzTx/>
                        <a:buFontTx/>
                        <a:buAutoNum type="arabicPeriod" startAt="3"/>
                        <a:tabLst/>
                        <a:defRPr/>
                      </a:pPr>
                      <a:r>
                        <a:rPr lang="en-US" sz="800" b="0" i="0" u="none" strike="noStrike" dirty="0">
                          <a:solidFill>
                            <a:schemeClr val="tx1"/>
                          </a:solidFill>
                          <a:effectLst/>
                          <a:latin typeface="+mn-lt"/>
                          <a:ea typeface="DFKai-SB" pitchFamily="65" charset="-120"/>
                        </a:rPr>
                        <a:t>Reasons of the achievement standing at 86% due to delay on CAN services and a/cs shift their support to the others for vols goes to Dominican Republic and Puerto Rico.</a:t>
                      </a:r>
                    </a:p>
                    <a:p>
                      <a:pPr marL="228600" marR="0" lvl="0" indent="-228600" algn="just" defTabSz="914400" rtl="0" eaLnBrk="1" fontAlgn="ctr" latinLnBrk="0" hangingPunct="1">
                        <a:lnSpc>
                          <a:spcPct val="100000"/>
                        </a:lnSpc>
                        <a:spcBef>
                          <a:spcPts val="0"/>
                        </a:spcBef>
                        <a:spcAft>
                          <a:spcPts val="0"/>
                        </a:spcAft>
                        <a:buClrTx/>
                        <a:buSzTx/>
                        <a:buFontTx/>
                        <a:buAutoNum type="arabicPeriod" startAt="4"/>
                        <a:tabLst/>
                        <a:defRPr/>
                      </a:pPr>
                      <a:r>
                        <a:rPr lang="en-US" sz="800" b="0" i="0" u="none" strike="noStrike" dirty="0">
                          <a:solidFill>
                            <a:schemeClr val="tx1"/>
                          </a:solidFill>
                          <a:effectLst/>
                          <a:latin typeface="+mn-lt"/>
                          <a:ea typeface="DFKai-SB" pitchFamily="65" charset="-120"/>
                        </a:rPr>
                        <a:t>Our action plan is work with BCC in order to maintain the rate flexibility and share the latest sailing schedule with a/cs.</a:t>
                      </a:r>
                      <a:endParaRPr lang="de-DE" sz="800" b="0" i="0" u="none" strike="noStrike" dirty="0">
                        <a:solidFill>
                          <a:schemeClr val="tx1"/>
                        </a:solidFill>
                        <a:effectLst/>
                        <a:latin typeface="+mn-lt"/>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4"/>
                  </a:ext>
                </a:extLst>
              </a:tr>
            </a:tbl>
          </a:graphicData>
        </a:graphic>
      </p:graphicFrame>
      <p:sp>
        <p:nvSpPr>
          <p:cNvPr id="7" name="Slide Number Placeholder 1"/>
          <p:cNvSpPr txBox="1">
            <a:spLocks/>
          </p:cNvSpPr>
          <p:nvPr/>
        </p:nvSpPr>
        <p:spPr>
          <a:xfrm>
            <a:off x="7010400" y="4948014"/>
            <a:ext cx="2001286" cy="2095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39</a:t>
            </a:fld>
            <a:endParaRPr lang="en-US" sz="1200" dirty="0">
              <a:solidFill>
                <a:prstClr val="black"/>
              </a:solidFill>
              <a:latin typeface="Calibri"/>
            </a:endParaRPr>
          </a:p>
        </p:txBody>
      </p:sp>
      <p:sp>
        <p:nvSpPr>
          <p:cNvPr id="2" name="Title 11">
            <a:extLst>
              <a:ext uri="{FF2B5EF4-FFF2-40B4-BE49-F238E27FC236}">
                <a16:creationId xmlns:a16="http://schemas.microsoft.com/office/drawing/2014/main" id="{E6F4305D-85C4-6518-59AB-EA76C07348B2}"/>
              </a:ext>
            </a:extLst>
          </p:cNvPr>
          <p:cNvSpPr txBox="1">
            <a:spLocks/>
          </p:cNvSpPr>
          <p:nvPr/>
        </p:nvSpPr>
        <p:spPr>
          <a:xfrm>
            <a:off x="104257" y="66576"/>
            <a:ext cx="8935486" cy="555831"/>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ltLang="zh-TW" sz="2400" b="1" dirty="0">
                <a:latin typeface="DFKai-SB" pitchFamily="65" charset="-120"/>
                <a:ea typeface="DFKai-SB" pitchFamily="65" charset="-120"/>
              </a:rPr>
              <a:t>Performance/Space(2024) and 2025 Market Review </a:t>
            </a:r>
            <a:r>
              <a:rPr lang="en-US" altLang="zh-TW" sz="2400" b="1" dirty="0">
                <a:solidFill>
                  <a:srgbClr val="FFFF00"/>
                </a:solidFill>
                <a:latin typeface="DFKai-SB" pitchFamily="65" charset="-120"/>
                <a:ea typeface="DFKai-SB" pitchFamily="65" charset="-120"/>
              </a:rPr>
              <a:t>(PA)</a:t>
            </a:r>
            <a:endParaRPr lang="en-US" sz="2400" b="1" dirty="0">
              <a:solidFill>
                <a:srgbClr val="FFFF00"/>
              </a:solidFill>
              <a:latin typeface="DFKai-SB" pitchFamily="65" charset="-120"/>
              <a:ea typeface="DFKai-SB" pitchFamily="65" charset="-120"/>
            </a:endParaRPr>
          </a:p>
        </p:txBody>
      </p:sp>
    </p:spTree>
    <p:extLst>
      <p:ext uri="{BB962C8B-B14F-4D97-AF65-F5344CB8AC3E}">
        <p14:creationId xmlns:p14="http://schemas.microsoft.com/office/powerpoint/2010/main" val="6369721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529952069"/>
              </p:ext>
            </p:extLst>
          </p:nvPr>
        </p:nvGraphicFramePr>
        <p:xfrm>
          <a:off x="132314" y="699542"/>
          <a:ext cx="8883832" cy="4357069"/>
        </p:xfrm>
        <a:graphic>
          <a:graphicData uri="http://schemas.openxmlformats.org/drawingml/2006/table">
            <a:tbl>
              <a:tblPr/>
              <a:tblGrid>
                <a:gridCol w="479246">
                  <a:extLst>
                    <a:ext uri="{9D8B030D-6E8A-4147-A177-3AD203B41FA5}">
                      <a16:colId xmlns:a16="http://schemas.microsoft.com/office/drawing/2014/main" val="20000"/>
                    </a:ext>
                  </a:extLst>
                </a:gridCol>
                <a:gridCol w="1152128">
                  <a:extLst>
                    <a:ext uri="{9D8B030D-6E8A-4147-A177-3AD203B41FA5}">
                      <a16:colId xmlns:a16="http://schemas.microsoft.com/office/drawing/2014/main" val="20001"/>
                    </a:ext>
                  </a:extLst>
                </a:gridCol>
                <a:gridCol w="360040">
                  <a:extLst>
                    <a:ext uri="{9D8B030D-6E8A-4147-A177-3AD203B41FA5}">
                      <a16:colId xmlns:a16="http://schemas.microsoft.com/office/drawing/2014/main" val="20006"/>
                    </a:ext>
                  </a:extLst>
                </a:gridCol>
                <a:gridCol w="864096">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576064">
                  <a:extLst>
                    <a:ext uri="{9D8B030D-6E8A-4147-A177-3AD203B41FA5}">
                      <a16:colId xmlns:a16="http://schemas.microsoft.com/office/drawing/2014/main" val="20004"/>
                    </a:ext>
                  </a:extLst>
                </a:gridCol>
                <a:gridCol w="648072">
                  <a:extLst>
                    <a:ext uri="{9D8B030D-6E8A-4147-A177-3AD203B41FA5}">
                      <a16:colId xmlns:a16="http://schemas.microsoft.com/office/drawing/2014/main" val="2800999351"/>
                    </a:ext>
                  </a:extLst>
                </a:gridCol>
                <a:gridCol w="3940090">
                  <a:extLst>
                    <a:ext uri="{9D8B030D-6E8A-4147-A177-3AD203B41FA5}">
                      <a16:colId xmlns:a16="http://schemas.microsoft.com/office/drawing/2014/main" val="20005"/>
                    </a:ext>
                  </a:extLst>
                </a:gridCol>
              </a:tblGrid>
              <a:tr h="494191">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Subject</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Segments</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BCC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a:t>
                      </a:r>
                      <a:r>
                        <a:rPr lang="en-US" altLang="zh-TW" sz="800" b="0" i="0" u="none" strike="noStrike" dirty="0">
                          <a:solidFill>
                            <a:schemeClr val="tx1"/>
                          </a:solidFill>
                          <a:effectLst/>
                          <a:latin typeface="DFKai-SB" pitchFamily="65" charset="-120"/>
                          <a:ea typeface="DFKai-SB" pitchFamily="65" charset="-120"/>
                        </a:rPr>
                        <a:t>4</a:t>
                      </a:r>
                      <a:r>
                        <a:rPr lang="de-DE" altLang="zh-TW" sz="800" b="0" i="0" u="none" strike="noStrike" dirty="0">
                          <a:solidFill>
                            <a:schemeClr val="tx1"/>
                          </a:solidFill>
                          <a:effectLst/>
                          <a:latin typeface="DFKai-SB" pitchFamily="65" charset="-120"/>
                          <a:ea typeface="DFKai-SB" pitchFamily="65" charset="-120"/>
                        </a:rPr>
                        <a:t> Target</a:t>
                      </a:r>
                    </a:p>
                    <a:p>
                      <a:pPr algn="ctr" rtl="0" fontAlgn="ct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2024 JAN~DEC</a:t>
                      </a:r>
                    </a:p>
                    <a:p>
                      <a:pPr marL="0" marR="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a:t>
                      </a:r>
                      <a:r>
                        <a:rPr lang="de-DE" altLang="zh-TW" sz="800" b="0" i="0" u="none" strike="noStrike" baseline="0" dirty="0">
                          <a:solidFill>
                            <a:schemeClr val="tx1"/>
                          </a:solidFill>
                          <a:effectLst/>
                          <a:latin typeface="DFKai-SB" pitchFamily="65" charset="-120"/>
                          <a:ea typeface="DFKai-SB" pitchFamily="65" charset="-120"/>
                        </a:rPr>
                        <a:t> </a:t>
                      </a:r>
                      <a:r>
                        <a:rPr lang="de-DE" altLang="zh-TW" sz="800" b="0" i="0" u="none" strike="noStrike" dirty="0">
                          <a:solidFill>
                            <a:schemeClr val="tx1"/>
                          </a:solidFill>
                          <a:effectLst/>
                          <a:latin typeface="DFKai-SB" pitchFamily="65" charset="-120"/>
                          <a:ea typeface="DFKai-SB" pitchFamily="65" charset="-120"/>
                        </a:rPr>
                        <a:t>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800" b="0" i="0" u="none" strike="noStrike" dirty="0">
                          <a:solidFill>
                            <a:schemeClr val="tx1"/>
                          </a:solidFill>
                          <a:effectLst/>
                          <a:latin typeface="DFKai-SB" pitchFamily="65" charset="-120"/>
                          <a:ea typeface="DFKai-SB" pitchFamily="65" charset="-120"/>
                        </a:rPr>
                        <a:t>Achievement</a:t>
                      </a:r>
                    </a:p>
                    <a:p>
                      <a:pPr algn="ctr" rtl="0" fontAlgn="ctr"/>
                      <a:r>
                        <a:rPr lang="de-DE" altLang="zh-TW" sz="800" b="0" i="0" u="none" strike="noStrike" dirty="0">
                          <a:solidFill>
                            <a:schemeClr val="tx1"/>
                          </a:solidFill>
                          <a:effectLst/>
                          <a:latin typeface="DFKai-SB" pitchFamily="65" charset="-120"/>
                          <a:ea typeface="DFKai-SB" pitchFamily="65" charset="-120"/>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2025 JAN~DEC</a:t>
                      </a:r>
                    </a:p>
                    <a:p>
                      <a:pPr marL="0" marR="0" lvl="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sz="1000" b="0" i="0" u="none" strike="noStrike" dirty="0">
                          <a:solidFill>
                            <a:srgbClr val="000000"/>
                          </a:solidFill>
                          <a:effectLst/>
                          <a:latin typeface="DFKai-SB" pitchFamily="65" charset="-120"/>
                          <a:ea typeface="DFKai-SB" pitchFamily="65" charset="-120"/>
                        </a:rPr>
                        <a:t>Market</a:t>
                      </a:r>
                      <a:r>
                        <a:rPr lang="de-DE" sz="1000" b="0" i="0" u="none" strike="noStrike" baseline="0" dirty="0">
                          <a:solidFill>
                            <a:srgbClr val="000000"/>
                          </a:solidFill>
                          <a:effectLst/>
                          <a:latin typeface="DFKai-SB" pitchFamily="65" charset="-120"/>
                          <a:ea typeface="DFKai-SB" pitchFamily="65" charset="-120"/>
                        </a:rPr>
                        <a:t> Review</a:t>
                      </a:r>
                      <a:r>
                        <a:rPr lang="de-DE" sz="1000" b="0" i="0" u="none" strike="noStrike" dirty="0">
                          <a:solidFill>
                            <a:srgbClr val="000000"/>
                          </a:solidFill>
                          <a:effectLst/>
                          <a:latin typeface="DFKai-SB" pitchFamily="65" charset="-120"/>
                          <a:ea typeface="DFKai-SB" pitchFamily="65" charset="-120"/>
                        </a:rPr>
                        <a:t> &amp; Action</a:t>
                      </a:r>
                      <a:r>
                        <a:rPr lang="de-DE" sz="1000" b="0" i="0" u="none" strike="noStrike" baseline="0" dirty="0">
                          <a:solidFill>
                            <a:srgbClr val="000000"/>
                          </a:solidFill>
                          <a:effectLst/>
                          <a:latin typeface="DFKai-SB" pitchFamily="65" charset="-120"/>
                          <a:ea typeface="DFKai-SB" pitchFamily="65" charset="-120"/>
                        </a:rPr>
                        <a:t> Plan</a:t>
                      </a:r>
                    </a:p>
                    <a:p>
                      <a:pPr algn="ctr" rtl="0" fontAlgn="ctr"/>
                      <a:r>
                        <a:rPr lang="de-DE" sz="1000" b="0" i="0" u="none" strike="noStrike" baseline="0" dirty="0">
                          <a:solidFill>
                            <a:srgbClr val="000000"/>
                          </a:solidFill>
                          <a:effectLst/>
                          <a:latin typeface="DFKai-SB" pitchFamily="65" charset="-120"/>
                          <a:ea typeface="DFKai-SB" pitchFamily="65" charset="-120"/>
                        </a:rPr>
                        <a:t>(How to achieve 2025 target?)</a:t>
                      </a: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extLst>
                  <a:ext uri="{0D108BD9-81ED-4DB2-BD59-A6C34878D82A}">
                    <a16:rowId xmlns:a16="http://schemas.microsoft.com/office/drawing/2014/main" val="10000"/>
                  </a:ext>
                </a:extLst>
              </a:tr>
              <a:tr h="301386">
                <a:tc vMerge="1">
                  <a:txBody>
                    <a:bodyPr/>
                    <a:lstStyle/>
                    <a:p>
                      <a:endParaRPr lang="de-DE"/>
                    </a:p>
                  </a:txBody>
                  <a:tcPr/>
                </a:tc>
                <a:tc vMerge="1">
                  <a:txBody>
                    <a:bodyPr/>
                    <a:lstStyle/>
                    <a:p>
                      <a:endParaRPr lang="de-DE"/>
                    </a:p>
                  </a:txBody>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(B)</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(B)/(A)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Target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extLst>
                  <a:ext uri="{0D108BD9-81ED-4DB2-BD59-A6C34878D82A}">
                    <a16:rowId xmlns:a16="http://schemas.microsoft.com/office/drawing/2014/main" val="10001"/>
                  </a:ext>
                </a:extLst>
              </a:tr>
              <a:tr h="1071474">
                <a:tc rowSpan="3">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Trade</a:t>
                      </a:r>
                      <a:r>
                        <a:rPr lang="en-US" altLang="zh-TW" sz="1000" b="0" i="0" u="none" strike="noStrike" baseline="0" dirty="0">
                          <a:solidFill>
                            <a:srgbClr val="000000"/>
                          </a:solidFill>
                          <a:effectLst/>
                          <a:latin typeface="DFKai-SB" pitchFamily="65" charset="-120"/>
                          <a:ea typeface="DFKai-SB" pitchFamily="65" charset="-120"/>
                        </a:rPr>
                        <a:t> Lane</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800" b="1" i="0" u="none" strike="noStrike" dirty="0">
                          <a:solidFill>
                            <a:schemeClr val="tx1"/>
                          </a:solidFill>
                          <a:effectLst/>
                          <a:latin typeface="+mj-lt"/>
                          <a:ea typeface="DFKai-SB" pitchFamily="65" charset="-120"/>
                        </a:rPr>
                        <a:t>F.E. =&gt; </a:t>
                      </a:r>
                      <a:r>
                        <a:rPr lang="en-US" altLang="zh-TW" sz="800" b="1" i="0" u="none" strike="noStrike" dirty="0">
                          <a:solidFill>
                            <a:srgbClr val="FF0000"/>
                          </a:solidFill>
                          <a:effectLst/>
                          <a:latin typeface="+mj-lt"/>
                          <a:ea typeface="DFKai-SB" pitchFamily="65" charset="-120"/>
                        </a:rPr>
                        <a:t>CR+NI</a:t>
                      </a:r>
                      <a:r>
                        <a:rPr lang="en-US" altLang="zh-TW" sz="800" b="1" i="0" u="none" strike="noStrike" baseline="0" dirty="0">
                          <a:solidFill>
                            <a:schemeClr val="tx1"/>
                          </a:solidFill>
                          <a:effectLst/>
                          <a:latin typeface="+mj-lt"/>
                          <a:ea typeface="DFKai-SB" pitchFamily="65" charset="-120"/>
                        </a:rPr>
                        <a:t> IMP.</a:t>
                      </a:r>
                    </a:p>
                    <a:p>
                      <a:pPr algn="ctr" rtl="0" fontAlgn="ctr"/>
                      <a:r>
                        <a:rPr lang="en-US" altLang="zh-TW" sz="800" b="0" i="0" u="none" strike="noStrike" baseline="0" dirty="0">
                          <a:solidFill>
                            <a:schemeClr val="tx1"/>
                          </a:solidFill>
                          <a:effectLst/>
                          <a:latin typeface="+mj-lt"/>
                          <a:ea typeface="DFKai-SB" pitchFamily="65" charset="-120"/>
                        </a:rPr>
                        <a:t>(C</a:t>
                      </a:r>
                      <a:r>
                        <a:rPr lang="de-DE" altLang="zh-TW" sz="800" b="0" i="0" u="none" strike="noStrike" baseline="0" dirty="0">
                          <a:solidFill>
                            <a:schemeClr val="tx1"/>
                          </a:solidFill>
                          <a:effectLst/>
                          <a:latin typeface="+mj-lt"/>
                          <a:ea typeface="DFKai-SB" pitchFamily="65" charset="-120"/>
                        </a:rPr>
                        <a:t> Tr</a:t>
                      </a:r>
                      <a:r>
                        <a:rPr lang="fr-FR" altLang="zh-TW" sz="800" b="0" i="0" u="none" strike="noStrike" baseline="0" dirty="0" err="1">
                          <a:solidFill>
                            <a:schemeClr val="tx1"/>
                          </a:solidFill>
                          <a:effectLst/>
                          <a:latin typeface="+mj-lt"/>
                          <a:ea typeface="DFKai-SB" pitchFamily="65" charset="-120"/>
                        </a:rPr>
                        <a:t>ade</a:t>
                      </a:r>
                      <a:r>
                        <a:rPr lang="fr-FR" altLang="zh-TW" sz="800" b="0" i="0" u="none" strike="noStrike" baseline="0" dirty="0">
                          <a:solidFill>
                            <a:schemeClr val="tx1"/>
                          </a:solidFill>
                          <a:effectLst/>
                          <a:latin typeface="+mj-lt"/>
                          <a:ea typeface="DFKai-SB" pitchFamily="65" charset="-120"/>
                        </a:rPr>
                        <a:t>)</a:t>
                      </a:r>
                      <a:endParaRPr lang="de-DE" altLang="zh-TW" sz="800" b="0" i="0" u="none" strike="noStrike" dirty="0">
                        <a:solidFill>
                          <a:schemeClr val="tx1"/>
                        </a:solidFill>
                        <a:effectLst/>
                        <a:latin typeface="+mj-lt"/>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800" b="0" i="0" u="none" strike="noStrike" dirty="0">
                          <a:solidFill>
                            <a:schemeClr val="tx1"/>
                          </a:solidFill>
                          <a:effectLst/>
                          <a:latin typeface="+mj-lt"/>
                          <a:ea typeface="DFKai-SB" pitchFamily="65" charset="-120"/>
                        </a:rPr>
                        <a:t>LAD</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800" b="0" i="0" u="none" strike="noStrike" dirty="0">
                          <a:solidFill>
                            <a:schemeClr val="tx1"/>
                          </a:solidFill>
                          <a:effectLst/>
                          <a:latin typeface="+mj-lt"/>
                          <a:ea typeface="DFKai-SB" panose="03000509000000000000" pitchFamily="65" charset="-120"/>
                        </a:rPr>
                        <a:t>127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800" b="0" i="0" u="none" strike="noStrike" dirty="0">
                          <a:solidFill>
                            <a:schemeClr val="tx1"/>
                          </a:solidFill>
                          <a:effectLst/>
                          <a:latin typeface="+mj-lt"/>
                          <a:ea typeface="DFKai-SB" panose="03000509000000000000" pitchFamily="65" charset="-120"/>
                        </a:rPr>
                        <a:t>212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800" b="0" i="0" u="none" strike="noStrike" dirty="0">
                          <a:solidFill>
                            <a:schemeClr val="tx1"/>
                          </a:solidFill>
                          <a:effectLst/>
                          <a:latin typeface="+mj-lt"/>
                          <a:ea typeface="DFKai-SB" panose="03000509000000000000" pitchFamily="65" charset="-120"/>
                        </a:rPr>
                        <a:t>167%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altLang="zh-TW" sz="800" b="0" i="0" u="none" strike="noStrike" dirty="0">
                          <a:solidFill>
                            <a:schemeClr val="tx1"/>
                          </a:solidFill>
                          <a:effectLst/>
                          <a:latin typeface="+mj-lt"/>
                          <a:ea typeface="DFKai-SB" panose="03000509000000000000" pitchFamily="65" charset="-120"/>
                        </a:rPr>
                        <a:t>245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de-DE" sz="1000" b="0" i="0" u="none" strike="noStrike" dirty="0">
                        <a:solidFill>
                          <a:schemeClr val="tx1"/>
                        </a:solidFill>
                        <a:effectLst/>
                        <a:latin typeface="DFKai-SB" panose="03000509000000000000" pitchFamily="65" charset="-120"/>
                        <a:ea typeface="DFKai-SB" panose="03000509000000000000" pitchFamily="65" charset="-120"/>
                        <a:cs typeface="+mn-cs"/>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2"/>
                  </a:ext>
                </a:extLst>
              </a:tr>
              <a:tr h="1301301">
                <a:tc vMerge="1">
                  <a:txBody>
                    <a:bodyPr/>
                    <a:lstStyle/>
                    <a:p>
                      <a:endParaRPr lang="de-DE"/>
                    </a:p>
                  </a:txBody>
                  <a:tcPr/>
                </a:tc>
                <a:tc>
                  <a:txBody>
                    <a:bodyPr/>
                    <a:lstStyle/>
                    <a:p>
                      <a:pPr algn="ctr" rtl="0" fontAlgn="ctr"/>
                      <a:r>
                        <a:rPr lang="en-US" altLang="zh-TW" sz="800" b="1" i="0" u="none" strike="noStrike" dirty="0">
                          <a:solidFill>
                            <a:schemeClr val="tx1"/>
                          </a:solidFill>
                          <a:effectLst/>
                          <a:latin typeface="+mj-lt"/>
                          <a:ea typeface="DFKai-SB" pitchFamily="65" charset="-120"/>
                        </a:rPr>
                        <a:t>F.E. =&gt; </a:t>
                      </a:r>
                      <a:r>
                        <a:rPr lang="en-US" altLang="zh-TW" sz="800" b="1" i="0" u="none" strike="noStrike" dirty="0">
                          <a:solidFill>
                            <a:srgbClr val="FF0000"/>
                          </a:solidFill>
                          <a:effectLst/>
                          <a:latin typeface="+mj-lt"/>
                          <a:ea typeface="DFKai-SB" pitchFamily="65" charset="-120"/>
                        </a:rPr>
                        <a:t>CR+NI</a:t>
                      </a:r>
                      <a:r>
                        <a:rPr lang="en-US" altLang="zh-TW" sz="800" b="1" i="0" u="none" strike="noStrike" baseline="0" dirty="0">
                          <a:solidFill>
                            <a:schemeClr val="tx1"/>
                          </a:solidFill>
                          <a:effectLst/>
                          <a:latin typeface="+mj-lt"/>
                          <a:ea typeface="DFKai-SB" pitchFamily="65" charset="-120"/>
                        </a:rPr>
                        <a:t> IMP.</a:t>
                      </a:r>
                    </a:p>
                    <a:p>
                      <a:pPr algn="ctr" rtl="0" fontAlgn="ctr"/>
                      <a:r>
                        <a:rPr lang="en-US" altLang="zh-TW" sz="800" b="0" i="0" u="none" strike="noStrike" baseline="0" dirty="0">
                          <a:solidFill>
                            <a:schemeClr val="tx1"/>
                          </a:solidFill>
                          <a:effectLst/>
                          <a:latin typeface="+mj-lt"/>
                          <a:ea typeface="DFKai-SB" pitchFamily="65" charset="-120"/>
                        </a:rPr>
                        <a:t>(Q</a:t>
                      </a:r>
                      <a:r>
                        <a:rPr lang="de-DE" altLang="zh-TW" sz="800" b="0" i="0" u="none" strike="noStrike" baseline="0" dirty="0">
                          <a:solidFill>
                            <a:schemeClr val="tx1"/>
                          </a:solidFill>
                          <a:effectLst/>
                          <a:latin typeface="+mj-lt"/>
                          <a:ea typeface="DFKai-SB" pitchFamily="65" charset="-120"/>
                        </a:rPr>
                        <a:t> Tr</a:t>
                      </a:r>
                      <a:r>
                        <a:rPr lang="fr-FR" altLang="zh-TW" sz="800" b="0" i="0" u="none" strike="noStrike" baseline="0" dirty="0" err="1">
                          <a:solidFill>
                            <a:schemeClr val="tx1"/>
                          </a:solidFill>
                          <a:effectLst/>
                          <a:latin typeface="+mj-lt"/>
                          <a:ea typeface="DFKai-SB" pitchFamily="65" charset="-120"/>
                        </a:rPr>
                        <a:t>ade</a:t>
                      </a:r>
                      <a:r>
                        <a:rPr lang="fr-FR" altLang="zh-TW" sz="800" b="0" i="0" u="none" strike="noStrike" baseline="0" dirty="0">
                          <a:solidFill>
                            <a:schemeClr val="tx1"/>
                          </a:solidFill>
                          <a:effectLst/>
                          <a:latin typeface="+mj-lt"/>
                          <a:ea typeface="DFKai-SB" pitchFamily="65" charset="-120"/>
                        </a:rPr>
                        <a:t>)</a:t>
                      </a:r>
                      <a:endParaRPr lang="de-DE" altLang="zh-TW" sz="800" b="0" i="0" u="none" strike="noStrike" dirty="0">
                        <a:solidFill>
                          <a:schemeClr val="tx1"/>
                        </a:solidFill>
                        <a:effectLst/>
                        <a:latin typeface="+mj-lt"/>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800" b="0" i="0" u="none" strike="noStrike" dirty="0">
                          <a:solidFill>
                            <a:schemeClr val="tx1"/>
                          </a:solidFill>
                          <a:effectLst/>
                          <a:latin typeface="+mj-lt"/>
                          <a:ea typeface="DFKai-SB" pitchFamily="65" charset="-120"/>
                        </a:rPr>
                        <a:t>LAD</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800" b="0" i="0" u="none" strike="noStrike" dirty="0">
                          <a:solidFill>
                            <a:schemeClr val="tx1"/>
                          </a:solidFill>
                          <a:effectLst/>
                          <a:latin typeface="+mj-lt"/>
                          <a:ea typeface="DFKai-SB" panose="03000509000000000000" pitchFamily="65" charset="-120"/>
                        </a:rPr>
                        <a:t>6,221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800" b="0" i="0" u="none" strike="noStrike" dirty="0">
                          <a:solidFill>
                            <a:schemeClr val="tx1"/>
                          </a:solidFill>
                          <a:effectLst/>
                          <a:latin typeface="+mj-lt"/>
                          <a:ea typeface="DFKai-SB" panose="03000509000000000000" pitchFamily="65" charset="-120"/>
                        </a:rPr>
                        <a:t>6,354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800" b="0" i="0" u="none" strike="noStrike" dirty="0">
                          <a:solidFill>
                            <a:schemeClr val="tx1"/>
                          </a:solidFill>
                          <a:effectLst/>
                          <a:latin typeface="+mj-lt"/>
                          <a:ea typeface="DFKai-SB" panose="03000509000000000000" pitchFamily="65" charset="-120"/>
                        </a:rPr>
                        <a:t>102%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altLang="zh-TW" sz="800" b="0" i="0" u="none" strike="noStrike" dirty="0">
                          <a:solidFill>
                            <a:schemeClr val="tx1"/>
                          </a:solidFill>
                          <a:effectLst/>
                          <a:latin typeface="+mj-lt"/>
                          <a:ea typeface="DFKai-SB" panose="03000509000000000000" pitchFamily="65" charset="-120"/>
                        </a:rPr>
                        <a:t>7,265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rtl="0" fontAlgn="ctr"/>
                      <a:endParaRPr lang="de-DE"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3"/>
                  </a:ext>
                </a:extLst>
              </a:tr>
              <a:tr h="1188717">
                <a:tc vMerge="1">
                  <a:txBody>
                    <a:bodyPr/>
                    <a:lstStyle/>
                    <a:p>
                      <a:endParaRPr lang="fr-FR"/>
                    </a:p>
                  </a:txBody>
                  <a:tcPr/>
                </a:tc>
                <a:tc>
                  <a:txBody>
                    <a:bodyPr/>
                    <a:lstStyle/>
                    <a:p>
                      <a:pPr algn="ctr" rtl="0" fontAlgn="ctr"/>
                      <a:r>
                        <a:rPr lang="en-US" altLang="zh-TW" sz="800" b="1" i="0" u="none" strike="noStrike" dirty="0">
                          <a:solidFill>
                            <a:srgbClr val="FF0000"/>
                          </a:solidFill>
                          <a:effectLst/>
                          <a:latin typeface="+mj-lt"/>
                          <a:ea typeface="DFKai-SB" pitchFamily="65" charset="-120"/>
                        </a:rPr>
                        <a:t>CR+NI </a:t>
                      </a:r>
                      <a:r>
                        <a:rPr lang="en-US" altLang="zh-TW" sz="800" b="1" i="0" u="none" strike="noStrike" dirty="0">
                          <a:solidFill>
                            <a:schemeClr val="tx1"/>
                          </a:solidFill>
                          <a:effectLst/>
                          <a:latin typeface="+mj-lt"/>
                          <a:ea typeface="DFKai-SB" pitchFamily="65" charset="-120"/>
                        </a:rPr>
                        <a:t>EXP.</a:t>
                      </a:r>
                      <a:r>
                        <a:rPr lang="zh-TW" altLang="en-US" sz="800" b="1" i="0" u="none" strike="noStrike" baseline="0" dirty="0">
                          <a:solidFill>
                            <a:schemeClr val="tx1"/>
                          </a:solidFill>
                          <a:effectLst/>
                          <a:latin typeface="+mj-lt"/>
                          <a:ea typeface="DFKai-SB" pitchFamily="65" charset="-120"/>
                        </a:rPr>
                        <a:t> </a:t>
                      </a:r>
                      <a:r>
                        <a:rPr lang="en-US" altLang="zh-TW" sz="800" b="1" i="0" u="none" strike="noStrike" baseline="0" dirty="0">
                          <a:solidFill>
                            <a:schemeClr val="tx1"/>
                          </a:solidFill>
                          <a:effectLst/>
                          <a:latin typeface="+mj-lt"/>
                          <a:ea typeface="DFKai-SB" pitchFamily="65" charset="-120"/>
                        </a:rPr>
                        <a:t>=&gt; F.E.</a:t>
                      </a:r>
                      <a:endParaRPr lang="fr-FR" altLang="zh-TW" sz="800" b="1" i="0" u="none" strike="noStrike" dirty="0">
                        <a:solidFill>
                          <a:schemeClr val="tx1"/>
                        </a:solidFill>
                        <a:effectLst/>
                        <a:latin typeface="+mj-lt"/>
                        <a:ea typeface="DFKai-SB" pitchFamily="65" charset="-120"/>
                      </a:endParaRPr>
                    </a:p>
                    <a:p>
                      <a:pPr algn="ctr" rtl="0" fontAlgn="ctr"/>
                      <a:r>
                        <a:rPr lang="en-US" altLang="zh-TW" sz="800" b="0" i="0" u="none" strike="noStrike" dirty="0">
                          <a:solidFill>
                            <a:schemeClr val="tx1"/>
                          </a:solidFill>
                          <a:effectLst/>
                          <a:latin typeface="+mj-lt"/>
                          <a:ea typeface="DFKai-SB" pitchFamily="65" charset="-120"/>
                        </a:rPr>
                        <a:t>(CF</a:t>
                      </a:r>
                      <a:r>
                        <a:rPr lang="de-DE" altLang="zh-TW" sz="800" b="0" i="0" u="none" strike="noStrike" baseline="0" dirty="0">
                          <a:solidFill>
                            <a:schemeClr val="tx1"/>
                          </a:solidFill>
                          <a:effectLst/>
                          <a:latin typeface="+mj-lt"/>
                          <a:ea typeface="DFKai-SB" pitchFamily="65" charset="-120"/>
                        </a:rPr>
                        <a:t> Tr</a:t>
                      </a:r>
                      <a:r>
                        <a:rPr lang="fr-FR" altLang="zh-TW" sz="800" b="0" i="0" u="none" strike="noStrike" baseline="0" dirty="0" err="1">
                          <a:solidFill>
                            <a:schemeClr val="tx1"/>
                          </a:solidFill>
                          <a:effectLst/>
                          <a:latin typeface="+mj-lt"/>
                          <a:ea typeface="DFKai-SB" pitchFamily="65" charset="-120"/>
                        </a:rPr>
                        <a:t>ade</a:t>
                      </a:r>
                      <a:r>
                        <a:rPr lang="fr-FR" altLang="zh-TW" sz="800" b="0" i="0" u="none" strike="noStrike" baseline="0" dirty="0">
                          <a:solidFill>
                            <a:schemeClr val="tx1"/>
                          </a:solidFill>
                          <a:effectLst/>
                          <a:latin typeface="+mj-lt"/>
                          <a:ea typeface="DFKai-SB" pitchFamily="65" charset="-120"/>
                        </a:rPr>
                        <a:t>)</a:t>
                      </a:r>
                      <a:endParaRPr lang="de-DE" altLang="zh-TW" sz="800" b="0" i="0" u="none" strike="noStrike" dirty="0">
                        <a:solidFill>
                          <a:schemeClr val="tx1"/>
                        </a:solidFill>
                        <a:effectLst/>
                        <a:latin typeface="+mj-lt"/>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800" b="0" i="0" u="none" strike="noStrike" dirty="0">
                          <a:solidFill>
                            <a:schemeClr val="tx1"/>
                          </a:solidFill>
                          <a:effectLst/>
                          <a:latin typeface="+mj-lt"/>
                          <a:ea typeface="DFKai-SB" pitchFamily="65" charset="-120"/>
                        </a:rPr>
                        <a:t>LAD</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800" b="0" i="0" u="none" strike="noStrike" dirty="0">
                          <a:solidFill>
                            <a:schemeClr val="tx1"/>
                          </a:solidFill>
                          <a:effectLst/>
                          <a:latin typeface="+mj-lt"/>
                          <a:ea typeface="DFKai-SB" panose="03000509000000000000" pitchFamily="65" charset="-120"/>
                        </a:rPr>
                        <a:t>5,483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800" b="0" i="0" u="none" strike="noStrike" dirty="0">
                          <a:solidFill>
                            <a:schemeClr val="tx1"/>
                          </a:solidFill>
                          <a:effectLst/>
                          <a:latin typeface="+mj-lt"/>
                          <a:ea typeface="DFKai-SB" panose="03000509000000000000" pitchFamily="65" charset="-120"/>
                        </a:rPr>
                        <a:t>5,106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800" b="0" i="0" u="none" strike="noStrike" dirty="0">
                          <a:solidFill>
                            <a:srgbClr val="FF0000"/>
                          </a:solidFill>
                          <a:effectLst/>
                          <a:latin typeface="+mj-lt"/>
                          <a:ea typeface="DFKai-SB" panose="03000509000000000000" pitchFamily="65" charset="-120"/>
                        </a:rPr>
                        <a:t>93%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altLang="zh-TW" sz="800" b="0" i="0" u="none" strike="noStrike" dirty="0">
                          <a:solidFill>
                            <a:schemeClr val="tx1"/>
                          </a:solidFill>
                          <a:effectLst/>
                          <a:latin typeface="+mj-lt"/>
                          <a:ea typeface="DFKai-SB" panose="03000509000000000000" pitchFamily="65" charset="-120"/>
                        </a:rPr>
                        <a:t>5,140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rtl="0" fontAlgn="ctr"/>
                      <a:endParaRPr lang="de-DE"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4"/>
                  </a:ext>
                </a:extLst>
              </a:tr>
            </a:tbl>
          </a:graphicData>
        </a:graphic>
      </p:graphicFrame>
      <p:sp>
        <p:nvSpPr>
          <p:cNvPr id="7" name="Slide Number Placeholder 1"/>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4</a:t>
            </a:fld>
            <a:endParaRPr lang="en-US" sz="1200" dirty="0">
              <a:solidFill>
                <a:prstClr val="black"/>
              </a:solidFill>
              <a:latin typeface="Calibri"/>
            </a:endParaRPr>
          </a:p>
        </p:txBody>
      </p:sp>
      <p:sp>
        <p:nvSpPr>
          <p:cNvPr id="2" name="Title 11">
            <a:extLst>
              <a:ext uri="{FF2B5EF4-FFF2-40B4-BE49-F238E27FC236}">
                <a16:creationId xmlns:a16="http://schemas.microsoft.com/office/drawing/2014/main" id="{E6F4305D-85C4-6518-59AB-EA76C07348B2}"/>
              </a:ext>
            </a:extLst>
          </p:cNvPr>
          <p:cNvSpPr txBox="1">
            <a:spLocks/>
          </p:cNvSpPr>
          <p:nvPr/>
        </p:nvSpPr>
        <p:spPr>
          <a:xfrm>
            <a:off x="104257" y="66576"/>
            <a:ext cx="8935486" cy="555831"/>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ltLang="zh-TW" sz="2400" b="1" dirty="0">
                <a:latin typeface="DFKai-SB" pitchFamily="65" charset="-120"/>
                <a:ea typeface="DFKai-SB" pitchFamily="65" charset="-120"/>
              </a:rPr>
              <a:t>Performance/Space(2024) and 2025 Market Review </a:t>
            </a:r>
            <a:r>
              <a:rPr lang="en-US" altLang="zh-TW" sz="2400" b="1" dirty="0">
                <a:solidFill>
                  <a:srgbClr val="FFFF00"/>
                </a:solidFill>
                <a:latin typeface="DFKai-SB" pitchFamily="65" charset="-120"/>
                <a:ea typeface="DFKai-SB" pitchFamily="65" charset="-120"/>
              </a:rPr>
              <a:t>(CR+NI)</a:t>
            </a:r>
            <a:endParaRPr lang="en-US" sz="2400" b="1" dirty="0">
              <a:solidFill>
                <a:srgbClr val="FFFF00"/>
              </a:solidFill>
              <a:latin typeface="DFKai-SB" pitchFamily="65" charset="-120"/>
              <a:ea typeface="DFKai-SB" pitchFamily="65" charset="-120"/>
            </a:endParaRPr>
          </a:p>
        </p:txBody>
      </p:sp>
      <p:sp>
        <p:nvSpPr>
          <p:cNvPr id="6" name="CuadroTexto 5">
            <a:extLst>
              <a:ext uri="{FF2B5EF4-FFF2-40B4-BE49-F238E27FC236}">
                <a16:creationId xmlns:a16="http://schemas.microsoft.com/office/drawing/2014/main" id="{140C57DD-84C2-811A-EB76-7A43212DBC16}"/>
              </a:ext>
            </a:extLst>
          </p:cNvPr>
          <p:cNvSpPr txBox="1"/>
          <p:nvPr/>
        </p:nvSpPr>
        <p:spPr>
          <a:xfrm>
            <a:off x="5070996" y="2586747"/>
            <a:ext cx="3940690" cy="256094"/>
          </a:xfrm>
          <a:prstGeom prst="rect">
            <a:avLst/>
          </a:prstGeom>
          <a:noFill/>
        </p:spPr>
        <p:txBody>
          <a:bodyPr wrap="square" rtlCol="0">
            <a:spAutoFit/>
          </a:bodyPr>
          <a:lstStyle/>
          <a:p>
            <a:endParaRPr lang="es-CR" sz="1000" dirty="0"/>
          </a:p>
        </p:txBody>
      </p:sp>
      <p:sp>
        <p:nvSpPr>
          <p:cNvPr id="3" name="CuadroTexto 2">
            <a:extLst>
              <a:ext uri="{FF2B5EF4-FFF2-40B4-BE49-F238E27FC236}">
                <a16:creationId xmlns:a16="http://schemas.microsoft.com/office/drawing/2014/main" id="{C2A3E9AE-45D9-5B2A-3629-97E4CF21FB5A}"/>
              </a:ext>
            </a:extLst>
          </p:cNvPr>
          <p:cNvSpPr txBox="1"/>
          <p:nvPr/>
        </p:nvSpPr>
        <p:spPr>
          <a:xfrm>
            <a:off x="5075252" y="1486351"/>
            <a:ext cx="3945502" cy="461665"/>
          </a:xfrm>
          <a:prstGeom prst="rect">
            <a:avLst/>
          </a:prstGeom>
          <a:noFill/>
        </p:spPr>
        <p:txBody>
          <a:bodyPr wrap="square" rtlCol="0">
            <a:spAutoFit/>
          </a:bodyPr>
          <a:lstStyle/>
          <a:p>
            <a:r>
              <a:rPr lang="en-US" sz="800" dirty="0"/>
              <a:t>Market review:</a:t>
            </a:r>
          </a:p>
          <a:p>
            <a:r>
              <a:rPr lang="en-US" sz="800" dirty="0"/>
              <a:t>C trade is the non-natural routing for CR imports from F.E., if the rates and transit time are competitive compared to CRCAL, the accounts are willing to use CRMOB. </a:t>
            </a:r>
            <a:endParaRPr lang="es-CR" sz="800" dirty="0"/>
          </a:p>
        </p:txBody>
      </p:sp>
      <p:sp>
        <p:nvSpPr>
          <p:cNvPr id="4" name="CuadroTexto 3">
            <a:extLst>
              <a:ext uri="{FF2B5EF4-FFF2-40B4-BE49-F238E27FC236}">
                <a16:creationId xmlns:a16="http://schemas.microsoft.com/office/drawing/2014/main" id="{2596F5F8-0ECB-F054-6B6E-216086286295}"/>
              </a:ext>
            </a:extLst>
          </p:cNvPr>
          <p:cNvSpPr txBox="1"/>
          <p:nvPr/>
        </p:nvSpPr>
        <p:spPr>
          <a:xfrm>
            <a:off x="5094241" y="1978519"/>
            <a:ext cx="3945502" cy="338554"/>
          </a:xfrm>
          <a:prstGeom prst="rect">
            <a:avLst/>
          </a:prstGeom>
          <a:noFill/>
        </p:spPr>
        <p:txBody>
          <a:bodyPr wrap="square" rtlCol="0">
            <a:spAutoFit/>
          </a:bodyPr>
          <a:lstStyle/>
          <a:p>
            <a:r>
              <a:rPr lang="en-US" sz="800" dirty="0"/>
              <a:t>Action Plan: Request TPE support with competitive rates between CRCAL and CRMOB to promote more CRMOB.  </a:t>
            </a:r>
            <a:endParaRPr lang="es-CR" sz="800" dirty="0"/>
          </a:p>
        </p:txBody>
      </p:sp>
      <p:sp>
        <p:nvSpPr>
          <p:cNvPr id="8" name="CuadroTexto 7">
            <a:extLst>
              <a:ext uri="{FF2B5EF4-FFF2-40B4-BE49-F238E27FC236}">
                <a16:creationId xmlns:a16="http://schemas.microsoft.com/office/drawing/2014/main" id="{3AC1F370-972A-8EBE-6DE9-D8C9A59C5515}"/>
              </a:ext>
            </a:extLst>
          </p:cNvPr>
          <p:cNvSpPr txBox="1"/>
          <p:nvPr/>
        </p:nvSpPr>
        <p:spPr>
          <a:xfrm>
            <a:off x="5021459" y="2536407"/>
            <a:ext cx="4039763" cy="984885"/>
          </a:xfrm>
          <a:prstGeom prst="rect">
            <a:avLst/>
          </a:prstGeom>
          <a:noFill/>
        </p:spPr>
        <p:txBody>
          <a:bodyPr wrap="square" rtlCol="0">
            <a:spAutoFit/>
          </a:bodyPr>
          <a:lstStyle/>
          <a:p>
            <a:r>
              <a:rPr lang="en-US" sz="800" dirty="0"/>
              <a:t>Market review: </a:t>
            </a:r>
          </a:p>
          <a:p>
            <a:pPr marL="228600" indent="-228600">
              <a:buFont typeface="+mj-lt"/>
              <a:buAutoNum type="arabicPeriod"/>
            </a:pPr>
            <a:r>
              <a:rPr lang="en-US" sz="800" dirty="0"/>
              <a:t>Cosco and Maersk have most of the market share volume.</a:t>
            </a:r>
          </a:p>
          <a:p>
            <a:pPr marL="228600" indent="-228600">
              <a:buFont typeface="+mj-lt"/>
              <a:buAutoNum type="arabicPeriod"/>
            </a:pPr>
            <a:r>
              <a:rPr lang="en-US" sz="800" dirty="0"/>
              <a:t>LAE service schedule need to be more stable to increase volume.</a:t>
            </a:r>
          </a:p>
          <a:p>
            <a:pPr marL="228600" indent="-228600">
              <a:buFont typeface="+mj-lt"/>
              <a:buAutoNum type="arabicPeriod"/>
            </a:pPr>
            <a:r>
              <a:rPr lang="en-US" sz="800" dirty="0"/>
              <a:t>China imports of electric cars is growing, we need POL support wend we send sales leads.</a:t>
            </a:r>
          </a:p>
          <a:p>
            <a:pPr marL="228600" indent="-228600">
              <a:buFont typeface="+mj-lt"/>
              <a:buAutoNum type="arabicPeriod"/>
            </a:pPr>
            <a:r>
              <a:rPr lang="en-US" sz="800" dirty="0"/>
              <a:t>Tenders are a great way to increase market share.</a:t>
            </a:r>
          </a:p>
          <a:p>
            <a:pPr marL="171450" indent="-171450">
              <a:buFont typeface="Arial" panose="020B0604020202020204" pitchFamily="34" charset="0"/>
              <a:buChar char="•"/>
            </a:pPr>
            <a:endParaRPr lang="en-US" sz="800" dirty="0"/>
          </a:p>
        </p:txBody>
      </p:sp>
      <p:sp>
        <p:nvSpPr>
          <p:cNvPr id="9" name="CuadroTexto 8">
            <a:extLst>
              <a:ext uri="{FF2B5EF4-FFF2-40B4-BE49-F238E27FC236}">
                <a16:creationId xmlns:a16="http://schemas.microsoft.com/office/drawing/2014/main" id="{FBEA2DA4-8BA2-D569-4731-8C5B141851D4}"/>
              </a:ext>
            </a:extLst>
          </p:cNvPr>
          <p:cNvSpPr txBox="1"/>
          <p:nvPr/>
        </p:nvSpPr>
        <p:spPr>
          <a:xfrm>
            <a:off x="5035470" y="3325833"/>
            <a:ext cx="4098069" cy="461665"/>
          </a:xfrm>
          <a:prstGeom prst="rect">
            <a:avLst/>
          </a:prstGeom>
          <a:noFill/>
        </p:spPr>
        <p:txBody>
          <a:bodyPr wrap="square" rtlCol="0">
            <a:spAutoFit/>
          </a:bodyPr>
          <a:lstStyle/>
          <a:p>
            <a:r>
              <a:rPr lang="en-US" sz="800" dirty="0"/>
              <a:t>Action Plan: </a:t>
            </a:r>
          </a:p>
          <a:p>
            <a:r>
              <a:rPr lang="en-US" sz="800" dirty="0"/>
              <a:t>Focus on growing commodities, example, electric cars.</a:t>
            </a:r>
          </a:p>
          <a:p>
            <a:r>
              <a:rPr lang="en-US" sz="800" dirty="0"/>
              <a:t>Increase communication with POL to develop FOB &amp; CIF accounts</a:t>
            </a:r>
          </a:p>
        </p:txBody>
      </p:sp>
      <p:sp>
        <p:nvSpPr>
          <p:cNvPr id="10" name="CuadroTexto 9">
            <a:extLst>
              <a:ext uri="{FF2B5EF4-FFF2-40B4-BE49-F238E27FC236}">
                <a16:creationId xmlns:a16="http://schemas.microsoft.com/office/drawing/2014/main" id="{AF72B8B6-B01F-154F-81B8-3A57F6E4C3BB}"/>
              </a:ext>
            </a:extLst>
          </p:cNvPr>
          <p:cNvSpPr txBox="1"/>
          <p:nvPr/>
        </p:nvSpPr>
        <p:spPr>
          <a:xfrm>
            <a:off x="5013794" y="3886424"/>
            <a:ext cx="3945502" cy="461665"/>
          </a:xfrm>
          <a:prstGeom prst="rect">
            <a:avLst/>
          </a:prstGeom>
          <a:noFill/>
        </p:spPr>
        <p:txBody>
          <a:bodyPr wrap="square" rtlCol="0">
            <a:spAutoFit/>
          </a:bodyPr>
          <a:lstStyle/>
          <a:p>
            <a:r>
              <a:rPr lang="en-US" sz="800" dirty="0"/>
              <a:t>Market review:</a:t>
            </a:r>
          </a:p>
          <a:p>
            <a:r>
              <a:rPr lang="en-US" sz="800" dirty="0"/>
              <a:t>Wood and scrap are the main commodities, those commodities main PODs are in India.</a:t>
            </a:r>
          </a:p>
        </p:txBody>
      </p:sp>
      <p:sp>
        <p:nvSpPr>
          <p:cNvPr id="11" name="CuadroTexto 10">
            <a:extLst>
              <a:ext uri="{FF2B5EF4-FFF2-40B4-BE49-F238E27FC236}">
                <a16:creationId xmlns:a16="http://schemas.microsoft.com/office/drawing/2014/main" id="{FA1E0AA2-0116-6CCB-93C9-A5AEFDBD4C9F}"/>
              </a:ext>
            </a:extLst>
          </p:cNvPr>
          <p:cNvSpPr txBox="1"/>
          <p:nvPr/>
        </p:nvSpPr>
        <p:spPr>
          <a:xfrm>
            <a:off x="5040406" y="4336259"/>
            <a:ext cx="3945502" cy="461665"/>
          </a:xfrm>
          <a:prstGeom prst="rect">
            <a:avLst/>
          </a:prstGeom>
          <a:noFill/>
        </p:spPr>
        <p:txBody>
          <a:bodyPr wrap="square" rtlCol="0">
            <a:spAutoFit/>
          </a:bodyPr>
          <a:lstStyle/>
          <a:p>
            <a:r>
              <a:rPr lang="en-US" sz="800" dirty="0"/>
              <a:t>Action Plan:</a:t>
            </a:r>
          </a:p>
          <a:p>
            <a:r>
              <a:rPr lang="en-US" sz="800" dirty="0"/>
              <a:t>Motivate Evergreen to increase allocation in CIX services for Costa Rica &amp; Nicaragua to increase the market share in India exports. </a:t>
            </a:r>
          </a:p>
        </p:txBody>
      </p:sp>
    </p:spTree>
    <p:extLst>
      <p:ext uri="{BB962C8B-B14F-4D97-AF65-F5344CB8AC3E}">
        <p14:creationId xmlns:p14="http://schemas.microsoft.com/office/powerpoint/2010/main" val="1533155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204482474"/>
              </p:ext>
            </p:extLst>
          </p:nvPr>
        </p:nvGraphicFramePr>
        <p:xfrm>
          <a:off x="135467" y="751456"/>
          <a:ext cx="8829020" cy="4132264"/>
        </p:xfrm>
        <a:graphic>
          <a:graphicData uri="http://schemas.openxmlformats.org/drawingml/2006/table">
            <a:tbl>
              <a:tblPr/>
              <a:tblGrid>
                <a:gridCol w="476289">
                  <a:extLst>
                    <a:ext uri="{9D8B030D-6E8A-4147-A177-3AD203B41FA5}">
                      <a16:colId xmlns:a16="http://schemas.microsoft.com/office/drawing/2014/main" val="20000"/>
                    </a:ext>
                  </a:extLst>
                </a:gridCol>
                <a:gridCol w="1073456">
                  <a:extLst>
                    <a:ext uri="{9D8B030D-6E8A-4147-A177-3AD203B41FA5}">
                      <a16:colId xmlns:a16="http://schemas.microsoft.com/office/drawing/2014/main" val="20001"/>
                    </a:ext>
                  </a:extLst>
                </a:gridCol>
                <a:gridCol w="429382">
                  <a:extLst>
                    <a:ext uri="{9D8B030D-6E8A-4147-A177-3AD203B41FA5}">
                      <a16:colId xmlns:a16="http://schemas.microsoft.com/office/drawing/2014/main" val="20006"/>
                    </a:ext>
                  </a:extLst>
                </a:gridCol>
                <a:gridCol w="858765">
                  <a:extLst>
                    <a:ext uri="{9D8B030D-6E8A-4147-A177-3AD203B41FA5}">
                      <a16:colId xmlns:a16="http://schemas.microsoft.com/office/drawing/2014/main" val="20002"/>
                    </a:ext>
                  </a:extLst>
                </a:gridCol>
                <a:gridCol w="858765">
                  <a:extLst>
                    <a:ext uri="{9D8B030D-6E8A-4147-A177-3AD203B41FA5}">
                      <a16:colId xmlns:a16="http://schemas.microsoft.com/office/drawing/2014/main" val="20003"/>
                    </a:ext>
                  </a:extLst>
                </a:gridCol>
                <a:gridCol w="572510">
                  <a:extLst>
                    <a:ext uri="{9D8B030D-6E8A-4147-A177-3AD203B41FA5}">
                      <a16:colId xmlns:a16="http://schemas.microsoft.com/office/drawing/2014/main" val="20004"/>
                    </a:ext>
                  </a:extLst>
                </a:gridCol>
                <a:gridCol w="715637">
                  <a:extLst>
                    <a:ext uri="{9D8B030D-6E8A-4147-A177-3AD203B41FA5}">
                      <a16:colId xmlns:a16="http://schemas.microsoft.com/office/drawing/2014/main" val="1790420291"/>
                    </a:ext>
                  </a:extLst>
                </a:gridCol>
                <a:gridCol w="3844216">
                  <a:extLst>
                    <a:ext uri="{9D8B030D-6E8A-4147-A177-3AD203B41FA5}">
                      <a16:colId xmlns:a16="http://schemas.microsoft.com/office/drawing/2014/main" val="20005"/>
                    </a:ext>
                  </a:extLst>
                </a:gridCol>
              </a:tblGrid>
              <a:tr h="591840">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Subject</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Segments</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BCC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a:t>
                      </a:r>
                      <a:r>
                        <a:rPr lang="en-US" altLang="zh-TW" sz="800" b="0" i="0" u="none" strike="noStrike" dirty="0">
                          <a:solidFill>
                            <a:schemeClr val="tx1"/>
                          </a:solidFill>
                          <a:effectLst/>
                          <a:latin typeface="DFKai-SB" pitchFamily="65" charset="-120"/>
                          <a:ea typeface="DFKai-SB" pitchFamily="65" charset="-120"/>
                        </a:rPr>
                        <a:t>4</a:t>
                      </a:r>
                      <a:r>
                        <a:rPr lang="de-DE" altLang="zh-TW" sz="800" b="0" i="0" u="none" strike="noStrike" dirty="0">
                          <a:solidFill>
                            <a:schemeClr val="tx1"/>
                          </a:solidFill>
                          <a:effectLst/>
                          <a:latin typeface="DFKai-SB" pitchFamily="65" charset="-120"/>
                          <a:ea typeface="DFKai-SB" pitchFamily="65" charset="-120"/>
                        </a:rPr>
                        <a:t> Target</a:t>
                      </a:r>
                    </a:p>
                    <a:p>
                      <a:pPr algn="ctr" rtl="0" fontAlgn="ct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2024 JAN~DEC</a:t>
                      </a:r>
                    </a:p>
                    <a:p>
                      <a:pPr marL="0" marR="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a:t>
                      </a:r>
                      <a:r>
                        <a:rPr lang="de-DE" altLang="zh-TW" sz="800" b="0" i="0" u="none" strike="noStrike" baseline="0" dirty="0">
                          <a:solidFill>
                            <a:schemeClr val="tx1"/>
                          </a:solidFill>
                          <a:effectLst/>
                          <a:latin typeface="DFKai-SB" pitchFamily="65" charset="-120"/>
                          <a:ea typeface="DFKai-SB" pitchFamily="65" charset="-120"/>
                        </a:rPr>
                        <a:t> </a:t>
                      </a:r>
                      <a:r>
                        <a:rPr lang="de-DE" altLang="zh-TW" sz="800" b="0" i="0" u="none" strike="noStrike" dirty="0">
                          <a:solidFill>
                            <a:schemeClr val="tx1"/>
                          </a:solidFill>
                          <a:effectLst/>
                          <a:latin typeface="DFKai-SB" pitchFamily="65" charset="-120"/>
                          <a:ea typeface="DFKai-SB" pitchFamily="65" charset="-120"/>
                        </a:rPr>
                        <a:t>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800" b="0" i="0" u="none" strike="noStrike" dirty="0">
                          <a:solidFill>
                            <a:schemeClr val="tx1"/>
                          </a:solidFill>
                          <a:effectLst/>
                          <a:latin typeface="DFKai-SB" pitchFamily="65" charset="-120"/>
                          <a:ea typeface="DFKai-SB" pitchFamily="65" charset="-120"/>
                        </a:rPr>
                        <a:t>Achievement</a:t>
                      </a:r>
                    </a:p>
                    <a:p>
                      <a:pPr algn="ctr" rtl="0" fontAlgn="ctr"/>
                      <a:r>
                        <a:rPr lang="de-DE" altLang="zh-TW" sz="800" b="0" i="0" u="none" strike="noStrike" dirty="0">
                          <a:solidFill>
                            <a:schemeClr val="tx1"/>
                          </a:solidFill>
                          <a:effectLst/>
                          <a:latin typeface="DFKai-SB" pitchFamily="65" charset="-120"/>
                          <a:ea typeface="DFKai-SB" pitchFamily="65" charset="-120"/>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2025 JAN~DEC</a:t>
                      </a:r>
                    </a:p>
                    <a:p>
                      <a:pPr marL="0" marR="0" lvl="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sz="1000" b="0" i="0" u="none" strike="noStrike" dirty="0">
                          <a:solidFill>
                            <a:srgbClr val="000000"/>
                          </a:solidFill>
                          <a:effectLst/>
                          <a:latin typeface="DFKai-SB" pitchFamily="65" charset="-120"/>
                          <a:ea typeface="DFKai-SB" pitchFamily="65" charset="-120"/>
                        </a:rPr>
                        <a:t>Market</a:t>
                      </a:r>
                      <a:r>
                        <a:rPr lang="de-DE" sz="1000" b="0" i="0" u="none" strike="noStrike" baseline="0" dirty="0">
                          <a:solidFill>
                            <a:srgbClr val="000000"/>
                          </a:solidFill>
                          <a:effectLst/>
                          <a:latin typeface="DFKai-SB" pitchFamily="65" charset="-120"/>
                          <a:ea typeface="DFKai-SB" pitchFamily="65" charset="-120"/>
                        </a:rPr>
                        <a:t> Review</a:t>
                      </a:r>
                      <a:r>
                        <a:rPr lang="de-DE" sz="1000" b="0" i="0" u="none" strike="noStrike" dirty="0">
                          <a:solidFill>
                            <a:srgbClr val="000000"/>
                          </a:solidFill>
                          <a:effectLst/>
                          <a:latin typeface="DFKai-SB" pitchFamily="65" charset="-120"/>
                          <a:ea typeface="DFKai-SB" pitchFamily="65" charset="-120"/>
                        </a:rPr>
                        <a:t> &amp; Action</a:t>
                      </a:r>
                      <a:r>
                        <a:rPr lang="de-DE" sz="1000" b="0" i="0" u="none" strike="noStrike" baseline="0" dirty="0">
                          <a:solidFill>
                            <a:srgbClr val="000000"/>
                          </a:solidFill>
                          <a:effectLst/>
                          <a:latin typeface="DFKai-SB" pitchFamily="65" charset="-120"/>
                          <a:ea typeface="DFKai-SB" pitchFamily="65" charset="-120"/>
                        </a:rPr>
                        <a:t> Plan</a:t>
                      </a:r>
                    </a:p>
                    <a:p>
                      <a:pPr algn="ctr" rtl="0" fontAlgn="ctr"/>
                      <a:r>
                        <a:rPr lang="de-DE" sz="1000" b="0" i="0" u="none" strike="noStrike" baseline="0" dirty="0">
                          <a:solidFill>
                            <a:srgbClr val="000000"/>
                          </a:solidFill>
                          <a:effectLst/>
                          <a:latin typeface="DFKai-SB" pitchFamily="65" charset="-120"/>
                          <a:ea typeface="DFKai-SB" pitchFamily="65" charset="-120"/>
                        </a:rPr>
                        <a:t>(How to achieve 2025 target?)</a:t>
                      </a: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extLst>
                  <a:ext uri="{0D108BD9-81ED-4DB2-BD59-A6C34878D82A}">
                    <a16:rowId xmlns:a16="http://schemas.microsoft.com/office/drawing/2014/main" val="10000"/>
                  </a:ext>
                </a:extLst>
              </a:tr>
              <a:tr h="331827">
                <a:tc vMerge="1">
                  <a:txBody>
                    <a:bodyPr/>
                    <a:lstStyle/>
                    <a:p>
                      <a:endParaRPr lang="de-DE"/>
                    </a:p>
                  </a:txBody>
                  <a:tcPr/>
                </a:tc>
                <a:tc vMerge="1">
                  <a:txBody>
                    <a:bodyPr/>
                    <a:lstStyle/>
                    <a:p>
                      <a:endParaRPr lang="de-DE"/>
                    </a:p>
                  </a:txBody>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(B)</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(B)/(A)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Target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extLst>
                  <a:ext uri="{0D108BD9-81ED-4DB2-BD59-A6C34878D82A}">
                    <a16:rowId xmlns:a16="http://schemas.microsoft.com/office/drawing/2014/main" val="10001"/>
                  </a:ext>
                </a:extLst>
              </a:tr>
              <a:tr h="1627748">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Trade</a:t>
                      </a:r>
                      <a:r>
                        <a:rPr lang="en-US" altLang="zh-TW" sz="1000" b="0" i="0" u="none" strike="noStrike" baseline="0" dirty="0">
                          <a:solidFill>
                            <a:srgbClr val="000000"/>
                          </a:solidFill>
                          <a:effectLst/>
                          <a:latin typeface="DFKai-SB" pitchFamily="65" charset="-120"/>
                          <a:ea typeface="DFKai-SB" pitchFamily="65" charset="-120"/>
                        </a:rPr>
                        <a:t> Lane</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TW" sz="800" b="1" i="0" u="none" strike="noStrike" dirty="0">
                          <a:solidFill>
                            <a:srgbClr val="FF0000"/>
                          </a:solidFill>
                          <a:effectLst/>
                          <a:latin typeface="+mn-lt"/>
                          <a:ea typeface="DFKai-SB" pitchFamily="65" charset="-120"/>
                        </a:rPr>
                        <a:t>PA</a:t>
                      </a:r>
                      <a:r>
                        <a:rPr lang="en-US" altLang="zh-TW" sz="800" b="1" i="0" u="none" strike="noStrike" dirty="0">
                          <a:solidFill>
                            <a:schemeClr val="tx1"/>
                          </a:solidFill>
                          <a:effectLst/>
                          <a:latin typeface="+mn-lt"/>
                          <a:ea typeface="DFKai-SB" pitchFamily="65" charset="-120"/>
                        </a:rPr>
                        <a:t> </a:t>
                      </a:r>
                      <a:r>
                        <a:rPr lang="fr-FR" altLang="zh-TW" sz="800" b="1" i="0" u="none" strike="noStrike" dirty="0">
                          <a:solidFill>
                            <a:schemeClr val="tx1"/>
                          </a:solidFill>
                          <a:effectLst/>
                          <a:latin typeface="+mn-lt"/>
                          <a:ea typeface="DFKai-SB" pitchFamily="65" charset="-120"/>
                          <a:sym typeface="Wingdings" pitchFamily="2" charset="2"/>
                        </a:rPr>
                        <a:t> WCSA</a:t>
                      </a:r>
                      <a:r>
                        <a:rPr lang="fr-FR" altLang="zh-TW" sz="800" b="1" i="0" u="none" strike="noStrike" dirty="0">
                          <a:solidFill>
                            <a:schemeClr val="tx1"/>
                          </a:solidFill>
                          <a:effectLst/>
                          <a:latin typeface="+mn-lt"/>
                          <a:ea typeface="DFKai-SB" pitchFamily="65" charset="-120"/>
                        </a:rPr>
                        <a:t> </a:t>
                      </a:r>
                    </a:p>
                    <a:p>
                      <a:pPr marL="0" marR="0" indent="0" algn="ctr" defTabSz="914400" rtl="0" eaLnBrk="1" fontAlgn="ctr" latinLnBrk="0" hangingPunct="1">
                        <a:lnSpc>
                          <a:spcPct val="100000"/>
                        </a:lnSpc>
                        <a:spcBef>
                          <a:spcPts val="0"/>
                        </a:spcBef>
                        <a:spcAft>
                          <a:spcPts val="0"/>
                        </a:spcAft>
                        <a:buClrTx/>
                        <a:buSzTx/>
                        <a:buFontTx/>
                        <a:buNone/>
                        <a:tabLst/>
                        <a:defRPr/>
                      </a:pPr>
                      <a:r>
                        <a:rPr lang="en-US" altLang="zh-TW" sz="800" b="0" i="0" u="none" strike="noStrike" dirty="0">
                          <a:solidFill>
                            <a:schemeClr val="tx1"/>
                          </a:solidFill>
                          <a:effectLst/>
                          <a:latin typeface="+mn-lt"/>
                          <a:ea typeface="DFKai-SB" pitchFamily="65" charset="-120"/>
                        </a:rPr>
                        <a:t>(CW+WC</a:t>
                      </a:r>
                      <a:r>
                        <a:rPr lang="de-DE" altLang="zh-TW" sz="800" b="0" i="0" u="none" strike="noStrike" baseline="0" dirty="0">
                          <a:solidFill>
                            <a:schemeClr val="tx1"/>
                          </a:solidFill>
                          <a:effectLst/>
                          <a:latin typeface="+mn-lt"/>
                          <a:ea typeface="DFKai-SB" pitchFamily="65" charset="-120"/>
                        </a:rPr>
                        <a:t> Tr</a:t>
                      </a:r>
                      <a:r>
                        <a:rPr lang="fr-FR" altLang="zh-TW" sz="800" b="0" i="0" u="none" strike="noStrike" baseline="0" dirty="0" err="1">
                          <a:solidFill>
                            <a:schemeClr val="tx1"/>
                          </a:solidFill>
                          <a:effectLst/>
                          <a:latin typeface="+mn-lt"/>
                          <a:ea typeface="DFKai-SB" pitchFamily="65" charset="-120"/>
                        </a:rPr>
                        <a:t>ade</a:t>
                      </a:r>
                      <a:r>
                        <a:rPr lang="fr-FR" altLang="zh-TW" sz="800" b="0" i="0" u="none" strike="noStrike" baseline="0" dirty="0">
                          <a:solidFill>
                            <a:schemeClr val="tx1"/>
                          </a:solidFill>
                          <a:effectLst/>
                          <a:latin typeface="+mn-lt"/>
                          <a:ea typeface="DFKai-SB" pitchFamily="65" charset="-120"/>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800" b="0" i="0" u="none" strike="noStrike" dirty="0">
                          <a:solidFill>
                            <a:schemeClr val="tx1"/>
                          </a:solidFill>
                          <a:effectLst/>
                          <a:latin typeface="+mn-lt"/>
                          <a:ea typeface="DFKai-SB" pitchFamily="65" charset="-120"/>
                        </a:rPr>
                        <a:t>ELA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sz="800" dirty="0">
                          <a:solidFill>
                            <a:schemeClr val="dk1"/>
                          </a:solidFill>
                          <a:latin typeface="+mn-lt"/>
                          <a:ea typeface="DFKai-SB"/>
                          <a:cs typeface="DFKai-SB"/>
                          <a:sym typeface="DFKai-SB"/>
                        </a:rPr>
                        <a:t>310</a:t>
                      </a:r>
                      <a:endParaRPr sz="800" dirty="0">
                        <a:solidFill>
                          <a:schemeClr val="dk1"/>
                        </a:solidFill>
                        <a:latin typeface="+mn-lt"/>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altLang="zh-TW" sz="800" dirty="0">
                          <a:solidFill>
                            <a:schemeClr val="dk1"/>
                          </a:solidFill>
                          <a:latin typeface="+mn-lt"/>
                          <a:ea typeface="DFKai-SB"/>
                          <a:cs typeface="DFKai-SB"/>
                          <a:sym typeface="DFKai-SB"/>
                        </a:rPr>
                        <a:t>289</a:t>
                      </a:r>
                      <a:endParaRPr sz="800" dirty="0">
                        <a:solidFill>
                          <a:schemeClr val="dk1"/>
                        </a:solidFill>
                        <a:latin typeface="+mn-lt"/>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altLang="zh-TW" sz="800" b="0" i="0" u="none" strike="noStrike" dirty="0">
                          <a:solidFill>
                            <a:srgbClr val="FF0000"/>
                          </a:solidFill>
                          <a:latin typeface="+mn-lt"/>
                          <a:ea typeface="DFKai-SB"/>
                          <a:cs typeface="DFKai-SB"/>
                          <a:sym typeface="DFKai-SB"/>
                        </a:rPr>
                        <a:t>93%</a:t>
                      </a:r>
                      <a:endParaRPr sz="800" b="0" i="0" u="none" strike="noStrike" dirty="0">
                        <a:solidFill>
                          <a:srgbClr val="FF0000"/>
                        </a:solidFill>
                        <a:latin typeface="+mn-lt"/>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indent="0" algn="ctr" rtl="0">
                        <a:spcBef>
                          <a:spcPts val="0"/>
                        </a:spcBef>
                        <a:spcAft>
                          <a:spcPts val="0"/>
                        </a:spcAft>
                        <a:buNone/>
                      </a:pPr>
                      <a:r>
                        <a:rPr lang="en-US" sz="800" dirty="0">
                          <a:solidFill>
                            <a:schemeClr val="dk1"/>
                          </a:solidFill>
                          <a:latin typeface="+mn-lt"/>
                          <a:ea typeface="DFKai-SB"/>
                          <a:cs typeface="DFKai-SB"/>
                          <a:sym typeface="DFKai-SB"/>
                        </a:rPr>
                        <a:t>310</a:t>
                      </a:r>
                      <a:endParaRPr sz="800" dirty="0">
                        <a:solidFill>
                          <a:schemeClr val="dk1"/>
                        </a:solidFill>
                        <a:latin typeface="+mn-lt"/>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228600" indent="-228600" algn="l" rtl="0" fontAlgn="ctr">
                        <a:buAutoNum type="arabicPeriod"/>
                      </a:pPr>
                      <a:r>
                        <a:rPr lang="en-US" sz="800" b="0" i="0" u="none" strike="noStrike" dirty="0">
                          <a:solidFill>
                            <a:schemeClr val="tx1"/>
                          </a:solidFill>
                          <a:effectLst/>
                          <a:latin typeface="+mn-lt"/>
                          <a:ea typeface="DFKai-SB" pitchFamily="65" charset="-120"/>
                        </a:rPr>
                        <a:t>Has to stay on top of the delay caused by cut and run issue at PABBA.</a:t>
                      </a:r>
                    </a:p>
                    <a:p>
                      <a:pPr marL="228600" indent="-228600" algn="l" rtl="0" fontAlgn="ctr">
                        <a:buAutoNum type="arabicPeriod" startAt="2"/>
                      </a:pPr>
                      <a:r>
                        <a:rPr lang="en-US" sz="800" b="0" i="0" u="none" strike="noStrike" dirty="0">
                          <a:solidFill>
                            <a:schemeClr val="tx1"/>
                          </a:solidFill>
                          <a:effectLst/>
                          <a:latin typeface="+mn-lt"/>
                          <a:ea typeface="DFKai-SB" pitchFamily="65" charset="-120"/>
                        </a:rPr>
                        <a:t>We have recovered the support from Huawei through ELA‘s assistance they are very interested in our new destination to Valparaiso also to Callao and we sent quotation to CTS International and DSV Panama two logistics companies.</a:t>
                      </a:r>
                    </a:p>
                    <a:p>
                      <a:pPr marL="228600" marR="0" lvl="0" indent="-228600" algn="l" defTabSz="914400" rtl="0" eaLnBrk="1" fontAlgn="ctr" latinLnBrk="0" hangingPunct="1">
                        <a:lnSpc>
                          <a:spcPct val="100000"/>
                        </a:lnSpc>
                        <a:spcBef>
                          <a:spcPts val="0"/>
                        </a:spcBef>
                        <a:spcAft>
                          <a:spcPts val="0"/>
                        </a:spcAft>
                        <a:buClrTx/>
                        <a:buSzTx/>
                        <a:buFontTx/>
                        <a:buAutoNum type="arabicPeriod" startAt="2"/>
                        <a:tabLst/>
                        <a:defRPr/>
                      </a:pPr>
                      <a:r>
                        <a:rPr lang="en-US" sz="800" b="0" i="0" u="none" strike="noStrike" dirty="0">
                          <a:solidFill>
                            <a:schemeClr val="tx1"/>
                          </a:solidFill>
                          <a:effectLst/>
                          <a:latin typeface="+mn-lt"/>
                          <a:ea typeface="DFKai-SB" pitchFamily="65" charset="-120"/>
                        </a:rPr>
                        <a:t>Our action plan is trying to secure  5-8 boxes under weekly basis and proactive to take care everything ahead of customer’s challenge.   </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2"/>
                  </a:ext>
                </a:extLst>
              </a:tr>
              <a:tr h="1580849">
                <a:tc vMerge="1">
                  <a:txBody>
                    <a:bodyPr/>
                    <a:lstStyle/>
                    <a:p>
                      <a:endParaRPr lang="fr-FR"/>
                    </a:p>
                  </a:txBody>
                  <a:tcPr/>
                </a:tc>
                <a:tc>
                  <a:txBody>
                    <a:bodyPr/>
                    <a:lstStyle/>
                    <a:p>
                      <a:pPr algn="ctr" rtl="0" fontAlgn="ctr"/>
                      <a:r>
                        <a:rPr lang="en-US" altLang="zh-TW" sz="800" b="1" i="0" u="none" strike="noStrike" dirty="0">
                          <a:solidFill>
                            <a:srgbClr val="FF0000"/>
                          </a:solidFill>
                          <a:effectLst/>
                          <a:latin typeface="+mn-lt"/>
                          <a:ea typeface="DFKai-SB" pitchFamily="65" charset="-120"/>
                        </a:rPr>
                        <a:t>PA</a:t>
                      </a:r>
                      <a:r>
                        <a:rPr lang="en-US" altLang="zh-TW" sz="800" b="1" i="0" u="none" strike="noStrike" dirty="0">
                          <a:solidFill>
                            <a:schemeClr val="tx1"/>
                          </a:solidFill>
                          <a:effectLst/>
                          <a:latin typeface="+mn-lt"/>
                          <a:ea typeface="DFKai-SB" pitchFamily="65" charset="-120"/>
                        </a:rPr>
                        <a:t> </a:t>
                      </a:r>
                      <a:r>
                        <a:rPr lang="en-US" altLang="zh-TW" sz="800" b="1" i="0" u="none" strike="noStrike" dirty="0">
                          <a:solidFill>
                            <a:schemeClr val="tx1"/>
                          </a:solidFill>
                          <a:effectLst/>
                          <a:latin typeface="+mn-lt"/>
                          <a:ea typeface="DFKai-SB" pitchFamily="65" charset="-120"/>
                          <a:sym typeface="Wingdings" pitchFamily="2" charset="2"/>
                        </a:rPr>
                        <a:t> WCCA+CARO</a:t>
                      </a:r>
                      <a:endParaRPr lang="de-DE" sz="800" b="1" i="0" u="none" strike="noStrike" dirty="0">
                        <a:solidFill>
                          <a:schemeClr val="tx1"/>
                        </a:solidFill>
                        <a:effectLst/>
                        <a:latin typeface="+mn-lt"/>
                        <a:ea typeface="DFKai-SB" pitchFamily="65" charset="-120"/>
                      </a:endParaRPr>
                    </a:p>
                    <a:p>
                      <a:pPr algn="ctr" rtl="0" fontAlgn="ctr"/>
                      <a:r>
                        <a:rPr lang="de-DE" sz="800" b="0" i="0" u="none" strike="noStrike" dirty="0">
                          <a:solidFill>
                            <a:schemeClr val="tx1"/>
                          </a:solidFill>
                          <a:effectLst/>
                          <a:latin typeface="+mn-lt"/>
                          <a:ea typeface="DFKai-SB" pitchFamily="65" charset="-120"/>
                        </a:rPr>
                        <a:t>(CB</a:t>
                      </a:r>
                      <a:r>
                        <a:rPr lang="de-DE" altLang="zh-TW" sz="800" b="0" i="0" u="none" strike="noStrike" baseline="0" dirty="0">
                          <a:solidFill>
                            <a:schemeClr val="tx1"/>
                          </a:solidFill>
                          <a:effectLst/>
                          <a:latin typeface="+mn-lt"/>
                          <a:ea typeface="DFKai-SB" pitchFamily="65" charset="-120"/>
                        </a:rPr>
                        <a:t> Tr</a:t>
                      </a:r>
                      <a:r>
                        <a:rPr lang="fr-FR" altLang="zh-TW" sz="800" b="0" i="0" u="none" strike="noStrike" baseline="0" dirty="0" err="1">
                          <a:solidFill>
                            <a:schemeClr val="tx1"/>
                          </a:solidFill>
                          <a:effectLst/>
                          <a:latin typeface="+mn-lt"/>
                          <a:ea typeface="DFKai-SB" pitchFamily="65" charset="-120"/>
                        </a:rPr>
                        <a:t>ade</a:t>
                      </a:r>
                      <a:r>
                        <a:rPr lang="fr-FR" altLang="zh-TW" sz="800" b="0" i="0" u="none" strike="noStrike" baseline="0" dirty="0">
                          <a:solidFill>
                            <a:schemeClr val="tx1"/>
                          </a:solidFill>
                          <a:effectLst/>
                          <a:latin typeface="+mn-lt"/>
                          <a:ea typeface="DFKai-SB" pitchFamily="65" charset="-120"/>
                        </a:rPr>
                        <a:t>)</a:t>
                      </a:r>
                      <a:endParaRPr lang="de-DE" sz="800" b="0" i="0" u="none" strike="noStrike" dirty="0">
                        <a:solidFill>
                          <a:schemeClr val="tx1"/>
                        </a:solidFill>
                        <a:effectLst/>
                        <a:latin typeface="+mn-lt"/>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800" b="0" i="0" u="none" strike="noStrike" dirty="0">
                          <a:solidFill>
                            <a:schemeClr val="tx1"/>
                          </a:solidFill>
                          <a:effectLst/>
                          <a:latin typeface="+mn-lt"/>
                          <a:ea typeface="DFKai-SB" pitchFamily="65" charset="-120"/>
                        </a:rPr>
                        <a:t>ELA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800" dirty="0">
                          <a:latin typeface="+mn-lt"/>
                          <a:ea typeface="DFKai-SB"/>
                          <a:cs typeface="DFKai-SB"/>
                          <a:sym typeface="DFKai-SB"/>
                        </a:rPr>
                        <a:t>950</a:t>
                      </a:r>
                      <a:endParaRPr sz="800" b="0" i="0" u="none" strike="noStrike" dirty="0">
                        <a:latin typeface="+mn-lt"/>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altLang="zh-TW" sz="800" dirty="0">
                          <a:solidFill>
                            <a:schemeClr val="dk1"/>
                          </a:solidFill>
                          <a:latin typeface="+mn-lt"/>
                          <a:ea typeface="DFKai-SB"/>
                          <a:cs typeface="DFKai-SB"/>
                          <a:sym typeface="DFKai-SB"/>
                        </a:rPr>
                        <a:t>291</a:t>
                      </a:r>
                      <a:endParaRPr sz="800" dirty="0">
                        <a:solidFill>
                          <a:schemeClr val="dk1"/>
                        </a:solidFill>
                        <a:latin typeface="+mn-lt"/>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altLang="zh-TW" sz="800" b="0" i="0" u="none" strike="noStrike" dirty="0">
                          <a:solidFill>
                            <a:srgbClr val="FF0000"/>
                          </a:solidFill>
                          <a:latin typeface="+mn-lt"/>
                          <a:ea typeface="DFKai-SB"/>
                          <a:cs typeface="DFKai-SB"/>
                          <a:sym typeface="DFKai-SB"/>
                        </a:rPr>
                        <a:t>31%</a:t>
                      </a:r>
                      <a:endParaRPr sz="800" b="0" i="0" u="none" strike="noStrike" dirty="0">
                        <a:solidFill>
                          <a:srgbClr val="FF0000"/>
                        </a:solidFill>
                        <a:latin typeface="+mn-lt"/>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indent="0" algn="ctr" rtl="0">
                        <a:spcBef>
                          <a:spcPts val="0"/>
                        </a:spcBef>
                        <a:spcAft>
                          <a:spcPts val="0"/>
                        </a:spcAft>
                        <a:buSzPts val="1000"/>
                        <a:buFont typeface="Arial"/>
                        <a:buNone/>
                      </a:pPr>
                      <a:r>
                        <a:rPr lang="en-US" sz="800" b="0" i="0" u="none" strike="noStrike" dirty="0">
                          <a:latin typeface="+mn-lt"/>
                          <a:ea typeface="DFKai-SB"/>
                          <a:cs typeface="DFKai-SB"/>
                          <a:sym typeface="DFKai-SB"/>
                        </a:rPr>
                        <a:t>350</a:t>
                      </a:r>
                      <a:endParaRPr sz="800" b="0" i="0" u="none" strike="noStrike" dirty="0">
                        <a:latin typeface="+mn-lt"/>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228600" indent="-228600" algn="l" rtl="0" fontAlgn="ctr">
                        <a:buAutoNum type="arabicPeriod"/>
                      </a:pPr>
                      <a:r>
                        <a:rPr lang="de-DE" sz="800" b="0" i="0" u="none" strike="noStrike" dirty="0">
                          <a:solidFill>
                            <a:schemeClr val="tx1"/>
                          </a:solidFill>
                          <a:effectLst/>
                          <a:latin typeface="+mn-lt"/>
                          <a:ea typeface="DFKai-SB" pitchFamily="65" charset="-120"/>
                        </a:rPr>
                        <a:t>Reason that the cargo decreased was GPS consideration and space issue on T/S priority.</a:t>
                      </a:r>
                    </a:p>
                    <a:p>
                      <a:pPr marL="228600" indent="-228600" algn="l" rtl="0" fontAlgn="ctr">
                        <a:buAutoNum type="arabicPeriod"/>
                      </a:pPr>
                      <a:r>
                        <a:rPr lang="de-DE" sz="800" b="0" i="0" u="none" strike="noStrike" dirty="0">
                          <a:solidFill>
                            <a:schemeClr val="tx1"/>
                          </a:solidFill>
                          <a:effectLst/>
                          <a:latin typeface="+mn-lt"/>
                          <a:ea typeface="DFKai-SB" pitchFamily="65" charset="-120"/>
                        </a:rPr>
                        <a:t>Unstable schedule.</a:t>
                      </a:r>
                    </a:p>
                    <a:p>
                      <a:pPr marL="228600" indent="-228600" algn="l" rtl="0" fontAlgn="ctr">
                        <a:buAutoNum type="arabicPeriod"/>
                      </a:pPr>
                      <a:r>
                        <a:rPr lang="de-DE" sz="800" b="0" i="0" u="none" strike="noStrike" dirty="0">
                          <a:solidFill>
                            <a:schemeClr val="tx1"/>
                          </a:solidFill>
                          <a:effectLst/>
                          <a:latin typeface="+mn-lt"/>
                          <a:ea typeface="DFKai-SB" pitchFamily="65" charset="-120"/>
                        </a:rPr>
                        <a:t>Our action plan is keep post the latest saling scheduled for all a/cs reference and try to accomendate customers reqesut when they running into the trouble caused by us.</a:t>
                      </a:r>
                    </a:p>
                    <a:p>
                      <a:pPr marL="228600" indent="-228600" algn="l" rtl="0" fontAlgn="ctr">
                        <a:buAutoNum type="arabicPeriod"/>
                      </a:pPr>
                      <a:r>
                        <a:rPr lang="de-DE" sz="800" b="0" i="0" u="none" strike="noStrike" dirty="0">
                          <a:solidFill>
                            <a:schemeClr val="tx1"/>
                          </a:solidFill>
                          <a:effectLst/>
                          <a:latin typeface="+mn-lt"/>
                          <a:ea typeface="DFKai-SB" pitchFamily="65" charset="-120"/>
                        </a:rPr>
                        <a:t>Work together with our colleagues in WCCA and CARO </a:t>
                      </a:r>
                      <a:r>
                        <a:rPr lang="en-US" sz="800" b="0" i="0" u="none" strike="noStrike" dirty="0">
                          <a:solidFill>
                            <a:schemeClr val="tx1"/>
                          </a:solidFill>
                          <a:effectLst/>
                          <a:latin typeface="+mn-lt"/>
                          <a:ea typeface="DFKai-SB" pitchFamily="65" charset="-120"/>
                        </a:rPr>
                        <a:t>sending sales lead when the rates is negotiable by them and vice versa.</a:t>
                      </a:r>
                      <a:endParaRPr lang="de-DE" sz="800" b="0" i="0" u="none" strike="noStrike" dirty="0">
                        <a:solidFill>
                          <a:schemeClr val="tx1"/>
                        </a:solidFill>
                        <a:effectLst/>
                        <a:latin typeface="+mn-lt"/>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5"/>
                  </a:ext>
                </a:extLst>
              </a:tr>
            </a:tbl>
          </a:graphicData>
        </a:graphic>
      </p:graphicFrame>
      <p:sp>
        <p:nvSpPr>
          <p:cNvPr id="7" name="Slide Number Placeholder 1"/>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40</a:t>
            </a:fld>
            <a:endParaRPr lang="en-US" sz="1200" dirty="0">
              <a:solidFill>
                <a:prstClr val="black"/>
              </a:solidFill>
              <a:latin typeface="Calibri"/>
            </a:endParaRPr>
          </a:p>
        </p:txBody>
      </p:sp>
      <p:sp>
        <p:nvSpPr>
          <p:cNvPr id="2" name="Title 11">
            <a:extLst>
              <a:ext uri="{FF2B5EF4-FFF2-40B4-BE49-F238E27FC236}">
                <a16:creationId xmlns:a16="http://schemas.microsoft.com/office/drawing/2014/main" id="{B3F4F920-066C-52FF-61B7-047C8DD8C79A}"/>
              </a:ext>
            </a:extLst>
          </p:cNvPr>
          <p:cNvSpPr txBox="1">
            <a:spLocks/>
          </p:cNvSpPr>
          <p:nvPr/>
        </p:nvSpPr>
        <p:spPr>
          <a:xfrm>
            <a:off x="104257" y="66576"/>
            <a:ext cx="8935486" cy="555831"/>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ltLang="zh-TW" sz="2400" b="1" dirty="0">
                <a:latin typeface="DFKai-SB" pitchFamily="65" charset="-120"/>
                <a:ea typeface="DFKai-SB" pitchFamily="65" charset="-120"/>
              </a:rPr>
              <a:t>Performance/Space(2024) and 2025 Market Review </a:t>
            </a:r>
            <a:r>
              <a:rPr lang="en-US" altLang="zh-TW" sz="2400" b="1" dirty="0">
                <a:solidFill>
                  <a:srgbClr val="FFFF00"/>
                </a:solidFill>
                <a:latin typeface="DFKai-SB" pitchFamily="65" charset="-120"/>
                <a:ea typeface="DFKai-SB" pitchFamily="65" charset="-120"/>
              </a:rPr>
              <a:t>(PA)</a:t>
            </a:r>
            <a:endParaRPr lang="en-US" sz="2400" b="1" dirty="0">
              <a:solidFill>
                <a:srgbClr val="FFFF00"/>
              </a:solidFill>
              <a:latin typeface="DFKai-SB" pitchFamily="65" charset="-120"/>
              <a:ea typeface="DFKai-SB" pitchFamily="65" charset="-120"/>
            </a:endParaRPr>
          </a:p>
        </p:txBody>
      </p:sp>
    </p:spTree>
    <p:extLst>
      <p:ext uri="{BB962C8B-B14F-4D97-AF65-F5344CB8AC3E}">
        <p14:creationId xmlns:p14="http://schemas.microsoft.com/office/powerpoint/2010/main" val="33579522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26554E-3362-884D-A510-3E88D4D7DAAE}"/>
            </a:ext>
          </a:extLst>
        </p:cNvPr>
        <p:cNvGrpSpPr/>
        <p:nvPr/>
      </p:nvGrpSpPr>
      <p:grpSpPr>
        <a:xfrm>
          <a:off x="0" y="0"/>
          <a:ext cx="0" cy="0"/>
          <a:chOff x="0" y="0"/>
          <a:chExt cx="0" cy="0"/>
        </a:xfrm>
      </p:grpSpPr>
      <p:sp>
        <p:nvSpPr>
          <p:cNvPr id="7" name="Title 11">
            <a:extLst>
              <a:ext uri="{FF2B5EF4-FFF2-40B4-BE49-F238E27FC236}">
                <a16:creationId xmlns:a16="http://schemas.microsoft.com/office/drawing/2014/main" id="{6E0DE360-1416-4CB4-9CBA-9504291256B2}"/>
              </a:ext>
            </a:extLst>
          </p:cNvPr>
          <p:cNvSpPr>
            <a:spLocks noGrp="1"/>
          </p:cNvSpPr>
          <p:nvPr>
            <p:ph type="title"/>
          </p:nvPr>
        </p:nvSpPr>
        <p:spPr>
          <a:xfrm>
            <a:off x="107504" y="123478"/>
            <a:ext cx="8928992" cy="533400"/>
          </a:xfrm>
          <a:solidFill>
            <a:srgbClr val="003217"/>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altLang="zh-TW" sz="2400" b="1" dirty="0">
                <a:latin typeface="DFKai-SB" pitchFamily="65" charset="-120"/>
                <a:ea typeface="DFKai-SB" pitchFamily="65" charset="-120"/>
              </a:rPr>
              <a:t>Topic discussion </a:t>
            </a:r>
            <a:r>
              <a:rPr lang="en-US" altLang="zh-TW" sz="2400" b="1" dirty="0">
                <a:solidFill>
                  <a:srgbClr val="FFFF00"/>
                </a:solidFill>
                <a:latin typeface="DFKai-SB" pitchFamily="65" charset="-120"/>
                <a:ea typeface="DFKai-SB" pitchFamily="65" charset="-120"/>
              </a:rPr>
              <a:t>(PA)</a:t>
            </a:r>
            <a:endParaRPr lang="en-US" sz="2400" b="1" dirty="0">
              <a:solidFill>
                <a:srgbClr val="FFFF00"/>
              </a:solidFill>
              <a:latin typeface="DFKai-SB" pitchFamily="65" charset="-120"/>
              <a:ea typeface="DFKai-SB" pitchFamily="65" charset="-120"/>
            </a:endParaRPr>
          </a:p>
        </p:txBody>
      </p:sp>
      <p:sp>
        <p:nvSpPr>
          <p:cNvPr id="5" name="Slide Number Placeholder 1">
            <a:extLst>
              <a:ext uri="{FF2B5EF4-FFF2-40B4-BE49-F238E27FC236}">
                <a16:creationId xmlns:a16="http://schemas.microsoft.com/office/drawing/2014/main" id="{8652578A-C828-BD1E-D2D5-9C8A40A16B5A}"/>
              </a:ext>
            </a:extLst>
          </p:cNvPr>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41</a:t>
            </a:fld>
            <a:endParaRPr lang="en-US" sz="1200" dirty="0">
              <a:solidFill>
                <a:prstClr val="black"/>
              </a:solidFill>
              <a:latin typeface="Calibri"/>
            </a:endParaRPr>
          </a:p>
        </p:txBody>
      </p:sp>
      <p:sp>
        <p:nvSpPr>
          <p:cNvPr id="3" name="文字方塊 2">
            <a:extLst>
              <a:ext uri="{FF2B5EF4-FFF2-40B4-BE49-F238E27FC236}">
                <a16:creationId xmlns:a16="http://schemas.microsoft.com/office/drawing/2014/main" id="{C569A048-342E-3FB1-30CD-4773D712E224}"/>
              </a:ext>
            </a:extLst>
          </p:cNvPr>
          <p:cNvSpPr txBox="1"/>
          <p:nvPr/>
        </p:nvSpPr>
        <p:spPr>
          <a:xfrm>
            <a:off x="107504" y="619850"/>
            <a:ext cx="9029600" cy="1754326"/>
          </a:xfrm>
          <a:prstGeom prst="rect">
            <a:avLst/>
          </a:prstGeom>
          <a:noFill/>
        </p:spPr>
        <p:txBody>
          <a:bodyPr wrap="square" rtlCol="0">
            <a:spAutoFit/>
          </a:bodyPr>
          <a:lstStyle/>
          <a:p>
            <a:r>
              <a:rPr lang="en-US" sz="1600" b="1" dirty="0"/>
              <a:t>Commercial side: </a:t>
            </a:r>
          </a:p>
          <a:p>
            <a:pPr marL="285750" indent="-285750">
              <a:buFont typeface="Wingdings" panose="05000000000000000000" pitchFamily="2" charset="2"/>
              <a:buChar char="v"/>
            </a:pPr>
            <a:endParaRPr lang="en-US" sz="1600" b="1" dirty="0">
              <a:latin typeface="Candara" panose="020E0502030303020204" pitchFamily="34" charset="0"/>
            </a:endParaRPr>
          </a:p>
          <a:p>
            <a:pPr marL="342900" indent="-342900">
              <a:buFont typeface="Wingdings" panose="05000000000000000000" pitchFamily="2" charset="2"/>
              <a:buChar char="v"/>
            </a:pPr>
            <a:r>
              <a:rPr lang="es-MX" sz="1200" dirty="0" err="1">
                <a:cs typeface="Calibri" pitchFamily="34" charset="0"/>
              </a:rPr>
              <a:t>Looking</a:t>
            </a:r>
            <a:r>
              <a:rPr lang="es-MX" sz="1200" dirty="0">
                <a:cs typeface="Calibri" pitchFamily="34" charset="0"/>
              </a:rPr>
              <a:t> forward </a:t>
            </a:r>
            <a:r>
              <a:rPr lang="es-MX" sz="1200" dirty="0" err="1">
                <a:cs typeface="Calibri" pitchFamily="34" charset="0"/>
              </a:rPr>
              <a:t>to</a:t>
            </a:r>
            <a:r>
              <a:rPr lang="es-MX" sz="1200" dirty="0">
                <a:cs typeface="Calibri" pitchFamily="34" charset="0"/>
              </a:rPr>
              <a:t> </a:t>
            </a:r>
            <a:r>
              <a:rPr lang="es-MX" sz="1200" dirty="0" err="1">
                <a:cs typeface="Calibri" pitchFamily="34" charset="0"/>
              </a:rPr>
              <a:t>have</a:t>
            </a:r>
            <a:r>
              <a:rPr lang="es-MX" sz="1200" dirty="0">
                <a:cs typeface="Calibri" pitchFamily="34" charset="0"/>
              </a:rPr>
              <a:t> more </a:t>
            </a:r>
            <a:r>
              <a:rPr lang="es-MX" sz="1200" dirty="0" err="1">
                <a:cs typeface="Calibri" pitchFamily="34" charset="0"/>
              </a:rPr>
              <a:t>stable</a:t>
            </a:r>
            <a:r>
              <a:rPr lang="es-MX" sz="1200" dirty="0">
                <a:cs typeface="Calibri" pitchFamily="34" charset="0"/>
              </a:rPr>
              <a:t> Schedule </a:t>
            </a:r>
            <a:r>
              <a:rPr lang="es-MX" sz="1200" dirty="0" err="1">
                <a:cs typeface="Calibri" pitchFamily="34" charset="0"/>
              </a:rPr>
              <a:t>on</a:t>
            </a:r>
            <a:r>
              <a:rPr lang="es-MX" sz="1200" dirty="0">
                <a:cs typeface="Calibri" pitchFamily="34" charset="0"/>
              </a:rPr>
              <a:t> CAN, CAC and CAJ </a:t>
            </a:r>
            <a:r>
              <a:rPr lang="es-MX" sz="1200" dirty="0" err="1">
                <a:cs typeface="Calibri" pitchFamily="34" charset="0"/>
              </a:rPr>
              <a:t>services</a:t>
            </a:r>
            <a:r>
              <a:rPr lang="es-MX" sz="1200" dirty="0">
                <a:cs typeface="Calibri" pitchFamily="34" charset="0"/>
              </a:rPr>
              <a:t> in </a:t>
            </a:r>
            <a:r>
              <a:rPr lang="es-MX" sz="1200" dirty="0" err="1">
                <a:cs typeface="Calibri" pitchFamily="34" charset="0"/>
              </a:rPr>
              <a:t>order</a:t>
            </a:r>
            <a:r>
              <a:rPr lang="es-MX" sz="1200" dirty="0">
                <a:cs typeface="Calibri" pitchFamily="34" charset="0"/>
              </a:rPr>
              <a:t> </a:t>
            </a:r>
            <a:r>
              <a:rPr lang="es-MX" sz="1200" dirty="0" err="1">
                <a:cs typeface="Calibri" pitchFamily="34" charset="0"/>
              </a:rPr>
              <a:t>to</a:t>
            </a:r>
            <a:r>
              <a:rPr lang="es-MX" sz="1200" dirty="0">
                <a:cs typeface="Calibri" pitchFamily="34" charset="0"/>
              </a:rPr>
              <a:t> </a:t>
            </a:r>
            <a:r>
              <a:rPr lang="es-MX" sz="1200" dirty="0" err="1">
                <a:cs typeface="Calibri" pitchFamily="34" charset="0"/>
              </a:rPr>
              <a:t>secure</a:t>
            </a:r>
            <a:r>
              <a:rPr lang="es-MX" sz="1200" dirty="0">
                <a:cs typeface="Calibri" pitchFamily="34" charset="0"/>
              </a:rPr>
              <a:t> more potencial </a:t>
            </a:r>
            <a:r>
              <a:rPr lang="es-MX" sz="1200" dirty="0" err="1">
                <a:cs typeface="Calibri" pitchFamily="34" charset="0"/>
              </a:rPr>
              <a:t>customers</a:t>
            </a:r>
            <a:r>
              <a:rPr lang="es-MX" sz="1200" dirty="0">
                <a:cs typeface="Calibri" pitchFamily="34" charset="0"/>
              </a:rPr>
              <a:t> </a:t>
            </a:r>
            <a:r>
              <a:rPr lang="es-MX" sz="1200" dirty="0" err="1">
                <a:cs typeface="Calibri" pitchFamily="34" charset="0"/>
              </a:rPr>
              <a:t>support</a:t>
            </a:r>
            <a:r>
              <a:rPr lang="es-MX" sz="1200" dirty="0">
                <a:cs typeface="Calibri" pitchFamily="34" charset="0"/>
              </a:rPr>
              <a:t> and boxes </a:t>
            </a:r>
            <a:r>
              <a:rPr lang="es-MX" sz="1200" dirty="0" err="1">
                <a:cs typeface="Calibri" pitchFamily="34" charset="0"/>
              </a:rPr>
              <a:t>from</a:t>
            </a:r>
            <a:r>
              <a:rPr lang="es-MX" sz="1200" dirty="0">
                <a:cs typeface="Calibri" pitchFamily="34" charset="0"/>
              </a:rPr>
              <a:t> </a:t>
            </a:r>
            <a:r>
              <a:rPr lang="es-MX" sz="1200" dirty="0" err="1">
                <a:cs typeface="Calibri" pitchFamily="34" charset="0"/>
              </a:rPr>
              <a:t>the</a:t>
            </a:r>
            <a:r>
              <a:rPr lang="es-MX" sz="1200" dirty="0">
                <a:cs typeface="Calibri" pitchFamily="34" charset="0"/>
              </a:rPr>
              <a:t> </a:t>
            </a:r>
            <a:r>
              <a:rPr lang="es-MX" sz="1200" dirty="0" err="1">
                <a:cs typeface="Calibri" pitchFamily="34" charset="0"/>
              </a:rPr>
              <a:t>street</a:t>
            </a:r>
            <a:r>
              <a:rPr lang="es-MX" sz="1200" dirty="0">
                <a:cs typeface="Calibri" pitchFamily="34" charset="0"/>
              </a:rPr>
              <a:t>.</a:t>
            </a:r>
          </a:p>
          <a:p>
            <a:pPr marL="342900" indent="-342900" algn="just">
              <a:buFont typeface="Wingdings" panose="05000000000000000000" pitchFamily="2" charset="2"/>
              <a:buChar char="v"/>
            </a:pPr>
            <a:r>
              <a:rPr lang="en-US" altLang="zh-TW" sz="1200" dirty="0">
                <a:cs typeface="Arial" panose="020B0604020202020204" pitchFamily="34" charset="0"/>
              </a:rPr>
              <a:t>Special consideration at space support for domestic export shipment </a:t>
            </a:r>
            <a:r>
              <a:rPr lang="en-US" sz="1200" dirty="0">
                <a:cs typeface="Arial" panose="020B0604020202020204" pitchFamily="34" charset="0"/>
              </a:rPr>
              <a:t>on WCCA (CB) when </a:t>
            </a:r>
            <a:r>
              <a:rPr lang="en-US" sz="1200" dirty="0" err="1">
                <a:cs typeface="Arial" panose="020B0604020202020204" pitchFamily="34" charset="0"/>
              </a:rPr>
              <a:t>thetransship</a:t>
            </a:r>
            <a:r>
              <a:rPr lang="en-US" sz="1200" dirty="0">
                <a:cs typeface="Arial" panose="020B0604020202020204" pitchFamily="34" charset="0"/>
              </a:rPr>
              <a:t> vols pick it up.</a:t>
            </a:r>
          </a:p>
          <a:p>
            <a:pPr marL="342900" indent="-342900">
              <a:buFont typeface="Wingdings" panose="05000000000000000000" pitchFamily="2" charset="2"/>
              <a:buChar char="v"/>
            </a:pPr>
            <a:r>
              <a:rPr lang="en-US" sz="1200" dirty="0">
                <a:cs typeface="Calibri" pitchFamily="34" charset="0"/>
              </a:rPr>
              <a:t>Continuous promote export reefer business to ASI and other region for the commodities such as</a:t>
            </a:r>
            <a:r>
              <a:rPr lang="es-US" sz="1200" dirty="0">
                <a:cs typeface="Calibri" pitchFamily="34" charset="0"/>
              </a:rPr>
              <a:t> Frozen Sea </a:t>
            </a:r>
            <a:r>
              <a:rPr lang="es-US" sz="1200" dirty="0" err="1">
                <a:cs typeface="Calibri" pitchFamily="34" charset="0"/>
              </a:rPr>
              <a:t>Food</a:t>
            </a:r>
            <a:r>
              <a:rPr lang="es-US" sz="1200" dirty="0">
                <a:cs typeface="Calibri" pitchFamily="34" charset="0"/>
              </a:rPr>
              <a:t>, </a:t>
            </a:r>
            <a:r>
              <a:rPr lang="es-US" sz="1200" dirty="0" err="1">
                <a:cs typeface="Calibri" pitchFamily="34" charset="0"/>
              </a:rPr>
              <a:t>Fruits</a:t>
            </a:r>
            <a:r>
              <a:rPr lang="es-US" sz="1200" dirty="0">
                <a:cs typeface="Calibri" pitchFamily="34" charset="0"/>
              </a:rPr>
              <a:t>, Medicines, </a:t>
            </a:r>
            <a:r>
              <a:rPr lang="es-US" sz="1200" dirty="0" err="1">
                <a:cs typeface="Calibri" pitchFamily="34" charset="0"/>
              </a:rPr>
              <a:t>to</a:t>
            </a:r>
            <a:r>
              <a:rPr lang="es-US" sz="1200" dirty="0">
                <a:cs typeface="Calibri" pitchFamily="34" charset="0"/>
              </a:rPr>
              <a:t> </a:t>
            </a:r>
            <a:r>
              <a:rPr lang="es-US" sz="1200" dirty="0" err="1">
                <a:cs typeface="Calibri" pitchFamily="34" charset="0"/>
              </a:rPr>
              <a:t>Caribbean</a:t>
            </a:r>
            <a:r>
              <a:rPr lang="es-US" sz="1200" dirty="0">
                <a:cs typeface="Calibri" pitchFamily="34" charset="0"/>
              </a:rPr>
              <a:t>, </a:t>
            </a:r>
            <a:r>
              <a:rPr lang="es-US" sz="1200" dirty="0" err="1">
                <a:cs typeface="Calibri" pitchFamily="34" charset="0"/>
              </a:rPr>
              <a:t>United</a:t>
            </a:r>
            <a:r>
              <a:rPr lang="es-US" sz="1200" dirty="0">
                <a:cs typeface="Calibri" pitchFamily="34" charset="0"/>
              </a:rPr>
              <a:t> </a:t>
            </a:r>
            <a:r>
              <a:rPr lang="es-US" sz="1200" dirty="0" err="1">
                <a:cs typeface="Calibri" pitchFamily="34" charset="0"/>
              </a:rPr>
              <a:t>States</a:t>
            </a:r>
            <a:r>
              <a:rPr lang="es-US" sz="1200" dirty="0">
                <a:cs typeface="Calibri" pitchFamily="34" charset="0"/>
              </a:rPr>
              <a:t> and Asia.     </a:t>
            </a:r>
            <a:endParaRPr lang="es-MX" sz="1200" dirty="0">
              <a:cs typeface="Calibri" pitchFamily="34" charset="0"/>
            </a:endParaRPr>
          </a:p>
          <a:p>
            <a:endParaRPr lang="en-US" sz="1600" dirty="0">
              <a:latin typeface="Candara" panose="020E0502030303020204" pitchFamily="34" charset="0"/>
            </a:endParaRPr>
          </a:p>
        </p:txBody>
      </p:sp>
      <p:sp>
        <p:nvSpPr>
          <p:cNvPr id="8" name="文字方塊 7">
            <a:extLst>
              <a:ext uri="{FF2B5EF4-FFF2-40B4-BE49-F238E27FC236}">
                <a16:creationId xmlns:a16="http://schemas.microsoft.com/office/drawing/2014/main" id="{9D7BC5D0-B81F-193D-4FC7-E6D5B6FC0E7A}"/>
              </a:ext>
            </a:extLst>
          </p:cNvPr>
          <p:cNvSpPr txBox="1"/>
          <p:nvPr/>
        </p:nvSpPr>
        <p:spPr>
          <a:xfrm>
            <a:off x="126959" y="2787774"/>
            <a:ext cx="9029600" cy="2000548"/>
          </a:xfrm>
          <a:prstGeom prst="rect">
            <a:avLst/>
          </a:prstGeom>
          <a:noFill/>
        </p:spPr>
        <p:txBody>
          <a:bodyPr wrap="square" rtlCol="0">
            <a:spAutoFit/>
          </a:bodyPr>
          <a:lstStyle/>
          <a:p>
            <a:r>
              <a:rPr lang="en-US" sz="1600" b="1" dirty="0"/>
              <a:t>Future Plan Suggestion: </a:t>
            </a:r>
          </a:p>
          <a:p>
            <a:endParaRPr lang="en-US" sz="1600" b="1" dirty="0">
              <a:latin typeface="Candara" panose="020E0502030303020204" pitchFamily="34" charset="0"/>
            </a:endParaRPr>
          </a:p>
          <a:p>
            <a:pPr marL="342900" indent="-342900" algn="just">
              <a:buFont typeface="Wingdings" panose="05000000000000000000" pitchFamily="2" charset="2"/>
              <a:buChar char="v"/>
            </a:pPr>
            <a:r>
              <a:rPr lang="es-MX" sz="1200" dirty="0">
                <a:cs typeface="Calibri" pitchFamily="34" charset="0"/>
              </a:rPr>
              <a:t>Open new </a:t>
            </a:r>
            <a:r>
              <a:rPr lang="es-MX" sz="1200" dirty="0" err="1">
                <a:cs typeface="Calibri" pitchFamily="34" charset="0"/>
              </a:rPr>
              <a:t>routes</a:t>
            </a:r>
            <a:r>
              <a:rPr lang="es-MX" sz="1200" dirty="0">
                <a:cs typeface="Calibri" pitchFamily="34" charset="0"/>
              </a:rPr>
              <a:t> </a:t>
            </a:r>
            <a:r>
              <a:rPr lang="es-MX" sz="1200" dirty="0" err="1">
                <a:cs typeface="Calibri" pitchFamily="34" charset="0"/>
              </a:rPr>
              <a:t>for</a:t>
            </a:r>
            <a:r>
              <a:rPr lang="es-MX" sz="1200" dirty="0">
                <a:cs typeface="Calibri" pitchFamily="34" charset="0"/>
              </a:rPr>
              <a:t> </a:t>
            </a:r>
            <a:r>
              <a:rPr lang="es-MX" sz="1200" dirty="0" err="1">
                <a:cs typeface="Calibri" pitchFamily="34" charset="0"/>
              </a:rPr>
              <a:t>potential</a:t>
            </a:r>
            <a:r>
              <a:rPr lang="es-MX" sz="1200" dirty="0">
                <a:cs typeface="Calibri" pitchFamily="34" charset="0"/>
              </a:rPr>
              <a:t> </a:t>
            </a:r>
            <a:r>
              <a:rPr lang="es-MX" sz="1200" dirty="0" err="1">
                <a:cs typeface="Calibri" pitchFamily="34" charset="0"/>
              </a:rPr>
              <a:t>destinations</a:t>
            </a:r>
            <a:r>
              <a:rPr lang="es-MX" sz="1200" dirty="0">
                <a:cs typeface="Calibri" pitchFamily="34" charset="0"/>
              </a:rPr>
              <a:t> </a:t>
            </a:r>
            <a:r>
              <a:rPr lang="es-MX" sz="1200" dirty="0" err="1">
                <a:cs typeface="Calibri" pitchFamily="34" charset="0"/>
              </a:rPr>
              <a:t>such</a:t>
            </a:r>
            <a:r>
              <a:rPr lang="es-MX" sz="1200" dirty="0">
                <a:cs typeface="Calibri" pitchFamily="34" charset="0"/>
              </a:rPr>
              <a:t> as: Venezuela, Brasil, and CARI </a:t>
            </a:r>
            <a:r>
              <a:rPr lang="es-MX" sz="1200" dirty="0" err="1">
                <a:cs typeface="Calibri" pitchFamily="34" charset="0"/>
              </a:rPr>
              <a:t>regions</a:t>
            </a:r>
            <a:r>
              <a:rPr lang="es-MX" sz="1200" dirty="0">
                <a:cs typeface="Calibri" pitchFamily="34" charset="0"/>
              </a:rPr>
              <a:t>.</a:t>
            </a:r>
          </a:p>
          <a:p>
            <a:pPr marL="342900" indent="-342900" algn="just">
              <a:buFont typeface="Wingdings" panose="05000000000000000000" pitchFamily="2" charset="2"/>
              <a:buChar char="v"/>
            </a:pPr>
            <a:r>
              <a:rPr lang="en-US" sz="1200" dirty="0">
                <a:cs typeface="Calibri" pitchFamily="34" charset="0"/>
              </a:rPr>
              <a:t>Invite BCCs join sales calls visiting customers in order to reinforce the customer relationship and more understanding of the BIZ</a:t>
            </a:r>
            <a:r>
              <a:rPr lang="zh-TW" altLang="en-US" sz="1200" dirty="0">
                <a:cs typeface="Calibri" pitchFamily="34" charset="0"/>
              </a:rPr>
              <a:t> </a:t>
            </a:r>
            <a:r>
              <a:rPr lang="en-US" altLang="zh-TW" sz="1200" dirty="0">
                <a:cs typeface="Calibri" pitchFamily="34" charset="0"/>
              </a:rPr>
              <a:t>pattern</a:t>
            </a:r>
            <a:r>
              <a:rPr lang="zh-TW" altLang="en-US" sz="1200" dirty="0">
                <a:cs typeface="Calibri" pitchFamily="34" charset="0"/>
              </a:rPr>
              <a:t> </a:t>
            </a:r>
            <a:r>
              <a:rPr lang="en-US" altLang="zh-TW" sz="1200" dirty="0">
                <a:cs typeface="Calibri" pitchFamily="34" charset="0"/>
              </a:rPr>
              <a:t>at different commodity.</a:t>
            </a:r>
            <a:endParaRPr lang="es-MX" sz="1200" dirty="0">
              <a:cs typeface="Calibri" pitchFamily="34" charset="0"/>
            </a:endParaRPr>
          </a:p>
          <a:p>
            <a:pPr marL="342900" indent="-342900" algn="just">
              <a:buFont typeface="Wingdings" panose="05000000000000000000" pitchFamily="2" charset="2"/>
              <a:buChar char="v"/>
            </a:pPr>
            <a:r>
              <a:rPr lang="es-MX" sz="1200" dirty="0" err="1">
                <a:cs typeface="Calibri" pitchFamily="34" charset="0"/>
              </a:rPr>
              <a:t>When</a:t>
            </a:r>
            <a:r>
              <a:rPr lang="es-MX" sz="1200" dirty="0">
                <a:cs typeface="Calibri" pitchFamily="34" charset="0"/>
              </a:rPr>
              <a:t> </a:t>
            </a:r>
            <a:r>
              <a:rPr lang="es-MX" sz="1200" dirty="0" err="1">
                <a:cs typeface="Calibri" pitchFamily="34" charset="0"/>
              </a:rPr>
              <a:t>the</a:t>
            </a:r>
            <a:r>
              <a:rPr lang="es-MX" sz="1200" dirty="0">
                <a:cs typeface="Calibri" pitchFamily="34" charset="0"/>
              </a:rPr>
              <a:t> </a:t>
            </a:r>
            <a:r>
              <a:rPr lang="en-US" sz="1200" dirty="0">
                <a:cs typeface="Calibri" pitchFamily="34" charset="0"/>
              </a:rPr>
              <a:t>roll over issue involved at</a:t>
            </a:r>
            <a:r>
              <a:rPr lang="zh-TW" altLang="en-US" sz="1200" dirty="0">
                <a:cs typeface="Calibri" pitchFamily="34" charset="0"/>
              </a:rPr>
              <a:t> </a:t>
            </a:r>
            <a:r>
              <a:rPr lang="en-US" altLang="zh-TW" sz="1200" dirty="0">
                <a:cs typeface="Calibri" pitchFamily="34" charset="0"/>
              </a:rPr>
              <a:t>POLs, suggest to send us the notices asap in order to  avoid rate retrieve after </a:t>
            </a:r>
            <a:r>
              <a:rPr lang="en-US" altLang="zh-TW" sz="1200" dirty="0" err="1">
                <a:cs typeface="Calibri" pitchFamily="34" charset="0"/>
              </a:rPr>
              <a:t>vsl</a:t>
            </a:r>
            <a:r>
              <a:rPr lang="en-US" altLang="zh-TW" sz="1200" dirty="0">
                <a:cs typeface="Calibri" pitchFamily="34" charset="0"/>
              </a:rPr>
              <a:t> departure and pacify customers complain in advance</a:t>
            </a:r>
            <a:r>
              <a:rPr lang="en-US" sz="1200" dirty="0">
                <a:cs typeface="Calibri" pitchFamily="34" charset="0"/>
              </a:rPr>
              <a:t>.</a:t>
            </a:r>
            <a:endParaRPr lang="es-MX" sz="1200" dirty="0">
              <a:cs typeface="Calibri" pitchFamily="34" charset="0"/>
            </a:endParaRPr>
          </a:p>
          <a:p>
            <a:pPr algn="just"/>
            <a:endParaRPr lang="es-MX" sz="1600" dirty="0">
              <a:cs typeface="Calibri" pitchFamily="34" charset="0"/>
            </a:endParaRPr>
          </a:p>
          <a:p>
            <a:endParaRPr lang="en-US" sz="1600" b="1" dirty="0">
              <a:latin typeface="Candara" panose="020E0502030303020204" pitchFamily="34" charset="0"/>
            </a:endParaRPr>
          </a:p>
        </p:txBody>
      </p:sp>
    </p:spTree>
    <p:extLst>
      <p:ext uri="{BB962C8B-B14F-4D97-AF65-F5344CB8AC3E}">
        <p14:creationId xmlns:p14="http://schemas.microsoft.com/office/powerpoint/2010/main" val="37513298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8EFDB8-5CFA-27B7-8871-5EEAE6FAF5B3}"/>
            </a:ext>
          </a:extLst>
        </p:cNvPr>
        <p:cNvGrpSpPr/>
        <p:nvPr/>
      </p:nvGrpSpPr>
      <p:grpSpPr>
        <a:xfrm>
          <a:off x="0" y="0"/>
          <a:ext cx="0" cy="0"/>
          <a:chOff x="0" y="0"/>
          <a:chExt cx="0" cy="0"/>
        </a:xfrm>
      </p:grpSpPr>
      <p:sp>
        <p:nvSpPr>
          <p:cNvPr id="7" name="Title 11">
            <a:extLst>
              <a:ext uri="{FF2B5EF4-FFF2-40B4-BE49-F238E27FC236}">
                <a16:creationId xmlns:a16="http://schemas.microsoft.com/office/drawing/2014/main" id="{AB5F63A8-0341-DC49-2971-17D870F8A406}"/>
              </a:ext>
            </a:extLst>
          </p:cNvPr>
          <p:cNvSpPr>
            <a:spLocks noGrp="1"/>
          </p:cNvSpPr>
          <p:nvPr>
            <p:ph type="title"/>
          </p:nvPr>
        </p:nvSpPr>
        <p:spPr>
          <a:xfrm>
            <a:off x="107504" y="123478"/>
            <a:ext cx="8928992" cy="533400"/>
          </a:xfrm>
          <a:solidFill>
            <a:srgbClr val="003217"/>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altLang="zh-TW" sz="2400" b="1" dirty="0">
                <a:latin typeface="DFKai-SB" pitchFamily="65" charset="-120"/>
                <a:ea typeface="DFKai-SB" pitchFamily="65" charset="-120"/>
              </a:rPr>
              <a:t>Topic discussion </a:t>
            </a:r>
            <a:r>
              <a:rPr lang="en-US" altLang="zh-TW" sz="2400" b="1" dirty="0">
                <a:solidFill>
                  <a:srgbClr val="FFFF00"/>
                </a:solidFill>
                <a:latin typeface="DFKai-SB" pitchFamily="65" charset="-120"/>
                <a:ea typeface="DFKai-SB" pitchFamily="65" charset="-120"/>
              </a:rPr>
              <a:t>(PA)</a:t>
            </a:r>
            <a:endParaRPr lang="en-US" sz="2400" b="1" dirty="0">
              <a:solidFill>
                <a:srgbClr val="FFFF00"/>
              </a:solidFill>
              <a:latin typeface="DFKai-SB" pitchFamily="65" charset="-120"/>
              <a:ea typeface="DFKai-SB" pitchFamily="65" charset="-120"/>
            </a:endParaRPr>
          </a:p>
        </p:txBody>
      </p:sp>
      <p:sp>
        <p:nvSpPr>
          <p:cNvPr id="5" name="Slide Number Placeholder 1">
            <a:extLst>
              <a:ext uri="{FF2B5EF4-FFF2-40B4-BE49-F238E27FC236}">
                <a16:creationId xmlns:a16="http://schemas.microsoft.com/office/drawing/2014/main" id="{5CD7686F-4344-CE8B-4692-E88AE3AA805C}"/>
              </a:ext>
            </a:extLst>
          </p:cNvPr>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42</a:t>
            </a:fld>
            <a:endParaRPr lang="en-US" sz="1200" dirty="0">
              <a:solidFill>
                <a:prstClr val="black"/>
              </a:solidFill>
              <a:latin typeface="Calibri"/>
            </a:endParaRPr>
          </a:p>
        </p:txBody>
      </p:sp>
      <p:sp>
        <p:nvSpPr>
          <p:cNvPr id="3" name="文字方塊 2">
            <a:extLst>
              <a:ext uri="{FF2B5EF4-FFF2-40B4-BE49-F238E27FC236}">
                <a16:creationId xmlns:a16="http://schemas.microsoft.com/office/drawing/2014/main" id="{D9EBBC45-CCF5-CEEF-E6E3-C3B63113AB5F}"/>
              </a:ext>
            </a:extLst>
          </p:cNvPr>
          <p:cNvSpPr txBox="1"/>
          <p:nvPr/>
        </p:nvSpPr>
        <p:spPr>
          <a:xfrm>
            <a:off x="179512" y="771550"/>
            <a:ext cx="8784976" cy="4124206"/>
          </a:xfrm>
          <a:prstGeom prst="rect">
            <a:avLst/>
          </a:prstGeom>
          <a:noFill/>
        </p:spPr>
        <p:txBody>
          <a:bodyPr wrap="square" rtlCol="0" anchor="t">
            <a:spAutoFit/>
          </a:bodyPr>
          <a:lstStyle/>
          <a:p>
            <a:r>
              <a:rPr lang="en-US" sz="1600" b="1" dirty="0">
                <a:latin typeface="+mj-lt"/>
              </a:rPr>
              <a:t>Future market forecast</a:t>
            </a:r>
            <a:r>
              <a:rPr lang="zh-TW" altLang="en-US" sz="1600" b="1" dirty="0">
                <a:latin typeface="+mj-lt"/>
              </a:rPr>
              <a:t> </a:t>
            </a:r>
            <a:r>
              <a:rPr lang="en-US" altLang="zh-TW" sz="1600" b="1" dirty="0">
                <a:latin typeface="+mj-lt"/>
              </a:rPr>
              <a:t>in 2025</a:t>
            </a:r>
            <a:r>
              <a:rPr lang="en-US" sz="1600" b="1" dirty="0">
                <a:latin typeface="+mj-lt"/>
              </a:rPr>
              <a:t> (Pessimistic / Optimistic / Remain the same)?</a:t>
            </a:r>
          </a:p>
          <a:p>
            <a:endParaRPr lang="en-US" dirty="0">
              <a:latin typeface="Candara" panose="020E0502030303020204" pitchFamily="34" charset="0"/>
            </a:endParaRPr>
          </a:p>
          <a:p>
            <a:endParaRPr lang="en-US" dirty="0">
              <a:latin typeface="Candara" panose="020E0502030303020204" pitchFamily="34" charset="0"/>
            </a:endParaRPr>
          </a:p>
          <a:p>
            <a:endParaRPr lang="en-US" dirty="0">
              <a:latin typeface="Candara" panose="020E0502030303020204" pitchFamily="34" charset="0"/>
            </a:endParaRPr>
          </a:p>
          <a:p>
            <a:endParaRPr lang="en-US" dirty="0">
              <a:latin typeface="Candara" panose="020E0502030303020204" pitchFamily="34" charset="0"/>
            </a:endParaRPr>
          </a:p>
          <a:p>
            <a:r>
              <a:rPr lang="en-US" altLang="zh-TW" sz="1600" b="1" dirty="0">
                <a:latin typeface="+mj-lt"/>
              </a:rPr>
              <a:t>E</a:t>
            </a:r>
            <a:r>
              <a:rPr lang="en-US" sz="1600" b="1" dirty="0">
                <a:latin typeface="+mj-lt"/>
              </a:rPr>
              <a:t>conomic background:</a:t>
            </a:r>
          </a:p>
          <a:p>
            <a:pPr algn="just"/>
            <a:r>
              <a:rPr lang="en-US" sz="1200" dirty="0">
                <a:effectLst/>
                <a:ea typeface="Times New Roman" panose="02020603050405020304" pitchFamily="18" charset="0"/>
              </a:rPr>
              <a:t>In 2025, Panama is expected to maintain strong economic growth at around 4.0%, driven by ongoing infrastructure projects and a diverse economy. The construction sector will see a boost from large-scale projects like the third Metro line, the fourth bridge over the Panama Canal, and the expansion of energy and water infrastructure, such as the Mendoza water treatment facility. These developments will not only improve infrastructure but also create jobs and stimulate economic activity</a:t>
            </a:r>
          </a:p>
          <a:p>
            <a:pPr marL="285750" indent="-285750">
              <a:buFont typeface="Arial" pitchFamily="34" charset="0"/>
              <a:buChar char="•"/>
            </a:pPr>
            <a:endParaRPr lang="en-US" sz="1400" dirty="0">
              <a:effectLst/>
              <a:latin typeface="Tahoma" panose="020B0604030504040204" pitchFamily="34" charset="0"/>
              <a:ea typeface="Times New Roman" panose="02020603050405020304" pitchFamily="18" charset="0"/>
            </a:endParaRPr>
          </a:p>
          <a:p>
            <a:pPr marL="285750" indent="-285750">
              <a:buFont typeface="Arial" pitchFamily="34" charset="0"/>
              <a:buChar char="•"/>
            </a:pPr>
            <a:endParaRPr lang="en-US" sz="1400" dirty="0">
              <a:latin typeface="Candara" panose="020E0502030303020204" pitchFamily="34" charset="0"/>
            </a:endParaRPr>
          </a:p>
          <a:p>
            <a:pPr marL="285750" indent="-285750">
              <a:buFont typeface="Arial" pitchFamily="34" charset="0"/>
              <a:buChar char="•"/>
            </a:pPr>
            <a:endParaRPr lang="en-US" sz="1200" dirty="0">
              <a:solidFill>
                <a:schemeClr val="accent1">
                  <a:lumMod val="75000"/>
                </a:schemeClr>
              </a:solidFill>
              <a:latin typeface="Candara" panose="020E0502030303020204" pitchFamily="34" charset="0"/>
              <a:ea typeface="DFKai-SB" panose="03000509000000000000"/>
            </a:endParaRPr>
          </a:p>
          <a:p>
            <a:pPr lvl="1" algn="just"/>
            <a:endParaRPr lang="en-US" sz="1000" dirty="0">
              <a:latin typeface="Candara" panose="020E0502030303020204" pitchFamily="34" charset="0"/>
            </a:endParaRPr>
          </a:p>
          <a:p>
            <a:pPr lvl="1" algn="just"/>
            <a:endParaRPr lang="en-US" sz="1000" dirty="0">
              <a:latin typeface="Candara" panose="020E0502030303020204" pitchFamily="34" charset="0"/>
            </a:endParaRPr>
          </a:p>
          <a:p>
            <a:endParaRPr lang="en-US" dirty="0">
              <a:latin typeface="Candara" panose="020E0502030303020204" pitchFamily="34" charset="0"/>
            </a:endParaRPr>
          </a:p>
          <a:p>
            <a:pPr marL="285750" indent="-285750">
              <a:buFont typeface="Arial" pitchFamily="34" charset="0"/>
              <a:buChar char="•"/>
            </a:pPr>
            <a:endParaRPr lang="en-US" sz="1400" dirty="0">
              <a:solidFill>
                <a:schemeClr val="accent1">
                  <a:lumMod val="75000"/>
                </a:schemeClr>
              </a:solidFill>
              <a:latin typeface="Candara" panose="020E0502030303020204" pitchFamily="34" charset="0"/>
            </a:endParaRPr>
          </a:p>
          <a:p>
            <a:endParaRPr lang="en-US" dirty="0"/>
          </a:p>
        </p:txBody>
      </p:sp>
      <p:graphicFrame>
        <p:nvGraphicFramePr>
          <p:cNvPr id="4" name="表格 3">
            <a:extLst>
              <a:ext uri="{FF2B5EF4-FFF2-40B4-BE49-F238E27FC236}">
                <a16:creationId xmlns:a16="http://schemas.microsoft.com/office/drawing/2014/main" id="{F60D5ECA-905E-42D4-CFF5-C0E87C5D5D52}"/>
              </a:ext>
            </a:extLst>
          </p:cNvPr>
          <p:cNvGraphicFramePr>
            <a:graphicFrameLocks noGrp="1"/>
          </p:cNvGraphicFramePr>
          <p:nvPr/>
        </p:nvGraphicFramePr>
        <p:xfrm>
          <a:off x="255390" y="1203598"/>
          <a:ext cx="6758880" cy="675421"/>
        </p:xfrm>
        <a:graphic>
          <a:graphicData uri="http://schemas.openxmlformats.org/drawingml/2006/table">
            <a:tbl>
              <a:tblPr firstRow="1" bandRow="1">
                <a:tableStyleId>{5C22544A-7EE6-4342-B048-85BDC9FD1C3A}</a:tableStyleId>
              </a:tblPr>
              <a:tblGrid>
                <a:gridCol w="1689720">
                  <a:extLst>
                    <a:ext uri="{9D8B030D-6E8A-4147-A177-3AD203B41FA5}">
                      <a16:colId xmlns:a16="http://schemas.microsoft.com/office/drawing/2014/main" val="20000"/>
                    </a:ext>
                  </a:extLst>
                </a:gridCol>
                <a:gridCol w="1689720">
                  <a:extLst>
                    <a:ext uri="{9D8B030D-6E8A-4147-A177-3AD203B41FA5}">
                      <a16:colId xmlns:a16="http://schemas.microsoft.com/office/drawing/2014/main" val="20001"/>
                    </a:ext>
                  </a:extLst>
                </a:gridCol>
                <a:gridCol w="1689720">
                  <a:extLst>
                    <a:ext uri="{9D8B030D-6E8A-4147-A177-3AD203B41FA5}">
                      <a16:colId xmlns:a16="http://schemas.microsoft.com/office/drawing/2014/main" val="20002"/>
                    </a:ext>
                  </a:extLst>
                </a:gridCol>
                <a:gridCol w="1689720">
                  <a:extLst>
                    <a:ext uri="{9D8B030D-6E8A-4147-A177-3AD203B41FA5}">
                      <a16:colId xmlns:a16="http://schemas.microsoft.com/office/drawing/2014/main" val="20003"/>
                    </a:ext>
                  </a:extLst>
                </a:gridCol>
              </a:tblGrid>
              <a:tr h="370621">
                <a:tc>
                  <a:txBody>
                    <a:bodyPr/>
                    <a:lstStyle/>
                    <a:p>
                      <a:endParaRPr lang="en-US" sz="1400"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400" dirty="0">
                          <a:solidFill>
                            <a:schemeClr val="bg1"/>
                          </a:solidFill>
                          <a:latin typeface="Candara" panose="020E0502030303020204" pitchFamily="34" charset="0"/>
                        </a:rPr>
                        <a:t>Get worse</a:t>
                      </a:r>
                      <a:endParaRPr lang="en-US" sz="1400" dirty="0">
                        <a:solidFill>
                          <a:schemeClr val="bg1"/>
                        </a:solidFill>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solidFill>
                            <a:schemeClr val="bg1"/>
                          </a:solidFill>
                          <a:latin typeface="Candara" panose="020E0502030303020204" pitchFamily="34" charset="0"/>
                        </a:rPr>
                        <a:t>Improve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solidFill>
                            <a:schemeClr val="bg1"/>
                          </a:solidFill>
                          <a:latin typeface="Candara" panose="020E0502030303020204" pitchFamily="34" charset="0"/>
                        </a:rPr>
                        <a:t>Stay</a:t>
                      </a:r>
                      <a:r>
                        <a:rPr lang="en-US" sz="1400" baseline="0" dirty="0">
                          <a:solidFill>
                            <a:schemeClr val="bg1"/>
                          </a:solidFill>
                          <a:latin typeface="Candara" panose="020E0502030303020204" pitchFamily="34" charset="0"/>
                        </a:rPr>
                        <a:t> the same</a:t>
                      </a:r>
                      <a:endParaRPr lang="en-US" sz="1400" dirty="0">
                        <a:solidFill>
                          <a:schemeClr val="bg1"/>
                        </a:solidFill>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88032">
                <a:tc>
                  <a:txBody>
                    <a:bodyPr/>
                    <a:lstStyle/>
                    <a:p>
                      <a:pPr algn="ctr"/>
                      <a:r>
                        <a:rPr lang="en-US" sz="1400" dirty="0">
                          <a:latin typeface="Candara" panose="020E0502030303020204" pitchFamily="34" charset="0"/>
                        </a:rPr>
                        <a:t>2025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419" sz="1400" dirty="0">
                          <a:latin typeface="Candara" panose="020E0502030303020204" pitchFamily="34" charset="0"/>
                        </a:rPr>
                        <a:t>V</a:t>
                      </a:r>
                      <a:endParaRPr lang="en-US" sz="1400"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2213857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1"/>
          <p:cNvSpPr>
            <a:spLocks noGrp="1"/>
          </p:cNvSpPr>
          <p:nvPr>
            <p:ph type="title"/>
          </p:nvPr>
        </p:nvSpPr>
        <p:spPr>
          <a:xfrm>
            <a:off x="107504" y="123478"/>
            <a:ext cx="8928992" cy="533400"/>
          </a:xfrm>
          <a:solidFill>
            <a:srgbClr val="003217"/>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altLang="zh-TW" sz="2400" b="1" dirty="0">
                <a:latin typeface="DFKai-SB" pitchFamily="65" charset="-120"/>
                <a:ea typeface="DFKai-SB" pitchFamily="65" charset="-120"/>
              </a:rPr>
              <a:t>Topic discussion </a:t>
            </a:r>
            <a:r>
              <a:rPr lang="en-US" altLang="zh-TW" sz="2400" b="1" dirty="0">
                <a:solidFill>
                  <a:srgbClr val="FFFF00"/>
                </a:solidFill>
                <a:latin typeface="DFKai-SB" pitchFamily="65" charset="-120"/>
                <a:ea typeface="DFKai-SB" pitchFamily="65" charset="-120"/>
              </a:rPr>
              <a:t>(PA)</a:t>
            </a:r>
            <a:endParaRPr lang="en-US" sz="2400" b="1" dirty="0">
              <a:solidFill>
                <a:srgbClr val="FFFF00"/>
              </a:solidFill>
              <a:latin typeface="DFKai-SB" pitchFamily="65" charset="-120"/>
              <a:ea typeface="DFKai-SB" pitchFamily="65" charset="-120"/>
            </a:endParaRPr>
          </a:p>
        </p:txBody>
      </p:sp>
      <p:sp>
        <p:nvSpPr>
          <p:cNvPr id="5" name="Slide Number Placeholder 1"/>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43</a:t>
            </a:fld>
            <a:endParaRPr lang="en-US" sz="1200" dirty="0">
              <a:solidFill>
                <a:prstClr val="black"/>
              </a:solidFill>
              <a:latin typeface="Calibri"/>
            </a:endParaRPr>
          </a:p>
        </p:txBody>
      </p:sp>
      <p:sp>
        <p:nvSpPr>
          <p:cNvPr id="3" name="文字方塊 2"/>
          <p:cNvSpPr txBox="1"/>
          <p:nvPr/>
        </p:nvSpPr>
        <p:spPr>
          <a:xfrm>
            <a:off x="179512" y="656878"/>
            <a:ext cx="8784976" cy="6278642"/>
          </a:xfrm>
          <a:prstGeom prst="rect">
            <a:avLst/>
          </a:prstGeom>
          <a:noFill/>
        </p:spPr>
        <p:txBody>
          <a:bodyPr wrap="square" rtlCol="0" anchor="t">
            <a:spAutoFit/>
          </a:bodyPr>
          <a:lstStyle/>
          <a:p>
            <a:endParaRPr lang="en-US" dirty="0"/>
          </a:p>
          <a:p>
            <a:pPr algn="just"/>
            <a:endParaRPr lang="en-US" sz="1050" dirty="0"/>
          </a:p>
          <a:p>
            <a:pPr algn="just"/>
            <a:endParaRPr lang="en-US" sz="1050" dirty="0"/>
          </a:p>
          <a:p>
            <a:pPr algn="just"/>
            <a:endParaRPr lang="en-US" sz="1050" dirty="0"/>
          </a:p>
          <a:p>
            <a:pPr algn="just"/>
            <a:endParaRPr lang="en-US" sz="1050" dirty="0"/>
          </a:p>
          <a:p>
            <a:pPr algn="just"/>
            <a:endParaRPr lang="en-US" sz="1050" dirty="0"/>
          </a:p>
          <a:p>
            <a:pPr algn="just"/>
            <a:endParaRPr lang="en-US" sz="1050" dirty="0"/>
          </a:p>
          <a:p>
            <a:pPr algn="just"/>
            <a:endParaRPr lang="en-US" sz="1050" dirty="0"/>
          </a:p>
          <a:p>
            <a:pPr algn="just"/>
            <a:endParaRPr lang="en-US" sz="1050" dirty="0"/>
          </a:p>
          <a:p>
            <a:pPr algn="just"/>
            <a:endParaRPr lang="en-US" sz="1050" dirty="0"/>
          </a:p>
          <a:p>
            <a:pPr algn="just"/>
            <a:endParaRPr lang="en-US" sz="1050" dirty="0"/>
          </a:p>
          <a:p>
            <a:pPr fontAlgn="base">
              <a:spcBef>
                <a:spcPct val="0"/>
              </a:spcBef>
              <a:spcAft>
                <a:spcPct val="0"/>
              </a:spcAft>
              <a:defRPr/>
            </a:pPr>
            <a:r>
              <a:rPr kumimoji="1" lang="en-US" sz="1600" b="1" dirty="0">
                <a:latin typeface="Arial" panose="020B0604020202020204" pitchFamily="34" charset="0"/>
                <a:ea typeface="標楷體" panose="03000509000000000000" pitchFamily="65" charset="-120"/>
                <a:cs typeface="Arial" panose="020B0604020202020204" pitchFamily="34" charset="0"/>
              </a:rPr>
              <a:t>ANALYSIS OF COMMERCIAL ACTIVITY IN THE COLON FREE ZONE 2023 - 2024:</a:t>
            </a:r>
            <a:endParaRPr kumimoji="1" lang="en-US" sz="1600" b="1" dirty="0">
              <a:latin typeface="Arial" panose="020B0604020202020204" pitchFamily="34" charset="0"/>
              <a:ea typeface="標楷體" panose="03000509000000000000" pitchFamily="65" charset="-120"/>
            </a:endParaRPr>
          </a:p>
          <a:p>
            <a:pPr algn="just"/>
            <a:endParaRPr lang="en-US" sz="1050" dirty="0"/>
          </a:p>
          <a:p>
            <a:pPr fontAlgn="base">
              <a:spcBef>
                <a:spcPct val="0"/>
              </a:spcBef>
              <a:spcAft>
                <a:spcPct val="0"/>
              </a:spcAft>
              <a:defRPr/>
            </a:pPr>
            <a:r>
              <a:rPr kumimoji="1" lang="en-US" sz="1200" b="1" dirty="0">
                <a:latin typeface="Arial" panose="020B0604020202020204" pitchFamily="34" charset="0"/>
                <a:ea typeface="標楷體" panose="03000509000000000000" pitchFamily="65" charset="-120"/>
                <a:cs typeface="Arial" panose="020B0604020202020204" pitchFamily="34" charset="0"/>
              </a:rPr>
              <a:t>Imports 2023 - 2024:</a:t>
            </a:r>
          </a:p>
          <a:p>
            <a:pPr fontAlgn="base">
              <a:spcBef>
                <a:spcPct val="0"/>
              </a:spcBef>
              <a:spcAft>
                <a:spcPct val="0"/>
              </a:spcAft>
              <a:defRPr/>
            </a:pPr>
            <a:endParaRPr kumimoji="1" lang="en-US" sz="1200" b="1" dirty="0">
              <a:latin typeface="Arial" panose="020B0604020202020204" pitchFamily="34" charset="0"/>
              <a:ea typeface="標楷體" panose="03000509000000000000" pitchFamily="65" charset="-120"/>
              <a:cs typeface="Arial" panose="020B0604020202020204" pitchFamily="34" charset="0"/>
            </a:endParaRPr>
          </a:p>
          <a:p>
            <a:pPr algn="just" fontAlgn="base">
              <a:spcBef>
                <a:spcPct val="0"/>
              </a:spcBef>
              <a:spcAft>
                <a:spcPct val="0"/>
              </a:spcAft>
              <a:defRPr/>
            </a:pPr>
            <a:r>
              <a:rPr kumimoji="1" lang="en-US" sz="1200" dirty="0">
                <a:latin typeface="Arial" panose="020B0604020202020204" pitchFamily="34" charset="0"/>
                <a:ea typeface="標楷體" panose="03000509000000000000" pitchFamily="65" charset="-120"/>
              </a:rPr>
              <a:t>The accumulated imports in the period January-December 2024 vs 2023 registered a total of $12.6 million, reflecting a contraction of 36% compared to the previous year 2023.</a:t>
            </a:r>
          </a:p>
          <a:p>
            <a:pPr algn="just" fontAlgn="base">
              <a:spcBef>
                <a:spcPct val="0"/>
              </a:spcBef>
              <a:spcAft>
                <a:spcPct val="0"/>
              </a:spcAft>
              <a:defRPr/>
            </a:pPr>
            <a:r>
              <a:rPr kumimoji="1" lang="en-US" sz="1200" dirty="0">
                <a:latin typeface="Arial" panose="020B0604020202020204" pitchFamily="34" charset="0"/>
                <a:ea typeface="標楷體" panose="03000509000000000000" pitchFamily="65" charset="-120"/>
              </a:rPr>
              <a:t>The decrease in raw materials for the production of medicines in 2024 affected the imports in Colon Free Zone.</a:t>
            </a:r>
          </a:p>
          <a:p>
            <a:pPr algn="just" fontAlgn="base">
              <a:spcBef>
                <a:spcPct val="0"/>
              </a:spcBef>
              <a:spcAft>
                <a:spcPct val="0"/>
              </a:spcAft>
              <a:defRPr/>
            </a:pPr>
            <a:r>
              <a:rPr kumimoji="1" lang="en-US" sz="1200" dirty="0">
                <a:latin typeface="Arial" panose="020B0604020202020204" pitchFamily="34" charset="0"/>
                <a:ea typeface="標楷體" panose="03000509000000000000" pitchFamily="65" charset="-120"/>
              </a:rPr>
              <a:t>The countries with more participation in imports last year were:</a:t>
            </a:r>
          </a:p>
          <a:p>
            <a:pPr algn="just" fontAlgn="base">
              <a:spcBef>
                <a:spcPct val="0"/>
              </a:spcBef>
              <a:spcAft>
                <a:spcPct val="0"/>
              </a:spcAft>
              <a:defRPr/>
            </a:pPr>
            <a:r>
              <a:rPr kumimoji="1" lang="en-US" sz="1200" dirty="0">
                <a:latin typeface="Arial" panose="020B0604020202020204" pitchFamily="34" charset="0"/>
                <a:ea typeface="標楷體" panose="03000509000000000000" pitchFamily="65" charset="-120"/>
              </a:rPr>
              <a:t>Mainland China with 36%, followed by the United States of America with 20%, Belgium with 4%, followed by Mexico with 3%, France with 2% and Italy with 2%, which represent 67% of the total imports recorded for this period.</a:t>
            </a:r>
          </a:p>
          <a:p>
            <a:pPr algn="just"/>
            <a:endParaRPr lang="en-US" sz="1050" dirty="0"/>
          </a:p>
          <a:p>
            <a:endParaRPr lang="en-US" sz="1200" dirty="0"/>
          </a:p>
          <a:p>
            <a:pPr lvl="1" algn="just"/>
            <a:endParaRPr lang="en-US" sz="1000" dirty="0"/>
          </a:p>
          <a:p>
            <a:pPr lvl="1" algn="just"/>
            <a:endParaRPr lang="en-US" sz="1000" dirty="0"/>
          </a:p>
          <a:p>
            <a:pPr lvl="1" algn="just"/>
            <a:endParaRPr lang="en-US" sz="1000" dirty="0"/>
          </a:p>
          <a:p>
            <a:pPr lvl="1" algn="just"/>
            <a:endParaRPr lang="en-US" sz="1000" dirty="0"/>
          </a:p>
          <a:p>
            <a:pPr lvl="1" algn="just"/>
            <a:endParaRPr lang="en-US" sz="1000" dirty="0"/>
          </a:p>
          <a:p>
            <a:endParaRPr lang="en-US" dirty="0"/>
          </a:p>
          <a:p>
            <a:endParaRPr lang="en-US" dirty="0"/>
          </a:p>
          <a:p>
            <a:endParaRPr lang="en-US" dirty="0"/>
          </a:p>
          <a:p>
            <a:pPr marL="285750" indent="-285750">
              <a:buFont typeface="Arial" pitchFamily="34" charset="0"/>
              <a:buChar char="•"/>
            </a:pPr>
            <a:endParaRPr lang="en-US" dirty="0"/>
          </a:p>
        </p:txBody>
      </p:sp>
      <p:pic>
        <p:nvPicPr>
          <p:cNvPr id="8" name="Imagen 7">
            <a:extLst>
              <a:ext uri="{FF2B5EF4-FFF2-40B4-BE49-F238E27FC236}">
                <a16:creationId xmlns:a16="http://schemas.microsoft.com/office/drawing/2014/main" id="{36DA2AA6-497A-7211-E693-1C9F43A21369}"/>
              </a:ext>
            </a:extLst>
          </p:cNvPr>
          <p:cNvPicPr>
            <a:picLocks noChangeAspect="1"/>
          </p:cNvPicPr>
          <p:nvPr/>
        </p:nvPicPr>
        <p:blipFill>
          <a:blip r:embed="rId3"/>
          <a:stretch>
            <a:fillRect/>
          </a:stretch>
        </p:blipFill>
        <p:spPr>
          <a:xfrm>
            <a:off x="328319" y="915565"/>
            <a:ext cx="3842464" cy="1440160"/>
          </a:xfrm>
          <a:prstGeom prst="rect">
            <a:avLst/>
          </a:prstGeom>
        </p:spPr>
      </p:pic>
      <p:pic>
        <p:nvPicPr>
          <p:cNvPr id="4" name="Imagen 3">
            <a:extLst>
              <a:ext uri="{FF2B5EF4-FFF2-40B4-BE49-F238E27FC236}">
                <a16:creationId xmlns:a16="http://schemas.microsoft.com/office/drawing/2014/main" id="{031194A0-11AB-5352-F1F4-E991526B8067}"/>
              </a:ext>
            </a:extLst>
          </p:cNvPr>
          <p:cNvPicPr>
            <a:picLocks noChangeAspect="1"/>
          </p:cNvPicPr>
          <p:nvPr/>
        </p:nvPicPr>
        <p:blipFill>
          <a:blip r:embed="rId4"/>
          <a:stretch>
            <a:fillRect/>
          </a:stretch>
        </p:blipFill>
        <p:spPr>
          <a:xfrm>
            <a:off x="4355975" y="915565"/>
            <a:ext cx="3883149" cy="1440161"/>
          </a:xfrm>
          <a:prstGeom prst="rect">
            <a:avLst/>
          </a:prstGeom>
        </p:spPr>
      </p:pic>
    </p:spTree>
    <p:extLst>
      <p:ext uri="{BB962C8B-B14F-4D97-AF65-F5344CB8AC3E}">
        <p14:creationId xmlns:p14="http://schemas.microsoft.com/office/powerpoint/2010/main" val="31154659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1"/>
          <p:cNvSpPr>
            <a:spLocks noGrp="1"/>
          </p:cNvSpPr>
          <p:nvPr>
            <p:ph type="title"/>
          </p:nvPr>
        </p:nvSpPr>
        <p:spPr>
          <a:xfrm>
            <a:off x="107504" y="123478"/>
            <a:ext cx="8928992" cy="533400"/>
          </a:xfrm>
          <a:solidFill>
            <a:srgbClr val="003217"/>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altLang="zh-TW" sz="2400" b="1" dirty="0">
                <a:latin typeface="DFKai-SB" pitchFamily="65" charset="-120"/>
                <a:ea typeface="DFKai-SB" pitchFamily="65" charset="-120"/>
              </a:rPr>
              <a:t>Topic discussion </a:t>
            </a:r>
            <a:r>
              <a:rPr lang="en-US" altLang="zh-TW" sz="2400" b="1" dirty="0">
                <a:solidFill>
                  <a:srgbClr val="FFFF00"/>
                </a:solidFill>
                <a:latin typeface="DFKai-SB" pitchFamily="65" charset="-120"/>
                <a:ea typeface="DFKai-SB" pitchFamily="65" charset="-120"/>
              </a:rPr>
              <a:t>(PA)</a:t>
            </a:r>
            <a:endParaRPr lang="en-US" sz="2400" b="1" dirty="0">
              <a:solidFill>
                <a:srgbClr val="FFFF00"/>
              </a:solidFill>
              <a:latin typeface="DFKai-SB" pitchFamily="65" charset="-120"/>
              <a:ea typeface="DFKai-SB" pitchFamily="65" charset="-120"/>
            </a:endParaRPr>
          </a:p>
        </p:txBody>
      </p:sp>
      <p:sp>
        <p:nvSpPr>
          <p:cNvPr id="5" name="Slide Number Placeholder 1"/>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44</a:t>
            </a:fld>
            <a:endParaRPr lang="en-US" sz="1200" dirty="0">
              <a:solidFill>
                <a:prstClr val="black"/>
              </a:solidFill>
              <a:latin typeface="Calibri"/>
            </a:endParaRPr>
          </a:p>
        </p:txBody>
      </p:sp>
      <p:sp>
        <p:nvSpPr>
          <p:cNvPr id="3" name="文字方塊 2"/>
          <p:cNvSpPr txBox="1"/>
          <p:nvPr/>
        </p:nvSpPr>
        <p:spPr>
          <a:xfrm>
            <a:off x="179512" y="771550"/>
            <a:ext cx="8784976" cy="6055504"/>
          </a:xfrm>
          <a:prstGeom prst="rect">
            <a:avLst/>
          </a:prstGeom>
          <a:noFill/>
        </p:spPr>
        <p:txBody>
          <a:bodyPr wrap="square" rtlCol="0" anchor="t">
            <a:spAutoFit/>
          </a:bodyPr>
          <a:lstStyle/>
          <a:p>
            <a:endParaRPr lang="en-US" dirty="0"/>
          </a:p>
          <a:p>
            <a:pPr algn="just"/>
            <a:endParaRPr lang="en-US" sz="1050" dirty="0"/>
          </a:p>
          <a:p>
            <a:pPr algn="just"/>
            <a:endParaRPr lang="en-US" sz="1050" dirty="0"/>
          </a:p>
          <a:p>
            <a:pPr algn="just"/>
            <a:endParaRPr lang="en-US" sz="1050" dirty="0"/>
          </a:p>
          <a:p>
            <a:pPr algn="just"/>
            <a:endParaRPr lang="en-US" sz="1050" dirty="0"/>
          </a:p>
          <a:p>
            <a:pPr algn="just"/>
            <a:endParaRPr lang="en-US" sz="1050" dirty="0"/>
          </a:p>
          <a:p>
            <a:pPr algn="just"/>
            <a:endParaRPr lang="en-US" sz="1050" dirty="0"/>
          </a:p>
          <a:p>
            <a:pPr algn="just"/>
            <a:endParaRPr lang="en-US" sz="1050" dirty="0"/>
          </a:p>
          <a:p>
            <a:pPr algn="just"/>
            <a:endParaRPr lang="en-US" sz="1050" dirty="0"/>
          </a:p>
          <a:p>
            <a:pPr algn="just"/>
            <a:endParaRPr lang="en-US" sz="1050" dirty="0"/>
          </a:p>
          <a:p>
            <a:pPr algn="just"/>
            <a:endParaRPr lang="en-US" sz="1050" dirty="0"/>
          </a:p>
          <a:p>
            <a:pPr fontAlgn="base">
              <a:spcBef>
                <a:spcPct val="0"/>
              </a:spcBef>
              <a:spcAft>
                <a:spcPct val="0"/>
              </a:spcAft>
              <a:defRPr/>
            </a:pPr>
            <a:r>
              <a:rPr kumimoji="1" lang="en-US" sz="1200" b="1" dirty="0">
                <a:ea typeface="標楷體" panose="03000509000000000000" pitchFamily="65" charset="-120"/>
                <a:cs typeface="Arial" panose="020B0604020202020204" pitchFamily="34" charset="0"/>
              </a:rPr>
              <a:t>Exports 2023 - 2024:</a:t>
            </a:r>
          </a:p>
          <a:p>
            <a:pPr fontAlgn="base">
              <a:spcBef>
                <a:spcPct val="0"/>
              </a:spcBef>
              <a:spcAft>
                <a:spcPct val="0"/>
              </a:spcAft>
              <a:defRPr/>
            </a:pPr>
            <a:endParaRPr kumimoji="1" lang="en-US" sz="1200" b="1" dirty="0">
              <a:ea typeface="標楷體" panose="03000509000000000000" pitchFamily="65" charset="-120"/>
              <a:cs typeface="Arial" panose="020B0604020202020204" pitchFamily="34" charset="0"/>
            </a:endParaRPr>
          </a:p>
          <a:p>
            <a:pPr algn="just" fontAlgn="base">
              <a:spcBef>
                <a:spcPct val="0"/>
              </a:spcBef>
              <a:spcAft>
                <a:spcPct val="0"/>
              </a:spcAft>
              <a:defRPr/>
            </a:pPr>
            <a:r>
              <a:rPr kumimoji="1" lang="en-US" sz="1200" dirty="0">
                <a:ea typeface="標楷體" panose="03000509000000000000" pitchFamily="65" charset="-120"/>
              </a:rPr>
              <a:t>The accumulated re-exports in the period January-December 2024 vs 2023 registered a total of $12.3 million, reflecting a contraction of 8% compared to the previous year 2023.</a:t>
            </a:r>
          </a:p>
          <a:p>
            <a:pPr algn="just" fontAlgn="base">
              <a:spcBef>
                <a:spcPct val="0"/>
              </a:spcBef>
              <a:spcAft>
                <a:spcPct val="0"/>
              </a:spcAft>
              <a:defRPr/>
            </a:pPr>
            <a:r>
              <a:rPr kumimoji="1" lang="en-US" sz="1200" dirty="0">
                <a:ea typeface="標楷體" panose="03000509000000000000" pitchFamily="65" charset="-120"/>
              </a:rPr>
              <a:t>The decrease was due to the increase of the direct shipments from Asia to Latin America.</a:t>
            </a:r>
          </a:p>
          <a:p>
            <a:pPr algn="just" fontAlgn="base">
              <a:spcBef>
                <a:spcPct val="0"/>
              </a:spcBef>
              <a:spcAft>
                <a:spcPct val="0"/>
              </a:spcAft>
              <a:defRPr/>
            </a:pPr>
            <a:r>
              <a:rPr kumimoji="1" lang="en-US" sz="1200" dirty="0">
                <a:ea typeface="標楷體" panose="03000509000000000000" pitchFamily="65" charset="-120"/>
              </a:rPr>
              <a:t>The countries with more participation in exports last year were:</a:t>
            </a:r>
          </a:p>
          <a:p>
            <a:pPr algn="just" fontAlgn="base">
              <a:spcBef>
                <a:spcPct val="0"/>
              </a:spcBef>
              <a:spcAft>
                <a:spcPct val="0"/>
              </a:spcAft>
              <a:defRPr/>
            </a:pPr>
            <a:r>
              <a:rPr kumimoji="1" lang="en-US" sz="1200" dirty="0">
                <a:ea typeface="標楷體" panose="03000509000000000000" pitchFamily="65" charset="-120"/>
              </a:rPr>
              <a:t>Venezuela with 9%, Costa Rica with 8%, Guatemala with 7%, followed by Colombia with 7%, Dominican Republic and the United States of America both with a share of 6%, El Salvador with 5%, Honduras with 5% and Chile with 4% respectively, representing 64% of the total re-exported.</a:t>
            </a:r>
          </a:p>
          <a:p>
            <a:pPr algn="just"/>
            <a:endParaRPr lang="en-US" sz="1050" dirty="0"/>
          </a:p>
          <a:p>
            <a:endParaRPr lang="en-US" sz="1200" dirty="0"/>
          </a:p>
          <a:p>
            <a:pPr lvl="1" algn="just"/>
            <a:endParaRPr lang="en-US" sz="1000" dirty="0"/>
          </a:p>
          <a:p>
            <a:pPr lvl="1" algn="just"/>
            <a:endParaRPr lang="en-US" sz="1000" dirty="0"/>
          </a:p>
          <a:p>
            <a:pPr lvl="1" algn="just"/>
            <a:endParaRPr lang="en-US" sz="1000" dirty="0"/>
          </a:p>
          <a:p>
            <a:pPr lvl="1" algn="just"/>
            <a:endParaRPr lang="en-US" sz="1000" dirty="0"/>
          </a:p>
          <a:p>
            <a:pPr lvl="1" algn="just"/>
            <a:endParaRPr lang="en-US" sz="1000" dirty="0"/>
          </a:p>
          <a:p>
            <a:endParaRPr lang="en-US" dirty="0"/>
          </a:p>
          <a:p>
            <a:endParaRPr lang="en-US" dirty="0"/>
          </a:p>
          <a:p>
            <a:endParaRPr lang="en-US" dirty="0"/>
          </a:p>
          <a:p>
            <a:pPr marL="285750" indent="-285750">
              <a:buFont typeface="Arial" pitchFamily="34" charset="0"/>
              <a:buChar char="•"/>
            </a:pPr>
            <a:endParaRPr lang="en-US" dirty="0"/>
          </a:p>
        </p:txBody>
      </p:sp>
      <p:pic>
        <p:nvPicPr>
          <p:cNvPr id="8" name="Imagen 7">
            <a:extLst>
              <a:ext uri="{FF2B5EF4-FFF2-40B4-BE49-F238E27FC236}">
                <a16:creationId xmlns:a16="http://schemas.microsoft.com/office/drawing/2014/main" id="{36DA2AA6-497A-7211-E693-1C9F43A21369}"/>
              </a:ext>
            </a:extLst>
          </p:cNvPr>
          <p:cNvPicPr>
            <a:picLocks noChangeAspect="1"/>
          </p:cNvPicPr>
          <p:nvPr/>
        </p:nvPicPr>
        <p:blipFill>
          <a:blip r:embed="rId3"/>
          <a:stretch>
            <a:fillRect/>
          </a:stretch>
        </p:blipFill>
        <p:spPr>
          <a:xfrm>
            <a:off x="328319" y="915565"/>
            <a:ext cx="3842464" cy="1440160"/>
          </a:xfrm>
          <a:prstGeom prst="rect">
            <a:avLst/>
          </a:prstGeom>
        </p:spPr>
      </p:pic>
      <p:pic>
        <p:nvPicPr>
          <p:cNvPr id="4" name="Imagen 3">
            <a:extLst>
              <a:ext uri="{FF2B5EF4-FFF2-40B4-BE49-F238E27FC236}">
                <a16:creationId xmlns:a16="http://schemas.microsoft.com/office/drawing/2014/main" id="{031194A0-11AB-5352-F1F4-E991526B8067}"/>
              </a:ext>
            </a:extLst>
          </p:cNvPr>
          <p:cNvPicPr>
            <a:picLocks noChangeAspect="1"/>
          </p:cNvPicPr>
          <p:nvPr/>
        </p:nvPicPr>
        <p:blipFill>
          <a:blip r:embed="rId4"/>
          <a:stretch>
            <a:fillRect/>
          </a:stretch>
        </p:blipFill>
        <p:spPr>
          <a:xfrm>
            <a:off x="4355975" y="915565"/>
            <a:ext cx="3883149" cy="1440161"/>
          </a:xfrm>
          <a:prstGeom prst="rect">
            <a:avLst/>
          </a:prstGeom>
        </p:spPr>
      </p:pic>
    </p:spTree>
    <p:extLst>
      <p:ext uri="{BB962C8B-B14F-4D97-AF65-F5344CB8AC3E}">
        <p14:creationId xmlns:p14="http://schemas.microsoft.com/office/powerpoint/2010/main" val="34278720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B89602-8578-E088-43F2-807A6AE73AAC}"/>
            </a:ext>
          </a:extLst>
        </p:cNvPr>
        <p:cNvGrpSpPr/>
        <p:nvPr/>
      </p:nvGrpSpPr>
      <p:grpSpPr>
        <a:xfrm>
          <a:off x="0" y="0"/>
          <a:ext cx="0" cy="0"/>
          <a:chOff x="0" y="0"/>
          <a:chExt cx="0" cy="0"/>
        </a:xfrm>
      </p:grpSpPr>
      <p:sp>
        <p:nvSpPr>
          <p:cNvPr id="7" name="Title 11">
            <a:extLst>
              <a:ext uri="{FF2B5EF4-FFF2-40B4-BE49-F238E27FC236}">
                <a16:creationId xmlns:a16="http://schemas.microsoft.com/office/drawing/2014/main" id="{5AD89AAB-41DB-D827-27D0-623FA743538D}"/>
              </a:ext>
            </a:extLst>
          </p:cNvPr>
          <p:cNvSpPr>
            <a:spLocks noGrp="1"/>
          </p:cNvSpPr>
          <p:nvPr>
            <p:ph type="title"/>
          </p:nvPr>
        </p:nvSpPr>
        <p:spPr>
          <a:xfrm>
            <a:off x="107504" y="123478"/>
            <a:ext cx="8928992" cy="533400"/>
          </a:xfrm>
          <a:solidFill>
            <a:srgbClr val="003217"/>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altLang="zh-TW" sz="2400" b="1" dirty="0">
                <a:latin typeface="DFKai-SB" pitchFamily="65" charset="-120"/>
                <a:ea typeface="DFKai-SB" pitchFamily="65" charset="-120"/>
              </a:rPr>
              <a:t>Topic discussion </a:t>
            </a:r>
            <a:r>
              <a:rPr lang="en-US" altLang="zh-TW" sz="2400" b="1" dirty="0">
                <a:solidFill>
                  <a:srgbClr val="FFFF00"/>
                </a:solidFill>
                <a:latin typeface="DFKai-SB" pitchFamily="65" charset="-120"/>
                <a:ea typeface="DFKai-SB" pitchFamily="65" charset="-120"/>
              </a:rPr>
              <a:t>(PA)</a:t>
            </a:r>
            <a:endParaRPr lang="en-US" sz="2400" b="1" dirty="0">
              <a:solidFill>
                <a:srgbClr val="FFFF00"/>
              </a:solidFill>
              <a:latin typeface="DFKai-SB" pitchFamily="65" charset="-120"/>
              <a:ea typeface="DFKai-SB" pitchFamily="65" charset="-120"/>
            </a:endParaRPr>
          </a:p>
        </p:txBody>
      </p:sp>
      <p:sp>
        <p:nvSpPr>
          <p:cNvPr id="5" name="Slide Number Placeholder 1">
            <a:extLst>
              <a:ext uri="{FF2B5EF4-FFF2-40B4-BE49-F238E27FC236}">
                <a16:creationId xmlns:a16="http://schemas.microsoft.com/office/drawing/2014/main" id="{72DC80BB-91EB-CC1E-8197-5CFB0150C83F}"/>
              </a:ext>
            </a:extLst>
          </p:cNvPr>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45</a:t>
            </a:fld>
            <a:endParaRPr lang="en-US" sz="1200" dirty="0">
              <a:solidFill>
                <a:prstClr val="black"/>
              </a:solidFill>
              <a:latin typeface="Calibri"/>
            </a:endParaRPr>
          </a:p>
        </p:txBody>
      </p:sp>
      <p:sp>
        <p:nvSpPr>
          <p:cNvPr id="3" name="文字方塊 2">
            <a:extLst>
              <a:ext uri="{FF2B5EF4-FFF2-40B4-BE49-F238E27FC236}">
                <a16:creationId xmlns:a16="http://schemas.microsoft.com/office/drawing/2014/main" id="{66069DE4-6C36-0830-56F4-76FDBFCCA4D0}"/>
              </a:ext>
            </a:extLst>
          </p:cNvPr>
          <p:cNvSpPr txBox="1"/>
          <p:nvPr/>
        </p:nvSpPr>
        <p:spPr>
          <a:xfrm>
            <a:off x="179512" y="752805"/>
            <a:ext cx="8784976" cy="2062103"/>
          </a:xfrm>
          <a:prstGeom prst="rect">
            <a:avLst/>
          </a:prstGeom>
          <a:noFill/>
        </p:spPr>
        <p:txBody>
          <a:bodyPr wrap="square" rtlCol="0" anchor="t">
            <a:spAutoFit/>
          </a:bodyPr>
          <a:lstStyle/>
          <a:p>
            <a:pPr marL="285750" indent="-285750">
              <a:buFont typeface="Arial" pitchFamily="34" charset="0"/>
              <a:buChar char="•"/>
            </a:pPr>
            <a:r>
              <a:rPr lang="en-US" dirty="0">
                <a:latin typeface="Candara" panose="020E0502030303020204" pitchFamily="34" charset="0"/>
              </a:rPr>
              <a:t>Market share and Loading volume prospect </a:t>
            </a:r>
            <a:r>
              <a:rPr lang="en-US" altLang="zh-TW" dirty="0">
                <a:latin typeface="Candara" panose="020E0502030303020204" pitchFamily="34" charset="0"/>
              </a:rPr>
              <a:t>2024</a:t>
            </a:r>
            <a:r>
              <a:rPr lang="en-US" dirty="0">
                <a:latin typeface="Candara" panose="020E0502030303020204" pitchFamily="34" charset="0"/>
              </a:rPr>
              <a:t> (Long Haul)</a:t>
            </a:r>
          </a:p>
          <a:p>
            <a:pPr marL="285750" indent="-285750">
              <a:buFont typeface="Arial" pitchFamily="34" charset="0"/>
              <a:buChar char="•"/>
            </a:pPr>
            <a:endParaRPr lang="en-US" sz="1400" dirty="0">
              <a:effectLst/>
              <a:latin typeface="Tahoma" panose="020B0604030504040204" pitchFamily="34" charset="0"/>
              <a:ea typeface="Times New Roman" panose="02020603050405020304" pitchFamily="18" charset="0"/>
            </a:endParaRPr>
          </a:p>
          <a:p>
            <a:pPr marL="285750" indent="-285750">
              <a:buFont typeface="Arial" pitchFamily="34" charset="0"/>
              <a:buChar char="•"/>
            </a:pPr>
            <a:endParaRPr lang="en-US" sz="1400" dirty="0">
              <a:latin typeface="Candara" panose="020E0502030303020204" pitchFamily="34" charset="0"/>
            </a:endParaRPr>
          </a:p>
          <a:p>
            <a:pPr marL="285750" indent="-285750">
              <a:buFont typeface="Arial" pitchFamily="34" charset="0"/>
              <a:buChar char="•"/>
            </a:pPr>
            <a:endParaRPr lang="en-US" sz="1200" dirty="0">
              <a:solidFill>
                <a:schemeClr val="accent1">
                  <a:lumMod val="75000"/>
                </a:schemeClr>
              </a:solidFill>
              <a:latin typeface="Candara" panose="020E0502030303020204" pitchFamily="34" charset="0"/>
              <a:ea typeface="DFKai-SB" panose="03000509000000000000"/>
            </a:endParaRPr>
          </a:p>
          <a:p>
            <a:pPr lvl="1" algn="just"/>
            <a:endParaRPr lang="en-US" sz="1000" dirty="0">
              <a:latin typeface="Candara" panose="020E0502030303020204" pitchFamily="34" charset="0"/>
            </a:endParaRPr>
          </a:p>
          <a:p>
            <a:pPr lvl="1" algn="just"/>
            <a:endParaRPr lang="en-US" sz="1000" dirty="0">
              <a:latin typeface="Candara" panose="020E0502030303020204" pitchFamily="34" charset="0"/>
            </a:endParaRPr>
          </a:p>
          <a:p>
            <a:endParaRPr lang="en-US" dirty="0">
              <a:latin typeface="Candara" panose="020E0502030303020204" pitchFamily="34" charset="0"/>
            </a:endParaRPr>
          </a:p>
          <a:p>
            <a:pPr marL="285750" indent="-285750">
              <a:buFont typeface="Arial" pitchFamily="34" charset="0"/>
              <a:buChar char="•"/>
            </a:pPr>
            <a:endParaRPr lang="en-US" sz="1400" dirty="0">
              <a:solidFill>
                <a:schemeClr val="accent1">
                  <a:lumMod val="75000"/>
                </a:schemeClr>
              </a:solidFill>
              <a:latin typeface="Candara" panose="020E0502030303020204" pitchFamily="34" charset="0"/>
            </a:endParaRPr>
          </a:p>
          <a:p>
            <a:endParaRPr lang="en-US" dirty="0"/>
          </a:p>
        </p:txBody>
      </p:sp>
      <p:pic>
        <p:nvPicPr>
          <p:cNvPr id="6" name="Imagen 5">
            <a:extLst>
              <a:ext uri="{FF2B5EF4-FFF2-40B4-BE49-F238E27FC236}">
                <a16:creationId xmlns:a16="http://schemas.microsoft.com/office/drawing/2014/main" id="{67852E4F-132E-D14D-04BE-F7E20456E478}"/>
              </a:ext>
            </a:extLst>
          </p:cNvPr>
          <p:cNvPicPr>
            <a:picLocks noChangeAspect="1"/>
          </p:cNvPicPr>
          <p:nvPr/>
        </p:nvPicPr>
        <p:blipFill>
          <a:blip r:embed="rId3"/>
          <a:stretch>
            <a:fillRect/>
          </a:stretch>
        </p:blipFill>
        <p:spPr>
          <a:xfrm>
            <a:off x="107504" y="1119668"/>
            <a:ext cx="8928992" cy="1647664"/>
          </a:xfrm>
          <a:prstGeom prst="rect">
            <a:avLst/>
          </a:prstGeom>
        </p:spPr>
      </p:pic>
      <p:sp>
        <p:nvSpPr>
          <p:cNvPr id="11" name="CuadroTexto 10">
            <a:extLst>
              <a:ext uri="{FF2B5EF4-FFF2-40B4-BE49-F238E27FC236}">
                <a16:creationId xmlns:a16="http://schemas.microsoft.com/office/drawing/2014/main" id="{418A4AE3-85F4-4D9A-BD7D-6FEA60048F49}"/>
              </a:ext>
            </a:extLst>
          </p:cNvPr>
          <p:cNvSpPr txBox="1"/>
          <p:nvPr/>
        </p:nvSpPr>
        <p:spPr>
          <a:xfrm>
            <a:off x="1835696" y="2789891"/>
            <a:ext cx="4572000" cy="369332"/>
          </a:xfrm>
          <a:prstGeom prst="rect">
            <a:avLst/>
          </a:prstGeom>
          <a:noFill/>
        </p:spPr>
        <p:txBody>
          <a:bodyPr wrap="square">
            <a:spAutoFit/>
          </a:bodyPr>
          <a:lstStyle/>
          <a:p>
            <a:pPr algn="ctr">
              <a:defRPr/>
            </a:pPr>
            <a:r>
              <a:rPr lang="en-US" sz="1800" dirty="0"/>
              <a:t>2024 / </a:t>
            </a:r>
            <a:r>
              <a:rPr lang="es-419" sz="1800" dirty="0"/>
              <a:t>T</a:t>
            </a:r>
            <a:r>
              <a:rPr lang="en-US" sz="1800" dirty="0"/>
              <a:t>op 10 import and export account</a:t>
            </a:r>
          </a:p>
        </p:txBody>
      </p:sp>
      <p:pic>
        <p:nvPicPr>
          <p:cNvPr id="13" name="Imagen 12">
            <a:extLst>
              <a:ext uri="{FF2B5EF4-FFF2-40B4-BE49-F238E27FC236}">
                <a16:creationId xmlns:a16="http://schemas.microsoft.com/office/drawing/2014/main" id="{F5D997C3-02E5-9656-5FFE-1217357E90F0}"/>
              </a:ext>
            </a:extLst>
          </p:cNvPr>
          <p:cNvPicPr>
            <a:picLocks noChangeAspect="1"/>
          </p:cNvPicPr>
          <p:nvPr/>
        </p:nvPicPr>
        <p:blipFill>
          <a:blip r:embed="rId4"/>
          <a:stretch>
            <a:fillRect/>
          </a:stretch>
        </p:blipFill>
        <p:spPr>
          <a:xfrm>
            <a:off x="284331" y="3190947"/>
            <a:ext cx="2487469" cy="1838553"/>
          </a:xfrm>
          <a:prstGeom prst="rect">
            <a:avLst/>
          </a:prstGeom>
          <a:ln>
            <a:solidFill>
              <a:schemeClr val="tx1"/>
            </a:solidFill>
          </a:ln>
        </p:spPr>
      </p:pic>
      <p:pic>
        <p:nvPicPr>
          <p:cNvPr id="15" name="Imagen 14">
            <a:extLst>
              <a:ext uri="{FF2B5EF4-FFF2-40B4-BE49-F238E27FC236}">
                <a16:creationId xmlns:a16="http://schemas.microsoft.com/office/drawing/2014/main" id="{96ABD8EF-B45F-2036-F0AB-2B30DBAE71A6}"/>
              </a:ext>
            </a:extLst>
          </p:cNvPr>
          <p:cNvPicPr>
            <a:picLocks noChangeAspect="1"/>
          </p:cNvPicPr>
          <p:nvPr/>
        </p:nvPicPr>
        <p:blipFill>
          <a:blip r:embed="rId5"/>
          <a:stretch>
            <a:fillRect/>
          </a:stretch>
        </p:blipFill>
        <p:spPr>
          <a:xfrm>
            <a:off x="2925688" y="3181771"/>
            <a:ext cx="2394558" cy="1838251"/>
          </a:xfrm>
          <a:prstGeom prst="rect">
            <a:avLst/>
          </a:prstGeom>
          <a:ln>
            <a:solidFill>
              <a:schemeClr val="tx1"/>
            </a:solidFill>
          </a:ln>
        </p:spPr>
      </p:pic>
      <p:pic>
        <p:nvPicPr>
          <p:cNvPr id="1026" name="Picture 2">
            <a:extLst>
              <a:ext uri="{FF2B5EF4-FFF2-40B4-BE49-F238E27FC236}">
                <a16:creationId xmlns:a16="http://schemas.microsoft.com/office/drawing/2014/main" id="{FDA139C1-766A-4677-13F0-95D2252ED18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34635" y="3334652"/>
            <a:ext cx="1160123" cy="1502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a:extLst>
              <a:ext uri="{FF2B5EF4-FFF2-40B4-BE49-F238E27FC236}">
                <a16:creationId xmlns:a16="http://schemas.microsoft.com/office/drawing/2014/main" id="{25947848-6ED9-D58A-B4F5-D9A8B5DC6FE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64288" y="4189361"/>
            <a:ext cx="1008112" cy="840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a:extLst>
              <a:ext uri="{FF2B5EF4-FFF2-40B4-BE49-F238E27FC236}">
                <a16:creationId xmlns:a16="http://schemas.microsoft.com/office/drawing/2014/main" id="{38E19EF4-B696-A1E8-8AC5-D05A15A5C4E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68919" y="3220594"/>
            <a:ext cx="2190750" cy="865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54167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0"/>
            <a:ext cx="9144000" cy="5143500"/>
          </a:xfrm>
          <a:prstGeom prst="rect">
            <a:avLst/>
          </a:prstGeom>
          <a:solidFill>
            <a:srgbClr val="0076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 name="梯形 2"/>
          <p:cNvSpPr/>
          <p:nvPr/>
        </p:nvSpPr>
        <p:spPr>
          <a:xfrm>
            <a:off x="2674800" y="1707654"/>
            <a:ext cx="1170000" cy="216024"/>
          </a:xfrm>
          <a:prstGeom prst="trapezoid">
            <a:avLst>
              <a:gd name="adj" fmla="val 40432"/>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 name="矩形 3"/>
          <p:cNvSpPr/>
          <p:nvPr/>
        </p:nvSpPr>
        <p:spPr>
          <a:xfrm>
            <a:off x="2209800" y="1838821"/>
            <a:ext cx="6934200" cy="1257117"/>
          </a:xfrm>
          <a:prstGeom prst="rect">
            <a:avLst/>
          </a:prstGeom>
          <a:solidFill>
            <a:schemeClr val="bg1"/>
          </a:solidFill>
          <a:ln w="12700" cap="flat" cmpd="sng" algn="ctr">
            <a:noFill/>
            <a:prstDash val="solid"/>
            <a:miter lim="800000"/>
          </a:ln>
          <a:effectLst/>
        </p:spPr>
        <p:txBody>
          <a:bodyPr lIns="1116000" tIns="0" bIns="3600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zh-CN" altLang="en-US" sz="3600" b="1" i="0" u="none" strike="noStrike" kern="1200" cap="none" spc="0" normalizeH="0" baseline="0" noProof="0" dirty="0">
              <a:ln>
                <a:noFill/>
              </a:ln>
              <a:solidFill>
                <a:srgbClr val="00A28B"/>
              </a:solidFill>
              <a:effectLst/>
              <a:uLnTx/>
              <a:uFillTx/>
              <a:latin typeface="华文中宋" panose="02010600040101010101" pitchFamily="2" charset="-122"/>
              <a:ea typeface="华文中宋" panose="02010600040101010101" pitchFamily="2" charset="-122"/>
              <a:cs typeface="+mn-cs"/>
            </a:endParaRPr>
          </a:p>
        </p:txBody>
      </p:sp>
      <p:sp>
        <p:nvSpPr>
          <p:cNvPr id="5" name="任意多边形 8"/>
          <p:cNvSpPr>
            <a:spLocks/>
          </p:cNvSpPr>
          <p:nvPr/>
        </p:nvSpPr>
        <p:spPr bwMode="auto">
          <a:xfrm>
            <a:off x="2763666" y="1707655"/>
            <a:ext cx="993775" cy="1011237"/>
          </a:xfrm>
          <a:custGeom>
            <a:avLst/>
            <a:gdLst>
              <a:gd name="T0" fmla="*/ 0 w 993531"/>
              <a:gd name="T1" fmla="*/ 0 h 1011115"/>
              <a:gd name="T2" fmla="*/ 993775 w 993531"/>
              <a:gd name="T3" fmla="*/ 0 h 1011115"/>
              <a:gd name="T4" fmla="*/ 496888 w 993531"/>
              <a:gd name="T5" fmla="*/ 1011237 h 1011115"/>
              <a:gd name="T6" fmla="*/ 0 60000 65536"/>
              <a:gd name="T7" fmla="*/ 0 60000 65536"/>
              <a:gd name="T8" fmla="*/ 0 60000 65536"/>
              <a:gd name="T9" fmla="*/ 0 w 993531"/>
              <a:gd name="T10" fmla="*/ 0 h 1011115"/>
              <a:gd name="T11" fmla="*/ 993531 w 993531"/>
              <a:gd name="T12" fmla="*/ 1011115 h 1011115"/>
            </a:gdLst>
            <a:ahLst/>
            <a:cxnLst>
              <a:cxn ang="T6">
                <a:pos x="T0" y="T1"/>
              </a:cxn>
              <a:cxn ang="T7">
                <a:pos x="T2" y="T3"/>
              </a:cxn>
              <a:cxn ang="T8">
                <a:pos x="T4" y="T5"/>
              </a:cxn>
            </a:cxnLst>
            <a:rect l="T9" t="T10" r="T11" b="T12"/>
            <a:pathLst>
              <a:path w="993531" h="1011115">
                <a:moveTo>
                  <a:pt x="0" y="0"/>
                </a:moveTo>
                <a:lnTo>
                  <a:pt x="993531" y="0"/>
                </a:lnTo>
                <a:lnTo>
                  <a:pt x="496766" y="1011115"/>
                </a:lnTo>
                <a:lnTo>
                  <a:pt x="0" y="0"/>
                </a:lnTo>
                <a:close/>
              </a:path>
            </a:pathLst>
          </a:custGeom>
          <a:solidFill>
            <a:schemeClr val="accent6">
              <a:lumMod val="75000"/>
            </a:schemeClr>
          </a:solidFill>
          <a:ln w="12700" algn="ctr">
            <a:noFill/>
            <a:miter lim="800000"/>
            <a:headEnd/>
            <a:tailEnd/>
          </a:ln>
        </p:spPr>
        <p:txBody>
          <a:bodyPr tIns="0" bIns="360000" anchor="ctr"/>
          <a:lstStyle/>
          <a:p>
            <a:pPr marL="0" marR="0" lvl="0" indent="0" algn="ctr" defTabSz="914400" rtl="0" eaLnBrk="1" fontAlgn="auto" latinLnBrk="0" hangingPunct="1">
              <a:lnSpc>
                <a:spcPct val="100000"/>
              </a:lnSpc>
              <a:spcBef>
                <a:spcPts val="2400"/>
              </a:spcBef>
              <a:spcAft>
                <a:spcPts val="0"/>
              </a:spcAft>
              <a:buClr>
                <a:srgbClr val="4F81BD"/>
              </a:buClr>
              <a:buSzPct val="60000"/>
              <a:buFontTx/>
              <a:buNone/>
              <a:tabLst/>
              <a:defRPr/>
            </a:pPr>
            <a:r>
              <a:rPr lang="en-US" altLang="zh-CN" sz="4400" b="1" dirty="0">
                <a:solidFill>
                  <a:prstClr val="white"/>
                </a:solidFill>
                <a:latin typeface="Vijaya" pitchFamily="34" charset="0"/>
                <a:ea typeface="华文中宋" pitchFamily="2" charset="-122"/>
                <a:cs typeface="Vijaya" pitchFamily="34" charset="0"/>
              </a:rPr>
              <a:t>08</a:t>
            </a:r>
            <a:endParaRPr kumimoji="0" lang="zh-CN" altLang="en-US" sz="4400" b="1" i="0" u="none" strike="noStrike" kern="1200" cap="none" spc="0" normalizeH="0" baseline="0" noProof="0" dirty="0">
              <a:ln>
                <a:noFill/>
              </a:ln>
              <a:solidFill>
                <a:prstClr val="white"/>
              </a:solidFill>
              <a:effectLst/>
              <a:uLnTx/>
              <a:uFillTx/>
              <a:latin typeface="Vijaya" pitchFamily="34" charset="0"/>
              <a:ea typeface="华文中宋" pitchFamily="2" charset="-122"/>
              <a:cs typeface="Vijaya" pitchFamily="34" charset="0"/>
            </a:endParaRPr>
          </a:p>
        </p:txBody>
      </p:sp>
      <p:sp>
        <p:nvSpPr>
          <p:cNvPr id="7" name="矩形 6"/>
          <p:cNvSpPr/>
          <p:nvPr/>
        </p:nvSpPr>
        <p:spPr>
          <a:xfrm>
            <a:off x="3867392" y="2051880"/>
            <a:ext cx="4667008" cy="9541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800" b="1" dirty="0">
                <a:solidFill>
                  <a:prstClr val="black">
                    <a:lumMod val="85000"/>
                    <a:lumOff val="15000"/>
                  </a:prstClr>
                </a:solidFill>
                <a:latin typeface="DFKai-SB" pitchFamily="65" charset="-120"/>
                <a:ea typeface="DFKai-SB" pitchFamily="65" charset="-120"/>
              </a:rPr>
              <a:t>PRIS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800" b="1" dirty="0">
                <a:solidFill>
                  <a:prstClr val="black">
                    <a:lumMod val="85000"/>
                    <a:lumOff val="15000"/>
                  </a:prstClr>
                </a:solidFill>
                <a:latin typeface="DFKai-SB" pitchFamily="65" charset="-120"/>
                <a:ea typeface="DFKai-SB" pitchFamily="65" charset="-120"/>
              </a:rPr>
              <a:t>(PUERTO RICO)</a:t>
            </a:r>
            <a:endParaRPr kumimoji="0" lang="zh-CN" altLang="en-US" sz="2800" b="0" i="0" u="none" strike="noStrike" kern="1200" cap="none" spc="0" normalizeH="0" baseline="0" noProof="0" dirty="0">
              <a:ln>
                <a:noFill/>
              </a:ln>
              <a:solidFill>
                <a:prstClr val="black">
                  <a:lumMod val="85000"/>
                  <a:lumOff val="15000"/>
                </a:prstClr>
              </a:solidFill>
              <a:effectLst/>
              <a:uLnTx/>
              <a:uFillTx/>
              <a:latin typeface="DFKai-SB" pitchFamily="65" charset="-120"/>
              <a:ea typeface="DFKai-SB" pitchFamily="65" charset="-120"/>
              <a:cs typeface="+mn-cs"/>
            </a:endParaRPr>
          </a:p>
        </p:txBody>
      </p:sp>
      <p:sp>
        <p:nvSpPr>
          <p:cNvPr id="2" name="Slide Number Placeholder 1"/>
          <p:cNvSpPr>
            <a:spLocks noGrp="1"/>
          </p:cNvSpPr>
          <p:nvPr>
            <p:ph type="sldNum" sz="quarter" idx="4294967295"/>
          </p:nvPr>
        </p:nvSpPr>
        <p:spPr>
          <a:xfrm>
            <a:off x="7010400" y="4883720"/>
            <a:ext cx="2133600" cy="273844"/>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36D82E-CE9F-4850-9751-B326B49AD240}" type="slidenum">
              <a:rPr kumimoji="0" lang="en-US" sz="1200" b="0" i="0" u="none" strike="noStrike" kern="1200" cap="none" spc="0" normalizeH="0" baseline="0" noProof="0" smtClean="0">
                <a:ln>
                  <a:noFill/>
                </a:ln>
                <a:solidFill>
                  <a:schemeClr val="bg1"/>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schemeClr val="bg1"/>
              </a:solidFill>
              <a:effectLst/>
              <a:uLnTx/>
              <a:uFillTx/>
              <a:latin typeface="Calibri"/>
              <a:ea typeface="+mn-ea"/>
              <a:cs typeface="+mn-cs"/>
            </a:endParaRPr>
          </a:p>
        </p:txBody>
      </p:sp>
    </p:spTree>
    <p:extLst>
      <p:ext uri="{BB962C8B-B14F-4D97-AF65-F5344CB8AC3E}">
        <p14:creationId xmlns:p14="http://schemas.microsoft.com/office/powerpoint/2010/main" val="309277870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628969962"/>
              </p:ext>
            </p:extLst>
          </p:nvPr>
        </p:nvGraphicFramePr>
        <p:xfrm>
          <a:off x="132314" y="699542"/>
          <a:ext cx="8883832" cy="3816424"/>
        </p:xfrm>
        <a:graphic>
          <a:graphicData uri="http://schemas.openxmlformats.org/drawingml/2006/table">
            <a:tbl>
              <a:tblPr/>
              <a:tblGrid>
                <a:gridCol w="479246">
                  <a:extLst>
                    <a:ext uri="{9D8B030D-6E8A-4147-A177-3AD203B41FA5}">
                      <a16:colId xmlns:a16="http://schemas.microsoft.com/office/drawing/2014/main" val="20000"/>
                    </a:ext>
                  </a:extLst>
                </a:gridCol>
                <a:gridCol w="1008112">
                  <a:extLst>
                    <a:ext uri="{9D8B030D-6E8A-4147-A177-3AD203B41FA5}">
                      <a16:colId xmlns:a16="http://schemas.microsoft.com/office/drawing/2014/main" val="20001"/>
                    </a:ext>
                  </a:extLst>
                </a:gridCol>
                <a:gridCol w="504056">
                  <a:extLst>
                    <a:ext uri="{9D8B030D-6E8A-4147-A177-3AD203B41FA5}">
                      <a16:colId xmlns:a16="http://schemas.microsoft.com/office/drawing/2014/main" val="20006"/>
                    </a:ext>
                  </a:extLst>
                </a:gridCol>
                <a:gridCol w="864096">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576064">
                  <a:extLst>
                    <a:ext uri="{9D8B030D-6E8A-4147-A177-3AD203B41FA5}">
                      <a16:colId xmlns:a16="http://schemas.microsoft.com/office/drawing/2014/main" val="20004"/>
                    </a:ext>
                  </a:extLst>
                </a:gridCol>
                <a:gridCol w="648072">
                  <a:extLst>
                    <a:ext uri="{9D8B030D-6E8A-4147-A177-3AD203B41FA5}">
                      <a16:colId xmlns:a16="http://schemas.microsoft.com/office/drawing/2014/main" val="2800999351"/>
                    </a:ext>
                  </a:extLst>
                </a:gridCol>
                <a:gridCol w="3940090">
                  <a:extLst>
                    <a:ext uri="{9D8B030D-6E8A-4147-A177-3AD203B41FA5}">
                      <a16:colId xmlns:a16="http://schemas.microsoft.com/office/drawing/2014/main" val="20005"/>
                    </a:ext>
                  </a:extLst>
                </a:gridCol>
              </a:tblGrid>
              <a:tr h="629633">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Subject</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Segments</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BCC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a:t>
                      </a:r>
                      <a:r>
                        <a:rPr lang="en-US" altLang="zh-TW" sz="800" b="0" i="0" u="none" strike="noStrike" dirty="0">
                          <a:solidFill>
                            <a:schemeClr val="tx1"/>
                          </a:solidFill>
                          <a:effectLst/>
                          <a:latin typeface="DFKai-SB" pitchFamily="65" charset="-120"/>
                          <a:ea typeface="DFKai-SB" pitchFamily="65" charset="-120"/>
                        </a:rPr>
                        <a:t>4</a:t>
                      </a:r>
                      <a:r>
                        <a:rPr lang="de-DE" altLang="zh-TW" sz="800" b="0" i="0" u="none" strike="noStrike" dirty="0">
                          <a:solidFill>
                            <a:schemeClr val="tx1"/>
                          </a:solidFill>
                          <a:effectLst/>
                          <a:latin typeface="DFKai-SB" pitchFamily="65" charset="-120"/>
                          <a:ea typeface="DFKai-SB" pitchFamily="65" charset="-120"/>
                        </a:rPr>
                        <a:t> Target</a:t>
                      </a:r>
                    </a:p>
                    <a:p>
                      <a:pPr algn="ctr" rtl="0" fontAlgn="ct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2024 JAN~DEC</a:t>
                      </a:r>
                    </a:p>
                    <a:p>
                      <a:pPr marL="0" marR="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a:t>
                      </a:r>
                      <a:r>
                        <a:rPr lang="de-DE" altLang="zh-TW" sz="800" b="0" i="0" u="none" strike="noStrike" baseline="0" dirty="0">
                          <a:solidFill>
                            <a:schemeClr val="tx1"/>
                          </a:solidFill>
                          <a:effectLst/>
                          <a:latin typeface="DFKai-SB" pitchFamily="65" charset="-120"/>
                          <a:ea typeface="DFKai-SB" pitchFamily="65" charset="-120"/>
                        </a:rPr>
                        <a:t> </a:t>
                      </a:r>
                      <a:r>
                        <a:rPr lang="de-DE" altLang="zh-TW" sz="800" b="0" i="0" u="none" strike="noStrike" dirty="0">
                          <a:solidFill>
                            <a:schemeClr val="tx1"/>
                          </a:solidFill>
                          <a:effectLst/>
                          <a:latin typeface="DFKai-SB" pitchFamily="65" charset="-120"/>
                          <a:ea typeface="DFKai-SB" pitchFamily="65" charset="-120"/>
                        </a:rPr>
                        <a:t>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800" b="0" i="0" u="none" strike="noStrike" dirty="0">
                          <a:solidFill>
                            <a:schemeClr val="tx1"/>
                          </a:solidFill>
                          <a:effectLst/>
                          <a:latin typeface="DFKai-SB" pitchFamily="65" charset="-120"/>
                          <a:ea typeface="DFKai-SB" pitchFamily="65" charset="-120"/>
                        </a:rPr>
                        <a:t>Achievement</a:t>
                      </a:r>
                    </a:p>
                    <a:p>
                      <a:pPr algn="ctr" rtl="0" fontAlgn="ctr"/>
                      <a:r>
                        <a:rPr lang="de-DE" altLang="zh-TW" sz="800" b="0" i="0" u="none" strike="noStrike" dirty="0">
                          <a:solidFill>
                            <a:schemeClr val="tx1"/>
                          </a:solidFill>
                          <a:effectLst/>
                          <a:latin typeface="DFKai-SB" pitchFamily="65" charset="-120"/>
                          <a:ea typeface="DFKai-SB" pitchFamily="65" charset="-120"/>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2025 JAN~DEC</a:t>
                      </a:r>
                    </a:p>
                    <a:p>
                      <a:pPr marL="0" marR="0" lvl="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sz="1000" b="0" i="0" u="none" strike="noStrike" dirty="0">
                          <a:solidFill>
                            <a:srgbClr val="000000"/>
                          </a:solidFill>
                          <a:effectLst/>
                          <a:latin typeface="DFKai-SB" pitchFamily="65" charset="-120"/>
                          <a:ea typeface="DFKai-SB" pitchFamily="65" charset="-120"/>
                        </a:rPr>
                        <a:t>Market</a:t>
                      </a:r>
                      <a:r>
                        <a:rPr lang="de-DE" sz="1000" b="0" i="0" u="none" strike="noStrike" baseline="0" dirty="0">
                          <a:solidFill>
                            <a:srgbClr val="000000"/>
                          </a:solidFill>
                          <a:effectLst/>
                          <a:latin typeface="DFKai-SB" pitchFamily="65" charset="-120"/>
                          <a:ea typeface="DFKai-SB" pitchFamily="65" charset="-120"/>
                        </a:rPr>
                        <a:t> Review</a:t>
                      </a:r>
                      <a:r>
                        <a:rPr lang="de-DE" sz="1000" b="0" i="0" u="none" strike="noStrike" dirty="0">
                          <a:solidFill>
                            <a:srgbClr val="000000"/>
                          </a:solidFill>
                          <a:effectLst/>
                          <a:latin typeface="DFKai-SB" pitchFamily="65" charset="-120"/>
                          <a:ea typeface="DFKai-SB" pitchFamily="65" charset="-120"/>
                        </a:rPr>
                        <a:t> &amp; Action</a:t>
                      </a:r>
                      <a:r>
                        <a:rPr lang="de-DE" sz="1000" b="0" i="0" u="none" strike="noStrike" baseline="0" dirty="0">
                          <a:solidFill>
                            <a:srgbClr val="000000"/>
                          </a:solidFill>
                          <a:effectLst/>
                          <a:latin typeface="DFKai-SB" pitchFamily="65" charset="-120"/>
                          <a:ea typeface="DFKai-SB" pitchFamily="65" charset="-120"/>
                        </a:rPr>
                        <a:t> Plan</a:t>
                      </a:r>
                    </a:p>
                    <a:p>
                      <a:pPr algn="ctr" rtl="0" fontAlgn="ctr"/>
                      <a:r>
                        <a:rPr lang="de-DE" sz="1000" b="0" i="0" u="none" strike="noStrike" baseline="0" dirty="0">
                          <a:solidFill>
                            <a:srgbClr val="000000"/>
                          </a:solidFill>
                          <a:effectLst/>
                          <a:latin typeface="DFKai-SB" pitchFamily="65" charset="-120"/>
                          <a:ea typeface="DFKai-SB" pitchFamily="65" charset="-120"/>
                        </a:rPr>
                        <a:t>(How to achieve 2025 target?)</a:t>
                      </a: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extLst>
                  <a:ext uri="{0D108BD9-81ED-4DB2-BD59-A6C34878D82A}">
                    <a16:rowId xmlns:a16="http://schemas.microsoft.com/office/drawing/2014/main" val="10000"/>
                  </a:ext>
                </a:extLst>
              </a:tr>
              <a:tr h="383987">
                <a:tc vMerge="1">
                  <a:txBody>
                    <a:bodyPr/>
                    <a:lstStyle/>
                    <a:p>
                      <a:endParaRPr lang="de-DE"/>
                    </a:p>
                  </a:txBody>
                  <a:tcPr/>
                </a:tc>
                <a:tc vMerge="1">
                  <a:txBody>
                    <a:bodyPr/>
                    <a:lstStyle/>
                    <a:p>
                      <a:endParaRPr lang="de-DE"/>
                    </a:p>
                  </a:txBody>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(B)</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(B)/(A)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Target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extLst>
                  <a:ext uri="{0D108BD9-81ED-4DB2-BD59-A6C34878D82A}">
                    <a16:rowId xmlns:a16="http://schemas.microsoft.com/office/drawing/2014/main" val="10001"/>
                  </a:ext>
                </a:extLst>
              </a:tr>
              <a:tr h="1365132">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Trade</a:t>
                      </a:r>
                      <a:r>
                        <a:rPr lang="en-US" altLang="zh-TW" sz="1000" b="0" i="0" u="none" strike="noStrike" baseline="0" dirty="0">
                          <a:solidFill>
                            <a:srgbClr val="000000"/>
                          </a:solidFill>
                          <a:effectLst/>
                          <a:latin typeface="DFKai-SB" pitchFamily="65" charset="-120"/>
                          <a:ea typeface="DFKai-SB" pitchFamily="65" charset="-120"/>
                        </a:rPr>
                        <a:t> Lane</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800" b="1" i="0" u="none" strike="noStrike" dirty="0">
                          <a:solidFill>
                            <a:schemeClr val="tx1"/>
                          </a:solidFill>
                          <a:effectLst/>
                          <a:latin typeface="+mn-lt"/>
                          <a:ea typeface="DFKai-SB" pitchFamily="65" charset="-120"/>
                        </a:rPr>
                        <a:t>F.E. =&gt; </a:t>
                      </a:r>
                      <a:r>
                        <a:rPr lang="en-US" altLang="zh-TW" sz="800" b="1" i="0" u="none" strike="noStrike" dirty="0">
                          <a:solidFill>
                            <a:srgbClr val="FF0000"/>
                          </a:solidFill>
                          <a:effectLst/>
                          <a:latin typeface="+mn-lt"/>
                          <a:ea typeface="DFKai-SB" pitchFamily="65" charset="-120"/>
                        </a:rPr>
                        <a:t>PR</a:t>
                      </a:r>
                      <a:r>
                        <a:rPr lang="en-US" altLang="zh-TW" sz="800" b="1" i="0" u="none" strike="noStrike" baseline="0" dirty="0">
                          <a:solidFill>
                            <a:schemeClr val="tx1"/>
                          </a:solidFill>
                          <a:effectLst/>
                          <a:latin typeface="+mn-lt"/>
                          <a:ea typeface="DFKai-SB" pitchFamily="65" charset="-120"/>
                        </a:rPr>
                        <a:t> IMP.</a:t>
                      </a:r>
                    </a:p>
                    <a:p>
                      <a:pPr algn="ctr" rtl="0" fontAlgn="ctr"/>
                      <a:r>
                        <a:rPr lang="en-US" altLang="zh-TW" sz="800" b="0" i="0" u="none" strike="noStrike" baseline="0" dirty="0">
                          <a:solidFill>
                            <a:schemeClr val="tx1"/>
                          </a:solidFill>
                          <a:effectLst/>
                          <a:latin typeface="+mn-lt"/>
                          <a:ea typeface="DFKai-SB" pitchFamily="65" charset="-120"/>
                        </a:rPr>
                        <a:t>(618</a:t>
                      </a:r>
                      <a:r>
                        <a:rPr lang="de-DE" altLang="zh-TW" sz="800" b="0" i="0" u="none" strike="noStrike" baseline="0" dirty="0">
                          <a:solidFill>
                            <a:schemeClr val="tx1"/>
                          </a:solidFill>
                          <a:effectLst/>
                          <a:latin typeface="+mn-lt"/>
                          <a:ea typeface="DFKai-SB" pitchFamily="65" charset="-120"/>
                        </a:rPr>
                        <a:t> Tr</a:t>
                      </a:r>
                      <a:r>
                        <a:rPr lang="fr-FR" altLang="zh-TW" sz="800" b="0" i="0" u="none" strike="noStrike" baseline="0" dirty="0" err="1">
                          <a:solidFill>
                            <a:schemeClr val="tx1"/>
                          </a:solidFill>
                          <a:effectLst/>
                          <a:latin typeface="+mn-lt"/>
                          <a:ea typeface="DFKai-SB" pitchFamily="65" charset="-120"/>
                        </a:rPr>
                        <a:t>ade</a:t>
                      </a:r>
                      <a:r>
                        <a:rPr lang="fr-FR" altLang="zh-TW" sz="800" b="0" i="0" u="none" strike="noStrike" baseline="0" dirty="0">
                          <a:solidFill>
                            <a:schemeClr val="tx1"/>
                          </a:solidFill>
                          <a:effectLst/>
                          <a:latin typeface="+mn-lt"/>
                          <a:ea typeface="DFKai-SB" pitchFamily="65" charset="-120"/>
                        </a:rPr>
                        <a:t>)</a:t>
                      </a:r>
                      <a:endParaRPr lang="de-DE" altLang="zh-TW" sz="800" b="0" i="0" u="none" strike="noStrike" dirty="0">
                        <a:solidFill>
                          <a:schemeClr val="tx1"/>
                        </a:solidFill>
                        <a:effectLst/>
                        <a:latin typeface="+mn-lt"/>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800" b="0" i="0" u="none" strike="noStrike" dirty="0">
                          <a:solidFill>
                            <a:schemeClr val="tx1"/>
                          </a:solidFill>
                          <a:effectLst/>
                          <a:latin typeface="+mn-lt"/>
                          <a:ea typeface="DFKai-SB" pitchFamily="65" charset="-120"/>
                        </a:rPr>
                        <a:t>LAD</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800" b="0" i="0" u="none" strike="noStrike" dirty="0">
                          <a:solidFill>
                            <a:schemeClr val="tx1"/>
                          </a:solidFill>
                          <a:effectLst/>
                          <a:latin typeface="+mn-lt"/>
                          <a:ea typeface="DFKai-SB" panose="03000509000000000000" pitchFamily="65" charset="-120"/>
                        </a:rPr>
                        <a:t>6,511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800" b="0" i="0" u="none" strike="noStrike" dirty="0">
                          <a:solidFill>
                            <a:schemeClr val="tx1"/>
                          </a:solidFill>
                          <a:effectLst/>
                          <a:latin typeface="+mn-lt"/>
                          <a:ea typeface="DFKai-SB" panose="03000509000000000000" pitchFamily="65" charset="-120"/>
                        </a:rPr>
                        <a:t>9,247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800" b="0" i="0" u="none" strike="noStrike" dirty="0">
                          <a:solidFill>
                            <a:schemeClr val="tx1"/>
                          </a:solidFill>
                          <a:effectLst/>
                          <a:latin typeface="+mn-lt"/>
                          <a:ea typeface="DFKai-SB" panose="03000509000000000000" pitchFamily="65" charset="-120"/>
                        </a:rPr>
                        <a:t>142%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altLang="zh-TW" sz="800" b="0" i="0" u="none" strike="noStrike" dirty="0">
                          <a:solidFill>
                            <a:schemeClr val="tx1"/>
                          </a:solidFill>
                          <a:effectLst/>
                          <a:latin typeface="+mn-lt"/>
                          <a:ea typeface="DFKai-SB" panose="03000509000000000000" pitchFamily="65" charset="-120"/>
                        </a:rPr>
                        <a:t>9,800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800" b="0" i="0" u="none" strike="noStrike" dirty="0">
                          <a:solidFill>
                            <a:schemeClr val="tx1"/>
                          </a:solidFill>
                          <a:effectLst/>
                          <a:latin typeface="+mn-lt"/>
                          <a:ea typeface="DFKai-SB" panose="03000509000000000000" pitchFamily="65" charset="-120"/>
                          <a:cs typeface="+mn-cs"/>
                        </a:rPr>
                        <a:t>Market in PR is expected to remain the same. In 2025 since we keep loosing  support from all A/C‘s in PR. Specially from our contract A/C‘s which is our core. The only solution is to stabilize CAN service and provide reasonable transit times and fast cargo allocations at POL‘S.</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2"/>
                  </a:ext>
                </a:extLst>
              </a:tr>
              <a:tr h="1437672">
                <a:tc vMerge="1">
                  <a:txBody>
                    <a:bodyPr/>
                    <a:lstStyle/>
                    <a:p>
                      <a:endParaRPr lang="de-DE"/>
                    </a:p>
                  </a:txBody>
                  <a:tcPr/>
                </a:tc>
                <a:tc>
                  <a:txBody>
                    <a:bodyPr/>
                    <a:lstStyle/>
                    <a:p>
                      <a:pPr algn="ctr" rtl="0" fontAlgn="ctr"/>
                      <a:r>
                        <a:rPr lang="en-US" altLang="zh-TW" sz="800" b="1" i="0" u="none" strike="noStrike" dirty="0">
                          <a:solidFill>
                            <a:srgbClr val="FF0000"/>
                          </a:solidFill>
                          <a:effectLst/>
                          <a:latin typeface="+mn-lt"/>
                          <a:ea typeface="DFKai-SB" pitchFamily="65" charset="-120"/>
                        </a:rPr>
                        <a:t>PR</a:t>
                      </a:r>
                      <a:r>
                        <a:rPr lang="en-US" altLang="zh-TW" sz="800" b="1" i="0" u="none" strike="noStrike" dirty="0">
                          <a:solidFill>
                            <a:schemeClr val="tx1"/>
                          </a:solidFill>
                          <a:effectLst/>
                          <a:latin typeface="+mn-lt"/>
                          <a:ea typeface="DFKai-SB" pitchFamily="65" charset="-120"/>
                        </a:rPr>
                        <a:t> </a:t>
                      </a:r>
                      <a:r>
                        <a:rPr lang="fr-FR" altLang="zh-TW" sz="800" b="1" i="0" u="none" strike="noStrike" dirty="0">
                          <a:solidFill>
                            <a:schemeClr val="tx1"/>
                          </a:solidFill>
                          <a:effectLst/>
                          <a:latin typeface="+mn-lt"/>
                          <a:ea typeface="DFKai-SB" pitchFamily="65" charset="-120"/>
                          <a:sym typeface="Wingdings" pitchFamily="2" charset="2"/>
                        </a:rPr>
                        <a:t></a:t>
                      </a:r>
                      <a:r>
                        <a:rPr lang="fr-FR" altLang="zh-TW" sz="800" b="1" i="0" u="none" strike="noStrike" dirty="0">
                          <a:solidFill>
                            <a:schemeClr val="tx1"/>
                          </a:solidFill>
                          <a:effectLst/>
                          <a:latin typeface="+mn-lt"/>
                          <a:ea typeface="DFKai-SB" pitchFamily="65" charset="-120"/>
                        </a:rPr>
                        <a:t> CARI</a:t>
                      </a:r>
                    </a:p>
                    <a:p>
                      <a:pPr algn="ctr" rtl="0" fontAlgn="ctr"/>
                      <a:r>
                        <a:rPr lang="en-US" altLang="zh-TW" sz="800" b="0" i="0" u="none" strike="noStrike" dirty="0">
                          <a:solidFill>
                            <a:schemeClr val="tx1"/>
                          </a:solidFill>
                          <a:effectLst/>
                          <a:latin typeface="+mn-lt"/>
                          <a:ea typeface="DFKai-SB" pitchFamily="65" charset="-120"/>
                        </a:rPr>
                        <a:t>(609+610</a:t>
                      </a:r>
                      <a:r>
                        <a:rPr lang="de-DE" altLang="zh-TW" sz="800" b="0" i="0" u="none" strike="noStrike" baseline="0" dirty="0">
                          <a:solidFill>
                            <a:schemeClr val="tx1"/>
                          </a:solidFill>
                          <a:effectLst/>
                          <a:latin typeface="+mn-lt"/>
                          <a:ea typeface="DFKai-SB" pitchFamily="65" charset="-120"/>
                        </a:rPr>
                        <a:t> Tr</a:t>
                      </a:r>
                      <a:r>
                        <a:rPr lang="fr-FR" altLang="zh-TW" sz="800" b="0" i="0" u="none" strike="noStrike" baseline="0" dirty="0" err="1">
                          <a:solidFill>
                            <a:schemeClr val="tx1"/>
                          </a:solidFill>
                          <a:effectLst/>
                          <a:latin typeface="+mn-lt"/>
                          <a:ea typeface="DFKai-SB" pitchFamily="65" charset="-120"/>
                        </a:rPr>
                        <a:t>ade</a:t>
                      </a:r>
                      <a:r>
                        <a:rPr lang="fr-FR" altLang="zh-TW" sz="800" b="0" i="0" u="none" strike="noStrike" baseline="0" dirty="0">
                          <a:solidFill>
                            <a:schemeClr val="tx1"/>
                          </a:solidFill>
                          <a:effectLst/>
                          <a:latin typeface="+mn-lt"/>
                          <a:ea typeface="DFKai-SB" pitchFamily="65" charset="-120"/>
                        </a:rPr>
                        <a:t>)</a:t>
                      </a:r>
                      <a:endParaRPr lang="de-DE" sz="800" b="0" i="0" u="none" strike="noStrike" dirty="0">
                        <a:solidFill>
                          <a:schemeClr val="tx1"/>
                        </a:solidFill>
                        <a:effectLst/>
                        <a:latin typeface="+mn-lt"/>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800" b="0" i="0" u="none" strike="noStrike" dirty="0">
                          <a:solidFill>
                            <a:schemeClr val="tx1"/>
                          </a:solidFill>
                          <a:effectLst/>
                          <a:latin typeface="+mn-lt"/>
                          <a:ea typeface="DFKai-SB" pitchFamily="65" charset="-120"/>
                        </a:rPr>
                        <a:t>EGA-ATC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800" b="0" i="0" u="none" strike="noStrike" dirty="0">
                          <a:solidFill>
                            <a:schemeClr val="tx1"/>
                          </a:solidFill>
                          <a:effectLst/>
                          <a:latin typeface="+mn-lt"/>
                          <a:ea typeface="DFKai-SB" panose="03000509000000000000" pitchFamily="65" charset="-120"/>
                        </a:rPr>
                        <a:t>830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800" b="0" i="0" u="none" strike="noStrike" dirty="0">
                          <a:solidFill>
                            <a:schemeClr val="tx1"/>
                          </a:solidFill>
                          <a:effectLst/>
                          <a:latin typeface="+mn-lt"/>
                          <a:ea typeface="DFKai-SB" panose="03000509000000000000" pitchFamily="65" charset="-120"/>
                        </a:rPr>
                        <a:t>354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800" b="0" i="0" u="none" strike="noStrike" dirty="0">
                          <a:solidFill>
                            <a:srgbClr val="FF0000"/>
                          </a:solidFill>
                          <a:effectLst/>
                          <a:latin typeface="+mn-lt"/>
                          <a:ea typeface="DFKai-SB" panose="03000509000000000000" pitchFamily="65" charset="-120"/>
                        </a:rPr>
                        <a:t>43%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altLang="zh-TW" sz="800" b="0" i="0" u="none" strike="noStrike" dirty="0">
                          <a:solidFill>
                            <a:schemeClr val="tx1"/>
                          </a:solidFill>
                          <a:effectLst/>
                          <a:latin typeface="+mn-lt"/>
                          <a:ea typeface="DFKai-SB" panose="03000509000000000000" pitchFamily="65" charset="-120"/>
                        </a:rPr>
                        <a:t>500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rtl="0" fontAlgn="ctr"/>
                      <a:r>
                        <a:rPr lang="en-US" sz="800" b="0" i="0" u="none" strike="noStrike" dirty="0">
                          <a:solidFill>
                            <a:schemeClr val="tx1"/>
                          </a:solidFill>
                          <a:effectLst/>
                          <a:latin typeface="+mn-lt"/>
                          <a:ea typeface="DFKai-SB" pitchFamily="65" charset="-120"/>
                        </a:rPr>
                        <a:t>We keep loosing support due to the fact we don‘t have a stable service. We need to stabilize service to regain support from A/C‘S and have a higher cargo goal.</a:t>
                      </a:r>
                    </a:p>
                    <a:p>
                      <a:pPr algn="l" rtl="0" fontAlgn="ctr"/>
                      <a:endParaRPr lang="de-DE" sz="800" b="0" i="0" u="none" strike="noStrike" dirty="0">
                        <a:solidFill>
                          <a:schemeClr val="tx1"/>
                        </a:solidFill>
                        <a:effectLst/>
                        <a:latin typeface="+mn-lt"/>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3"/>
                  </a:ext>
                </a:extLst>
              </a:tr>
            </a:tbl>
          </a:graphicData>
        </a:graphic>
      </p:graphicFrame>
      <p:sp>
        <p:nvSpPr>
          <p:cNvPr id="7" name="Slide Number Placeholder 1"/>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47</a:t>
            </a:fld>
            <a:endParaRPr lang="en-US" sz="1200" dirty="0">
              <a:solidFill>
                <a:prstClr val="black"/>
              </a:solidFill>
              <a:latin typeface="Calibri"/>
            </a:endParaRPr>
          </a:p>
        </p:txBody>
      </p:sp>
      <p:sp>
        <p:nvSpPr>
          <p:cNvPr id="2" name="Title 11">
            <a:extLst>
              <a:ext uri="{FF2B5EF4-FFF2-40B4-BE49-F238E27FC236}">
                <a16:creationId xmlns:a16="http://schemas.microsoft.com/office/drawing/2014/main" id="{E6F4305D-85C4-6518-59AB-EA76C07348B2}"/>
              </a:ext>
            </a:extLst>
          </p:cNvPr>
          <p:cNvSpPr txBox="1">
            <a:spLocks/>
          </p:cNvSpPr>
          <p:nvPr/>
        </p:nvSpPr>
        <p:spPr>
          <a:xfrm>
            <a:off x="104257" y="66576"/>
            <a:ext cx="8935486" cy="555831"/>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ltLang="zh-TW" sz="2400" b="1" dirty="0">
                <a:latin typeface="DFKai-SB" pitchFamily="65" charset="-120"/>
                <a:ea typeface="DFKai-SB" pitchFamily="65" charset="-120"/>
              </a:rPr>
              <a:t>Performance/Space(2024) and 2025 Market Review </a:t>
            </a:r>
            <a:r>
              <a:rPr lang="en-US" altLang="zh-TW" sz="2400" b="1" dirty="0">
                <a:solidFill>
                  <a:srgbClr val="FFFF00"/>
                </a:solidFill>
                <a:latin typeface="DFKai-SB" pitchFamily="65" charset="-120"/>
                <a:ea typeface="DFKai-SB" pitchFamily="65" charset="-120"/>
              </a:rPr>
              <a:t>(PR)</a:t>
            </a:r>
            <a:endParaRPr lang="en-US" sz="2400" b="1" dirty="0">
              <a:solidFill>
                <a:srgbClr val="FFFF00"/>
              </a:solidFill>
              <a:latin typeface="DFKai-SB" pitchFamily="65" charset="-120"/>
              <a:ea typeface="DFKai-SB" pitchFamily="65" charset="-120"/>
            </a:endParaRPr>
          </a:p>
        </p:txBody>
      </p:sp>
    </p:spTree>
    <p:extLst>
      <p:ext uri="{BB962C8B-B14F-4D97-AF65-F5344CB8AC3E}">
        <p14:creationId xmlns:p14="http://schemas.microsoft.com/office/powerpoint/2010/main" val="38849191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258009516"/>
              </p:ext>
            </p:extLst>
          </p:nvPr>
        </p:nvGraphicFramePr>
        <p:xfrm>
          <a:off x="132314" y="689870"/>
          <a:ext cx="8883832" cy="3975148"/>
        </p:xfrm>
        <a:graphic>
          <a:graphicData uri="http://schemas.openxmlformats.org/drawingml/2006/table">
            <a:tbl>
              <a:tblPr/>
              <a:tblGrid>
                <a:gridCol w="479246">
                  <a:extLst>
                    <a:ext uri="{9D8B030D-6E8A-4147-A177-3AD203B41FA5}">
                      <a16:colId xmlns:a16="http://schemas.microsoft.com/office/drawing/2014/main" val="20000"/>
                    </a:ext>
                  </a:extLst>
                </a:gridCol>
                <a:gridCol w="1080120">
                  <a:extLst>
                    <a:ext uri="{9D8B030D-6E8A-4147-A177-3AD203B41FA5}">
                      <a16:colId xmlns:a16="http://schemas.microsoft.com/office/drawing/2014/main" val="20001"/>
                    </a:ext>
                  </a:extLst>
                </a:gridCol>
                <a:gridCol w="432048">
                  <a:extLst>
                    <a:ext uri="{9D8B030D-6E8A-4147-A177-3AD203B41FA5}">
                      <a16:colId xmlns:a16="http://schemas.microsoft.com/office/drawing/2014/main" val="20006"/>
                    </a:ext>
                  </a:extLst>
                </a:gridCol>
                <a:gridCol w="864096">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576064">
                  <a:extLst>
                    <a:ext uri="{9D8B030D-6E8A-4147-A177-3AD203B41FA5}">
                      <a16:colId xmlns:a16="http://schemas.microsoft.com/office/drawing/2014/main" val="20004"/>
                    </a:ext>
                  </a:extLst>
                </a:gridCol>
                <a:gridCol w="720080">
                  <a:extLst>
                    <a:ext uri="{9D8B030D-6E8A-4147-A177-3AD203B41FA5}">
                      <a16:colId xmlns:a16="http://schemas.microsoft.com/office/drawing/2014/main" val="1790420291"/>
                    </a:ext>
                  </a:extLst>
                </a:gridCol>
                <a:gridCol w="3868082">
                  <a:extLst>
                    <a:ext uri="{9D8B030D-6E8A-4147-A177-3AD203B41FA5}">
                      <a16:colId xmlns:a16="http://schemas.microsoft.com/office/drawing/2014/main" val="20005"/>
                    </a:ext>
                  </a:extLst>
                </a:gridCol>
              </a:tblGrid>
              <a:tr h="513728">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Subject</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Segments</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BCC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a:t>
                      </a:r>
                      <a:r>
                        <a:rPr lang="en-US" altLang="zh-TW" sz="800" b="0" i="0" u="none" strike="noStrike" dirty="0">
                          <a:solidFill>
                            <a:schemeClr val="tx1"/>
                          </a:solidFill>
                          <a:effectLst/>
                          <a:latin typeface="DFKai-SB" pitchFamily="65" charset="-120"/>
                          <a:ea typeface="DFKai-SB" pitchFamily="65" charset="-120"/>
                        </a:rPr>
                        <a:t>4</a:t>
                      </a:r>
                      <a:r>
                        <a:rPr lang="de-DE" altLang="zh-TW" sz="800" b="0" i="0" u="none" strike="noStrike" dirty="0">
                          <a:solidFill>
                            <a:schemeClr val="tx1"/>
                          </a:solidFill>
                          <a:effectLst/>
                          <a:latin typeface="DFKai-SB" pitchFamily="65" charset="-120"/>
                          <a:ea typeface="DFKai-SB" pitchFamily="65" charset="-120"/>
                        </a:rPr>
                        <a:t> Target</a:t>
                      </a:r>
                    </a:p>
                    <a:p>
                      <a:pPr algn="ctr" rtl="0" fontAlgn="ct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2024 JAN~DEC</a:t>
                      </a:r>
                    </a:p>
                    <a:p>
                      <a:pPr marL="0" marR="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a:t>
                      </a:r>
                      <a:r>
                        <a:rPr lang="de-DE" altLang="zh-TW" sz="800" b="0" i="0" u="none" strike="noStrike" baseline="0" dirty="0">
                          <a:solidFill>
                            <a:schemeClr val="tx1"/>
                          </a:solidFill>
                          <a:effectLst/>
                          <a:latin typeface="DFKai-SB" pitchFamily="65" charset="-120"/>
                          <a:ea typeface="DFKai-SB" pitchFamily="65" charset="-120"/>
                        </a:rPr>
                        <a:t> </a:t>
                      </a:r>
                      <a:r>
                        <a:rPr lang="de-DE" altLang="zh-TW" sz="800" b="0" i="0" u="none" strike="noStrike" dirty="0">
                          <a:solidFill>
                            <a:schemeClr val="tx1"/>
                          </a:solidFill>
                          <a:effectLst/>
                          <a:latin typeface="DFKai-SB" pitchFamily="65" charset="-120"/>
                          <a:ea typeface="DFKai-SB" pitchFamily="65" charset="-120"/>
                        </a:rPr>
                        <a:t>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800" b="0" i="0" u="none" strike="noStrike" dirty="0">
                          <a:solidFill>
                            <a:schemeClr val="tx1"/>
                          </a:solidFill>
                          <a:effectLst/>
                          <a:latin typeface="DFKai-SB" pitchFamily="65" charset="-120"/>
                          <a:ea typeface="DFKai-SB" pitchFamily="65" charset="-120"/>
                        </a:rPr>
                        <a:t>Achievement</a:t>
                      </a:r>
                    </a:p>
                    <a:p>
                      <a:pPr algn="ctr" rtl="0" fontAlgn="ctr"/>
                      <a:r>
                        <a:rPr lang="de-DE" altLang="zh-TW" sz="800" b="0" i="0" u="none" strike="noStrike" dirty="0">
                          <a:solidFill>
                            <a:schemeClr val="tx1"/>
                          </a:solidFill>
                          <a:effectLst/>
                          <a:latin typeface="DFKai-SB" pitchFamily="65" charset="-120"/>
                          <a:ea typeface="DFKai-SB" pitchFamily="65" charset="-120"/>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2025 JAN~DEC</a:t>
                      </a:r>
                    </a:p>
                    <a:p>
                      <a:pPr marL="0" marR="0" lvl="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sz="1000" b="0" i="0" u="none" strike="noStrike" dirty="0">
                          <a:solidFill>
                            <a:srgbClr val="000000"/>
                          </a:solidFill>
                          <a:effectLst/>
                          <a:latin typeface="DFKai-SB" pitchFamily="65" charset="-120"/>
                          <a:ea typeface="DFKai-SB" pitchFamily="65" charset="-120"/>
                        </a:rPr>
                        <a:t>Market</a:t>
                      </a:r>
                      <a:r>
                        <a:rPr lang="de-DE" sz="1000" b="0" i="0" u="none" strike="noStrike" baseline="0" dirty="0">
                          <a:solidFill>
                            <a:srgbClr val="000000"/>
                          </a:solidFill>
                          <a:effectLst/>
                          <a:latin typeface="DFKai-SB" pitchFamily="65" charset="-120"/>
                          <a:ea typeface="DFKai-SB" pitchFamily="65" charset="-120"/>
                        </a:rPr>
                        <a:t> Review</a:t>
                      </a:r>
                      <a:r>
                        <a:rPr lang="de-DE" sz="1000" b="0" i="0" u="none" strike="noStrike" dirty="0">
                          <a:solidFill>
                            <a:srgbClr val="000000"/>
                          </a:solidFill>
                          <a:effectLst/>
                          <a:latin typeface="DFKai-SB" pitchFamily="65" charset="-120"/>
                          <a:ea typeface="DFKai-SB" pitchFamily="65" charset="-120"/>
                        </a:rPr>
                        <a:t> &amp; Action</a:t>
                      </a:r>
                      <a:r>
                        <a:rPr lang="de-DE" sz="1000" b="0" i="0" u="none" strike="noStrike" baseline="0" dirty="0">
                          <a:solidFill>
                            <a:srgbClr val="000000"/>
                          </a:solidFill>
                          <a:effectLst/>
                          <a:latin typeface="DFKai-SB" pitchFamily="65" charset="-120"/>
                          <a:ea typeface="DFKai-SB" pitchFamily="65" charset="-120"/>
                        </a:rPr>
                        <a:t> Plan</a:t>
                      </a:r>
                    </a:p>
                    <a:p>
                      <a:pPr algn="ctr" rtl="0" fontAlgn="ctr"/>
                      <a:r>
                        <a:rPr lang="de-DE" sz="1000" b="0" i="0" u="none" strike="noStrike" baseline="0" dirty="0">
                          <a:solidFill>
                            <a:srgbClr val="000000"/>
                          </a:solidFill>
                          <a:effectLst/>
                          <a:latin typeface="DFKai-SB" pitchFamily="65" charset="-120"/>
                          <a:ea typeface="DFKai-SB" pitchFamily="65" charset="-120"/>
                        </a:rPr>
                        <a:t>(How to achieve 2025 target?)</a:t>
                      </a: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extLst>
                  <a:ext uri="{0D108BD9-81ED-4DB2-BD59-A6C34878D82A}">
                    <a16:rowId xmlns:a16="http://schemas.microsoft.com/office/drawing/2014/main" val="10000"/>
                  </a:ext>
                </a:extLst>
              </a:tr>
              <a:tr h="288032">
                <a:tc vMerge="1">
                  <a:txBody>
                    <a:bodyPr/>
                    <a:lstStyle/>
                    <a:p>
                      <a:endParaRPr lang="de-DE"/>
                    </a:p>
                  </a:txBody>
                  <a:tcPr/>
                </a:tc>
                <a:tc vMerge="1">
                  <a:txBody>
                    <a:bodyPr/>
                    <a:lstStyle/>
                    <a:p>
                      <a:endParaRPr lang="de-DE"/>
                    </a:p>
                  </a:txBody>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(B)</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(B)/(A)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Target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extLst>
                  <a:ext uri="{0D108BD9-81ED-4DB2-BD59-A6C34878D82A}">
                    <a16:rowId xmlns:a16="http://schemas.microsoft.com/office/drawing/2014/main" val="10001"/>
                  </a:ext>
                </a:extLst>
              </a:tr>
              <a:tr h="1569010">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Trade</a:t>
                      </a:r>
                      <a:r>
                        <a:rPr lang="en-US" altLang="zh-TW" sz="1000" b="0" i="0" u="none" strike="noStrike" baseline="0" dirty="0">
                          <a:solidFill>
                            <a:srgbClr val="000000"/>
                          </a:solidFill>
                          <a:effectLst/>
                          <a:latin typeface="DFKai-SB" pitchFamily="65" charset="-120"/>
                          <a:ea typeface="DFKai-SB" pitchFamily="65" charset="-120"/>
                        </a:rPr>
                        <a:t> Lane</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TW" sz="800" b="1" i="0" u="none" strike="noStrike" dirty="0">
                          <a:solidFill>
                            <a:srgbClr val="FF0000"/>
                          </a:solidFill>
                          <a:effectLst/>
                          <a:latin typeface="+mn-lt"/>
                          <a:ea typeface="DFKai-SB" pitchFamily="65" charset="-120"/>
                        </a:rPr>
                        <a:t>PR</a:t>
                      </a:r>
                      <a:r>
                        <a:rPr lang="en-US" altLang="zh-TW" sz="800" b="1" i="0" u="none" strike="noStrike" dirty="0">
                          <a:solidFill>
                            <a:schemeClr val="tx1"/>
                          </a:solidFill>
                          <a:effectLst/>
                          <a:latin typeface="+mn-lt"/>
                          <a:ea typeface="DFKai-SB" pitchFamily="65" charset="-120"/>
                        </a:rPr>
                        <a:t> </a:t>
                      </a:r>
                      <a:r>
                        <a:rPr lang="fr-FR" altLang="zh-TW" sz="800" b="1" i="0" u="none" strike="noStrike" dirty="0">
                          <a:solidFill>
                            <a:schemeClr val="tx1"/>
                          </a:solidFill>
                          <a:effectLst/>
                          <a:latin typeface="+mn-lt"/>
                          <a:ea typeface="DFKai-SB" pitchFamily="65" charset="-120"/>
                          <a:sym typeface="Wingdings" pitchFamily="2" charset="2"/>
                        </a:rPr>
                        <a:t> WCSA</a:t>
                      </a:r>
                      <a:r>
                        <a:rPr lang="fr-FR" altLang="zh-TW" sz="800" b="1" i="0" u="none" strike="noStrike" dirty="0">
                          <a:solidFill>
                            <a:schemeClr val="tx1"/>
                          </a:solidFill>
                          <a:effectLst/>
                          <a:latin typeface="+mn-lt"/>
                          <a:ea typeface="DFKai-SB" pitchFamily="65" charset="-120"/>
                        </a:rPr>
                        <a:t> </a:t>
                      </a:r>
                    </a:p>
                    <a:p>
                      <a:pPr marL="0" marR="0" indent="0" algn="ctr" defTabSz="914400" rtl="0" eaLnBrk="1" fontAlgn="ctr" latinLnBrk="0" hangingPunct="1">
                        <a:lnSpc>
                          <a:spcPct val="100000"/>
                        </a:lnSpc>
                        <a:spcBef>
                          <a:spcPts val="0"/>
                        </a:spcBef>
                        <a:spcAft>
                          <a:spcPts val="0"/>
                        </a:spcAft>
                        <a:buClrTx/>
                        <a:buSzTx/>
                        <a:buFontTx/>
                        <a:buNone/>
                        <a:tabLst/>
                        <a:defRPr/>
                      </a:pPr>
                      <a:r>
                        <a:rPr lang="en-US" altLang="zh-TW" sz="800" b="0" i="0" u="none" strike="noStrike" dirty="0">
                          <a:solidFill>
                            <a:schemeClr val="tx1"/>
                          </a:solidFill>
                          <a:effectLst/>
                          <a:latin typeface="+mn-lt"/>
                          <a:ea typeface="DFKai-SB" pitchFamily="65" charset="-120"/>
                        </a:rPr>
                        <a:t>(619+620</a:t>
                      </a:r>
                      <a:r>
                        <a:rPr lang="de-DE" altLang="zh-TW" sz="800" b="0" i="0" u="none" strike="noStrike" baseline="0" dirty="0">
                          <a:solidFill>
                            <a:schemeClr val="tx1"/>
                          </a:solidFill>
                          <a:effectLst/>
                          <a:latin typeface="+mn-lt"/>
                          <a:ea typeface="DFKai-SB" pitchFamily="65" charset="-120"/>
                        </a:rPr>
                        <a:t> Tr</a:t>
                      </a:r>
                      <a:r>
                        <a:rPr lang="fr-FR" altLang="zh-TW" sz="800" b="0" i="0" u="none" strike="noStrike" baseline="0" dirty="0" err="1">
                          <a:solidFill>
                            <a:schemeClr val="tx1"/>
                          </a:solidFill>
                          <a:effectLst/>
                          <a:latin typeface="+mn-lt"/>
                          <a:ea typeface="DFKai-SB" pitchFamily="65" charset="-120"/>
                        </a:rPr>
                        <a:t>ade</a:t>
                      </a:r>
                      <a:r>
                        <a:rPr lang="fr-FR" altLang="zh-TW" sz="800" b="0" i="0" u="none" strike="noStrike" baseline="0" dirty="0">
                          <a:solidFill>
                            <a:schemeClr val="tx1"/>
                          </a:solidFill>
                          <a:effectLst/>
                          <a:latin typeface="+mn-lt"/>
                          <a:ea typeface="DFKai-SB" pitchFamily="65" charset="-120"/>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800" b="0" i="0" u="none" strike="noStrike" dirty="0">
                          <a:solidFill>
                            <a:schemeClr val="tx1"/>
                          </a:solidFill>
                          <a:effectLst/>
                          <a:latin typeface="+mn-lt"/>
                          <a:ea typeface="DFKai-SB" pitchFamily="65" charset="-120"/>
                        </a:rPr>
                        <a:t>ELA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sz="800" dirty="0">
                          <a:solidFill>
                            <a:schemeClr val="dk1"/>
                          </a:solidFill>
                          <a:latin typeface="+mn-lt"/>
                          <a:ea typeface="DFKai-SB"/>
                          <a:cs typeface="DFKai-SB"/>
                          <a:sym typeface="DFKai-SB"/>
                        </a:rPr>
                        <a:t>250</a:t>
                      </a:r>
                      <a:endParaRPr sz="800" b="0" i="0" u="none" strike="noStrike" dirty="0">
                        <a:solidFill>
                          <a:schemeClr val="dk1"/>
                        </a:solidFill>
                        <a:latin typeface="+mn-lt"/>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altLang="zh-TW" sz="800" b="0" i="0" u="none" strike="noStrike" dirty="0">
                          <a:solidFill>
                            <a:schemeClr val="dk1"/>
                          </a:solidFill>
                          <a:latin typeface="+mn-lt"/>
                          <a:ea typeface="DFKai-SB"/>
                          <a:cs typeface="DFKai-SB"/>
                          <a:sym typeface="DFKai-SB"/>
                        </a:rPr>
                        <a:t>0</a:t>
                      </a:r>
                      <a:endParaRPr sz="800" b="0" i="0" u="none" strike="noStrike" dirty="0">
                        <a:solidFill>
                          <a:schemeClr val="dk1"/>
                        </a:solidFill>
                        <a:latin typeface="+mn-lt"/>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altLang="zh-TW" sz="800" b="0" i="0" u="none" strike="noStrike" dirty="0">
                          <a:solidFill>
                            <a:srgbClr val="FF0000"/>
                          </a:solidFill>
                          <a:latin typeface="+mn-lt"/>
                          <a:ea typeface="DFKai-SB"/>
                          <a:cs typeface="DFKai-SB"/>
                          <a:sym typeface="DFKai-SB"/>
                        </a:rPr>
                        <a:t>0%</a:t>
                      </a:r>
                      <a:endParaRPr sz="800" b="0" i="0" u="none" strike="noStrike" dirty="0">
                        <a:solidFill>
                          <a:srgbClr val="FF0000"/>
                        </a:solidFill>
                        <a:latin typeface="+mn-lt"/>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indent="0" algn="ctr" rtl="0">
                        <a:spcBef>
                          <a:spcPts val="0"/>
                        </a:spcBef>
                        <a:spcAft>
                          <a:spcPts val="0"/>
                        </a:spcAft>
                        <a:buNone/>
                      </a:pPr>
                      <a:r>
                        <a:rPr lang="en-US" sz="800" b="0" i="0" u="none" strike="noStrike" dirty="0">
                          <a:solidFill>
                            <a:schemeClr val="dk1"/>
                          </a:solidFill>
                          <a:latin typeface="+mn-lt"/>
                          <a:ea typeface="DFKai-SB"/>
                          <a:cs typeface="DFKai-SB"/>
                          <a:sym typeface="DFKai-SB"/>
                        </a:rPr>
                        <a:t>10</a:t>
                      </a:r>
                      <a:endParaRPr sz="800" b="0" i="0" u="none" strike="noStrike" dirty="0">
                        <a:solidFill>
                          <a:schemeClr val="dk1"/>
                        </a:solidFill>
                        <a:latin typeface="+mn-lt"/>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rtl="0" fontAlgn="ctr"/>
                      <a:r>
                        <a:rPr lang="en-US" sz="800" b="0" i="0" u="none" strike="noStrike" dirty="0">
                          <a:solidFill>
                            <a:schemeClr val="tx1"/>
                          </a:solidFill>
                          <a:effectLst/>
                          <a:latin typeface="+mn-lt"/>
                          <a:ea typeface="DFKai-SB" pitchFamily="65" charset="-120"/>
                        </a:rPr>
                        <a:t>Major export cargo is scrap which is very limited the selection allowed to be handled by our HQ. We haven‘t been able to compete with low market rate. In addition, we don‘t have a reliable service. </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2"/>
                  </a:ext>
                </a:extLst>
              </a:tr>
              <a:tr h="1604378">
                <a:tc vMerge="1">
                  <a:txBody>
                    <a:bodyPr/>
                    <a:lstStyle/>
                    <a:p>
                      <a:endParaRPr lang="fr-FR"/>
                    </a:p>
                  </a:txBody>
                  <a:tcPr/>
                </a:tc>
                <a:tc>
                  <a:txBody>
                    <a:bodyPr/>
                    <a:lstStyle/>
                    <a:p>
                      <a:pPr algn="ctr" rtl="0" fontAlgn="ctr"/>
                      <a:r>
                        <a:rPr lang="en-US" altLang="zh-TW" sz="800" b="1" i="0" u="none" strike="noStrike" dirty="0">
                          <a:solidFill>
                            <a:srgbClr val="FF0000"/>
                          </a:solidFill>
                          <a:effectLst/>
                          <a:latin typeface="+mn-lt"/>
                          <a:ea typeface="DFKai-SB" pitchFamily="65" charset="-120"/>
                        </a:rPr>
                        <a:t>PR</a:t>
                      </a:r>
                      <a:r>
                        <a:rPr lang="en-US" altLang="zh-TW" sz="800" b="1" i="0" u="none" strike="noStrike" dirty="0">
                          <a:solidFill>
                            <a:schemeClr val="tx1"/>
                          </a:solidFill>
                          <a:effectLst/>
                          <a:latin typeface="+mn-lt"/>
                          <a:ea typeface="DFKai-SB" pitchFamily="65" charset="-120"/>
                        </a:rPr>
                        <a:t> </a:t>
                      </a:r>
                      <a:r>
                        <a:rPr lang="en-US" altLang="zh-TW" sz="800" b="1" i="0" u="none" strike="noStrike" dirty="0">
                          <a:solidFill>
                            <a:schemeClr val="tx1"/>
                          </a:solidFill>
                          <a:effectLst/>
                          <a:latin typeface="+mn-lt"/>
                          <a:ea typeface="DFKai-SB" pitchFamily="65" charset="-120"/>
                          <a:sym typeface="Wingdings" pitchFamily="2" charset="2"/>
                        </a:rPr>
                        <a:t> WCCA+CARO</a:t>
                      </a:r>
                      <a:endParaRPr lang="de-DE" sz="800" b="1" i="0" u="none" strike="noStrike" dirty="0">
                        <a:solidFill>
                          <a:schemeClr val="tx1"/>
                        </a:solidFill>
                        <a:effectLst/>
                        <a:latin typeface="+mn-lt"/>
                        <a:ea typeface="DFKai-SB" pitchFamily="65" charset="-120"/>
                      </a:endParaRPr>
                    </a:p>
                    <a:p>
                      <a:pPr algn="ctr" rtl="0" fontAlgn="ctr"/>
                      <a:r>
                        <a:rPr lang="de-DE" sz="800" b="0" i="0" u="none" strike="noStrike" dirty="0">
                          <a:solidFill>
                            <a:schemeClr val="tx1"/>
                          </a:solidFill>
                          <a:effectLst/>
                          <a:latin typeface="+mn-lt"/>
                          <a:ea typeface="DFKai-SB" pitchFamily="65" charset="-120"/>
                        </a:rPr>
                        <a:t>(622+623</a:t>
                      </a:r>
                      <a:r>
                        <a:rPr lang="de-DE" altLang="zh-TW" sz="800" b="0" i="0" u="none" strike="noStrike" baseline="0" dirty="0">
                          <a:solidFill>
                            <a:schemeClr val="tx1"/>
                          </a:solidFill>
                          <a:effectLst/>
                          <a:latin typeface="+mn-lt"/>
                          <a:ea typeface="DFKai-SB" pitchFamily="65" charset="-120"/>
                        </a:rPr>
                        <a:t> Tr</a:t>
                      </a:r>
                      <a:r>
                        <a:rPr lang="fr-FR" altLang="zh-TW" sz="800" b="0" i="0" u="none" strike="noStrike" baseline="0" dirty="0" err="1">
                          <a:solidFill>
                            <a:schemeClr val="tx1"/>
                          </a:solidFill>
                          <a:effectLst/>
                          <a:latin typeface="+mn-lt"/>
                          <a:ea typeface="DFKai-SB" pitchFamily="65" charset="-120"/>
                        </a:rPr>
                        <a:t>ade</a:t>
                      </a:r>
                      <a:r>
                        <a:rPr lang="fr-FR" altLang="zh-TW" sz="800" b="0" i="0" u="none" strike="noStrike" baseline="0" dirty="0">
                          <a:solidFill>
                            <a:schemeClr val="tx1"/>
                          </a:solidFill>
                          <a:effectLst/>
                          <a:latin typeface="+mn-lt"/>
                          <a:ea typeface="DFKai-SB" pitchFamily="65" charset="-120"/>
                        </a:rPr>
                        <a:t>)</a:t>
                      </a:r>
                      <a:endParaRPr lang="de-DE" sz="800" b="0" i="0" u="none" strike="noStrike" dirty="0">
                        <a:solidFill>
                          <a:schemeClr val="tx1"/>
                        </a:solidFill>
                        <a:effectLst/>
                        <a:latin typeface="+mn-lt"/>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800" b="0" i="0" u="none" strike="noStrike" dirty="0">
                          <a:solidFill>
                            <a:schemeClr val="tx1"/>
                          </a:solidFill>
                          <a:effectLst/>
                          <a:latin typeface="+mn-lt"/>
                          <a:ea typeface="DFKai-SB" pitchFamily="65" charset="-120"/>
                        </a:rPr>
                        <a:t>ELA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800" dirty="0">
                          <a:latin typeface="+mn-lt"/>
                          <a:ea typeface="DFKai-SB"/>
                          <a:cs typeface="DFKai-SB"/>
                          <a:sym typeface="DFKai-SB"/>
                        </a:rPr>
                        <a:t>850</a:t>
                      </a:r>
                      <a:endParaRPr sz="800" b="0" i="0" u="none" strike="noStrike" dirty="0">
                        <a:latin typeface="+mn-lt"/>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800" dirty="0">
                          <a:solidFill>
                            <a:schemeClr val="dk1"/>
                          </a:solidFill>
                          <a:latin typeface="+mn-lt"/>
                          <a:ea typeface="DFKai-SB"/>
                          <a:cs typeface="DFKai-SB"/>
                          <a:sym typeface="DFKai-SB"/>
                        </a:rPr>
                        <a:t>44</a:t>
                      </a:r>
                      <a:endParaRPr sz="800" dirty="0">
                        <a:solidFill>
                          <a:schemeClr val="dk1"/>
                        </a:solidFill>
                        <a:latin typeface="+mn-lt"/>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800" b="0" i="0" u="none" strike="noStrike" dirty="0">
                          <a:solidFill>
                            <a:srgbClr val="FF0000"/>
                          </a:solidFill>
                          <a:latin typeface="+mn-lt"/>
                          <a:ea typeface="DFKai-SB"/>
                          <a:cs typeface="DFKai-SB"/>
                          <a:sym typeface="DFKai-SB"/>
                        </a:rPr>
                        <a:t>5%</a:t>
                      </a:r>
                      <a:endParaRPr sz="800" b="0" i="0" u="none" strike="noStrike" dirty="0">
                        <a:solidFill>
                          <a:srgbClr val="FF0000"/>
                        </a:solidFill>
                        <a:latin typeface="+mn-lt"/>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indent="0" algn="ctr" rtl="0">
                        <a:spcBef>
                          <a:spcPts val="0"/>
                        </a:spcBef>
                        <a:spcAft>
                          <a:spcPts val="0"/>
                        </a:spcAft>
                        <a:buSzPts val="1000"/>
                        <a:buFont typeface="Arial"/>
                        <a:buNone/>
                      </a:pPr>
                      <a:r>
                        <a:rPr lang="en-US" sz="800" b="0" i="0" u="none" strike="noStrike" dirty="0">
                          <a:latin typeface="+mn-lt"/>
                          <a:ea typeface="DFKai-SB"/>
                          <a:cs typeface="DFKai-SB"/>
                          <a:sym typeface="DFKai-SB"/>
                        </a:rPr>
                        <a:t>70</a:t>
                      </a:r>
                      <a:endParaRPr sz="800" b="0" i="0" u="none" strike="noStrike" dirty="0">
                        <a:latin typeface="+mn-lt"/>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rtl="0" fontAlgn="ctr"/>
                      <a:r>
                        <a:rPr lang="en-US" sz="800" b="0" i="0" u="none" strike="noStrike" dirty="0">
                          <a:solidFill>
                            <a:schemeClr val="tx1"/>
                          </a:solidFill>
                          <a:effectLst/>
                          <a:latin typeface="+mn-lt"/>
                          <a:ea typeface="DFKai-SB" pitchFamily="65" charset="-120"/>
                        </a:rPr>
                        <a:t>Major export cargo is scrap which is very limited the selection allowed to be handled by our HQ. We haven‘t been able to compete with low market rate. In addition, we don‘t have a reliable service. </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5"/>
                  </a:ext>
                </a:extLst>
              </a:tr>
            </a:tbl>
          </a:graphicData>
        </a:graphic>
      </p:graphicFrame>
      <p:sp>
        <p:nvSpPr>
          <p:cNvPr id="7" name="Slide Number Placeholder 1"/>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48</a:t>
            </a:fld>
            <a:endParaRPr lang="en-US" sz="1200" dirty="0">
              <a:solidFill>
                <a:prstClr val="black"/>
              </a:solidFill>
              <a:latin typeface="Calibri"/>
            </a:endParaRPr>
          </a:p>
        </p:txBody>
      </p:sp>
      <p:sp>
        <p:nvSpPr>
          <p:cNvPr id="2" name="Title 11">
            <a:extLst>
              <a:ext uri="{FF2B5EF4-FFF2-40B4-BE49-F238E27FC236}">
                <a16:creationId xmlns:a16="http://schemas.microsoft.com/office/drawing/2014/main" id="{B3F4F920-066C-52FF-61B7-047C8DD8C79A}"/>
              </a:ext>
            </a:extLst>
          </p:cNvPr>
          <p:cNvSpPr txBox="1">
            <a:spLocks/>
          </p:cNvSpPr>
          <p:nvPr/>
        </p:nvSpPr>
        <p:spPr>
          <a:xfrm>
            <a:off x="104257" y="66576"/>
            <a:ext cx="8935486" cy="555831"/>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ltLang="zh-TW" sz="2400" b="1" dirty="0">
                <a:latin typeface="DFKai-SB" pitchFamily="65" charset="-120"/>
                <a:ea typeface="DFKai-SB" pitchFamily="65" charset="-120"/>
              </a:rPr>
              <a:t>Performance/Space(2024) and 2025 Market Review </a:t>
            </a:r>
            <a:r>
              <a:rPr lang="en-US" altLang="zh-TW" sz="2400" b="1" dirty="0">
                <a:solidFill>
                  <a:srgbClr val="FFFF00"/>
                </a:solidFill>
                <a:latin typeface="DFKai-SB" pitchFamily="65" charset="-120"/>
                <a:ea typeface="DFKai-SB" pitchFamily="65" charset="-120"/>
              </a:rPr>
              <a:t>(PR)</a:t>
            </a:r>
            <a:endParaRPr lang="en-US" sz="2400" b="1" dirty="0">
              <a:solidFill>
                <a:srgbClr val="FFFF00"/>
              </a:solidFill>
              <a:latin typeface="DFKai-SB" pitchFamily="65" charset="-120"/>
              <a:ea typeface="DFKai-SB" pitchFamily="65" charset="-120"/>
            </a:endParaRPr>
          </a:p>
        </p:txBody>
      </p:sp>
    </p:spTree>
    <p:extLst>
      <p:ext uri="{BB962C8B-B14F-4D97-AF65-F5344CB8AC3E}">
        <p14:creationId xmlns:p14="http://schemas.microsoft.com/office/powerpoint/2010/main" val="12846946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9D61A8-5B5C-55DA-D98E-9DB1B5C667D0}"/>
            </a:ext>
          </a:extLst>
        </p:cNvPr>
        <p:cNvGrpSpPr/>
        <p:nvPr/>
      </p:nvGrpSpPr>
      <p:grpSpPr>
        <a:xfrm>
          <a:off x="0" y="0"/>
          <a:ext cx="0" cy="0"/>
          <a:chOff x="0" y="0"/>
          <a:chExt cx="0" cy="0"/>
        </a:xfrm>
      </p:grpSpPr>
      <p:sp>
        <p:nvSpPr>
          <p:cNvPr id="7" name="Title 11">
            <a:extLst>
              <a:ext uri="{FF2B5EF4-FFF2-40B4-BE49-F238E27FC236}">
                <a16:creationId xmlns:a16="http://schemas.microsoft.com/office/drawing/2014/main" id="{E20B267E-193F-455E-7373-B94072D8DCCD}"/>
              </a:ext>
            </a:extLst>
          </p:cNvPr>
          <p:cNvSpPr>
            <a:spLocks noGrp="1"/>
          </p:cNvSpPr>
          <p:nvPr>
            <p:ph type="title"/>
          </p:nvPr>
        </p:nvSpPr>
        <p:spPr>
          <a:xfrm>
            <a:off x="107504" y="123478"/>
            <a:ext cx="8928992" cy="533400"/>
          </a:xfrm>
          <a:solidFill>
            <a:srgbClr val="003217"/>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altLang="zh-TW" sz="2400" b="1" dirty="0">
                <a:latin typeface="DFKai-SB" pitchFamily="65" charset="-120"/>
                <a:ea typeface="DFKai-SB" pitchFamily="65" charset="-120"/>
              </a:rPr>
              <a:t>Topic discussion </a:t>
            </a:r>
            <a:r>
              <a:rPr lang="en-US" altLang="zh-TW" sz="2400" b="1" dirty="0">
                <a:solidFill>
                  <a:srgbClr val="FFFF00"/>
                </a:solidFill>
                <a:latin typeface="DFKai-SB" pitchFamily="65" charset="-120"/>
                <a:ea typeface="DFKai-SB" pitchFamily="65" charset="-120"/>
              </a:rPr>
              <a:t>(PR)</a:t>
            </a:r>
            <a:endParaRPr lang="en-US" sz="2400" b="1" dirty="0">
              <a:solidFill>
                <a:srgbClr val="FFFF00"/>
              </a:solidFill>
              <a:latin typeface="DFKai-SB" pitchFamily="65" charset="-120"/>
              <a:ea typeface="DFKai-SB" pitchFamily="65" charset="-120"/>
            </a:endParaRPr>
          </a:p>
        </p:txBody>
      </p:sp>
      <p:sp>
        <p:nvSpPr>
          <p:cNvPr id="5" name="Slide Number Placeholder 1">
            <a:extLst>
              <a:ext uri="{FF2B5EF4-FFF2-40B4-BE49-F238E27FC236}">
                <a16:creationId xmlns:a16="http://schemas.microsoft.com/office/drawing/2014/main" id="{F76101ED-8AFC-DF1C-CDAA-9EF96D7DCD26}"/>
              </a:ext>
            </a:extLst>
          </p:cNvPr>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49</a:t>
            </a:fld>
            <a:endParaRPr lang="en-US" sz="1200" dirty="0">
              <a:solidFill>
                <a:prstClr val="black"/>
              </a:solidFill>
              <a:latin typeface="Calibri"/>
            </a:endParaRPr>
          </a:p>
        </p:txBody>
      </p:sp>
      <p:sp>
        <p:nvSpPr>
          <p:cNvPr id="3" name="文字方塊 2">
            <a:extLst>
              <a:ext uri="{FF2B5EF4-FFF2-40B4-BE49-F238E27FC236}">
                <a16:creationId xmlns:a16="http://schemas.microsoft.com/office/drawing/2014/main" id="{C7017787-0F62-BA75-91F2-C4316EC8F6DF}"/>
              </a:ext>
            </a:extLst>
          </p:cNvPr>
          <p:cNvSpPr txBox="1"/>
          <p:nvPr/>
        </p:nvSpPr>
        <p:spPr>
          <a:xfrm>
            <a:off x="114400" y="843558"/>
            <a:ext cx="9029600" cy="892552"/>
          </a:xfrm>
          <a:prstGeom prst="rect">
            <a:avLst/>
          </a:prstGeom>
          <a:noFill/>
        </p:spPr>
        <p:txBody>
          <a:bodyPr wrap="square" rtlCol="0">
            <a:spAutoFit/>
          </a:bodyPr>
          <a:lstStyle/>
          <a:p>
            <a:r>
              <a:rPr lang="en-US" sz="1600" b="1" dirty="0">
                <a:latin typeface="+mj-lt"/>
              </a:rPr>
              <a:t>Commercial side: </a:t>
            </a:r>
            <a:br>
              <a:rPr lang="en-US" sz="1600" b="1" dirty="0">
                <a:latin typeface="Candara" panose="020E0502030303020204" pitchFamily="34" charset="0"/>
              </a:rPr>
            </a:br>
            <a:r>
              <a:rPr lang="en-US" sz="1200" dirty="0">
                <a:latin typeface="+mj-lt"/>
              </a:rPr>
              <a:t>Our office can’t sell a service that is not reliable and is unpredictable . EMC has always been recognized in the PR market as one of the most reliable carriers, yet in the past years specially in 2024 and beginning of 2025 this is not the case. At the moment, EMC is considered as the most unreliable carrier in PR. </a:t>
            </a:r>
          </a:p>
        </p:txBody>
      </p:sp>
      <p:sp>
        <p:nvSpPr>
          <p:cNvPr id="8" name="文字方塊 7">
            <a:extLst>
              <a:ext uri="{FF2B5EF4-FFF2-40B4-BE49-F238E27FC236}">
                <a16:creationId xmlns:a16="http://schemas.microsoft.com/office/drawing/2014/main" id="{1E90AA7A-14B4-D718-B0C9-C5C689330DDF}"/>
              </a:ext>
            </a:extLst>
          </p:cNvPr>
          <p:cNvSpPr txBox="1"/>
          <p:nvPr/>
        </p:nvSpPr>
        <p:spPr>
          <a:xfrm>
            <a:off x="107504" y="2492657"/>
            <a:ext cx="8928992" cy="1569660"/>
          </a:xfrm>
          <a:prstGeom prst="rect">
            <a:avLst/>
          </a:prstGeom>
          <a:noFill/>
        </p:spPr>
        <p:txBody>
          <a:bodyPr wrap="square" rtlCol="0">
            <a:spAutoFit/>
          </a:bodyPr>
          <a:lstStyle/>
          <a:p>
            <a:r>
              <a:rPr lang="en-US" sz="1600" b="1" dirty="0">
                <a:latin typeface="+mj-lt"/>
              </a:rPr>
              <a:t>Future Plan Suggestion:</a:t>
            </a:r>
            <a:br>
              <a:rPr lang="en-US" sz="1600" b="1" dirty="0">
                <a:latin typeface="Candara" panose="020E0502030303020204" pitchFamily="34" charset="0"/>
              </a:rPr>
            </a:br>
            <a:r>
              <a:rPr lang="en-US" sz="1200" dirty="0"/>
              <a:t>Our suggestion is a total logistic reorganization  regarding the CAN service. For the past years, ELA  hasn’t been able to find viable solutions which has made situation worsen. In addition, we  suggest our office should have information on how much space will be granted per vessel to PR from Asia ports this will help provide more precise data to A/C’s. Lastly, web page needs to have more accurate data. In 2024 data was not updated; therefore, A/C’s couldn’t get correct information.</a:t>
            </a:r>
          </a:p>
          <a:p>
            <a:endParaRPr lang="en-US" sz="1600" b="1" dirty="0">
              <a:latin typeface="Candara" panose="020E0502030303020204" pitchFamily="34" charset="0"/>
            </a:endParaRPr>
          </a:p>
          <a:p>
            <a:r>
              <a:rPr lang="en-US" sz="1600" b="1" dirty="0">
                <a:latin typeface="Candara" panose="020E0502030303020204" pitchFamily="34" charset="0"/>
              </a:rPr>
              <a:t> </a:t>
            </a:r>
          </a:p>
        </p:txBody>
      </p:sp>
    </p:spTree>
    <p:extLst>
      <p:ext uri="{BB962C8B-B14F-4D97-AF65-F5344CB8AC3E}">
        <p14:creationId xmlns:p14="http://schemas.microsoft.com/office/powerpoint/2010/main" val="20962035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121162157"/>
              </p:ext>
            </p:extLst>
          </p:nvPr>
        </p:nvGraphicFramePr>
        <p:xfrm>
          <a:off x="132314" y="689870"/>
          <a:ext cx="8883832" cy="4258144"/>
        </p:xfrm>
        <a:graphic>
          <a:graphicData uri="http://schemas.openxmlformats.org/drawingml/2006/table">
            <a:tbl>
              <a:tblPr/>
              <a:tblGrid>
                <a:gridCol w="479246">
                  <a:extLst>
                    <a:ext uri="{9D8B030D-6E8A-4147-A177-3AD203B41FA5}">
                      <a16:colId xmlns:a16="http://schemas.microsoft.com/office/drawing/2014/main" val="20000"/>
                    </a:ext>
                  </a:extLst>
                </a:gridCol>
                <a:gridCol w="1080120">
                  <a:extLst>
                    <a:ext uri="{9D8B030D-6E8A-4147-A177-3AD203B41FA5}">
                      <a16:colId xmlns:a16="http://schemas.microsoft.com/office/drawing/2014/main" val="20001"/>
                    </a:ext>
                  </a:extLst>
                </a:gridCol>
                <a:gridCol w="432048">
                  <a:extLst>
                    <a:ext uri="{9D8B030D-6E8A-4147-A177-3AD203B41FA5}">
                      <a16:colId xmlns:a16="http://schemas.microsoft.com/office/drawing/2014/main" val="20006"/>
                    </a:ext>
                  </a:extLst>
                </a:gridCol>
                <a:gridCol w="864096">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576064">
                  <a:extLst>
                    <a:ext uri="{9D8B030D-6E8A-4147-A177-3AD203B41FA5}">
                      <a16:colId xmlns:a16="http://schemas.microsoft.com/office/drawing/2014/main" val="20004"/>
                    </a:ext>
                  </a:extLst>
                </a:gridCol>
                <a:gridCol w="720080">
                  <a:extLst>
                    <a:ext uri="{9D8B030D-6E8A-4147-A177-3AD203B41FA5}">
                      <a16:colId xmlns:a16="http://schemas.microsoft.com/office/drawing/2014/main" val="1790420291"/>
                    </a:ext>
                  </a:extLst>
                </a:gridCol>
                <a:gridCol w="3868082">
                  <a:extLst>
                    <a:ext uri="{9D8B030D-6E8A-4147-A177-3AD203B41FA5}">
                      <a16:colId xmlns:a16="http://schemas.microsoft.com/office/drawing/2014/main" val="20005"/>
                    </a:ext>
                  </a:extLst>
                </a:gridCol>
              </a:tblGrid>
              <a:tr h="384811">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Subject</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Segments</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BCC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a:t>
                      </a:r>
                      <a:r>
                        <a:rPr lang="en-US" altLang="zh-TW" sz="800" b="0" i="0" u="none" strike="noStrike" dirty="0">
                          <a:solidFill>
                            <a:schemeClr val="tx1"/>
                          </a:solidFill>
                          <a:effectLst/>
                          <a:latin typeface="DFKai-SB" pitchFamily="65" charset="-120"/>
                          <a:ea typeface="DFKai-SB" pitchFamily="65" charset="-120"/>
                        </a:rPr>
                        <a:t>4</a:t>
                      </a:r>
                      <a:r>
                        <a:rPr lang="de-DE" altLang="zh-TW" sz="800" b="0" i="0" u="none" strike="noStrike" dirty="0">
                          <a:solidFill>
                            <a:schemeClr val="tx1"/>
                          </a:solidFill>
                          <a:effectLst/>
                          <a:latin typeface="DFKai-SB" pitchFamily="65" charset="-120"/>
                          <a:ea typeface="DFKai-SB" pitchFamily="65" charset="-120"/>
                        </a:rPr>
                        <a:t> Target</a:t>
                      </a:r>
                    </a:p>
                    <a:p>
                      <a:pPr algn="ctr" rtl="0" fontAlgn="ct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2024 JAN~DEC</a:t>
                      </a:r>
                    </a:p>
                    <a:p>
                      <a:pPr marL="0" marR="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a:t>
                      </a:r>
                      <a:r>
                        <a:rPr lang="de-DE" altLang="zh-TW" sz="800" b="0" i="0" u="none" strike="noStrike" baseline="0" dirty="0">
                          <a:solidFill>
                            <a:schemeClr val="tx1"/>
                          </a:solidFill>
                          <a:effectLst/>
                          <a:latin typeface="DFKai-SB" pitchFamily="65" charset="-120"/>
                          <a:ea typeface="DFKai-SB" pitchFamily="65" charset="-120"/>
                        </a:rPr>
                        <a:t> </a:t>
                      </a:r>
                      <a:r>
                        <a:rPr lang="de-DE" altLang="zh-TW" sz="800" b="0" i="0" u="none" strike="noStrike" dirty="0">
                          <a:solidFill>
                            <a:schemeClr val="tx1"/>
                          </a:solidFill>
                          <a:effectLst/>
                          <a:latin typeface="DFKai-SB" pitchFamily="65" charset="-120"/>
                          <a:ea typeface="DFKai-SB" pitchFamily="65" charset="-120"/>
                        </a:rPr>
                        <a:t>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800" b="0" i="0" u="none" strike="noStrike" dirty="0">
                          <a:solidFill>
                            <a:schemeClr val="tx1"/>
                          </a:solidFill>
                          <a:effectLst/>
                          <a:latin typeface="DFKai-SB" pitchFamily="65" charset="-120"/>
                          <a:ea typeface="DFKai-SB" pitchFamily="65" charset="-120"/>
                        </a:rPr>
                        <a:t>Achievement</a:t>
                      </a:r>
                    </a:p>
                    <a:p>
                      <a:pPr algn="ctr" rtl="0" fontAlgn="ctr"/>
                      <a:r>
                        <a:rPr lang="de-DE" altLang="zh-TW" sz="800" b="0" i="0" u="none" strike="noStrike" dirty="0">
                          <a:solidFill>
                            <a:schemeClr val="tx1"/>
                          </a:solidFill>
                          <a:effectLst/>
                          <a:latin typeface="DFKai-SB" pitchFamily="65" charset="-120"/>
                          <a:ea typeface="DFKai-SB" pitchFamily="65" charset="-120"/>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2025 JAN~DEC</a:t>
                      </a:r>
                    </a:p>
                    <a:p>
                      <a:pPr marL="0" marR="0" lvl="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sz="1000" b="0" i="0" u="none" strike="noStrike" dirty="0">
                          <a:solidFill>
                            <a:srgbClr val="000000"/>
                          </a:solidFill>
                          <a:effectLst/>
                          <a:latin typeface="DFKai-SB" pitchFamily="65" charset="-120"/>
                          <a:ea typeface="DFKai-SB" pitchFamily="65" charset="-120"/>
                        </a:rPr>
                        <a:t>Market</a:t>
                      </a:r>
                      <a:r>
                        <a:rPr lang="de-DE" sz="1000" b="0" i="0" u="none" strike="noStrike" baseline="0" dirty="0">
                          <a:solidFill>
                            <a:srgbClr val="000000"/>
                          </a:solidFill>
                          <a:effectLst/>
                          <a:latin typeface="DFKai-SB" pitchFamily="65" charset="-120"/>
                          <a:ea typeface="DFKai-SB" pitchFamily="65" charset="-120"/>
                        </a:rPr>
                        <a:t> Review</a:t>
                      </a:r>
                      <a:r>
                        <a:rPr lang="de-DE" sz="1000" b="0" i="0" u="none" strike="noStrike" dirty="0">
                          <a:solidFill>
                            <a:srgbClr val="000000"/>
                          </a:solidFill>
                          <a:effectLst/>
                          <a:latin typeface="DFKai-SB" pitchFamily="65" charset="-120"/>
                          <a:ea typeface="DFKai-SB" pitchFamily="65" charset="-120"/>
                        </a:rPr>
                        <a:t> &amp; Action</a:t>
                      </a:r>
                      <a:r>
                        <a:rPr lang="de-DE" sz="1000" b="0" i="0" u="none" strike="noStrike" baseline="0" dirty="0">
                          <a:solidFill>
                            <a:srgbClr val="000000"/>
                          </a:solidFill>
                          <a:effectLst/>
                          <a:latin typeface="DFKai-SB" pitchFamily="65" charset="-120"/>
                          <a:ea typeface="DFKai-SB" pitchFamily="65" charset="-120"/>
                        </a:rPr>
                        <a:t> Plan</a:t>
                      </a:r>
                    </a:p>
                    <a:p>
                      <a:pPr algn="ctr" rtl="0" fontAlgn="ctr"/>
                      <a:r>
                        <a:rPr lang="de-DE" sz="1000" b="0" i="0" u="none" strike="noStrike" baseline="0" dirty="0">
                          <a:solidFill>
                            <a:srgbClr val="000000"/>
                          </a:solidFill>
                          <a:effectLst/>
                          <a:latin typeface="DFKai-SB" pitchFamily="65" charset="-120"/>
                          <a:ea typeface="DFKai-SB" pitchFamily="65" charset="-120"/>
                        </a:rPr>
                        <a:t>(How to achieve 2025 target?)</a:t>
                      </a: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extLst>
                  <a:ext uri="{0D108BD9-81ED-4DB2-BD59-A6C34878D82A}">
                    <a16:rowId xmlns:a16="http://schemas.microsoft.com/office/drawing/2014/main" val="10000"/>
                  </a:ext>
                </a:extLst>
              </a:tr>
              <a:tr h="229608">
                <a:tc vMerge="1">
                  <a:txBody>
                    <a:bodyPr/>
                    <a:lstStyle/>
                    <a:p>
                      <a:endParaRPr lang="de-DE"/>
                    </a:p>
                  </a:txBody>
                  <a:tcPr/>
                </a:tc>
                <a:tc vMerge="1">
                  <a:txBody>
                    <a:bodyPr/>
                    <a:lstStyle/>
                    <a:p>
                      <a:endParaRPr lang="de-DE"/>
                    </a:p>
                  </a:txBody>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(B)</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(B)/(A)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Target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extLst>
                  <a:ext uri="{0D108BD9-81ED-4DB2-BD59-A6C34878D82A}">
                    <a16:rowId xmlns:a16="http://schemas.microsoft.com/office/drawing/2014/main" val="10001"/>
                  </a:ext>
                </a:extLst>
              </a:tr>
              <a:tr h="944699">
                <a:tc rowSpan="4">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Trade</a:t>
                      </a:r>
                      <a:r>
                        <a:rPr lang="en-US" altLang="zh-TW" sz="1000" b="0" i="0" u="none" strike="noStrike" baseline="0" dirty="0">
                          <a:solidFill>
                            <a:srgbClr val="000000"/>
                          </a:solidFill>
                          <a:effectLst/>
                          <a:latin typeface="DFKai-SB" pitchFamily="65" charset="-120"/>
                          <a:ea typeface="DFKai-SB" pitchFamily="65" charset="-120"/>
                        </a:rPr>
                        <a:t> Lane</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800" b="1" i="0" u="none" strike="noStrike" dirty="0">
                          <a:solidFill>
                            <a:srgbClr val="FF0000"/>
                          </a:solidFill>
                          <a:effectLst/>
                          <a:latin typeface="+mj-lt"/>
                          <a:ea typeface="DFKai-SB" pitchFamily="65" charset="-120"/>
                        </a:rPr>
                        <a:t>CR+NI</a:t>
                      </a:r>
                      <a:r>
                        <a:rPr lang="zh-TW" altLang="en-US" sz="800" b="1" i="0" u="none" strike="noStrike" baseline="0" dirty="0">
                          <a:solidFill>
                            <a:schemeClr val="tx1"/>
                          </a:solidFill>
                          <a:effectLst/>
                          <a:latin typeface="+mj-lt"/>
                          <a:ea typeface="DFKai-SB" pitchFamily="65" charset="-120"/>
                        </a:rPr>
                        <a:t> </a:t>
                      </a:r>
                      <a:r>
                        <a:rPr lang="en-US" altLang="zh-TW" sz="800" b="1" i="0" u="none" strike="noStrike" baseline="0" dirty="0">
                          <a:solidFill>
                            <a:schemeClr val="tx1"/>
                          </a:solidFill>
                          <a:effectLst/>
                          <a:latin typeface="+mj-lt"/>
                          <a:ea typeface="DFKai-SB" pitchFamily="65" charset="-120"/>
                          <a:sym typeface="Wingdings" pitchFamily="2" charset="2"/>
                        </a:rPr>
                        <a:t></a:t>
                      </a:r>
                      <a:r>
                        <a:rPr lang="zh-TW" altLang="en-US" sz="800" b="1" i="0" u="none" strike="noStrike" baseline="0" dirty="0">
                          <a:solidFill>
                            <a:schemeClr val="tx1"/>
                          </a:solidFill>
                          <a:effectLst/>
                          <a:latin typeface="+mj-lt"/>
                          <a:ea typeface="DFKai-SB" pitchFamily="65" charset="-120"/>
                          <a:sym typeface="Wingdings" pitchFamily="2" charset="2"/>
                        </a:rPr>
                        <a:t> </a:t>
                      </a:r>
                      <a:r>
                        <a:rPr lang="en-US" altLang="zh-TW" sz="800" b="1" i="0" u="none" strike="noStrike" baseline="0" dirty="0">
                          <a:solidFill>
                            <a:schemeClr val="tx1"/>
                          </a:solidFill>
                          <a:effectLst/>
                          <a:latin typeface="+mj-lt"/>
                          <a:ea typeface="DFKai-SB" pitchFamily="65" charset="-120"/>
                          <a:sym typeface="Wingdings" pitchFamily="2" charset="2"/>
                        </a:rPr>
                        <a:t>USEC</a:t>
                      </a:r>
                      <a:endParaRPr lang="fr-FR" altLang="zh-TW" sz="800" b="1" i="0" u="none" strike="noStrike" dirty="0">
                        <a:solidFill>
                          <a:schemeClr val="tx1"/>
                        </a:solidFill>
                        <a:effectLst/>
                        <a:latin typeface="+mj-lt"/>
                        <a:ea typeface="DFKai-SB" pitchFamily="65" charset="-120"/>
                      </a:endParaRPr>
                    </a:p>
                    <a:p>
                      <a:pPr algn="ctr" rtl="0" fontAlgn="ctr"/>
                      <a:r>
                        <a:rPr lang="en-US" altLang="zh-TW" sz="800" b="0" i="0" u="none" strike="noStrike" dirty="0">
                          <a:solidFill>
                            <a:schemeClr val="tx1"/>
                          </a:solidFill>
                          <a:effectLst/>
                          <a:latin typeface="+mj-lt"/>
                          <a:ea typeface="DFKai-SB" pitchFamily="65" charset="-120"/>
                        </a:rPr>
                        <a:t>(609+610</a:t>
                      </a:r>
                      <a:r>
                        <a:rPr lang="de-DE" altLang="zh-TW" sz="800" b="0" i="0" u="none" strike="noStrike" baseline="0" dirty="0">
                          <a:solidFill>
                            <a:schemeClr val="tx1"/>
                          </a:solidFill>
                          <a:effectLst/>
                          <a:latin typeface="+mj-lt"/>
                          <a:ea typeface="DFKai-SB" pitchFamily="65" charset="-120"/>
                        </a:rPr>
                        <a:t> Tr</a:t>
                      </a:r>
                      <a:r>
                        <a:rPr lang="fr-FR" altLang="zh-TW" sz="800" b="0" i="0" u="none" strike="noStrike" baseline="0" dirty="0" err="1">
                          <a:solidFill>
                            <a:schemeClr val="tx1"/>
                          </a:solidFill>
                          <a:effectLst/>
                          <a:latin typeface="+mj-lt"/>
                          <a:ea typeface="DFKai-SB" pitchFamily="65" charset="-120"/>
                        </a:rPr>
                        <a:t>ade</a:t>
                      </a:r>
                      <a:r>
                        <a:rPr lang="fr-FR" altLang="zh-TW" sz="800" b="0" i="0" u="none" strike="noStrike" baseline="0" dirty="0">
                          <a:solidFill>
                            <a:schemeClr val="tx1"/>
                          </a:solidFill>
                          <a:effectLst/>
                          <a:latin typeface="+mj-lt"/>
                          <a:ea typeface="DFKai-SB" pitchFamily="65" charset="-120"/>
                        </a:rPr>
                        <a:t>)</a:t>
                      </a:r>
                      <a:endParaRPr lang="de-DE" altLang="zh-TW" sz="800" b="0" i="0" u="none" strike="noStrike" dirty="0">
                        <a:solidFill>
                          <a:schemeClr val="tx1"/>
                        </a:solidFill>
                        <a:effectLst/>
                        <a:latin typeface="+mj-lt"/>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800" b="0" i="0" u="none" strike="noStrike" dirty="0">
                          <a:solidFill>
                            <a:schemeClr val="tx1"/>
                          </a:solidFill>
                          <a:effectLst/>
                          <a:latin typeface="+mj-lt"/>
                          <a:ea typeface="DFKai-SB" pitchFamily="65" charset="-120"/>
                        </a:rPr>
                        <a:t>EGA-ATC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rtl="0" fontAlgn="ctr"/>
                      <a:r>
                        <a:rPr lang="de-DE" altLang="zh-TW" sz="800" b="0" i="0" u="none" strike="noStrike" dirty="0">
                          <a:solidFill>
                            <a:schemeClr val="tx1"/>
                          </a:solidFill>
                          <a:effectLst/>
                          <a:latin typeface="+mj-lt"/>
                          <a:ea typeface="DFKai-SB" pitchFamily="65" charset="-120"/>
                        </a:rPr>
                        <a:t>1,000</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rtl="0" fontAlgn="ctr"/>
                      <a:r>
                        <a:rPr lang="de-DE" altLang="zh-TW" sz="800" b="0" i="0" u="none" strike="noStrike" dirty="0">
                          <a:solidFill>
                            <a:schemeClr val="tx1"/>
                          </a:solidFill>
                          <a:effectLst/>
                          <a:latin typeface="+mj-lt"/>
                          <a:ea typeface="DFKai-SB" pitchFamily="65" charset="-120"/>
                        </a:rPr>
                        <a:t>1,476</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rtl="0" fontAlgn="ctr"/>
                      <a:r>
                        <a:rPr lang="de-DE" altLang="zh-TW" sz="800" b="0" i="0" u="none" strike="noStrike" dirty="0">
                          <a:solidFill>
                            <a:srgbClr val="FF0000"/>
                          </a:solidFill>
                          <a:effectLst/>
                          <a:latin typeface="+mj-lt"/>
                          <a:ea typeface="DFKai-SB" pitchFamily="65" charset="-120"/>
                        </a:rPr>
                        <a:t>147%</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rtl="0" fontAlgn="ctr"/>
                      <a:r>
                        <a:rPr lang="de-DE" altLang="zh-TW" sz="800" b="0" i="0" u="none" strike="noStrike" dirty="0">
                          <a:solidFill>
                            <a:schemeClr val="tx1"/>
                          </a:solidFill>
                          <a:effectLst/>
                          <a:latin typeface="+mj-lt"/>
                          <a:ea typeface="DFKai-SB" pitchFamily="65" charset="-120"/>
                        </a:rPr>
                        <a:t>1,800</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rtl="0" fontAlgn="ctr"/>
                      <a:r>
                        <a:rPr lang="de-DE" sz="1000" b="0" i="0" u="none" strike="noStrike" dirty="0">
                          <a:solidFill>
                            <a:schemeClr val="tx1"/>
                          </a:solidFill>
                          <a:effectLst/>
                          <a:latin typeface="DFKai-SB" pitchFamily="65" charset="-120"/>
                          <a:ea typeface="DFKai-SB" pitchFamily="65" charset="-120"/>
                        </a:rPr>
                        <a:t> </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2"/>
                  </a:ext>
                </a:extLst>
              </a:tr>
              <a:tr h="965994">
                <a:tc vMerge="1">
                  <a:txBody>
                    <a:bodyPr/>
                    <a:lstStyle/>
                    <a:p>
                      <a:endParaRPr lang="fr-FR"/>
                    </a:p>
                  </a:txBody>
                  <a:tcPr/>
                </a:tc>
                <a:tc>
                  <a:txBody>
                    <a:bodyPr/>
                    <a:lstStyle/>
                    <a:p>
                      <a:pPr algn="ctr" rtl="0" fontAlgn="ctr"/>
                      <a:r>
                        <a:rPr lang="en-US" altLang="zh-TW" sz="800" b="1" i="0" u="none" strike="noStrike" dirty="0">
                          <a:solidFill>
                            <a:srgbClr val="FF0000"/>
                          </a:solidFill>
                          <a:effectLst/>
                          <a:latin typeface="+mj-lt"/>
                          <a:ea typeface="DFKai-SB" pitchFamily="65" charset="-120"/>
                        </a:rPr>
                        <a:t>CR+NI</a:t>
                      </a:r>
                      <a:r>
                        <a:rPr lang="en-US" altLang="zh-TW" sz="800" b="1" i="0" u="none" strike="noStrike" dirty="0">
                          <a:solidFill>
                            <a:schemeClr val="tx1"/>
                          </a:solidFill>
                          <a:effectLst/>
                          <a:latin typeface="+mj-lt"/>
                          <a:ea typeface="DFKai-SB" pitchFamily="65" charset="-120"/>
                        </a:rPr>
                        <a:t> </a:t>
                      </a:r>
                      <a:r>
                        <a:rPr lang="fr-FR" altLang="zh-TW" sz="800" b="1" i="0" u="none" strike="noStrike" dirty="0">
                          <a:solidFill>
                            <a:schemeClr val="tx1"/>
                          </a:solidFill>
                          <a:effectLst/>
                          <a:latin typeface="+mj-lt"/>
                          <a:ea typeface="DFKai-SB" pitchFamily="65" charset="-120"/>
                          <a:sym typeface="Wingdings" pitchFamily="2" charset="2"/>
                        </a:rPr>
                        <a:t></a:t>
                      </a:r>
                      <a:r>
                        <a:rPr lang="fr-FR" altLang="zh-TW" sz="800" b="1" i="0" u="none" strike="noStrike" dirty="0">
                          <a:solidFill>
                            <a:schemeClr val="tx1"/>
                          </a:solidFill>
                          <a:effectLst/>
                          <a:latin typeface="+mj-lt"/>
                          <a:ea typeface="DFKai-SB" pitchFamily="65" charset="-120"/>
                        </a:rPr>
                        <a:t> CARB+WCCA</a:t>
                      </a:r>
                    </a:p>
                    <a:p>
                      <a:pPr algn="ctr" rtl="0" fontAlgn="ctr"/>
                      <a:r>
                        <a:rPr lang="en-US" altLang="zh-TW" sz="800" b="0" i="0" u="none" strike="noStrike" dirty="0">
                          <a:solidFill>
                            <a:schemeClr val="tx1"/>
                          </a:solidFill>
                          <a:effectLst/>
                          <a:latin typeface="+mj-lt"/>
                          <a:ea typeface="DFKai-SB" pitchFamily="65" charset="-120"/>
                        </a:rPr>
                        <a:t>(CB</a:t>
                      </a:r>
                      <a:r>
                        <a:rPr lang="de-DE" altLang="zh-TW" sz="800" b="0" i="0" u="none" strike="noStrike" baseline="0" dirty="0">
                          <a:solidFill>
                            <a:schemeClr val="tx1"/>
                          </a:solidFill>
                          <a:effectLst/>
                          <a:latin typeface="+mj-lt"/>
                          <a:ea typeface="DFKai-SB" pitchFamily="65" charset="-120"/>
                        </a:rPr>
                        <a:t> Tr</a:t>
                      </a:r>
                      <a:r>
                        <a:rPr lang="fr-FR" altLang="zh-TW" sz="800" b="0" i="0" u="none" strike="noStrike" baseline="0" dirty="0" err="1">
                          <a:solidFill>
                            <a:schemeClr val="tx1"/>
                          </a:solidFill>
                          <a:effectLst/>
                          <a:latin typeface="+mj-lt"/>
                          <a:ea typeface="DFKai-SB" pitchFamily="65" charset="-120"/>
                        </a:rPr>
                        <a:t>ade</a:t>
                      </a:r>
                      <a:r>
                        <a:rPr lang="fr-FR" altLang="zh-TW" sz="800" b="0" i="0" u="none" strike="noStrike" baseline="0" dirty="0">
                          <a:solidFill>
                            <a:schemeClr val="tx1"/>
                          </a:solidFill>
                          <a:effectLst/>
                          <a:latin typeface="+mj-lt"/>
                          <a:ea typeface="DFKai-SB" pitchFamily="65" charset="-120"/>
                        </a:rPr>
                        <a:t>)</a:t>
                      </a:r>
                      <a:endParaRPr lang="de-DE" sz="800" b="0" i="0" u="none" strike="noStrike" dirty="0">
                        <a:solidFill>
                          <a:schemeClr val="tx1"/>
                        </a:solidFill>
                        <a:effectLst/>
                        <a:latin typeface="+mj-lt"/>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800" b="0" i="0" u="none" strike="noStrike" dirty="0">
                          <a:solidFill>
                            <a:schemeClr val="tx1"/>
                          </a:solidFill>
                          <a:effectLst/>
                          <a:latin typeface="+mj-lt"/>
                          <a:ea typeface="DFKai-SB" pitchFamily="65" charset="-120"/>
                        </a:rPr>
                        <a:t>ELA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800" dirty="0">
                          <a:latin typeface="+mj-lt"/>
                          <a:ea typeface="DFKai-SB"/>
                          <a:cs typeface="DFKai-SB"/>
                          <a:sym typeface="DFKai-SB"/>
                        </a:rPr>
                        <a:t>2,350</a:t>
                      </a:r>
                      <a:endParaRPr sz="800" b="0" i="0" u="none" strike="noStrike" dirty="0">
                        <a:latin typeface="+mj-lt"/>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altLang="zh-TW" sz="800" dirty="0">
                          <a:solidFill>
                            <a:schemeClr val="dk1"/>
                          </a:solidFill>
                          <a:latin typeface="+mj-lt"/>
                          <a:ea typeface="DFKai-SB"/>
                          <a:cs typeface="DFKai-SB"/>
                          <a:sym typeface="DFKai-SB"/>
                        </a:rPr>
                        <a:t>1,188</a:t>
                      </a:r>
                      <a:endParaRPr sz="800" dirty="0">
                        <a:solidFill>
                          <a:schemeClr val="dk1"/>
                        </a:solidFill>
                        <a:latin typeface="+mj-lt"/>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800" b="0" i="0" u="none" strike="noStrike" dirty="0">
                          <a:solidFill>
                            <a:srgbClr val="FF0000"/>
                          </a:solidFill>
                          <a:latin typeface="+mj-lt"/>
                          <a:ea typeface="DFKai-SB"/>
                          <a:cs typeface="DFKai-SB"/>
                          <a:sym typeface="DFKai-SB"/>
                        </a:rPr>
                        <a:t>51</a:t>
                      </a:r>
                      <a:r>
                        <a:rPr lang="en-US" altLang="zh-TW" sz="800" b="0" i="0" u="none" strike="noStrike" dirty="0">
                          <a:solidFill>
                            <a:srgbClr val="FF0000"/>
                          </a:solidFill>
                          <a:latin typeface="+mj-lt"/>
                          <a:ea typeface="DFKai-SB"/>
                          <a:cs typeface="DFKai-SB"/>
                          <a:sym typeface="DFKai-SB"/>
                        </a:rPr>
                        <a:t>%</a:t>
                      </a:r>
                      <a:endParaRPr sz="800" b="0" i="0" u="none" strike="noStrike" dirty="0">
                        <a:solidFill>
                          <a:srgbClr val="FF0000"/>
                        </a:solidFill>
                        <a:latin typeface="+mj-lt"/>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indent="0" algn="ctr" rtl="0">
                        <a:spcBef>
                          <a:spcPts val="0"/>
                        </a:spcBef>
                        <a:spcAft>
                          <a:spcPts val="0"/>
                        </a:spcAft>
                        <a:buSzPts val="1000"/>
                        <a:buFont typeface="Arial"/>
                        <a:buNone/>
                      </a:pPr>
                      <a:r>
                        <a:rPr lang="en-US" sz="800" b="0" i="0" u="none" strike="noStrike" dirty="0">
                          <a:latin typeface="+mj-lt"/>
                          <a:ea typeface="DFKai-SB"/>
                          <a:cs typeface="DFKai-SB"/>
                          <a:sym typeface="DFKai-SB"/>
                        </a:rPr>
                        <a:t>1,350</a:t>
                      </a:r>
                      <a:endParaRPr sz="800" b="0" i="0" u="none" strike="noStrike" dirty="0">
                        <a:latin typeface="+mj-lt"/>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rtl="0" fontAlgn="ctr"/>
                      <a:endParaRPr lang="de-DE"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5"/>
                  </a:ext>
                </a:extLst>
              </a:tr>
              <a:tr h="965994">
                <a:tc vMerge="1">
                  <a:txBody>
                    <a:bodyPr/>
                    <a:lstStyle/>
                    <a:p>
                      <a:pPr algn="ctr" rtl="0" fontAlgn="ct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rtl="0">
                        <a:lnSpc>
                          <a:spcPct val="100000"/>
                        </a:lnSpc>
                        <a:spcBef>
                          <a:spcPts val="0"/>
                        </a:spcBef>
                        <a:spcAft>
                          <a:spcPts val="0"/>
                        </a:spcAft>
                        <a:buClr>
                          <a:srgbClr val="FF0000"/>
                        </a:buClr>
                        <a:buSzPts val="1000"/>
                        <a:buFont typeface="DFKai-SB"/>
                        <a:buNone/>
                      </a:pPr>
                      <a:r>
                        <a:rPr lang="en-US" sz="800" b="1" i="0" u="none" strike="noStrike" dirty="0">
                          <a:solidFill>
                            <a:srgbClr val="FF0000"/>
                          </a:solidFill>
                          <a:latin typeface="+mj-lt"/>
                          <a:ea typeface="DFKai-SB"/>
                          <a:cs typeface="DFKai-SB"/>
                          <a:sym typeface="DFKai-SB"/>
                        </a:rPr>
                        <a:t>CR+NI</a:t>
                      </a:r>
                      <a:r>
                        <a:rPr lang="en-US" sz="800" b="1" i="0" u="none" strike="noStrike" dirty="0">
                          <a:solidFill>
                            <a:schemeClr val="dk1"/>
                          </a:solidFill>
                          <a:latin typeface="+mj-lt"/>
                          <a:ea typeface="DFKai-SB"/>
                          <a:cs typeface="DFKai-SB"/>
                          <a:sym typeface="DFKai-SB"/>
                        </a:rPr>
                        <a:t> ⬄ WCSA </a:t>
                      </a:r>
                      <a:endParaRPr sz="800" dirty="0">
                        <a:latin typeface="+mj-lt"/>
                      </a:endParaRPr>
                    </a:p>
                    <a:p>
                      <a:pPr marL="0" marR="0" lvl="0" indent="0" algn="ctr" rtl="0">
                        <a:lnSpc>
                          <a:spcPct val="100000"/>
                        </a:lnSpc>
                        <a:spcBef>
                          <a:spcPts val="0"/>
                        </a:spcBef>
                        <a:spcAft>
                          <a:spcPts val="0"/>
                        </a:spcAft>
                        <a:buClr>
                          <a:schemeClr val="dk1"/>
                        </a:buClr>
                        <a:buSzPts val="1000"/>
                        <a:buFont typeface="DFKai-SB"/>
                        <a:buNone/>
                      </a:pPr>
                      <a:r>
                        <a:rPr lang="en-US" sz="800" b="0" i="0" u="none" strike="noStrike" dirty="0">
                          <a:solidFill>
                            <a:schemeClr val="dk1"/>
                          </a:solidFill>
                          <a:latin typeface="+mj-lt"/>
                          <a:ea typeface="DFKai-SB"/>
                          <a:cs typeface="DFKai-SB"/>
                          <a:sym typeface="DFKai-SB"/>
                        </a:rPr>
                        <a:t>(CW+WC Trade)</a:t>
                      </a:r>
                      <a:endParaRPr sz="800" dirty="0">
                        <a:latin typeface="+mj-lt"/>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ctr" rtl="0">
                        <a:spcBef>
                          <a:spcPts val="0"/>
                        </a:spcBef>
                        <a:spcAft>
                          <a:spcPts val="0"/>
                        </a:spcAft>
                        <a:buNone/>
                      </a:pPr>
                      <a:r>
                        <a:rPr lang="en-US" sz="800" b="0" i="0" u="none" strike="noStrike" dirty="0">
                          <a:solidFill>
                            <a:schemeClr val="dk1"/>
                          </a:solidFill>
                          <a:latin typeface="+mj-lt"/>
                          <a:ea typeface="DFKai-SB"/>
                          <a:cs typeface="DFKai-SB"/>
                          <a:sym typeface="DFKai-SB"/>
                        </a:rPr>
                        <a:t>ELA</a:t>
                      </a:r>
                      <a:endParaRPr sz="800" b="0" i="0" u="none" strike="noStrike" dirty="0">
                        <a:solidFill>
                          <a:schemeClr val="dk1"/>
                        </a:solidFill>
                        <a:latin typeface="+mj-lt"/>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800" dirty="0">
                          <a:latin typeface="+mj-lt"/>
                          <a:ea typeface="DFKai-SB"/>
                          <a:cs typeface="DFKai-SB"/>
                          <a:sym typeface="DFKai-SB"/>
                        </a:rPr>
                        <a:t>500</a:t>
                      </a:r>
                      <a:endParaRPr sz="800" b="0" i="0" u="none" strike="noStrike" dirty="0">
                        <a:latin typeface="+mj-lt"/>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Clr>
                          <a:schemeClr val="dk1"/>
                        </a:buClr>
                        <a:buSzPts val="1000"/>
                        <a:buFont typeface="Arial"/>
                        <a:buNone/>
                      </a:pPr>
                      <a:r>
                        <a:rPr lang="en-US" sz="800" dirty="0">
                          <a:solidFill>
                            <a:schemeClr val="dk1"/>
                          </a:solidFill>
                          <a:latin typeface="+mj-lt"/>
                          <a:ea typeface="DFKai-SB"/>
                          <a:cs typeface="DFKai-SB"/>
                          <a:sym typeface="DFKai-SB"/>
                        </a:rPr>
                        <a:t>797</a:t>
                      </a:r>
                      <a:endParaRPr sz="800" dirty="0">
                        <a:solidFill>
                          <a:schemeClr val="dk1"/>
                        </a:solidFill>
                        <a:latin typeface="+mj-lt"/>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altLang="zh-TW" sz="800" b="0" i="0" u="none" strike="noStrike" dirty="0">
                          <a:solidFill>
                            <a:schemeClr val="tx1"/>
                          </a:solidFill>
                          <a:latin typeface="+mj-lt"/>
                          <a:ea typeface="DFKai-SB"/>
                          <a:cs typeface="DFKai-SB"/>
                          <a:sym typeface="DFKai-SB"/>
                        </a:rPr>
                        <a:t>159%</a:t>
                      </a:r>
                      <a:endParaRPr sz="800" b="0" i="0" u="none" strike="noStrike" dirty="0">
                        <a:solidFill>
                          <a:schemeClr val="tx1"/>
                        </a:solidFill>
                        <a:latin typeface="+mj-lt"/>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indent="0" algn="ctr" rtl="0">
                        <a:spcBef>
                          <a:spcPts val="0"/>
                        </a:spcBef>
                        <a:spcAft>
                          <a:spcPts val="0"/>
                        </a:spcAft>
                        <a:buSzPts val="1000"/>
                        <a:buFont typeface="Arial"/>
                        <a:buNone/>
                      </a:pPr>
                      <a:r>
                        <a:rPr lang="en-US" sz="800" b="0" i="0" u="none" strike="noStrike" dirty="0">
                          <a:latin typeface="+mj-lt"/>
                          <a:ea typeface="DFKai-SB"/>
                          <a:cs typeface="DFKai-SB"/>
                          <a:sym typeface="DFKai-SB"/>
                        </a:rPr>
                        <a:t>650</a:t>
                      </a:r>
                      <a:endParaRPr sz="800" b="0" i="0" u="none" strike="noStrike" dirty="0">
                        <a:latin typeface="+mj-lt"/>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rtl="0" fontAlgn="ctr"/>
                      <a:endParaRPr lang="de-DE"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2881027115"/>
                  </a:ext>
                </a:extLst>
              </a:tr>
              <a:tr h="767038">
                <a:tc vMerge="1">
                  <a:txBody>
                    <a:bodyPr/>
                    <a:lstStyle/>
                    <a:p>
                      <a:endParaRPr lang="en-US"/>
                    </a:p>
                  </a:txBody>
                  <a:tcPr/>
                </a:tc>
                <a:tc>
                  <a:txBody>
                    <a:bodyPr/>
                    <a:lstStyle/>
                    <a:p>
                      <a:pPr marL="0" lvl="0" indent="0" algn="ctr" rtl="0">
                        <a:spcBef>
                          <a:spcPts val="0"/>
                        </a:spcBef>
                        <a:spcAft>
                          <a:spcPts val="0"/>
                        </a:spcAft>
                        <a:buClr>
                          <a:srgbClr val="FF0000"/>
                        </a:buClr>
                        <a:buSzPts val="1000"/>
                        <a:buFont typeface="DFKai-SB"/>
                        <a:buNone/>
                      </a:pPr>
                      <a:r>
                        <a:rPr lang="en-US" sz="800" b="1" dirty="0">
                          <a:solidFill>
                            <a:srgbClr val="FF0000"/>
                          </a:solidFill>
                          <a:latin typeface="+mj-lt"/>
                          <a:ea typeface="DFKai-SB"/>
                          <a:cs typeface="DFKai-SB"/>
                          <a:sym typeface="DFKai-SB"/>
                        </a:rPr>
                        <a:t>CR+NI</a:t>
                      </a:r>
                      <a:r>
                        <a:rPr lang="en-US" sz="800" b="1" dirty="0">
                          <a:solidFill>
                            <a:schemeClr val="dk1"/>
                          </a:solidFill>
                          <a:latin typeface="+mj-lt"/>
                          <a:ea typeface="DFKai-SB"/>
                          <a:cs typeface="DFKai-SB"/>
                          <a:sym typeface="DFKai-SB"/>
                        </a:rPr>
                        <a:t> ⬄ USEC </a:t>
                      </a:r>
                      <a:endParaRPr sz="800" dirty="0">
                        <a:solidFill>
                          <a:schemeClr val="dk1"/>
                        </a:solidFill>
                        <a:latin typeface="+mj-lt"/>
                      </a:endParaRPr>
                    </a:p>
                    <a:p>
                      <a:pPr marL="0" lvl="0" indent="0" algn="ctr" rtl="0">
                        <a:spcBef>
                          <a:spcPts val="0"/>
                        </a:spcBef>
                        <a:spcAft>
                          <a:spcPts val="0"/>
                        </a:spcAft>
                        <a:buClr>
                          <a:schemeClr val="dk1"/>
                        </a:buClr>
                        <a:buSzPts val="1000"/>
                        <a:buFont typeface="DFKai-SB"/>
                        <a:buNone/>
                      </a:pPr>
                      <a:r>
                        <a:rPr lang="en-US" sz="800" dirty="0">
                          <a:solidFill>
                            <a:schemeClr val="dk1"/>
                          </a:solidFill>
                          <a:latin typeface="+mj-lt"/>
                          <a:ea typeface="DFKai-SB"/>
                          <a:cs typeface="DFKai-SB"/>
                          <a:sym typeface="DFKai-SB"/>
                        </a:rPr>
                        <a:t>(622+623 Trade)</a:t>
                      </a:r>
                      <a:endParaRPr sz="800" b="1" dirty="0">
                        <a:solidFill>
                          <a:srgbClr val="FF0000"/>
                        </a:solidFill>
                        <a:latin typeface="+mj-lt"/>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ctr" rtl="0">
                        <a:spcBef>
                          <a:spcPts val="0"/>
                        </a:spcBef>
                        <a:spcAft>
                          <a:spcPts val="0"/>
                        </a:spcAft>
                        <a:buNone/>
                      </a:pPr>
                      <a:r>
                        <a:rPr lang="en-US" sz="800" dirty="0">
                          <a:solidFill>
                            <a:schemeClr val="dk1"/>
                          </a:solidFill>
                          <a:latin typeface="+mj-lt"/>
                          <a:ea typeface="DFKai-SB"/>
                          <a:cs typeface="DFKai-SB"/>
                          <a:sym typeface="DFKai-SB"/>
                        </a:rPr>
                        <a:t>ELA</a:t>
                      </a:r>
                      <a:endParaRPr sz="800" b="0" i="0" u="none" strike="noStrike" dirty="0">
                        <a:solidFill>
                          <a:schemeClr val="dk1"/>
                        </a:solidFill>
                        <a:latin typeface="+mj-lt"/>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800" dirty="0">
                          <a:latin typeface="+mj-lt"/>
                          <a:ea typeface="DFKai-SB"/>
                          <a:cs typeface="DFKai-SB"/>
                          <a:sym typeface="DFKai-SB"/>
                        </a:rPr>
                        <a:t>1,100</a:t>
                      </a:r>
                      <a:endParaRPr sz="800" dirty="0">
                        <a:latin typeface="+mj-lt"/>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Clr>
                          <a:schemeClr val="dk1"/>
                        </a:buClr>
                        <a:buSzPts val="1000"/>
                        <a:buFont typeface="Arial"/>
                        <a:buNone/>
                      </a:pPr>
                      <a:r>
                        <a:rPr lang="en-US" sz="800" dirty="0">
                          <a:solidFill>
                            <a:schemeClr val="dk1"/>
                          </a:solidFill>
                          <a:latin typeface="+mj-lt"/>
                          <a:ea typeface="DFKai-SB"/>
                          <a:cs typeface="DFKai-SB"/>
                          <a:sym typeface="DFKai-SB"/>
                        </a:rPr>
                        <a:t>1,710</a:t>
                      </a:r>
                      <a:endParaRPr sz="800" dirty="0">
                        <a:solidFill>
                          <a:schemeClr val="dk1"/>
                        </a:solidFill>
                        <a:latin typeface="+mj-lt"/>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Clr>
                          <a:schemeClr val="dk1"/>
                        </a:buClr>
                        <a:buSzPts val="1000"/>
                        <a:buFont typeface="Arial"/>
                        <a:buNone/>
                      </a:pPr>
                      <a:r>
                        <a:rPr lang="en-US" altLang="zh-TW" sz="800" dirty="0">
                          <a:solidFill>
                            <a:schemeClr val="tx1"/>
                          </a:solidFill>
                          <a:latin typeface="+mj-lt"/>
                          <a:ea typeface="DFKai-SB"/>
                          <a:cs typeface="DFKai-SB"/>
                          <a:sym typeface="DFKai-SB"/>
                        </a:rPr>
                        <a:t>155%</a:t>
                      </a:r>
                      <a:endParaRPr sz="800" dirty="0">
                        <a:solidFill>
                          <a:schemeClr val="tx1"/>
                        </a:solidFill>
                        <a:latin typeface="+mj-lt"/>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indent="0" algn="ctr" rtl="0">
                        <a:spcBef>
                          <a:spcPts val="0"/>
                        </a:spcBef>
                        <a:spcAft>
                          <a:spcPts val="0"/>
                        </a:spcAft>
                        <a:buSzPts val="1000"/>
                        <a:buFont typeface="Arial"/>
                        <a:buNone/>
                      </a:pPr>
                      <a:r>
                        <a:rPr lang="en-US" sz="800" dirty="0">
                          <a:latin typeface="+mj-lt"/>
                          <a:ea typeface="DFKai-SB"/>
                          <a:cs typeface="DFKai-SB"/>
                          <a:sym typeface="DFKai-SB"/>
                        </a:rPr>
                        <a:t>1,500</a:t>
                      </a:r>
                      <a:endParaRPr sz="800" dirty="0">
                        <a:latin typeface="+mj-lt"/>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rtl="0" fontAlgn="ctr"/>
                      <a:endParaRPr lang="de-DE"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319195640"/>
                  </a:ext>
                </a:extLst>
              </a:tr>
            </a:tbl>
          </a:graphicData>
        </a:graphic>
      </p:graphicFrame>
      <p:sp>
        <p:nvSpPr>
          <p:cNvPr id="7" name="Slide Number Placeholder 1"/>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5</a:t>
            </a:fld>
            <a:endParaRPr lang="en-US" sz="1200" dirty="0">
              <a:solidFill>
                <a:prstClr val="black"/>
              </a:solidFill>
              <a:latin typeface="Calibri"/>
            </a:endParaRPr>
          </a:p>
        </p:txBody>
      </p:sp>
      <p:sp>
        <p:nvSpPr>
          <p:cNvPr id="2" name="Title 11">
            <a:extLst>
              <a:ext uri="{FF2B5EF4-FFF2-40B4-BE49-F238E27FC236}">
                <a16:creationId xmlns:a16="http://schemas.microsoft.com/office/drawing/2014/main" id="{B3F4F920-066C-52FF-61B7-047C8DD8C79A}"/>
              </a:ext>
            </a:extLst>
          </p:cNvPr>
          <p:cNvSpPr txBox="1">
            <a:spLocks/>
          </p:cNvSpPr>
          <p:nvPr/>
        </p:nvSpPr>
        <p:spPr>
          <a:xfrm>
            <a:off x="104257" y="66576"/>
            <a:ext cx="8935486" cy="555831"/>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ltLang="zh-TW" sz="2400" b="1" dirty="0">
                <a:latin typeface="DFKai-SB" pitchFamily="65" charset="-120"/>
                <a:ea typeface="DFKai-SB" pitchFamily="65" charset="-120"/>
              </a:rPr>
              <a:t>Performance/Space(2024) and 2025 Market Review </a:t>
            </a:r>
            <a:r>
              <a:rPr lang="en-US" altLang="zh-TW" sz="2400" b="1" dirty="0">
                <a:solidFill>
                  <a:srgbClr val="FFFF00"/>
                </a:solidFill>
                <a:latin typeface="DFKai-SB" pitchFamily="65" charset="-120"/>
                <a:ea typeface="DFKai-SB" pitchFamily="65" charset="-120"/>
              </a:rPr>
              <a:t>(CR+NI)</a:t>
            </a:r>
            <a:endParaRPr lang="en-US" sz="2400" b="1" dirty="0">
              <a:solidFill>
                <a:srgbClr val="FFFF00"/>
              </a:solidFill>
              <a:latin typeface="DFKai-SB" pitchFamily="65" charset="-120"/>
              <a:ea typeface="DFKai-SB" pitchFamily="65" charset="-120"/>
            </a:endParaRPr>
          </a:p>
        </p:txBody>
      </p:sp>
      <p:sp>
        <p:nvSpPr>
          <p:cNvPr id="3" name="CuadroTexto 2">
            <a:extLst>
              <a:ext uri="{FF2B5EF4-FFF2-40B4-BE49-F238E27FC236}">
                <a16:creationId xmlns:a16="http://schemas.microsoft.com/office/drawing/2014/main" id="{59574BF2-3CA5-E177-3324-AA92A31A5604}"/>
              </a:ext>
            </a:extLst>
          </p:cNvPr>
          <p:cNvSpPr txBox="1"/>
          <p:nvPr/>
        </p:nvSpPr>
        <p:spPr>
          <a:xfrm>
            <a:off x="5128632" y="1320395"/>
            <a:ext cx="3945502" cy="584775"/>
          </a:xfrm>
          <a:prstGeom prst="rect">
            <a:avLst/>
          </a:prstGeom>
          <a:noFill/>
        </p:spPr>
        <p:txBody>
          <a:bodyPr wrap="square" rtlCol="0">
            <a:spAutoFit/>
          </a:bodyPr>
          <a:lstStyle/>
          <a:p>
            <a:r>
              <a:rPr lang="en-US" sz="800" dirty="0"/>
              <a:t>Market review: </a:t>
            </a:r>
          </a:p>
          <a:p>
            <a:pPr marL="228600" indent="-228600">
              <a:buFont typeface="+mj-lt"/>
              <a:buAutoNum type="arabicPeriod"/>
            </a:pPr>
            <a:r>
              <a:rPr lang="en-US" sz="800" dirty="0"/>
              <a:t>USEC import market has potential accounts to target, however, decision makers are located at the U.S.  </a:t>
            </a:r>
          </a:p>
          <a:p>
            <a:pPr marL="228600" indent="-228600">
              <a:buFont typeface="+mj-lt"/>
              <a:buAutoNum type="arabicPeriod"/>
            </a:pPr>
            <a:r>
              <a:rPr lang="en-US" sz="800" dirty="0"/>
              <a:t>The extensive transit time to USEC affects Evergreen competitiveness. </a:t>
            </a:r>
          </a:p>
        </p:txBody>
      </p:sp>
      <p:sp>
        <p:nvSpPr>
          <p:cNvPr id="4" name="CuadroTexto 3">
            <a:extLst>
              <a:ext uri="{FF2B5EF4-FFF2-40B4-BE49-F238E27FC236}">
                <a16:creationId xmlns:a16="http://schemas.microsoft.com/office/drawing/2014/main" id="{B84003A2-B98D-668B-083E-87A2BD79E982}"/>
              </a:ext>
            </a:extLst>
          </p:cNvPr>
          <p:cNvSpPr txBox="1"/>
          <p:nvPr/>
        </p:nvSpPr>
        <p:spPr>
          <a:xfrm>
            <a:off x="5142098" y="1895103"/>
            <a:ext cx="3945502" cy="461665"/>
          </a:xfrm>
          <a:prstGeom prst="rect">
            <a:avLst/>
          </a:prstGeom>
          <a:noFill/>
        </p:spPr>
        <p:txBody>
          <a:bodyPr wrap="square" rtlCol="0">
            <a:spAutoFit/>
          </a:bodyPr>
          <a:lstStyle/>
          <a:p>
            <a:r>
              <a:rPr lang="en-US" sz="800" dirty="0"/>
              <a:t>Action Plan: </a:t>
            </a:r>
          </a:p>
          <a:p>
            <a:r>
              <a:rPr lang="en-US" sz="800" dirty="0"/>
              <a:t>Promote reefer service to secure a lower transit time.</a:t>
            </a:r>
          </a:p>
          <a:p>
            <a:endParaRPr lang="en-US" sz="800" dirty="0"/>
          </a:p>
        </p:txBody>
      </p:sp>
      <p:sp>
        <p:nvSpPr>
          <p:cNvPr id="6" name="CuadroTexto 5">
            <a:extLst>
              <a:ext uri="{FF2B5EF4-FFF2-40B4-BE49-F238E27FC236}">
                <a16:creationId xmlns:a16="http://schemas.microsoft.com/office/drawing/2014/main" id="{611ACF65-FE94-07BE-CF9C-B2FA8F089B81}"/>
              </a:ext>
            </a:extLst>
          </p:cNvPr>
          <p:cNvSpPr txBox="1"/>
          <p:nvPr/>
        </p:nvSpPr>
        <p:spPr>
          <a:xfrm>
            <a:off x="5153928" y="2266328"/>
            <a:ext cx="3945502" cy="584775"/>
          </a:xfrm>
          <a:prstGeom prst="rect">
            <a:avLst/>
          </a:prstGeom>
          <a:noFill/>
        </p:spPr>
        <p:txBody>
          <a:bodyPr wrap="square" rtlCol="0">
            <a:spAutoFit/>
          </a:bodyPr>
          <a:lstStyle/>
          <a:p>
            <a:r>
              <a:rPr lang="en-US" sz="800" dirty="0"/>
              <a:t>Market review: </a:t>
            </a:r>
          </a:p>
          <a:p>
            <a:pPr marL="228600" indent="-228600">
              <a:buFont typeface="+mj-lt"/>
              <a:buAutoNum type="arabicPeriod"/>
            </a:pPr>
            <a:r>
              <a:rPr lang="en-US" sz="800" dirty="0"/>
              <a:t>Main volume for CB trade is from MX to CR.</a:t>
            </a:r>
          </a:p>
          <a:p>
            <a:pPr marL="228600" indent="-228600">
              <a:buFont typeface="+mj-lt"/>
              <a:buAutoNum type="arabicPeriod"/>
            </a:pPr>
            <a:r>
              <a:rPr lang="en-US" sz="800" dirty="0"/>
              <a:t>Evergreen allocation for regional cargoes is low and almost zero in F.E. peak season.</a:t>
            </a:r>
          </a:p>
        </p:txBody>
      </p:sp>
      <p:sp>
        <p:nvSpPr>
          <p:cNvPr id="8" name="CuadroTexto 7">
            <a:extLst>
              <a:ext uri="{FF2B5EF4-FFF2-40B4-BE49-F238E27FC236}">
                <a16:creationId xmlns:a16="http://schemas.microsoft.com/office/drawing/2014/main" id="{2B924C6F-464E-E7BE-AAB4-65CEAE7E7BD7}"/>
              </a:ext>
            </a:extLst>
          </p:cNvPr>
          <p:cNvSpPr txBox="1"/>
          <p:nvPr/>
        </p:nvSpPr>
        <p:spPr>
          <a:xfrm>
            <a:off x="5165758" y="2868260"/>
            <a:ext cx="3945502" cy="338554"/>
          </a:xfrm>
          <a:prstGeom prst="rect">
            <a:avLst/>
          </a:prstGeom>
          <a:noFill/>
        </p:spPr>
        <p:txBody>
          <a:bodyPr wrap="square" rtlCol="0">
            <a:spAutoFit/>
          </a:bodyPr>
          <a:lstStyle/>
          <a:p>
            <a:r>
              <a:rPr lang="en-US" sz="800" dirty="0"/>
              <a:t>Action Plan: Evergreen needs to grant more allocation for CR &amp; NI in LAE service to develop the service.</a:t>
            </a:r>
          </a:p>
        </p:txBody>
      </p:sp>
      <p:sp>
        <p:nvSpPr>
          <p:cNvPr id="9" name="CuadroTexto 8">
            <a:extLst>
              <a:ext uri="{FF2B5EF4-FFF2-40B4-BE49-F238E27FC236}">
                <a16:creationId xmlns:a16="http://schemas.microsoft.com/office/drawing/2014/main" id="{79F992BF-8501-3BC1-47C5-98D9F538029D}"/>
              </a:ext>
            </a:extLst>
          </p:cNvPr>
          <p:cNvSpPr txBox="1"/>
          <p:nvPr/>
        </p:nvSpPr>
        <p:spPr>
          <a:xfrm>
            <a:off x="5142098" y="3260366"/>
            <a:ext cx="3945502" cy="461665"/>
          </a:xfrm>
          <a:prstGeom prst="rect">
            <a:avLst/>
          </a:prstGeom>
          <a:noFill/>
        </p:spPr>
        <p:txBody>
          <a:bodyPr wrap="square" rtlCol="0">
            <a:spAutoFit/>
          </a:bodyPr>
          <a:lstStyle/>
          <a:p>
            <a:r>
              <a:rPr lang="en-US" sz="800" dirty="0"/>
              <a:t>Market review:</a:t>
            </a:r>
          </a:p>
          <a:p>
            <a:r>
              <a:rPr lang="en-US" sz="800" dirty="0"/>
              <a:t>The competition offers lower transit times with lower rates.</a:t>
            </a:r>
          </a:p>
          <a:p>
            <a:endParaRPr lang="en-US" sz="800" dirty="0"/>
          </a:p>
        </p:txBody>
      </p:sp>
      <p:sp>
        <p:nvSpPr>
          <p:cNvPr id="10" name="CuadroTexto 9">
            <a:extLst>
              <a:ext uri="{FF2B5EF4-FFF2-40B4-BE49-F238E27FC236}">
                <a16:creationId xmlns:a16="http://schemas.microsoft.com/office/drawing/2014/main" id="{9009B7F6-4976-9776-378C-455CEE0B370B}"/>
              </a:ext>
            </a:extLst>
          </p:cNvPr>
          <p:cNvSpPr txBox="1"/>
          <p:nvPr/>
        </p:nvSpPr>
        <p:spPr>
          <a:xfrm>
            <a:off x="5154674" y="3746572"/>
            <a:ext cx="3945502" cy="338554"/>
          </a:xfrm>
          <a:prstGeom prst="rect">
            <a:avLst/>
          </a:prstGeom>
          <a:noFill/>
        </p:spPr>
        <p:txBody>
          <a:bodyPr wrap="square" rtlCol="0">
            <a:spAutoFit/>
          </a:bodyPr>
          <a:lstStyle/>
          <a:p>
            <a:r>
              <a:rPr lang="en-US" sz="800" dirty="0"/>
              <a:t>Action Plan: Liner support is needed to offer to the customers better conditions, competitive rates and lower transit time.</a:t>
            </a:r>
          </a:p>
        </p:txBody>
      </p:sp>
      <p:sp>
        <p:nvSpPr>
          <p:cNvPr id="11" name="CuadroTexto 10">
            <a:extLst>
              <a:ext uri="{FF2B5EF4-FFF2-40B4-BE49-F238E27FC236}">
                <a16:creationId xmlns:a16="http://schemas.microsoft.com/office/drawing/2014/main" id="{FEBF07C2-5137-9061-B6FC-17151E36F4DB}"/>
              </a:ext>
            </a:extLst>
          </p:cNvPr>
          <p:cNvSpPr txBox="1"/>
          <p:nvPr/>
        </p:nvSpPr>
        <p:spPr>
          <a:xfrm>
            <a:off x="5119665" y="4212719"/>
            <a:ext cx="4031196" cy="338554"/>
          </a:xfrm>
          <a:prstGeom prst="rect">
            <a:avLst/>
          </a:prstGeom>
          <a:noFill/>
        </p:spPr>
        <p:txBody>
          <a:bodyPr wrap="square" rtlCol="0">
            <a:spAutoFit/>
          </a:bodyPr>
          <a:lstStyle/>
          <a:p>
            <a:r>
              <a:rPr lang="en-US" sz="800" dirty="0"/>
              <a:t>Market review: It’s not the natural routing to/from the U.S., but there is always opportunity to capture new customers. </a:t>
            </a:r>
          </a:p>
        </p:txBody>
      </p:sp>
      <p:sp>
        <p:nvSpPr>
          <p:cNvPr id="12" name="CuadroTexto 11">
            <a:extLst>
              <a:ext uri="{FF2B5EF4-FFF2-40B4-BE49-F238E27FC236}">
                <a16:creationId xmlns:a16="http://schemas.microsoft.com/office/drawing/2014/main" id="{1867779B-747D-828B-3869-F87254F5D311}"/>
              </a:ext>
            </a:extLst>
          </p:cNvPr>
          <p:cNvSpPr txBox="1"/>
          <p:nvPr/>
        </p:nvSpPr>
        <p:spPr>
          <a:xfrm>
            <a:off x="5142098" y="4547288"/>
            <a:ext cx="3945502" cy="338554"/>
          </a:xfrm>
          <a:prstGeom prst="rect">
            <a:avLst/>
          </a:prstGeom>
          <a:noFill/>
        </p:spPr>
        <p:txBody>
          <a:bodyPr wrap="square" rtlCol="0">
            <a:spAutoFit/>
          </a:bodyPr>
          <a:lstStyle/>
          <a:p>
            <a:r>
              <a:rPr lang="en-US" sz="800" dirty="0"/>
              <a:t>Action Plan: Request to liner steady LAE service and smooth cargo move from PABBA to PACCT for connecting.</a:t>
            </a:r>
          </a:p>
        </p:txBody>
      </p:sp>
    </p:spTree>
    <p:extLst>
      <p:ext uri="{BB962C8B-B14F-4D97-AF65-F5344CB8AC3E}">
        <p14:creationId xmlns:p14="http://schemas.microsoft.com/office/powerpoint/2010/main" val="37338916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D85613-ABF7-0DCB-4278-50F431727FE2}"/>
            </a:ext>
          </a:extLst>
        </p:cNvPr>
        <p:cNvGrpSpPr/>
        <p:nvPr/>
      </p:nvGrpSpPr>
      <p:grpSpPr>
        <a:xfrm>
          <a:off x="0" y="0"/>
          <a:ext cx="0" cy="0"/>
          <a:chOff x="0" y="0"/>
          <a:chExt cx="0" cy="0"/>
        </a:xfrm>
      </p:grpSpPr>
      <p:sp>
        <p:nvSpPr>
          <p:cNvPr id="7" name="Title 11">
            <a:extLst>
              <a:ext uri="{FF2B5EF4-FFF2-40B4-BE49-F238E27FC236}">
                <a16:creationId xmlns:a16="http://schemas.microsoft.com/office/drawing/2014/main" id="{6348DAEC-E331-44A9-E407-5C0ABF5280E5}"/>
              </a:ext>
            </a:extLst>
          </p:cNvPr>
          <p:cNvSpPr>
            <a:spLocks noGrp="1"/>
          </p:cNvSpPr>
          <p:nvPr>
            <p:ph type="title"/>
          </p:nvPr>
        </p:nvSpPr>
        <p:spPr>
          <a:xfrm>
            <a:off x="107504" y="123478"/>
            <a:ext cx="8928992" cy="533400"/>
          </a:xfrm>
          <a:solidFill>
            <a:srgbClr val="003217"/>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altLang="zh-TW" sz="2400" b="1" dirty="0">
                <a:latin typeface="DFKai-SB" pitchFamily="65" charset="-120"/>
                <a:ea typeface="DFKai-SB" pitchFamily="65" charset="-120"/>
              </a:rPr>
              <a:t>Topic discussion </a:t>
            </a:r>
            <a:r>
              <a:rPr lang="en-US" altLang="zh-TW" sz="2400" b="1" dirty="0">
                <a:solidFill>
                  <a:srgbClr val="FFFF00"/>
                </a:solidFill>
                <a:latin typeface="DFKai-SB" pitchFamily="65" charset="-120"/>
                <a:ea typeface="DFKai-SB" pitchFamily="65" charset="-120"/>
              </a:rPr>
              <a:t>(PR)</a:t>
            </a:r>
            <a:endParaRPr lang="en-US" sz="2400" b="1" dirty="0">
              <a:solidFill>
                <a:srgbClr val="FFFF00"/>
              </a:solidFill>
              <a:latin typeface="DFKai-SB" pitchFamily="65" charset="-120"/>
              <a:ea typeface="DFKai-SB" pitchFamily="65" charset="-120"/>
            </a:endParaRPr>
          </a:p>
        </p:txBody>
      </p:sp>
      <p:sp>
        <p:nvSpPr>
          <p:cNvPr id="5" name="Slide Number Placeholder 1">
            <a:extLst>
              <a:ext uri="{FF2B5EF4-FFF2-40B4-BE49-F238E27FC236}">
                <a16:creationId xmlns:a16="http://schemas.microsoft.com/office/drawing/2014/main" id="{A47BFD66-967E-7202-E912-414CE589955A}"/>
              </a:ext>
            </a:extLst>
          </p:cNvPr>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50</a:t>
            </a:fld>
            <a:endParaRPr lang="en-US" sz="1200" dirty="0">
              <a:solidFill>
                <a:prstClr val="black"/>
              </a:solidFill>
              <a:latin typeface="Calibri"/>
            </a:endParaRPr>
          </a:p>
        </p:txBody>
      </p:sp>
      <p:sp>
        <p:nvSpPr>
          <p:cNvPr id="3" name="文字方塊 2">
            <a:extLst>
              <a:ext uri="{FF2B5EF4-FFF2-40B4-BE49-F238E27FC236}">
                <a16:creationId xmlns:a16="http://schemas.microsoft.com/office/drawing/2014/main" id="{09D36DC5-3C3E-259E-61EF-6C0D890C587D}"/>
              </a:ext>
            </a:extLst>
          </p:cNvPr>
          <p:cNvSpPr txBox="1"/>
          <p:nvPr/>
        </p:nvSpPr>
        <p:spPr>
          <a:xfrm>
            <a:off x="179512" y="771550"/>
            <a:ext cx="8784976" cy="3293209"/>
          </a:xfrm>
          <a:prstGeom prst="rect">
            <a:avLst/>
          </a:prstGeom>
          <a:noFill/>
        </p:spPr>
        <p:txBody>
          <a:bodyPr wrap="square" rtlCol="0" anchor="t">
            <a:spAutoFit/>
          </a:bodyPr>
          <a:lstStyle/>
          <a:p>
            <a:r>
              <a:rPr lang="en-US" sz="1600" b="1" dirty="0">
                <a:latin typeface="+mj-lt"/>
              </a:rPr>
              <a:t>Future market forecast</a:t>
            </a:r>
            <a:r>
              <a:rPr lang="zh-TW" altLang="en-US" sz="1600" b="1" dirty="0">
                <a:latin typeface="+mj-lt"/>
              </a:rPr>
              <a:t> </a:t>
            </a:r>
            <a:r>
              <a:rPr lang="en-US" altLang="zh-TW" sz="1600" b="1" dirty="0">
                <a:latin typeface="+mj-lt"/>
              </a:rPr>
              <a:t>in 2025</a:t>
            </a:r>
            <a:r>
              <a:rPr lang="en-US" sz="1600" b="1" dirty="0">
                <a:latin typeface="+mj-lt"/>
              </a:rPr>
              <a:t> (Pessimistic / Optimistic / Remain the same)?</a:t>
            </a:r>
          </a:p>
          <a:p>
            <a:endParaRPr lang="en-US" dirty="0">
              <a:latin typeface="Candara" panose="020E0502030303020204" pitchFamily="34" charset="0"/>
            </a:endParaRPr>
          </a:p>
          <a:p>
            <a:endParaRPr lang="en-US" dirty="0">
              <a:latin typeface="Candara" panose="020E0502030303020204" pitchFamily="34" charset="0"/>
            </a:endParaRPr>
          </a:p>
          <a:p>
            <a:endParaRPr lang="en-US" dirty="0">
              <a:latin typeface="Candara" panose="020E0502030303020204" pitchFamily="34" charset="0"/>
            </a:endParaRPr>
          </a:p>
          <a:p>
            <a:endParaRPr lang="en-US" dirty="0">
              <a:latin typeface="Candara" panose="020E0502030303020204" pitchFamily="34" charset="0"/>
            </a:endParaRPr>
          </a:p>
          <a:p>
            <a:r>
              <a:rPr lang="en-US" altLang="zh-TW" sz="1600" b="1" dirty="0">
                <a:latin typeface="+mj-lt"/>
              </a:rPr>
              <a:t>E</a:t>
            </a:r>
            <a:r>
              <a:rPr lang="en-US" sz="1600" b="1" dirty="0">
                <a:latin typeface="+mj-lt"/>
              </a:rPr>
              <a:t>conomic background:</a:t>
            </a:r>
            <a:br>
              <a:rPr lang="en-US" dirty="0">
                <a:latin typeface="Candara" panose="020E0502030303020204" pitchFamily="34" charset="0"/>
              </a:rPr>
            </a:br>
            <a:r>
              <a:rPr lang="en-US" sz="1200" dirty="0"/>
              <a:t>Puerto Rico economy is expected to have a moderate growth. It all depends in Federal aid and overall economic climate.</a:t>
            </a:r>
          </a:p>
          <a:p>
            <a:endParaRPr lang="en-US" sz="1000" dirty="0">
              <a:latin typeface="Candara" panose="020E0502030303020204" pitchFamily="34" charset="0"/>
            </a:endParaRPr>
          </a:p>
          <a:p>
            <a:pPr lvl="1" algn="just"/>
            <a:endParaRPr lang="en-US" sz="1000" dirty="0">
              <a:latin typeface="Candara" panose="020E0502030303020204" pitchFamily="34" charset="0"/>
            </a:endParaRPr>
          </a:p>
          <a:p>
            <a:r>
              <a:rPr lang="en-US" sz="1600" b="1" dirty="0"/>
              <a:t>Market share and Loading volume prospect </a:t>
            </a:r>
            <a:r>
              <a:rPr lang="en-US" altLang="zh-TW" sz="1600" b="1" dirty="0"/>
              <a:t>2025</a:t>
            </a:r>
            <a:r>
              <a:rPr lang="en-US" sz="1600" b="1" dirty="0"/>
              <a:t> (Long Haul):</a:t>
            </a:r>
            <a:br>
              <a:rPr lang="en-US" dirty="0">
                <a:latin typeface="Candara" panose="020E0502030303020204" pitchFamily="34" charset="0"/>
              </a:rPr>
            </a:br>
            <a:r>
              <a:rPr lang="en-US" sz="1200" dirty="0"/>
              <a:t>Considering actual service we can only forecast EMC market share decrease. If service improves we understand at least a 15% market share increase can be seen.</a:t>
            </a:r>
          </a:p>
          <a:p>
            <a:pPr marL="285750" indent="-285750">
              <a:buFont typeface="Arial" pitchFamily="34" charset="0"/>
              <a:buChar char="•"/>
            </a:pPr>
            <a:endParaRPr lang="en-US" sz="1400" dirty="0">
              <a:solidFill>
                <a:schemeClr val="accent1">
                  <a:lumMod val="75000"/>
                </a:schemeClr>
              </a:solidFill>
              <a:latin typeface="Candara" panose="020E0502030303020204" pitchFamily="34" charset="0"/>
            </a:endParaRPr>
          </a:p>
          <a:p>
            <a:endParaRPr lang="en-US" dirty="0"/>
          </a:p>
        </p:txBody>
      </p:sp>
      <p:graphicFrame>
        <p:nvGraphicFramePr>
          <p:cNvPr id="4" name="表格 3">
            <a:extLst>
              <a:ext uri="{FF2B5EF4-FFF2-40B4-BE49-F238E27FC236}">
                <a16:creationId xmlns:a16="http://schemas.microsoft.com/office/drawing/2014/main" id="{8B1F06C4-8D99-D017-D220-24D66EDA4012}"/>
              </a:ext>
            </a:extLst>
          </p:cNvPr>
          <p:cNvGraphicFramePr>
            <a:graphicFrameLocks noGrp="1"/>
          </p:cNvGraphicFramePr>
          <p:nvPr/>
        </p:nvGraphicFramePr>
        <p:xfrm>
          <a:off x="255390" y="1203598"/>
          <a:ext cx="6758880" cy="675421"/>
        </p:xfrm>
        <a:graphic>
          <a:graphicData uri="http://schemas.openxmlformats.org/drawingml/2006/table">
            <a:tbl>
              <a:tblPr firstRow="1" bandRow="1">
                <a:tableStyleId>{5C22544A-7EE6-4342-B048-85BDC9FD1C3A}</a:tableStyleId>
              </a:tblPr>
              <a:tblGrid>
                <a:gridCol w="1689720">
                  <a:extLst>
                    <a:ext uri="{9D8B030D-6E8A-4147-A177-3AD203B41FA5}">
                      <a16:colId xmlns:a16="http://schemas.microsoft.com/office/drawing/2014/main" val="20000"/>
                    </a:ext>
                  </a:extLst>
                </a:gridCol>
                <a:gridCol w="1689720">
                  <a:extLst>
                    <a:ext uri="{9D8B030D-6E8A-4147-A177-3AD203B41FA5}">
                      <a16:colId xmlns:a16="http://schemas.microsoft.com/office/drawing/2014/main" val="20001"/>
                    </a:ext>
                  </a:extLst>
                </a:gridCol>
                <a:gridCol w="1689720">
                  <a:extLst>
                    <a:ext uri="{9D8B030D-6E8A-4147-A177-3AD203B41FA5}">
                      <a16:colId xmlns:a16="http://schemas.microsoft.com/office/drawing/2014/main" val="20002"/>
                    </a:ext>
                  </a:extLst>
                </a:gridCol>
                <a:gridCol w="1689720">
                  <a:extLst>
                    <a:ext uri="{9D8B030D-6E8A-4147-A177-3AD203B41FA5}">
                      <a16:colId xmlns:a16="http://schemas.microsoft.com/office/drawing/2014/main" val="20003"/>
                    </a:ext>
                  </a:extLst>
                </a:gridCol>
              </a:tblGrid>
              <a:tr h="370621">
                <a:tc>
                  <a:txBody>
                    <a:bodyPr/>
                    <a:lstStyle/>
                    <a:p>
                      <a:endParaRPr lang="en-US" sz="1400"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400" dirty="0">
                          <a:solidFill>
                            <a:schemeClr val="bg1"/>
                          </a:solidFill>
                          <a:latin typeface="Candara" panose="020E0502030303020204" pitchFamily="34" charset="0"/>
                        </a:rPr>
                        <a:t>Get worse</a:t>
                      </a:r>
                      <a:endParaRPr lang="en-US" sz="1400" dirty="0">
                        <a:solidFill>
                          <a:schemeClr val="bg1"/>
                        </a:solidFill>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solidFill>
                            <a:schemeClr val="bg1"/>
                          </a:solidFill>
                          <a:latin typeface="Candara" panose="020E0502030303020204" pitchFamily="34" charset="0"/>
                        </a:rPr>
                        <a:t>Improve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solidFill>
                            <a:schemeClr val="bg1"/>
                          </a:solidFill>
                          <a:latin typeface="Candara" panose="020E0502030303020204" pitchFamily="34" charset="0"/>
                        </a:rPr>
                        <a:t>Stay</a:t>
                      </a:r>
                      <a:r>
                        <a:rPr lang="en-US" sz="1400" baseline="0" dirty="0">
                          <a:solidFill>
                            <a:schemeClr val="bg1"/>
                          </a:solidFill>
                          <a:latin typeface="Candara" panose="020E0502030303020204" pitchFamily="34" charset="0"/>
                        </a:rPr>
                        <a:t> the same</a:t>
                      </a:r>
                      <a:endParaRPr lang="en-US" sz="1400" dirty="0">
                        <a:solidFill>
                          <a:schemeClr val="bg1"/>
                        </a:solidFill>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88032">
                <a:tc>
                  <a:txBody>
                    <a:bodyPr/>
                    <a:lstStyle/>
                    <a:p>
                      <a:pPr algn="ctr"/>
                      <a:r>
                        <a:rPr lang="en-US" sz="1400" dirty="0">
                          <a:latin typeface="Candara" panose="020E0502030303020204" pitchFamily="34" charset="0"/>
                        </a:rPr>
                        <a:t>2025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latin typeface="Candara" panose="020E0502030303020204" pitchFamily="34" charset="0"/>
                        </a:rPr>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4133198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7BD82-243E-BDFE-786D-E2FE8C923361}"/>
              </a:ext>
            </a:extLst>
          </p:cNvPr>
          <p:cNvSpPr>
            <a:spLocks noGrp="1"/>
          </p:cNvSpPr>
          <p:nvPr>
            <p:ph type="title"/>
          </p:nvPr>
        </p:nvSpPr>
        <p:spPr/>
        <p:txBody>
          <a:bodyPr/>
          <a:lstStyle/>
          <a:p>
            <a:pPr algn="ctr"/>
            <a:r>
              <a:rPr lang="en-US" sz="3300" dirty="0">
                <a:latin typeface="+mn-lt"/>
              </a:rPr>
              <a:t>Market share and Loading volume prospect</a:t>
            </a:r>
            <a:br>
              <a:rPr lang="en-US" sz="3300" dirty="0">
                <a:latin typeface="+mn-lt"/>
              </a:rPr>
            </a:br>
            <a:r>
              <a:rPr lang="en-US" sz="1200" dirty="0">
                <a:latin typeface="+mn-lt"/>
              </a:rPr>
              <a:t>(prospect based on actual service)</a:t>
            </a:r>
            <a:endParaRPr lang="en-US" dirty="0">
              <a:latin typeface="+mn-lt"/>
            </a:endParaRPr>
          </a:p>
        </p:txBody>
      </p:sp>
      <p:graphicFrame>
        <p:nvGraphicFramePr>
          <p:cNvPr id="7" name="Content Placeholder 6">
            <a:extLst>
              <a:ext uri="{FF2B5EF4-FFF2-40B4-BE49-F238E27FC236}">
                <a16:creationId xmlns:a16="http://schemas.microsoft.com/office/drawing/2014/main" id="{5F0E01CB-D673-5DE8-FA0B-A112040D5D0D}"/>
              </a:ext>
            </a:extLst>
          </p:cNvPr>
          <p:cNvGraphicFramePr>
            <a:graphicFrameLocks noGrp="1"/>
          </p:cNvGraphicFramePr>
          <p:nvPr>
            <p:ph idx="1"/>
          </p:nvPr>
        </p:nvGraphicFramePr>
        <p:xfrm>
          <a:off x="628650" y="1369219"/>
          <a:ext cx="7886700" cy="3263504"/>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1">
            <a:extLst>
              <a:ext uri="{FF2B5EF4-FFF2-40B4-BE49-F238E27FC236}">
                <a16:creationId xmlns:a16="http://schemas.microsoft.com/office/drawing/2014/main" id="{5327AD9F-0092-A281-E0E4-E9FDC3CAC0C7}"/>
              </a:ext>
            </a:extLst>
          </p:cNvPr>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51</a:t>
            </a:fld>
            <a:endParaRPr lang="en-US" sz="1200" dirty="0">
              <a:solidFill>
                <a:prstClr val="black"/>
              </a:solidFill>
              <a:latin typeface="Calibri"/>
            </a:endParaRPr>
          </a:p>
        </p:txBody>
      </p:sp>
    </p:spTree>
    <p:extLst>
      <p:ext uri="{BB962C8B-B14F-4D97-AF65-F5344CB8AC3E}">
        <p14:creationId xmlns:p14="http://schemas.microsoft.com/office/powerpoint/2010/main" val="251003505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5F82B4-DA94-5E95-7E48-C027CA7F2808}"/>
            </a:ext>
          </a:extLst>
        </p:cNvPr>
        <p:cNvGrpSpPr/>
        <p:nvPr/>
      </p:nvGrpSpPr>
      <p:grpSpPr>
        <a:xfrm>
          <a:off x="0" y="0"/>
          <a:ext cx="0" cy="0"/>
          <a:chOff x="0" y="0"/>
          <a:chExt cx="0" cy="0"/>
        </a:xfrm>
      </p:grpSpPr>
      <p:sp>
        <p:nvSpPr>
          <p:cNvPr id="4" name="Title 11">
            <a:extLst>
              <a:ext uri="{FF2B5EF4-FFF2-40B4-BE49-F238E27FC236}">
                <a16:creationId xmlns:a16="http://schemas.microsoft.com/office/drawing/2014/main" id="{77F848B2-DA9C-64EF-2FC4-DDB0806ADE00}"/>
              </a:ext>
            </a:extLst>
          </p:cNvPr>
          <p:cNvSpPr txBox="1">
            <a:spLocks/>
          </p:cNvSpPr>
          <p:nvPr/>
        </p:nvSpPr>
        <p:spPr>
          <a:xfrm>
            <a:off x="107504" y="123478"/>
            <a:ext cx="8928992" cy="533400"/>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lIns="0" tIns="0" rIns="0" bIns="0" anchor="ctr">
            <a:norm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altLang="zh-TW" sz="2400" b="1" kern="0" dirty="0">
                <a:latin typeface="DFKai-SB" pitchFamily="65" charset="-120"/>
                <a:ea typeface="DFKai-SB" pitchFamily="65" charset="-120"/>
              </a:rPr>
              <a:t>ECD/IMD Topic discussion </a:t>
            </a:r>
            <a:r>
              <a:rPr lang="en-US" altLang="zh-TW" sz="2400" b="1" kern="0" dirty="0">
                <a:solidFill>
                  <a:srgbClr val="FFFF00"/>
                </a:solidFill>
                <a:latin typeface="DFKai-SB" pitchFamily="65" charset="-120"/>
                <a:ea typeface="DFKai-SB" pitchFamily="65" charset="-120"/>
              </a:rPr>
              <a:t>(PR)</a:t>
            </a:r>
            <a:endParaRPr lang="en-US" sz="2400" b="1" kern="0" dirty="0">
              <a:solidFill>
                <a:srgbClr val="FFFF00"/>
              </a:solidFill>
              <a:latin typeface="DFKai-SB" pitchFamily="65" charset="-120"/>
              <a:ea typeface="DFKai-SB" pitchFamily="65" charset="-120"/>
            </a:endParaRPr>
          </a:p>
        </p:txBody>
      </p:sp>
      <p:graphicFrame>
        <p:nvGraphicFramePr>
          <p:cNvPr id="2" name="表格 1">
            <a:extLst>
              <a:ext uri="{FF2B5EF4-FFF2-40B4-BE49-F238E27FC236}">
                <a16:creationId xmlns:a16="http://schemas.microsoft.com/office/drawing/2014/main" id="{FCDF5B7B-6C61-CFA9-7DA7-44783A347F96}"/>
              </a:ext>
            </a:extLst>
          </p:cNvPr>
          <p:cNvGraphicFramePr>
            <a:graphicFrameLocks noGrp="1"/>
          </p:cNvGraphicFramePr>
          <p:nvPr>
            <p:extLst>
              <p:ext uri="{D42A27DB-BD31-4B8C-83A1-F6EECF244321}">
                <p14:modId xmlns:p14="http://schemas.microsoft.com/office/powerpoint/2010/main" val="2123747061"/>
              </p:ext>
            </p:extLst>
          </p:nvPr>
        </p:nvGraphicFramePr>
        <p:xfrm>
          <a:off x="107504" y="699542"/>
          <a:ext cx="8928992" cy="3325678"/>
        </p:xfrm>
        <a:graphic>
          <a:graphicData uri="http://schemas.openxmlformats.org/drawingml/2006/table">
            <a:tbl>
              <a:tblPr>
                <a:tableStyleId>{5C22544A-7EE6-4342-B048-85BDC9FD1C3A}</a:tableStyleId>
              </a:tblPr>
              <a:tblGrid>
                <a:gridCol w="832827">
                  <a:extLst>
                    <a:ext uri="{9D8B030D-6E8A-4147-A177-3AD203B41FA5}">
                      <a16:colId xmlns:a16="http://schemas.microsoft.com/office/drawing/2014/main" val="1096605092"/>
                    </a:ext>
                  </a:extLst>
                </a:gridCol>
                <a:gridCol w="1310678">
                  <a:extLst>
                    <a:ext uri="{9D8B030D-6E8A-4147-A177-3AD203B41FA5}">
                      <a16:colId xmlns:a16="http://schemas.microsoft.com/office/drawing/2014/main" val="1714653431"/>
                    </a:ext>
                  </a:extLst>
                </a:gridCol>
                <a:gridCol w="952839">
                  <a:extLst>
                    <a:ext uri="{9D8B030D-6E8A-4147-A177-3AD203B41FA5}">
                      <a16:colId xmlns:a16="http://schemas.microsoft.com/office/drawing/2014/main" val="2905017876"/>
                    </a:ext>
                  </a:extLst>
                </a:gridCol>
                <a:gridCol w="864096">
                  <a:extLst>
                    <a:ext uri="{9D8B030D-6E8A-4147-A177-3AD203B41FA5}">
                      <a16:colId xmlns:a16="http://schemas.microsoft.com/office/drawing/2014/main" val="4291711140"/>
                    </a:ext>
                  </a:extLst>
                </a:gridCol>
                <a:gridCol w="1008111">
                  <a:extLst>
                    <a:ext uri="{9D8B030D-6E8A-4147-A177-3AD203B41FA5}">
                      <a16:colId xmlns:a16="http://schemas.microsoft.com/office/drawing/2014/main" val="1668644550"/>
                    </a:ext>
                  </a:extLst>
                </a:gridCol>
                <a:gridCol w="3960441">
                  <a:extLst>
                    <a:ext uri="{9D8B030D-6E8A-4147-A177-3AD203B41FA5}">
                      <a16:colId xmlns:a16="http://schemas.microsoft.com/office/drawing/2014/main" val="3561485105"/>
                    </a:ext>
                  </a:extLst>
                </a:gridCol>
              </a:tblGrid>
              <a:tr h="140465">
                <a:tc rowSpan="5">
                  <a:txBody>
                    <a:bodyPr/>
                    <a:lstStyle/>
                    <a:p>
                      <a:pPr algn="l" fontAlgn="ctr"/>
                      <a:r>
                        <a:rPr lang="zh-TW" altLang="en-US" sz="900" u="none" strike="noStrike" dirty="0">
                          <a:solidFill>
                            <a:schemeClr val="tx1"/>
                          </a:solidFill>
                          <a:effectLst/>
                          <a:latin typeface="Candara" panose="020E0502030303020204" pitchFamily="34" charset="0"/>
                        </a:rPr>
                        <a:t>　</a:t>
                      </a:r>
                    </a:p>
                    <a:p>
                      <a:pPr algn="ctr" fontAlgn="ctr"/>
                      <a:r>
                        <a:rPr lang="en-US" altLang="zh-TW" sz="1050" b="0" u="none" strike="noStrike" dirty="0">
                          <a:solidFill>
                            <a:schemeClr val="tx1"/>
                          </a:solidFill>
                          <a:effectLst/>
                          <a:latin typeface="Candara" panose="020E0502030303020204" pitchFamily="34" charset="0"/>
                        </a:rPr>
                        <a:t>ECD </a:t>
                      </a:r>
                      <a:r>
                        <a:rPr lang="en-US" sz="1050" b="0" u="none" strike="noStrike" dirty="0">
                          <a:solidFill>
                            <a:schemeClr val="tx1"/>
                          </a:solidFill>
                          <a:effectLst/>
                          <a:latin typeface="Candara" panose="020E0502030303020204" pitchFamily="34" charset="0"/>
                        </a:rPr>
                        <a:t>KPI</a:t>
                      </a:r>
                      <a:endParaRPr lang="en-US" sz="105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900" u="none" strike="noStrike" dirty="0">
                          <a:solidFill>
                            <a:schemeClr val="tx1"/>
                          </a:solidFill>
                          <a:effectLst/>
                          <a:latin typeface="Candara" panose="020E0502030303020204" pitchFamily="34" charset="0"/>
                        </a:rPr>
                        <a:t>　</a:t>
                      </a:r>
                      <a:r>
                        <a:rPr lang="en-US" altLang="zh-TW" sz="900" u="none" strike="noStrike" dirty="0">
                          <a:solidFill>
                            <a:schemeClr val="tx1"/>
                          </a:solidFill>
                          <a:effectLst/>
                          <a:latin typeface="Candara" panose="020E0502030303020204" pitchFamily="34" charset="0"/>
                        </a:rPr>
                        <a:t>ITEM</a:t>
                      </a: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solidFill>
                            <a:schemeClr val="tx1"/>
                          </a:solidFill>
                          <a:effectLst/>
                          <a:latin typeface="Candara" panose="020E0502030303020204" pitchFamily="34" charset="0"/>
                        </a:rPr>
                        <a:t>2023</a:t>
                      </a:r>
                      <a:endParaRPr lang="en-US" altLang="zh-TW"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solidFill>
                            <a:schemeClr val="tx1"/>
                          </a:solidFill>
                          <a:effectLst/>
                          <a:latin typeface="Candara" panose="020E0502030303020204" pitchFamily="34" charset="0"/>
                        </a:rPr>
                        <a:t>2024</a:t>
                      </a:r>
                      <a:endParaRPr lang="en-US" altLang="zh-TW"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solidFill>
                            <a:schemeClr val="tx1"/>
                          </a:solidFill>
                          <a:effectLst/>
                          <a:latin typeface="Candara" panose="020E0502030303020204" pitchFamily="34" charset="0"/>
                        </a:rPr>
                        <a:t>Diff</a:t>
                      </a:r>
                      <a:endParaRPr lang="en-US"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solidFill>
                            <a:schemeClr val="tx1"/>
                          </a:solidFill>
                          <a:effectLst/>
                          <a:latin typeface="Candara" panose="020E0502030303020204" pitchFamily="34" charset="0"/>
                        </a:rPr>
                        <a:t>Action Plan</a:t>
                      </a:r>
                      <a:r>
                        <a:rPr lang="zh-TW" altLang="en-US" sz="800" b="1" u="none" strike="noStrike" dirty="0">
                          <a:solidFill>
                            <a:schemeClr val="tx1"/>
                          </a:solidFill>
                          <a:effectLst/>
                          <a:latin typeface="Candara" panose="020E0502030303020204" pitchFamily="34" charset="0"/>
                        </a:rPr>
                        <a:t> </a:t>
                      </a:r>
                      <a:r>
                        <a:rPr lang="en-US" altLang="zh-TW" sz="800" b="1" u="none" strike="noStrike" dirty="0">
                          <a:solidFill>
                            <a:schemeClr val="tx1"/>
                          </a:solidFill>
                          <a:effectLst/>
                          <a:latin typeface="Candara" panose="020E0502030303020204" pitchFamily="34" charset="0"/>
                        </a:rPr>
                        <a:t>in 2025</a:t>
                      </a:r>
                      <a:endParaRPr lang="en-US"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9596723"/>
                  </a:ext>
                </a:extLst>
              </a:tr>
              <a:tr h="674903">
                <a:tc vMerge="1">
                  <a:txBody>
                    <a:bodyPr/>
                    <a:lstStyle/>
                    <a:p>
                      <a:pPr algn="ctr" fontAlgn="ctr"/>
                      <a:r>
                        <a:rPr lang="en-US" altLang="zh-TW" sz="1050" b="0" u="none" strike="noStrike" dirty="0">
                          <a:effectLst/>
                        </a:rPr>
                        <a:t>ECD</a:t>
                      </a:r>
                      <a:endParaRPr lang="en-US" sz="1050" b="0" u="none" strike="noStrike" dirty="0">
                        <a:effectLst/>
                      </a:endParaRPr>
                    </a:p>
                    <a:p>
                      <a:pPr algn="ctr" fontAlgn="ctr"/>
                      <a:r>
                        <a:rPr lang="en-US" sz="1050" b="0" u="none" strike="noStrike" dirty="0">
                          <a:effectLst/>
                        </a:rPr>
                        <a:t>KPI</a:t>
                      </a:r>
                      <a:endParaRPr lang="en-US" sz="1050" b="0" i="0" u="none" strike="noStrike" dirty="0">
                        <a:solidFill>
                          <a:srgbClr val="000000"/>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0" i="0" u="none" strike="noStrike" dirty="0">
                          <a:solidFill>
                            <a:schemeClr val="tx1"/>
                          </a:solidFill>
                          <a:effectLst/>
                          <a:latin typeface="+mn-lt"/>
                          <a:ea typeface="新細明體" panose="02020500000000000000" pitchFamily="18" charset="-120"/>
                        </a:rPr>
                        <a:t>Storage</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0" i="0" u="none" strike="noStrike" dirty="0">
                          <a:solidFill>
                            <a:schemeClr val="tx1"/>
                          </a:solidFill>
                          <a:effectLst/>
                          <a:latin typeface="+mn-lt"/>
                          <a:ea typeface="新細明體" panose="02020500000000000000" pitchFamily="18" charset="-120"/>
                        </a:rPr>
                        <a:t>0</a:t>
                      </a:r>
                      <a:endParaRPr lang="zh-TW" altLang="en-US" sz="800" b="0" i="0" u="none" strike="noStrike" dirty="0">
                        <a:solidFill>
                          <a:schemeClr val="tx1"/>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zh-TW" sz="800" b="0" i="0" u="none" strike="noStrike" dirty="0">
                          <a:solidFill>
                            <a:schemeClr val="tx1"/>
                          </a:solidFill>
                          <a:effectLst/>
                          <a:latin typeface="+mn-lt"/>
                          <a:ea typeface="新細明體" panose="02020500000000000000" pitchFamily="18" charset="-120"/>
                        </a:rPr>
                        <a:t>0</a:t>
                      </a:r>
                      <a:endParaRPr lang="zh-TW" altLang="en-US" sz="800" b="0" i="0" u="none" strike="noStrike" dirty="0">
                        <a:solidFill>
                          <a:schemeClr val="tx1"/>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zh-TW" sz="800" b="0" i="0" u="none" strike="noStrike" dirty="0">
                          <a:solidFill>
                            <a:schemeClr val="tx1"/>
                          </a:solidFill>
                          <a:effectLst/>
                          <a:highlight>
                            <a:srgbClr val="FFFF00"/>
                          </a:highlight>
                          <a:latin typeface="+mn-lt"/>
                          <a:ea typeface="新細明體" panose="02020500000000000000" pitchFamily="18" charset="-120"/>
                        </a:rPr>
                        <a:t>0</a:t>
                      </a:r>
                      <a:endParaRPr lang="zh-TW" altLang="en-US" sz="800" b="0" i="0" u="none" strike="noStrike" dirty="0">
                        <a:solidFill>
                          <a:schemeClr val="tx1"/>
                        </a:solidFill>
                        <a:effectLst/>
                        <a:highlight>
                          <a:srgbClr val="FFFF00"/>
                        </a:highligh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fontAlgn="ctr" latinLnBrk="0" hangingPunct="1"/>
                      <a:r>
                        <a:rPr lang="en-US" altLang="zh-TW" sz="800" b="0" i="0" u="none" strike="noStrike" kern="1200" dirty="0">
                          <a:solidFill>
                            <a:schemeClr val="tx1"/>
                          </a:solidFill>
                          <a:effectLst/>
                          <a:latin typeface="+mn-lt"/>
                          <a:ea typeface="新細明體" panose="02020500000000000000" pitchFamily="18" charset="-120"/>
                          <a:cs typeface="+mn-cs"/>
                        </a:rPr>
                        <a:t>NONE</a:t>
                      </a:r>
                      <a:endParaRPr lang="zh-TW" altLang="en-US" sz="800" b="0" i="0" u="none" strike="noStrike" kern="1200" dirty="0">
                        <a:solidFill>
                          <a:schemeClr val="tx1"/>
                        </a:solidFill>
                        <a:effectLst/>
                        <a:latin typeface="+mn-lt"/>
                        <a:ea typeface="新細明體" panose="02020500000000000000" pitchFamily="18" charset="-120"/>
                        <a:cs typeface="+mn-cs"/>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8280089"/>
                  </a:ext>
                </a:extLst>
              </a:tr>
              <a:tr h="541294">
                <a:tc vMerge="1">
                  <a:txBody>
                    <a:bodyPr/>
                    <a:lstStyle/>
                    <a:p>
                      <a:endParaRPr lang="en-US"/>
                    </a:p>
                  </a:txBody>
                  <a:tcPr/>
                </a:tc>
                <a:tc>
                  <a:txBody>
                    <a:bodyPr/>
                    <a:lstStyle/>
                    <a:p>
                      <a:pPr algn="ctr" fontAlgn="ctr"/>
                      <a:r>
                        <a:rPr lang="en-US" sz="800" b="0" i="0" u="none" strike="noStrike" dirty="0">
                          <a:solidFill>
                            <a:schemeClr val="tx1"/>
                          </a:solidFill>
                          <a:effectLst/>
                          <a:latin typeface="+mn-lt"/>
                          <a:ea typeface="新細明體" panose="02020500000000000000" pitchFamily="18" charset="-120"/>
                        </a:rPr>
                        <a:t>Lift on/off</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0" i="0" u="none" strike="noStrike" dirty="0">
                          <a:solidFill>
                            <a:schemeClr val="tx1"/>
                          </a:solidFill>
                          <a:effectLst/>
                          <a:latin typeface="+mn-lt"/>
                          <a:ea typeface="新細明體" panose="02020500000000000000" pitchFamily="18" charset="-120"/>
                        </a:rPr>
                        <a:t>Full - $156.68</a:t>
                      </a:r>
                    </a:p>
                    <a:p>
                      <a:pPr algn="ctr" fontAlgn="ctr"/>
                      <a:r>
                        <a:rPr lang="en-US" altLang="zh-TW" sz="800" b="0" i="0" u="none" strike="noStrike" dirty="0">
                          <a:solidFill>
                            <a:schemeClr val="tx1"/>
                          </a:solidFill>
                          <a:effectLst/>
                          <a:latin typeface="+mn-lt"/>
                          <a:ea typeface="新細明體" panose="02020500000000000000" pitchFamily="18" charset="-120"/>
                        </a:rPr>
                        <a:t>Empty - $150.93</a:t>
                      </a:r>
                      <a:endParaRPr lang="zh-TW" altLang="en-US" sz="800" b="0" i="0" u="none" strike="noStrike" dirty="0">
                        <a:solidFill>
                          <a:schemeClr val="tx1"/>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zh-TW" sz="800" b="0" i="0" u="none" strike="noStrike" dirty="0">
                          <a:solidFill>
                            <a:schemeClr val="tx1"/>
                          </a:solidFill>
                          <a:effectLst/>
                          <a:latin typeface="+mn-lt"/>
                          <a:ea typeface="新細明體" panose="02020500000000000000" pitchFamily="18" charset="-120"/>
                        </a:rPr>
                        <a:t>Full - $161.38</a:t>
                      </a:r>
                    </a:p>
                    <a:p>
                      <a:pPr algn="ctr" fontAlgn="ctr"/>
                      <a:r>
                        <a:rPr lang="en-US" altLang="zh-TW" sz="800" b="0" i="0" u="none" strike="noStrike" dirty="0">
                          <a:solidFill>
                            <a:schemeClr val="tx1"/>
                          </a:solidFill>
                          <a:effectLst/>
                          <a:latin typeface="+mn-lt"/>
                          <a:ea typeface="新細明體" panose="02020500000000000000" pitchFamily="18" charset="-120"/>
                        </a:rPr>
                        <a:t>Empty - $155.46</a:t>
                      </a:r>
                      <a:endParaRPr lang="zh-TW" altLang="en-US" sz="800" b="0" i="0" u="none" strike="noStrike" dirty="0">
                        <a:solidFill>
                          <a:schemeClr val="tx1"/>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zh-TW" sz="800" b="0" i="0" u="none" strike="noStrike" dirty="0">
                          <a:solidFill>
                            <a:schemeClr val="tx1"/>
                          </a:solidFill>
                          <a:effectLst/>
                          <a:highlight>
                            <a:srgbClr val="FFFF00"/>
                          </a:highlight>
                          <a:latin typeface="+mn-lt"/>
                          <a:ea typeface="新細明體" panose="02020500000000000000" pitchFamily="18" charset="-120"/>
                        </a:rPr>
                        <a:t>Full - $4.70</a:t>
                      </a:r>
                    </a:p>
                    <a:p>
                      <a:pPr algn="ctr" fontAlgn="ctr"/>
                      <a:r>
                        <a:rPr lang="en-US" altLang="zh-TW" sz="800" b="0" i="0" u="none" strike="noStrike" dirty="0">
                          <a:solidFill>
                            <a:schemeClr val="tx1"/>
                          </a:solidFill>
                          <a:effectLst/>
                          <a:highlight>
                            <a:srgbClr val="FFFF00"/>
                          </a:highlight>
                          <a:latin typeface="+mn-lt"/>
                          <a:ea typeface="新細明體" panose="02020500000000000000" pitchFamily="18" charset="-120"/>
                        </a:rPr>
                        <a:t>Empty - $4.53</a:t>
                      </a:r>
                      <a:endParaRPr lang="zh-TW" altLang="en-US" sz="800" b="0" i="0" u="none" strike="noStrike" dirty="0">
                        <a:solidFill>
                          <a:schemeClr val="tx1"/>
                        </a:solidFill>
                        <a:effectLst/>
                        <a:highlight>
                          <a:srgbClr val="FFFF00"/>
                        </a:highligh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altLang="zh-TW" sz="800" b="0" i="0" u="none" strike="noStrike" dirty="0">
                          <a:solidFill>
                            <a:schemeClr val="tx1"/>
                          </a:solidFill>
                          <a:effectLst/>
                          <a:latin typeface="+mn-lt"/>
                          <a:ea typeface="+mn-ea"/>
                        </a:rPr>
                        <a:t>TERMINAL CONTRACT IS NEGOTIATED DIRECTLY WITH TPE.</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9480689"/>
                  </a:ext>
                </a:extLst>
              </a:tr>
              <a:tr h="322595">
                <a:tc vMerge="1">
                  <a:txBody>
                    <a:bodyPr/>
                    <a:lstStyle/>
                    <a:p>
                      <a:endParaRPr lang="zh-TW" altLang="en-US"/>
                    </a:p>
                  </a:txBody>
                  <a:tcPr/>
                </a:tc>
                <a:tc>
                  <a:txBody>
                    <a:bodyPr/>
                    <a:lstStyle/>
                    <a:p>
                      <a:pPr algn="ctr" fontAlgn="ctr"/>
                      <a:r>
                        <a:rPr lang="en-US" sz="800" b="0" i="0" u="none" strike="noStrike" dirty="0">
                          <a:solidFill>
                            <a:schemeClr val="tx1"/>
                          </a:solidFill>
                          <a:effectLst/>
                          <a:latin typeface="+mn-lt"/>
                          <a:ea typeface="新細明體" panose="02020500000000000000" pitchFamily="18" charset="-120"/>
                        </a:rPr>
                        <a:t>Reposition</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0" i="0" u="none" strike="noStrike" dirty="0">
                          <a:solidFill>
                            <a:schemeClr val="tx1"/>
                          </a:solidFill>
                          <a:effectLst/>
                          <a:latin typeface="+mn-lt"/>
                          <a:ea typeface="新細明體" panose="02020500000000000000" pitchFamily="18" charset="-120"/>
                        </a:rPr>
                        <a:t>10,212</a:t>
                      </a:r>
                      <a:endParaRPr lang="zh-TW" altLang="en-US" sz="800" b="0" i="0" u="none" strike="noStrike" dirty="0">
                        <a:solidFill>
                          <a:schemeClr val="tx1"/>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zh-TW" sz="800" b="0" i="0" u="none" strike="noStrike" dirty="0">
                          <a:solidFill>
                            <a:schemeClr val="tx1"/>
                          </a:solidFill>
                          <a:effectLst/>
                          <a:latin typeface="+mn-lt"/>
                          <a:ea typeface="新細明體" panose="02020500000000000000" pitchFamily="18" charset="-120"/>
                        </a:rPr>
                        <a:t>10,645</a:t>
                      </a:r>
                      <a:endParaRPr lang="zh-TW" altLang="en-US" sz="800" b="0" i="0" u="none" strike="noStrike" dirty="0">
                        <a:solidFill>
                          <a:schemeClr val="tx1"/>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zh-TW" sz="800" u="none" strike="noStrike" dirty="0">
                        <a:solidFill>
                          <a:schemeClr val="tx1"/>
                        </a:solidFill>
                        <a:effectLst/>
                        <a:latin typeface="+mn-lt"/>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altLang="zh-TW" sz="800" b="0" i="0" u="none" strike="noStrike" dirty="0">
                          <a:solidFill>
                            <a:schemeClr val="tx1"/>
                          </a:solidFill>
                          <a:effectLst/>
                          <a:latin typeface="+mn-lt"/>
                          <a:ea typeface="+mn-ea"/>
                        </a:rPr>
                        <a:t>CONTINUE LOADING AS MUCH POSSIBLE.</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3455894"/>
                  </a:ext>
                </a:extLst>
              </a:tr>
              <a:tr h="322595">
                <a:tc vMerge="1">
                  <a:txBody>
                    <a:bodyPr/>
                    <a:lstStyle/>
                    <a:p>
                      <a:endParaRPr lang="zh-TW" altLang="en-US"/>
                    </a:p>
                  </a:txBody>
                  <a:tcPr/>
                </a:tc>
                <a:tc>
                  <a:txBody>
                    <a:bodyPr/>
                    <a:lstStyle/>
                    <a:p>
                      <a:pPr algn="ctr" fontAlgn="ctr"/>
                      <a:r>
                        <a:rPr lang="en-US" sz="800" b="0" i="0" u="none" strike="noStrike" dirty="0">
                          <a:solidFill>
                            <a:schemeClr val="tx1"/>
                          </a:solidFill>
                          <a:effectLst/>
                          <a:latin typeface="+mn-lt"/>
                          <a:ea typeface="新細明體" panose="02020500000000000000" pitchFamily="18" charset="-120"/>
                        </a:rPr>
                        <a:t>M &amp; R</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0" i="0" u="none" strike="noStrike" dirty="0">
                          <a:solidFill>
                            <a:schemeClr val="tx1"/>
                          </a:solidFill>
                          <a:effectLst/>
                          <a:latin typeface="+mn-lt"/>
                          <a:ea typeface="新細明體" panose="02020500000000000000" pitchFamily="18" charset="-120"/>
                        </a:rPr>
                        <a:t>N/A</a:t>
                      </a:r>
                      <a:endParaRPr lang="zh-TW" altLang="en-US" sz="800" b="0" i="0" u="none" strike="noStrike" dirty="0">
                        <a:solidFill>
                          <a:schemeClr val="tx1"/>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zh-TW" sz="800" b="0" i="0" u="none" strike="noStrike" dirty="0">
                          <a:solidFill>
                            <a:schemeClr val="tx1"/>
                          </a:solidFill>
                          <a:effectLst/>
                          <a:latin typeface="+mn-lt"/>
                          <a:ea typeface="新細明體" panose="02020500000000000000" pitchFamily="18" charset="-120"/>
                        </a:rPr>
                        <a:t>N/A</a:t>
                      </a:r>
                      <a:endParaRPr lang="zh-TW" altLang="en-US" sz="800" b="0" i="0" u="none" strike="noStrike" dirty="0">
                        <a:solidFill>
                          <a:schemeClr val="tx1"/>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n-US" altLang="zh-TW" sz="800" b="0" i="0" u="none" strike="noStrike" dirty="0">
                          <a:solidFill>
                            <a:schemeClr val="tx1"/>
                          </a:solidFill>
                          <a:effectLst/>
                          <a:highlight>
                            <a:srgbClr val="FFFF00"/>
                          </a:highlight>
                          <a:latin typeface="+mn-lt"/>
                          <a:ea typeface="新細明體" panose="02020500000000000000" pitchFamily="18" charset="-120"/>
                        </a:rPr>
                        <a:t>N/A</a:t>
                      </a:r>
                      <a:endParaRPr lang="zh-TW" altLang="en-US" sz="800" b="0" i="0" u="none" strike="noStrike" dirty="0">
                        <a:solidFill>
                          <a:schemeClr val="tx1"/>
                        </a:solidFill>
                        <a:effectLst/>
                        <a:highlight>
                          <a:srgbClr val="FFFF00"/>
                        </a:highligh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altLang="zh-TW" sz="800" b="0" i="0" u="none" strike="noStrike" dirty="0">
                          <a:solidFill>
                            <a:schemeClr val="tx1"/>
                          </a:solidFill>
                          <a:effectLst/>
                          <a:latin typeface="+mn-lt"/>
                          <a:ea typeface="新細明體" panose="02020500000000000000" pitchFamily="18" charset="-120"/>
                        </a:rPr>
                        <a:t>N/A</a:t>
                      </a:r>
                      <a:endParaRPr lang="zh-TW" altLang="en-US" sz="800" b="0" i="0" u="none" strike="noStrike" dirty="0">
                        <a:solidFill>
                          <a:schemeClr val="tx1"/>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8652007"/>
                  </a:ext>
                </a:extLst>
              </a:tr>
              <a:tr h="322595">
                <a:tc rowSpan="3">
                  <a:txBody>
                    <a:bodyPr/>
                    <a:lstStyle/>
                    <a:p>
                      <a:pPr algn="ctr" fontAlgn="ctr"/>
                      <a:r>
                        <a:rPr lang="en-US" altLang="zh-TW" sz="1050" b="0" u="none" strike="noStrike" dirty="0">
                          <a:effectLst/>
                          <a:latin typeface="Candara" panose="020E0502030303020204" pitchFamily="34" charset="0"/>
                        </a:rPr>
                        <a:t>IMD</a:t>
                      </a:r>
                      <a:r>
                        <a:rPr lang="en-US" sz="1050" b="0" u="none" strike="noStrike" dirty="0">
                          <a:effectLst/>
                          <a:latin typeface="Candara" panose="020E0502030303020204" pitchFamily="34" charset="0"/>
                        </a:rPr>
                        <a:t> KPI</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mn-lt"/>
                          <a:ea typeface="新細明體" panose="02020500000000000000" pitchFamily="18" charset="-120"/>
                        </a:rPr>
                        <a:t>Cost </a:t>
                      </a:r>
                      <a:r>
                        <a:rPr lang="en-US" altLang="zh-TW" sz="800" b="0" i="0" u="none" strike="noStrike" dirty="0">
                          <a:solidFill>
                            <a:srgbClr val="000000"/>
                          </a:solidFill>
                          <a:effectLst/>
                          <a:latin typeface="+mn-lt"/>
                          <a:ea typeface="新細明體" panose="02020500000000000000" pitchFamily="18" charset="-120"/>
                        </a:rPr>
                        <a:t>Saving Project</a:t>
                      </a:r>
                      <a:endParaRPr lang="en-US" sz="800" b="0" i="0" u="none" strike="noStrike" dirty="0">
                        <a:solidFill>
                          <a:srgbClr val="000000"/>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0" i="0" u="none" strike="noStrike" dirty="0">
                          <a:solidFill>
                            <a:srgbClr val="000000"/>
                          </a:solidFill>
                          <a:effectLst/>
                          <a:latin typeface="+mn-lt"/>
                          <a:ea typeface="新細明體" panose="02020500000000000000" pitchFamily="18" charset="-120"/>
                        </a:rPr>
                        <a:t>N/A</a:t>
                      </a:r>
                      <a:endParaRPr lang="zh-TW" altLang="en-US" sz="800" b="0" i="0" u="none" strike="noStrike" dirty="0">
                        <a:solidFill>
                          <a:srgbClr val="000000"/>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zh-TW" sz="800" b="0" i="0" u="none" strike="noStrike" dirty="0">
                          <a:solidFill>
                            <a:srgbClr val="000000"/>
                          </a:solidFill>
                          <a:effectLst/>
                          <a:latin typeface="+mn-lt"/>
                          <a:ea typeface="新細明體" panose="02020500000000000000" pitchFamily="18" charset="-120"/>
                        </a:rPr>
                        <a:t>N/A</a:t>
                      </a:r>
                      <a:endParaRPr lang="zh-TW" altLang="en-US" sz="800" b="0" i="0" u="none" strike="noStrike" dirty="0">
                        <a:solidFill>
                          <a:srgbClr val="000000"/>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n-US" altLang="zh-TW" sz="800" b="0" i="0" u="none" strike="noStrike" dirty="0">
                          <a:solidFill>
                            <a:schemeClr val="tx1"/>
                          </a:solidFill>
                          <a:effectLst/>
                          <a:highlight>
                            <a:srgbClr val="FFFF00"/>
                          </a:highlight>
                          <a:latin typeface="+mn-lt"/>
                          <a:ea typeface="新細明體" panose="02020500000000000000" pitchFamily="18" charset="-120"/>
                        </a:rPr>
                        <a:t>N/A</a:t>
                      </a:r>
                      <a:endParaRPr lang="zh-TW" altLang="en-US" sz="800" b="0" i="0" u="none" strike="noStrike" dirty="0">
                        <a:solidFill>
                          <a:schemeClr val="tx1"/>
                        </a:solidFill>
                        <a:effectLst/>
                        <a:highlight>
                          <a:srgbClr val="FFFF00"/>
                        </a:highligh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800" b="0" i="0" u="none" strike="noStrike" kern="1200" dirty="0">
                          <a:solidFill>
                            <a:schemeClr val="tx1"/>
                          </a:solidFill>
                          <a:effectLst/>
                          <a:latin typeface="+mn-lt"/>
                          <a:ea typeface="新細明體" panose="02020500000000000000" pitchFamily="18" charset="-120"/>
                          <a:cs typeface="+mn-cs"/>
                        </a:rPr>
                        <a:t>N/A</a:t>
                      </a:r>
                      <a:endParaRPr lang="zh-TW" altLang="en-US" sz="800" b="0" i="0" u="none" strike="noStrike" kern="1200" dirty="0">
                        <a:solidFill>
                          <a:schemeClr val="tx1"/>
                        </a:solidFill>
                        <a:effectLst/>
                        <a:latin typeface="+mn-lt"/>
                        <a:ea typeface="新細明體" panose="02020500000000000000" pitchFamily="18" charset="-120"/>
                        <a:cs typeface="+mn-cs"/>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553598"/>
                  </a:ext>
                </a:extLst>
              </a:tr>
              <a:tr h="674903">
                <a:tc vMerge="1">
                  <a:txBody>
                    <a:bodyPr/>
                    <a:lstStyle/>
                    <a:p>
                      <a:endParaRPr lang="zh-TW" altLang="en-US"/>
                    </a:p>
                  </a:txBody>
                  <a:tcPr/>
                </a:tc>
                <a:tc>
                  <a:txBody>
                    <a:bodyPr/>
                    <a:lstStyle/>
                    <a:p>
                      <a:pPr algn="ctr" fontAlgn="ctr"/>
                      <a:r>
                        <a:rPr lang="en-US" sz="800" b="0" i="0" u="none" strike="noStrike" dirty="0">
                          <a:solidFill>
                            <a:srgbClr val="000000"/>
                          </a:solidFill>
                          <a:effectLst/>
                          <a:latin typeface="+mn-lt"/>
                          <a:ea typeface="新細明體" panose="02020500000000000000" pitchFamily="18" charset="-120"/>
                        </a:rPr>
                        <a:t>90% Onboard </a:t>
                      </a:r>
                    </a:p>
                    <a:p>
                      <a:pPr algn="ctr" fontAlgn="ctr"/>
                      <a:r>
                        <a:rPr lang="en-US" sz="800" b="0" i="0" u="none" strike="noStrike" dirty="0">
                          <a:solidFill>
                            <a:srgbClr val="000000"/>
                          </a:solidFill>
                          <a:effectLst/>
                          <a:latin typeface="+mn-lt"/>
                          <a:ea typeface="新細明體" panose="02020500000000000000" pitchFamily="18" charset="-120"/>
                        </a:rPr>
                        <a:t>within 7 Days</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800" b="0" i="0" u="none" strike="noStrike" dirty="0">
                          <a:solidFill>
                            <a:srgbClr val="000000"/>
                          </a:solidFill>
                          <a:effectLst/>
                          <a:latin typeface="+mn-lt"/>
                          <a:ea typeface="+mn-ea"/>
                        </a:rPr>
                        <a:t>N/A</a:t>
                      </a:r>
                      <a:endParaRPr lang="zh-TW" altLang="en-US" sz="800" b="0" i="0" u="none" strike="noStrike" dirty="0">
                        <a:solidFill>
                          <a:srgbClr val="000000"/>
                        </a:solidFill>
                        <a:effectLst/>
                        <a:latin typeface="+mn-lt"/>
                        <a:ea typeface="+mn-ea"/>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800" b="0" i="0" u="none" strike="noStrike" dirty="0">
                          <a:solidFill>
                            <a:srgbClr val="000000"/>
                          </a:solidFill>
                          <a:effectLst/>
                          <a:latin typeface="+mn-lt"/>
                          <a:ea typeface="+mn-ea"/>
                        </a:rPr>
                        <a:t>N/A</a:t>
                      </a:r>
                      <a:endParaRPr lang="zh-TW" altLang="en-US" sz="800" b="0" i="0" u="none" strike="noStrike" dirty="0">
                        <a:solidFill>
                          <a:srgbClr val="000000"/>
                        </a:solidFill>
                        <a:effectLst/>
                        <a:latin typeface="+mn-lt"/>
                        <a:ea typeface="+mn-ea"/>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800" b="0" i="0" u="none" strike="noStrike" dirty="0">
                          <a:solidFill>
                            <a:srgbClr val="000000"/>
                          </a:solidFill>
                          <a:effectLst/>
                          <a:highlight>
                            <a:srgbClr val="FFFF00"/>
                          </a:highlight>
                          <a:latin typeface="+mn-lt"/>
                          <a:ea typeface="+mn-ea"/>
                        </a:rPr>
                        <a:t>N/A</a:t>
                      </a:r>
                      <a:endParaRPr lang="zh-TW" altLang="en-US" sz="800" b="0" i="0" u="none" strike="noStrike" dirty="0">
                        <a:solidFill>
                          <a:srgbClr val="000000"/>
                        </a:solidFill>
                        <a:effectLst/>
                        <a:highlight>
                          <a:srgbClr val="FFFF00"/>
                        </a:highlight>
                        <a:latin typeface="+mn-lt"/>
                        <a:ea typeface="+mn-ea"/>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800" b="0" i="0" u="none" strike="noStrike" dirty="0">
                          <a:solidFill>
                            <a:srgbClr val="000000"/>
                          </a:solidFill>
                          <a:effectLst/>
                          <a:latin typeface="+mn-lt"/>
                          <a:ea typeface="+mn-ea"/>
                        </a:rPr>
                        <a:t>N/A</a:t>
                      </a:r>
                      <a:endParaRPr lang="zh-TW" altLang="en-US" sz="800" b="0" i="0" u="none" strike="noStrike" dirty="0">
                        <a:solidFill>
                          <a:srgbClr val="000000"/>
                        </a:solidFill>
                        <a:effectLst/>
                        <a:latin typeface="+mn-lt"/>
                        <a:ea typeface="+mn-ea"/>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0457558"/>
                  </a:ext>
                </a:extLst>
              </a:tr>
              <a:tr h="322595">
                <a:tc vMerge="1">
                  <a:txBody>
                    <a:bodyPr/>
                    <a:lstStyle/>
                    <a:p>
                      <a:endParaRPr lang="zh-TW" altLang="en-US"/>
                    </a:p>
                  </a:txBody>
                  <a:tcPr/>
                </a:tc>
                <a:tc>
                  <a:txBody>
                    <a:bodyPr/>
                    <a:lstStyle/>
                    <a:p>
                      <a:pPr algn="ctr" fontAlgn="ctr"/>
                      <a:r>
                        <a:rPr lang="en-US" sz="800" b="0" i="0" u="none" strike="noStrike" dirty="0">
                          <a:solidFill>
                            <a:srgbClr val="000000"/>
                          </a:solidFill>
                          <a:effectLst/>
                          <a:latin typeface="+mn-lt"/>
                          <a:ea typeface="新細明體" panose="02020500000000000000" pitchFamily="18" charset="-120"/>
                        </a:rPr>
                        <a:t>No Personal Negligence</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800" b="0" i="0" u="none" strike="noStrike" dirty="0">
                          <a:solidFill>
                            <a:srgbClr val="000000"/>
                          </a:solidFill>
                          <a:effectLst/>
                          <a:latin typeface="+mn-lt"/>
                          <a:ea typeface="+mn-ea"/>
                        </a:rPr>
                        <a:t>N/A</a:t>
                      </a:r>
                      <a:endParaRPr lang="zh-TW" altLang="en-US" sz="800" b="0" i="0" u="none" strike="noStrike" dirty="0">
                        <a:solidFill>
                          <a:srgbClr val="000000"/>
                        </a:solidFill>
                        <a:effectLst/>
                        <a:latin typeface="+mn-lt"/>
                        <a:ea typeface="+mn-ea"/>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800" b="0" i="0" u="none" strike="noStrike" dirty="0">
                          <a:solidFill>
                            <a:srgbClr val="000000"/>
                          </a:solidFill>
                          <a:effectLst/>
                          <a:latin typeface="+mn-lt"/>
                          <a:ea typeface="+mn-ea"/>
                        </a:rPr>
                        <a:t>N/A</a:t>
                      </a:r>
                      <a:endParaRPr lang="zh-TW" altLang="en-US" sz="800" b="0" i="0" u="none" strike="noStrike" dirty="0">
                        <a:solidFill>
                          <a:srgbClr val="000000"/>
                        </a:solidFill>
                        <a:effectLst/>
                        <a:latin typeface="+mn-lt"/>
                        <a:ea typeface="+mn-ea"/>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800" b="0" i="0" u="none" strike="noStrike" dirty="0">
                          <a:solidFill>
                            <a:srgbClr val="000000"/>
                          </a:solidFill>
                          <a:effectLst/>
                          <a:highlight>
                            <a:srgbClr val="FFFF00"/>
                          </a:highlight>
                          <a:latin typeface="+mn-lt"/>
                          <a:ea typeface="+mn-ea"/>
                        </a:rPr>
                        <a:t>N/A</a:t>
                      </a:r>
                      <a:endParaRPr lang="zh-TW" altLang="en-US" sz="800" b="0" i="0" u="none" strike="noStrike" dirty="0">
                        <a:solidFill>
                          <a:srgbClr val="000000"/>
                        </a:solidFill>
                        <a:effectLst/>
                        <a:highlight>
                          <a:srgbClr val="FFFF00"/>
                        </a:highlight>
                        <a:latin typeface="+mn-lt"/>
                        <a:ea typeface="+mn-ea"/>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800" b="0" i="0" u="none" strike="noStrike" dirty="0">
                          <a:solidFill>
                            <a:srgbClr val="000000"/>
                          </a:solidFill>
                          <a:effectLst/>
                          <a:latin typeface="+mn-lt"/>
                          <a:ea typeface="+mn-ea"/>
                        </a:rPr>
                        <a:t>N/A</a:t>
                      </a:r>
                      <a:endParaRPr lang="zh-TW" altLang="en-US" sz="800" b="0" i="0" u="none" strike="noStrike" dirty="0">
                        <a:solidFill>
                          <a:srgbClr val="000000"/>
                        </a:solidFill>
                        <a:effectLst/>
                        <a:latin typeface="+mn-lt"/>
                        <a:ea typeface="+mn-ea"/>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520168"/>
                  </a:ext>
                </a:extLst>
              </a:tr>
            </a:tbl>
          </a:graphicData>
        </a:graphic>
      </p:graphicFrame>
      <p:sp>
        <p:nvSpPr>
          <p:cNvPr id="5" name="Google Shape;452;p46">
            <a:extLst>
              <a:ext uri="{FF2B5EF4-FFF2-40B4-BE49-F238E27FC236}">
                <a16:creationId xmlns:a16="http://schemas.microsoft.com/office/drawing/2014/main" id="{479ACA15-0980-C2E6-50DD-8153F0C42B4C}"/>
              </a:ext>
            </a:extLst>
          </p:cNvPr>
          <p:cNvSpPr txBox="1">
            <a:spLocks/>
          </p:cNvSpPr>
          <p:nvPr/>
        </p:nvSpPr>
        <p:spPr>
          <a:xfrm>
            <a:off x="8892480" y="4926318"/>
            <a:ext cx="582900" cy="205800"/>
          </a:xfrm>
          <a:prstGeom prst="rect">
            <a:avLst/>
          </a:prstGeom>
          <a:noFill/>
          <a:ln>
            <a:noFill/>
          </a:ln>
        </p:spPr>
        <p:txBody>
          <a:bodyPr spcFirstLastPara="1" wrap="square" lIns="91423" tIns="45699" rIns="91423" bIns="45699"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SzPts val="1100"/>
            </a:pPr>
            <a:fld id="{00000000-1234-1234-1234-123412341234}" type="slidenum">
              <a:rPr lang="en-US" sz="1000" smtClean="0"/>
              <a:pPr>
                <a:buSzPts val="1100"/>
              </a:pPr>
              <a:t>52</a:t>
            </a:fld>
            <a:endParaRPr lang="en-US" sz="1000" dirty="0"/>
          </a:p>
        </p:txBody>
      </p:sp>
      <p:sp>
        <p:nvSpPr>
          <p:cNvPr id="6" name="文字方塊 5">
            <a:extLst>
              <a:ext uri="{FF2B5EF4-FFF2-40B4-BE49-F238E27FC236}">
                <a16:creationId xmlns:a16="http://schemas.microsoft.com/office/drawing/2014/main" id="{345E4137-3DA9-2F29-E3FE-49CE820EC3B1}"/>
              </a:ext>
            </a:extLst>
          </p:cNvPr>
          <p:cNvSpPr txBox="1"/>
          <p:nvPr/>
        </p:nvSpPr>
        <p:spPr>
          <a:xfrm>
            <a:off x="111870" y="4029703"/>
            <a:ext cx="8928992" cy="646331"/>
          </a:xfrm>
          <a:prstGeom prst="rect">
            <a:avLst/>
          </a:prstGeom>
          <a:noFill/>
        </p:spPr>
        <p:txBody>
          <a:bodyPr wrap="square" rtlCol="0">
            <a:spAutoFit/>
          </a:bodyPr>
          <a:lstStyle/>
          <a:p>
            <a:r>
              <a:rPr lang="en-US" altLang="zh-TW" sz="1200" dirty="0"/>
              <a:t>Aged Container Selling / Free Reposition Plan</a:t>
            </a:r>
          </a:p>
          <a:p>
            <a:pPr marL="628634" lvl="1" indent="-171446">
              <a:buFont typeface="Wingdings" panose="05000000000000000000" pitchFamily="2" charset="2"/>
              <a:buChar char="l"/>
            </a:pPr>
            <a:r>
              <a:rPr lang="en-US" altLang="zh-TW" sz="1200" dirty="0"/>
              <a:t>Available </a:t>
            </a:r>
            <a:r>
              <a:rPr lang="en-US" altLang="zh-TW" sz="1200" dirty="0" err="1"/>
              <a:t>cntrs</a:t>
            </a:r>
            <a:r>
              <a:rPr lang="en-US" altLang="zh-TW" sz="1200" dirty="0"/>
              <a:t>. to sell are sold in weekly manner.</a:t>
            </a:r>
          </a:p>
          <a:p>
            <a:pPr marL="628634" lvl="1" indent="-171446">
              <a:buFont typeface="Wingdings" panose="05000000000000000000" pitchFamily="2" charset="2"/>
              <a:buChar char="l"/>
            </a:pPr>
            <a:r>
              <a:rPr lang="en-US" altLang="zh-TW" sz="1200" dirty="0"/>
              <a:t>Free reposition plan needs to be discussed with terminal directly</a:t>
            </a:r>
          </a:p>
        </p:txBody>
      </p:sp>
    </p:spTree>
    <p:extLst>
      <p:ext uri="{BB962C8B-B14F-4D97-AF65-F5344CB8AC3E}">
        <p14:creationId xmlns:p14="http://schemas.microsoft.com/office/powerpoint/2010/main" val="98639415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EA454D-DB23-8DB8-B6A8-7BE15148E5A2}"/>
            </a:ext>
          </a:extLst>
        </p:cNvPr>
        <p:cNvGrpSpPr/>
        <p:nvPr/>
      </p:nvGrpSpPr>
      <p:grpSpPr>
        <a:xfrm>
          <a:off x="0" y="0"/>
          <a:ext cx="0" cy="0"/>
          <a:chOff x="0" y="0"/>
          <a:chExt cx="0" cy="0"/>
        </a:xfrm>
      </p:grpSpPr>
      <p:sp>
        <p:nvSpPr>
          <p:cNvPr id="4" name="Title 11">
            <a:extLst>
              <a:ext uri="{FF2B5EF4-FFF2-40B4-BE49-F238E27FC236}">
                <a16:creationId xmlns:a16="http://schemas.microsoft.com/office/drawing/2014/main" id="{14FBCB2C-D7C8-646F-B632-1B24D54B8D82}"/>
              </a:ext>
            </a:extLst>
          </p:cNvPr>
          <p:cNvSpPr txBox="1">
            <a:spLocks/>
          </p:cNvSpPr>
          <p:nvPr/>
        </p:nvSpPr>
        <p:spPr>
          <a:xfrm>
            <a:off x="107504" y="123478"/>
            <a:ext cx="8928992" cy="533400"/>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lIns="0" tIns="0" rIns="0" bIns="0" anchor="ctr">
            <a:norm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altLang="zh-TW" sz="2400" b="1" kern="0" dirty="0">
                <a:latin typeface="DFKai-SB" pitchFamily="65" charset="-120"/>
                <a:ea typeface="DFKai-SB" pitchFamily="65" charset="-120"/>
              </a:rPr>
              <a:t>OCD/OPD Topic discussion </a:t>
            </a:r>
            <a:r>
              <a:rPr lang="en-US" altLang="zh-TW" sz="2400" b="1" kern="0" dirty="0">
                <a:solidFill>
                  <a:srgbClr val="FFFF00"/>
                </a:solidFill>
                <a:latin typeface="DFKai-SB" pitchFamily="65" charset="-120"/>
                <a:ea typeface="DFKai-SB" pitchFamily="65" charset="-120"/>
              </a:rPr>
              <a:t>(PR)</a:t>
            </a:r>
            <a:endParaRPr lang="en-US" sz="2400" b="1" kern="0" dirty="0">
              <a:solidFill>
                <a:srgbClr val="FFFF00"/>
              </a:solidFill>
              <a:latin typeface="DFKai-SB" pitchFamily="65" charset="-120"/>
              <a:ea typeface="DFKai-SB" pitchFamily="65" charset="-120"/>
            </a:endParaRPr>
          </a:p>
        </p:txBody>
      </p:sp>
      <p:graphicFrame>
        <p:nvGraphicFramePr>
          <p:cNvPr id="2" name="表格 1">
            <a:extLst>
              <a:ext uri="{FF2B5EF4-FFF2-40B4-BE49-F238E27FC236}">
                <a16:creationId xmlns:a16="http://schemas.microsoft.com/office/drawing/2014/main" id="{81E91D99-E5F5-38DE-4FD5-AB665D310301}"/>
              </a:ext>
            </a:extLst>
          </p:cNvPr>
          <p:cNvGraphicFramePr>
            <a:graphicFrameLocks noGrp="1"/>
          </p:cNvGraphicFramePr>
          <p:nvPr>
            <p:extLst>
              <p:ext uri="{D42A27DB-BD31-4B8C-83A1-F6EECF244321}">
                <p14:modId xmlns:p14="http://schemas.microsoft.com/office/powerpoint/2010/main" val="764955690"/>
              </p:ext>
            </p:extLst>
          </p:nvPr>
        </p:nvGraphicFramePr>
        <p:xfrm>
          <a:off x="35496" y="699542"/>
          <a:ext cx="9001000" cy="3257720"/>
        </p:xfrm>
        <a:graphic>
          <a:graphicData uri="http://schemas.openxmlformats.org/drawingml/2006/table">
            <a:tbl>
              <a:tblPr>
                <a:tableStyleId>{5C22544A-7EE6-4342-B048-85BDC9FD1C3A}</a:tableStyleId>
              </a:tblPr>
              <a:tblGrid>
                <a:gridCol w="637370">
                  <a:extLst>
                    <a:ext uri="{9D8B030D-6E8A-4147-A177-3AD203B41FA5}">
                      <a16:colId xmlns:a16="http://schemas.microsoft.com/office/drawing/2014/main" val="1096605092"/>
                    </a:ext>
                  </a:extLst>
                </a:gridCol>
                <a:gridCol w="1203750">
                  <a:extLst>
                    <a:ext uri="{9D8B030D-6E8A-4147-A177-3AD203B41FA5}">
                      <a16:colId xmlns:a16="http://schemas.microsoft.com/office/drawing/2014/main" val="1714653431"/>
                    </a:ext>
                  </a:extLst>
                </a:gridCol>
                <a:gridCol w="691490">
                  <a:extLst>
                    <a:ext uri="{9D8B030D-6E8A-4147-A177-3AD203B41FA5}">
                      <a16:colId xmlns:a16="http://schemas.microsoft.com/office/drawing/2014/main" val="2905017876"/>
                    </a:ext>
                  </a:extLst>
                </a:gridCol>
                <a:gridCol w="894438">
                  <a:extLst>
                    <a:ext uri="{9D8B030D-6E8A-4147-A177-3AD203B41FA5}">
                      <a16:colId xmlns:a16="http://schemas.microsoft.com/office/drawing/2014/main" val="4291711140"/>
                    </a:ext>
                  </a:extLst>
                </a:gridCol>
                <a:gridCol w="894438">
                  <a:extLst>
                    <a:ext uri="{9D8B030D-6E8A-4147-A177-3AD203B41FA5}">
                      <a16:colId xmlns:a16="http://schemas.microsoft.com/office/drawing/2014/main" val="1668644550"/>
                    </a:ext>
                  </a:extLst>
                </a:gridCol>
                <a:gridCol w="4679514">
                  <a:extLst>
                    <a:ext uri="{9D8B030D-6E8A-4147-A177-3AD203B41FA5}">
                      <a16:colId xmlns:a16="http://schemas.microsoft.com/office/drawing/2014/main" val="3561485105"/>
                    </a:ext>
                  </a:extLst>
                </a:gridCol>
              </a:tblGrid>
              <a:tr h="209868">
                <a:tc>
                  <a:txBody>
                    <a:bodyPr/>
                    <a:lstStyle/>
                    <a:p>
                      <a:pPr algn="l" fontAlgn="ctr"/>
                      <a:r>
                        <a:rPr lang="zh-TW" altLang="en-US" sz="900" u="none" strike="noStrike" dirty="0">
                          <a:effectLst/>
                          <a:latin typeface="Candara" panose="020E0502030303020204" pitchFamily="34" charset="0"/>
                        </a:rPr>
                        <a:t>　</a:t>
                      </a: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900" u="none" strike="noStrike" dirty="0">
                          <a:effectLst/>
                          <a:latin typeface="Candara" panose="020E0502030303020204" pitchFamily="34" charset="0"/>
                        </a:rPr>
                        <a:t>　</a:t>
                      </a:r>
                      <a:r>
                        <a:rPr lang="en-US" altLang="zh-TW" sz="900" u="none" strike="noStrike" dirty="0">
                          <a:effectLst/>
                          <a:latin typeface="Candara" panose="020E0502030303020204" pitchFamily="34" charset="0"/>
                        </a:rPr>
                        <a:t>ITEM</a:t>
                      </a: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effectLst/>
                          <a:latin typeface="Candara" panose="020E0502030303020204" pitchFamily="34" charset="0"/>
                        </a:rPr>
                        <a:t>2023</a:t>
                      </a:r>
                      <a:endParaRPr lang="en-US" altLang="zh-TW" sz="800" b="1"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effectLst/>
                          <a:latin typeface="Candara" panose="020E0502030303020204" pitchFamily="34" charset="0"/>
                        </a:rPr>
                        <a:t>2024</a:t>
                      </a:r>
                      <a:endParaRPr lang="en-US" altLang="zh-TW" sz="800" b="1"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effectLst/>
                          <a:latin typeface="Candara" panose="020E0502030303020204" pitchFamily="34" charset="0"/>
                        </a:rPr>
                        <a:t>Diff</a:t>
                      </a:r>
                      <a:endParaRPr lang="en-US" sz="800" b="1"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solidFill>
                            <a:schemeClr val="tx1"/>
                          </a:solidFill>
                          <a:effectLst/>
                          <a:latin typeface="Candara" panose="020E0502030303020204" pitchFamily="34" charset="0"/>
                        </a:rPr>
                        <a:t>Action Plan</a:t>
                      </a:r>
                      <a:r>
                        <a:rPr lang="zh-TW" altLang="en-US" sz="800" b="1" u="none" strike="noStrike" dirty="0">
                          <a:solidFill>
                            <a:schemeClr val="tx1"/>
                          </a:solidFill>
                          <a:effectLst/>
                          <a:latin typeface="Candara" panose="020E0502030303020204" pitchFamily="34" charset="0"/>
                        </a:rPr>
                        <a:t> </a:t>
                      </a:r>
                      <a:r>
                        <a:rPr lang="en-US" altLang="zh-TW" sz="800" b="1" u="none" strike="noStrike" dirty="0">
                          <a:solidFill>
                            <a:schemeClr val="tx1"/>
                          </a:solidFill>
                          <a:effectLst/>
                          <a:latin typeface="Candara" panose="020E0502030303020204" pitchFamily="34" charset="0"/>
                        </a:rPr>
                        <a:t>in 2025</a:t>
                      </a:r>
                      <a:endParaRPr lang="en-US"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9596723"/>
                  </a:ext>
                </a:extLst>
              </a:tr>
              <a:tr h="609532">
                <a:tc rowSpan="3">
                  <a:txBody>
                    <a:bodyPr/>
                    <a:lstStyle/>
                    <a:p>
                      <a:pPr algn="ctr" fontAlgn="ctr"/>
                      <a:r>
                        <a:rPr lang="en-US" sz="1050" b="0" u="none" strike="noStrike" dirty="0">
                          <a:effectLst/>
                          <a:latin typeface="Candara" panose="020E0502030303020204" pitchFamily="34" charset="0"/>
                        </a:rPr>
                        <a:t>OPD KPI</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0" u="none" strike="noStrike" dirty="0">
                          <a:effectLst/>
                          <a:latin typeface="+mn-lt"/>
                          <a:cs typeface="Arial" panose="020B0604020202020204" pitchFamily="34" charset="0"/>
                        </a:rPr>
                        <a:t>BOA</a:t>
                      </a:r>
                      <a:endParaRPr lang="en-US" sz="800" b="0" i="0" u="none" strike="noStrike" dirty="0">
                        <a:solidFill>
                          <a:srgbClr val="000000"/>
                        </a:solidFill>
                        <a:effectLst/>
                        <a:latin typeface="+mn-lt"/>
                        <a:ea typeface="新細明體" panose="02020500000000000000" pitchFamily="18" charset="-120"/>
                        <a:cs typeface="Arial" panose="020B060402020202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0" i="0" u="none" strike="noStrike" dirty="0">
                          <a:solidFill>
                            <a:srgbClr val="000000"/>
                          </a:solidFill>
                          <a:effectLst/>
                          <a:latin typeface="+mn-lt"/>
                          <a:ea typeface="新細明體" panose="02020500000000000000" pitchFamily="18" charset="-120"/>
                          <a:cs typeface="Arial" panose="020B0604020202020204" pitchFamily="34" charset="0"/>
                        </a:rPr>
                        <a:t>100%</a:t>
                      </a:r>
                      <a:endParaRPr lang="zh-TW" altLang="en-US" sz="800" b="0" i="0" u="none" strike="noStrike" dirty="0">
                        <a:solidFill>
                          <a:srgbClr val="000000"/>
                        </a:solidFill>
                        <a:effectLst/>
                        <a:latin typeface="+mn-lt"/>
                        <a:ea typeface="新細明體" panose="02020500000000000000" pitchFamily="18" charset="-120"/>
                        <a:cs typeface="Arial" panose="020B060402020202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zh-TW" sz="800" b="0" i="0" u="none" strike="noStrike" dirty="0">
                          <a:solidFill>
                            <a:srgbClr val="000000"/>
                          </a:solidFill>
                          <a:effectLst/>
                          <a:latin typeface="+mn-lt"/>
                          <a:ea typeface="新細明體" panose="02020500000000000000" pitchFamily="18" charset="-120"/>
                          <a:cs typeface="Arial" panose="020B0604020202020204" pitchFamily="34" charset="0"/>
                        </a:rPr>
                        <a:t>100%</a:t>
                      </a:r>
                      <a:endParaRPr lang="zh-TW" altLang="en-US" sz="800" b="0" i="0" u="none" strike="noStrike" dirty="0">
                        <a:solidFill>
                          <a:srgbClr val="000000"/>
                        </a:solidFill>
                        <a:effectLst/>
                        <a:latin typeface="+mn-lt"/>
                        <a:ea typeface="新細明體" panose="02020500000000000000" pitchFamily="18" charset="-120"/>
                        <a:cs typeface="Arial" panose="020B060402020202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zh-TW" sz="800" b="0" i="0" u="none" strike="noStrike" dirty="0">
                          <a:solidFill>
                            <a:srgbClr val="000000"/>
                          </a:solidFill>
                          <a:effectLst/>
                          <a:highlight>
                            <a:srgbClr val="FFFF00"/>
                          </a:highlight>
                          <a:latin typeface="+mn-lt"/>
                          <a:ea typeface="新細明體" panose="02020500000000000000" pitchFamily="18" charset="-120"/>
                          <a:cs typeface="Arial" panose="020B0604020202020204" pitchFamily="34" charset="0"/>
                        </a:rPr>
                        <a:t>0%</a:t>
                      </a:r>
                      <a:endParaRPr lang="zh-TW" altLang="en-US" sz="800" b="0" i="0" u="none" strike="noStrike" dirty="0">
                        <a:solidFill>
                          <a:srgbClr val="000000"/>
                        </a:solidFill>
                        <a:effectLst/>
                        <a:highlight>
                          <a:srgbClr val="FFFF00"/>
                        </a:highlight>
                        <a:latin typeface="+mn-lt"/>
                        <a:ea typeface="新細明體" panose="02020500000000000000" pitchFamily="18" charset="-120"/>
                        <a:cs typeface="Arial" panose="020B060402020202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800" b="0" i="0" u="none" strike="noStrike" dirty="0">
                        <a:solidFill>
                          <a:srgbClr val="000000"/>
                        </a:solidFill>
                        <a:effectLst/>
                        <a:latin typeface="+mn-lt"/>
                        <a:ea typeface="新細明體" panose="02020500000000000000" pitchFamily="18" charset="-120"/>
                        <a:cs typeface="Arial" panose="020B060402020202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8280089"/>
                  </a:ext>
                </a:extLst>
              </a:tr>
              <a:tr h="194296">
                <a:tc vMerge="1">
                  <a:txBody>
                    <a:bodyPr/>
                    <a:lstStyle/>
                    <a:p>
                      <a:endParaRPr lang="zh-TW" altLang="en-US"/>
                    </a:p>
                  </a:txBody>
                  <a:tcPr/>
                </a:tc>
                <a:tc>
                  <a:txBody>
                    <a:bodyPr/>
                    <a:lstStyle/>
                    <a:p>
                      <a:pPr algn="ctr" fontAlgn="ctr"/>
                      <a:r>
                        <a:rPr lang="en-US" sz="800" b="0" u="none" strike="noStrike" dirty="0">
                          <a:effectLst/>
                          <a:latin typeface="+mn-lt"/>
                          <a:cs typeface="Arial" panose="020B0604020202020204" pitchFamily="34" charset="0"/>
                        </a:rPr>
                        <a:t>Port Stay</a:t>
                      </a:r>
                      <a:endParaRPr lang="en-US" sz="800" b="0" i="0" u="none" strike="noStrike" dirty="0">
                        <a:solidFill>
                          <a:srgbClr val="000000"/>
                        </a:solidFill>
                        <a:effectLst/>
                        <a:latin typeface="+mn-lt"/>
                        <a:ea typeface="新細明體" panose="02020500000000000000" pitchFamily="18" charset="-120"/>
                        <a:cs typeface="Arial" panose="020B060402020202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0" i="0" u="none" strike="noStrike" dirty="0">
                          <a:solidFill>
                            <a:srgbClr val="000000"/>
                          </a:solidFill>
                          <a:effectLst/>
                          <a:latin typeface="+mn-lt"/>
                          <a:ea typeface="新細明體" panose="02020500000000000000" pitchFamily="18" charset="-120"/>
                          <a:cs typeface="Arial" panose="020B0604020202020204" pitchFamily="34" charset="0"/>
                        </a:rPr>
                        <a:t>97.94%</a:t>
                      </a:r>
                      <a:endParaRPr lang="zh-TW" altLang="en-US" sz="800" b="0" i="0" u="none" strike="noStrike" dirty="0">
                        <a:solidFill>
                          <a:srgbClr val="000000"/>
                        </a:solidFill>
                        <a:effectLst/>
                        <a:latin typeface="+mn-lt"/>
                        <a:ea typeface="新細明體" panose="02020500000000000000" pitchFamily="18" charset="-120"/>
                        <a:cs typeface="Arial" panose="020B060402020202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zh-TW" sz="800" b="0" i="0" u="none" strike="noStrike" dirty="0">
                          <a:solidFill>
                            <a:srgbClr val="000000"/>
                          </a:solidFill>
                          <a:effectLst/>
                          <a:latin typeface="+mn-lt"/>
                          <a:ea typeface="新細明體" panose="02020500000000000000" pitchFamily="18" charset="-120"/>
                          <a:cs typeface="Arial" panose="020B0604020202020204" pitchFamily="34" charset="0"/>
                        </a:rPr>
                        <a:t>94.20%</a:t>
                      </a:r>
                      <a:endParaRPr lang="zh-TW" altLang="en-US" sz="800" b="0" i="0" u="none" strike="noStrike" dirty="0">
                        <a:solidFill>
                          <a:srgbClr val="000000"/>
                        </a:solidFill>
                        <a:effectLst/>
                        <a:latin typeface="+mn-lt"/>
                        <a:ea typeface="新細明體" panose="02020500000000000000" pitchFamily="18" charset="-120"/>
                        <a:cs typeface="Arial" panose="020B060402020202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zh-TW" sz="800" b="0" i="0" u="none" strike="noStrike" dirty="0">
                          <a:solidFill>
                            <a:srgbClr val="000000"/>
                          </a:solidFill>
                          <a:effectLst/>
                          <a:highlight>
                            <a:srgbClr val="FFFF00"/>
                          </a:highlight>
                          <a:latin typeface="+mn-lt"/>
                          <a:ea typeface="新細明體" panose="02020500000000000000" pitchFamily="18" charset="-120"/>
                          <a:cs typeface="Arial" panose="020B0604020202020204" pitchFamily="34" charset="0"/>
                        </a:rPr>
                        <a:t>3.74%</a:t>
                      </a:r>
                      <a:endParaRPr lang="zh-TW" altLang="en-US" sz="800" b="0" i="0" u="none" strike="noStrike" dirty="0">
                        <a:solidFill>
                          <a:srgbClr val="000000"/>
                        </a:solidFill>
                        <a:effectLst/>
                        <a:highlight>
                          <a:srgbClr val="FFFF00"/>
                        </a:highlight>
                        <a:latin typeface="+mn-lt"/>
                        <a:ea typeface="新細明體" panose="02020500000000000000" pitchFamily="18" charset="-120"/>
                        <a:cs typeface="Arial" panose="020B060402020202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800" b="0" i="0" u="none" strike="noStrike" dirty="0">
                        <a:solidFill>
                          <a:srgbClr val="FF0000"/>
                        </a:solidFill>
                        <a:effectLst/>
                        <a:latin typeface="+mn-lt"/>
                        <a:ea typeface="新細明體" panose="02020500000000000000" pitchFamily="18" charset="-120"/>
                        <a:cs typeface="Arial" panose="020B060402020202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3455894"/>
                  </a:ext>
                </a:extLst>
              </a:tr>
              <a:tr h="354456">
                <a:tc vMerge="1">
                  <a:txBody>
                    <a:bodyPr/>
                    <a:lstStyle/>
                    <a:p>
                      <a:endParaRPr lang="zh-TW" altLang="en-US"/>
                    </a:p>
                  </a:txBody>
                  <a:tcPr/>
                </a:tc>
                <a:tc>
                  <a:txBody>
                    <a:bodyPr/>
                    <a:lstStyle/>
                    <a:p>
                      <a:pPr algn="ctr" fontAlgn="ctr"/>
                      <a:r>
                        <a:rPr lang="en-US" sz="800" b="0" u="none" strike="noStrike" dirty="0">
                          <a:effectLst/>
                          <a:latin typeface="+mn-lt"/>
                          <a:cs typeface="Arial" panose="020B0604020202020204" pitchFamily="34" charset="0"/>
                        </a:rPr>
                        <a:t>Productivity</a:t>
                      </a:r>
                      <a:endParaRPr lang="en-US" sz="800" b="0" i="0" u="none" strike="noStrike" dirty="0">
                        <a:solidFill>
                          <a:srgbClr val="000000"/>
                        </a:solidFill>
                        <a:effectLst/>
                        <a:latin typeface="+mn-lt"/>
                        <a:ea typeface="新細明體" panose="02020500000000000000" pitchFamily="18" charset="-120"/>
                        <a:cs typeface="Arial" panose="020B060402020202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0" i="0" u="none" strike="noStrike" dirty="0">
                          <a:solidFill>
                            <a:srgbClr val="000000"/>
                          </a:solidFill>
                          <a:effectLst/>
                          <a:latin typeface="+mn-lt"/>
                          <a:ea typeface="新細明體" panose="02020500000000000000" pitchFamily="18" charset="-120"/>
                          <a:cs typeface="Arial" panose="020B0604020202020204" pitchFamily="34" charset="0"/>
                        </a:rPr>
                        <a:t>48.60%</a:t>
                      </a:r>
                      <a:endParaRPr lang="zh-TW" altLang="en-US" sz="800" b="0" i="0" u="none" strike="noStrike" dirty="0">
                        <a:solidFill>
                          <a:srgbClr val="000000"/>
                        </a:solidFill>
                        <a:effectLst/>
                        <a:latin typeface="+mn-lt"/>
                        <a:ea typeface="新細明體" panose="02020500000000000000" pitchFamily="18" charset="-120"/>
                        <a:cs typeface="Arial" panose="020B060402020202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zh-TW" sz="800" b="0" i="0" u="none" strike="noStrike" dirty="0">
                          <a:solidFill>
                            <a:srgbClr val="000000"/>
                          </a:solidFill>
                          <a:effectLst/>
                          <a:latin typeface="+mn-lt"/>
                          <a:ea typeface="新細明體" panose="02020500000000000000" pitchFamily="18" charset="-120"/>
                          <a:cs typeface="Arial" panose="020B0604020202020204" pitchFamily="34" charset="0"/>
                        </a:rPr>
                        <a:t>45.59%</a:t>
                      </a:r>
                      <a:endParaRPr lang="zh-TW" altLang="en-US" sz="800" b="0" i="0" u="none" strike="noStrike" dirty="0">
                        <a:solidFill>
                          <a:srgbClr val="000000"/>
                        </a:solidFill>
                        <a:effectLst/>
                        <a:latin typeface="+mn-lt"/>
                        <a:ea typeface="新細明體" panose="02020500000000000000" pitchFamily="18" charset="-120"/>
                        <a:cs typeface="Arial" panose="020B060402020202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zh-TW" sz="800" b="0" i="0" u="none" strike="noStrike" dirty="0">
                          <a:solidFill>
                            <a:srgbClr val="000000"/>
                          </a:solidFill>
                          <a:effectLst/>
                          <a:highlight>
                            <a:srgbClr val="FFFF00"/>
                          </a:highlight>
                          <a:latin typeface="+mn-lt"/>
                          <a:ea typeface="新細明體" panose="02020500000000000000" pitchFamily="18" charset="-120"/>
                          <a:cs typeface="Arial" panose="020B0604020202020204" pitchFamily="34" charset="0"/>
                        </a:rPr>
                        <a:t>3.01%</a:t>
                      </a:r>
                      <a:endParaRPr lang="zh-TW" altLang="en-US" sz="800" b="0" i="0" u="none" strike="noStrike" dirty="0">
                        <a:solidFill>
                          <a:srgbClr val="000000"/>
                        </a:solidFill>
                        <a:effectLst/>
                        <a:highlight>
                          <a:srgbClr val="FFFF00"/>
                        </a:highlight>
                        <a:latin typeface="+mn-lt"/>
                        <a:ea typeface="新細明體" panose="02020500000000000000" pitchFamily="18" charset="-120"/>
                        <a:cs typeface="Arial" panose="020B060402020202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800" b="0" i="0" u="none" strike="noStrike" dirty="0">
                        <a:solidFill>
                          <a:srgbClr val="000000"/>
                        </a:solidFill>
                        <a:effectLst/>
                        <a:latin typeface="+mn-lt"/>
                        <a:ea typeface="新細明體" panose="02020500000000000000" pitchFamily="18" charset="-120"/>
                        <a:cs typeface="Arial" panose="020B060402020202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8652007"/>
                  </a:ext>
                </a:extLst>
              </a:tr>
              <a:tr h="248211">
                <a:tc rowSpan="3">
                  <a:txBody>
                    <a:bodyPr/>
                    <a:lstStyle/>
                    <a:p>
                      <a:pPr algn="ctr" fontAlgn="ctr"/>
                      <a:r>
                        <a:rPr lang="en-US" sz="1050" b="0" u="none" strike="noStrike" dirty="0">
                          <a:effectLst/>
                          <a:latin typeface="Candara" panose="020E0502030303020204" pitchFamily="34" charset="0"/>
                        </a:rPr>
                        <a:t>OCD KPI</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0" u="none" strike="noStrike" dirty="0">
                          <a:effectLst/>
                          <a:latin typeface="+mn-lt"/>
                          <a:cs typeface="Arial" panose="020B0604020202020204" pitchFamily="34" charset="0"/>
                        </a:rPr>
                        <a:t>Incentive</a:t>
                      </a:r>
                      <a:endParaRPr lang="en-US" sz="800" b="0" i="0" u="none" strike="noStrike" dirty="0">
                        <a:solidFill>
                          <a:srgbClr val="000000"/>
                        </a:solidFill>
                        <a:effectLst/>
                        <a:latin typeface="+mn-lt"/>
                        <a:ea typeface="新細明體" panose="02020500000000000000" pitchFamily="18" charset="-120"/>
                        <a:cs typeface="Arial" panose="020B060402020202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0" i="0" u="none" strike="noStrike" dirty="0">
                          <a:solidFill>
                            <a:srgbClr val="000000"/>
                          </a:solidFill>
                          <a:effectLst/>
                          <a:latin typeface="+mn-lt"/>
                          <a:ea typeface="新細明體" panose="02020500000000000000" pitchFamily="18" charset="-120"/>
                          <a:cs typeface="Arial" panose="020B0604020202020204" pitchFamily="34" charset="0"/>
                        </a:rPr>
                        <a:t>0</a:t>
                      </a:r>
                      <a:endParaRPr lang="zh-TW" altLang="en-US" sz="800" b="0" i="0" u="none" strike="noStrike" dirty="0">
                        <a:solidFill>
                          <a:srgbClr val="000000"/>
                        </a:solidFill>
                        <a:effectLst/>
                        <a:latin typeface="+mn-lt"/>
                        <a:ea typeface="新細明體" panose="02020500000000000000" pitchFamily="18" charset="-120"/>
                        <a:cs typeface="Arial" panose="020B060402020202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zh-TW" sz="800" b="0" i="0" u="none" strike="noStrike" dirty="0">
                          <a:solidFill>
                            <a:srgbClr val="000000"/>
                          </a:solidFill>
                          <a:effectLst/>
                          <a:latin typeface="+mn-lt"/>
                          <a:ea typeface="新細明體" panose="02020500000000000000" pitchFamily="18" charset="-120"/>
                          <a:cs typeface="Arial" panose="020B0604020202020204" pitchFamily="34" charset="0"/>
                        </a:rPr>
                        <a:t>0</a:t>
                      </a:r>
                      <a:endParaRPr lang="zh-TW" altLang="en-US" sz="800" b="0" i="0" u="none" strike="noStrike" dirty="0">
                        <a:solidFill>
                          <a:srgbClr val="000000"/>
                        </a:solidFill>
                        <a:effectLst/>
                        <a:latin typeface="+mn-lt"/>
                        <a:ea typeface="新細明體" panose="02020500000000000000" pitchFamily="18" charset="-120"/>
                        <a:cs typeface="Arial" panose="020B060402020202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zh-TW" sz="800" b="0" i="0" u="none" strike="noStrike" dirty="0">
                          <a:solidFill>
                            <a:srgbClr val="FF0000"/>
                          </a:solidFill>
                          <a:effectLst/>
                          <a:highlight>
                            <a:srgbClr val="FFFF00"/>
                          </a:highlight>
                          <a:latin typeface="+mn-lt"/>
                          <a:ea typeface="新細明體" panose="02020500000000000000" pitchFamily="18" charset="-120"/>
                          <a:cs typeface="Arial" panose="020B0604020202020204" pitchFamily="34" charset="0"/>
                        </a:rPr>
                        <a:t>0</a:t>
                      </a:r>
                      <a:endParaRPr lang="zh-TW" altLang="en-US" sz="800" b="0" i="0" u="none" strike="noStrike" dirty="0">
                        <a:solidFill>
                          <a:srgbClr val="FF0000"/>
                        </a:solidFill>
                        <a:effectLst/>
                        <a:highlight>
                          <a:srgbClr val="FFFF00"/>
                        </a:highlight>
                        <a:latin typeface="+mn-lt"/>
                        <a:ea typeface="新細明體" panose="02020500000000000000" pitchFamily="18" charset="-120"/>
                        <a:cs typeface="Arial" panose="020B060402020202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800" b="0" i="0" u="none" strike="noStrike" dirty="0">
                        <a:solidFill>
                          <a:srgbClr val="FF0000"/>
                        </a:solidFill>
                        <a:effectLst/>
                        <a:latin typeface="+mn-lt"/>
                        <a:ea typeface="新細明體" panose="02020500000000000000" pitchFamily="18" charset="-120"/>
                        <a:cs typeface="Arial" panose="020B060402020202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553598"/>
                  </a:ext>
                </a:extLst>
              </a:tr>
              <a:tr h="891090">
                <a:tc vMerge="1">
                  <a:txBody>
                    <a:bodyPr/>
                    <a:lstStyle/>
                    <a:p>
                      <a:endParaRPr lang="zh-TW" altLang="en-US"/>
                    </a:p>
                  </a:txBody>
                  <a:tcPr/>
                </a:tc>
                <a:tc>
                  <a:txBody>
                    <a:bodyPr/>
                    <a:lstStyle/>
                    <a:p>
                      <a:pPr algn="ctr" fontAlgn="ctr"/>
                      <a:r>
                        <a:rPr lang="en-US" sz="800" b="0" u="none" strike="noStrike">
                          <a:effectLst/>
                          <a:latin typeface="+mn-lt"/>
                          <a:cs typeface="Arial" panose="020B0604020202020204" pitchFamily="34" charset="0"/>
                        </a:rPr>
                        <a:t>Empty Storage</a:t>
                      </a:r>
                      <a:endParaRPr lang="en-US" sz="800" b="0" i="0" u="none" strike="noStrike" dirty="0">
                        <a:solidFill>
                          <a:srgbClr val="000000"/>
                        </a:solidFill>
                        <a:effectLst/>
                        <a:latin typeface="+mn-lt"/>
                        <a:ea typeface="新細明體" panose="02020500000000000000" pitchFamily="18" charset="-120"/>
                        <a:cs typeface="Arial" panose="020B060402020202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u="none" strike="noStrike" dirty="0">
                          <a:effectLst/>
                          <a:latin typeface="+mn-lt"/>
                          <a:cs typeface="Arial" panose="020B0604020202020204" pitchFamily="34" charset="0"/>
                        </a:rPr>
                        <a:t>0</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zh-TW" sz="800" b="0" i="0" u="none" strike="noStrike" dirty="0">
                          <a:solidFill>
                            <a:srgbClr val="000000"/>
                          </a:solidFill>
                          <a:effectLst/>
                          <a:latin typeface="+mn-lt"/>
                          <a:ea typeface="新細明體" panose="02020500000000000000" pitchFamily="18" charset="-120"/>
                          <a:cs typeface="Arial" panose="020B0604020202020204" pitchFamily="34" charset="0"/>
                        </a:rPr>
                        <a:t>0</a:t>
                      </a:r>
                      <a:endParaRPr lang="zh-TW" altLang="en-US" sz="800" b="0" i="0" u="none" strike="noStrike" dirty="0">
                        <a:solidFill>
                          <a:srgbClr val="000000"/>
                        </a:solidFill>
                        <a:effectLst/>
                        <a:latin typeface="+mn-lt"/>
                        <a:ea typeface="新細明體" panose="02020500000000000000" pitchFamily="18" charset="-120"/>
                        <a:cs typeface="Arial" panose="020B060402020202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zh-TW" sz="800" b="0" i="0" u="none" strike="noStrike" dirty="0">
                          <a:solidFill>
                            <a:srgbClr val="000000"/>
                          </a:solidFill>
                          <a:effectLst/>
                          <a:highlight>
                            <a:srgbClr val="FFFF00"/>
                          </a:highlight>
                          <a:latin typeface="+mn-lt"/>
                          <a:ea typeface="新細明體" panose="02020500000000000000" pitchFamily="18" charset="-120"/>
                          <a:cs typeface="Arial" panose="020B0604020202020204" pitchFamily="34" charset="0"/>
                        </a:rPr>
                        <a:t>0</a:t>
                      </a:r>
                      <a:endParaRPr lang="zh-TW" altLang="en-US" sz="800" b="0" i="0" u="none" strike="noStrike" dirty="0">
                        <a:solidFill>
                          <a:srgbClr val="000000"/>
                        </a:solidFill>
                        <a:effectLst/>
                        <a:highlight>
                          <a:srgbClr val="FFFF00"/>
                        </a:highlight>
                        <a:latin typeface="+mn-lt"/>
                        <a:ea typeface="新細明體" panose="02020500000000000000" pitchFamily="18" charset="-120"/>
                        <a:cs typeface="Arial" panose="020B060402020202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r>
                        <a:rPr lang="en-US" altLang="zh-TW" sz="800" b="0" i="0" u="none" strike="noStrike" dirty="0">
                          <a:solidFill>
                            <a:srgbClr val="000000"/>
                          </a:solidFill>
                          <a:effectLst/>
                          <a:latin typeface="+mn-lt"/>
                          <a:ea typeface="新細明體" panose="02020500000000000000" pitchFamily="18" charset="-120"/>
                          <a:cs typeface="Arial" panose="020B0604020202020204" pitchFamily="34" charset="0"/>
                        </a:rPr>
                        <a:t>NO EMPTY STORAGE AT PR</a:t>
                      </a:r>
                      <a:endParaRPr lang="zh-TW" altLang="en-US" sz="800" b="0" i="0" u="none" strike="noStrike" dirty="0">
                        <a:solidFill>
                          <a:srgbClr val="000000"/>
                        </a:solidFill>
                        <a:effectLst/>
                        <a:latin typeface="+mn-lt"/>
                        <a:ea typeface="新細明體" panose="02020500000000000000" pitchFamily="18" charset="-120"/>
                        <a:cs typeface="Arial" panose="020B060402020202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0457558"/>
                  </a:ext>
                </a:extLst>
              </a:tr>
              <a:tr h="750267">
                <a:tc vMerge="1">
                  <a:txBody>
                    <a:bodyPr/>
                    <a:lstStyle/>
                    <a:p>
                      <a:endParaRPr lang="zh-TW" altLang="en-US"/>
                    </a:p>
                  </a:txBody>
                  <a:tcPr/>
                </a:tc>
                <a:tc>
                  <a:txBody>
                    <a:bodyPr/>
                    <a:lstStyle/>
                    <a:p>
                      <a:pPr algn="ctr" fontAlgn="ctr"/>
                      <a:r>
                        <a:rPr lang="en-US" sz="800" b="0" u="none" strike="noStrike">
                          <a:effectLst/>
                          <a:latin typeface="+mn-lt"/>
                          <a:cs typeface="Arial" panose="020B0604020202020204" pitchFamily="34" charset="0"/>
                        </a:rPr>
                        <a:t>Rate Reduction</a:t>
                      </a:r>
                      <a:endParaRPr lang="en-US" sz="800" b="0" i="0" u="none" strike="noStrike" dirty="0">
                        <a:solidFill>
                          <a:srgbClr val="000000"/>
                        </a:solidFill>
                        <a:effectLst/>
                        <a:latin typeface="+mn-lt"/>
                        <a:ea typeface="新細明體" panose="02020500000000000000" pitchFamily="18" charset="-120"/>
                        <a:cs typeface="Arial" panose="020B060402020202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0" i="0" u="none" strike="noStrike" dirty="0">
                          <a:solidFill>
                            <a:srgbClr val="000000"/>
                          </a:solidFill>
                          <a:effectLst/>
                          <a:latin typeface="+mn-lt"/>
                          <a:ea typeface="新細明體" panose="02020500000000000000" pitchFamily="18" charset="-120"/>
                          <a:cs typeface="Arial" panose="020B0604020202020204" pitchFamily="34" charset="0"/>
                        </a:rPr>
                        <a:t>0</a:t>
                      </a:r>
                      <a:endParaRPr lang="zh-TW" altLang="en-US" sz="800" b="0" i="0" u="none" strike="noStrike" dirty="0">
                        <a:solidFill>
                          <a:srgbClr val="000000"/>
                        </a:solidFill>
                        <a:effectLst/>
                        <a:latin typeface="+mn-lt"/>
                        <a:ea typeface="新細明體" panose="02020500000000000000" pitchFamily="18" charset="-120"/>
                        <a:cs typeface="Arial" panose="020B060402020202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zh-TW" sz="800" b="0" i="0" u="none" strike="noStrike" dirty="0">
                          <a:solidFill>
                            <a:srgbClr val="000000"/>
                          </a:solidFill>
                          <a:effectLst/>
                          <a:latin typeface="+mn-lt"/>
                          <a:ea typeface="新細明體" panose="02020500000000000000" pitchFamily="18" charset="-120"/>
                          <a:cs typeface="Arial" panose="020B0604020202020204" pitchFamily="34" charset="0"/>
                        </a:rPr>
                        <a:t>0</a:t>
                      </a:r>
                      <a:endParaRPr lang="zh-TW" altLang="en-US" sz="800" b="0" i="0" u="none" strike="noStrike" dirty="0">
                        <a:solidFill>
                          <a:srgbClr val="000000"/>
                        </a:solidFill>
                        <a:effectLst/>
                        <a:latin typeface="+mn-lt"/>
                        <a:ea typeface="新細明體" panose="02020500000000000000" pitchFamily="18" charset="-120"/>
                        <a:cs typeface="Arial" panose="020B060402020202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zh-TW" sz="800" b="0" i="0" u="none" strike="noStrike" dirty="0">
                          <a:solidFill>
                            <a:srgbClr val="000000"/>
                          </a:solidFill>
                          <a:effectLst/>
                          <a:highlight>
                            <a:srgbClr val="FFFF00"/>
                          </a:highlight>
                          <a:latin typeface="+mn-lt"/>
                          <a:ea typeface="新細明體" panose="02020500000000000000" pitchFamily="18" charset="-120"/>
                          <a:cs typeface="Arial" panose="020B0604020202020204" pitchFamily="34" charset="0"/>
                        </a:rPr>
                        <a:t>0</a:t>
                      </a:r>
                      <a:endParaRPr lang="zh-TW" altLang="en-US" sz="800" b="0" i="0" u="none" strike="noStrike" dirty="0">
                        <a:solidFill>
                          <a:srgbClr val="000000"/>
                        </a:solidFill>
                        <a:effectLst/>
                        <a:highlight>
                          <a:srgbClr val="FFFF00"/>
                        </a:highlight>
                        <a:latin typeface="+mn-lt"/>
                        <a:ea typeface="新細明體" panose="02020500000000000000" pitchFamily="18" charset="-120"/>
                        <a:cs typeface="Arial" panose="020B060402020202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zh-TW" sz="800" b="0" i="0" u="none" strike="noStrike" dirty="0">
                          <a:solidFill>
                            <a:srgbClr val="000000"/>
                          </a:solidFill>
                          <a:effectLst/>
                          <a:latin typeface="+mn-lt"/>
                          <a:ea typeface="+mn-ea"/>
                          <a:cs typeface="Arial" panose="020B0604020202020204" pitchFamily="34" charset="0"/>
                        </a:rPr>
                        <a:t>NO EMPTY STORAGE AT PR</a:t>
                      </a:r>
                      <a:endParaRPr lang="zh-TW" altLang="en-US" sz="800" b="0" i="0" u="none" strike="noStrike" dirty="0">
                        <a:solidFill>
                          <a:srgbClr val="000000"/>
                        </a:solidFill>
                        <a:effectLst/>
                        <a:latin typeface="+mn-lt"/>
                        <a:ea typeface="+mn-ea"/>
                        <a:cs typeface="Arial" panose="020B060402020202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520168"/>
                  </a:ext>
                </a:extLst>
              </a:tr>
            </a:tbl>
          </a:graphicData>
        </a:graphic>
      </p:graphicFrame>
      <p:sp>
        <p:nvSpPr>
          <p:cNvPr id="5" name="Google Shape;452;p46">
            <a:extLst>
              <a:ext uri="{FF2B5EF4-FFF2-40B4-BE49-F238E27FC236}">
                <a16:creationId xmlns:a16="http://schemas.microsoft.com/office/drawing/2014/main" id="{FF466924-3389-9027-099D-8328FCB919E4}"/>
              </a:ext>
            </a:extLst>
          </p:cNvPr>
          <p:cNvSpPr txBox="1">
            <a:spLocks/>
          </p:cNvSpPr>
          <p:nvPr/>
        </p:nvSpPr>
        <p:spPr>
          <a:xfrm>
            <a:off x="8892480" y="4926318"/>
            <a:ext cx="582900" cy="205800"/>
          </a:xfrm>
          <a:prstGeom prst="rect">
            <a:avLst/>
          </a:prstGeom>
          <a:noFill/>
          <a:ln>
            <a:noFill/>
          </a:ln>
        </p:spPr>
        <p:txBody>
          <a:bodyPr spcFirstLastPara="1" wrap="square" lIns="91423" tIns="45699" rIns="91423" bIns="45699"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SzPts val="1100"/>
            </a:pPr>
            <a:fld id="{00000000-1234-1234-1234-123412341234}" type="slidenum">
              <a:rPr lang="en-US" sz="1000" smtClean="0"/>
              <a:pPr>
                <a:buSzPts val="1100"/>
              </a:pPr>
              <a:t>53</a:t>
            </a:fld>
            <a:endParaRPr lang="en-US" sz="1000" dirty="0"/>
          </a:p>
        </p:txBody>
      </p:sp>
      <p:sp>
        <p:nvSpPr>
          <p:cNvPr id="6" name="文字方塊 5">
            <a:extLst>
              <a:ext uri="{FF2B5EF4-FFF2-40B4-BE49-F238E27FC236}">
                <a16:creationId xmlns:a16="http://schemas.microsoft.com/office/drawing/2014/main" id="{D06E3B05-2462-319A-93E0-6C0DF50AB588}"/>
              </a:ext>
            </a:extLst>
          </p:cNvPr>
          <p:cNvSpPr txBox="1"/>
          <p:nvPr/>
        </p:nvSpPr>
        <p:spPr>
          <a:xfrm>
            <a:off x="120878" y="4064097"/>
            <a:ext cx="8928992" cy="430887"/>
          </a:xfrm>
          <a:prstGeom prst="rect">
            <a:avLst/>
          </a:prstGeom>
          <a:noFill/>
        </p:spPr>
        <p:txBody>
          <a:bodyPr wrap="square" rtlCol="0">
            <a:spAutoFit/>
          </a:bodyPr>
          <a:lstStyle/>
          <a:p>
            <a:r>
              <a:rPr lang="en-US" altLang="zh-TW" sz="1100" dirty="0"/>
              <a:t>Terminal info update (expansion/dredge/crane)</a:t>
            </a:r>
          </a:p>
          <a:p>
            <a:pPr marL="628650" lvl="1" indent="-171450">
              <a:buFont typeface="Wingdings" panose="05000000000000000000" pitchFamily="2" charset="2"/>
              <a:buChar char="l"/>
            </a:pPr>
            <a:r>
              <a:rPr lang="en-US" altLang="zh-TW" sz="1100" dirty="0"/>
              <a:t>No information has been confirmed by terminal regarding expansion, dredge or cranes.</a:t>
            </a:r>
          </a:p>
        </p:txBody>
      </p:sp>
    </p:spTree>
    <p:extLst>
      <p:ext uri="{BB962C8B-B14F-4D97-AF65-F5344CB8AC3E}">
        <p14:creationId xmlns:p14="http://schemas.microsoft.com/office/powerpoint/2010/main" val="248836635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0"/>
            <a:ext cx="9144000" cy="5143500"/>
          </a:xfrm>
          <a:prstGeom prst="rect">
            <a:avLst/>
          </a:prstGeom>
          <a:solidFill>
            <a:srgbClr val="0076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 name="梯形 2"/>
          <p:cNvSpPr/>
          <p:nvPr/>
        </p:nvSpPr>
        <p:spPr>
          <a:xfrm>
            <a:off x="2674800" y="1707654"/>
            <a:ext cx="1170000" cy="216024"/>
          </a:xfrm>
          <a:prstGeom prst="trapezoid">
            <a:avLst>
              <a:gd name="adj" fmla="val 40432"/>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 name="矩形 3"/>
          <p:cNvSpPr/>
          <p:nvPr/>
        </p:nvSpPr>
        <p:spPr>
          <a:xfrm>
            <a:off x="2209800" y="1838821"/>
            <a:ext cx="6934200" cy="1257117"/>
          </a:xfrm>
          <a:prstGeom prst="rect">
            <a:avLst/>
          </a:prstGeom>
          <a:solidFill>
            <a:schemeClr val="bg1"/>
          </a:solidFill>
          <a:ln w="12700" cap="flat" cmpd="sng" algn="ctr">
            <a:noFill/>
            <a:prstDash val="solid"/>
            <a:miter lim="800000"/>
          </a:ln>
          <a:effectLst/>
        </p:spPr>
        <p:txBody>
          <a:bodyPr lIns="1116000" tIns="0" bIns="3600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zh-CN" altLang="en-US" sz="3600" b="1" i="0" u="none" strike="noStrike" kern="1200" cap="none" spc="0" normalizeH="0" baseline="0" noProof="0" dirty="0">
              <a:ln>
                <a:noFill/>
              </a:ln>
              <a:solidFill>
                <a:srgbClr val="00A28B"/>
              </a:solidFill>
              <a:effectLst/>
              <a:uLnTx/>
              <a:uFillTx/>
              <a:latin typeface="华文中宋" panose="02010600040101010101" pitchFamily="2" charset="-122"/>
              <a:ea typeface="华文中宋" panose="02010600040101010101" pitchFamily="2" charset="-122"/>
              <a:cs typeface="+mn-cs"/>
            </a:endParaRPr>
          </a:p>
        </p:txBody>
      </p:sp>
      <p:sp>
        <p:nvSpPr>
          <p:cNvPr id="5" name="任意多边形 8"/>
          <p:cNvSpPr>
            <a:spLocks/>
          </p:cNvSpPr>
          <p:nvPr/>
        </p:nvSpPr>
        <p:spPr bwMode="auto">
          <a:xfrm>
            <a:off x="2763666" y="1707655"/>
            <a:ext cx="993775" cy="1011237"/>
          </a:xfrm>
          <a:custGeom>
            <a:avLst/>
            <a:gdLst>
              <a:gd name="T0" fmla="*/ 0 w 993531"/>
              <a:gd name="T1" fmla="*/ 0 h 1011115"/>
              <a:gd name="T2" fmla="*/ 993775 w 993531"/>
              <a:gd name="T3" fmla="*/ 0 h 1011115"/>
              <a:gd name="T4" fmla="*/ 496888 w 993531"/>
              <a:gd name="T5" fmla="*/ 1011237 h 1011115"/>
              <a:gd name="T6" fmla="*/ 0 60000 65536"/>
              <a:gd name="T7" fmla="*/ 0 60000 65536"/>
              <a:gd name="T8" fmla="*/ 0 60000 65536"/>
              <a:gd name="T9" fmla="*/ 0 w 993531"/>
              <a:gd name="T10" fmla="*/ 0 h 1011115"/>
              <a:gd name="T11" fmla="*/ 993531 w 993531"/>
              <a:gd name="T12" fmla="*/ 1011115 h 1011115"/>
            </a:gdLst>
            <a:ahLst/>
            <a:cxnLst>
              <a:cxn ang="T6">
                <a:pos x="T0" y="T1"/>
              </a:cxn>
              <a:cxn ang="T7">
                <a:pos x="T2" y="T3"/>
              </a:cxn>
              <a:cxn ang="T8">
                <a:pos x="T4" y="T5"/>
              </a:cxn>
            </a:cxnLst>
            <a:rect l="T9" t="T10" r="T11" b="T12"/>
            <a:pathLst>
              <a:path w="993531" h="1011115">
                <a:moveTo>
                  <a:pt x="0" y="0"/>
                </a:moveTo>
                <a:lnTo>
                  <a:pt x="993531" y="0"/>
                </a:lnTo>
                <a:lnTo>
                  <a:pt x="496766" y="1011115"/>
                </a:lnTo>
                <a:lnTo>
                  <a:pt x="0" y="0"/>
                </a:lnTo>
                <a:close/>
              </a:path>
            </a:pathLst>
          </a:custGeom>
          <a:solidFill>
            <a:schemeClr val="accent6">
              <a:lumMod val="75000"/>
            </a:schemeClr>
          </a:solidFill>
          <a:ln w="12700" algn="ctr">
            <a:noFill/>
            <a:miter lim="800000"/>
            <a:headEnd/>
            <a:tailEnd/>
          </a:ln>
        </p:spPr>
        <p:txBody>
          <a:bodyPr tIns="0" bIns="360000" anchor="ctr"/>
          <a:lstStyle/>
          <a:p>
            <a:pPr marL="0" marR="0" lvl="0" indent="0" algn="ctr" defTabSz="914400" rtl="0" eaLnBrk="1" fontAlgn="auto" latinLnBrk="0" hangingPunct="1">
              <a:lnSpc>
                <a:spcPct val="100000"/>
              </a:lnSpc>
              <a:spcBef>
                <a:spcPts val="2400"/>
              </a:spcBef>
              <a:spcAft>
                <a:spcPts val="0"/>
              </a:spcAft>
              <a:buClr>
                <a:srgbClr val="4F81BD"/>
              </a:buClr>
              <a:buSzPct val="60000"/>
              <a:buFontTx/>
              <a:buNone/>
              <a:tabLst/>
              <a:defRPr/>
            </a:pPr>
            <a:r>
              <a:rPr kumimoji="0" lang="en-US" altLang="zh-CN" sz="4400" b="1" i="0" u="none" strike="noStrike" kern="1200" cap="none" spc="0" normalizeH="0" baseline="0" noProof="0" dirty="0">
                <a:ln>
                  <a:noFill/>
                </a:ln>
                <a:solidFill>
                  <a:prstClr val="white"/>
                </a:solidFill>
                <a:effectLst/>
                <a:uLnTx/>
                <a:uFillTx/>
                <a:latin typeface="Vijaya" pitchFamily="34" charset="0"/>
                <a:ea typeface="华文中宋" pitchFamily="2" charset="-122"/>
                <a:cs typeface="Vijaya" pitchFamily="34" charset="0"/>
              </a:rPr>
              <a:t>09</a:t>
            </a:r>
            <a:endParaRPr kumimoji="0" lang="zh-CN" altLang="en-US" sz="4400" b="1" i="0" u="none" strike="noStrike" kern="1200" cap="none" spc="0" normalizeH="0" baseline="0" noProof="0" dirty="0">
              <a:ln>
                <a:noFill/>
              </a:ln>
              <a:solidFill>
                <a:prstClr val="white"/>
              </a:solidFill>
              <a:effectLst/>
              <a:uLnTx/>
              <a:uFillTx/>
              <a:latin typeface="Vijaya" pitchFamily="34" charset="0"/>
              <a:ea typeface="华文中宋" pitchFamily="2" charset="-122"/>
              <a:cs typeface="Vijaya" pitchFamily="34" charset="0"/>
            </a:endParaRPr>
          </a:p>
        </p:txBody>
      </p:sp>
      <p:sp>
        <p:nvSpPr>
          <p:cNvPr id="7" name="矩形 6"/>
          <p:cNvSpPr/>
          <p:nvPr/>
        </p:nvSpPr>
        <p:spPr>
          <a:xfrm>
            <a:off x="3867392" y="2051880"/>
            <a:ext cx="4667008" cy="9541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800" b="1" dirty="0">
                <a:solidFill>
                  <a:prstClr val="black">
                    <a:lumMod val="85000"/>
                    <a:lumOff val="15000"/>
                  </a:prstClr>
                </a:solidFill>
                <a:latin typeface="DFKai-SB" pitchFamily="65" charset="-120"/>
                <a:ea typeface="DFKai-SB" pitchFamily="65" charset="-120"/>
              </a:rPr>
              <a:t>ISL</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800" b="1" dirty="0">
                <a:solidFill>
                  <a:prstClr val="black">
                    <a:lumMod val="85000"/>
                    <a:lumOff val="15000"/>
                  </a:prstClr>
                </a:solidFill>
                <a:latin typeface="DFKai-SB" pitchFamily="65" charset="-120"/>
                <a:ea typeface="DFKai-SB" pitchFamily="65" charset="-120"/>
              </a:rPr>
              <a:t>(TRINIDAD)</a:t>
            </a:r>
            <a:endParaRPr kumimoji="0" lang="zh-CN" altLang="en-US" sz="2800" b="0" i="0" u="none" strike="noStrike" kern="1200" cap="none" spc="0" normalizeH="0" baseline="0" noProof="0" dirty="0">
              <a:ln>
                <a:noFill/>
              </a:ln>
              <a:solidFill>
                <a:prstClr val="black">
                  <a:lumMod val="85000"/>
                  <a:lumOff val="15000"/>
                </a:prstClr>
              </a:solidFill>
              <a:effectLst/>
              <a:uLnTx/>
              <a:uFillTx/>
              <a:latin typeface="DFKai-SB" pitchFamily="65" charset="-120"/>
              <a:ea typeface="DFKai-SB" pitchFamily="65" charset="-120"/>
              <a:cs typeface="+mn-cs"/>
            </a:endParaRPr>
          </a:p>
        </p:txBody>
      </p:sp>
      <p:sp>
        <p:nvSpPr>
          <p:cNvPr id="2" name="Slide Number Placeholder 1"/>
          <p:cNvSpPr>
            <a:spLocks noGrp="1"/>
          </p:cNvSpPr>
          <p:nvPr>
            <p:ph type="sldNum" sz="quarter" idx="4294967295"/>
          </p:nvPr>
        </p:nvSpPr>
        <p:spPr>
          <a:xfrm>
            <a:off x="7010400" y="4883720"/>
            <a:ext cx="2133600" cy="273844"/>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36D82E-CE9F-4850-9751-B326B49AD240}" type="slidenum">
              <a:rPr kumimoji="0" lang="en-US" sz="1200" b="0" i="0" u="none" strike="noStrike" kern="1200" cap="none" spc="0" normalizeH="0" baseline="0" noProof="0" smtClean="0">
                <a:ln>
                  <a:noFill/>
                </a:ln>
                <a:solidFill>
                  <a:schemeClr val="bg1"/>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dirty="0">
              <a:ln>
                <a:noFill/>
              </a:ln>
              <a:solidFill>
                <a:schemeClr val="bg1"/>
              </a:solidFill>
              <a:effectLst/>
              <a:uLnTx/>
              <a:uFillTx/>
              <a:latin typeface="Calibri"/>
              <a:ea typeface="+mn-ea"/>
              <a:cs typeface="+mn-cs"/>
            </a:endParaRPr>
          </a:p>
        </p:txBody>
      </p:sp>
    </p:spTree>
    <p:extLst>
      <p:ext uri="{BB962C8B-B14F-4D97-AF65-F5344CB8AC3E}">
        <p14:creationId xmlns:p14="http://schemas.microsoft.com/office/powerpoint/2010/main" val="245517021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132314" y="689870"/>
          <a:ext cx="8883832" cy="2601959"/>
        </p:xfrm>
        <a:graphic>
          <a:graphicData uri="http://schemas.openxmlformats.org/drawingml/2006/table">
            <a:tbl>
              <a:tblPr/>
              <a:tblGrid>
                <a:gridCol w="479246">
                  <a:extLst>
                    <a:ext uri="{9D8B030D-6E8A-4147-A177-3AD203B41FA5}">
                      <a16:colId xmlns:a16="http://schemas.microsoft.com/office/drawing/2014/main" val="20000"/>
                    </a:ext>
                  </a:extLst>
                </a:gridCol>
                <a:gridCol w="1080120">
                  <a:extLst>
                    <a:ext uri="{9D8B030D-6E8A-4147-A177-3AD203B41FA5}">
                      <a16:colId xmlns:a16="http://schemas.microsoft.com/office/drawing/2014/main" val="20001"/>
                    </a:ext>
                  </a:extLst>
                </a:gridCol>
                <a:gridCol w="432048">
                  <a:extLst>
                    <a:ext uri="{9D8B030D-6E8A-4147-A177-3AD203B41FA5}">
                      <a16:colId xmlns:a16="http://schemas.microsoft.com/office/drawing/2014/main" val="20006"/>
                    </a:ext>
                  </a:extLst>
                </a:gridCol>
                <a:gridCol w="864096">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576064">
                  <a:extLst>
                    <a:ext uri="{9D8B030D-6E8A-4147-A177-3AD203B41FA5}">
                      <a16:colId xmlns:a16="http://schemas.microsoft.com/office/drawing/2014/main" val="20004"/>
                    </a:ext>
                  </a:extLst>
                </a:gridCol>
                <a:gridCol w="720080">
                  <a:extLst>
                    <a:ext uri="{9D8B030D-6E8A-4147-A177-3AD203B41FA5}">
                      <a16:colId xmlns:a16="http://schemas.microsoft.com/office/drawing/2014/main" val="1790420291"/>
                    </a:ext>
                  </a:extLst>
                </a:gridCol>
                <a:gridCol w="3868082">
                  <a:extLst>
                    <a:ext uri="{9D8B030D-6E8A-4147-A177-3AD203B41FA5}">
                      <a16:colId xmlns:a16="http://schemas.microsoft.com/office/drawing/2014/main" val="20005"/>
                    </a:ext>
                  </a:extLst>
                </a:gridCol>
              </a:tblGrid>
              <a:tr h="545926">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Subject</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Segments</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BCC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a:t>
                      </a:r>
                      <a:r>
                        <a:rPr lang="en-US" altLang="zh-TW" sz="800" b="0" i="0" u="none" strike="noStrike" dirty="0">
                          <a:solidFill>
                            <a:schemeClr val="tx1"/>
                          </a:solidFill>
                          <a:effectLst/>
                          <a:latin typeface="DFKai-SB" pitchFamily="65" charset="-120"/>
                          <a:ea typeface="DFKai-SB" pitchFamily="65" charset="-120"/>
                        </a:rPr>
                        <a:t>4</a:t>
                      </a:r>
                      <a:r>
                        <a:rPr lang="de-DE" altLang="zh-TW" sz="800" b="0" i="0" u="none" strike="noStrike" dirty="0">
                          <a:solidFill>
                            <a:schemeClr val="tx1"/>
                          </a:solidFill>
                          <a:effectLst/>
                          <a:latin typeface="DFKai-SB" pitchFamily="65" charset="-120"/>
                          <a:ea typeface="DFKai-SB" pitchFamily="65" charset="-120"/>
                        </a:rPr>
                        <a:t> Target</a:t>
                      </a:r>
                    </a:p>
                    <a:p>
                      <a:pPr algn="ctr" rtl="0" fontAlgn="ct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2024 JAN~DEC</a:t>
                      </a:r>
                    </a:p>
                    <a:p>
                      <a:pPr marL="0" marR="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a:t>
                      </a:r>
                      <a:r>
                        <a:rPr lang="de-DE" altLang="zh-TW" sz="800" b="0" i="0" u="none" strike="noStrike" baseline="0" dirty="0">
                          <a:solidFill>
                            <a:schemeClr val="tx1"/>
                          </a:solidFill>
                          <a:effectLst/>
                          <a:latin typeface="DFKai-SB" pitchFamily="65" charset="-120"/>
                          <a:ea typeface="DFKai-SB" pitchFamily="65" charset="-120"/>
                        </a:rPr>
                        <a:t> </a:t>
                      </a:r>
                      <a:r>
                        <a:rPr lang="de-DE" altLang="zh-TW" sz="800" b="0" i="0" u="none" strike="noStrike" dirty="0">
                          <a:solidFill>
                            <a:schemeClr val="tx1"/>
                          </a:solidFill>
                          <a:effectLst/>
                          <a:latin typeface="DFKai-SB" pitchFamily="65" charset="-120"/>
                          <a:ea typeface="DFKai-SB" pitchFamily="65" charset="-120"/>
                        </a:rPr>
                        <a:t>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800" b="0" i="0" u="none" strike="noStrike" dirty="0">
                          <a:solidFill>
                            <a:schemeClr val="tx1"/>
                          </a:solidFill>
                          <a:effectLst/>
                          <a:latin typeface="DFKai-SB" pitchFamily="65" charset="-120"/>
                          <a:ea typeface="DFKai-SB" pitchFamily="65" charset="-120"/>
                        </a:rPr>
                        <a:t>Achievement</a:t>
                      </a:r>
                    </a:p>
                    <a:p>
                      <a:pPr algn="ctr" rtl="0" fontAlgn="ctr"/>
                      <a:r>
                        <a:rPr lang="de-DE" altLang="zh-TW" sz="800" b="0" i="0" u="none" strike="noStrike" dirty="0">
                          <a:solidFill>
                            <a:schemeClr val="tx1"/>
                          </a:solidFill>
                          <a:effectLst/>
                          <a:latin typeface="DFKai-SB" pitchFamily="65" charset="-120"/>
                          <a:ea typeface="DFKai-SB" pitchFamily="65" charset="-120"/>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2025 JAN~DEC</a:t>
                      </a:r>
                    </a:p>
                    <a:p>
                      <a:pPr marL="0" marR="0" lvl="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sz="1000" b="0" i="0" u="none" strike="noStrike" dirty="0">
                          <a:solidFill>
                            <a:srgbClr val="000000"/>
                          </a:solidFill>
                          <a:effectLst/>
                          <a:latin typeface="DFKai-SB" pitchFamily="65" charset="-120"/>
                          <a:ea typeface="DFKai-SB" pitchFamily="65" charset="-120"/>
                        </a:rPr>
                        <a:t>Market</a:t>
                      </a:r>
                      <a:r>
                        <a:rPr lang="de-DE" sz="1000" b="0" i="0" u="none" strike="noStrike" baseline="0" dirty="0">
                          <a:solidFill>
                            <a:srgbClr val="000000"/>
                          </a:solidFill>
                          <a:effectLst/>
                          <a:latin typeface="DFKai-SB" pitchFamily="65" charset="-120"/>
                          <a:ea typeface="DFKai-SB" pitchFamily="65" charset="-120"/>
                        </a:rPr>
                        <a:t> Review</a:t>
                      </a:r>
                      <a:r>
                        <a:rPr lang="de-DE" sz="1000" b="0" i="0" u="none" strike="noStrike" dirty="0">
                          <a:solidFill>
                            <a:srgbClr val="000000"/>
                          </a:solidFill>
                          <a:effectLst/>
                          <a:latin typeface="DFKai-SB" pitchFamily="65" charset="-120"/>
                          <a:ea typeface="DFKai-SB" pitchFamily="65" charset="-120"/>
                        </a:rPr>
                        <a:t> &amp; Action</a:t>
                      </a:r>
                      <a:r>
                        <a:rPr lang="de-DE" sz="1000" b="0" i="0" u="none" strike="noStrike" baseline="0" dirty="0">
                          <a:solidFill>
                            <a:srgbClr val="000000"/>
                          </a:solidFill>
                          <a:effectLst/>
                          <a:latin typeface="DFKai-SB" pitchFamily="65" charset="-120"/>
                          <a:ea typeface="DFKai-SB" pitchFamily="65" charset="-120"/>
                        </a:rPr>
                        <a:t> Plan</a:t>
                      </a:r>
                    </a:p>
                    <a:p>
                      <a:pPr algn="ctr" rtl="0" fontAlgn="ctr"/>
                      <a:r>
                        <a:rPr lang="de-DE" sz="1000" b="0" i="0" u="none" strike="noStrike" baseline="0" dirty="0">
                          <a:solidFill>
                            <a:srgbClr val="000000"/>
                          </a:solidFill>
                          <a:effectLst/>
                          <a:latin typeface="DFKai-SB" pitchFamily="65" charset="-120"/>
                          <a:ea typeface="DFKai-SB" pitchFamily="65" charset="-120"/>
                        </a:rPr>
                        <a:t>(How to achieve 2025 target?)</a:t>
                      </a: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extLst>
                  <a:ext uri="{0D108BD9-81ED-4DB2-BD59-A6C34878D82A}">
                    <a16:rowId xmlns:a16="http://schemas.microsoft.com/office/drawing/2014/main" val="10000"/>
                  </a:ext>
                </a:extLst>
              </a:tr>
              <a:tr h="388684">
                <a:tc vMerge="1">
                  <a:txBody>
                    <a:bodyPr/>
                    <a:lstStyle/>
                    <a:p>
                      <a:endParaRPr lang="de-DE"/>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vMerge="1">
                  <a:txBody>
                    <a:bodyPr/>
                    <a:lstStyle/>
                    <a:p>
                      <a:endParaRPr lang="de-DE"/>
                    </a:p>
                  </a:txBody>
                  <a:tcPr>
                    <a:lnT w="12700" cap="flat" cmpd="sng" algn="ctr">
                      <a:solidFill>
                        <a:schemeClr val="tx1"/>
                      </a:solidFill>
                      <a:prstDash val="solid"/>
                      <a:round/>
                      <a:headEnd type="none" w="med" len="med"/>
                      <a:tailEnd type="none" w="med" len="med"/>
                    </a:lnT>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(A)</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(B)</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(B)/(A)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Target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extLst>
                  <a:ext uri="{0D108BD9-81ED-4DB2-BD59-A6C34878D82A}">
                    <a16:rowId xmlns:a16="http://schemas.microsoft.com/office/drawing/2014/main" val="10001"/>
                  </a:ext>
                </a:extLst>
              </a:tr>
              <a:tr h="1667349">
                <a:tc>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Trade</a:t>
                      </a:r>
                      <a:r>
                        <a:rPr lang="en-US" altLang="zh-TW" sz="1000" b="0" i="0" u="none" strike="noStrike" baseline="0" dirty="0">
                          <a:solidFill>
                            <a:srgbClr val="000000"/>
                          </a:solidFill>
                          <a:effectLst/>
                          <a:latin typeface="DFKai-SB" pitchFamily="65" charset="-120"/>
                          <a:ea typeface="DFKai-SB" pitchFamily="65" charset="-120"/>
                        </a:rPr>
                        <a:t> Lane</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800" b="1" i="0" u="none" strike="noStrike" dirty="0">
                          <a:solidFill>
                            <a:schemeClr val="tx1"/>
                          </a:solidFill>
                          <a:effectLst/>
                          <a:latin typeface="+mj-lt"/>
                          <a:ea typeface="DFKai-SB" pitchFamily="65" charset="-120"/>
                        </a:rPr>
                        <a:t>F.E. =&gt; </a:t>
                      </a:r>
                      <a:r>
                        <a:rPr lang="en-US" altLang="zh-TW" sz="800" b="1" i="0" u="none" strike="noStrike" dirty="0">
                          <a:solidFill>
                            <a:srgbClr val="FF0000"/>
                          </a:solidFill>
                          <a:effectLst/>
                          <a:latin typeface="+mj-lt"/>
                          <a:ea typeface="DFKai-SB" pitchFamily="65" charset="-120"/>
                        </a:rPr>
                        <a:t>TT</a:t>
                      </a:r>
                      <a:r>
                        <a:rPr lang="en-US" altLang="zh-TW" sz="800" b="1" i="0" u="none" strike="noStrike" baseline="0" dirty="0">
                          <a:solidFill>
                            <a:schemeClr val="tx1"/>
                          </a:solidFill>
                          <a:effectLst/>
                          <a:latin typeface="+mj-lt"/>
                          <a:ea typeface="DFKai-SB" pitchFamily="65" charset="-120"/>
                        </a:rPr>
                        <a:t> IMP.</a:t>
                      </a:r>
                    </a:p>
                    <a:p>
                      <a:pPr algn="ctr" rtl="0" fontAlgn="ctr"/>
                      <a:r>
                        <a:rPr lang="en-US" altLang="zh-TW" sz="800" b="0" i="0" u="none" strike="noStrike" baseline="0" dirty="0">
                          <a:solidFill>
                            <a:schemeClr val="tx1"/>
                          </a:solidFill>
                          <a:effectLst/>
                          <a:latin typeface="+mj-lt"/>
                          <a:ea typeface="DFKai-SB" pitchFamily="65" charset="-120"/>
                        </a:rPr>
                        <a:t>(C</a:t>
                      </a:r>
                      <a:r>
                        <a:rPr lang="de-DE" altLang="zh-TW" sz="800" b="0" i="0" u="none" strike="noStrike" baseline="0" dirty="0">
                          <a:solidFill>
                            <a:schemeClr val="tx1"/>
                          </a:solidFill>
                          <a:effectLst/>
                          <a:latin typeface="+mj-lt"/>
                          <a:ea typeface="DFKai-SB" pitchFamily="65" charset="-120"/>
                        </a:rPr>
                        <a:t> Tr</a:t>
                      </a:r>
                      <a:r>
                        <a:rPr lang="fr-FR" altLang="zh-TW" sz="800" b="0" i="0" u="none" strike="noStrike" baseline="0" dirty="0" err="1">
                          <a:solidFill>
                            <a:schemeClr val="tx1"/>
                          </a:solidFill>
                          <a:effectLst/>
                          <a:latin typeface="+mj-lt"/>
                          <a:ea typeface="DFKai-SB" pitchFamily="65" charset="-120"/>
                        </a:rPr>
                        <a:t>ade</a:t>
                      </a:r>
                      <a:r>
                        <a:rPr lang="fr-FR" altLang="zh-TW" sz="800" b="0" i="0" u="none" strike="noStrike" baseline="0" dirty="0">
                          <a:solidFill>
                            <a:schemeClr val="tx1"/>
                          </a:solidFill>
                          <a:effectLst/>
                          <a:latin typeface="+mj-lt"/>
                          <a:ea typeface="DFKai-SB" pitchFamily="65" charset="-120"/>
                        </a:rPr>
                        <a:t>)</a:t>
                      </a:r>
                      <a:endParaRPr lang="de-DE" altLang="zh-TW" sz="800" b="0" i="0" u="none" strike="noStrike" dirty="0">
                        <a:solidFill>
                          <a:schemeClr val="tx1"/>
                        </a:solidFill>
                        <a:effectLst/>
                        <a:latin typeface="+mj-lt"/>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800" b="0" i="0" u="none" strike="noStrike" dirty="0">
                          <a:solidFill>
                            <a:schemeClr val="tx1"/>
                          </a:solidFill>
                          <a:effectLst/>
                          <a:latin typeface="+mj-lt"/>
                          <a:ea typeface="DFKai-SB" pitchFamily="65" charset="-120"/>
                        </a:rPr>
                        <a:t>LAD</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rtl="0" fontAlgn="ctr"/>
                      <a:r>
                        <a:rPr lang="de-DE" altLang="zh-TW" sz="800" b="0" i="0" u="none" strike="noStrike" dirty="0">
                          <a:solidFill>
                            <a:schemeClr val="tx1"/>
                          </a:solidFill>
                          <a:effectLst/>
                          <a:latin typeface="+mj-lt"/>
                          <a:ea typeface="DFKai-SB" pitchFamily="65" charset="-120"/>
                        </a:rPr>
                        <a:t>130</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rtl="0" fontAlgn="ctr"/>
                      <a:r>
                        <a:rPr lang="en-US" altLang="zh-TW" sz="800" b="0" i="0" u="none" strike="noStrike" dirty="0">
                          <a:solidFill>
                            <a:schemeClr val="tx1"/>
                          </a:solidFill>
                          <a:effectLst/>
                          <a:latin typeface="+mj-lt"/>
                          <a:ea typeface="DFKai-SB" pitchFamily="65" charset="-120"/>
                        </a:rPr>
                        <a:t>0</a:t>
                      </a:r>
                      <a:endParaRPr lang="de-DE" sz="800" b="0" i="0" u="none" strike="noStrike" dirty="0">
                        <a:solidFill>
                          <a:schemeClr val="tx1"/>
                        </a:solidFill>
                        <a:effectLst/>
                        <a:latin typeface="+mj-lt"/>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rtl="0" fontAlgn="ctr"/>
                      <a:r>
                        <a:rPr lang="en-US" altLang="zh-TW" sz="800" b="0" i="0" u="none" strike="noStrike" dirty="0">
                          <a:solidFill>
                            <a:srgbClr val="FF0000"/>
                          </a:solidFill>
                          <a:effectLst/>
                          <a:latin typeface="+mj-lt"/>
                          <a:ea typeface="DFKai-SB" pitchFamily="65" charset="-120"/>
                        </a:rPr>
                        <a:t>0</a:t>
                      </a:r>
                      <a:endParaRPr lang="de-DE" altLang="zh-TW" sz="800" b="0" i="0" u="none" strike="noStrike" dirty="0">
                        <a:solidFill>
                          <a:srgbClr val="FF0000"/>
                        </a:solidFill>
                        <a:effectLst/>
                        <a:latin typeface="+mj-lt"/>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rtl="0" fontAlgn="ctr"/>
                      <a:r>
                        <a:rPr lang="de-DE" altLang="zh-TW" sz="800" b="0" i="0" u="none" strike="noStrike" dirty="0">
                          <a:solidFill>
                            <a:schemeClr val="tx1"/>
                          </a:solidFill>
                          <a:effectLst/>
                          <a:latin typeface="+mj-lt"/>
                          <a:ea typeface="DFKai-SB" pitchFamily="65" charset="-120"/>
                        </a:rPr>
                        <a:t>10</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rtl="0" fontAlgn="ctr"/>
                      <a:r>
                        <a:rPr lang="en-US" sz="800" b="0" i="0" u="none" strike="noStrike" dirty="0">
                          <a:solidFill>
                            <a:schemeClr val="tx1"/>
                          </a:solidFill>
                          <a:effectLst/>
                          <a:latin typeface="+mj-lt"/>
                          <a:ea typeface="DFKai-SB" pitchFamily="65" charset="-120"/>
                        </a:rPr>
                        <a:t>For 2024 China to Trinidad and Tobago exports were valued at $46.4M, major exports were Telephones, Motor vehicles, Iron Pipes and Rubber Tires. As of January, market prices for exports stood at an average of $5200 - $5700/ 20’&amp; $5500 - $6100/40’ units. These rates vary weekly and are subject to peak season increases. </a:t>
                      </a:r>
                    </a:p>
                    <a:p>
                      <a:pPr algn="l" rtl="0" fontAlgn="ctr"/>
                      <a:endParaRPr lang="en-US" sz="800" b="0" i="0" u="none" strike="noStrike" dirty="0">
                        <a:solidFill>
                          <a:schemeClr val="tx1"/>
                        </a:solidFill>
                        <a:effectLst/>
                        <a:latin typeface="+mj-lt"/>
                        <a:ea typeface="DFKai-SB" pitchFamily="65" charset="-120"/>
                      </a:endParaRPr>
                    </a:p>
                    <a:p>
                      <a:pPr algn="l" rtl="0" fontAlgn="ctr"/>
                      <a:r>
                        <a:rPr lang="en-US" sz="800" b="0" i="0" u="none" strike="noStrike" dirty="0">
                          <a:solidFill>
                            <a:schemeClr val="tx1"/>
                          </a:solidFill>
                          <a:effectLst/>
                          <a:latin typeface="+mj-lt"/>
                          <a:ea typeface="DFKai-SB" pitchFamily="65" charset="-120"/>
                        </a:rPr>
                        <a:t>To achieve goals for 2025 rates need to be made more accessible to sales personnel in Trinidad and Tobago and should be more competitive compared to the market average. Consistency and reliability need to be the focus of operations ensuring that customers receive shipments promptly and in situations where expectations cannot be met proper updates to customers need to be provided both from a local and international level. </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2"/>
                  </a:ext>
                </a:extLst>
              </a:tr>
            </a:tbl>
          </a:graphicData>
        </a:graphic>
      </p:graphicFrame>
      <p:sp>
        <p:nvSpPr>
          <p:cNvPr id="7" name="Slide Number Placeholder 1"/>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55</a:t>
            </a:fld>
            <a:endParaRPr lang="en-US" sz="1200" dirty="0">
              <a:solidFill>
                <a:prstClr val="black"/>
              </a:solidFill>
              <a:latin typeface="Calibri"/>
            </a:endParaRPr>
          </a:p>
        </p:txBody>
      </p:sp>
      <p:sp>
        <p:nvSpPr>
          <p:cNvPr id="2" name="Title 11">
            <a:extLst>
              <a:ext uri="{FF2B5EF4-FFF2-40B4-BE49-F238E27FC236}">
                <a16:creationId xmlns:a16="http://schemas.microsoft.com/office/drawing/2014/main" id="{B3F4F920-066C-52FF-61B7-047C8DD8C79A}"/>
              </a:ext>
            </a:extLst>
          </p:cNvPr>
          <p:cNvSpPr txBox="1">
            <a:spLocks/>
          </p:cNvSpPr>
          <p:nvPr/>
        </p:nvSpPr>
        <p:spPr>
          <a:xfrm>
            <a:off x="104257" y="66576"/>
            <a:ext cx="8935486" cy="555831"/>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ltLang="zh-TW" sz="2400" b="1" dirty="0">
                <a:latin typeface="DFKai-SB" pitchFamily="65" charset="-120"/>
                <a:ea typeface="DFKai-SB" pitchFamily="65" charset="-120"/>
              </a:rPr>
              <a:t>Performance/Space(2024) and 2025 Market Review </a:t>
            </a:r>
            <a:r>
              <a:rPr lang="en-US" altLang="zh-TW" sz="2400" b="1" dirty="0">
                <a:solidFill>
                  <a:srgbClr val="FFFF00"/>
                </a:solidFill>
                <a:latin typeface="DFKai-SB" pitchFamily="65" charset="-120"/>
                <a:ea typeface="DFKai-SB" pitchFamily="65" charset="-120"/>
              </a:rPr>
              <a:t>(TT)</a:t>
            </a:r>
            <a:endParaRPr lang="en-US" sz="2400" b="1" dirty="0">
              <a:solidFill>
                <a:srgbClr val="FFFF00"/>
              </a:solidFill>
              <a:latin typeface="DFKai-SB" pitchFamily="65" charset="-120"/>
              <a:ea typeface="DFKai-SB" pitchFamily="65" charset="-120"/>
            </a:endParaRPr>
          </a:p>
        </p:txBody>
      </p:sp>
    </p:spTree>
    <p:extLst>
      <p:ext uri="{BB962C8B-B14F-4D97-AF65-F5344CB8AC3E}">
        <p14:creationId xmlns:p14="http://schemas.microsoft.com/office/powerpoint/2010/main" val="13369718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155913" y="702790"/>
          <a:ext cx="8832174" cy="4184178"/>
        </p:xfrm>
        <a:graphic>
          <a:graphicData uri="http://schemas.openxmlformats.org/drawingml/2006/table">
            <a:tbl>
              <a:tblPr/>
              <a:tblGrid>
                <a:gridCol w="479246">
                  <a:extLst>
                    <a:ext uri="{9D8B030D-6E8A-4147-A177-3AD203B41FA5}">
                      <a16:colId xmlns:a16="http://schemas.microsoft.com/office/drawing/2014/main" val="20000"/>
                    </a:ext>
                  </a:extLst>
                </a:gridCol>
                <a:gridCol w="1008112">
                  <a:extLst>
                    <a:ext uri="{9D8B030D-6E8A-4147-A177-3AD203B41FA5}">
                      <a16:colId xmlns:a16="http://schemas.microsoft.com/office/drawing/2014/main" val="20001"/>
                    </a:ext>
                  </a:extLst>
                </a:gridCol>
                <a:gridCol w="504056">
                  <a:extLst>
                    <a:ext uri="{9D8B030D-6E8A-4147-A177-3AD203B41FA5}">
                      <a16:colId xmlns:a16="http://schemas.microsoft.com/office/drawing/2014/main" val="20006"/>
                    </a:ext>
                  </a:extLst>
                </a:gridCol>
                <a:gridCol w="864096">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576064">
                  <a:extLst>
                    <a:ext uri="{9D8B030D-6E8A-4147-A177-3AD203B41FA5}">
                      <a16:colId xmlns:a16="http://schemas.microsoft.com/office/drawing/2014/main" val="20004"/>
                    </a:ext>
                  </a:extLst>
                </a:gridCol>
                <a:gridCol w="648072">
                  <a:extLst>
                    <a:ext uri="{9D8B030D-6E8A-4147-A177-3AD203B41FA5}">
                      <a16:colId xmlns:a16="http://schemas.microsoft.com/office/drawing/2014/main" val="2800999351"/>
                    </a:ext>
                  </a:extLst>
                </a:gridCol>
                <a:gridCol w="3888432">
                  <a:extLst>
                    <a:ext uri="{9D8B030D-6E8A-4147-A177-3AD203B41FA5}">
                      <a16:colId xmlns:a16="http://schemas.microsoft.com/office/drawing/2014/main" val="20005"/>
                    </a:ext>
                  </a:extLst>
                </a:gridCol>
              </a:tblGrid>
              <a:tr h="494191">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Subject</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Segments</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BCC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a:t>
                      </a:r>
                      <a:r>
                        <a:rPr lang="en-US" altLang="zh-TW" sz="800" b="0" i="0" u="none" strike="noStrike" dirty="0">
                          <a:solidFill>
                            <a:schemeClr val="tx1"/>
                          </a:solidFill>
                          <a:effectLst/>
                          <a:latin typeface="DFKai-SB" pitchFamily="65" charset="-120"/>
                          <a:ea typeface="DFKai-SB" pitchFamily="65" charset="-120"/>
                        </a:rPr>
                        <a:t>4</a:t>
                      </a:r>
                      <a:r>
                        <a:rPr lang="de-DE" altLang="zh-TW" sz="800" b="0" i="0" u="none" strike="noStrike" dirty="0">
                          <a:solidFill>
                            <a:schemeClr val="tx1"/>
                          </a:solidFill>
                          <a:effectLst/>
                          <a:latin typeface="DFKai-SB" pitchFamily="65" charset="-120"/>
                          <a:ea typeface="DFKai-SB" pitchFamily="65" charset="-120"/>
                        </a:rPr>
                        <a:t> Target</a:t>
                      </a:r>
                    </a:p>
                    <a:p>
                      <a:pPr algn="ctr" rtl="0" fontAlgn="ct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2024 JAN~DEC</a:t>
                      </a:r>
                    </a:p>
                    <a:p>
                      <a:pPr marL="0" marR="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a:t>
                      </a:r>
                      <a:r>
                        <a:rPr lang="de-DE" altLang="zh-TW" sz="800" b="0" i="0" u="none" strike="noStrike" baseline="0" dirty="0">
                          <a:solidFill>
                            <a:schemeClr val="tx1"/>
                          </a:solidFill>
                          <a:effectLst/>
                          <a:latin typeface="DFKai-SB" pitchFamily="65" charset="-120"/>
                          <a:ea typeface="DFKai-SB" pitchFamily="65" charset="-120"/>
                        </a:rPr>
                        <a:t> </a:t>
                      </a:r>
                      <a:r>
                        <a:rPr lang="de-DE" altLang="zh-TW" sz="800" b="0" i="0" u="none" strike="noStrike" dirty="0">
                          <a:solidFill>
                            <a:schemeClr val="tx1"/>
                          </a:solidFill>
                          <a:effectLst/>
                          <a:latin typeface="DFKai-SB" pitchFamily="65" charset="-120"/>
                          <a:ea typeface="DFKai-SB" pitchFamily="65" charset="-120"/>
                        </a:rPr>
                        <a:t>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800" b="0" i="0" u="none" strike="noStrike" dirty="0">
                          <a:solidFill>
                            <a:schemeClr val="tx1"/>
                          </a:solidFill>
                          <a:effectLst/>
                          <a:latin typeface="DFKai-SB" pitchFamily="65" charset="-120"/>
                          <a:ea typeface="DFKai-SB" pitchFamily="65" charset="-120"/>
                        </a:rPr>
                        <a:t>Achievement</a:t>
                      </a:r>
                    </a:p>
                    <a:p>
                      <a:pPr algn="ctr" rtl="0" fontAlgn="ctr"/>
                      <a:r>
                        <a:rPr lang="de-DE" altLang="zh-TW" sz="800" b="0" i="0" u="none" strike="noStrike" dirty="0">
                          <a:solidFill>
                            <a:schemeClr val="tx1"/>
                          </a:solidFill>
                          <a:effectLst/>
                          <a:latin typeface="DFKai-SB" pitchFamily="65" charset="-120"/>
                          <a:ea typeface="DFKai-SB" pitchFamily="65" charset="-120"/>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2025 JAN~DEC</a:t>
                      </a:r>
                    </a:p>
                    <a:p>
                      <a:pPr marL="0" marR="0" lvl="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sz="1000" b="0" i="0" u="none" strike="noStrike" dirty="0">
                          <a:solidFill>
                            <a:srgbClr val="000000"/>
                          </a:solidFill>
                          <a:effectLst/>
                          <a:latin typeface="DFKai-SB" pitchFamily="65" charset="-120"/>
                          <a:ea typeface="DFKai-SB" pitchFamily="65" charset="-120"/>
                        </a:rPr>
                        <a:t>Market</a:t>
                      </a:r>
                      <a:r>
                        <a:rPr lang="de-DE" sz="1000" b="0" i="0" u="none" strike="noStrike" baseline="0" dirty="0">
                          <a:solidFill>
                            <a:srgbClr val="000000"/>
                          </a:solidFill>
                          <a:effectLst/>
                          <a:latin typeface="DFKai-SB" pitchFamily="65" charset="-120"/>
                          <a:ea typeface="DFKai-SB" pitchFamily="65" charset="-120"/>
                        </a:rPr>
                        <a:t> Review</a:t>
                      </a:r>
                      <a:r>
                        <a:rPr lang="de-DE" sz="1000" b="0" i="0" u="none" strike="noStrike" dirty="0">
                          <a:solidFill>
                            <a:srgbClr val="000000"/>
                          </a:solidFill>
                          <a:effectLst/>
                          <a:latin typeface="DFKai-SB" pitchFamily="65" charset="-120"/>
                          <a:ea typeface="DFKai-SB" pitchFamily="65" charset="-120"/>
                        </a:rPr>
                        <a:t> &amp; Action</a:t>
                      </a:r>
                      <a:r>
                        <a:rPr lang="de-DE" sz="1000" b="0" i="0" u="none" strike="noStrike" baseline="0" dirty="0">
                          <a:solidFill>
                            <a:srgbClr val="000000"/>
                          </a:solidFill>
                          <a:effectLst/>
                          <a:latin typeface="DFKai-SB" pitchFamily="65" charset="-120"/>
                          <a:ea typeface="DFKai-SB" pitchFamily="65" charset="-120"/>
                        </a:rPr>
                        <a:t> Plan</a:t>
                      </a:r>
                    </a:p>
                    <a:p>
                      <a:pPr algn="ctr" rtl="0" fontAlgn="ctr"/>
                      <a:r>
                        <a:rPr lang="de-DE" sz="1000" b="0" i="0" u="none" strike="noStrike" baseline="0" dirty="0">
                          <a:solidFill>
                            <a:srgbClr val="000000"/>
                          </a:solidFill>
                          <a:effectLst/>
                          <a:latin typeface="DFKai-SB" pitchFamily="65" charset="-120"/>
                          <a:ea typeface="DFKai-SB" pitchFamily="65" charset="-120"/>
                        </a:rPr>
                        <a:t>(How to achieve 2025 target?)</a:t>
                      </a: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extLst>
                  <a:ext uri="{0D108BD9-81ED-4DB2-BD59-A6C34878D82A}">
                    <a16:rowId xmlns:a16="http://schemas.microsoft.com/office/drawing/2014/main" val="10000"/>
                  </a:ext>
                </a:extLst>
              </a:tr>
              <a:tr h="301386">
                <a:tc vMerge="1">
                  <a:txBody>
                    <a:bodyPr/>
                    <a:lstStyle/>
                    <a:p>
                      <a:endParaRPr lang="de-DE"/>
                    </a:p>
                  </a:txBody>
                  <a:tcPr/>
                </a:tc>
                <a:tc vMerge="1">
                  <a:txBody>
                    <a:bodyPr/>
                    <a:lstStyle/>
                    <a:p>
                      <a:endParaRPr lang="de-DE"/>
                    </a:p>
                  </a:txBody>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(B)</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(B)/(A)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Target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extLst>
                  <a:ext uri="{0D108BD9-81ED-4DB2-BD59-A6C34878D82A}">
                    <a16:rowId xmlns:a16="http://schemas.microsoft.com/office/drawing/2014/main" val="10001"/>
                  </a:ext>
                </a:extLst>
              </a:tr>
              <a:tr h="1071474">
                <a:tc rowSpan="3">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Trade</a:t>
                      </a:r>
                      <a:r>
                        <a:rPr lang="en-US" altLang="zh-TW" sz="1000" b="0" i="0" u="none" strike="noStrike" baseline="0" dirty="0">
                          <a:solidFill>
                            <a:srgbClr val="000000"/>
                          </a:solidFill>
                          <a:effectLst/>
                          <a:latin typeface="DFKai-SB" pitchFamily="65" charset="-120"/>
                          <a:ea typeface="DFKai-SB" pitchFamily="65" charset="-120"/>
                        </a:rPr>
                        <a:t> Lane</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800" b="1" i="0" u="none" strike="noStrike" dirty="0">
                          <a:solidFill>
                            <a:srgbClr val="FF0000"/>
                          </a:solidFill>
                          <a:effectLst/>
                          <a:latin typeface="+mj-lt"/>
                          <a:ea typeface="DFKai-SB" pitchFamily="65" charset="-120"/>
                        </a:rPr>
                        <a:t>TT</a:t>
                      </a:r>
                      <a:r>
                        <a:rPr lang="en-US" altLang="zh-TW" sz="800" b="1" i="0" u="none" strike="noStrike" dirty="0">
                          <a:solidFill>
                            <a:schemeClr val="tx1"/>
                          </a:solidFill>
                          <a:effectLst/>
                          <a:latin typeface="+mj-lt"/>
                          <a:ea typeface="DFKai-SB" pitchFamily="65" charset="-120"/>
                        </a:rPr>
                        <a:t> </a:t>
                      </a:r>
                      <a:r>
                        <a:rPr lang="fr-FR" altLang="zh-TW" sz="800" b="1" i="0" u="none" strike="noStrike" dirty="0">
                          <a:solidFill>
                            <a:schemeClr val="tx1"/>
                          </a:solidFill>
                          <a:effectLst/>
                          <a:latin typeface="+mj-lt"/>
                          <a:ea typeface="DFKai-SB" pitchFamily="65" charset="-120"/>
                          <a:sym typeface="Wingdings" pitchFamily="2" charset="2"/>
                        </a:rPr>
                        <a:t></a:t>
                      </a:r>
                      <a:r>
                        <a:rPr lang="fr-FR" altLang="zh-TW" sz="800" b="1" i="0" u="none" strike="noStrike" dirty="0">
                          <a:solidFill>
                            <a:schemeClr val="tx1"/>
                          </a:solidFill>
                          <a:effectLst/>
                          <a:latin typeface="+mj-lt"/>
                          <a:ea typeface="DFKai-SB" pitchFamily="65" charset="-120"/>
                        </a:rPr>
                        <a:t> CARB</a:t>
                      </a:r>
                    </a:p>
                    <a:p>
                      <a:pPr algn="ctr" rtl="0" fontAlgn="ctr"/>
                      <a:r>
                        <a:rPr lang="en-US" altLang="zh-TW" sz="800" b="0" i="0" u="none" strike="noStrike" dirty="0">
                          <a:solidFill>
                            <a:schemeClr val="tx1"/>
                          </a:solidFill>
                          <a:effectLst/>
                          <a:latin typeface="+mj-lt"/>
                          <a:ea typeface="DFKai-SB" pitchFamily="65" charset="-120"/>
                        </a:rPr>
                        <a:t>(CB</a:t>
                      </a:r>
                      <a:r>
                        <a:rPr lang="de-DE" altLang="zh-TW" sz="800" b="0" i="0" u="none" strike="noStrike" baseline="0" dirty="0">
                          <a:solidFill>
                            <a:schemeClr val="tx1"/>
                          </a:solidFill>
                          <a:effectLst/>
                          <a:latin typeface="+mj-lt"/>
                          <a:ea typeface="DFKai-SB" pitchFamily="65" charset="-120"/>
                        </a:rPr>
                        <a:t> Tr</a:t>
                      </a:r>
                      <a:r>
                        <a:rPr lang="fr-FR" altLang="zh-TW" sz="800" b="0" i="0" u="none" strike="noStrike" baseline="0" dirty="0" err="1">
                          <a:solidFill>
                            <a:schemeClr val="tx1"/>
                          </a:solidFill>
                          <a:effectLst/>
                          <a:latin typeface="+mj-lt"/>
                          <a:ea typeface="DFKai-SB" pitchFamily="65" charset="-120"/>
                        </a:rPr>
                        <a:t>ade</a:t>
                      </a:r>
                      <a:r>
                        <a:rPr lang="fr-FR" altLang="zh-TW" sz="800" b="0" i="0" u="none" strike="noStrike" baseline="0" dirty="0">
                          <a:solidFill>
                            <a:schemeClr val="tx1"/>
                          </a:solidFill>
                          <a:effectLst/>
                          <a:latin typeface="+mj-lt"/>
                          <a:ea typeface="DFKai-SB" pitchFamily="65" charset="-120"/>
                        </a:rPr>
                        <a:t>)</a:t>
                      </a:r>
                      <a:endParaRPr lang="de-DE" sz="800" b="0" i="0" u="none" strike="noStrike" dirty="0">
                        <a:solidFill>
                          <a:schemeClr val="tx1"/>
                        </a:solidFill>
                        <a:effectLst/>
                        <a:latin typeface="+mj-lt"/>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800" b="0" i="0" u="none" strike="noStrike" dirty="0">
                          <a:solidFill>
                            <a:schemeClr val="tx1"/>
                          </a:solidFill>
                          <a:effectLst/>
                          <a:latin typeface="+mj-lt"/>
                          <a:ea typeface="DFKai-SB" pitchFamily="65" charset="-120"/>
                        </a:rPr>
                        <a:t>ELA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sz="800" dirty="0">
                          <a:solidFill>
                            <a:schemeClr val="dk1"/>
                          </a:solidFill>
                          <a:latin typeface="+mj-lt"/>
                          <a:ea typeface="DFKai-SB"/>
                          <a:cs typeface="DFKai-SB"/>
                          <a:sym typeface="DFKai-SB"/>
                        </a:rPr>
                        <a:t>10</a:t>
                      </a:r>
                      <a:endParaRPr sz="800" b="0" i="0" u="none" strike="noStrike" dirty="0">
                        <a:solidFill>
                          <a:schemeClr val="dk1"/>
                        </a:solidFill>
                        <a:latin typeface="+mj-lt"/>
                        <a:ea typeface="DFKai-SB"/>
                        <a:cs typeface="DFKai-SB"/>
                        <a:sym typeface="DFKai-SB"/>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sz="800" b="0" i="0" u="none" strike="noStrike" dirty="0">
                          <a:solidFill>
                            <a:schemeClr val="dk1"/>
                          </a:solidFill>
                          <a:latin typeface="+mj-lt"/>
                          <a:ea typeface="DFKai-SB"/>
                          <a:cs typeface="DFKai-SB"/>
                          <a:sym typeface="DFKai-SB"/>
                        </a:rPr>
                        <a:t>6</a:t>
                      </a:r>
                      <a:endParaRPr sz="800" b="0" i="0" u="none" strike="noStrike" dirty="0">
                        <a:solidFill>
                          <a:schemeClr val="dk1"/>
                        </a:solidFill>
                        <a:latin typeface="+mj-lt"/>
                        <a:ea typeface="DFKai-SB"/>
                        <a:cs typeface="DFKai-SB"/>
                        <a:sym typeface="DFKai-SB"/>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sz="800" b="0" i="0" u="none" strike="noStrike" dirty="0">
                          <a:solidFill>
                            <a:srgbClr val="FF0000"/>
                          </a:solidFill>
                          <a:latin typeface="+mj-lt"/>
                          <a:ea typeface="DFKai-SB"/>
                          <a:cs typeface="DFKai-SB"/>
                          <a:sym typeface="DFKai-SB"/>
                        </a:rPr>
                        <a:t>60%</a:t>
                      </a:r>
                      <a:endParaRPr sz="800" b="0" i="0" u="none" strike="noStrike" dirty="0">
                        <a:solidFill>
                          <a:srgbClr val="FF0000"/>
                        </a:solidFill>
                        <a:latin typeface="+mj-lt"/>
                        <a:ea typeface="DFKai-SB"/>
                        <a:cs typeface="DFKai-SB"/>
                        <a:sym typeface="DFKai-SB"/>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indent="0" algn="ctr" rtl="0">
                        <a:spcBef>
                          <a:spcPts val="0"/>
                        </a:spcBef>
                        <a:spcAft>
                          <a:spcPts val="0"/>
                        </a:spcAft>
                        <a:buNone/>
                      </a:pPr>
                      <a:r>
                        <a:rPr lang="en-US" sz="800" b="0" i="0" u="none" strike="noStrike" dirty="0">
                          <a:solidFill>
                            <a:schemeClr val="dk1"/>
                          </a:solidFill>
                          <a:latin typeface="+mj-lt"/>
                          <a:ea typeface="DFKai-SB"/>
                          <a:cs typeface="DFKai-SB"/>
                          <a:sym typeface="DFKai-SB"/>
                        </a:rPr>
                        <a:t>5</a:t>
                      </a:r>
                      <a:endParaRPr sz="800" b="0" i="0" u="none" strike="noStrike" dirty="0">
                        <a:solidFill>
                          <a:schemeClr val="dk1"/>
                        </a:solidFill>
                        <a:latin typeface="+mj-lt"/>
                        <a:ea typeface="DFKai-SB"/>
                        <a:cs typeface="DFKai-SB"/>
                        <a:sym typeface="DFKai-SB"/>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rowSpan="3">
                  <a:txBody>
                    <a:bodyPr/>
                    <a:lstStyle/>
                    <a:p>
                      <a:pPr algn="l" rtl="0" fontAlgn="ctr"/>
                      <a:r>
                        <a:rPr lang="de-DE" sz="800" b="0" i="0" u="none" strike="noStrike" dirty="0">
                          <a:solidFill>
                            <a:schemeClr val="tx1"/>
                          </a:solidFill>
                          <a:effectLst/>
                          <a:latin typeface="+mj-lt"/>
                          <a:ea typeface="DFKai-SB" pitchFamily="65" charset="-120"/>
                        </a:rPr>
                        <a:t>Trinidad and Tobago mainly exports to Dominican Republic, Jamaica, Guyana and Colombia (Cartagena), rates average from $900 - $1500/ 20‘ &amp; $1300 - $2500/ 40‘. Exports include Food and Beverage Products, Furniture, Minerals and Materials, Chemicals etc. </a:t>
                      </a:r>
                    </a:p>
                    <a:p>
                      <a:pPr algn="l" rtl="0" fontAlgn="ctr"/>
                      <a:endParaRPr lang="de-DE" sz="800" b="0" i="0" u="none" strike="noStrike" dirty="0">
                        <a:solidFill>
                          <a:schemeClr val="tx1"/>
                        </a:solidFill>
                        <a:effectLst/>
                        <a:latin typeface="+mj-lt"/>
                        <a:ea typeface="DFKai-SB" pitchFamily="65" charset="-120"/>
                      </a:endParaRPr>
                    </a:p>
                    <a:p>
                      <a:pPr algn="l" rtl="0" fontAlgn="ctr"/>
                      <a:r>
                        <a:rPr lang="de-DE" sz="800" b="0" i="0" u="none" strike="noStrike" dirty="0">
                          <a:solidFill>
                            <a:schemeClr val="tx1"/>
                          </a:solidFill>
                          <a:effectLst/>
                          <a:latin typeface="+mj-lt"/>
                          <a:ea typeface="DFKai-SB" pitchFamily="65" charset="-120"/>
                        </a:rPr>
                        <a:t>For WCSA &amp; WCCA rates average from $1100 - $2900/20‘ &amp; $1600 - $3700/40‘. Exports include Food and Beverage Products, Furniture, Minerals and Materials, Chemicals etc. </a:t>
                      </a:r>
                    </a:p>
                    <a:p>
                      <a:pPr algn="l" rtl="0" fontAlgn="ctr"/>
                      <a:endParaRPr lang="de-DE" sz="800" b="0" i="0" u="none" strike="noStrike" dirty="0">
                        <a:solidFill>
                          <a:schemeClr val="tx1"/>
                        </a:solidFill>
                        <a:effectLst/>
                        <a:latin typeface="+mj-lt"/>
                        <a:ea typeface="DFKai-SB" pitchFamily="65" charset="-120"/>
                      </a:endParaRPr>
                    </a:p>
                    <a:p>
                      <a:pPr algn="l" rtl="0" fontAlgn="ctr"/>
                      <a:r>
                        <a:rPr lang="de-DE" sz="800" b="0" i="0" u="none" strike="noStrike" dirty="0">
                          <a:solidFill>
                            <a:schemeClr val="tx1"/>
                          </a:solidFill>
                          <a:effectLst/>
                          <a:latin typeface="+mj-lt"/>
                          <a:ea typeface="DFKai-SB" pitchFamily="65" charset="-120"/>
                        </a:rPr>
                        <a:t>Trinidad and Tobago exports are valued at an average of 80 Billion dollars with the top export markets being the following countries: United States of America, Belgium, Morocco, Guyana, Mexico, Brazil, Jamaica and Suriname</a:t>
                      </a:r>
                    </a:p>
                    <a:p>
                      <a:pPr algn="l" rtl="0" fontAlgn="ctr"/>
                      <a:endParaRPr lang="de-DE" sz="800" b="0" i="0" u="none" strike="noStrike" dirty="0">
                        <a:solidFill>
                          <a:schemeClr val="tx1"/>
                        </a:solidFill>
                        <a:effectLst/>
                        <a:latin typeface="+mj-lt"/>
                        <a:ea typeface="DFKai-SB" pitchFamily="65" charset="-120"/>
                      </a:endParaRPr>
                    </a:p>
                    <a:p>
                      <a:pPr algn="l" rtl="0" fontAlgn="ctr"/>
                      <a:r>
                        <a:rPr lang="de-DE" sz="800" b="0" i="0" u="none" strike="noStrike" dirty="0">
                          <a:solidFill>
                            <a:schemeClr val="tx1"/>
                          </a:solidFill>
                          <a:effectLst/>
                          <a:latin typeface="+mj-lt"/>
                          <a:ea typeface="DFKai-SB" pitchFamily="65" charset="-120"/>
                        </a:rPr>
                        <a:t>To achieve targets for 2025 routes need to be made available for exports and rates need to be more competitive compared to the market average. A constant availability of units will also be required to acheive targets. </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2"/>
                  </a:ext>
                </a:extLst>
              </a:tr>
              <a:tr h="1128410">
                <a:tc vMerge="1">
                  <a:txBody>
                    <a:bodyPr/>
                    <a:lstStyle/>
                    <a:p>
                      <a:endParaRPr lang="de-DE"/>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TW" sz="800" b="1" i="0" u="none" strike="noStrike" dirty="0">
                          <a:solidFill>
                            <a:srgbClr val="FF0000"/>
                          </a:solidFill>
                          <a:effectLst/>
                          <a:latin typeface="+mj-lt"/>
                          <a:ea typeface="DFKai-SB" pitchFamily="65" charset="-120"/>
                        </a:rPr>
                        <a:t>TT</a:t>
                      </a:r>
                      <a:r>
                        <a:rPr lang="en-US" altLang="zh-TW" sz="800" b="1" i="0" u="none" strike="noStrike" dirty="0">
                          <a:solidFill>
                            <a:schemeClr val="tx1"/>
                          </a:solidFill>
                          <a:effectLst/>
                          <a:latin typeface="+mj-lt"/>
                          <a:ea typeface="DFKai-SB" pitchFamily="65" charset="-120"/>
                        </a:rPr>
                        <a:t> </a:t>
                      </a:r>
                      <a:r>
                        <a:rPr lang="fr-FR" altLang="zh-TW" sz="800" b="1" i="0" u="none" strike="noStrike" dirty="0">
                          <a:solidFill>
                            <a:schemeClr val="tx1"/>
                          </a:solidFill>
                          <a:effectLst/>
                          <a:latin typeface="+mj-lt"/>
                          <a:ea typeface="DFKai-SB" pitchFamily="65" charset="-120"/>
                          <a:sym typeface="Wingdings" pitchFamily="2" charset="2"/>
                        </a:rPr>
                        <a:t> WCSA</a:t>
                      </a:r>
                      <a:r>
                        <a:rPr lang="fr-FR" altLang="zh-TW" sz="800" b="1" i="0" u="none" strike="noStrike" dirty="0">
                          <a:solidFill>
                            <a:schemeClr val="tx1"/>
                          </a:solidFill>
                          <a:effectLst/>
                          <a:latin typeface="+mj-lt"/>
                          <a:ea typeface="DFKai-SB" pitchFamily="65" charset="-120"/>
                        </a:rPr>
                        <a:t> </a:t>
                      </a:r>
                    </a:p>
                    <a:p>
                      <a:pPr marL="0" marR="0" indent="0" algn="ctr" defTabSz="914400" rtl="0" eaLnBrk="1" fontAlgn="ctr" latinLnBrk="0" hangingPunct="1">
                        <a:lnSpc>
                          <a:spcPct val="100000"/>
                        </a:lnSpc>
                        <a:spcBef>
                          <a:spcPts val="0"/>
                        </a:spcBef>
                        <a:spcAft>
                          <a:spcPts val="0"/>
                        </a:spcAft>
                        <a:buClrTx/>
                        <a:buSzTx/>
                        <a:buFontTx/>
                        <a:buNone/>
                        <a:tabLst/>
                        <a:defRPr/>
                      </a:pPr>
                      <a:r>
                        <a:rPr lang="en-US" altLang="zh-TW" sz="800" b="0" i="0" u="none" strike="noStrike" dirty="0">
                          <a:solidFill>
                            <a:schemeClr val="tx1"/>
                          </a:solidFill>
                          <a:effectLst/>
                          <a:latin typeface="+mj-lt"/>
                          <a:ea typeface="DFKai-SB" pitchFamily="65" charset="-120"/>
                        </a:rPr>
                        <a:t>(CW+WC</a:t>
                      </a:r>
                      <a:r>
                        <a:rPr lang="de-DE" altLang="zh-TW" sz="800" b="0" i="0" u="none" strike="noStrike" baseline="0" dirty="0">
                          <a:solidFill>
                            <a:schemeClr val="tx1"/>
                          </a:solidFill>
                          <a:effectLst/>
                          <a:latin typeface="+mj-lt"/>
                          <a:ea typeface="DFKai-SB" pitchFamily="65" charset="-120"/>
                        </a:rPr>
                        <a:t> Tr</a:t>
                      </a:r>
                      <a:r>
                        <a:rPr lang="fr-FR" altLang="zh-TW" sz="800" b="0" i="0" u="none" strike="noStrike" baseline="0" dirty="0" err="1">
                          <a:solidFill>
                            <a:schemeClr val="tx1"/>
                          </a:solidFill>
                          <a:effectLst/>
                          <a:latin typeface="+mj-lt"/>
                          <a:ea typeface="DFKai-SB" pitchFamily="65" charset="-120"/>
                        </a:rPr>
                        <a:t>ade</a:t>
                      </a:r>
                      <a:r>
                        <a:rPr lang="fr-FR" altLang="zh-TW" sz="800" b="0" i="0" u="none" strike="noStrike" baseline="0" dirty="0">
                          <a:solidFill>
                            <a:schemeClr val="tx1"/>
                          </a:solidFill>
                          <a:effectLst/>
                          <a:latin typeface="+mj-lt"/>
                          <a:ea typeface="DFKai-SB" pitchFamily="65" charset="-120"/>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800" b="0" i="0" u="none" strike="noStrike" dirty="0">
                          <a:solidFill>
                            <a:schemeClr val="tx1"/>
                          </a:solidFill>
                          <a:effectLst/>
                          <a:latin typeface="+mj-lt"/>
                          <a:ea typeface="DFKai-SB" pitchFamily="65" charset="-120"/>
                        </a:rPr>
                        <a:t>ELA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sz="800" dirty="0">
                          <a:solidFill>
                            <a:schemeClr val="dk1"/>
                          </a:solidFill>
                          <a:latin typeface="+mj-lt"/>
                          <a:ea typeface="DFKai-SB"/>
                          <a:cs typeface="DFKai-SB"/>
                          <a:sym typeface="DFKai-SB"/>
                        </a:rPr>
                        <a:t>10</a:t>
                      </a:r>
                      <a:endParaRPr sz="800" dirty="0">
                        <a:solidFill>
                          <a:schemeClr val="dk1"/>
                        </a:solidFill>
                        <a:latin typeface="+mj-lt"/>
                        <a:ea typeface="DFKai-SB"/>
                        <a:cs typeface="DFKai-SB"/>
                        <a:sym typeface="DFKai-SB"/>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sz="800" dirty="0">
                          <a:solidFill>
                            <a:schemeClr val="dk1"/>
                          </a:solidFill>
                          <a:latin typeface="+mj-lt"/>
                          <a:ea typeface="DFKai-SB"/>
                          <a:cs typeface="DFKai-SB"/>
                          <a:sym typeface="DFKai-SB"/>
                        </a:rPr>
                        <a:t>0</a:t>
                      </a:r>
                      <a:endParaRPr sz="800" dirty="0">
                        <a:solidFill>
                          <a:schemeClr val="dk1"/>
                        </a:solidFill>
                        <a:latin typeface="+mj-lt"/>
                        <a:ea typeface="DFKai-SB"/>
                        <a:cs typeface="DFKai-SB"/>
                        <a:sym typeface="DFKai-SB"/>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sz="800" b="0" i="0" u="none" strike="noStrike" dirty="0">
                          <a:solidFill>
                            <a:srgbClr val="FF0000"/>
                          </a:solidFill>
                          <a:latin typeface="+mj-lt"/>
                          <a:ea typeface="DFKai-SB"/>
                          <a:cs typeface="DFKai-SB"/>
                          <a:sym typeface="DFKai-SB"/>
                        </a:rPr>
                        <a:t>0%</a:t>
                      </a:r>
                      <a:endParaRPr sz="800" b="0" i="0" u="none" strike="noStrike" dirty="0">
                        <a:solidFill>
                          <a:srgbClr val="FF0000"/>
                        </a:solidFill>
                        <a:latin typeface="+mj-lt"/>
                        <a:ea typeface="DFKai-SB"/>
                        <a:cs typeface="DFKai-SB"/>
                        <a:sym typeface="DFKai-SB"/>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indent="0" algn="ctr" rtl="0">
                        <a:spcBef>
                          <a:spcPts val="0"/>
                        </a:spcBef>
                        <a:spcAft>
                          <a:spcPts val="0"/>
                        </a:spcAft>
                        <a:buNone/>
                      </a:pPr>
                      <a:r>
                        <a:rPr lang="en-US" sz="800" dirty="0">
                          <a:solidFill>
                            <a:schemeClr val="dk1"/>
                          </a:solidFill>
                          <a:latin typeface="+mj-lt"/>
                          <a:ea typeface="DFKai-SB"/>
                          <a:cs typeface="DFKai-SB"/>
                          <a:sym typeface="DFKai-SB"/>
                        </a:rPr>
                        <a:t>5</a:t>
                      </a:r>
                      <a:endParaRPr sz="800" dirty="0">
                        <a:solidFill>
                          <a:schemeClr val="dk1"/>
                        </a:solidFill>
                        <a:latin typeface="+mj-lt"/>
                        <a:ea typeface="DFKai-SB"/>
                        <a:cs typeface="DFKai-SB"/>
                        <a:sym typeface="DFKai-SB"/>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vMerge="1">
                  <a:txBody>
                    <a:bodyPr/>
                    <a:lstStyle/>
                    <a:p>
                      <a:pPr algn="l" rtl="0" fontAlgn="ctr"/>
                      <a:r>
                        <a:rPr lang="en-US" sz="1000" b="0" i="0" u="none" strike="noStrike" dirty="0">
                          <a:solidFill>
                            <a:schemeClr val="tx1"/>
                          </a:solidFill>
                          <a:effectLst/>
                          <a:latin typeface="DFKai-SB" pitchFamily="65" charset="-120"/>
                          <a:ea typeface="DFKai-SB" pitchFamily="65" charset="-120"/>
                        </a:rPr>
                        <a:t>Continue to share market data and competitive rates from other carriers with our BCC. Aiming to offer more competitive rates to customers. Target per week is 10 TEU once competitive rates are offered.  Enhance marketing communication by launching an Evergreen campaign which will build awareness of the line and services offered.</a:t>
                      </a:r>
                    </a:p>
                    <a:p>
                      <a:pPr algn="l" rtl="0" fontAlgn="ctr"/>
                      <a:endParaRPr lang="de-DE"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3"/>
                  </a:ext>
                </a:extLst>
              </a:tr>
              <a:tr h="1188717">
                <a:tc vMerge="1">
                  <a:txBody>
                    <a:bodyPr/>
                    <a:lstStyle/>
                    <a:p>
                      <a:endParaRPr lang="fr-FR"/>
                    </a:p>
                  </a:txBody>
                  <a:tcPr/>
                </a:tc>
                <a:tc>
                  <a:txBody>
                    <a:bodyPr/>
                    <a:lstStyle/>
                    <a:p>
                      <a:pPr algn="ctr" rtl="0" fontAlgn="ctr"/>
                      <a:r>
                        <a:rPr lang="en-US" altLang="zh-TW" sz="800" b="1" i="0" u="none" strike="noStrike" dirty="0">
                          <a:solidFill>
                            <a:srgbClr val="FF0000"/>
                          </a:solidFill>
                          <a:effectLst/>
                          <a:latin typeface="+mj-lt"/>
                          <a:ea typeface="DFKai-SB" pitchFamily="65" charset="-120"/>
                        </a:rPr>
                        <a:t>TT</a:t>
                      </a:r>
                      <a:r>
                        <a:rPr lang="en-US" altLang="zh-TW" sz="800" b="1" i="0" u="none" strike="noStrike" dirty="0">
                          <a:solidFill>
                            <a:schemeClr val="tx1"/>
                          </a:solidFill>
                          <a:effectLst/>
                          <a:latin typeface="+mj-lt"/>
                          <a:ea typeface="DFKai-SB" pitchFamily="65" charset="-120"/>
                        </a:rPr>
                        <a:t> </a:t>
                      </a:r>
                      <a:r>
                        <a:rPr lang="en-US" altLang="zh-TW" sz="800" b="1" i="0" u="none" strike="noStrike" dirty="0">
                          <a:solidFill>
                            <a:schemeClr val="tx1"/>
                          </a:solidFill>
                          <a:effectLst/>
                          <a:latin typeface="+mj-lt"/>
                          <a:ea typeface="DFKai-SB" pitchFamily="65" charset="-120"/>
                          <a:sym typeface="Wingdings" pitchFamily="2" charset="2"/>
                        </a:rPr>
                        <a:t> WCCA</a:t>
                      </a:r>
                      <a:endParaRPr lang="de-DE" sz="800" b="1" i="0" u="none" strike="noStrike" dirty="0">
                        <a:solidFill>
                          <a:schemeClr val="tx1"/>
                        </a:solidFill>
                        <a:effectLst/>
                        <a:latin typeface="+mj-lt"/>
                        <a:ea typeface="DFKai-SB" pitchFamily="65" charset="-120"/>
                      </a:endParaRPr>
                    </a:p>
                    <a:p>
                      <a:pPr algn="ctr" rtl="0" fontAlgn="ctr"/>
                      <a:r>
                        <a:rPr lang="de-DE" sz="800" b="0" i="0" u="none" strike="noStrike" dirty="0">
                          <a:solidFill>
                            <a:schemeClr val="tx1"/>
                          </a:solidFill>
                          <a:effectLst/>
                          <a:latin typeface="+mj-lt"/>
                          <a:ea typeface="DFKai-SB" pitchFamily="65" charset="-120"/>
                        </a:rPr>
                        <a:t>(CB</a:t>
                      </a:r>
                      <a:r>
                        <a:rPr lang="de-DE" altLang="zh-TW" sz="800" b="0" i="0" u="none" strike="noStrike" baseline="0" dirty="0">
                          <a:solidFill>
                            <a:schemeClr val="tx1"/>
                          </a:solidFill>
                          <a:effectLst/>
                          <a:latin typeface="+mj-lt"/>
                          <a:ea typeface="DFKai-SB" pitchFamily="65" charset="-120"/>
                        </a:rPr>
                        <a:t> Tr</a:t>
                      </a:r>
                      <a:r>
                        <a:rPr lang="fr-FR" altLang="zh-TW" sz="800" b="0" i="0" u="none" strike="noStrike" baseline="0" dirty="0" err="1">
                          <a:solidFill>
                            <a:schemeClr val="tx1"/>
                          </a:solidFill>
                          <a:effectLst/>
                          <a:latin typeface="+mj-lt"/>
                          <a:ea typeface="DFKai-SB" pitchFamily="65" charset="-120"/>
                        </a:rPr>
                        <a:t>ade</a:t>
                      </a:r>
                      <a:r>
                        <a:rPr lang="fr-FR" altLang="zh-TW" sz="800" b="0" i="0" u="none" strike="noStrike" baseline="0" dirty="0">
                          <a:solidFill>
                            <a:schemeClr val="tx1"/>
                          </a:solidFill>
                          <a:effectLst/>
                          <a:latin typeface="+mj-lt"/>
                          <a:ea typeface="DFKai-SB" pitchFamily="65" charset="-120"/>
                        </a:rPr>
                        <a:t>)</a:t>
                      </a:r>
                      <a:endParaRPr lang="de-DE" sz="800" b="0" i="0" u="none" strike="noStrike" dirty="0">
                        <a:solidFill>
                          <a:schemeClr val="tx1"/>
                        </a:solidFill>
                        <a:effectLst/>
                        <a:latin typeface="+mj-lt"/>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800" b="0" i="0" u="none" strike="noStrike" dirty="0">
                          <a:solidFill>
                            <a:schemeClr val="tx1"/>
                          </a:solidFill>
                          <a:effectLst/>
                          <a:latin typeface="+mj-lt"/>
                          <a:ea typeface="DFKai-SB" pitchFamily="65" charset="-120"/>
                        </a:rPr>
                        <a:t>ELA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sz="800" dirty="0">
                          <a:solidFill>
                            <a:schemeClr val="dk1"/>
                          </a:solidFill>
                          <a:latin typeface="+mj-lt"/>
                          <a:ea typeface="DFKai-SB"/>
                          <a:cs typeface="DFKai-SB"/>
                          <a:sym typeface="DFKai-SB"/>
                        </a:rPr>
                        <a:t>10</a:t>
                      </a:r>
                      <a:endParaRPr sz="800" b="0" i="0" u="none" strike="noStrike" dirty="0">
                        <a:solidFill>
                          <a:schemeClr val="dk1"/>
                        </a:solidFill>
                        <a:latin typeface="+mj-lt"/>
                        <a:ea typeface="DFKai-SB"/>
                        <a:cs typeface="DFKai-SB"/>
                        <a:sym typeface="DFKai-SB"/>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sz="800" b="0" i="0" u="none" strike="noStrike" dirty="0">
                          <a:solidFill>
                            <a:schemeClr val="dk1"/>
                          </a:solidFill>
                          <a:latin typeface="+mj-lt"/>
                          <a:ea typeface="DFKai-SB"/>
                          <a:cs typeface="DFKai-SB"/>
                          <a:sym typeface="DFKai-SB"/>
                        </a:rPr>
                        <a:t>0</a:t>
                      </a:r>
                      <a:endParaRPr sz="800" b="0" i="0" u="none" strike="noStrike" dirty="0">
                        <a:solidFill>
                          <a:schemeClr val="dk1"/>
                        </a:solidFill>
                        <a:latin typeface="+mj-lt"/>
                        <a:ea typeface="DFKai-SB"/>
                        <a:cs typeface="DFKai-SB"/>
                        <a:sym typeface="DFKai-SB"/>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sz="800" b="0" i="0" u="none" strike="noStrike" dirty="0">
                          <a:solidFill>
                            <a:srgbClr val="FF0000"/>
                          </a:solidFill>
                          <a:latin typeface="+mj-lt"/>
                          <a:ea typeface="DFKai-SB"/>
                          <a:cs typeface="DFKai-SB"/>
                          <a:sym typeface="DFKai-SB"/>
                        </a:rPr>
                        <a:t>0%</a:t>
                      </a:r>
                      <a:endParaRPr sz="800" b="0" i="0" u="none" strike="noStrike" dirty="0">
                        <a:solidFill>
                          <a:srgbClr val="FF0000"/>
                        </a:solidFill>
                        <a:latin typeface="+mj-lt"/>
                        <a:ea typeface="DFKai-SB"/>
                        <a:cs typeface="DFKai-SB"/>
                        <a:sym typeface="DFKai-SB"/>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indent="0" algn="ctr" rtl="0">
                        <a:spcBef>
                          <a:spcPts val="0"/>
                        </a:spcBef>
                        <a:spcAft>
                          <a:spcPts val="0"/>
                        </a:spcAft>
                        <a:buNone/>
                      </a:pPr>
                      <a:r>
                        <a:rPr lang="en-US" sz="800" b="0" i="0" u="none" strike="noStrike" dirty="0">
                          <a:solidFill>
                            <a:schemeClr val="dk1"/>
                          </a:solidFill>
                          <a:latin typeface="+mj-lt"/>
                          <a:ea typeface="DFKai-SB"/>
                          <a:cs typeface="DFKai-SB"/>
                          <a:sym typeface="DFKai-SB"/>
                        </a:rPr>
                        <a:t>5</a:t>
                      </a:r>
                      <a:endParaRPr sz="800" b="0" i="0" u="none" strike="noStrike" dirty="0">
                        <a:solidFill>
                          <a:schemeClr val="dk1"/>
                        </a:solidFill>
                        <a:latin typeface="+mj-lt"/>
                        <a:ea typeface="DFKai-SB"/>
                        <a:cs typeface="DFKai-SB"/>
                        <a:sym typeface="DFKai-SB"/>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vMerge="1">
                  <a:txBody>
                    <a:bodyPr/>
                    <a:lstStyle/>
                    <a:p>
                      <a:pPr algn="l" rtl="0" fontAlgn="ctr"/>
                      <a:r>
                        <a:rPr lang="en-US" sz="1000" b="0" i="0" u="none" strike="noStrike" dirty="0">
                          <a:solidFill>
                            <a:schemeClr val="tx1"/>
                          </a:solidFill>
                          <a:effectLst/>
                          <a:latin typeface="DFKai-SB" pitchFamily="65" charset="-120"/>
                          <a:ea typeface="DFKai-SB" pitchFamily="65" charset="-120"/>
                        </a:rPr>
                        <a:t>Continue to share market data and competitive rates from other carriers with our BCC. Aiming to offer more competitive rates to customers. Target per week is 10 TEU once competitive rates are offered.  Enhance marketing communication by launching an Evergreen campaign which will build awareness of the line and services offered.</a:t>
                      </a:r>
                    </a:p>
                    <a:p>
                      <a:pPr algn="l" rtl="0" fontAlgn="ctr"/>
                      <a:endParaRPr lang="de-DE"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4"/>
                  </a:ext>
                </a:extLst>
              </a:tr>
            </a:tbl>
          </a:graphicData>
        </a:graphic>
      </p:graphicFrame>
      <p:sp>
        <p:nvSpPr>
          <p:cNvPr id="7" name="Slide Number Placeholder 1"/>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56</a:t>
            </a:fld>
            <a:endParaRPr lang="en-US" sz="1200" dirty="0">
              <a:solidFill>
                <a:prstClr val="black"/>
              </a:solidFill>
              <a:latin typeface="Calibri"/>
            </a:endParaRPr>
          </a:p>
        </p:txBody>
      </p:sp>
      <p:sp>
        <p:nvSpPr>
          <p:cNvPr id="2" name="Title 11">
            <a:extLst>
              <a:ext uri="{FF2B5EF4-FFF2-40B4-BE49-F238E27FC236}">
                <a16:creationId xmlns:a16="http://schemas.microsoft.com/office/drawing/2014/main" id="{E6F4305D-85C4-6518-59AB-EA76C07348B2}"/>
              </a:ext>
            </a:extLst>
          </p:cNvPr>
          <p:cNvSpPr txBox="1">
            <a:spLocks/>
          </p:cNvSpPr>
          <p:nvPr/>
        </p:nvSpPr>
        <p:spPr>
          <a:xfrm>
            <a:off x="104257" y="66576"/>
            <a:ext cx="8935486" cy="555831"/>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ltLang="zh-TW" sz="2400" b="1" dirty="0">
                <a:latin typeface="DFKai-SB" pitchFamily="65" charset="-120"/>
                <a:ea typeface="DFKai-SB" pitchFamily="65" charset="-120"/>
              </a:rPr>
              <a:t>Performance/Space(2024) and 2025 Market Review </a:t>
            </a:r>
            <a:r>
              <a:rPr lang="en-US" altLang="zh-TW" sz="2400" b="1" dirty="0">
                <a:solidFill>
                  <a:srgbClr val="FFFF00"/>
                </a:solidFill>
                <a:latin typeface="DFKai-SB" pitchFamily="65" charset="-120"/>
                <a:ea typeface="DFKai-SB" pitchFamily="65" charset="-120"/>
              </a:rPr>
              <a:t>(TT)</a:t>
            </a:r>
            <a:endParaRPr lang="en-US" sz="2400" b="1" dirty="0">
              <a:solidFill>
                <a:srgbClr val="FFFF00"/>
              </a:solidFill>
              <a:latin typeface="DFKai-SB" pitchFamily="65" charset="-120"/>
              <a:ea typeface="DFKai-SB" pitchFamily="65" charset="-120"/>
            </a:endParaRPr>
          </a:p>
        </p:txBody>
      </p:sp>
    </p:spTree>
    <p:extLst>
      <p:ext uri="{BB962C8B-B14F-4D97-AF65-F5344CB8AC3E}">
        <p14:creationId xmlns:p14="http://schemas.microsoft.com/office/powerpoint/2010/main" val="328190571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AE9399-9346-5407-A53C-E7D6A9D8656A}"/>
            </a:ext>
          </a:extLst>
        </p:cNvPr>
        <p:cNvGrpSpPr/>
        <p:nvPr/>
      </p:nvGrpSpPr>
      <p:grpSpPr>
        <a:xfrm>
          <a:off x="0" y="0"/>
          <a:ext cx="0" cy="0"/>
          <a:chOff x="0" y="0"/>
          <a:chExt cx="0" cy="0"/>
        </a:xfrm>
      </p:grpSpPr>
      <p:sp>
        <p:nvSpPr>
          <p:cNvPr id="7" name="Title 11">
            <a:extLst>
              <a:ext uri="{FF2B5EF4-FFF2-40B4-BE49-F238E27FC236}">
                <a16:creationId xmlns:a16="http://schemas.microsoft.com/office/drawing/2014/main" id="{FAE808F2-0FF4-5656-E8C5-06189700AE3C}"/>
              </a:ext>
            </a:extLst>
          </p:cNvPr>
          <p:cNvSpPr>
            <a:spLocks noGrp="1"/>
          </p:cNvSpPr>
          <p:nvPr>
            <p:ph type="title"/>
          </p:nvPr>
        </p:nvSpPr>
        <p:spPr>
          <a:xfrm>
            <a:off x="107504" y="123478"/>
            <a:ext cx="8928992" cy="533400"/>
          </a:xfrm>
          <a:solidFill>
            <a:srgbClr val="003217"/>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altLang="zh-TW" sz="2400" b="1" dirty="0">
                <a:latin typeface="DFKai-SB" pitchFamily="65" charset="-120"/>
                <a:ea typeface="DFKai-SB" pitchFamily="65" charset="-120"/>
              </a:rPr>
              <a:t>Topic discussion </a:t>
            </a:r>
            <a:r>
              <a:rPr lang="en-US" altLang="zh-TW" sz="2400" b="1" dirty="0">
                <a:solidFill>
                  <a:srgbClr val="FFFF00"/>
                </a:solidFill>
                <a:latin typeface="DFKai-SB" pitchFamily="65" charset="-120"/>
                <a:ea typeface="DFKai-SB" pitchFamily="65" charset="-120"/>
              </a:rPr>
              <a:t>(TT)</a:t>
            </a:r>
            <a:endParaRPr lang="en-US" sz="2400" b="1" dirty="0">
              <a:solidFill>
                <a:srgbClr val="FFFF00"/>
              </a:solidFill>
              <a:latin typeface="DFKai-SB" pitchFamily="65" charset="-120"/>
              <a:ea typeface="DFKai-SB" pitchFamily="65" charset="-120"/>
            </a:endParaRPr>
          </a:p>
        </p:txBody>
      </p:sp>
      <p:sp>
        <p:nvSpPr>
          <p:cNvPr id="5" name="Slide Number Placeholder 1">
            <a:extLst>
              <a:ext uri="{FF2B5EF4-FFF2-40B4-BE49-F238E27FC236}">
                <a16:creationId xmlns:a16="http://schemas.microsoft.com/office/drawing/2014/main" id="{3B015FA3-4E4B-308D-CAC1-01118AA21E38}"/>
              </a:ext>
            </a:extLst>
          </p:cNvPr>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57</a:t>
            </a:fld>
            <a:endParaRPr lang="en-US" sz="1200" dirty="0">
              <a:solidFill>
                <a:prstClr val="black"/>
              </a:solidFill>
              <a:latin typeface="Calibri"/>
            </a:endParaRPr>
          </a:p>
        </p:txBody>
      </p:sp>
      <p:sp>
        <p:nvSpPr>
          <p:cNvPr id="3" name="文字方塊 2">
            <a:extLst>
              <a:ext uri="{FF2B5EF4-FFF2-40B4-BE49-F238E27FC236}">
                <a16:creationId xmlns:a16="http://schemas.microsoft.com/office/drawing/2014/main" id="{36EF603A-40D2-1255-CC08-9C53CA85F6FD}"/>
              </a:ext>
            </a:extLst>
          </p:cNvPr>
          <p:cNvSpPr txBox="1"/>
          <p:nvPr/>
        </p:nvSpPr>
        <p:spPr>
          <a:xfrm>
            <a:off x="133034" y="656878"/>
            <a:ext cx="9029600" cy="1261884"/>
          </a:xfrm>
          <a:prstGeom prst="rect">
            <a:avLst/>
          </a:prstGeom>
          <a:noFill/>
        </p:spPr>
        <p:txBody>
          <a:bodyPr wrap="square" rtlCol="0">
            <a:spAutoFit/>
          </a:bodyPr>
          <a:lstStyle/>
          <a:p>
            <a:r>
              <a:rPr lang="en-US" sz="1600" b="1" dirty="0">
                <a:latin typeface="+mj-lt"/>
              </a:rPr>
              <a:t>Commercial side: </a:t>
            </a:r>
          </a:p>
          <a:p>
            <a:r>
              <a:rPr lang="en-US" sz="1200" dirty="0">
                <a:latin typeface="Candara" panose="020E0502030303020204" pitchFamily="34" charset="0"/>
              </a:rPr>
              <a:t>Trinidad and Tobago is a major exporter in the region with constant exports to Jamaica, Dominican Republic, Guyana and Suriname (regionally) and exports to India (scrap and recyclables) (internationally). Regional rates tend to average </a:t>
            </a:r>
            <a:r>
              <a:rPr lang="de-DE" sz="1200" b="0" i="0" u="none" strike="noStrike" dirty="0">
                <a:solidFill>
                  <a:schemeClr val="tx1"/>
                </a:solidFill>
                <a:effectLst/>
                <a:latin typeface="Candara" panose="020E0502030303020204" pitchFamily="34" charset="0"/>
                <a:ea typeface="DFKai-SB" pitchFamily="65" charset="-120"/>
              </a:rPr>
              <a:t>from $900 - $1500/ 20‘ &amp; $1300 - $2500/ 40‘. As rates for India exports average from $650 - $900/ 20‘ and $800 - $1100/ 40‘. </a:t>
            </a:r>
          </a:p>
          <a:p>
            <a:r>
              <a:rPr lang="de-DE" sz="1200" dirty="0">
                <a:latin typeface="Candara" panose="020E0502030303020204" pitchFamily="34" charset="0"/>
                <a:ea typeface="DFKai-SB" pitchFamily="65" charset="-120"/>
              </a:rPr>
              <a:t>Over recent time there has been a major increase in exports to Guyana with their recent increase in Oil and Gas activities, this has introduced an increase in the shipping of chemicals and other materials used in the production of Oil and Gas. </a:t>
            </a:r>
            <a:endParaRPr lang="en-US" sz="1200" dirty="0">
              <a:latin typeface="Candara" panose="020E0502030303020204" pitchFamily="34" charset="0"/>
            </a:endParaRPr>
          </a:p>
        </p:txBody>
      </p:sp>
      <p:sp>
        <p:nvSpPr>
          <p:cNvPr id="8" name="文字方塊 7">
            <a:extLst>
              <a:ext uri="{FF2B5EF4-FFF2-40B4-BE49-F238E27FC236}">
                <a16:creationId xmlns:a16="http://schemas.microsoft.com/office/drawing/2014/main" id="{9DD34A26-C999-6959-5A85-C3A16DCAC9D0}"/>
              </a:ext>
            </a:extLst>
          </p:cNvPr>
          <p:cNvSpPr txBox="1"/>
          <p:nvPr/>
        </p:nvSpPr>
        <p:spPr>
          <a:xfrm>
            <a:off x="133034" y="2247079"/>
            <a:ext cx="9029600" cy="1692771"/>
          </a:xfrm>
          <a:prstGeom prst="rect">
            <a:avLst/>
          </a:prstGeom>
          <a:noFill/>
        </p:spPr>
        <p:txBody>
          <a:bodyPr wrap="square" rtlCol="0">
            <a:spAutoFit/>
          </a:bodyPr>
          <a:lstStyle/>
          <a:p>
            <a:r>
              <a:rPr lang="en-US" sz="1600" b="1" dirty="0">
                <a:latin typeface="+mj-lt"/>
              </a:rPr>
              <a:t>Future Plan Suggestion:</a:t>
            </a:r>
          </a:p>
          <a:p>
            <a:r>
              <a:rPr lang="en-US" sz="1200" dirty="0">
                <a:latin typeface="Candara" panose="020E0502030303020204" pitchFamily="34" charset="0"/>
              </a:rPr>
              <a:t>Develop a consistent export market within the region </a:t>
            </a:r>
          </a:p>
          <a:p>
            <a:r>
              <a:rPr lang="en-US" sz="1200" dirty="0">
                <a:latin typeface="Candara" panose="020E0502030303020204" pitchFamily="34" charset="0"/>
              </a:rPr>
              <a:t>Target major scrap exporters, which can lead to a major increase in export volumes as the average customer exports 20-40 units per month</a:t>
            </a:r>
          </a:p>
          <a:p>
            <a:r>
              <a:rPr lang="en-US" sz="1200" dirty="0">
                <a:latin typeface="Candara" panose="020E0502030303020204" pitchFamily="34" charset="0"/>
              </a:rPr>
              <a:t>Target exports to Guyana, specifically entities involved in the Oil and Gas market as it presents a consistent flow of business opportunities</a:t>
            </a:r>
          </a:p>
          <a:p>
            <a:r>
              <a:rPr lang="en-US" sz="1200" dirty="0">
                <a:latin typeface="Candara" panose="020E0502030303020204" pitchFamily="34" charset="0"/>
              </a:rPr>
              <a:t>Develop and maintain a consistent trade route with Dominican Republic and Jamaica, as these countries are two major trade partners with Trinidad and Tobago.  </a:t>
            </a:r>
          </a:p>
          <a:p>
            <a:r>
              <a:rPr lang="en-US" sz="1600" b="1" dirty="0">
                <a:latin typeface="Candara" panose="020E0502030303020204" pitchFamily="34" charset="0"/>
              </a:rPr>
              <a:t> </a:t>
            </a:r>
          </a:p>
        </p:txBody>
      </p:sp>
    </p:spTree>
    <p:extLst>
      <p:ext uri="{BB962C8B-B14F-4D97-AF65-F5344CB8AC3E}">
        <p14:creationId xmlns:p14="http://schemas.microsoft.com/office/powerpoint/2010/main" val="72650556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F0783F-8A94-AEAF-CA31-A003C2E3B25E}"/>
            </a:ext>
          </a:extLst>
        </p:cNvPr>
        <p:cNvGrpSpPr/>
        <p:nvPr/>
      </p:nvGrpSpPr>
      <p:grpSpPr>
        <a:xfrm>
          <a:off x="0" y="0"/>
          <a:ext cx="0" cy="0"/>
          <a:chOff x="0" y="0"/>
          <a:chExt cx="0" cy="0"/>
        </a:xfrm>
      </p:grpSpPr>
      <p:sp>
        <p:nvSpPr>
          <p:cNvPr id="7" name="Title 11">
            <a:extLst>
              <a:ext uri="{FF2B5EF4-FFF2-40B4-BE49-F238E27FC236}">
                <a16:creationId xmlns:a16="http://schemas.microsoft.com/office/drawing/2014/main" id="{B071DD66-1E6B-FB4E-9283-5428315676C6}"/>
              </a:ext>
            </a:extLst>
          </p:cNvPr>
          <p:cNvSpPr>
            <a:spLocks noGrp="1"/>
          </p:cNvSpPr>
          <p:nvPr>
            <p:ph type="title"/>
          </p:nvPr>
        </p:nvSpPr>
        <p:spPr>
          <a:xfrm>
            <a:off x="107504" y="123478"/>
            <a:ext cx="8928992" cy="533400"/>
          </a:xfrm>
          <a:solidFill>
            <a:srgbClr val="003217"/>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altLang="zh-TW" sz="2400" b="1" dirty="0">
                <a:latin typeface="DFKai-SB" pitchFamily="65" charset="-120"/>
                <a:ea typeface="DFKai-SB" pitchFamily="65" charset="-120"/>
              </a:rPr>
              <a:t>Topic discussion </a:t>
            </a:r>
            <a:r>
              <a:rPr lang="en-US" altLang="zh-TW" sz="2400" b="1" dirty="0">
                <a:solidFill>
                  <a:srgbClr val="FFFF00"/>
                </a:solidFill>
                <a:latin typeface="DFKai-SB" pitchFamily="65" charset="-120"/>
                <a:ea typeface="DFKai-SB" pitchFamily="65" charset="-120"/>
              </a:rPr>
              <a:t>(TT)</a:t>
            </a:r>
            <a:endParaRPr lang="en-US" sz="2400" b="1" dirty="0">
              <a:solidFill>
                <a:srgbClr val="FFFF00"/>
              </a:solidFill>
              <a:latin typeface="DFKai-SB" pitchFamily="65" charset="-120"/>
              <a:ea typeface="DFKai-SB" pitchFamily="65" charset="-120"/>
            </a:endParaRPr>
          </a:p>
        </p:txBody>
      </p:sp>
      <p:sp>
        <p:nvSpPr>
          <p:cNvPr id="5" name="Slide Number Placeholder 1">
            <a:extLst>
              <a:ext uri="{FF2B5EF4-FFF2-40B4-BE49-F238E27FC236}">
                <a16:creationId xmlns:a16="http://schemas.microsoft.com/office/drawing/2014/main" id="{7E896A83-8DF7-0B6E-7AE6-448C5EA96FDD}"/>
              </a:ext>
            </a:extLst>
          </p:cNvPr>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58</a:t>
            </a:fld>
            <a:endParaRPr lang="en-US" sz="1200" dirty="0">
              <a:solidFill>
                <a:prstClr val="black"/>
              </a:solidFill>
              <a:latin typeface="Calibri"/>
            </a:endParaRPr>
          </a:p>
        </p:txBody>
      </p:sp>
      <p:sp>
        <p:nvSpPr>
          <p:cNvPr id="3" name="文字方塊 2">
            <a:extLst>
              <a:ext uri="{FF2B5EF4-FFF2-40B4-BE49-F238E27FC236}">
                <a16:creationId xmlns:a16="http://schemas.microsoft.com/office/drawing/2014/main" id="{73D1CEE5-0D73-DA34-5CE8-FA10F000248B}"/>
              </a:ext>
            </a:extLst>
          </p:cNvPr>
          <p:cNvSpPr txBox="1"/>
          <p:nvPr/>
        </p:nvSpPr>
        <p:spPr>
          <a:xfrm>
            <a:off x="179512" y="771550"/>
            <a:ext cx="8784976" cy="4339650"/>
          </a:xfrm>
          <a:prstGeom prst="rect">
            <a:avLst/>
          </a:prstGeom>
          <a:noFill/>
        </p:spPr>
        <p:txBody>
          <a:bodyPr wrap="square" rtlCol="0" anchor="t">
            <a:spAutoFit/>
          </a:bodyPr>
          <a:lstStyle/>
          <a:p>
            <a:r>
              <a:rPr lang="en-US" sz="1600" b="1" dirty="0">
                <a:latin typeface="Candara" panose="020E0502030303020204" pitchFamily="34" charset="0"/>
              </a:rPr>
              <a:t>Future market forecast</a:t>
            </a:r>
            <a:r>
              <a:rPr lang="zh-TW" altLang="en-US" sz="1600" b="1" dirty="0">
                <a:latin typeface="Candara" panose="020E0502030303020204" pitchFamily="34" charset="0"/>
              </a:rPr>
              <a:t> </a:t>
            </a:r>
            <a:r>
              <a:rPr lang="en-US" altLang="zh-TW" sz="1600" b="1" dirty="0">
                <a:latin typeface="Candara" panose="020E0502030303020204" pitchFamily="34" charset="0"/>
              </a:rPr>
              <a:t>in 2025</a:t>
            </a:r>
            <a:r>
              <a:rPr lang="en-US" sz="1600" b="1" dirty="0">
                <a:latin typeface="Candara" panose="020E0502030303020204" pitchFamily="34" charset="0"/>
              </a:rPr>
              <a:t> (Pessimistic / Optimistic / Remain the same)?</a:t>
            </a:r>
          </a:p>
          <a:p>
            <a:endParaRPr lang="en-US" dirty="0">
              <a:latin typeface="Candara" panose="020E0502030303020204" pitchFamily="34" charset="0"/>
            </a:endParaRPr>
          </a:p>
          <a:p>
            <a:endParaRPr lang="en-US" dirty="0">
              <a:latin typeface="Candara" panose="020E0502030303020204" pitchFamily="34" charset="0"/>
            </a:endParaRPr>
          </a:p>
          <a:p>
            <a:endParaRPr lang="en-US" dirty="0">
              <a:latin typeface="Candara" panose="020E0502030303020204" pitchFamily="34" charset="0"/>
            </a:endParaRPr>
          </a:p>
          <a:p>
            <a:endParaRPr lang="en-US" dirty="0">
              <a:latin typeface="Candara" panose="020E0502030303020204" pitchFamily="34" charset="0"/>
            </a:endParaRPr>
          </a:p>
          <a:p>
            <a:r>
              <a:rPr lang="en-US" altLang="zh-TW" b="1" dirty="0">
                <a:latin typeface="+mj-lt"/>
              </a:rPr>
              <a:t>E</a:t>
            </a:r>
            <a:r>
              <a:rPr lang="en-US" b="1" dirty="0">
                <a:latin typeface="+mj-lt"/>
              </a:rPr>
              <a:t>conomic background</a:t>
            </a:r>
          </a:p>
          <a:p>
            <a:pPr marL="742950" lvl="1" indent="-285750">
              <a:buFont typeface="Wingdings" panose="05000000000000000000" pitchFamily="2" charset="2"/>
              <a:buChar char="v"/>
            </a:pPr>
            <a:r>
              <a:rPr lang="en-US" sz="1200" dirty="0">
                <a:latin typeface="+mj-lt"/>
              </a:rPr>
              <a:t>Oil and Gas </a:t>
            </a:r>
          </a:p>
          <a:p>
            <a:pPr marL="742950" lvl="1" indent="-285750">
              <a:buFont typeface="Wingdings" panose="05000000000000000000" pitchFamily="2" charset="2"/>
              <a:buChar char="v"/>
            </a:pPr>
            <a:r>
              <a:rPr lang="en-US" sz="1200" dirty="0">
                <a:latin typeface="+mj-lt"/>
              </a:rPr>
              <a:t>Scrap Metals and Recyclables </a:t>
            </a:r>
          </a:p>
          <a:p>
            <a:pPr marL="742950" lvl="1" indent="-285750">
              <a:buFont typeface="Wingdings" panose="05000000000000000000" pitchFamily="2" charset="2"/>
              <a:buChar char="v"/>
            </a:pPr>
            <a:r>
              <a:rPr lang="en-US" sz="1200" dirty="0">
                <a:latin typeface="+mj-lt"/>
              </a:rPr>
              <a:t>Consumer Goods (CARICOM)</a:t>
            </a:r>
          </a:p>
          <a:p>
            <a:pPr marL="742950" lvl="1" indent="-285750">
              <a:buFont typeface="Wingdings" panose="05000000000000000000" pitchFamily="2" charset="2"/>
              <a:buChar char="v"/>
            </a:pPr>
            <a:r>
              <a:rPr lang="en-US" sz="1200" dirty="0">
                <a:latin typeface="+mj-lt"/>
              </a:rPr>
              <a:t>Chemicals </a:t>
            </a:r>
          </a:p>
          <a:p>
            <a:pPr marL="742950" lvl="1" indent="-285750">
              <a:buFont typeface="Wingdings" panose="05000000000000000000" pitchFamily="2" charset="2"/>
              <a:buChar char="v"/>
            </a:pPr>
            <a:r>
              <a:rPr lang="en-US" sz="1200" dirty="0">
                <a:latin typeface="+mj-lt"/>
              </a:rPr>
              <a:t>Mineral Fuels and Oils and Products of their distillation  </a:t>
            </a:r>
            <a:br>
              <a:rPr lang="en-US" sz="1200" dirty="0">
                <a:latin typeface="+mj-lt"/>
              </a:rPr>
            </a:br>
            <a:endParaRPr lang="en-US" sz="1200" dirty="0">
              <a:latin typeface="+mj-lt"/>
            </a:endParaRPr>
          </a:p>
          <a:p>
            <a:pPr marL="742950" lvl="1" indent="-285750">
              <a:buFont typeface="Wingdings" panose="05000000000000000000" pitchFamily="2" charset="2"/>
              <a:buChar char="v"/>
            </a:pPr>
            <a:r>
              <a:rPr lang="en-US" sz="1200" dirty="0">
                <a:latin typeface="+mj-lt"/>
              </a:rPr>
              <a:t>Market share and Loading volume prospect 2025 (Long Haul)</a:t>
            </a:r>
            <a:br>
              <a:rPr lang="en-US" sz="1200" dirty="0">
                <a:latin typeface="+mj-lt"/>
              </a:rPr>
            </a:br>
            <a:r>
              <a:rPr lang="en-US" sz="1200" dirty="0">
                <a:latin typeface="+mj-lt"/>
              </a:rPr>
              <a:t>Currently CMA CGM, MAERSK, MSC and Hapag Lloyd control a major portion of the market share with most entities engaging their services, this has also allowed these companies to provide substantially low rates compared to other lines. (See Graph attached) </a:t>
            </a:r>
          </a:p>
          <a:p>
            <a:pPr marL="742950" lvl="1" indent="-285750">
              <a:buFont typeface="Arial" pitchFamily="34" charset="0"/>
              <a:buChar char="•"/>
            </a:pPr>
            <a:endParaRPr lang="en-US" dirty="0">
              <a:latin typeface="Candara" panose="020E0502030303020204" pitchFamily="34" charset="0"/>
            </a:endParaRPr>
          </a:p>
          <a:p>
            <a:pPr marL="285750" indent="-285750">
              <a:buFont typeface="Arial" pitchFamily="34" charset="0"/>
              <a:buChar char="•"/>
            </a:pPr>
            <a:endParaRPr lang="en-US" sz="1400" dirty="0">
              <a:solidFill>
                <a:schemeClr val="accent1">
                  <a:lumMod val="75000"/>
                </a:schemeClr>
              </a:solidFill>
              <a:latin typeface="Candara" panose="020E0502030303020204" pitchFamily="34" charset="0"/>
            </a:endParaRPr>
          </a:p>
          <a:p>
            <a:endParaRPr lang="en-US" dirty="0"/>
          </a:p>
        </p:txBody>
      </p:sp>
      <p:graphicFrame>
        <p:nvGraphicFramePr>
          <p:cNvPr id="4" name="表格 3">
            <a:extLst>
              <a:ext uri="{FF2B5EF4-FFF2-40B4-BE49-F238E27FC236}">
                <a16:creationId xmlns:a16="http://schemas.microsoft.com/office/drawing/2014/main" id="{116E4D71-C480-5899-10EF-1DC58F1E548A}"/>
              </a:ext>
            </a:extLst>
          </p:cNvPr>
          <p:cNvGraphicFramePr>
            <a:graphicFrameLocks noGrp="1"/>
          </p:cNvGraphicFramePr>
          <p:nvPr/>
        </p:nvGraphicFramePr>
        <p:xfrm>
          <a:off x="255390" y="1203598"/>
          <a:ext cx="6758880" cy="675421"/>
        </p:xfrm>
        <a:graphic>
          <a:graphicData uri="http://schemas.openxmlformats.org/drawingml/2006/table">
            <a:tbl>
              <a:tblPr firstRow="1" bandRow="1">
                <a:tableStyleId>{5C22544A-7EE6-4342-B048-85BDC9FD1C3A}</a:tableStyleId>
              </a:tblPr>
              <a:tblGrid>
                <a:gridCol w="1689720">
                  <a:extLst>
                    <a:ext uri="{9D8B030D-6E8A-4147-A177-3AD203B41FA5}">
                      <a16:colId xmlns:a16="http://schemas.microsoft.com/office/drawing/2014/main" val="20000"/>
                    </a:ext>
                  </a:extLst>
                </a:gridCol>
                <a:gridCol w="1689720">
                  <a:extLst>
                    <a:ext uri="{9D8B030D-6E8A-4147-A177-3AD203B41FA5}">
                      <a16:colId xmlns:a16="http://schemas.microsoft.com/office/drawing/2014/main" val="20001"/>
                    </a:ext>
                  </a:extLst>
                </a:gridCol>
                <a:gridCol w="1689720">
                  <a:extLst>
                    <a:ext uri="{9D8B030D-6E8A-4147-A177-3AD203B41FA5}">
                      <a16:colId xmlns:a16="http://schemas.microsoft.com/office/drawing/2014/main" val="20002"/>
                    </a:ext>
                  </a:extLst>
                </a:gridCol>
                <a:gridCol w="1689720">
                  <a:extLst>
                    <a:ext uri="{9D8B030D-6E8A-4147-A177-3AD203B41FA5}">
                      <a16:colId xmlns:a16="http://schemas.microsoft.com/office/drawing/2014/main" val="20003"/>
                    </a:ext>
                  </a:extLst>
                </a:gridCol>
              </a:tblGrid>
              <a:tr h="370621">
                <a:tc>
                  <a:txBody>
                    <a:bodyPr/>
                    <a:lstStyle/>
                    <a:p>
                      <a:endParaRPr lang="en-US" sz="1400"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400" dirty="0">
                          <a:solidFill>
                            <a:schemeClr val="bg1"/>
                          </a:solidFill>
                          <a:latin typeface="Candara" panose="020E0502030303020204" pitchFamily="34" charset="0"/>
                        </a:rPr>
                        <a:t>Get worse</a:t>
                      </a:r>
                      <a:endParaRPr lang="en-US" sz="1400" dirty="0">
                        <a:solidFill>
                          <a:schemeClr val="bg1"/>
                        </a:solidFill>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solidFill>
                            <a:schemeClr val="bg1"/>
                          </a:solidFill>
                          <a:latin typeface="Candara" panose="020E0502030303020204" pitchFamily="34" charset="0"/>
                        </a:rPr>
                        <a:t>Improve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solidFill>
                            <a:schemeClr val="bg1"/>
                          </a:solidFill>
                          <a:latin typeface="Candara" panose="020E0502030303020204" pitchFamily="34" charset="0"/>
                        </a:rPr>
                        <a:t>Stay</a:t>
                      </a:r>
                      <a:r>
                        <a:rPr lang="en-US" sz="1400" baseline="0" dirty="0">
                          <a:solidFill>
                            <a:schemeClr val="bg1"/>
                          </a:solidFill>
                          <a:latin typeface="Candara" panose="020E0502030303020204" pitchFamily="34" charset="0"/>
                        </a:rPr>
                        <a:t> the same</a:t>
                      </a:r>
                      <a:endParaRPr lang="en-US" sz="1400" dirty="0">
                        <a:solidFill>
                          <a:schemeClr val="bg1"/>
                        </a:solidFill>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88032">
                <a:tc>
                  <a:txBody>
                    <a:bodyPr/>
                    <a:lstStyle/>
                    <a:p>
                      <a:pPr algn="ctr"/>
                      <a:r>
                        <a:rPr lang="en-US" sz="1400" dirty="0">
                          <a:latin typeface="Candara" panose="020E0502030303020204" pitchFamily="34" charset="0"/>
                        </a:rPr>
                        <a:t>2025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latin typeface="Candara" panose="020E0502030303020204" pitchFamily="34" charset="0"/>
                        </a:rPr>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pic>
        <p:nvPicPr>
          <p:cNvPr id="2" name="Picture 8" descr="A graph and chart with numbers&#10;&#10;Description automatically generated">
            <a:extLst>
              <a:ext uri="{FF2B5EF4-FFF2-40B4-BE49-F238E27FC236}">
                <a16:creationId xmlns:a16="http://schemas.microsoft.com/office/drawing/2014/main" id="{F53AB7B7-EE7F-82B5-3596-63D90C8F1F5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10708" y="1993691"/>
            <a:ext cx="3599384" cy="1502743"/>
          </a:xfrm>
          <a:prstGeom prst="rect">
            <a:avLst/>
          </a:prstGeom>
        </p:spPr>
      </p:pic>
    </p:spTree>
    <p:extLst>
      <p:ext uri="{BB962C8B-B14F-4D97-AF65-F5344CB8AC3E}">
        <p14:creationId xmlns:p14="http://schemas.microsoft.com/office/powerpoint/2010/main" val="109906959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1810FE-D754-CE1A-6FA0-C74A7BDAE80F}"/>
            </a:ext>
          </a:extLst>
        </p:cNvPr>
        <p:cNvGrpSpPr/>
        <p:nvPr/>
      </p:nvGrpSpPr>
      <p:grpSpPr>
        <a:xfrm>
          <a:off x="0" y="0"/>
          <a:ext cx="0" cy="0"/>
          <a:chOff x="0" y="0"/>
          <a:chExt cx="0" cy="0"/>
        </a:xfrm>
      </p:grpSpPr>
      <p:sp>
        <p:nvSpPr>
          <p:cNvPr id="4" name="Title 11">
            <a:extLst>
              <a:ext uri="{FF2B5EF4-FFF2-40B4-BE49-F238E27FC236}">
                <a16:creationId xmlns:a16="http://schemas.microsoft.com/office/drawing/2014/main" id="{2A980037-E21A-CC39-AA35-33A00CF6D669}"/>
              </a:ext>
            </a:extLst>
          </p:cNvPr>
          <p:cNvSpPr txBox="1">
            <a:spLocks/>
          </p:cNvSpPr>
          <p:nvPr/>
        </p:nvSpPr>
        <p:spPr>
          <a:xfrm>
            <a:off x="107504" y="123478"/>
            <a:ext cx="8928992" cy="533400"/>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lIns="0" tIns="0" rIns="0" bIns="0" anchor="ctr">
            <a:norm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altLang="zh-TW" sz="2400" b="1" kern="0" dirty="0">
                <a:latin typeface="DFKai-SB" pitchFamily="65" charset="-120"/>
                <a:ea typeface="DFKai-SB" pitchFamily="65" charset="-120"/>
              </a:rPr>
              <a:t>ECD/IMD Topic discussion </a:t>
            </a:r>
            <a:r>
              <a:rPr lang="en-US" altLang="zh-TW" sz="2400" b="1" kern="0" dirty="0">
                <a:solidFill>
                  <a:srgbClr val="FFFF00"/>
                </a:solidFill>
                <a:latin typeface="DFKai-SB" pitchFamily="65" charset="-120"/>
                <a:ea typeface="DFKai-SB" pitchFamily="65" charset="-120"/>
              </a:rPr>
              <a:t>(TT)</a:t>
            </a:r>
            <a:endParaRPr lang="en-US" sz="2400" b="1" kern="0" dirty="0">
              <a:solidFill>
                <a:srgbClr val="FFFF00"/>
              </a:solidFill>
              <a:latin typeface="DFKai-SB" pitchFamily="65" charset="-120"/>
              <a:ea typeface="DFKai-SB" pitchFamily="65" charset="-120"/>
            </a:endParaRPr>
          </a:p>
        </p:txBody>
      </p:sp>
      <p:graphicFrame>
        <p:nvGraphicFramePr>
          <p:cNvPr id="2" name="表格 1">
            <a:extLst>
              <a:ext uri="{FF2B5EF4-FFF2-40B4-BE49-F238E27FC236}">
                <a16:creationId xmlns:a16="http://schemas.microsoft.com/office/drawing/2014/main" id="{04BE4141-0D24-CD89-0B69-FBECFC750DEF}"/>
              </a:ext>
            </a:extLst>
          </p:cNvPr>
          <p:cNvGraphicFramePr>
            <a:graphicFrameLocks noGrp="1"/>
          </p:cNvGraphicFramePr>
          <p:nvPr>
            <p:extLst>
              <p:ext uri="{D42A27DB-BD31-4B8C-83A1-F6EECF244321}">
                <p14:modId xmlns:p14="http://schemas.microsoft.com/office/powerpoint/2010/main" val="2097019842"/>
              </p:ext>
            </p:extLst>
          </p:nvPr>
        </p:nvGraphicFramePr>
        <p:xfrm>
          <a:off x="107504" y="699542"/>
          <a:ext cx="8928992" cy="3497801"/>
        </p:xfrm>
        <a:graphic>
          <a:graphicData uri="http://schemas.openxmlformats.org/drawingml/2006/table">
            <a:tbl>
              <a:tblPr>
                <a:tableStyleId>{5C22544A-7EE6-4342-B048-85BDC9FD1C3A}</a:tableStyleId>
              </a:tblPr>
              <a:tblGrid>
                <a:gridCol w="832827">
                  <a:extLst>
                    <a:ext uri="{9D8B030D-6E8A-4147-A177-3AD203B41FA5}">
                      <a16:colId xmlns:a16="http://schemas.microsoft.com/office/drawing/2014/main" val="1096605092"/>
                    </a:ext>
                  </a:extLst>
                </a:gridCol>
                <a:gridCol w="1310678">
                  <a:extLst>
                    <a:ext uri="{9D8B030D-6E8A-4147-A177-3AD203B41FA5}">
                      <a16:colId xmlns:a16="http://schemas.microsoft.com/office/drawing/2014/main" val="1714653431"/>
                    </a:ext>
                  </a:extLst>
                </a:gridCol>
                <a:gridCol w="952839">
                  <a:extLst>
                    <a:ext uri="{9D8B030D-6E8A-4147-A177-3AD203B41FA5}">
                      <a16:colId xmlns:a16="http://schemas.microsoft.com/office/drawing/2014/main" val="2905017876"/>
                    </a:ext>
                  </a:extLst>
                </a:gridCol>
                <a:gridCol w="864096">
                  <a:extLst>
                    <a:ext uri="{9D8B030D-6E8A-4147-A177-3AD203B41FA5}">
                      <a16:colId xmlns:a16="http://schemas.microsoft.com/office/drawing/2014/main" val="4291711140"/>
                    </a:ext>
                  </a:extLst>
                </a:gridCol>
                <a:gridCol w="1008111">
                  <a:extLst>
                    <a:ext uri="{9D8B030D-6E8A-4147-A177-3AD203B41FA5}">
                      <a16:colId xmlns:a16="http://schemas.microsoft.com/office/drawing/2014/main" val="1668644550"/>
                    </a:ext>
                  </a:extLst>
                </a:gridCol>
                <a:gridCol w="3960441">
                  <a:extLst>
                    <a:ext uri="{9D8B030D-6E8A-4147-A177-3AD203B41FA5}">
                      <a16:colId xmlns:a16="http://schemas.microsoft.com/office/drawing/2014/main" val="3561485105"/>
                    </a:ext>
                  </a:extLst>
                </a:gridCol>
              </a:tblGrid>
              <a:tr h="140465">
                <a:tc rowSpan="5">
                  <a:txBody>
                    <a:bodyPr/>
                    <a:lstStyle/>
                    <a:p>
                      <a:pPr algn="l" fontAlgn="ctr"/>
                      <a:r>
                        <a:rPr lang="zh-TW" altLang="en-US" sz="900" u="none" strike="noStrike" dirty="0">
                          <a:solidFill>
                            <a:schemeClr val="tx1"/>
                          </a:solidFill>
                          <a:effectLst/>
                          <a:latin typeface="Candara" panose="020E0502030303020204" pitchFamily="34" charset="0"/>
                        </a:rPr>
                        <a:t>　</a:t>
                      </a:r>
                    </a:p>
                    <a:p>
                      <a:pPr algn="ctr" fontAlgn="ctr"/>
                      <a:r>
                        <a:rPr lang="en-US" altLang="zh-TW" sz="1050" b="0" u="none" strike="noStrike" dirty="0">
                          <a:solidFill>
                            <a:schemeClr val="tx1"/>
                          </a:solidFill>
                          <a:effectLst/>
                          <a:latin typeface="Candara" panose="020E0502030303020204" pitchFamily="34" charset="0"/>
                        </a:rPr>
                        <a:t>ECD </a:t>
                      </a:r>
                      <a:r>
                        <a:rPr lang="en-US" sz="1050" b="0" u="none" strike="noStrike" dirty="0">
                          <a:solidFill>
                            <a:schemeClr val="tx1"/>
                          </a:solidFill>
                          <a:effectLst/>
                          <a:latin typeface="Candara" panose="020E0502030303020204" pitchFamily="34" charset="0"/>
                        </a:rPr>
                        <a:t>KPI</a:t>
                      </a:r>
                      <a:endParaRPr lang="en-US" sz="105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900" u="none" strike="noStrike" dirty="0">
                          <a:solidFill>
                            <a:schemeClr val="tx1"/>
                          </a:solidFill>
                          <a:effectLst/>
                          <a:latin typeface="Candara" panose="020E0502030303020204" pitchFamily="34" charset="0"/>
                        </a:rPr>
                        <a:t>　</a:t>
                      </a:r>
                      <a:r>
                        <a:rPr lang="en-US" altLang="zh-TW" sz="900" u="none" strike="noStrike" dirty="0">
                          <a:solidFill>
                            <a:schemeClr val="tx1"/>
                          </a:solidFill>
                          <a:effectLst/>
                          <a:latin typeface="Candara" panose="020E0502030303020204" pitchFamily="34" charset="0"/>
                        </a:rPr>
                        <a:t>ITEM</a:t>
                      </a: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solidFill>
                            <a:schemeClr val="tx1"/>
                          </a:solidFill>
                          <a:effectLst/>
                          <a:latin typeface="Candara" panose="020E0502030303020204" pitchFamily="34" charset="0"/>
                        </a:rPr>
                        <a:t>2023</a:t>
                      </a:r>
                      <a:endParaRPr lang="en-US" altLang="zh-TW"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solidFill>
                            <a:schemeClr val="tx1"/>
                          </a:solidFill>
                          <a:effectLst/>
                          <a:latin typeface="Candara" panose="020E0502030303020204" pitchFamily="34" charset="0"/>
                        </a:rPr>
                        <a:t>2024</a:t>
                      </a:r>
                      <a:endParaRPr lang="en-US" altLang="zh-TW"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solidFill>
                            <a:schemeClr val="tx1"/>
                          </a:solidFill>
                          <a:effectLst/>
                          <a:latin typeface="Candara" panose="020E0502030303020204" pitchFamily="34" charset="0"/>
                        </a:rPr>
                        <a:t>Diff</a:t>
                      </a:r>
                      <a:endParaRPr lang="en-US"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solidFill>
                            <a:schemeClr val="tx1"/>
                          </a:solidFill>
                          <a:effectLst/>
                          <a:latin typeface="Candara" panose="020E0502030303020204" pitchFamily="34" charset="0"/>
                        </a:rPr>
                        <a:t>Action Plan</a:t>
                      </a:r>
                      <a:r>
                        <a:rPr lang="zh-TW" altLang="en-US" sz="800" b="1" u="none" strike="noStrike" dirty="0">
                          <a:solidFill>
                            <a:schemeClr val="tx1"/>
                          </a:solidFill>
                          <a:effectLst/>
                          <a:latin typeface="Candara" panose="020E0502030303020204" pitchFamily="34" charset="0"/>
                        </a:rPr>
                        <a:t> </a:t>
                      </a:r>
                      <a:r>
                        <a:rPr lang="en-US" altLang="zh-TW" sz="800" b="1" u="none" strike="noStrike" dirty="0">
                          <a:solidFill>
                            <a:schemeClr val="tx1"/>
                          </a:solidFill>
                          <a:effectLst/>
                          <a:latin typeface="Candara" panose="020E0502030303020204" pitchFamily="34" charset="0"/>
                        </a:rPr>
                        <a:t>in 2025</a:t>
                      </a:r>
                      <a:endParaRPr lang="en-US"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9596723"/>
                  </a:ext>
                </a:extLst>
              </a:tr>
              <a:tr h="674903">
                <a:tc vMerge="1">
                  <a:txBody>
                    <a:bodyPr/>
                    <a:lstStyle/>
                    <a:p>
                      <a:pPr algn="ctr" fontAlgn="ctr"/>
                      <a:r>
                        <a:rPr lang="en-US" altLang="zh-TW" sz="1050" b="0" u="none" strike="noStrike" dirty="0">
                          <a:effectLst/>
                        </a:rPr>
                        <a:t>ECD</a:t>
                      </a:r>
                      <a:endParaRPr lang="en-US" sz="1050" b="0" u="none" strike="noStrike" dirty="0">
                        <a:effectLst/>
                      </a:endParaRPr>
                    </a:p>
                    <a:p>
                      <a:pPr algn="ctr" fontAlgn="ctr"/>
                      <a:r>
                        <a:rPr lang="en-US" sz="1050" b="0" u="none" strike="noStrike" dirty="0">
                          <a:effectLst/>
                        </a:rPr>
                        <a:t>KPI</a:t>
                      </a:r>
                      <a:endParaRPr lang="en-US" sz="1050" b="0" i="0" u="none" strike="noStrike" dirty="0">
                        <a:solidFill>
                          <a:srgbClr val="000000"/>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0" i="0" u="none" strike="noStrike" dirty="0">
                          <a:solidFill>
                            <a:schemeClr val="tx1"/>
                          </a:solidFill>
                          <a:effectLst/>
                          <a:latin typeface="+mj-lt"/>
                          <a:ea typeface="新細明體" panose="02020500000000000000" pitchFamily="18" charset="-120"/>
                        </a:rPr>
                        <a:t>Storage</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0" i="0" u="none" strike="noStrike" dirty="0">
                          <a:solidFill>
                            <a:schemeClr val="tx1"/>
                          </a:solidFill>
                          <a:effectLst/>
                          <a:latin typeface="+mj-lt"/>
                          <a:ea typeface="新細明體" panose="02020500000000000000" pitchFamily="18" charset="-120"/>
                        </a:rPr>
                        <a:t>14.59</a:t>
                      </a:r>
                      <a:endParaRPr lang="zh-TW" altLang="en-US" sz="800" b="0" i="0" u="none" strike="noStrike" dirty="0">
                        <a:solidFill>
                          <a:schemeClr val="tx1"/>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800" b="0" i="0" u="none" strike="noStrike" dirty="0">
                        <a:solidFill>
                          <a:schemeClr val="tx1"/>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800" b="0" i="0" u="none" strike="noStrike" dirty="0">
                        <a:solidFill>
                          <a:schemeClr val="tx1"/>
                        </a:solidFill>
                        <a:effectLst/>
                        <a:highlight>
                          <a:srgbClr val="FFFF00"/>
                        </a:highligh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r>
                        <a:rPr lang="en-US" altLang="zh-TW" sz="800" b="0" i="0" u="none" strike="noStrike" dirty="0">
                          <a:solidFill>
                            <a:schemeClr val="tx1"/>
                          </a:solidFill>
                          <a:effectLst/>
                          <a:latin typeface="+mj-lt"/>
                          <a:ea typeface="新細明體" panose="02020500000000000000" pitchFamily="18" charset="-120"/>
                        </a:rPr>
                        <a:t>Minimum Storage cost by evacuating empties on earliest available vessel </a:t>
                      </a:r>
                      <a:endParaRPr lang="zh-TW" altLang="en-US" sz="800" b="0" i="0" u="none" strike="noStrike" dirty="0">
                        <a:solidFill>
                          <a:schemeClr val="tx1"/>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8280089"/>
                  </a:ext>
                </a:extLst>
              </a:tr>
              <a:tr h="541294">
                <a:tc vMerge="1">
                  <a:txBody>
                    <a:bodyPr/>
                    <a:lstStyle/>
                    <a:p>
                      <a:endParaRPr lang="en-US"/>
                    </a:p>
                  </a:txBody>
                  <a:tcPr/>
                </a:tc>
                <a:tc>
                  <a:txBody>
                    <a:bodyPr/>
                    <a:lstStyle/>
                    <a:p>
                      <a:pPr algn="ctr" fontAlgn="ctr"/>
                      <a:r>
                        <a:rPr lang="en-US" sz="800" b="0" i="0" u="none" strike="noStrike" dirty="0">
                          <a:solidFill>
                            <a:schemeClr val="tx1"/>
                          </a:solidFill>
                          <a:effectLst/>
                          <a:latin typeface="+mj-lt"/>
                          <a:ea typeface="新細明體" panose="02020500000000000000" pitchFamily="18" charset="-120"/>
                        </a:rPr>
                        <a:t>Lift on/off</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0" i="0" u="none" strike="noStrike" dirty="0">
                          <a:solidFill>
                            <a:schemeClr val="tx1"/>
                          </a:solidFill>
                          <a:effectLst/>
                          <a:latin typeface="+mj-lt"/>
                          <a:ea typeface="新細明體" panose="02020500000000000000" pitchFamily="18" charset="-120"/>
                        </a:rPr>
                        <a:t>8.25</a:t>
                      </a:r>
                      <a:endParaRPr lang="zh-TW" altLang="en-US" sz="800" b="0" i="0" u="none" strike="noStrike" dirty="0">
                        <a:solidFill>
                          <a:schemeClr val="tx1"/>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800" b="0" i="0" u="none" strike="noStrike" dirty="0">
                        <a:solidFill>
                          <a:schemeClr val="tx1"/>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800" b="0" i="0" u="none" strike="noStrike" dirty="0">
                        <a:solidFill>
                          <a:schemeClr val="tx1"/>
                        </a:solidFill>
                        <a:effectLst/>
                        <a:highlight>
                          <a:srgbClr val="FFFF00"/>
                        </a:highligh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800" b="0" i="0" u="none" strike="noStrike" dirty="0">
                        <a:solidFill>
                          <a:schemeClr val="tx1"/>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9480689"/>
                  </a:ext>
                </a:extLst>
              </a:tr>
              <a:tr h="322595">
                <a:tc vMerge="1">
                  <a:txBody>
                    <a:bodyPr/>
                    <a:lstStyle/>
                    <a:p>
                      <a:endParaRPr lang="zh-TW" altLang="en-US"/>
                    </a:p>
                  </a:txBody>
                  <a:tcPr/>
                </a:tc>
                <a:tc>
                  <a:txBody>
                    <a:bodyPr/>
                    <a:lstStyle/>
                    <a:p>
                      <a:pPr algn="ctr" fontAlgn="ctr"/>
                      <a:r>
                        <a:rPr lang="en-US" sz="800" b="0" i="0" u="none" strike="noStrike" dirty="0">
                          <a:solidFill>
                            <a:schemeClr val="tx1"/>
                          </a:solidFill>
                          <a:effectLst/>
                          <a:latin typeface="+mj-lt"/>
                          <a:ea typeface="新細明體" panose="02020500000000000000" pitchFamily="18" charset="-120"/>
                        </a:rPr>
                        <a:t>Reposition</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800" b="0" i="0" u="none" strike="noStrike" dirty="0">
                        <a:solidFill>
                          <a:schemeClr val="tx1"/>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800" b="0" i="0" u="none" strike="noStrike" dirty="0">
                        <a:solidFill>
                          <a:schemeClr val="tx1"/>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en-US" altLang="zh-TW" sz="800" u="none" strike="noStrike" dirty="0">
                        <a:solidFill>
                          <a:schemeClr val="tx1"/>
                        </a:solidFill>
                        <a:effectLst/>
                        <a:latin typeface="+mj-lt"/>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r>
                        <a:rPr lang="en-US" altLang="zh-TW" sz="800" b="0" i="0" u="none" strike="noStrike" dirty="0">
                          <a:solidFill>
                            <a:schemeClr val="tx1"/>
                          </a:solidFill>
                          <a:effectLst/>
                          <a:latin typeface="+mj-lt"/>
                          <a:ea typeface="新細明體" panose="02020500000000000000" pitchFamily="18" charset="-120"/>
                        </a:rPr>
                        <a:t>Conduct repositions on units promptly upon availability </a:t>
                      </a:r>
                      <a:endParaRPr lang="zh-TW" altLang="en-US" sz="800" b="0" i="0" u="none" strike="noStrike" dirty="0">
                        <a:solidFill>
                          <a:schemeClr val="tx1"/>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3455894"/>
                  </a:ext>
                </a:extLst>
              </a:tr>
              <a:tr h="322595">
                <a:tc vMerge="1">
                  <a:txBody>
                    <a:bodyPr/>
                    <a:lstStyle/>
                    <a:p>
                      <a:endParaRPr lang="zh-TW" altLang="en-US"/>
                    </a:p>
                  </a:txBody>
                  <a:tcPr/>
                </a:tc>
                <a:tc>
                  <a:txBody>
                    <a:bodyPr/>
                    <a:lstStyle/>
                    <a:p>
                      <a:pPr algn="ctr" fontAlgn="ctr"/>
                      <a:r>
                        <a:rPr lang="en-US" sz="800" b="0" i="0" u="none" strike="noStrike" dirty="0">
                          <a:solidFill>
                            <a:schemeClr val="tx1"/>
                          </a:solidFill>
                          <a:effectLst/>
                          <a:latin typeface="+mj-lt"/>
                          <a:ea typeface="新細明體" panose="02020500000000000000" pitchFamily="18" charset="-120"/>
                        </a:rPr>
                        <a:t>M &amp; R</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0" i="0" u="none" strike="noStrike" dirty="0">
                          <a:solidFill>
                            <a:schemeClr val="tx1"/>
                          </a:solidFill>
                          <a:effectLst/>
                          <a:latin typeface="+mj-lt"/>
                          <a:ea typeface="新細明體" panose="02020500000000000000" pitchFamily="18" charset="-120"/>
                        </a:rPr>
                        <a:t>0</a:t>
                      </a:r>
                      <a:endParaRPr lang="zh-TW" altLang="en-US" sz="800" b="0" i="0" u="none" strike="noStrike" dirty="0">
                        <a:solidFill>
                          <a:schemeClr val="tx1"/>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zh-TW" sz="800" b="0" i="0" u="none" strike="noStrike" dirty="0">
                          <a:solidFill>
                            <a:schemeClr val="tx1"/>
                          </a:solidFill>
                          <a:effectLst/>
                          <a:latin typeface="+mj-lt"/>
                          <a:ea typeface="新細明體" panose="02020500000000000000" pitchFamily="18" charset="-120"/>
                        </a:rPr>
                        <a:t>0</a:t>
                      </a:r>
                      <a:endParaRPr lang="zh-TW" altLang="en-US" sz="800" b="0" i="0" u="none" strike="noStrike" dirty="0">
                        <a:solidFill>
                          <a:schemeClr val="tx1"/>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n-US" altLang="zh-TW" sz="800" b="0" i="0" u="none" strike="noStrike" dirty="0">
                          <a:solidFill>
                            <a:schemeClr val="tx1"/>
                          </a:solidFill>
                          <a:effectLst/>
                          <a:highlight>
                            <a:srgbClr val="FFFF00"/>
                          </a:highlight>
                          <a:latin typeface="+mj-lt"/>
                          <a:ea typeface="新細明體" panose="02020500000000000000" pitchFamily="18" charset="-120"/>
                        </a:rPr>
                        <a:t>0</a:t>
                      </a:r>
                      <a:endParaRPr lang="zh-TW" altLang="en-US" sz="800" b="0" i="0" u="none" strike="noStrike" dirty="0">
                        <a:solidFill>
                          <a:schemeClr val="tx1"/>
                        </a:solidFill>
                        <a:effectLst/>
                        <a:highlight>
                          <a:srgbClr val="FFFF00"/>
                        </a:highligh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r>
                        <a:rPr lang="en-US" altLang="zh-TW" sz="800" b="0" i="0" u="none" strike="noStrike" dirty="0">
                          <a:solidFill>
                            <a:schemeClr val="tx1"/>
                          </a:solidFill>
                          <a:effectLst/>
                          <a:latin typeface="+mj-lt"/>
                          <a:ea typeface="新細明體" panose="02020500000000000000" pitchFamily="18" charset="-120"/>
                        </a:rPr>
                        <a:t>N/A</a:t>
                      </a:r>
                      <a:endParaRPr lang="zh-TW" altLang="en-US" sz="800" b="0" i="0" u="none" strike="noStrike" dirty="0">
                        <a:solidFill>
                          <a:schemeClr val="tx1"/>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8652007"/>
                  </a:ext>
                </a:extLst>
              </a:tr>
              <a:tr h="322595">
                <a:tc rowSpan="3">
                  <a:txBody>
                    <a:bodyPr/>
                    <a:lstStyle/>
                    <a:p>
                      <a:pPr algn="ctr" fontAlgn="ctr"/>
                      <a:r>
                        <a:rPr lang="en-US" altLang="zh-TW" sz="1050" b="0" u="none" strike="noStrike" dirty="0">
                          <a:effectLst/>
                          <a:latin typeface="Candara" panose="020E0502030303020204" pitchFamily="34" charset="0"/>
                        </a:rPr>
                        <a:t>IMD</a:t>
                      </a:r>
                      <a:r>
                        <a:rPr lang="en-US" sz="1050" b="0" u="none" strike="noStrike" dirty="0">
                          <a:effectLst/>
                          <a:latin typeface="Candara" panose="020E0502030303020204" pitchFamily="34" charset="0"/>
                        </a:rPr>
                        <a:t> KPI</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mj-lt"/>
                          <a:ea typeface="新細明體" panose="02020500000000000000" pitchFamily="18" charset="-120"/>
                        </a:rPr>
                        <a:t>Cost </a:t>
                      </a:r>
                      <a:r>
                        <a:rPr lang="en-US" altLang="zh-TW" sz="800" b="0" i="0" u="none" strike="noStrike" dirty="0">
                          <a:solidFill>
                            <a:srgbClr val="000000"/>
                          </a:solidFill>
                          <a:effectLst/>
                          <a:latin typeface="+mj-lt"/>
                          <a:ea typeface="新細明體" panose="02020500000000000000" pitchFamily="18" charset="-120"/>
                        </a:rPr>
                        <a:t>Saving Project</a:t>
                      </a:r>
                      <a:endParaRPr lang="en-US" sz="8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8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8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endParaRPr lang="zh-TW" altLang="en-US" sz="800" b="0" i="0" u="none" strike="noStrike" dirty="0">
                        <a:solidFill>
                          <a:schemeClr val="tx1"/>
                        </a:solidFill>
                        <a:effectLst/>
                        <a:highlight>
                          <a:srgbClr val="FFFF00"/>
                        </a:highligh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800" b="0" i="0" u="none" strike="noStrike" dirty="0">
                        <a:solidFill>
                          <a:srgbClr val="FF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553598"/>
                  </a:ext>
                </a:extLst>
              </a:tr>
              <a:tr h="674903">
                <a:tc vMerge="1">
                  <a:txBody>
                    <a:bodyPr/>
                    <a:lstStyle/>
                    <a:p>
                      <a:endParaRPr lang="zh-TW" altLang="en-US"/>
                    </a:p>
                  </a:txBody>
                  <a:tcPr/>
                </a:tc>
                <a:tc>
                  <a:txBody>
                    <a:bodyPr/>
                    <a:lstStyle/>
                    <a:p>
                      <a:pPr algn="ctr" fontAlgn="ctr"/>
                      <a:r>
                        <a:rPr lang="en-US" sz="800" b="0" i="0" u="none" strike="noStrike" dirty="0">
                          <a:solidFill>
                            <a:srgbClr val="000000"/>
                          </a:solidFill>
                          <a:effectLst/>
                          <a:latin typeface="+mj-lt"/>
                          <a:ea typeface="新細明體" panose="02020500000000000000" pitchFamily="18" charset="-120"/>
                        </a:rPr>
                        <a:t>90% Onboard </a:t>
                      </a:r>
                    </a:p>
                    <a:p>
                      <a:pPr algn="ctr" fontAlgn="ctr"/>
                      <a:r>
                        <a:rPr lang="en-US" sz="800" b="0" i="0" u="none" strike="noStrike" dirty="0">
                          <a:solidFill>
                            <a:srgbClr val="000000"/>
                          </a:solidFill>
                          <a:effectLst/>
                          <a:latin typeface="+mj-lt"/>
                          <a:ea typeface="新細明體" panose="02020500000000000000" pitchFamily="18" charset="-120"/>
                        </a:rPr>
                        <a:t>within 7 Days</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lang="zh-TW" altLang="en-US" sz="800" b="0" i="0" u="none" strike="noStrike" dirty="0">
                        <a:solidFill>
                          <a:schemeClr val="tx1"/>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lang="zh-TW" altLang="en-US" sz="800" b="0" i="0" u="none" strike="noStrike" dirty="0">
                        <a:solidFill>
                          <a:schemeClr val="tx1"/>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endParaRPr lang="en-US" altLang="zh-TW" sz="800" u="none" strike="noStrike" dirty="0">
                        <a:effectLst/>
                        <a:highlight>
                          <a:srgbClr val="FFFF00"/>
                        </a:highlight>
                        <a:latin typeface="+mj-lt"/>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r>
                        <a:rPr lang="en-US" altLang="zh-TW" sz="800" b="0" i="0" u="none" strike="noStrike" dirty="0">
                          <a:solidFill>
                            <a:srgbClr val="000000"/>
                          </a:solidFill>
                          <a:effectLst/>
                          <a:latin typeface="+mj-lt"/>
                          <a:ea typeface="新細明體" panose="02020500000000000000" pitchFamily="18" charset="-120"/>
                        </a:rPr>
                        <a:t>Maintain 90% Onboard within 7 days for all regions but actively monitoring units and ensure prompt exports of units returned to storage. </a:t>
                      </a:r>
                      <a:endParaRPr lang="zh-TW" altLang="en-US" sz="8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0457558"/>
                  </a:ext>
                </a:extLst>
              </a:tr>
              <a:tr h="322595">
                <a:tc vMerge="1">
                  <a:txBody>
                    <a:bodyPr/>
                    <a:lstStyle/>
                    <a:p>
                      <a:endParaRPr lang="zh-TW" altLang="en-US"/>
                    </a:p>
                  </a:txBody>
                  <a:tcPr/>
                </a:tc>
                <a:tc>
                  <a:txBody>
                    <a:bodyPr/>
                    <a:lstStyle/>
                    <a:p>
                      <a:pPr algn="ctr" fontAlgn="ctr"/>
                      <a:r>
                        <a:rPr lang="en-US" sz="800" b="0" i="0" u="none" strike="noStrike" dirty="0">
                          <a:solidFill>
                            <a:srgbClr val="000000"/>
                          </a:solidFill>
                          <a:effectLst/>
                          <a:latin typeface="+mj-lt"/>
                          <a:ea typeface="新細明體" panose="02020500000000000000" pitchFamily="18" charset="-120"/>
                        </a:rPr>
                        <a:t>No Personal Negligence</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0" i="0" u="none" strike="noStrike" dirty="0">
                          <a:solidFill>
                            <a:srgbClr val="000000"/>
                          </a:solidFill>
                          <a:effectLst/>
                          <a:latin typeface="+mj-lt"/>
                          <a:ea typeface="新細明體" panose="02020500000000000000" pitchFamily="18" charset="-120"/>
                        </a:rPr>
                        <a:t>4.83</a:t>
                      </a:r>
                      <a:endParaRPr lang="zh-TW" altLang="en-US" sz="8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8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endParaRPr lang="zh-TW" altLang="en-US" sz="800" b="0" i="0" u="none" strike="noStrike" dirty="0">
                        <a:solidFill>
                          <a:schemeClr val="tx1"/>
                        </a:solidFill>
                        <a:effectLst/>
                        <a:highlight>
                          <a:srgbClr val="FFFF00"/>
                        </a:highligh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r>
                        <a:rPr lang="en-US" altLang="zh-TW" sz="800" b="0" i="0" u="none" strike="noStrike" dirty="0">
                          <a:solidFill>
                            <a:srgbClr val="000000"/>
                          </a:solidFill>
                          <a:effectLst/>
                          <a:latin typeface="+mj-lt"/>
                          <a:ea typeface="新細明體" panose="02020500000000000000" pitchFamily="18" charset="-120"/>
                        </a:rPr>
                        <a:t>Ensure all team members are prompt and accurate when providing information, and also ensure that any errors or issues are resolved within a time-specific period. Also increasing the level of accountability among team members, as we work to increase productivity and efficiency.  </a:t>
                      </a:r>
                      <a:endParaRPr lang="zh-TW" altLang="en-US" sz="8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520168"/>
                  </a:ext>
                </a:extLst>
              </a:tr>
            </a:tbl>
          </a:graphicData>
        </a:graphic>
      </p:graphicFrame>
      <p:sp>
        <p:nvSpPr>
          <p:cNvPr id="5" name="Google Shape;452;p46">
            <a:extLst>
              <a:ext uri="{FF2B5EF4-FFF2-40B4-BE49-F238E27FC236}">
                <a16:creationId xmlns:a16="http://schemas.microsoft.com/office/drawing/2014/main" id="{E485E022-3DFB-AB59-85A9-8F0E6EEC81D7}"/>
              </a:ext>
            </a:extLst>
          </p:cNvPr>
          <p:cNvSpPr txBox="1">
            <a:spLocks/>
          </p:cNvSpPr>
          <p:nvPr/>
        </p:nvSpPr>
        <p:spPr>
          <a:xfrm>
            <a:off x="8892480" y="4926318"/>
            <a:ext cx="582900" cy="205800"/>
          </a:xfrm>
          <a:prstGeom prst="rect">
            <a:avLst/>
          </a:prstGeom>
          <a:noFill/>
          <a:ln>
            <a:noFill/>
          </a:ln>
        </p:spPr>
        <p:txBody>
          <a:bodyPr spcFirstLastPara="1" wrap="square" lIns="91423" tIns="45699" rIns="91423" bIns="45699"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SzPts val="1100"/>
            </a:pPr>
            <a:fld id="{00000000-1234-1234-1234-123412341234}" type="slidenum">
              <a:rPr lang="en-US" sz="1000" smtClean="0"/>
              <a:pPr>
                <a:buSzPts val="1100"/>
              </a:pPr>
              <a:t>59</a:t>
            </a:fld>
            <a:endParaRPr lang="en-US" sz="1000" dirty="0"/>
          </a:p>
        </p:txBody>
      </p:sp>
    </p:spTree>
    <p:extLst>
      <p:ext uri="{BB962C8B-B14F-4D97-AF65-F5344CB8AC3E}">
        <p14:creationId xmlns:p14="http://schemas.microsoft.com/office/powerpoint/2010/main" val="28904706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958087-1D3A-A83C-5749-85093BA0A5C4}"/>
            </a:ext>
          </a:extLst>
        </p:cNvPr>
        <p:cNvGrpSpPr/>
        <p:nvPr/>
      </p:nvGrpSpPr>
      <p:grpSpPr>
        <a:xfrm>
          <a:off x="0" y="0"/>
          <a:ext cx="0" cy="0"/>
          <a:chOff x="0" y="0"/>
          <a:chExt cx="0" cy="0"/>
        </a:xfrm>
      </p:grpSpPr>
      <p:sp>
        <p:nvSpPr>
          <p:cNvPr id="7" name="Title 11">
            <a:extLst>
              <a:ext uri="{FF2B5EF4-FFF2-40B4-BE49-F238E27FC236}">
                <a16:creationId xmlns:a16="http://schemas.microsoft.com/office/drawing/2014/main" id="{AAFE095D-AEDD-ACA7-C110-0EE1A0D5E1BD}"/>
              </a:ext>
            </a:extLst>
          </p:cNvPr>
          <p:cNvSpPr>
            <a:spLocks noGrp="1"/>
          </p:cNvSpPr>
          <p:nvPr>
            <p:ph type="title"/>
          </p:nvPr>
        </p:nvSpPr>
        <p:spPr>
          <a:xfrm>
            <a:off x="107504" y="123478"/>
            <a:ext cx="8928992" cy="533400"/>
          </a:xfrm>
          <a:solidFill>
            <a:srgbClr val="003217"/>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altLang="zh-TW" sz="2400" b="1" dirty="0">
                <a:latin typeface="DFKai-SB" pitchFamily="65" charset="-120"/>
                <a:ea typeface="DFKai-SB" pitchFamily="65" charset="-120"/>
              </a:rPr>
              <a:t>Topic discussion </a:t>
            </a:r>
            <a:r>
              <a:rPr lang="en-US" altLang="zh-TW" sz="2400" b="1" dirty="0">
                <a:solidFill>
                  <a:srgbClr val="FFFF00"/>
                </a:solidFill>
                <a:latin typeface="DFKai-SB" pitchFamily="65" charset="-120"/>
                <a:ea typeface="DFKai-SB" pitchFamily="65" charset="-120"/>
              </a:rPr>
              <a:t>(CR+NI)</a:t>
            </a:r>
            <a:endParaRPr lang="en-US" sz="2400" b="1" dirty="0">
              <a:solidFill>
                <a:srgbClr val="FFFF00"/>
              </a:solidFill>
              <a:latin typeface="DFKai-SB" pitchFamily="65" charset="-120"/>
              <a:ea typeface="DFKai-SB" pitchFamily="65" charset="-120"/>
            </a:endParaRPr>
          </a:p>
        </p:txBody>
      </p:sp>
      <p:sp>
        <p:nvSpPr>
          <p:cNvPr id="5" name="Slide Number Placeholder 1">
            <a:extLst>
              <a:ext uri="{FF2B5EF4-FFF2-40B4-BE49-F238E27FC236}">
                <a16:creationId xmlns:a16="http://schemas.microsoft.com/office/drawing/2014/main" id="{23208F7E-FD84-938B-43DA-B6400429FE7D}"/>
              </a:ext>
            </a:extLst>
          </p:cNvPr>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6</a:t>
            </a:fld>
            <a:endParaRPr lang="en-US" sz="1200" dirty="0">
              <a:solidFill>
                <a:prstClr val="black"/>
              </a:solidFill>
              <a:latin typeface="Calibri"/>
            </a:endParaRPr>
          </a:p>
        </p:txBody>
      </p:sp>
      <p:sp>
        <p:nvSpPr>
          <p:cNvPr id="3" name="文字方塊 2">
            <a:extLst>
              <a:ext uri="{FF2B5EF4-FFF2-40B4-BE49-F238E27FC236}">
                <a16:creationId xmlns:a16="http://schemas.microsoft.com/office/drawing/2014/main" id="{2C9FDE74-877D-28E2-FCE6-06CDE3C1F867}"/>
              </a:ext>
            </a:extLst>
          </p:cNvPr>
          <p:cNvSpPr txBox="1"/>
          <p:nvPr/>
        </p:nvSpPr>
        <p:spPr>
          <a:xfrm>
            <a:off x="219300" y="2199196"/>
            <a:ext cx="8784976" cy="2400657"/>
          </a:xfrm>
          <a:prstGeom prst="rect">
            <a:avLst/>
          </a:prstGeom>
          <a:noFill/>
        </p:spPr>
        <p:txBody>
          <a:bodyPr wrap="square" rtlCol="0" anchor="t">
            <a:spAutoFit/>
          </a:bodyPr>
          <a:lstStyle/>
          <a:p>
            <a:pPr>
              <a:lnSpc>
                <a:spcPct val="150000"/>
              </a:lnSpc>
            </a:pPr>
            <a:r>
              <a:rPr lang="en-US" altLang="zh-TW" sz="1600" b="1" dirty="0"/>
              <a:t>E</a:t>
            </a:r>
            <a:r>
              <a:rPr lang="en-US" sz="1600" b="1" dirty="0"/>
              <a:t>conomic background</a:t>
            </a:r>
            <a:endParaRPr lang="en-US" sz="1600" b="1" i="0" dirty="0">
              <a:effectLst/>
              <a:latin typeface="Helvetica Neue"/>
            </a:endParaRPr>
          </a:p>
          <a:p>
            <a:pPr marL="228600" indent="-228600">
              <a:lnSpc>
                <a:spcPct val="150000"/>
              </a:lnSpc>
              <a:buFont typeface="Wingdings" panose="05000000000000000000" pitchFamily="2" charset="2"/>
              <a:buChar char="v"/>
            </a:pPr>
            <a:r>
              <a:rPr lang="en-US" sz="1200" dirty="0">
                <a:latin typeface="+mj-lt"/>
              </a:rPr>
              <a:t>The 2024 exports closed for Costa Rica with a 9% growth.</a:t>
            </a:r>
          </a:p>
          <a:p>
            <a:pPr marL="228600" indent="-228600">
              <a:lnSpc>
                <a:spcPct val="150000"/>
              </a:lnSpc>
              <a:buFont typeface="Wingdings" panose="05000000000000000000" pitchFamily="2" charset="2"/>
              <a:buChar char="v"/>
            </a:pPr>
            <a:r>
              <a:rPr lang="en-US" sz="1200" dirty="0">
                <a:latin typeface="+mj-lt"/>
              </a:rPr>
              <a:t>The OECD (Organization for Economic Cooperation and Development) and the Central bank expects that GDP will increase 3.9% for Costa Rica in 2025. </a:t>
            </a:r>
          </a:p>
          <a:p>
            <a:pPr marL="228600" indent="-228600">
              <a:lnSpc>
                <a:spcPct val="150000"/>
              </a:lnSpc>
              <a:buFont typeface="Wingdings" panose="05000000000000000000" pitchFamily="2" charset="2"/>
              <a:buChar char="v"/>
            </a:pPr>
            <a:r>
              <a:rPr lang="en-US" sz="1200" dirty="0">
                <a:latin typeface="+mj-lt"/>
              </a:rPr>
              <a:t>For Nicaragua the IMF expects that GDP will increase in 3.8%.</a:t>
            </a:r>
          </a:p>
          <a:p>
            <a:pPr marL="228600" indent="-228600">
              <a:lnSpc>
                <a:spcPct val="150000"/>
              </a:lnSpc>
              <a:buFont typeface="Wingdings" panose="05000000000000000000" pitchFamily="2" charset="2"/>
              <a:buChar char="v"/>
            </a:pPr>
            <a:r>
              <a:rPr lang="en-US" sz="1200" dirty="0">
                <a:latin typeface="+mj-lt"/>
              </a:rPr>
              <a:t>The exchange rate (USD-CRC) remains at a lower level, making exporters less competitive due to CR colon appreciation, promoting imports to the country.</a:t>
            </a:r>
          </a:p>
          <a:p>
            <a:pPr marL="285750" indent="-285750">
              <a:buFont typeface="Arial" pitchFamily="34" charset="0"/>
              <a:buChar char="•"/>
            </a:pPr>
            <a:endParaRPr lang="en-US" dirty="0"/>
          </a:p>
        </p:txBody>
      </p:sp>
      <p:graphicFrame>
        <p:nvGraphicFramePr>
          <p:cNvPr id="4" name="表格 3">
            <a:extLst>
              <a:ext uri="{FF2B5EF4-FFF2-40B4-BE49-F238E27FC236}">
                <a16:creationId xmlns:a16="http://schemas.microsoft.com/office/drawing/2014/main" id="{A9BA12EF-0E4F-6FAC-FE46-19D1EDAF1D5A}"/>
              </a:ext>
            </a:extLst>
          </p:cNvPr>
          <p:cNvGraphicFramePr>
            <a:graphicFrameLocks noGrp="1"/>
          </p:cNvGraphicFramePr>
          <p:nvPr/>
        </p:nvGraphicFramePr>
        <p:xfrm>
          <a:off x="611560" y="1373319"/>
          <a:ext cx="6758880" cy="675421"/>
        </p:xfrm>
        <a:graphic>
          <a:graphicData uri="http://schemas.openxmlformats.org/drawingml/2006/table">
            <a:tbl>
              <a:tblPr firstRow="1" bandRow="1">
                <a:tableStyleId>{5C22544A-7EE6-4342-B048-85BDC9FD1C3A}</a:tableStyleId>
              </a:tblPr>
              <a:tblGrid>
                <a:gridCol w="1689720">
                  <a:extLst>
                    <a:ext uri="{9D8B030D-6E8A-4147-A177-3AD203B41FA5}">
                      <a16:colId xmlns:a16="http://schemas.microsoft.com/office/drawing/2014/main" val="20000"/>
                    </a:ext>
                  </a:extLst>
                </a:gridCol>
                <a:gridCol w="1689720">
                  <a:extLst>
                    <a:ext uri="{9D8B030D-6E8A-4147-A177-3AD203B41FA5}">
                      <a16:colId xmlns:a16="http://schemas.microsoft.com/office/drawing/2014/main" val="20001"/>
                    </a:ext>
                  </a:extLst>
                </a:gridCol>
                <a:gridCol w="1689720">
                  <a:extLst>
                    <a:ext uri="{9D8B030D-6E8A-4147-A177-3AD203B41FA5}">
                      <a16:colId xmlns:a16="http://schemas.microsoft.com/office/drawing/2014/main" val="20002"/>
                    </a:ext>
                  </a:extLst>
                </a:gridCol>
                <a:gridCol w="1689720">
                  <a:extLst>
                    <a:ext uri="{9D8B030D-6E8A-4147-A177-3AD203B41FA5}">
                      <a16:colId xmlns:a16="http://schemas.microsoft.com/office/drawing/2014/main" val="20003"/>
                    </a:ext>
                  </a:extLst>
                </a:gridCol>
              </a:tblGrid>
              <a:tr h="370621">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400" dirty="0">
                          <a:solidFill>
                            <a:schemeClr val="bg1"/>
                          </a:solidFill>
                        </a:rPr>
                        <a:t>Get worse</a:t>
                      </a:r>
                      <a:endParaRPr lang="en-US" sz="1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solidFill>
                            <a:schemeClr val="bg1"/>
                          </a:solidFill>
                        </a:rPr>
                        <a:t>Improve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solidFill>
                            <a:schemeClr val="bg1"/>
                          </a:solidFill>
                        </a:rPr>
                        <a:t>Stay</a:t>
                      </a:r>
                      <a:r>
                        <a:rPr lang="en-US" sz="1400" baseline="0" dirty="0">
                          <a:solidFill>
                            <a:schemeClr val="bg1"/>
                          </a:solidFill>
                        </a:rPr>
                        <a:t> the same</a:t>
                      </a:r>
                      <a:endParaRPr lang="en-US" sz="1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88032">
                <a:tc>
                  <a:txBody>
                    <a:bodyPr/>
                    <a:lstStyle/>
                    <a:p>
                      <a:pPr algn="ctr"/>
                      <a:r>
                        <a:rPr lang="en-US" sz="1400" dirty="0"/>
                        <a:t>2025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2" name="文字方塊 2">
            <a:extLst>
              <a:ext uri="{FF2B5EF4-FFF2-40B4-BE49-F238E27FC236}">
                <a16:creationId xmlns:a16="http://schemas.microsoft.com/office/drawing/2014/main" id="{B54D09E7-DEE3-ABC7-FE1E-7C0F048F444A}"/>
              </a:ext>
            </a:extLst>
          </p:cNvPr>
          <p:cNvSpPr txBox="1"/>
          <p:nvPr/>
        </p:nvSpPr>
        <p:spPr>
          <a:xfrm>
            <a:off x="179512" y="821004"/>
            <a:ext cx="8784976" cy="338554"/>
          </a:xfrm>
          <a:prstGeom prst="rect">
            <a:avLst/>
          </a:prstGeom>
          <a:noFill/>
        </p:spPr>
        <p:txBody>
          <a:bodyPr wrap="square" rtlCol="0" anchor="t">
            <a:spAutoFit/>
          </a:bodyPr>
          <a:lstStyle/>
          <a:p>
            <a:r>
              <a:rPr lang="en-US" sz="1600" b="1" dirty="0">
                <a:latin typeface="+mj-lt"/>
              </a:rPr>
              <a:t>Future market forecast</a:t>
            </a:r>
            <a:r>
              <a:rPr lang="zh-TW" altLang="en-US" sz="1600" b="1" dirty="0">
                <a:latin typeface="+mj-lt"/>
              </a:rPr>
              <a:t> </a:t>
            </a:r>
            <a:r>
              <a:rPr lang="en-US" altLang="zh-TW" sz="1600" b="1" dirty="0">
                <a:latin typeface="+mj-lt"/>
              </a:rPr>
              <a:t>in 2025</a:t>
            </a:r>
            <a:r>
              <a:rPr lang="en-US" sz="1600" b="1" dirty="0">
                <a:latin typeface="+mj-lt"/>
              </a:rPr>
              <a:t> (Pessimistic / Optimistic / Remain the same)?</a:t>
            </a:r>
          </a:p>
        </p:txBody>
      </p:sp>
    </p:spTree>
    <p:extLst>
      <p:ext uri="{BB962C8B-B14F-4D97-AF65-F5344CB8AC3E}">
        <p14:creationId xmlns:p14="http://schemas.microsoft.com/office/powerpoint/2010/main" val="159930777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0584F3-6BE5-7D5B-BF59-A1B66F1823AA}"/>
            </a:ext>
          </a:extLst>
        </p:cNvPr>
        <p:cNvGrpSpPr/>
        <p:nvPr/>
      </p:nvGrpSpPr>
      <p:grpSpPr>
        <a:xfrm>
          <a:off x="0" y="0"/>
          <a:ext cx="0" cy="0"/>
          <a:chOff x="0" y="0"/>
          <a:chExt cx="0" cy="0"/>
        </a:xfrm>
      </p:grpSpPr>
      <p:sp>
        <p:nvSpPr>
          <p:cNvPr id="4" name="Title 11">
            <a:extLst>
              <a:ext uri="{FF2B5EF4-FFF2-40B4-BE49-F238E27FC236}">
                <a16:creationId xmlns:a16="http://schemas.microsoft.com/office/drawing/2014/main" id="{DEE92F3D-86AF-6A20-FFC8-4D730C1572C9}"/>
              </a:ext>
            </a:extLst>
          </p:cNvPr>
          <p:cNvSpPr txBox="1">
            <a:spLocks/>
          </p:cNvSpPr>
          <p:nvPr/>
        </p:nvSpPr>
        <p:spPr>
          <a:xfrm>
            <a:off x="107504" y="123478"/>
            <a:ext cx="8928992" cy="533400"/>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lIns="0" tIns="0" rIns="0" bIns="0" anchor="ctr">
            <a:norm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altLang="zh-TW" sz="2400" b="1" kern="0" dirty="0">
                <a:latin typeface="DFKai-SB" pitchFamily="65" charset="-120"/>
                <a:ea typeface="DFKai-SB" pitchFamily="65" charset="-120"/>
              </a:rPr>
              <a:t>OCD/OPD Topic discussion </a:t>
            </a:r>
            <a:r>
              <a:rPr lang="en-US" altLang="zh-TW" sz="2400" b="1" kern="0" dirty="0">
                <a:solidFill>
                  <a:srgbClr val="FFFF00"/>
                </a:solidFill>
                <a:latin typeface="DFKai-SB" pitchFamily="65" charset="-120"/>
                <a:ea typeface="DFKai-SB" pitchFamily="65" charset="-120"/>
              </a:rPr>
              <a:t>(TT)</a:t>
            </a:r>
            <a:endParaRPr lang="en-US" sz="2400" b="1" kern="0" dirty="0">
              <a:solidFill>
                <a:srgbClr val="FFFF00"/>
              </a:solidFill>
              <a:latin typeface="DFKai-SB" pitchFamily="65" charset="-120"/>
              <a:ea typeface="DFKai-SB" pitchFamily="65" charset="-120"/>
            </a:endParaRPr>
          </a:p>
        </p:txBody>
      </p:sp>
      <p:graphicFrame>
        <p:nvGraphicFramePr>
          <p:cNvPr id="2" name="表格 1">
            <a:extLst>
              <a:ext uri="{FF2B5EF4-FFF2-40B4-BE49-F238E27FC236}">
                <a16:creationId xmlns:a16="http://schemas.microsoft.com/office/drawing/2014/main" id="{F40B1C30-F6D2-E9CA-9E3C-88F427BEAE4B}"/>
              </a:ext>
            </a:extLst>
          </p:cNvPr>
          <p:cNvGraphicFramePr>
            <a:graphicFrameLocks noGrp="1"/>
          </p:cNvGraphicFramePr>
          <p:nvPr>
            <p:extLst>
              <p:ext uri="{D42A27DB-BD31-4B8C-83A1-F6EECF244321}">
                <p14:modId xmlns:p14="http://schemas.microsoft.com/office/powerpoint/2010/main" val="964002930"/>
              </p:ext>
            </p:extLst>
          </p:nvPr>
        </p:nvGraphicFramePr>
        <p:xfrm>
          <a:off x="35496" y="699542"/>
          <a:ext cx="9001000" cy="3454564"/>
        </p:xfrm>
        <a:graphic>
          <a:graphicData uri="http://schemas.openxmlformats.org/drawingml/2006/table">
            <a:tbl>
              <a:tblPr>
                <a:tableStyleId>{5C22544A-7EE6-4342-B048-85BDC9FD1C3A}</a:tableStyleId>
              </a:tblPr>
              <a:tblGrid>
                <a:gridCol w="637370">
                  <a:extLst>
                    <a:ext uri="{9D8B030D-6E8A-4147-A177-3AD203B41FA5}">
                      <a16:colId xmlns:a16="http://schemas.microsoft.com/office/drawing/2014/main" val="1096605092"/>
                    </a:ext>
                  </a:extLst>
                </a:gridCol>
                <a:gridCol w="1203750">
                  <a:extLst>
                    <a:ext uri="{9D8B030D-6E8A-4147-A177-3AD203B41FA5}">
                      <a16:colId xmlns:a16="http://schemas.microsoft.com/office/drawing/2014/main" val="1714653431"/>
                    </a:ext>
                  </a:extLst>
                </a:gridCol>
                <a:gridCol w="691490">
                  <a:extLst>
                    <a:ext uri="{9D8B030D-6E8A-4147-A177-3AD203B41FA5}">
                      <a16:colId xmlns:a16="http://schemas.microsoft.com/office/drawing/2014/main" val="2905017876"/>
                    </a:ext>
                  </a:extLst>
                </a:gridCol>
                <a:gridCol w="894438">
                  <a:extLst>
                    <a:ext uri="{9D8B030D-6E8A-4147-A177-3AD203B41FA5}">
                      <a16:colId xmlns:a16="http://schemas.microsoft.com/office/drawing/2014/main" val="4291711140"/>
                    </a:ext>
                  </a:extLst>
                </a:gridCol>
                <a:gridCol w="894438">
                  <a:extLst>
                    <a:ext uri="{9D8B030D-6E8A-4147-A177-3AD203B41FA5}">
                      <a16:colId xmlns:a16="http://schemas.microsoft.com/office/drawing/2014/main" val="1668644550"/>
                    </a:ext>
                  </a:extLst>
                </a:gridCol>
                <a:gridCol w="4679514">
                  <a:extLst>
                    <a:ext uri="{9D8B030D-6E8A-4147-A177-3AD203B41FA5}">
                      <a16:colId xmlns:a16="http://schemas.microsoft.com/office/drawing/2014/main" val="3561485105"/>
                    </a:ext>
                  </a:extLst>
                </a:gridCol>
              </a:tblGrid>
              <a:tr h="209868">
                <a:tc>
                  <a:txBody>
                    <a:bodyPr/>
                    <a:lstStyle/>
                    <a:p>
                      <a:pPr algn="l" fontAlgn="ctr"/>
                      <a:r>
                        <a:rPr lang="zh-TW" altLang="en-US" sz="900" u="none" strike="noStrike" dirty="0">
                          <a:effectLst/>
                          <a:latin typeface="Candara" panose="020E0502030303020204" pitchFamily="34" charset="0"/>
                        </a:rPr>
                        <a:t>　</a:t>
                      </a: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900" u="none" strike="noStrike" dirty="0">
                          <a:effectLst/>
                          <a:latin typeface="Candara" panose="020E0502030303020204" pitchFamily="34" charset="0"/>
                        </a:rPr>
                        <a:t>　</a:t>
                      </a:r>
                      <a:r>
                        <a:rPr lang="en-US" altLang="zh-TW" sz="900" u="none" strike="noStrike" dirty="0">
                          <a:effectLst/>
                          <a:latin typeface="Candara" panose="020E0502030303020204" pitchFamily="34" charset="0"/>
                        </a:rPr>
                        <a:t>ITEM</a:t>
                      </a: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effectLst/>
                          <a:latin typeface="Candara" panose="020E0502030303020204" pitchFamily="34" charset="0"/>
                        </a:rPr>
                        <a:t>2023</a:t>
                      </a:r>
                      <a:endParaRPr lang="en-US" altLang="zh-TW" sz="800" b="1"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effectLst/>
                          <a:latin typeface="Candara" panose="020E0502030303020204" pitchFamily="34" charset="0"/>
                        </a:rPr>
                        <a:t>2024</a:t>
                      </a:r>
                      <a:endParaRPr lang="en-US" altLang="zh-TW" sz="800" b="1"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effectLst/>
                          <a:latin typeface="Candara" panose="020E0502030303020204" pitchFamily="34" charset="0"/>
                        </a:rPr>
                        <a:t>Diff</a:t>
                      </a:r>
                      <a:endParaRPr lang="en-US" sz="800" b="1"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solidFill>
                            <a:schemeClr val="tx1"/>
                          </a:solidFill>
                          <a:effectLst/>
                          <a:latin typeface="Candara" panose="020E0502030303020204" pitchFamily="34" charset="0"/>
                        </a:rPr>
                        <a:t>Action Plan</a:t>
                      </a:r>
                      <a:r>
                        <a:rPr lang="zh-TW" altLang="en-US" sz="800" b="1" u="none" strike="noStrike" dirty="0">
                          <a:solidFill>
                            <a:schemeClr val="tx1"/>
                          </a:solidFill>
                          <a:effectLst/>
                          <a:latin typeface="Candara" panose="020E0502030303020204" pitchFamily="34" charset="0"/>
                        </a:rPr>
                        <a:t> </a:t>
                      </a:r>
                      <a:r>
                        <a:rPr lang="en-US" altLang="zh-TW" sz="800" b="1" u="none" strike="noStrike" dirty="0">
                          <a:solidFill>
                            <a:schemeClr val="tx1"/>
                          </a:solidFill>
                          <a:effectLst/>
                          <a:latin typeface="Candara" panose="020E0502030303020204" pitchFamily="34" charset="0"/>
                        </a:rPr>
                        <a:t>in 2025</a:t>
                      </a:r>
                      <a:endParaRPr lang="en-US"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9596723"/>
                  </a:ext>
                </a:extLst>
              </a:tr>
              <a:tr h="609532">
                <a:tc rowSpan="3">
                  <a:txBody>
                    <a:bodyPr/>
                    <a:lstStyle/>
                    <a:p>
                      <a:pPr algn="ctr" fontAlgn="ctr"/>
                      <a:r>
                        <a:rPr lang="en-US" sz="1050" b="0" u="none" strike="noStrike" dirty="0">
                          <a:effectLst/>
                          <a:latin typeface="Candara" panose="020E0502030303020204" pitchFamily="34" charset="0"/>
                        </a:rPr>
                        <a:t>OPD KPI</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0" u="none" strike="noStrike" dirty="0">
                          <a:effectLst/>
                          <a:latin typeface="+mj-lt"/>
                        </a:rPr>
                        <a:t>BOA</a:t>
                      </a:r>
                      <a:endParaRPr lang="en-US" sz="8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8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8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800" b="0" i="0" u="none" strike="noStrike" dirty="0">
                        <a:solidFill>
                          <a:srgbClr val="000000"/>
                        </a:solidFill>
                        <a:effectLst/>
                        <a:highlight>
                          <a:srgbClr val="FFFF00"/>
                        </a:highligh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r>
                        <a:rPr lang="en-US" altLang="zh-TW" sz="800" b="0" i="0" u="none" strike="noStrike" dirty="0">
                          <a:solidFill>
                            <a:srgbClr val="000000"/>
                          </a:solidFill>
                          <a:effectLst/>
                          <a:latin typeface="+mj-lt"/>
                          <a:ea typeface="新細明體" panose="02020500000000000000" pitchFamily="18" charset="-120"/>
                        </a:rPr>
                        <a:t>Maintain communication and good working relations with vessel agents to ensure a continues streamline process with cargo arrival and departure </a:t>
                      </a:r>
                      <a:endParaRPr lang="zh-TW" altLang="en-US" sz="8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8280089"/>
                  </a:ext>
                </a:extLst>
              </a:tr>
              <a:tr h="194296">
                <a:tc vMerge="1">
                  <a:txBody>
                    <a:bodyPr/>
                    <a:lstStyle/>
                    <a:p>
                      <a:endParaRPr lang="zh-TW" altLang="en-US"/>
                    </a:p>
                  </a:txBody>
                  <a:tcPr/>
                </a:tc>
                <a:tc>
                  <a:txBody>
                    <a:bodyPr/>
                    <a:lstStyle/>
                    <a:p>
                      <a:pPr algn="ctr" fontAlgn="ctr"/>
                      <a:r>
                        <a:rPr lang="en-US" sz="800" b="0" u="none" strike="noStrike" dirty="0">
                          <a:effectLst/>
                          <a:latin typeface="+mj-lt"/>
                        </a:rPr>
                        <a:t>Port Stay</a:t>
                      </a:r>
                      <a:endParaRPr lang="en-US" sz="8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8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8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800" b="0" i="0" u="none" strike="noStrike" dirty="0">
                        <a:solidFill>
                          <a:srgbClr val="000000"/>
                        </a:solidFill>
                        <a:effectLst/>
                        <a:highlight>
                          <a:srgbClr val="FFFF00"/>
                        </a:highligh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r>
                        <a:rPr lang="en-US" altLang="zh-TW" sz="800" b="0" i="0" u="none" strike="noStrike" dirty="0">
                          <a:solidFill>
                            <a:schemeClr val="tx1"/>
                          </a:solidFill>
                          <a:effectLst/>
                          <a:latin typeface="+mj-lt"/>
                          <a:ea typeface="新細明體" panose="02020500000000000000" pitchFamily="18" charset="-120"/>
                        </a:rPr>
                        <a:t>Continuously work to decrease excessive stay periods of units at the port facility, greater efforts need to be placed on units at Guyana port to ensure fast and effective export of empty units at the terminal. A more streamlined process would also have to be developed to improve the export process</a:t>
                      </a:r>
                      <a:endParaRPr lang="zh-TW" altLang="en-US" sz="800" b="0" i="0" u="none" strike="noStrike" dirty="0">
                        <a:solidFill>
                          <a:schemeClr val="tx1"/>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3455894"/>
                  </a:ext>
                </a:extLst>
              </a:tr>
              <a:tr h="354456">
                <a:tc vMerge="1">
                  <a:txBody>
                    <a:bodyPr/>
                    <a:lstStyle/>
                    <a:p>
                      <a:endParaRPr lang="zh-TW" altLang="en-US"/>
                    </a:p>
                  </a:txBody>
                  <a:tcPr/>
                </a:tc>
                <a:tc>
                  <a:txBody>
                    <a:bodyPr/>
                    <a:lstStyle/>
                    <a:p>
                      <a:pPr algn="ctr" fontAlgn="ctr"/>
                      <a:r>
                        <a:rPr lang="en-US" sz="800" b="0" u="none" strike="noStrike" dirty="0">
                          <a:effectLst/>
                          <a:latin typeface="+mj-lt"/>
                        </a:rPr>
                        <a:t>Productivity</a:t>
                      </a:r>
                      <a:endParaRPr lang="en-US" sz="8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8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8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800" b="0" i="0" u="none" strike="noStrike" dirty="0">
                        <a:solidFill>
                          <a:srgbClr val="000000"/>
                        </a:solidFill>
                        <a:effectLst/>
                        <a:highlight>
                          <a:srgbClr val="FFFF00"/>
                        </a:highligh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r>
                        <a:rPr lang="en-US" altLang="zh-TW" sz="800" b="0" i="0" u="none" strike="noStrike" dirty="0">
                          <a:solidFill>
                            <a:srgbClr val="000000"/>
                          </a:solidFill>
                          <a:effectLst/>
                          <a:latin typeface="+mj-lt"/>
                          <a:ea typeface="新細明體" panose="02020500000000000000" pitchFamily="18" charset="-120"/>
                        </a:rPr>
                        <a:t>Maintain and improve communications between both vessel agents and Evergreen personnel to ensure maximum productivity is maintained, ensure proper and timely communications to assist in the alleviation of any issues that may occur during operations </a:t>
                      </a:r>
                      <a:endParaRPr lang="zh-TW" altLang="en-US" sz="8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8652007"/>
                  </a:ext>
                </a:extLst>
              </a:tr>
              <a:tr h="248211">
                <a:tc rowSpan="3">
                  <a:txBody>
                    <a:bodyPr/>
                    <a:lstStyle/>
                    <a:p>
                      <a:pPr algn="ctr" fontAlgn="ctr"/>
                      <a:r>
                        <a:rPr lang="en-US" sz="1050" b="0" u="none" strike="noStrike" dirty="0">
                          <a:effectLst/>
                          <a:latin typeface="Candara" panose="020E0502030303020204" pitchFamily="34" charset="0"/>
                        </a:rPr>
                        <a:t>OCD KPI</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0" u="none" strike="noStrike" dirty="0">
                          <a:effectLst/>
                          <a:latin typeface="+mj-lt"/>
                        </a:rPr>
                        <a:t>Incentive</a:t>
                      </a:r>
                      <a:endParaRPr lang="en-US" sz="8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8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8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800" b="0" i="0" u="none" strike="noStrike" dirty="0">
                        <a:solidFill>
                          <a:srgbClr val="FF0000"/>
                        </a:solidFill>
                        <a:effectLst/>
                        <a:highlight>
                          <a:srgbClr val="FFFF00"/>
                        </a:highligh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800" b="0" i="0" u="none" strike="noStrike" dirty="0">
                        <a:solidFill>
                          <a:srgbClr val="FF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553598"/>
                  </a:ext>
                </a:extLst>
              </a:tr>
              <a:tr h="891090">
                <a:tc vMerge="1">
                  <a:txBody>
                    <a:bodyPr/>
                    <a:lstStyle/>
                    <a:p>
                      <a:endParaRPr lang="zh-TW" altLang="en-US"/>
                    </a:p>
                  </a:txBody>
                  <a:tcPr/>
                </a:tc>
                <a:tc>
                  <a:txBody>
                    <a:bodyPr/>
                    <a:lstStyle/>
                    <a:p>
                      <a:pPr algn="ctr" fontAlgn="ctr"/>
                      <a:r>
                        <a:rPr lang="en-US" sz="800" b="0" u="none" strike="noStrike">
                          <a:effectLst/>
                          <a:latin typeface="+mj-lt"/>
                        </a:rPr>
                        <a:t>Empty Storage</a:t>
                      </a:r>
                      <a:endParaRPr lang="en-US" sz="8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US" altLang="zh-TW" sz="800" u="none" strike="noStrike" dirty="0">
                        <a:effectLst/>
                        <a:latin typeface="+mj-lt"/>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8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800" b="0" i="0" u="none" strike="noStrike" dirty="0">
                        <a:solidFill>
                          <a:srgbClr val="000000"/>
                        </a:solidFill>
                        <a:effectLst/>
                        <a:highlight>
                          <a:srgbClr val="FFFF00"/>
                        </a:highligh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r>
                        <a:rPr lang="en-US" altLang="zh-TW" sz="800" b="0" i="0" u="none" strike="noStrike" dirty="0">
                          <a:solidFill>
                            <a:srgbClr val="000000"/>
                          </a:solidFill>
                          <a:effectLst/>
                          <a:latin typeface="+mj-lt"/>
                          <a:ea typeface="新細明體" panose="02020500000000000000" pitchFamily="18" charset="-120"/>
                        </a:rPr>
                        <a:t>Ensure units are made ready (sealing, documentation etc.) in a prompt manner to ensure export on next available sailing.</a:t>
                      </a:r>
                    </a:p>
                    <a:p>
                      <a:pPr algn="l" fontAlgn="ctr"/>
                      <a:r>
                        <a:rPr lang="en-US" altLang="zh-TW" sz="800" b="0" i="0" u="none" strike="noStrike" dirty="0">
                          <a:solidFill>
                            <a:srgbClr val="000000"/>
                          </a:solidFill>
                          <a:effectLst/>
                          <a:latin typeface="+mj-lt"/>
                          <a:ea typeface="新細明體" panose="02020500000000000000" pitchFamily="18" charset="-120"/>
                        </a:rPr>
                        <a:t>Monitor and communicate with the team any port or sailing disruptions. </a:t>
                      </a:r>
                      <a:endParaRPr lang="zh-TW" altLang="en-US" sz="8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0457558"/>
                  </a:ext>
                </a:extLst>
              </a:tr>
              <a:tr h="750267">
                <a:tc vMerge="1">
                  <a:txBody>
                    <a:bodyPr/>
                    <a:lstStyle/>
                    <a:p>
                      <a:endParaRPr lang="zh-TW" altLang="en-US"/>
                    </a:p>
                  </a:txBody>
                  <a:tcPr/>
                </a:tc>
                <a:tc>
                  <a:txBody>
                    <a:bodyPr/>
                    <a:lstStyle/>
                    <a:p>
                      <a:pPr algn="ctr" fontAlgn="ctr"/>
                      <a:r>
                        <a:rPr lang="en-US" sz="800" b="0" u="none" strike="noStrike">
                          <a:effectLst/>
                          <a:latin typeface="+mj-lt"/>
                        </a:rPr>
                        <a:t>Rate Reduction</a:t>
                      </a:r>
                      <a:endParaRPr lang="en-US" sz="8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8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8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800" b="0" i="0" u="none" strike="noStrike" dirty="0">
                        <a:solidFill>
                          <a:srgbClr val="000000"/>
                        </a:solidFill>
                        <a:effectLst/>
                        <a:highlight>
                          <a:srgbClr val="FFFF00"/>
                        </a:highligh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r>
                        <a:rPr lang="en-US" altLang="zh-TW" sz="800" b="0" i="0" u="none" strike="noStrike" dirty="0">
                          <a:solidFill>
                            <a:srgbClr val="000000"/>
                          </a:solidFill>
                          <a:effectLst/>
                          <a:latin typeface="+mj-lt"/>
                          <a:ea typeface="新細明體" panose="02020500000000000000" pitchFamily="18" charset="-120"/>
                        </a:rPr>
                        <a:t>An active rate system to be developed and constantly monitored against competitors’ rates. </a:t>
                      </a:r>
                      <a:endParaRPr lang="zh-TW" altLang="en-US" sz="8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520168"/>
                  </a:ext>
                </a:extLst>
              </a:tr>
            </a:tbl>
          </a:graphicData>
        </a:graphic>
      </p:graphicFrame>
      <p:sp>
        <p:nvSpPr>
          <p:cNvPr id="5" name="Google Shape;452;p46">
            <a:extLst>
              <a:ext uri="{FF2B5EF4-FFF2-40B4-BE49-F238E27FC236}">
                <a16:creationId xmlns:a16="http://schemas.microsoft.com/office/drawing/2014/main" id="{8A50E624-CA97-287B-81E4-0D292751D935}"/>
              </a:ext>
            </a:extLst>
          </p:cNvPr>
          <p:cNvSpPr txBox="1">
            <a:spLocks/>
          </p:cNvSpPr>
          <p:nvPr/>
        </p:nvSpPr>
        <p:spPr>
          <a:xfrm>
            <a:off x="8892480" y="4926318"/>
            <a:ext cx="582900" cy="205800"/>
          </a:xfrm>
          <a:prstGeom prst="rect">
            <a:avLst/>
          </a:prstGeom>
          <a:noFill/>
          <a:ln>
            <a:noFill/>
          </a:ln>
        </p:spPr>
        <p:txBody>
          <a:bodyPr spcFirstLastPara="1" wrap="square" lIns="91423" tIns="45699" rIns="91423" bIns="45699"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SzPts val="1100"/>
            </a:pPr>
            <a:fld id="{00000000-1234-1234-1234-123412341234}" type="slidenum">
              <a:rPr lang="en-US" sz="1000" smtClean="0"/>
              <a:pPr>
                <a:buSzPts val="1100"/>
              </a:pPr>
              <a:t>60</a:t>
            </a:fld>
            <a:endParaRPr lang="en-US" sz="1000" dirty="0"/>
          </a:p>
        </p:txBody>
      </p:sp>
      <p:sp>
        <p:nvSpPr>
          <p:cNvPr id="6" name="文字方塊 5">
            <a:extLst>
              <a:ext uri="{FF2B5EF4-FFF2-40B4-BE49-F238E27FC236}">
                <a16:creationId xmlns:a16="http://schemas.microsoft.com/office/drawing/2014/main" id="{F07FDA89-06C2-C599-24DE-CB11E7A80084}"/>
              </a:ext>
            </a:extLst>
          </p:cNvPr>
          <p:cNvSpPr txBox="1"/>
          <p:nvPr/>
        </p:nvSpPr>
        <p:spPr>
          <a:xfrm>
            <a:off x="107504" y="4184833"/>
            <a:ext cx="8928992" cy="923330"/>
          </a:xfrm>
          <a:prstGeom prst="rect">
            <a:avLst/>
          </a:prstGeom>
          <a:noFill/>
        </p:spPr>
        <p:txBody>
          <a:bodyPr wrap="square" rtlCol="0">
            <a:spAutoFit/>
          </a:bodyPr>
          <a:lstStyle/>
          <a:p>
            <a:r>
              <a:rPr lang="en-US" altLang="zh-TW" sz="1100" dirty="0"/>
              <a:t>Terminal info update (expansion/dredge/crane)</a:t>
            </a:r>
          </a:p>
          <a:p>
            <a:pPr marL="628650" lvl="1" indent="-171450">
              <a:buFont typeface="Wingdings" panose="05000000000000000000" pitchFamily="2" charset="2"/>
              <a:buChar char="l"/>
            </a:pPr>
            <a:r>
              <a:rPr lang="en-US" altLang="zh-TW" sz="800" dirty="0"/>
              <a:t>Port Expansion &amp; Infrastructure Investments: Major investments are being made to upgrade the Port of Port of Spain and PLIPDECO (Point Lisas Industrial Port Development Corporation). This includes deepening channels, expanding berths, and modernizing cargo-handling equipment to reduce congestion and turnaround times.</a:t>
            </a:r>
            <a:r>
              <a:rPr lang="zh-TW" altLang="en-US" sz="800" dirty="0"/>
              <a:t> </a:t>
            </a:r>
            <a:r>
              <a:rPr lang="en-US" altLang="zh-TW" sz="800" dirty="0"/>
              <a:t>A Public-Private Partnership (PPP), supported by the Inter-American Development Bank (IDB) and the Global Infrastructure Facility (GIF), aims to increase the port's handling capacity from 340,000 TEUs to 620,000 TEUs in the short term and 1.1 million TEUs in the long term.</a:t>
            </a:r>
          </a:p>
          <a:p>
            <a:endParaRPr lang="zh-TW" altLang="en-US" sz="1100" dirty="0"/>
          </a:p>
        </p:txBody>
      </p:sp>
    </p:spTree>
    <p:extLst>
      <p:ext uri="{BB962C8B-B14F-4D97-AF65-F5344CB8AC3E}">
        <p14:creationId xmlns:p14="http://schemas.microsoft.com/office/powerpoint/2010/main" val="426209854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2" name="Google Shape;452;p46"/>
          <p:cNvSpPr txBox="1">
            <a:spLocks noGrp="1"/>
          </p:cNvSpPr>
          <p:nvPr>
            <p:ph type="sldNum" idx="4294967295"/>
          </p:nvPr>
        </p:nvSpPr>
        <p:spPr>
          <a:xfrm>
            <a:off x="8892480" y="4926318"/>
            <a:ext cx="582900" cy="205800"/>
          </a:xfrm>
          <a:prstGeom prst="rect">
            <a:avLst/>
          </a:prstGeom>
          <a:noFill/>
          <a:ln>
            <a:noFill/>
          </a:ln>
        </p:spPr>
        <p:txBody>
          <a:bodyPr spcFirstLastPara="1" wrap="square" lIns="91423" tIns="45699" rIns="91423" bIns="45699" anchor="ctr" anchorCtr="0">
            <a:noAutofit/>
          </a:bodyPr>
          <a:lstStyle/>
          <a:p>
            <a:pPr>
              <a:buSzPts val="1100"/>
            </a:pPr>
            <a:fld id="{00000000-1234-1234-1234-123412341234}" type="slidenum">
              <a:rPr lang="en-US" sz="1000"/>
              <a:pPr>
                <a:buSzPts val="1100"/>
              </a:pPr>
              <a:t>61</a:t>
            </a:fld>
            <a:endParaRPr sz="1000"/>
          </a:p>
        </p:txBody>
      </p:sp>
      <p:pic>
        <p:nvPicPr>
          <p:cNvPr id="3" name="圖片 2">
            <a:extLst>
              <a:ext uri="{FF2B5EF4-FFF2-40B4-BE49-F238E27FC236}">
                <a16:creationId xmlns:a16="http://schemas.microsoft.com/office/drawing/2014/main" id="{F53C097D-14D5-747C-43D8-AE3128F35CB7}"/>
              </a:ext>
            </a:extLst>
          </p:cNvPr>
          <p:cNvPicPr>
            <a:picLocks noChangeAspect="1"/>
          </p:cNvPicPr>
          <p:nvPr/>
        </p:nvPicPr>
        <p:blipFill>
          <a:blip r:embed="rId3"/>
          <a:stretch>
            <a:fillRect/>
          </a:stretch>
        </p:blipFill>
        <p:spPr>
          <a:xfrm>
            <a:off x="2448971" y="306494"/>
            <a:ext cx="6444208" cy="2876297"/>
          </a:xfrm>
          <a:prstGeom prst="rect">
            <a:avLst/>
          </a:prstGeom>
          <a:effectLst>
            <a:softEdge rad="228600"/>
          </a:effectLst>
        </p:spPr>
      </p:pic>
      <p:pic>
        <p:nvPicPr>
          <p:cNvPr id="2" name="圖片 1">
            <a:extLst>
              <a:ext uri="{FF2B5EF4-FFF2-40B4-BE49-F238E27FC236}">
                <a16:creationId xmlns:a16="http://schemas.microsoft.com/office/drawing/2014/main" id="{41645878-BBD3-75C9-B7CC-91F2ACDD5A31}"/>
              </a:ext>
            </a:extLst>
          </p:cNvPr>
          <p:cNvPicPr>
            <a:picLocks noChangeAspect="1"/>
          </p:cNvPicPr>
          <p:nvPr/>
        </p:nvPicPr>
        <p:blipFill>
          <a:blip r:embed="rId4"/>
          <a:stretch>
            <a:fillRect/>
          </a:stretch>
        </p:blipFill>
        <p:spPr>
          <a:xfrm>
            <a:off x="323528" y="3398857"/>
            <a:ext cx="4543640" cy="1635710"/>
          </a:xfrm>
          <a:prstGeom prst="rect">
            <a:avLst/>
          </a:prstGeom>
        </p:spPr>
      </p:pic>
    </p:spTree>
    <p:extLst>
      <p:ext uri="{BB962C8B-B14F-4D97-AF65-F5344CB8AC3E}">
        <p14:creationId xmlns:p14="http://schemas.microsoft.com/office/powerpoint/2010/main" val="30984903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90B55C-DD14-7CF8-EBFB-22D1E5DF53A0}"/>
            </a:ext>
          </a:extLst>
        </p:cNvPr>
        <p:cNvGrpSpPr/>
        <p:nvPr/>
      </p:nvGrpSpPr>
      <p:grpSpPr>
        <a:xfrm>
          <a:off x="0" y="0"/>
          <a:ext cx="0" cy="0"/>
          <a:chOff x="0" y="0"/>
          <a:chExt cx="0" cy="0"/>
        </a:xfrm>
      </p:grpSpPr>
      <p:sp>
        <p:nvSpPr>
          <p:cNvPr id="7" name="Title 11">
            <a:extLst>
              <a:ext uri="{FF2B5EF4-FFF2-40B4-BE49-F238E27FC236}">
                <a16:creationId xmlns:a16="http://schemas.microsoft.com/office/drawing/2014/main" id="{A4DA846B-04BC-A58D-DE08-301F055698B0}"/>
              </a:ext>
            </a:extLst>
          </p:cNvPr>
          <p:cNvSpPr>
            <a:spLocks noGrp="1"/>
          </p:cNvSpPr>
          <p:nvPr>
            <p:ph type="title"/>
          </p:nvPr>
        </p:nvSpPr>
        <p:spPr>
          <a:xfrm>
            <a:off x="107504" y="123478"/>
            <a:ext cx="8928992" cy="533400"/>
          </a:xfrm>
          <a:solidFill>
            <a:srgbClr val="003217"/>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altLang="zh-TW" sz="2400" b="1" dirty="0">
                <a:latin typeface="DFKai-SB" pitchFamily="65" charset="-120"/>
                <a:ea typeface="DFKai-SB" pitchFamily="65" charset="-120"/>
              </a:rPr>
              <a:t>Topic discussion </a:t>
            </a:r>
            <a:r>
              <a:rPr lang="en-US" altLang="zh-TW" sz="2400" b="1" dirty="0">
                <a:solidFill>
                  <a:srgbClr val="FFFF00"/>
                </a:solidFill>
                <a:latin typeface="DFKai-SB" pitchFamily="65" charset="-120"/>
                <a:ea typeface="DFKai-SB" pitchFamily="65" charset="-120"/>
              </a:rPr>
              <a:t>(CR+NI)</a:t>
            </a:r>
            <a:endParaRPr lang="en-US" sz="2400" b="1" dirty="0">
              <a:solidFill>
                <a:srgbClr val="FFFF00"/>
              </a:solidFill>
              <a:latin typeface="DFKai-SB" pitchFamily="65" charset="-120"/>
              <a:ea typeface="DFKai-SB" pitchFamily="65" charset="-120"/>
            </a:endParaRPr>
          </a:p>
        </p:txBody>
      </p:sp>
      <p:sp>
        <p:nvSpPr>
          <p:cNvPr id="5" name="Slide Number Placeholder 1">
            <a:extLst>
              <a:ext uri="{FF2B5EF4-FFF2-40B4-BE49-F238E27FC236}">
                <a16:creationId xmlns:a16="http://schemas.microsoft.com/office/drawing/2014/main" id="{8355DB89-94A1-023D-6A9E-254538BC3B08}"/>
              </a:ext>
            </a:extLst>
          </p:cNvPr>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7</a:t>
            </a:fld>
            <a:endParaRPr lang="en-US" sz="1200" dirty="0">
              <a:solidFill>
                <a:prstClr val="black"/>
              </a:solidFill>
              <a:latin typeface="Calibri"/>
            </a:endParaRPr>
          </a:p>
        </p:txBody>
      </p:sp>
      <p:sp>
        <p:nvSpPr>
          <p:cNvPr id="3" name="文字方塊 2">
            <a:extLst>
              <a:ext uri="{FF2B5EF4-FFF2-40B4-BE49-F238E27FC236}">
                <a16:creationId xmlns:a16="http://schemas.microsoft.com/office/drawing/2014/main" id="{8231E16B-12D2-C747-4E74-3876A07E7B2C}"/>
              </a:ext>
            </a:extLst>
          </p:cNvPr>
          <p:cNvSpPr txBox="1"/>
          <p:nvPr/>
        </p:nvSpPr>
        <p:spPr>
          <a:xfrm>
            <a:off x="179512" y="771550"/>
            <a:ext cx="8784976" cy="1661993"/>
          </a:xfrm>
          <a:prstGeom prst="rect">
            <a:avLst/>
          </a:prstGeom>
          <a:noFill/>
        </p:spPr>
        <p:txBody>
          <a:bodyPr wrap="square" rtlCol="0" anchor="t">
            <a:spAutoFit/>
          </a:bodyPr>
          <a:lstStyle/>
          <a:p>
            <a:r>
              <a:rPr lang="en-US" sz="1600" b="1" dirty="0">
                <a:latin typeface="+mj-lt"/>
              </a:rPr>
              <a:t>Market share and Loading volume prospect </a:t>
            </a:r>
            <a:r>
              <a:rPr lang="en-US" altLang="zh-TW" sz="1600" b="1" dirty="0">
                <a:latin typeface="+mj-lt"/>
              </a:rPr>
              <a:t>2025</a:t>
            </a:r>
            <a:r>
              <a:rPr lang="en-US" sz="1600" b="1" dirty="0">
                <a:latin typeface="+mj-lt"/>
              </a:rPr>
              <a:t> (Long Haul)</a:t>
            </a:r>
          </a:p>
          <a:p>
            <a:endParaRPr lang="en-US" sz="1200" dirty="0">
              <a:latin typeface="Candara" panose="020E0502030303020204" pitchFamily="34" charset="0"/>
            </a:endParaRPr>
          </a:p>
          <a:p>
            <a:endParaRPr lang="en-US" dirty="0"/>
          </a:p>
          <a:p>
            <a:endParaRPr lang="en-US" dirty="0"/>
          </a:p>
          <a:p>
            <a:endParaRPr lang="en-US" dirty="0"/>
          </a:p>
          <a:p>
            <a:pPr marL="285750" indent="-285750">
              <a:buFont typeface="Arial" pitchFamily="34" charset="0"/>
              <a:buChar char="•"/>
            </a:pPr>
            <a:endParaRPr lang="en-US" dirty="0"/>
          </a:p>
        </p:txBody>
      </p:sp>
      <p:sp>
        <p:nvSpPr>
          <p:cNvPr id="2" name="CuadroTexto 1">
            <a:extLst>
              <a:ext uri="{FF2B5EF4-FFF2-40B4-BE49-F238E27FC236}">
                <a16:creationId xmlns:a16="http://schemas.microsoft.com/office/drawing/2014/main" id="{B074A9B8-000F-0954-3369-0707F02A2FA3}"/>
              </a:ext>
            </a:extLst>
          </p:cNvPr>
          <p:cNvSpPr txBox="1"/>
          <p:nvPr/>
        </p:nvSpPr>
        <p:spPr>
          <a:xfrm>
            <a:off x="323528" y="3425117"/>
            <a:ext cx="8229603" cy="1068049"/>
          </a:xfrm>
          <a:prstGeom prst="rect">
            <a:avLst/>
          </a:prstGeom>
          <a:noFill/>
        </p:spPr>
        <p:txBody>
          <a:bodyPr wrap="square">
            <a:spAutoFit/>
          </a:bodyPr>
          <a:lstStyle/>
          <a:p>
            <a:pPr>
              <a:lnSpc>
                <a:spcPct val="150000"/>
              </a:lnSpc>
            </a:pPr>
            <a:r>
              <a:rPr kumimoji="0" lang="en-US" sz="1600" b="1" i="0" u="none" strike="noStrike" kern="1200" cap="none" spc="0" normalizeH="0" baseline="0" noProof="0" dirty="0">
                <a:ln>
                  <a:noFill/>
                </a:ln>
                <a:solidFill>
                  <a:prstClr val="black"/>
                </a:solidFill>
                <a:effectLst/>
                <a:uLnTx/>
                <a:uFillTx/>
                <a:latin typeface="Arial (CUERPO)"/>
              </a:rPr>
              <a:t>Volume prospect </a:t>
            </a:r>
            <a:r>
              <a:rPr kumimoji="0" lang="en-US" altLang="zh-TW" sz="1600" b="1" i="0" u="none" strike="noStrike" kern="1200" cap="none" spc="0" normalizeH="0" baseline="0" noProof="0" dirty="0">
                <a:ln>
                  <a:noFill/>
                </a:ln>
                <a:solidFill>
                  <a:prstClr val="black"/>
                </a:solidFill>
                <a:effectLst/>
                <a:uLnTx/>
                <a:uFillTx/>
                <a:latin typeface="Arial (CUERPO)"/>
              </a:rPr>
              <a:t>2025</a:t>
            </a:r>
            <a:endParaRPr lang="en-US" sz="1600" b="1" dirty="0">
              <a:solidFill>
                <a:prstClr val="black"/>
              </a:solidFill>
              <a:latin typeface="Arial"/>
            </a:endParaRPr>
          </a:p>
          <a:p>
            <a:pPr marL="285750" indent="-285750">
              <a:lnSpc>
                <a:spcPct val="150000"/>
              </a:lnSpc>
              <a:buFont typeface="Wingdings" panose="05000000000000000000" pitchFamily="2" charset="2"/>
              <a:buChar char="v"/>
            </a:pPr>
            <a:r>
              <a:rPr lang="en-US" sz="1400" dirty="0">
                <a:solidFill>
                  <a:prstClr val="black"/>
                </a:solidFill>
                <a:latin typeface="Arial (CUERPO)"/>
              </a:rPr>
              <a:t>Despite the exposed situations, we will do our best to reach the liner KPI. </a:t>
            </a:r>
          </a:p>
          <a:p>
            <a:pPr marL="285750" indent="-285750">
              <a:lnSpc>
                <a:spcPct val="150000"/>
              </a:lnSpc>
              <a:buFont typeface="Wingdings" panose="05000000000000000000" pitchFamily="2" charset="2"/>
              <a:buChar char="v"/>
            </a:pPr>
            <a:r>
              <a:rPr lang="en-US" sz="1400" dirty="0">
                <a:solidFill>
                  <a:prstClr val="black"/>
                </a:solidFill>
                <a:latin typeface="Arial (CUERPO)"/>
              </a:rPr>
              <a:t>If the allocation and T/S situation improve, we will be able to increase market share for 2025</a:t>
            </a:r>
            <a:endParaRPr lang="en-US" sz="1400" dirty="0">
              <a:latin typeface="Arial (CUERPO)"/>
            </a:endParaRPr>
          </a:p>
        </p:txBody>
      </p:sp>
      <p:graphicFrame>
        <p:nvGraphicFramePr>
          <p:cNvPr id="8" name="Tabla 7">
            <a:extLst>
              <a:ext uri="{FF2B5EF4-FFF2-40B4-BE49-F238E27FC236}">
                <a16:creationId xmlns:a16="http://schemas.microsoft.com/office/drawing/2014/main" id="{B32C157F-652E-387B-289F-1F41F16FD912}"/>
              </a:ext>
            </a:extLst>
          </p:cNvPr>
          <p:cNvGraphicFramePr>
            <a:graphicFrameLocks noGrp="1"/>
          </p:cNvGraphicFramePr>
          <p:nvPr/>
        </p:nvGraphicFramePr>
        <p:xfrm>
          <a:off x="323528" y="1276890"/>
          <a:ext cx="8115299" cy="2313305"/>
        </p:xfrm>
        <a:graphic>
          <a:graphicData uri="http://schemas.openxmlformats.org/drawingml/2006/table">
            <a:tbl>
              <a:tblPr/>
              <a:tblGrid>
                <a:gridCol w="153179">
                  <a:extLst>
                    <a:ext uri="{9D8B030D-6E8A-4147-A177-3AD203B41FA5}">
                      <a16:colId xmlns:a16="http://schemas.microsoft.com/office/drawing/2014/main" val="1272085604"/>
                    </a:ext>
                  </a:extLst>
                </a:gridCol>
                <a:gridCol w="373374">
                  <a:extLst>
                    <a:ext uri="{9D8B030D-6E8A-4147-A177-3AD203B41FA5}">
                      <a16:colId xmlns:a16="http://schemas.microsoft.com/office/drawing/2014/main" val="3219732816"/>
                    </a:ext>
                  </a:extLst>
                </a:gridCol>
                <a:gridCol w="1053106">
                  <a:extLst>
                    <a:ext uri="{9D8B030D-6E8A-4147-A177-3AD203B41FA5}">
                      <a16:colId xmlns:a16="http://schemas.microsoft.com/office/drawing/2014/main" val="4230474979"/>
                    </a:ext>
                  </a:extLst>
                </a:gridCol>
                <a:gridCol w="1053106">
                  <a:extLst>
                    <a:ext uri="{9D8B030D-6E8A-4147-A177-3AD203B41FA5}">
                      <a16:colId xmlns:a16="http://schemas.microsoft.com/office/drawing/2014/main" val="1361376885"/>
                    </a:ext>
                  </a:extLst>
                </a:gridCol>
                <a:gridCol w="1053106">
                  <a:extLst>
                    <a:ext uri="{9D8B030D-6E8A-4147-A177-3AD203B41FA5}">
                      <a16:colId xmlns:a16="http://schemas.microsoft.com/office/drawing/2014/main" val="162072168"/>
                    </a:ext>
                  </a:extLst>
                </a:gridCol>
                <a:gridCol w="1053106">
                  <a:extLst>
                    <a:ext uri="{9D8B030D-6E8A-4147-A177-3AD203B41FA5}">
                      <a16:colId xmlns:a16="http://schemas.microsoft.com/office/drawing/2014/main" val="337915046"/>
                    </a:ext>
                  </a:extLst>
                </a:gridCol>
                <a:gridCol w="1053106">
                  <a:extLst>
                    <a:ext uri="{9D8B030D-6E8A-4147-A177-3AD203B41FA5}">
                      <a16:colId xmlns:a16="http://schemas.microsoft.com/office/drawing/2014/main" val="1798721046"/>
                    </a:ext>
                  </a:extLst>
                </a:gridCol>
                <a:gridCol w="1053106">
                  <a:extLst>
                    <a:ext uri="{9D8B030D-6E8A-4147-A177-3AD203B41FA5}">
                      <a16:colId xmlns:a16="http://schemas.microsoft.com/office/drawing/2014/main" val="543159277"/>
                    </a:ext>
                  </a:extLst>
                </a:gridCol>
                <a:gridCol w="1053106">
                  <a:extLst>
                    <a:ext uri="{9D8B030D-6E8A-4147-A177-3AD203B41FA5}">
                      <a16:colId xmlns:a16="http://schemas.microsoft.com/office/drawing/2014/main" val="782003673"/>
                    </a:ext>
                  </a:extLst>
                </a:gridCol>
                <a:gridCol w="217004">
                  <a:extLst>
                    <a:ext uri="{9D8B030D-6E8A-4147-A177-3AD203B41FA5}">
                      <a16:colId xmlns:a16="http://schemas.microsoft.com/office/drawing/2014/main" val="3000991091"/>
                    </a:ext>
                  </a:extLst>
                </a:gridCol>
              </a:tblGrid>
              <a:tr h="354965">
                <a:tc>
                  <a:txBody>
                    <a:bodyPr/>
                    <a:lstStyle/>
                    <a:p>
                      <a:pPr algn="ctr" fontAlgn="ctr"/>
                      <a:r>
                        <a:rPr lang="es-CR" sz="1100" b="1"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noFill/>
                  </a:tcPr>
                </a:tc>
                <a:tc gridSpan="8">
                  <a:txBody>
                    <a:bodyPr/>
                    <a:lstStyle/>
                    <a:p>
                      <a:pPr algn="ctr" fontAlgn="ctr"/>
                      <a:r>
                        <a:rPr lang="en-US" sz="1100" b="1" i="0" u="none" strike="noStrike">
                          <a:solidFill>
                            <a:srgbClr val="000000"/>
                          </a:solidFill>
                          <a:effectLst/>
                          <a:latin typeface="Calibri" panose="020F0502020204030204" pitchFamily="34" charset="0"/>
                        </a:rPr>
                        <a:t>FAR EAST  - CR (MOIN + CALDERA) - JANUARY TO SEPTEMBER 2024</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noFill/>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a:txBody>
                    <a:bodyPr/>
                    <a:lstStyle/>
                    <a:p>
                      <a:pPr algn="ctr" fontAlgn="ctr"/>
                      <a:r>
                        <a:rPr lang="es-CR" sz="1100" b="1" i="0" u="none" strike="noStrike">
                          <a:solidFill>
                            <a:srgbClr val="000000"/>
                          </a:solidFill>
                          <a:effectLst/>
                          <a:latin typeface="Calibri" panose="020F0502020204030204" pitchFamily="34" charset="0"/>
                        </a:rPr>
                        <a:t> </a:t>
                      </a:r>
                    </a:p>
                  </a:txBody>
                  <a:tcPr marL="9525" marR="9525" marT="95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2872021142"/>
                  </a:ext>
                </a:extLst>
              </a:tr>
              <a:tr h="200025">
                <a:tc>
                  <a:txBody>
                    <a:bodyPr/>
                    <a:lstStyle/>
                    <a:p>
                      <a:pPr algn="ctr" fontAlgn="ctr"/>
                      <a:r>
                        <a:rPr lang="es-CR" sz="1100" b="1"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ctr"/>
                      <a:endParaRPr lang="es-CR" sz="1100" b="1"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noFill/>
                  </a:tcPr>
                </a:tc>
                <a:tc gridSpan="7">
                  <a:txBody>
                    <a:bodyPr/>
                    <a:lstStyle/>
                    <a:p>
                      <a:pPr algn="ctr" fontAlgn="ctr"/>
                      <a:r>
                        <a:rPr lang="es-CR" sz="1100" b="1" i="0" u="none" strike="noStrike">
                          <a:solidFill>
                            <a:srgbClr val="000000"/>
                          </a:solidFill>
                          <a:effectLst/>
                          <a:latin typeface="Calibri" panose="020F0502020204030204" pitchFamily="34" charset="0"/>
                        </a:rPr>
                        <a:t>MARKET SHARE</a:t>
                      </a:r>
                    </a:p>
                  </a:txBody>
                  <a:tcPr marL="9525" marR="9525" marT="9525" marB="0" anchor="ctr">
                    <a:lnL>
                      <a:noFill/>
                    </a:lnL>
                    <a:lnR>
                      <a:noFill/>
                    </a:lnR>
                    <a:lnT>
                      <a:noFill/>
                    </a:lnT>
                    <a:lnB>
                      <a:noFill/>
                    </a:lnB>
                    <a:noFill/>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a:txBody>
                    <a:bodyPr/>
                    <a:lstStyle/>
                    <a:p>
                      <a:pPr algn="ctr" fontAlgn="ctr"/>
                      <a:r>
                        <a:rPr lang="es-CR" sz="1100" b="1" i="0" u="none" strike="noStrike">
                          <a:solidFill>
                            <a:srgbClr val="000000"/>
                          </a:solidFill>
                          <a:effectLst/>
                          <a:latin typeface="Calibri" panose="020F0502020204030204" pitchFamily="34" charset="0"/>
                        </a:rPr>
                        <a:t> </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190893556"/>
                  </a:ext>
                </a:extLst>
              </a:tr>
              <a:tr h="200025">
                <a:tc>
                  <a:txBody>
                    <a:bodyPr/>
                    <a:lstStyle/>
                    <a:p>
                      <a:pPr algn="ctr" fontAlgn="ctr"/>
                      <a:r>
                        <a:rPr lang="es-CR" sz="1100" b="0"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ctr"/>
                      <a:r>
                        <a:rPr lang="es-CR" sz="1200" b="0" i="0" u="none" strike="noStrike">
                          <a:solidFill>
                            <a:srgbClr val="000000"/>
                          </a:solidFill>
                          <a:effectLst/>
                          <a:latin typeface="Calibri" panose="020F0502020204030204" pitchFamily="34" charset="0"/>
                        </a:rPr>
                        <a:t> </a:t>
                      </a:r>
                    </a:p>
                  </a:txBody>
                  <a:tcPr marL="9525" marR="9525" marT="9525" marB="0" anchor="ctr">
                    <a:lnL>
                      <a:noFill/>
                    </a:lnL>
                    <a:lnR>
                      <a:noFill/>
                    </a:lnR>
                    <a:lnT>
                      <a:noFill/>
                    </a:lnT>
                    <a:lnB>
                      <a:noFill/>
                    </a:lnB>
                    <a:lnBlToTr w="12700" cap="flat" cmpd="sng" algn="ctr">
                      <a:solidFill>
                        <a:srgbClr val="548235"/>
                      </a:solidFill>
                      <a:prstDash val="solid"/>
                      <a:round/>
                      <a:headEnd type="none" w="med" len="med"/>
                      <a:tailEnd type="none" w="med" len="med"/>
                    </a:lnBlToTr>
                    <a:noFill/>
                  </a:tcPr>
                </a:tc>
                <a:tc>
                  <a:txBody>
                    <a:bodyPr/>
                    <a:lstStyle/>
                    <a:p>
                      <a:pPr algn="ctr" fontAlgn="ctr"/>
                      <a:r>
                        <a:rPr lang="es-CR" sz="1200" b="0" i="0" u="none" strike="noStrike">
                          <a:solidFill>
                            <a:srgbClr val="FFFFFF"/>
                          </a:solidFill>
                          <a:effectLst/>
                          <a:latin typeface="Calibri" panose="020F0502020204030204" pitchFamily="34" charset="0"/>
                        </a:rPr>
                        <a:t>CMA CGM</a:t>
                      </a:r>
                    </a:p>
                  </a:txBody>
                  <a:tcPr marL="9525" marR="9525" marT="9525" marB="0" anchor="ctr">
                    <a:lnL>
                      <a:noFill/>
                    </a:lnL>
                    <a:lnR>
                      <a:noFill/>
                    </a:lnR>
                    <a:lnT>
                      <a:noFill/>
                    </a:lnT>
                    <a:lnB>
                      <a:noFill/>
                    </a:lnB>
                    <a:solidFill>
                      <a:srgbClr val="548235"/>
                    </a:solidFill>
                  </a:tcPr>
                </a:tc>
                <a:tc>
                  <a:txBody>
                    <a:bodyPr/>
                    <a:lstStyle/>
                    <a:p>
                      <a:pPr algn="ctr" fontAlgn="ctr"/>
                      <a:r>
                        <a:rPr lang="es-CR" sz="1200" b="0" i="0" u="none" strike="noStrike">
                          <a:solidFill>
                            <a:srgbClr val="FFFFFF"/>
                          </a:solidFill>
                          <a:effectLst/>
                          <a:latin typeface="Calibri" panose="020F0502020204030204" pitchFamily="34" charset="0"/>
                        </a:rPr>
                        <a:t>EVERGREEN</a:t>
                      </a:r>
                    </a:p>
                  </a:txBody>
                  <a:tcPr marL="9525" marR="9525" marT="9525" marB="0" anchor="ctr">
                    <a:lnL>
                      <a:noFill/>
                    </a:lnL>
                    <a:lnR>
                      <a:noFill/>
                    </a:lnR>
                    <a:lnT>
                      <a:noFill/>
                    </a:lnT>
                    <a:lnB>
                      <a:noFill/>
                    </a:lnB>
                    <a:solidFill>
                      <a:srgbClr val="548235"/>
                    </a:solidFill>
                  </a:tcPr>
                </a:tc>
                <a:tc>
                  <a:txBody>
                    <a:bodyPr/>
                    <a:lstStyle/>
                    <a:p>
                      <a:pPr algn="ctr" fontAlgn="ctr"/>
                      <a:r>
                        <a:rPr lang="es-CR" sz="1200" b="0" i="0" u="none" strike="noStrike">
                          <a:solidFill>
                            <a:srgbClr val="FFFFFF"/>
                          </a:solidFill>
                          <a:effectLst/>
                          <a:latin typeface="Calibri" panose="020F0502020204030204" pitchFamily="34" charset="0"/>
                        </a:rPr>
                        <a:t>HAPAG LLOYD</a:t>
                      </a:r>
                    </a:p>
                  </a:txBody>
                  <a:tcPr marL="9525" marR="9525" marT="9525" marB="0" anchor="ctr">
                    <a:lnL>
                      <a:noFill/>
                    </a:lnL>
                    <a:lnR>
                      <a:noFill/>
                    </a:lnR>
                    <a:lnT>
                      <a:noFill/>
                    </a:lnT>
                    <a:lnB>
                      <a:noFill/>
                    </a:lnB>
                    <a:solidFill>
                      <a:srgbClr val="548235"/>
                    </a:solidFill>
                  </a:tcPr>
                </a:tc>
                <a:tc>
                  <a:txBody>
                    <a:bodyPr/>
                    <a:lstStyle/>
                    <a:p>
                      <a:pPr algn="ctr" fontAlgn="ctr"/>
                      <a:r>
                        <a:rPr lang="es-CR" sz="1200" b="0" i="0" u="none" strike="noStrike">
                          <a:solidFill>
                            <a:srgbClr val="FFFFFF"/>
                          </a:solidFill>
                          <a:effectLst/>
                          <a:latin typeface="Calibri" panose="020F0502020204030204" pitchFamily="34" charset="0"/>
                        </a:rPr>
                        <a:t>MSC</a:t>
                      </a:r>
                    </a:p>
                  </a:txBody>
                  <a:tcPr marL="9525" marR="9525" marT="9525" marB="0" anchor="ctr">
                    <a:lnL>
                      <a:noFill/>
                    </a:lnL>
                    <a:lnR>
                      <a:noFill/>
                    </a:lnR>
                    <a:lnT>
                      <a:noFill/>
                    </a:lnT>
                    <a:lnB>
                      <a:noFill/>
                    </a:lnB>
                    <a:solidFill>
                      <a:srgbClr val="548235"/>
                    </a:solidFill>
                  </a:tcPr>
                </a:tc>
                <a:tc>
                  <a:txBody>
                    <a:bodyPr/>
                    <a:lstStyle/>
                    <a:p>
                      <a:pPr algn="ctr" fontAlgn="ctr"/>
                      <a:r>
                        <a:rPr lang="es-CR" sz="1200" b="0" i="0" u="none" strike="noStrike">
                          <a:solidFill>
                            <a:srgbClr val="FFFFFF"/>
                          </a:solidFill>
                          <a:effectLst/>
                          <a:latin typeface="Calibri" panose="020F0502020204030204" pitchFamily="34" charset="0"/>
                        </a:rPr>
                        <a:t>MAERSK</a:t>
                      </a:r>
                    </a:p>
                  </a:txBody>
                  <a:tcPr marL="9525" marR="9525" marT="9525" marB="0" anchor="ctr">
                    <a:lnL>
                      <a:noFill/>
                    </a:lnL>
                    <a:lnR>
                      <a:noFill/>
                    </a:lnR>
                    <a:lnT>
                      <a:noFill/>
                    </a:lnT>
                    <a:lnB>
                      <a:noFill/>
                    </a:lnB>
                    <a:solidFill>
                      <a:srgbClr val="548235"/>
                    </a:solidFill>
                  </a:tcPr>
                </a:tc>
                <a:tc>
                  <a:txBody>
                    <a:bodyPr/>
                    <a:lstStyle/>
                    <a:p>
                      <a:pPr algn="ctr" fontAlgn="ctr"/>
                      <a:r>
                        <a:rPr lang="es-CR" sz="1200" b="0" i="0" u="none" strike="noStrike">
                          <a:solidFill>
                            <a:srgbClr val="FFFFFF"/>
                          </a:solidFill>
                          <a:effectLst/>
                          <a:latin typeface="Calibri" panose="020F0502020204030204" pitchFamily="34" charset="0"/>
                        </a:rPr>
                        <a:t>ONE</a:t>
                      </a:r>
                    </a:p>
                  </a:txBody>
                  <a:tcPr marL="9525" marR="9525" marT="9525" marB="0" anchor="ctr">
                    <a:lnL>
                      <a:noFill/>
                    </a:lnL>
                    <a:lnR>
                      <a:noFill/>
                    </a:lnR>
                    <a:lnT>
                      <a:noFill/>
                    </a:lnT>
                    <a:lnB>
                      <a:noFill/>
                    </a:lnB>
                    <a:solidFill>
                      <a:srgbClr val="548235"/>
                    </a:solidFill>
                  </a:tcPr>
                </a:tc>
                <a:tc>
                  <a:txBody>
                    <a:bodyPr/>
                    <a:lstStyle/>
                    <a:p>
                      <a:pPr algn="ctr" fontAlgn="ctr"/>
                      <a:r>
                        <a:rPr lang="es-CR" sz="1200" b="0" i="0" u="none" strike="noStrike">
                          <a:solidFill>
                            <a:srgbClr val="FFFFFF"/>
                          </a:solidFill>
                          <a:effectLst/>
                          <a:latin typeface="Calibri" panose="020F0502020204030204" pitchFamily="34" charset="0"/>
                        </a:rPr>
                        <a:t>%</a:t>
                      </a:r>
                    </a:p>
                  </a:txBody>
                  <a:tcPr marL="9525" marR="9525" marT="9525" marB="0" anchor="ctr">
                    <a:lnL>
                      <a:noFill/>
                    </a:lnL>
                    <a:lnR>
                      <a:noFill/>
                    </a:lnR>
                    <a:lnT>
                      <a:noFill/>
                    </a:lnT>
                    <a:lnB>
                      <a:noFill/>
                    </a:lnB>
                    <a:solidFill>
                      <a:srgbClr val="548235"/>
                    </a:solidFill>
                  </a:tcPr>
                </a:tc>
                <a:tc>
                  <a:txBody>
                    <a:bodyPr/>
                    <a:lstStyle/>
                    <a:p>
                      <a:pPr algn="ctr" fontAlgn="ctr"/>
                      <a:r>
                        <a:rPr lang="es-CR" sz="1100" b="0" i="0" u="none" strike="noStrike">
                          <a:solidFill>
                            <a:srgbClr val="000000"/>
                          </a:solidFill>
                          <a:effectLst/>
                          <a:latin typeface="Calibri" panose="020F0502020204030204" pitchFamily="34" charset="0"/>
                        </a:rPr>
                        <a:t> </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278366217"/>
                  </a:ext>
                </a:extLst>
              </a:tr>
              <a:tr h="200025">
                <a:tc>
                  <a:txBody>
                    <a:bodyPr/>
                    <a:lstStyle/>
                    <a:p>
                      <a:pPr algn="ctr" fontAlgn="ctr"/>
                      <a:r>
                        <a:rPr lang="es-CR" sz="1100" b="0"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ctr"/>
                      <a:r>
                        <a:rPr lang="es-CR" sz="1200" b="0" i="0" u="none" strike="noStrike">
                          <a:solidFill>
                            <a:srgbClr val="FFFFFF"/>
                          </a:solidFill>
                          <a:effectLst/>
                          <a:latin typeface="Calibri" panose="020F0502020204030204" pitchFamily="34" charset="0"/>
                        </a:rPr>
                        <a:t>2024</a:t>
                      </a:r>
                    </a:p>
                  </a:txBody>
                  <a:tcPr marL="9525" marR="9525" marT="9525" marB="0" anchor="ctr">
                    <a:lnL>
                      <a:noFill/>
                    </a:lnL>
                    <a:lnR>
                      <a:noFill/>
                    </a:lnR>
                    <a:lnT>
                      <a:noFill/>
                    </a:lnT>
                    <a:lnB>
                      <a:noFill/>
                    </a:lnB>
                    <a:solidFill>
                      <a:srgbClr val="548235"/>
                    </a:solidFill>
                  </a:tcPr>
                </a:tc>
                <a:tc>
                  <a:txBody>
                    <a:bodyPr/>
                    <a:lstStyle/>
                    <a:p>
                      <a:pPr algn="ctr" fontAlgn="ctr"/>
                      <a:r>
                        <a:rPr lang="es-CR" sz="1200" b="0" i="0" u="none" strike="noStrike">
                          <a:solidFill>
                            <a:srgbClr val="000000"/>
                          </a:solidFill>
                          <a:effectLst/>
                          <a:latin typeface="Calibri" panose="020F0502020204030204" pitchFamily="34" charset="0"/>
                        </a:rPr>
                        <a:t>15.02%</a:t>
                      </a:r>
                    </a:p>
                  </a:txBody>
                  <a:tcPr marL="9525" marR="9525" marT="9525" marB="0" anchor="ctr">
                    <a:lnL>
                      <a:noFill/>
                    </a:lnL>
                    <a:lnR>
                      <a:noFill/>
                    </a:lnR>
                    <a:lnT>
                      <a:noFill/>
                    </a:lnT>
                    <a:lnB>
                      <a:noFill/>
                    </a:lnB>
                    <a:noFill/>
                  </a:tcPr>
                </a:tc>
                <a:tc>
                  <a:txBody>
                    <a:bodyPr/>
                    <a:lstStyle/>
                    <a:p>
                      <a:pPr algn="ctr" fontAlgn="ctr"/>
                      <a:r>
                        <a:rPr lang="es-CR" sz="1200" b="0" i="0" u="none" strike="noStrike">
                          <a:solidFill>
                            <a:srgbClr val="000000"/>
                          </a:solidFill>
                          <a:effectLst/>
                          <a:latin typeface="Calibri" panose="020F0502020204030204" pitchFamily="34" charset="0"/>
                        </a:rPr>
                        <a:t>11.67%</a:t>
                      </a:r>
                    </a:p>
                  </a:txBody>
                  <a:tcPr marL="9525" marR="9525" marT="9525" marB="0" anchor="ctr">
                    <a:lnL>
                      <a:noFill/>
                    </a:lnL>
                    <a:lnR>
                      <a:noFill/>
                    </a:lnR>
                    <a:lnT>
                      <a:noFill/>
                    </a:lnT>
                    <a:lnB>
                      <a:noFill/>
                    </a:lnB>
                    <a:noFill/>
                  </a:tcPr>
                </a:tc>
                <a:tc>
                  <a:txBody>
                    <a:bodyPr/>
                    <a:lstStyle/>
                    <a:p>
                      <a:pPr algn="ctr" fontAlgn="ctr"/>
                      <a:r>
                        <a:rPr lang="es-CR" sz="1200" b="0" i="0" u="none" strike="noStrike">
                          <a:solidFill>
                            <a:srgbClr val="000000"/>
                          </a:solidFill>
                          <a:effectLst/>
                          <a:latin typeface="Calibri" panose="020F0502020204030204" pitchFamily="34" charset="0"/>
                        </a:rPr>
                        <a:t>11.52%</a:t>
                      </a:r>
                    </a:p>
                  </a:txBody>
                  <a:tcPr marL="9525" marR="9525" marT="9525" marB="0" anchor="ctr">
                    <a:lnL>
                      <a:noFill/>
                    </a:lnL>
                    <a:lnR>
                      <a:noFill/>
                    </a:lnR>
                    <a:lnT>
                      <a:noFill/>
                    </a:lnT>
                    <a:lnB>
                      <a:noFill/>
                    </a:lnB>
                    <a:noFill/>
                  </a:tcPr>
                </a:tc>
                <a:tc>
                  <a:txBody>
                    <a:bodyPr/>
                    <a:lstStyle/>
                    <a:p>
                      <a:pPr algn="ctr" fontAlgn="ctr"/>
                      <a:r>
                        <a:rPr lang="es-CR" sz="1200" b="0" i="0" u="none" strike="noStrike">
                          <a:solidFill>
                            <a:srgbClr val="000000"/>
                          </a:solidFill>
                          <a:effectLst/>
                          <a:latin typeface="Calibri" panose="020F0502020204030204" pitchFamily="34" charset="0"/>
                        </a:rPr>
                        <a:t>15.52%</a:t>
                      </a:r>
                    </a:p>
                  </a:txBody>
                  <a:tcPr marL="9525" marR="9525" marT="9525" marB="0" anchor="ctr">
                    <a:lnL>
                      <a:noFill/>
                    </a:lnL>
                    <a:lnR>
                      <a:noFill/>
                    </a:lnR>
                    <a:lnT>
                      <a:noFill/>
                    </a:lnT>
                    <a:lnB>
                      <a:noFill/>
                    </a:lnB>
                    <a:noFill/>
                  </a:tcPr>
                </a:tc>
                <a:tc>
                  <a:txBody>
                    <a:bodyPr/>
                    <a:lstStyle/>
                    <a:p>
                      <a:pPr algn="ctr" fontAlgn="ctr"/>
                      <a:r>
                        <a:rPr lang="es-CR" sz="1200" b="0" i="0" u="none" strike="noStrike">
                          <a:solidFill>
                            <a:srgbClr val="000000"/>
                          </a:solidFill>
                          <a:effectLst/>
                          <a:latin typeface="Calibri" panose="020F0502020204030204" pitchFamily="34" charset="0"/>
                        </a:rPr>
                        <a:t>34.14%</a:t>
                      </a:r>
                    </a:p>
                  </a:txBody>
                  <a:tcPr marL="9525" marR="9525" marT="9525" marB="0" anchor="ctr">
                    <a:lnL>
                      <a:noFill/>
                    </a:lnL>
                    <a:lnR>
                      <a:noFill/>
                    </a:lnR>
                    <a:lnT>
                      <a:noFill/>
                    </a:lnT>
                    <a:lnB>
                      <a:noFill/>
                    </a:lnB>
                    <a:noFill/>
                  </a:tcPr>
                </a:tc>
                <a:tc>
                  <a:txBody>
                    <a:bodyPr/>
                    <a:lstStyle/>
                    <a:p>
                      <a:pPr algn="ctr" fontAlgn="ctr"/>
                      <a:r>
                        <a:rPr lang="es-CR" sz="1200" b="0" i="0" u="none" strike="noStrike">
                          <a:solidFill>
                            <a:srgbClr val="000000"/>
                          </a:solidFill>
                          <a:effectLst/>
                          <a:latin typeface="Calibri" panose="020F0502020204030204" pitchFamily="34" charset="0"/>
                        </a:rPr>
                        <a:t>12.13%</a:t>
                      </a:r>
                    </a:p>
                  </a:txBody>
                  <a:tcPr marL="9525" marR="9525" marT="9525" marB="0" anchor="ctr">
                    <a:lnL>
                      <a:noFill/>
                    </a:lnL>
                    <a:lnR>
                      <a:noFill/>
                    </a:lnR>
                    <a:lnT>
                      <a:noFill/>
                    </a:lnT>
                    <a:lnB>
                      <a:noFill/>
                    </a:lnB>
                    <a:noFill/>
                  </a:tcPr>
                </a:tc>
                <a:tc>
                  <a:txBody>
                    <a:bodyPr/>
                    <a:lstStyle/>
                    <a:p>
                      <a:pPr algn="ctr" fontAlgn="ctr"/>
                      <a:r>
                        <a:rPr lang="es-CR" sz="1200" b="0" i="0" u="none" strike="noStrike">
                          <a:solidFill>
                            <a:srgbClr val="000000"/>
                          </a:solidFill>
                          <a:effectLst/>
                          <a:latin typeface="Calibri" panose="020F0502020204030204" pitchFamily="34" charset="0"/>
                        </a:rPr>
                        <a:t>100%</a:t>
                      </a:r>
                    </a:p>
                  </a:txBody>
                  <a:tcPr marL="9525" marR="9525" marT="9525" marB="0" anchor="ctr">
                    <a:lnL>
                      <a:noFill/>
                    </a:lnL>
                    <a:lnR>
                      <a:noFill/>
                    </a:lnR>
                    <a:lnT>
                      <a:noFill/>
                    </a:lnT>
                    <a:lnB>
                      <a:noFill/>
                    </a:lnB>
                    <a:noFill/>
                  </a:tcPr>
                </a:tc>
                <a:tc>
                  <a:txBody>
                    <a:bodyPr/>
                    <a:lstStyle/>
                    <a:p>
                      <a:pPr algn="ctr" fontAlgn="ctr"/>
                      <a:r>
                        <a:rPr lang="es-CR" sz="1100" b="0" i="0" u="none" strike="noStrike">
                          <a:solidFill>
                            <a:srgbClr val="000000"/>
                          </a:solidFill>
                          <a:effectLst/>
                          <a:latin typeface="Calibri" panose="020F0502020204030204" pitchFamily="34" charset="0"/>
                        </a:rPr>
                        <a:t> </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824196788"/>
                  </a:ext>
                </a:extLst>
              </a:tr>
              <a:tr h="200025">
                <a:tc>
                  <a:txBody>
                    <a:bodyPr/>
                    <a:lstStyle/>
                    <a:p>
                      <a:pPr algn="ctr" fontAlgn="ctr"/>
                      <a:r>
                        <a:rPr lang="es-CR" sz="1100" b="0"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ctr"/>
                      <a:endParaRPr lang="es-CR"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noFill/>
                  </a:tcPr>
                </a:tc>
                <a:tc>
                  <a:txBody>
                    <a:bodyPr/>
                    <a:lstStyle/>
                    <a:p>
                      <a:pPr algn="ctr" fontAlgn="ctr"/>
                      <a:endParaRPr lang="es-CR" sz="12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noFill/>
                  </a:tcPr>
                </a:tc>
                <a:tc>
                  <a:txBody>
                    <a:bodyPr/>
                    <a:lstStyle/>
                    <a:p>
                      <a:pPr algn="ctr" fontAlgn="ctr"/>
                      <a:endParaRPr lang="es-CR" sz="12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noFill/>
                  </a:tcPr>
                </a:tc>
                <a:tc>
                  <a:txBody>
                    <a:bodyPr/>
                    <a:lstStyle/>
                    <a:p>
                      <a:pPr algn="ctr" fontAlgn="ctr"/>
                      <a:endParaRPr lang="es-CR" sz="12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noFill/>
                  </a:tcPr>
                </a:tc>
                <a:tc>
                  <a:txBody>
                    <a:bodyPr/>
                    <a:lstStyle/>
                    <a:p>
                      <a:pPr algn="ctr" fontAlgn="ctr"/>
                      <a:endParaRPr lang="es-CR" sz="12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noFill/>
                  </a:tcPr>
                </a:tc>
                <a:tc>
                  <a:txBody>
                    <a:bodyPr/>
                    <a:lstStyle/>
                    <a:p>
                      <a:pPr algn="ctr" fontAlgn="ctr"/>
                      <a:endParaRPr lang="es-CR" sz="12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noFill/>
                  </a:tcPr>
                </a:tc>
                <a:tc>
                  <a:txBody>
                    <a:bodyPr/>
                    <a:lstStyle/>
                    <a:p>
                      <a:pPr algn="ctr" fontAlgn="ctr"/>
                      <a:endParaRPr lang="es-CR" sz="12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noFill/>
                  </a:tcPr>
                </a:tc>
                <a:tc>
                  <a:txBody>
                    <a:bodyPr/>
                    <a:lstStyle/>
                    <a:p>
                      <a:pPr algn="ctr" fontAlgn="ctr"/>
                      <a:endParaRPr lang="es-CR" sz="12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noFill/>
                  </a:tcPr>
                </a:tc>
                <a:tc>
                  <a:txBody>
                    <a:bodyPr/>
                    <a:lstStyle/>
                    <a:p>
                      <a:pPr algn="ctr" fontAlgn="ctr"/>
                      <a:r>
                        <a:rPr lang="es-CR" sz="1100" b="0" i="0" u="none" strike="noStrike">
                          <a:solidFill>
                            <a:srgbClr val="000000"/>
                          </a:solidFill>
                          <a:effectLst/>
                          <a:latin typeface="Calibri" panose="020F0502020204030204" pitchFamily="34" charset="0"/>
                        </a:rPr>
                        <a:t> </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2406158"/>
                  </a:ext>
                </a:extLst>
              </a:tr>
              <a:tr h="190500">
                <a:tc>
                  <a:txBody>
                    <a:bodyPr/>
                    <a:lstStyle/>
                    <a:p>
                      <a:pPr algn="ctr" fontAlgn="ctr"/>
                      <a:r>
                        <a:rPr lang="es-CR" sz="1100" b="0"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ctr"/>
                      <a:endParaRPr lang="es-CR"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noFill/>
                  </a:tcPr>
                </a:tc>
                <a:tc gridSpan="7">
                  <a:txBody>
                    <a:bodyPr/>
                    <a:lstStyle/>
                    <a:p>
                      <a:pPr algn="ctr" fontAlgn="ctr"/>
                      <a:r>
                        <a:rPr lang="en-US" sz="1100" b="1" i="0" u="none" strike="noStrike">
                          <a:solidFill>
                            <a:srgbClr val="000000"/>
                          </a:solidFill>
                          <a:effectLst/>
                          <a:latin typeface="Calibri" panose="020F0502020204030204" pitchFamily="34" charset="0"/>
                        </a:rPr>
                        <a:t> FAR EAST  - CR (MOIN + CALDERA) / TEU'S</a:t>
                      </a:r>
                    </a:p>
                  </a:txBody>
                  <a:tcPr marL="9525" marR="9525" marT="9525" marB="0" anchor="ctr">
                    <a:lnL>
                      <a:noFill/>
                    </a:lnL>
                    <a:lnR>
                      <a:noFill/>
                    </a:lnR>
                    <a:lnT>
                      <a:noFill/>
                    </a:lnT>
                    <a:lnB>
                      <a:noFill/>
                    </a:lnB>
                    <a:noFill/>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a:txBody>
                    <a:bodyPr/>
                    <a:lstStyle/>
                    <a:p>
                      <a:pPr algn="ctr" fontAlgn="ctr"/>
                      <a:r>
                        <a:rPr lang="es-CR" sz="1100" b="0" i="0" u="none" strike="noStrike">
                          <a:solidFill>
                            <a:srgbClr val="000000"/>
                          </a:solidFill>
                          <a:effectLst/>
                          <a:latin typeface="Calibri" panose="020F0502020204030204" pitchFamily="34" charset="0"/>
                        </a:rPr>
                        <a:t> </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363036973"/>
                  </a:ext>
                </a:extLst>
              </a:tr>
              <a:tr h="200025">
                <a:tc>
                  <a:txBody>
                    <a:bodyPr/>
                    <a:lstStyle/>
                    <a:p>
                      <a:pPr algn="ctr" fontAlgn="ctr"/>
                      <a:r>
                        <a:rPr lang="es-CR" sz="1100" b="0"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ctr"/>
                      <a:r>
                        <a:rPr lang="es-CR" sz="1200" b="0" i="0" u="none" strike="noStrike">
                          <a:solidFill>
                            <a:srgbClr val="000000"/>
                          </a:solidFill>
                          <a:effectLst/>
                          <a:latin typeface="Calibri" panose="020F0502020204030204" pitchFamily="34" charset="0"/>
                        </a:rPr>
                        <a:t> </a:t>
                      </a:r>
                    </a:p>
                  </a:txBody>
                  <a:tcPr marL="9525" marR="9525" marT="9525" marB="0" anchor="ctr">
                    <a:lnL>
                      <a:noFill/>
                    </a:lnL>
                    <a:lnR>
                      <a:noFill/>
                    </a:lnR>
                    <a:lnT>
                      <a:noFill/>
                    </a:lnT>
                    <a:lnB>
                      <a:noFill/>
                    </a:lnB>
                    <a:lnBlToTr w="12700" cap="flat" cmpd="sng" algn="ctr">
                      <a:solidFill>
                        <a:srgbClr val="375623"/>
                      </a:solidFill>
                      <a:prstDash val="solid"/>
                      <a:round/>
                      <a:headEnd type="none" w="med" len="med"/>
                      <a:tailEnd type="none" w="med" len="med"/>
                    </a:lnBlToTr>
                    <a:noFill/>
                  </a:tcPr>
                </a:tc>
                <a:tc>
                  <a:txBody>
                    <a:bodyPr/>
                    <a:lstStyle/>
                    <a:p>
                      <a:pPr algn="ctr" fontAlgn="ctr"/>
                      <a:r>
                        <a:rPr lang="es-CR" sz="1200" b="0" i="0" u="none" strike="noStrike">
                          <a:solidFill>
                            <a:srgbClr val="FFFFFF"/>
                          </a:solidFill>
                          <a:effectLst/>
                          <a:latin typeface="Calibri" panose="020F0502020204030204" pitchFamily="34" charset="0"/>
                        </a:rPr>
                        <a:t>CMA CGM</a:t>
                      </a:r>
                    </a:p>
                  </a:txBody>
                  <a:tcPr marL="9525" marR="9525" marT="9525" marB="0" anchor="ctr">
                    <a:lnL>
                      <a:noFill/>
                    </a:lnL>
                    <a:lnR>
                      <a:noFill/>
                    </a:lnR>
                    <a:lnT>
                      <a:noFill/>
                    </a:lnT>
                    <a:lnB>
                      <a:noFill/>
                    </a:lnB>
                    <a:solidFill>
                      <a:srgbClr val="375623"/>
                    </a:solidFill>
                  </a:tcPr>
                </a:tc>
                <a:tc>
                  <a:txBody>
                    <a:bodyPr/>
                    <a:lstStyle/>
                    <a:p>
                      <a:pPr algn="ctr" fontAlgn="ctr"/>
                      <a:r>
                        <a:rPr lang="es-CR" sz="1200" b="0" i="0" u="none" strike="noStrike">
                          <a:solidFill>
                            <a:srgbClr val="FFFFFF"/>
                          </a:solidFill>
                          <a:effectLst/>
                          <a:latin typeface="Calibri" panose="020F0502020204030204" pitchFamily="34" charset="0"/>
                        </a:rPr>
                        <a:t>EVERGREEN</a:t>
                      </a:r>
                    </a:p>
                  </a:txBody>
                  <a:tcPr marL="9525" marR="9525" marT="9525" marB="0" anchor="ctr">
                    <a:lnL>
                      <a:noFill/>
                    </a:lnL>
                    <a:lnR>
                      <a:noFill/>
                    </a:lnR>
                    <a:lnT>
                      <a:noFill/>
                    </a:lnT>
                    <a:lnB>
                      <a:noFill/>
                    </a:lnB>
                    <a:solidFill>
                      <a:srgbClr val="375623"/>
                    </a:solidFill>
                  </a:tcPr>
                </a:tc>
                <a:tc>
                  <a:txBody>
                    <a:bodyPr/>
                    <a:lstStyle/>
                    <a:p>
                      <a:pPr algn="ctr" fontAlgn="ctr"/>
                      <a:r>
                        <a:rPr lang="es-CR" sz="1200" b="0" i="0" u="none" strike="noStrike">
                          <a:solidFill>
                            <a:srgbClr val="FFFFFF"/>
                          </a:solidFill>
                          <a:effectLst/>
                          <a:latin typeface="Calibri" panose="020F0502020204030204" pitchFamily="34" charset="0"/>
                        </a:rPr>
                        <a:t>HAPAG LLOYD</a:t>
                      </a:r>
                    </a:p>
                  </a:txBody>
                  <a:tcPr marL="9525" marR="9525" marT="9525" marB="0" anchor="ctr">
                    <a:lnL>
                      <a:noFill/>
                    </a:lnL>
                    <a:lnR>
                      <a:noFill/>
                    </a:lnR>
                    <a:lnT>
                      <a:noFill/>
                    </a:lnT>
                    <a:lnB>
                      <a:noFill/>
                    </a:lnB>
                    <a:solidFill>
                      <a:srgbClr val="375623"/>
                    </a:solidFill>
                  </a:tcPr>
                </a:tc>
                <a:tc>
                  <a:txBody>
                    <a:bodyPr/>
                    <a:lstStyle/>
                    <a:p>
                      <a:pPr algn="ctr" fontAlgn="ctr"/>
                      <a:r>
                        <a:rPr lang="es-CR" sz="1200" b="0" i="0" u="none" strike="noStrike">
                          <a:solidFill>
                            <a:srgbClr val="FFFFFF"/>
                          </a:solidFill>
                          <a:effectLst/>
                          <a:latin typeface="Calibri" panose="020F0502020204030204" pitchFamily="34" charset="0"/>
                        </a:rPr>
                        <a:t>MSC</a:t>
                      </a:r>
                    </a:p>
                  </a:txBody>
                  <a:tcPr marL="9525" marR="9525" marT="9525" marB="0" anchor="ctr">
                    <a:lnL>
                      <a:noFill/>
                    </a:lnL>
                    <a:lnR>
                      <a:noFill/>
                    </a:lnR>
                    <a:lnT>
                      <a:noFill/>
                    </a:lnT>
                    <a:lnB>
                      <a:noFill/>
                    </a:lnB>
                    <a:solidFill>
                      <a:srgbClr val="375623"/>
                    </a:solidFill>
                  </a:tcPr>
                </a:tc>
                <a:tc>
                  <a:txBody>
                    <a:bodyPr/>
                    <a:lstStyle/>
                    <a:p>
                      <a:pPr algn="ctr" fontAlgn="ctr"/>
                      <a:r>
                        <a:rPr lang="es-CR" sz="1200" b="0" i="0" u="none" strike="noStrike">
                          <a:solidFill>
                            <a:srgbClr val="FFFFFF"/>
                          </a:solidFill>
                          <a:effectLst/>
                          <a:latin typeface="Calibri" panose="020F0502020204030204" pitchFamily="34" charset="0"/>
                        </a:rPr>
                        <a:t>MAERSK</a:t>
                      </a:r>
                    </a:p>
                  </a:txBody>
                  <a:tcPr marL="9525" marR="9525" marT="9525" marB="0" anchor="ctr">
                    <a:lnL>
                      <a:noFill/>
                    </a:lnL>
                    <a:lnR>
                      <a:noFill/>
                    </a:lnR>
                    <a:lnT>
                      <a:noFill/>
                    </a:lnT>
                    <a:lnB>
                      <a:noFill/>
                    </a:lnB>
                    <a:solidFill>
                      <a:srgbClr val="375623"/>
                    </a:solidFill>
                  </a:tcPr>
                </a:tc>
                <a:tc>
                  <a:txBody>
                    <a:bodyPr/>
                    <a:lstStyle/>
                    <a:p>
                      <a:pPr algn="ctr" fontAlgn="ctr"/>
                      <a:r>
                        <a:rPr lang="es-CR" sz="1200" b="0" i="0" u="none" strike="noStrike">
                          <a:solidFill>
                            <a:srgbClr val="FFFFFF"/>
                          </a:solidFill>
                          <a:effectLst/>
                          <a:latin typeface="Calibri" panose="020F0502020204030204" pitchFamily="34" charset="0"/>
                        </a:rPr>
                        <a:t>ONE</a:t>
                      </a:r>
                    </a:p>
                  </a:txBody>
                  <a:tcPr marL="9525" marR="9525" marT="9525" marB="0" anchor="ctr">
                    <a:lnL>
                      <a:noFill/>
                    </a:lnL>
                    <a:lnR>
                      <a:noFill/>
                    </a:lnR>
                    <a:lnT>
                      <a:noFill/>
                    </a:lnT>
                    <a:lnB>
                      <a:noFill/>
                    </a:lnB>
                    <a:solidFill>
                      <a:srgbClr val="375623"/>
                    </a:solidFill>
                  </a:tcPr>
                </a:tc>
                <a:tc>
                  <a:txBody>
                    <a:bodyPr/>
                    <a:lstStyle/>
                    <a:p>
                      <a:pPr algn="ctr" fontAlgn="ctr"/>
                      <a:r>
                        <a:rPr lang="es-CR" sz="1200" b="1" i="0" u="none" strike="noStrike">
                          <a:solidFill>
                            <a:srgbClr val="FFFFFF"/>
                          </a:solidFill>
                          <a:effectLst/>
                          <a:latin typeface="Calibri" panose="020F0502020204030204" pitchFamily="34" charset="0"/>
                        </a:rPr>
                        <a:t>TOTAL Teu's</a:t>
                      </a:r>
                    </a:p>
                  </a:txBody>
                  <a:tcPr marL="9525" marR="9525" marT="9525" marB="0" anchor="ctr">
                    <a:lnL>
                      <a:noFill/>
                    </a:lnL>
                    <a:lnR>
                      <a:noFill/>
                    </a:lnR>
                    <a:lnT>
                      <a:noFill/>
                    </a:lnT>
                    <a:lnB>
                      <a:noFill/>
                    </a:lnB>
                    <a:solidFill>
                      <a:srgbClr val="375623"/>
                    </a:solidFill>
                  </a:tcPr>
                </a:tc>
                <a:tc>
                  <a:txBody>
                    <a:bodyPr/>
                    <a:lstStyle/>
                    <a:p>
                      <a:pPr algn="ctr" fontAlgn="ctr"/>
                      <a:r>
                        <a:rPr lang="es-CR" sz="1100" b="0" i="0" u="none" strike="noStrike">
                          <a:solidFill>
                            <a:srgbClr val="000000"/>
                          </a:solidFill>
                          <a:effectLst/>
                          <a:latin typeface="Calibri" panose="020F0502020204030204" pitchFamily="34" charset="0"/>
                        </a:rPr>
                        <a:t> </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933490025"/>
                  </a:ext>
                </a:extLst>
              </a:tr>
              <a:tr h="200025">
                <a:tc>
                  <a:txBody>
                    <a:bodyPr/>
                    <a:lstStyle/>
                    <a:p>
                      <a:pPr algn="ctr" fontAlgn="ctr"/>
                      <a:r>
                        <a:rPr lang="es-CR" sz="1100" b="0"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ctr"/>
                      <a:r>
                        <a:rPr lang="es-CR" sz="1200" b="0" i="0" u="none" strike="noStrike">
                          <a:solidFill>
                            <a:srgbClr val="FFFFFF"/>
                          </a:solidFill>
                          <a:effectLst/>
                          <a:latin typeface="Calibri" panose="020F0502020204030204" pitchFamily="34" charset="0"/>
                        </a:rPr>
                        <a:t>2024</a:t>
                      </a:r>
                    </a:p>
                  </a:txBody>
                  <a:tcPr marL="9525" marR="9525" marT="9525" marB="0" anchor="ctr">
                    <a:lnL>
                      <a:noFill/>
                    </a:lnL>
                    <a:lnR>
                      <a:noFill/>
                    </a:lnR>
                    <a:lnT>
                      <a:noFill/>
                    </a:lnT>
                    <a:lnB>
                      <a:noFill/>
                    </a:lnB>
                    <a:solidFill>
                      <a:srgbClr val="375623"/>
                    </a:solidFill>
                  </a:tcPr>
                </a:tc>
                <a:tc>
                  <a:txBody>
                    <a:bodyPr/>
                    <a:lstStyle/>
                    <a:p>
                      <a:pPr algn="ctr" fontAlgn="ctr"/>
                      <a:r>
                        <a:rPr lang="es-CR" sz="1200" b="0" i="0" u="none" strike="noStrike">
                          <a:solidFill>
                            <a:srgbClr val="000000"/>
                          </a:solidFill>
                          <a:effectLst/>
                          <a:latin typeface="Calibri" panose="020F0502020204030204" pitchFamily="34" charset="0"/>
                        </a:rPr>
                        <a:t>11,666</a:t>
                      </a:r>
                    </a:p>
                  </a:txBody>
                  <a:tcPr marL="9525" marR="9525" marT="9525" marB="0" anchor="ctr">
                    <a:lnL>
                      <a:noFill/>
                    </a:lnL>
                    <a:lnR>
                      <a:noFill/>
                    </a:lnR>
                    <a:lnT>
                      <a:noFill/>
                    </a:lnT>
                    <a:lnB>
                      <a:noFill/>
                    </a:lnB>
                    <a:noFill/>
                  </a:tcPr>
                </a:tc>
                <a:tc>
                  <a:txBody>
                    <a:bodyPr/>
                    <a:lstStyle/>
                    <a:p>
                      <a:pPr algn="ctr" fontAlgn="ctr"/>
                      <a:r>
                        <a:rPr lang="es-CR" sz="1200" b="0" i="0" u="none" strike="noStrike">
                          <a:solidFill>
                            <a:srgbClr val="000000"/>
                          </a:solidFill>
                          <a:effectLst/>
                          <a:latin typeface="Calibri" panose="020F0502020204030204" pitchFamily="34" charset="0"/>
                        </a:rPr>
                        <a:t>9,063</a:t>
                      </a:r>
                    </a:p>
                  </a:txBody>
                  <a:tcPr marL="9525" marR="9525" marT="9525" marB="0" anchor="ctr">
                    <a:lnL>
                      <a:noFill/>
                    </a:lnL>
                    <a:lnR>
                      <a:noFill/>
                    </a:lnR>
                    <a:lnT>
                      <a:noFill/>
                    </a:lnT>
                    <a:lnB>
                      <a:noFill/>
                    </a:lnB>
                    <a:noFill/>
                  </a:tcPr>
                </a:tc>
                <a:tc>
                  <a:txBody>
                    <a:bodyPr/>
                    <a:lstStyle/>
                    <a:p>
                      <a:pPr algn="ctr" fontAlgn="ctr"/>
                      <a:r>
                        <a:rPr lang="es-CR" sz="1200" b="0" i="0" u="none" strike="noStrike">
                          <a:solidFill>
                            <a:srgbClr val="000000"/>
                          </a:solidFill>
                          <a:effectLst/>
                          <a:latin typeface="Calibri" panose="020F0502020204030204" pitchFamily="34" charset="0"/>
                        </a:rPr>
                        <a:t>8,947</a:t>
                      </a:r>
                    </a:p>
                  </a:txBody>
                  <a:tcPr marL="9525" marR="9525" marT="9525" marB="0" anchor="ctr">
                    <a:lnL>
                      <a:noFill/>
                    </a:lnL>
                    <a:lnR>
                      <a:noFill/>
                    </a:lnR>
                    <a:lnT>
                      <a:noFill/>
                    </a:lnT>
                    <a:lnB>
                      <a:noFill/>
                    </a:lnB>
                    <a:noFill/>
                  </a:tcPr>
                </a:tc>
                <a:tc>
                  <a:txBody>
                    <a:bodyPr/>
                    <a:lstStyle/>
                    <a:p>
                      <a:pPr algn="ctr" fontAlgn="ctr"/>
                      <a:r>
                        <a:rPr lang="es-CR" sz="1200" b="0" i="0" u="none" strike="noStrike">
                          <a:solidFill>
                            <a:srgbClr val="000000"/>
                          </a:solidFill>
                          <a:effectLst/>
                          <a:latin typeface="Calibri" panose="020F0502020204030204" pitchFamily="34" charset="0"/>
                        </a:rPr>
                        <a:t>12,059</a:t>
                      </a:r>
                    </a:p>
                  </a:txBody>
                  <a:tcPr marL="9525" marR="9525" marT="9525" marB="0" anchor="ctr">
                    <a:lnL>
                      <a:noFill/>
                    </a:lnL>
                    <a:lnR>
                      <a:noFill/>
                    </a:lnR>
                    <a:lnT>
                      <a:noFill/>
                    </a:lnT>
                    <a:lnB>
                      <a:noFill/>
                    </a:lnB>
                    <a:noFill/>
                  </a:tcPr>
                </a:tc>
                <a:tc>
                  <a:txBody>
                    <a:bodyPr/>
                    <a:lstStyle/>
                    <a:p>
                      <a:pPr algn="ctr" fontAlgn="ctr"/>
                      <a:r>
                        <a:rPr lang="es-CR" sz="1200" b="0" i="0" u="none" strike="noStrike">
                          <a:solidFill>
                            <a:srgbClr val="000000"/>
                          </a:solidFill>
                          <a:effectLst/>
                          <a:latin typeface="Calibri" panose="020F0502020204030204" pitchFamily="34" charset="0"/>
                        </a:rPr>
                        <a:t>26,523</a:t>
                      </a:r>
                    </a:p>
                  </a:txBody>
                  <a:tcPr marL="9525" marR="9525" marT="9525" marB="0" anchor="ctr">
                    <a:lnL>
                      <a:noFill/>
                    </a:lnL>
                    <a:lnR>
                      <a:noFill/>
                    </a:lnR>
                    <a:lnT>
                      <a:noFill/>
                    </a:lnT>
                    <a:lnB>
                      <a:noFill/>
                    </a:lnB>
                    <a:noFill/>
                  </a:tcPr>
                </a:tc>
                <a:tc>
                  <a:txBody>
                    <a:bodyPr/>
                    <a:lstStyle/>
                    <a:p>
                      <a:pPr algn="ctr" fontAlgn="ctr"/>
                      <a:r>
                        <a:rPr lang="es-CR" sz="1200" b="0" i="0" u="none" strike="noStrike">
                          <a:solidFill>
                            <a:srgbClr val="000000"/>
                          </a:solidFill>
                          <a:effectLst/>
                          <a:latin typeface="Calibri" panose="020F0502020204030204" pitchFamily="34" charset="0"/>
                        </a:rPr>
                        <a:t>9,422</a:t>
                      </a:r>
                    </a:p>
                  </a:txBody>
                  <a:tcPr marL="9525" marR="9525" marT="9525" marB="0" anchor="ctr">
                    <a:lnL>
                      <a:noFill/>
                    </a:lnL>
                    <a:lnR>
                      <a:noFill/>
                    </a:lnR>
                    <a:lnT>
                      <a:noFill/>
                    </a:lnT>
                    <a:lnB>
                      <a:noFill/>
                    </a:lnB>
                    <a:noFill/>
                  </a:tcPr>
                </a:tc>
                <a:tc>
                  <a:txBody>
                    <a:bodyPr/>
                    <a:lstStyle/>
                    <a:p>
                      <a:pPr algn="ctr" fontAlgn="ctr"/>
                      <a:r>
                        <a:rPr lang="es-CR" sz="1200" b="1" i="0" u="none" strike="noStrike">
                          <a:solidFill>
                            <a:srgbClr val="000000"/>
                          </a:solidFill>
                          <a:effectLst/>
                          <a:latin typeface="Calibri" panose="020F0502020204030204" pitchFamily="34" charset="0"/>
                        </a:rPr>
                        <a:t>77,680</a:t>
                      </a:r>
                    </a:p>
                  </a:txBody>
                  <a:tcPr marL="9525" marR="9525" marT="9525" marB="0" anchor="ctr">
                    <a:lnL>
                      <a:noFill/>
                    </a:lnL>
                    <a:lnR>
                      <a:noFill/>
                    </a:lnR>
                    <a:lnT>
                      <a:noFill/>
                    </a:lnT>
                    <a:lnB>
                      <a:noFill/>
                    </a:lnB>
                    <a:noFill/>
                  </a:tcPr>
                </a:tc>
                <a:tc>
                  <a:txBody>
                    <a:bodyPr/>
                    <a:lstStyle/>
                    <a:p>
                      <a:pPr algn="ctr" fontAlgn="ctr"/>
                      <a:r>
                        <a:rPr lang="es-CR" sz="1100" b="0" i="0" u="none" strike="noStrike">
                          <a:solidFill>
                            <a:srgbClr val="000000"/>
                          </a:solidFill>
                          <a:effectLst/>
                          <a:latin typeface="Calibri" panose="020F0502020204030204" pitchFamily="34" charset="0"/>
                        </a:rPr>
                        <a:t> </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941911166"/>
                  </a:ext>
                </a:extLst>
              </a:tr>
              <a:tr h="200025">
                <a:tc>
                  <a:txBody>
                    <a:bodyPr/>
                    <a:lstStyle/>
                    <a:p>
                      <a:pPr algn="ctr" fontAlgn="ctr"/>
                      <a:r>
                        <a:rPr lang="es-CR" sz="1100" b="0"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ctr"/>
                      <a:r>
                        <a:rPr lang="es-CR" sz="1100" b="0" i="0" u="none" strike="noStrike">
                          <a:solidFill>
                            <a:srgbClr val="000000"/>
                          </a:solidFill>
                          <a:effectLst/>
                          <a:latin typeface="Calibri" panose="020F0502020204030204" pitchFamily="34" charset="0"/>
                        </a:rPr>
                        <a:t> </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ctr"/>
                      <a:r>
                        <a:rPr lang="es-CR" sz="1100" b="0" i="0" u="none" strike="noStrike">
                          <a:solidFill>
                            <a:srgbClr val="000000"/>
                          </a:solidFill>
                          <a:effectLst/>
                          <a:latin typeface="Calibri" panose="020F0502020204030204" pitchFamily="34" charset="0"/>
                        </a:rPr>
                        <a:t> </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ctr"/>
                      <a:r>
                        <a:rPr lang="es-CR" sz="1100" b="0" i="0" u="none" strike="noStrike">
                          <a:solidFill>
                            <a:srgbClr val="000000"/>
                          </a:solidFill>
                          <a:effectLst/>
                          <a:latin typeface="Calibri" panose="020F0502020204030204" pitchFamily="34" charset="0"/>
                        </a:rPr>
                        <a:t> </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ctr"/>
                      <a:r>
                        <a:rPr lang="es-CR" sz="1100" b="0" i="0" u="none" strike="noStrike">
                          <a:solidFill>
                            <a:srgbClr val="000000"/>
                          </a:solidFill>
                          <a:effectLst/>
                          <a:latin typeface="Calibri" panose="020F0502020204030204" pitchFamily="34" charset="0"/>
                        </a:rPr>
                        <a:t> </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ctr"/>
                      <a:r>
                        <a:rPr lang="es-CR" sz="1100" b="0" i="0" u="none" strike="noStrike">
                          <a:solidFill>
                            <a:srgbClr val="000000"/>
                          </a:solidFill>
                          <a:effectLst/>
                          <a:latin typeface="Calibri" panose="020F0502020204030204" pitchFamily="34" charset="0"/>
                        </a:rPr>
                        <a:t> </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ctr"/>
                      <a:r>
                        <a:rPr lang="es-CR" sz="1100" b="0" i="0" u="none" strike="noStrike">
                          <a:solidFill>
                            <a:srgbClr val="000000"/>
                          </a:solidFill>
                          <a:effectLst/>
                          <a:latin typeface="Calibri" panose="020F0502020204030204" pitchFamily="34" charset="0"/>
                        </a:rPr>
                        <a:t> </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ctr"/>
                      <a:r>
                        <a:rPr lang="es-CR" sz="1100" b="0" i="0" u="none" strike="noStrike">
                          <a:solidFill>
                            <a:srgbClr val="000000"/>
                          </a:solidFill>
                          <a:effectLst/>
                          <a:latin typeface="Calibri" panose="020F0502020204030204" pitchFamily="34" charset="0"/>
                        </a:rPr>
                        <a:t> </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ctr"/>
                      <a:r>
                        <a:rPr lang="es-CR" sz="1100" b="0" i="0" u="none" strike="noStrike">
                          <a:solidFill>
                            <a:srgbClr val="000000"/>
                          </a:solidFill>
                          <a:effectLst/>
                          <a:latin typeface="Calibri" panose="020F0502020204030204" pitchFamily="34" charset="0"/>
                        </a:rPr>
                        <a:t> </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ctr"/>
                      <a:r>
                        <a:rPr lang="es-CR" sz="1100" b="0" i="0" u="none" strike="noStrike">
                          <a:solidFill>
                            <a:srgbClr val="000000"/>
                          </a:solidFill>
                          <a:effectLst/>
                          <a:latin typeface="Calibri" panose="020F0502020204030204" pitchFamily="34" charset="0"/>
                        </a:rPr>
                        <a:t> </a:t>
                      </a:r>
                    </a:p>
                  </a:txBody>
                  <a:tcPr marL="9525" marR="9525" marT="9525"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14558713"/>
                  </a:ext>
                </a:extLst>
              </a:tr>
              <a:tr h="85725">
                <a:tc>
                  <a:txBody>
                    <a:bodyPr/>
                    <a:lstStyle/>
                    <a:p>
                      <a:pPr algn="ctr" fontAlgn="ctr"/>
                      <a:endParaRPr lang="es-CR" sz="1100" b="0" i="0" u="none" strike="noStrike">
                        <a:solidFill>
                          <a:srgbClr val="000000"/>
                        </a:solidFill>
                        <a:effectLst/>
                        <a:latin typeface="Calibri" panose="020F050202020403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endParaRPr lang="es-CR" sz="1100" b="0" i="0" u="none" strike="noStrike">
                        <a:solidFill>
                          <a:srgbClr val="000000"/>
                        </a:solidFill>
                        <a:effectLst/>
                        <a:latin typeface="Calibri" panose="020F050202020403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endParaRPr lang="es-CR" sz="1100" b="0" i="0" u="none" strike="noStrike">
                        <a:solidFill>
                          <a:srgbClr val="000000"/>
                        </a:solidFill>
                        <a:effectLst/>
                        <a:latin typeface="Calibri" panose="020F050202020403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endParaRPr lang="es-CR" sz="1100" b="0" i="0" u="none" strike="noStrike">
                        <a:solidFill>
                          <a:srgbClr val="000000"/>
                        </a:solidFill>
                        <a:effectLst/>
                        <a:latin typeface="Calibri" panose="020F050202020403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endParaRPr lang="es-CR" sz="1100" b="0" i="0" u="none" strike="noStrike">
                        <a:solidFill>
                          <a:srgbClr val="000000"/>
                        </a:solidFill>
                        <a:effectLst/>
                        <a:latin typeface="Calibri" panose="020F050202020403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endParaRPr lang="es-CR" sz="1100" b="0" i="0" u="none" strike="noStrike">
                        <a:solidFill>
                          <a:srgbClr val="000000"/>
                        </a:solidFill>
                        <a:effectLst/>
                        <a:latin typeface="Calibri" panose="020F050202020403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endParaRPr lang="es-CR" sz="1100" b="0" i="0" u="none" strike="noStrike">
                        <a:solidFill>
                          <a:srgbClr val="000000"/>
                        </a:solidFill>
                        <a:effectLst/>
                        <a:latin typeface="Calibri" panose="020F050202020403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endParaRPr lang="es-CR" sz="1100" b="0" i="0" u="none" strike="noStrike">
                        <a:solidFill>
                          <a:srgbClr val="000000"/>
                        </a:solidFill>
                        <a:effectLst/>
                        <a:latin typeface="Calibri" panose="020F050202020403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endParaRPr lang="es-CR" sz="1100" b="0" i="0" u="none" strike="noStrike">
                        <a:solidFill>
                          <a:srgbClr val="000000"/>
                        </a:solidFill>
                        <a:effectLst/>
                        <a:latin typeface="Calibri" panose="020F050202020403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endParaRPr lang="es-CR" sz="1100" b="0" i="0" u="none" strike="noStrike">
                        <a:solidFill>
                          <a:srgbClr val="000000"/>
                        </a:solidFill>
                        <a:effectLst/>
                        <a:latin typeface="Calibri" panose="020F050202020403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403781355"/>
                  </a:ext>
                </a:extLst>
              </a:tr>
              <a:tr h="190500">
                <a:tc gridSpan="10">
                  <a:txBody>
                    <a:bodyPr/>
                    <a:lstStyle/>
                    <a:p>
                      <a:pPr algn="ctr" fontAlgn="ctr"/>
                      <a:r>
                        <a:rPr lang="es-CR" sz="1100" b="1" i="0" u="none" strike="noStrike" dirty="0">
                          <a:solidFill>
                            <a:srgbClr val="FF0000"/>
                          </a:solidFill>
                          <a:effectLst/>
                          <a:latin typeface="Calibri" panose="020F0502020204030204" pitchFamily="34" charset="0"/>
                        </a:rPr>
                        <a:t>Nicaragua data </a:t>
                      </a:r>
                      <a:r>
                        <a:rPr lang="es-CR" sz="1100" b="1" i="0" u="none" strike="noStrike" dirty="0" err="1">
                          <a:solidFill>
                            <a:srgbClr val="FF0000"/>
                          </a:solidFill>
                          <a:effectLst/>
                          <a:latin typeface="Calibri" panose="020F0502020204030204" pitchFamily="34" charset="0"/>
                        </a:rPr>
                        <a:t>not</a:t>
                      </a:r>
                      <a:r>
                        <a:rPr lang="es-CR" sz="1100" b="1" i="0" u="none" strike="noStrike" dirty="0">
                          <a:solidFill>
                            <a:srgbClr val="FF0000"/>
                          </a:solidFill>
                          <a:effectLst/>
                          <a:latin typeface="Calibri" panose="020F0502020204030204" pitchFamily="34" charset="0"/>
                        </a:rPr>
                        <a:t> </a:t>
                      </a:r>
                      <a:r>
                        <a:rPr lang="es-CR" sz="1100" b="1" i="0" u="none" strike="noStrike" dirty="0" err="1">
                          <a:solidFill>
                            <a:srgbClr val="FF0000"/>
                          </a:solidFill>
                          <a:effectLst/>
                          <a:latin typeface="Calibri" panose="020F0502020204030204" pitchFamily="34" charset="0"/>
                        </a:rPr>
                        <a:t>available</a:t>
                      </a:r>
                      <a:endParaRPr lang="es-CR" sz="1100" b="1" i="0" u="none" strike="noStrike" dirty="0">
                        <a:solidFill>
                          <a:srgbClr val="FF0000"/>
                        </a:solidFill>
                        <a:effectLst/>
                        <a:latin typeface="Calibri" panose="020F0502020204030204" pitchFamily="34" charset="0"/>
                      </a:endParaRPr>
                    </a:p>
                  </a:txBody>
                  <a:tcPr marL="9525" marR="9525" marT="9525" marB="0" anchor="ctr">
                    <a:lnL>
                      <a:noFill/>
                    </a:lnL>
                    <a:lnR>
                      <a:noFill/>
                    </a:lnR>
                    <a:lnT>
                      <a:noFill/>
                    </a:lnT>
                    <a:lnB>
                      <a:noFill/>
                    </a:lnB>
                    <a:noFill/>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extLst>
                  <a:ext uri="{0D108BD9-81ED-4DB2-BD59-A6C34878D82A}">
                    <a16:rowId xmlns:a16="http://schemas.microsoft.com/office/drawing/2014/main" val="1172181956"/>
                  </a:ext>
                </a:extLst>
              </a:tr>
            </a:tbl>
          </a:graphicData>
        </a:graphic>
      </p:graphicFrame>
    </p:spTree>
    <p:extLst>
      <p:ext uri="{BB962C8B-B14F-4D97-AF65-F5344CB8AC3E}">
        <p14:creationId xmlns:p14="http://schemas.microsoft.com/office/powerpoint/2010/main" val="12254645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9D07FD97-BCDB-CFF1-4F44-A9FEEA238FD8}"/>
              </a:ext>
            </a:extLst>
          </p:cNvPr>
          <p:cNvSpPr txBox="1">
            <a:spLocks/>
          </p:cNvSpPr>
          <p:nvPr/>
        </p:nvSpPr>
        <p:spPr>
          <a:xfrm>
            <a:off x="107504" y="123478"/>
            <a:ext cx="8928992" cy="533400"/>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lIns="0" tIns="0" rIns="0" bIns="0" anchor="ctr">
            <a:norm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altLang="zh-TW" sz="2400" b="1" kern="0" dirty="0">
                <a:latin typeface="DFKai-SB" pitchFamily="65" charset="-120"/>
                <a:ea typeface="DFKai-SB" pitchFamily="65" charset="-120"/>
              </a:rPr>
              <a:t>ECD/IMD Topic discussion </a:t>
            </a:r>
            <a:r>
              <a:rPr lang="en-US" altLang="zh-TW" sz="2400" b="1" kern="0" dirty="0">
                <a:solidFill>
                  <a:srgbClr val="FFFF00"/>
                </a:solidFill>
                <a:latin typeface="DFKai-SB" pitchFamily="65" charset="-120"/>
                <a:ea typeface="DFKai-SB" pitchFamily="65" charset="-120"/>
              </a:rPr>
              <a:t>(CR+NI)</a:t>
            </a:r>
            <a:endParaRPr lang="en-US" sz="2400" b="1" kern="0" dirty="0">
              <a:solidFill>
                <a:srgbClr val="FFFF00"/>
              </a:solidFill>
              <a:latin typeface="DFKai-SB" pitchFamily="65" charset="-120"/>
              <a:ea typeface="DFKai-SB" pitchFamily="65" charset="-120"/>
            </a:endParaRPr>
          </a:p>
        </p:txBody>
      </p:sp>
      <p:graphicFrame>
        <p:nvGraphicFramePr>
          <p:cNvPr id="2" name="表格 1">
            <a:extLst>
              <a:ext uri="{FF2B5EF4-FFF2-40B4-BE49-F238E27FC236}">
                <a16:creationId xmlns:a16="http://schemas.microsoft.com/office/drawing/2014/main" id="{C8FB7389-5BCF-4B95-9A88-0E5BDE0C7446}"/>
              </a:ext>
            </a:extLst>
          </p:cNvPr>
          <p:cNvGraphicFramePr>
            <a:graphicFrameLocks noGrp="1"/>
          </p:cNvGraphicFramePr>
          <p:nvPr>
            <p:extLst>
              <p:ext uri="{D42A27DB-BD31-4B8C-83A1-F6EECF244321}">
                <p14:modId xmlns:p14="http://schemas.microsoft.com/office/powerpoint/2010/main" val="464495386"/>
              </p:ext>
            </p:extLst>
          </p:nvPr>
        </p:nvGraphicFramePr>
        <p:xfrm>
          <a:off x="107504" y="771551"/>
          <a:ext cx="8928993" cy="3077345"/>
        </p:xfrm>
        <a:graphic>
          <a:graphicData uri="http://schemas.openxmlformats.org/drawingml/2006/table">
            <a:tbl>
              <a:tblPr>
                <a:tableStyleId>{5C22544A-7EE6-4342-B048-85BDC9FD1C3A}</a:tableStyleId>
              </a:tblPr>
              <a:tblGrid>
                <a:gridCol w="832827">
                  <a:extLst>
                    <a:ext uri="{9D8B030D-6E8A-4147-A177-3AD203B41FA5}">
                      <a16:colId xmlns:a16="http://schemas.microsoft.com/office/drawing/2014/main" val="1096605092"/>
                    </a:ext>
                  </a:extLst>
                </a:gridCol>
                <a:gridCol w="1310678">
                  <a:extLst>
                    <a:ext uri="{9D8B030D-6E8A-4147-A177-3AD203B41FA5}">
                      <a16:colId xmlns:a16="http://schemas.microsoft.com/office/drawing/2014/main" val="1714653431"/>
                    </a:ext>
                  </a:extLst>
                </a:gridCol>
                <a:gridCol w="737256">
                  <a:extLst>
                    <a:ext uri="{9D8B030D-6E8A-4147-A177-3AD203B41FA5}">
                      <a16:colId xmlns:a16="http://schemas.microsoft.com/office/drawing/2014/main" val="2905017876"/>
                    </a:ext>
                  </a:extLst>
                </a:gridCol>
                <a:gridCol w="737256">
                  <a:extLst>
                    <a:ext uri="{9D8B030D-6E8A-4147-A177-3AD203B41FA5}">
                      <a16:colId xmlns:a16="http://schemas.microsoft.com/office/drawing/2014/main" val="4291711140"/>
                    </a:ext>
                  </a:extLst>
                </a:gridCol>
                <a:gridCol w="737256">
                  <a:extLst>
                    <a:ext uri="{9D8B030D-6E8A-4147-A177-3AD203B41FA5}">
                      <a16:colId xmlns:a16="http://schemas.microsoft.com/office/drawing/2014/main" val="1668644550"/>
                    </a:ext>
                  </a:extLst>
                </a:gridCol>
                <a:gridCol w="4573720">
                  <a:extLst>
                    <a:ext uri="{9D8B030D-6E8A-4147-A177-3AD203B41FA5}">
                      <a16:colId xmlns:a16="http://schemas.microsoft.com/office/drawing/2014/main" val="3561485105"/>
                    </a:ext>
                  </a:extLst>
                </a:gridCol>
              </a:tblGrid>
              <a:tr h="152409">
                <a:tc rowSpan="5">
                  <a:txBody>
                    <a:bodyPr/>
                    <a:lstStyle/>
                    <a:p>
                      <a:pPr algn="l" fontAlgn="ctr"/>
                      <a:r>
                        <a:rPr lang="zh-TW" altLang="en-US" sz="900" u="none" strike="noStrike" dirty="0">
                          <a:solidFill>
                            <a:schemeClr val="tx1"/>
                          </a:solidFill>
                          <a:effectLst/>
                          <a:latin typeface="Candara" panose="020E0502030303020204" pitchFamily="34" charset="0"/>
                        </a:rPr>
                        <a:t>　</a:t>
                      </a:r>
                    </a:p>
                    <a:p>
                      <a:pPr algn="ctr" fontAlgn="ctr"/>
                      <a:r>
                        <a:rPr lang="en-US" altLang="zh-TW" sz="1050" b="0" u="none" strike="noStrike" dirty="0">
                          <a:solidFill>
                            <a:schemeClr val="tx1"/>
                          </a:solidFill>
                          <a:effectLst/>
                          <a:latin typeface="Candara" panose="020E0502030303020204" pitchFamily="34" charset="0"/>
                        </a:rPr>
                        <a:t>ECD </a:t>
                      </a:r>
                      <a:r>
                        <a:rPr lang="en-US" sz="1050" b="0" u="none" strike="noStrike" dirty="0">
                          <a:solidFill>
                            <a:schemeClr val="tx1"/>
                          </a:solidFill>
                          <a:effectLst/>
                          <a:latin typeface="Candara" panose="020E0502030303020204" pitchFamily="34" charset="0"/>
                        </a:rPr>
                        <a:t>KPI</a:t>
                      </a:r>
                      <a:endParaRPr lang="en-US" sz="105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900" u="none" strike="noStrike" dirty="0">
                          <a:solidFill>
                            <a:schemeClr val="tx1"/>
                          </a:solidFill>
                          <a:effectLst/>
                          <a:latin typeface="Candara" panose="020E0502030303020204" pitchFamily="34" charset="0"/>
                        </a:rPr>
                        <a:t>　</a:t>
                      </a:r>
                      <a:r>
                        <a:rPr lang="en-US" altLang="zh-TW" sz="900" u="none" strike="noStrike" dirty="0">
                          <a:solidFill>
                            <a:schemeClr val="tx1"/>
                          </a:solidFill>
                          <a:effectLst/>
                          <a:latin typeface="Candara" panose="020E0502030303020204" pitchFamily="34" charset="0"/>
                        </a:rPr>
                        <a:t>Item</a:t>
                      </a: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solidFill>
                            <a:schemeClr val="tx1"/>
                          </a:solidFill>
                          <a:effectLst/>
                          <a:latin typeface="Candara" panose="020E0502030303020204" pitchFamily="34" charset="0"/>
                        </a:rPr>
                        <a:t>2023</a:t>
                      </a:r>
                      <a:endParaRPr lang="en-US" altLang="zh-TW"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solidFill>
                            <a:schemeClr val="tx1"/>
                          </a:solidFill>
                          <a:effectLst/>
                          <a:latin typeface="Candara" panose="020E0502030303020204" pitchFamily="34" charset="0"/>
                        </a:rPr>
                        <a:t>2024</a:t>
                      </a:r>
                      <a:endParaRPr lang="en-US" altLang="zh-TW"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solidFill>
                            <a:schemeClr val="tx1"/>
                          </a:solidFill>
                          <a:effectLst/>
                          <a:latin typeface="Candara" panose="020E0502030303020204" pitchFamily="34" charset="0"/>
                        </a:rPr>
                        <a:t>Diff</a:t>
                      </a:r>
                      <a:endParaRPr lang="en-US"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solidFill>
                            <a:schemeClr val="tx1"/>
                          </a:solidFill>
                          <a:effectLst/>
                          <a:latin typeface="Candara" panose="020E0502030303020204" pitchFamily="34" charset="0"/>
                        </a:rPr>
                        <a:t>Action Plan</a:t>
                      </a:r>
                      <a:r>
                        <a:rPr lang="zh-TW" altLang="en-US" sz="800" b="1" u="none" strike="noStrike" dirty="0">
                          <a:solidFill>
                            <a:schemeClr val="tx1"/>
                          </a:solidFill>
                          <a:effectLst/>
                          <a:latin typeface="Candara" panose="020E0502030303020204" pitchFamily="34" charset="0"/>
                        </a:rPr>
                        <a:t> </a:t>
                      </a:r>
                      <a:r>
                        <a:rPr lang="en-US" altLang="zh-TW" sz="800" b="1" u="none" strike="noStrike" dirty="0">
                          <a:solidFill>
                            <a:schemeClr val="tx1"/>
                          </a:solidFill>
                          <a:effectLst/>
                          <a:latin typeface="Candara" panose="020E0502030303020204" pitchFamily="34" charset="0"/>
                        </a:rPr>
                        <a:t>in 2025</a:t>
                      </a:r>
                      <a:endParaRPr lang="en-US"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9596723"/>
                  </a:ext>
                </a:extLst>
              </a:tr>
              <a:tr h="351646">
                <a:tc vMerge="1">
                  <a:txBody>
                    <a:bodyPr/>
                    <a:lstStyle/>
                    <a:p>
                      <a:pPr algn="ctr" fontAlgn="ctr"/>
                      <a:r>
                        <a:rPr lang="en-US" altLang="zh-TW" sz="1050" b="0" u="none" strike="noStrike" dirty="0">
                          <a:effectLst/>
                        </a:rPr>
                        <a:t>ECD</a:t>
                      </a:r>
                      <a:endParaRPr lang="en-US" sz="1050" b="0" u="none" strike="noStrike" dirty="0">
                        <a:effectLst/>
                      </a:endParaRPr>
                    </a:p>
                    <a:p>
                      <a:pPr algn="ctr" fontAlgn="ctr"/>
                      <a:r>
                        <a:rPr lang="en-US" sz="1050" b="0" u="none" strike="noStrike" dirty="0">
                          <a:effectLst/>
                        </a:rPr>
                        <a:t>KPI</a:t>
                      </a:r>
                      <a:endParaRPr lang="en-US" sz="1050" b="0" i="0" u="none" strike="noStrike" dirty="0">
                        <a:solidFill>
                          <a:srgbClr val="000000"/>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0" i="0" u="none" strike="noStrike" dirty="0">
                          <a:solidFill>
                            <a:schemeClr val="tx1"/>
                          </a:solidFill>
                          <a:effectLst/>
                          <a:latin typeface="+mj-lt"/>
                          <a:ea typeface="新細明體" panose="02020500000000000000" pitchFamily="18" charset="-120"/>
                        </a:rPr>
                        <a:t>Storage</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TW" altLang="en-US" sz="800" b="0" i="0" u="none" strike="noStrike" dirty="0">
                        <a:solidFill>
                          <a:schemeClr val="tx1"/>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800" b="0" i="0" u="none" strike="noStrike" dirty="0">
                        <a:solidFill>
                          <a:schemeClr val="tx1"/>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800" b="0" i="0" u="none" strike="noStrike" dirty="0">
                        <a:solidFill>
                          <a:schemeClr val="tx1"/>
                        </a:solidFill>
                        <a:effectLst/>
                        <a:highlight>
                          <a:srgbClr val="FFFF00"/>
                        </a:highligh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r>
                        <a:rPr lang="zh-TW" altLang="en-US" sz="800" b="0" i="0" u="none" strike="noStrike" dirty="0">
                          <a:solidFill>
                            <a:schemeClr val="tx1"/>
                          </a:solidFill>
                          <a:effectLst/>
                          <a:latin typeface="+mj-lt"/>
                          <a:ea typeface="新細明體" panose="02020500000000000000" pitchFamily="18" charset="-120"/>
                        </a:rPr>
                        <a:t> </a:t>
                      </a:r>
                      <a:r>
                        <a:rPr lang="es-ES" altLang="zh-TW" sz="800" b="0" i="0" u="none" strike="noStrike" dirty="0" err="1">
                          <a:solidFill>
                            <a:schemeClr val="tx1"/>
                          </a:solidFill>
                          <a:effectLst/>
                          <a:latin typeface="+mj-lt"/>
                          <a:ea typeface="新細明體" panose="02020500000000000000" pitchFamily="18" charset="-120"/>
                        </a:rPr>
                        <a:t>We</a:t>
                      </a:r>
                      <a:r>
                        <a:rPr lang="es-ES" altLang="zh-TW" sz="800" b="0" i="0" u="none" strike="noStrike" dirty="0">
                          <a:solidFill>
                            <a:schemeClr val="tx1"/>
                          </a:solidFill>
                          <a:effectLst/>
                          <a:latin typeface="+mj-lt"/>
                          <a:ea typeface="新細明體" panose="02020500000000000000" pitchFamily="18" charset="-120"/>
                        </a:rPr>
                        <a:t> </a:t>
                      </a:r>
                      <a:r>
                        <a:rPr lang="es-ES" altLang="zh-TW" sz="800" b="0" i="0" u="none" strike="noStrike" dirty="0" err="1">
                          <a:solidFill>
                            <a:schemeClr val="tx1"/>
                          </a:solidFill>
                          <a:effectLst/>
                          <a:latin typeface="+mj-lt"/>
                          <a:ea typeface="新細明體" panose="02020500000000000000" pitchFamily="18" charset="-120"/>
                        </a:rPr>
                        <a:t>need</a:t>
                      </a:r>
                      <a:r>
                        <a:rPr lang="es-ES" altLang="zh-TW" sz="800" b="0" i="0" u="none" strike="noStrike" dirty="0">
                          <a:solidFill>
                            <a:schemeClr val="tx1"/>
                          </a:solidFill>
                          <a:effectLst/>
                          <a:latin typeface="+mj-lt"/>
                          <a:ea typeface="新細明體" panose="02020500000000000000" pitchFamily="18" charset="-120"/>
                        </a:rPr>
                        <a:t> a </a:t>
                      </a:r>
                      <a:r>
                        <a:rPr lang="es-ES" altLang="zh-TW" sz="800" b="0" i="0" u="none" strike="noStrike" dirty="0" err="1">
                          <a:solidFill>
                            <a:schemeClr val="tx1"/>
                          </a:solidFill>
                          <a:effectLst/>
                          <a:latin typeface="+mj-lt"/>
                          <a:ea typeface="新細明體" panose="02020500000000000000" pitchFamily="18" charset="-120"/>
                        </a:rPr>
                        <a:t>steady</a:t>
                      </a:r>
                      <a:r>
                        <a:rPr lang="es-ES" altLang="zh-TW" sz="800" b="0" i="0" u="none" strike="noStrike" dirty="0">
                          <a:solidFill>
                            <a:schemeClr val="tx1"/>
                          </a:solidFill>
                          <a:effectLst/>
                          <a:latin typeface="+mj-lt"/>
                          <a:ea typeface="新細明體" panose="02020500000000000000" pitchFamily="18" charset="-120"/>
                        </a:rPr>
                        <a:t> </a:t>
                      </a:r>
                      <a:r>
                        <a:rPr lang="es-ES" altLang="zh-TW" sz="800" b="0" i="0" u="none" strike="noStrike" dirty="0" err="1">
                          <a:solidFill>
                            <a:schemeClr val="tx1"/>
                          </a:solidFill>
                          <a:effectLst/>
                          <a:latin typeface="+mj-lt"/>
                          <a:ea typeface="新細明體" panose="02020500000000000000" pitchFamily="18" charset="-120"/>
                        </a:rPr>
                        <a:t>Service</a:t>
                      </a:r>
                      <a:r>
                        <a:rPr lang="es-ES" altLang="zh-TW" sz="800" b="0" i="0" u="none" strike="noStrike" dirty="0">
                          <a:solidFill>
                            <a:schemeClr val="tx1"/>
                          </a:solidFill>
                          <a:effectLst/>
                          <a:latin typeface="+mj-lt"/>
                          <a:ea typeface="新細明體" panose="02020500000000000000" pitchFamily="18" charset="-120"/>
                        </a:rPr>
                        <a:t> in LAE </a:t>
                      </a:r>
                      <a:r>
                        <a:rPr lang="es-ES" altLang="zh-TW" sz="800" b="0" i="0" u="none" strike="noStrike" dirty="0" err="1">
                          <a:solidFill>
                            <a:schemeClr val="tx1"/>
                          </a:solidFill>
                          <a:effectLst/>
                          <a:latin typeface="+mj-lt"/>
                          <a:ea typeface="新細明體" panose="02020500000000000000" pitchFamily="18" charset="-120"/>
                        </a:rPr>
                        <a:t>arriving</a:t>
                      </a:r>
                      <a:r>
                        <a:rPr lang="es-ES" altLang="zh-TW" sz="800" b="0" i="0" u="none" strike="noStrike" dirty="0">
                          <a:solidFill>
                            <a:schemeClr val="tx1"/>
                          </a:solidFill>
                          <a:effectLst/>
                          <a:latin typeface="+mj-lt"/>
                          <a:ea typeface="新細明體" panose="02020500000000000000" pitchFamily="18" charset="-120"/>
                        </a:rPr>
                        <a:t> at CRCAL in </a:t>
                      </a:r>
                      <a:r>
                        <a:rPr lang="es-ES" altLang="zh-TW" sz="800" b="0" i="0" u="none" strike="noStrike" dirty="0" err="1">
                          <a:solidFill>
                            <a:schemeClr val="tx1"/>
                          </a:solidFill>
                          <a:effectLst/>
                          <a:latin typeface="+mj-lt"/>
                          <a:ea typeface="新細明體" panose="02020500000000000000" pitchFamily="18" charset="-120"/>
                        </a:rPr>
                        <a:t>order</a:t>
                      </a:r>
                      <a:r>
                        <a:rPr lang="es-ES" altLang="zh-TW" sz="800" b="0" i="0" u="none" strike="noStrike" dirty="0">
                          <a:solidFill>
                            <a:schemeClr val="tx1"/>
                          </a:solidFill>
                          <a:effectLst/>
                          <a:latin typeface="+mj-lt"/>
                          <a:ea typeface="新細明體" panose="02020500000000000000" pitchFamily="18" charset="-120"/>
                        </a:rPr>
                        <a:t> </a:t>
                      </a:r>
                      <a:r>
                        <a:rPr lang="es-ES" altLang="zh-TW" sz="800" b="0" i="0" u="none" strike="noStrike" dirty="0" err="1">
                          <a:solidFill>
                            <a:schemeClr val="tx1"/>
                          </a:solidFill>
                          <a:effectLst/>
                          <a:latin typeface="+mj-lt"/>
                          <a:ea typeface="新細明體" panose="02020500000000000000" pitchFamily="18" charset="-120"/>
                        </a:rPr>
                        <a:t>to</a:t>
                      </a:r>
                      <a:r>
                        <a:rPr lang="es-ES" altLang="zh-TW" sz="800" b="0" i="0" u="none" strike="noStrike" dirty="0">
                          <a:solidFill>
                            <a:schemeClr val="tx1"/>
                          </a:solidFill>
                          <a:effectLst/>
                          <a:latin typeface="+mj-lt"/>
                          <a:ea typeface="新細明體" panose="02020500000000000000" pitchFamily="18" charset="-120"/>
                        </a:rPr>
                        <a:t> </a:t>
                      </a:r>
                      <a:r>
                        <a:rPr lang="es-ES" altLang="zh-TW" sz="800" b="0" i="0" u="none" strike="noStrike" dirty="0" err="1">
                          <a:solidFill>
                            <a:schemeClr val="tx1"/>
                          </a:solidFill>
                          <a:effectLst/>
                          <a:latin typeface="+mj-lt"/>
                          <a:ea typeface="新細明體" panose="02020500000000000000" pitchFamily="18" charset="-120"/>
                        </a:rPr>
                        <a:t>avoid</a:t>
                      </a:r>
                      <a:r>
                        <a:rPr lang="es-ES" altLang="zh-TW" sz="800" b="0" i="0" u="none" strike="noStrike" dirty="0">
                          <a:solidFill>
                            <a:schemeClr val="tx1"/>
                          </a:solidFill>
                          <a:effectLst/>
                          <a:latin typeface="+mj-lt"/>
                          <a:ea typeface="新細明體" panose="02020500000000000000" pitchFamily="18" charset="-120"/>
                        </a:rPr>
                        <a:t> </a:t>
                      </a:r>
                      <a:r>
                        <a:rPr lang="es-ES" altLang="zh-TW" sz="800" b="0" i="0" u="none" strike="noStrike" dirty="0" err="1">
                          <a:solidFill>
                            <a:schemeClr val="tx1"/>
                          </a:solidFill>
                          <a:effectLst/>
                          <a:latin typeface="+mj-lt"/>
                          <a:ea typeface="新細明體" panose="02020500000000000000" pitchFamily="18" charset="-120"/>
                        </a:rPr>
                        <a:t>the</a:t>
                      </a:r>
                      <a:r>
                        <a:rPr lang="es-ES" altLang="zh-TW" sz="800" b="0" i="0" u="none" strike="noStrike" dirty="0">
                          <a:solidFill>
                            <a:schemeClr val="tx1"/>
                          </a:solidFill>
                          <a:effectLst/>
                          <a:latin typeface="+mj-lt"/>
                          <a:ea typeface="新細明體" panose="02020500000000000000" pitchFamily="18" charset="-120"/>
                        </a:rPr>
                        <a:t> </a:t>
                      </a:r>
                      <a:r>
                        <a:rPr lang="es-ES" altLang="zh-TW" sz="800" b="0" i="0" u="none" strike="noStrike" dirty="0" err="1">
                          <a:solidFill>
                            <a:schemeClr val="tx1"/>
                          </a:solidFill>
                          <a:effectLst/>
                          <a:latin typeface="+mj-lt"/>
                          <a:ea typeface="新細明體" panose="02020500000000000000" pitchFamily="18" charset="-120"/>
                        </a:rPr>
                        <a:t>storage</a:t>
                      </a:r>
                      <a:r>
                        <a:rPr lang="es-ES" altLang="zh-TW" sz="800" b="0" i="0" u="none" strike="noStrike" dirty="0">
                          <a:solidFill>
                            <a:schemeClr val="tx1"/>
                          </a:solidFill>
                          <a:effectLst/>
                          <a:latin typeface="+mj-lt"/>
                          <a:ea typeface="新細明體" panose="02020500000000000000" pitchFamily="18" charset="-120"/>
                        </a:rPr>
                        <a:t> </a:t>
                      </a:r>
                      <a:r>
                        <a:rPr lang="es-ES" altLang="zh-TW" sz="800" b="0" i="0" u="none" strike="noStrike" dirty="0" err="1">
                          <a:solidFill>
                            <a:schemeClr val="tx1"/>
                          </a:solidFill>
                          <a:effectLst/>
                          <a:latin typeface="+mj-lt"/>
                          <a:ea typeface="新細明體" panose="02020500000000000000" pitchFamily="18" charset="-120"/>
                        </a:rPr>
                        <a:t>charges</a:t>
                      </a:r>
                      <a:endParaRPr lang="zh-TW" altLang="en-US" sz="800" b="0" i="0" u="none" strike="noStrike" dirty="0">
                        <a:solidFill>
                          <a:schemeClr val="tx1"/>
                        </a:solidFill>
                        <a:effectLst/>
                        <a:latin typeface="+mj-lt"/>
                        <a:ea typeface="新細明體" panose="02020500000000000000" pitchFamily="18" charset="-120"/>
                      </a:endParaRPr>
                    </a:p>
                    <a:p>
                      <a:pPr algn="l" fontAlgn="ctr"/>
                      <a:endParaRPr lang="zh-TW" altLang="en-US" sz="800" b="0" i="0" u="none" strike="noStrike" dirty="0">
                        <a:solidFill>
                          <a:schemeClr val="tx1"/>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8280089"/>
                  </a:ext>
                </a:extLst>
              </a:tr>
              <a:tr h="360040">
                <a:tc vMerge="1">
                  <a:txBody>
                    <a:bodyPr/>
                    <a:lstStyle/>
                    <a:p>
                      <a:endParaRPr lang="en-US"/>
                    </a:p>
                  </a:txBody>
                  <a:tcPr/>
                </a:tc>
                <a:tc>
                  <a:txBody>
                    <a:bodyPr/>
                    <a:lstStyle/>
                    <a:p>
                      <a:pPr algn="ctr" fontAlgn="ctr"/>
                      <a:r>
                        <a:rPr lang="en-US" sz="800" b="0" i="0" u="none" strike="noStrike" dirty="0">
                          <a:solidFill>
                            <a:schemeClr val="tx1"/>
                          </a:solidFill>
                          <a:effectLst/>
                          <a:latin typeface="+mj-lt"/>
                          <a:ea typeface="新細明體" panose="02020500000000000000" pitchFamily="18" charset="-120"/>
                        </a:rPr>
                        <a:t>Lift on/off</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TW" altLang="en-US" sz="800" b="0" i="0" u="none" strike="noStrike" dirty="0">
                        <a:solidFill>
                          <a:schemeClr val="tx1"/>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800" b="0" i="0" u="none" strike="noStrike" dirty="0">
                        <a:solidFill>
                          <a:schemeClr val="tx1"/>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800" b="0" i="0" u="none" strike="noStrike" dirty="0">
                        <a:solidFill>
                          <a:schemeClr val="tx1"/>
                        </a:solidFill>
                        <a:effectLst/>
                        <a:highlight>
                          <a:srgbClr val="FFFF00"/>
                        </a:highligh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r>
                        <a:rPr lang="zh-TW" altLang="en-US" sz="800" b="0" i="0" u="none" strike="noStrike" dirty="0">
                          <a:solidFill>
                            <a:schemeClr val="tx1"/>
                          </a:solidFill>
                          <a:effectLst/>
                          <a:latin typeface="+mj-lt"/>
                          <a:ea typeface="新細明體" panose="02020500000000000000" pitchFamily="18" charset="-120"/>
                        </a:rPr>
                        <a:t> </a:t>
                      </a:r>
                      <a:r>
                        <a:rPr lang="es-ES" altLang="zh-TW" sz="800" b="0" i="0" u="none" strike="noStrike" dirty="0" err="1">
                          <a:solidFill>
                            <a:schemeClr val="tx1"/>
                          </a:solidFill>
                          <a:effectLst/>
                          <a:latin typeface="+mj-lt"/>
                          <a:ea typeface="新細明體" panose="02020500000000000000" pitchFamily="18" charset="-120"/>
                        </a:rPr>
                        <a:t>We</a:t>
                      </a:r>
                      <a:r>
                        <a:rPr lang="es-ES" altLang="zh-TW" sz="800" b="0" i="0" u="none" strike="noStrike" dirty="0">
                          <a:solidFill>
                            <a:schemeClr val="tx1"/>
                          </a:solidFill>
                          <a:effectLst/>
                          <a:latin typeface="+mj-lt"/>
                          <a:ea typeface="新細明體" panose="02020500000000000000" pitchFamily="18" charset="-120"/>
                        </a:rPr>
                        <a:t> </a:t>
                      </a:r>
                      <a:r>
                        <a:rPr lang="es-ES" altLang="zh-TW" sz="800" b="0" i="0" u="none" strike="noStrike" dirty="0" err="1">
                          <a:solidFill>
                            <a:schemeClr val="tx1"/>
                          </a:solidFill>
                          <a:effectLst/>
                          <a:latin typeface="+mj-lt"/>
                          <a:ea typeface="新細明體" panose="02020500000000000000" pitchFamily="18" charset="-120"/>
                        </a:rPr>
                        <a:t>need</a:t>
                      </a:r>
                      <a:r>
                        <a:rPr lang="es-ES" altLang="zh-TW" sz="800" b="0" i="0" u="none" strike="noStrike" dirty="0">
                          <a:solidFill>
                            <a:schemeClr val="tx1"/>
                          </a:solidFill>
                          <a:effectLst/>
                          <a:latin typeface="+mj-lt"/>
                          <a:ea typeface="新細明體" panose="02020500000000000000" pitchFamily="18" charset="-120"/>
                        </a:rPr>
                        <a:t> </a:t>
                      </a:r>
                      <a:r>
                        <a:rPr lang="es-ES" altLang="zh-TW" sz="800" b="0" i="0" u="none" strike="noStrike" dirty="0" err="1">
                          <a:solidFill>
                            <a:schemeClr val="tx1"/>
                          </a:solidFill>
                          <a:effectLst/>
                          <a:latin typeface="+mj-lt"/>
                          <a:ea typeface="新細明體" panose="02020500000000000000" pitchFamily="18" charset="-120"/>
                        </a:rPr>
                        <a:t>depot</a:t>
                      </a:r>
                      <a:r>
                        <a:rPr lang="es-ES" altLang="zh-TW" sz="800" b="0" i="0" u="none" strike="noStrike" dirty="0">
                          <a:solidFill>
                            <a:schemeClr val="tx1"/>
                          </a:solidFill>
                          <a:effectLst/>
                          <a:latin typeface="+mj-lt"/>
                          <a:ea typeface="新細明體" panose="02020500000000000000" pitchFamily="18" charset="-120"/>
                        </a:rPr>
                        <a:t> les </a:t>
                      </a:r>
                      <a:r>
                        <a:rPr lang="es-ES" altLang="zh-TW" sz="800" b="0" i="0" u="none" strike="noStrike" dirty="0" err="1">
                          <a:solidFill>
                            <a:schemeClr val="tx1"/>
                          </a:solidFill>
                          <a:effectLst/>
                          <a:latin typeface="+mj-lt"/>
                          <a:ea typeface="新細明體" panose="02020500000000000000" pitchFamily="18" charset="-120"/>
                        </a:rPr>
                        <a:t>congested</a:t>
                      </a:r>
                      <a:r>
                        <a:rPr lang="es-ES" altLang="zh-TW" sz="800" b="0" i="0" u="none" strike="noStrike" dirty="0">
                          <a:solidFill>
                            <a:schemeClr val="tx1"/>
                          </a:solidFill>
                          <a:effectLst/>
                          <a:latin typeface="+mj-lt"/>
                          <a:ea typeface="新細明體" panose="02020500000000000000" pitchFamily="18" charset="-120"/>
                        </a:rPr>
                        <a:t> </a:t>
                      </a:r>
                      <a:r>
                        <a:rPr lang="es-ES" altLang="zh-TW" sz="800" b="0" i="0" u="none" strike="noStrike" dirty="0" err="1">
                          <a:solidFill>
                            <a:schemeClr val="tx1"/>
                          </a:solidFill>
                          <a:effectLst/>
                          <a:latin typeface="+mj-lt"/>
                          <a:ea typeface="新細明體" panose="02020500000000000000" pitchFamily="18" charset="-120"/>
                        </a:rPr>
                        <a:t>to</a:t>
                      </a:r>
                      <a:r>
                        <a:rPr lang="es-ES" altLang="zh-TW" sz="800" b="0" i="0" u="none" strike="noStrike" dirty="0">
                          <a:solidFill>
                            <a:schemeClr val="tx1"/>
                          </a:solidFill>
                          <a:effectLst/>
                          <a:latin typeface="+mj-lt"/>
                          <a:ea typeface="新細明體" panose="02020500000000000000" pitchFamily="18" charset="-120"/>
                        </a:rPr>
                        <a:t> be </a:t>
                      </a:r>
                      <a:r>
                        <a:rPr lang="es-ES" altLang="zh-TW" sz="800" b="0" i="0" u="none" strike="noStrike" dirty="0" err="1">
                          <a:solidFill>
                            <a:schemeClr val="tx1"/>
                          </a:solidFill>
                          <a:effectLst/>
                          <a:latin typeface="+mj-lt"/>
                          <a:ea typeface="新細明體" panose="02020500000000000000" pitchFamily="18" charset="-120"/>
                        </a:rPr>
                        <a:t>available</a:t>
                      </a:r>
                      <a:r>
                        <a:rPr lang="es-ES" altLang="zh-TW" sz="800" b="0" i="0" u="none" strike="noStrike" dirty="0">
                          <a:solidFill>
                            <a:schemeClr val="tx1"/>
                          </a:solidFill>
                          <a:effectLst/>
                          <a:latin typeface="+mj-lt"/>
                          <a:ea typeface="新細明體" panose="02020500000000000000" pitchFamily="18" charset="-120"/>
                        </a:rPr>
                        <a:t> </a:t>
                      </a:r>
                      <a:r>
                        <a:rPr lang="es-ES" altLang="zh-TW" sz="800" b="0" i="0" u="none" strike="noStrike" dirty="0" err="1">
                          <a:solidFill>
                            <a:schemeClr val="tx1"/>
                          </a:solidFill>
                          <a:effectLst/>
                          <a:latin typeface="+mj-lt"/>
                          <a:ea typeface="新細明體" panose="02020500000000000000" pitchFamily="18" charset="-120"/>
                        </a:rPr>
                        <a:t>to</a:t>
                      </a:r>
                      <a:r>
                        <a:rPr lang="es-ES" altLang="zh-TW" sz="800" b="0" i="0" u="none" strike="noStrike" dirty="0">
                          <a:solidFill>
                            <a:schemeClr val="tx1"/>
                          </a:solidFill>
                          <a:effectLst/>
                          <a:latin typeface="+mj-lt"/>
                          <a:ea typeface="新細明體" panose="02020500000000000000" pitchFamily="18" charset="-120"/>
                        </a:rPr>
                        <a:t> </a:t>
                      </a:r>
                      <a:r>
                        <a:rPr lang="es-ES" altLang="zh-TW" sz="800" b="0" i="0" u="none" strike="noStrike" dirty="0" err="1">
                          <a:solidFill>
                            <a:schemeClr val="tx1"/>
                          </a:solidFill>
                          <a:effectLst/>
                          <a:latin typeface="+mj-lt"/>
                          <a:ea typeface="新細明體" panose="02020500000000000000" pitchFamily="18" charset="-120"/>
                        </a:rPr>
                        <a:t>deliver</a:t>
                      </a:r>
                      <a:r>
                        <a:rPr lang="es-ES" altLang="zh-TW" sz="800" b="0" i="0" u="none" strike="noStrike" dirty="0">
                          <a:solidFill>
                            <a:schemeClr val="tx1"/>
                          </a:solidFill>
                          <a:effectLst/>
                          <a:latin typeface="+mj-lt"/>
                          <a:ea typeface="新細明體" panose="02020500000000000000" pitchFamily="18" charset="-120"/>
                        </a:rPr>
                        <a:t> </a:t>
                      </a:r>
                      <a:r>
                        <a:rPr lang="es-ES" altLang="zh-TW" sz="800" b="0" i="0" u="none" strike="noStrike" dirty="0" err="1">
                          <a:solidFill>
                            <a:schemeClr val="tx1"/>
                          </a:solidFill>
                          <a:effectLst/>
                          <a:latin typeface="+mj-lt"/>
                          <a:ea typeface="新細明體" panose="02020500000000000000" pitchFamily="18" charset="-120"/>
                        </a:rPr>
                        <a:t>the</a:t>
                      </a:r>
                      <a:r>
                        <a:rPr lang="es-ES" altLang="zh-TW" sz="800" b="0" i="0" u="none" strike="noStrike" dirty="0">
                          <a:solidFill>
                            <a:schemeClr val="tx1"/>
                          </a:solidFill>
                          <a:effectLst/>
                          <a:latin typeface="+mj-lt"/>
                          <a:ea typeface="新細明體" panose="02020500000000000000" pitchFamily="18" charset="-120"/>
                        </a:rPr>
                        <a:t> </a:t>
                      </a:r>
                      <a:r>
                        <a:rPr lang="es-ES" altLang="zh-TW" sz="800" b="0" i="0" u="none" strike="noStrike" dirty="0" err="1">
                          <a:solidFill>
                            <a:schemeClr val="tx1"/>
                          </a:solidFill>
                          <a:effectLst/>
                          <a:latin typeface="+mj-lt"/>
                          <a:ea typeface="新細明體" panose="02020500000000000000" pitchFamily="18" charset="-120"/>
                        </a:rPr>
                        <a:t>emty</a:t>
                      </a:r>
                      <a:r>
                        <a:rPr lang="es-ES" altLang="zh-TW" sz="800" b="0" i="0" u="none" strike="noStrike" dirty="0">
                          <a:solidFill>
                            <a:schemeClr val="tx1"/>
                          </a:solidFill>
                          <a:effectLst/>
                          <a:latin typeface="+mj-lt"/>
                          <a:ea typeface="新細明體" panose="02020500000000000000" pitchFamily="18" charset="-120"/>
                        </a:rPr>
                        <a:t> </a:t>
                      </a:r>
                      <a:r>
                        <a:rPr lang="es-ES" altLang="zh-TW" sz="800" b="0" i="0" u="none" strike="noStrike" dirty="0" err="1">
                          <a:solidFill>
                            <a:schemeClr val="tx1"/>
                          </a:solidFill>
                          <a:effectLst/>
                          <a:latin typeface="+mj-lt"/>
                          <a:ea typeface="新細明體" panose="02020500000000000000" pitchFamily="18" charset="-120"/>
                        </a:rPr>
                        <a:t>unit</a:t>
                      </a:r>
                      <a:r>
                        <a:rPr lang="es-ES" altLang="zh-TW" sz="800" b="0" i="0" u="none" strike="noStrike" dirty="0">
                          <a:solidFill>
                            <a:schemeClr val="tx1"/>
                          </a:solidFill>
                          <a:effectLst/>
                          <a:latin typeface="+mj-lt"/>
                          <a:ea typeface="新細明體" panose="02020500000000000000" pitchFamily="18" charset="-120"/>
                        </a:rPr>
                        <a:t> </a:t>
                      </a:r>
                      <a:r>
                        <a:rPr lang="es-ES" altLang="zh-TW" sz="800" b="0" i="0" u="none" strike="noStrike" dirty="0" err="1">
                          <a:solidFill>
                            <a:schemeClr val="tx1"/>
                          </a:solidFill>
                          <a:effectLst/>
                          <a:latin typeface="+mj-lt"/>
                          <a:ea typeface="新細明體" panose="02020500000000000000" pitchFamily="18" charset="-120"/>
                        </a:rPr>
                        <a:t>on</a:t>
                      </a:r>
                      <a:r>
                        <a:rPr lang="es-ES" altLang="zh-TW" sz="800" b="0" i="0" u="none" strike="noStrike" dirty="0">
                          <a:solidFill>
                            <a:schemeClr val="tx1"/>
                          </a:solidFill>
                          <a:effectLst/>
                          <a:latin typeface="+mj-lt"/>
                          <a:ea typeface="新細明體" panose="02020500000000000000" pitchFamily="18" charset="-120"/>
                        </a:rPr>
                        <a:t> a </a:t>
                      </a:r>
                      <a:r>
                        <a:rPr lang="es-ES" altLang="zh-TW" sz="800" b="0" i="0" u="none" strike="noStrike" dirty="0" err="1">
                          <a:solidFill>
                            <a:schemeClr val="tx1"/>
                          </a:solidFill>
                          <a:effectLst/>
                          <a:latin typeface="+mj-lt"/>
                          <a:ea typeface="新細明體" panose="02020500000000000000" pitchFamily="18" charset="-120"/>
                        </a:rPr>
                        <a:t>faster</a:t>
                      </a:r>
                      <a:r>
                        <a:rPr lang="es-ES" altLang="zh-TW" sz="800" b="0" i="0" u="none" strike="noStrike" dirty="0">
                          <a:solidFill>
                            <a:schemeClr val="tx1"/>
                          </a:solidFill>
                          <a:effectLst/>
                          <a:latin typeface="+mj-lt"/>
                          <a:ea typeface="新細明體" panose="02020500000000000000" pitchFamily="18" charset="-120"/>
                        </a:rPr>
                        <a:t> </a:t>
                      </a:r>
                      <a:r>
                        <a:rPr lang="es-ES" altLang="zh-TW" sz="800" b="0" i="0" u="none" strike="noStrike" dirty="0" err="1">
                          <a:solidFill>
                            <a:schemeClr val="tx1"/>
                          </a:solidFill>
                          <a:effectLst/>
                          <a:latin typeface="+mj-lt"/>
                          <a:ea typeface="新細明體" panose="02020500000000000000" pitchFamily="18" charset="-120"/>
                        </a:rPr>
                        <a:t>manner</a:t>
                      </a:r>
                      <a:endParaRPr lang="zh-TW" altLang="en-US" sz="800" b="0" i="0" u="none" strike="noStrike" dirty="0">
                        <a:solidFill>
                          <a:schemeClr val="tx1"/>
                        </a:solidFill>
                        <a:effectLst/>
                        <a:latin typeface="+mj-lt"/>
                        <a:ea typeface="新細明體" panose="02020500000000000000" pitchFamily="18" charset="-120"/>
                      </a:endParaRPr>
                    </a:p>
                    <a:p>
                      <a:pPr algn="l" fontAlgn="ctr"/>
                      <a:endParaRPr lang="zh-TW" altLang="en-US" sz="800" b="0" i="0" u="none" strike="noStrike" dirty="0">
                        <a:solidFill>
                          <a:schemeClr val="tx1"/>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9480689"/>
                  </a:ext>
                </a:extLst>
              </a:tr>
              <a:tr h="442650">
                <a:tc vMerge="1">
                  <a:txBody>
                    <a:bodyPr/>
                    <a:lstStyle/>
                    <a:p>
                      <a:endParaRPr lang="zh-TW" altLang="en-US"/>
                    </a:p>
                  </a:txBody>
                  <a:tcPr/>
                </a:tc>
                <a:tc>
                  <a:txBody>
                    <a:bodyPr/>
                    <a:lstStyle/>
                    <a:p>
                      <a:pPr algn="ctr" fontAlgn="ctr"/>
                      <a:r>
                        <a:rPr lang="en-US" sz="800" b="0" i="0" u="none" strike="noStrike" dirty="0">
                          <a:solidFill>
                            <a:schemeClr val="tx1"/>
                          </a:solidFill>
                          <a:effectLst/>
                          <a:latin typeface="+mj-lt"/>
                          <a:ea typeface="新細明體" panose="02020500000000000000" pitchFamily="18" charset="-120"/>
                        </a:rPr>
                        <a:t>Reposition</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TW" altLang="en-US" sz="800" b="0" i="0" u="none" strike="noStrike" dirty="0">
                        <a:solidFill>
                          <a:schemeClr val="tx1"/>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800" b="0" i="0" u="none" strike="noStrike" dirty="0">
                        <a:solidFill>
                          <a:schemeClr val="tx1"/>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800" b="0" i="0" u="none" strike="noStrike" dirty="0">
                        <a:solidFill>
                          <a:schemeClr val="tx1"/>
                        </a:solidFill>
                        <a:effectLst/>
                        <a:highlight>
                          <a:srgbClr val="FFFF00"/>
                        </a:highligh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r>
                        <a:rPr lang="zh-TW" altLang="en-US" sz="800" b="0" i="0" u="none" strike="noStrike" dirty="0">
                          <a:solidFill>
                            <a:schemeClr val="tx1"/>
                          </a:solidFill>
                          <a:effectLst/>
                          <a:latin typeface="+mj-lt"/>
                          <a:ea typeface="新細明體" panose="02020500000000000000" pitchFamily="18" charset="-120"/>
                        </a:rPr>
                        <a:t> </a:t>
                      </a:r>
                      <a:r>
                        <a:rPr lang="es-ES" altLang="zh-TW" sz="800" b="0" i="0" u="none" strike="noStrike" dirty="0" err="1">
                          <a:solidFill>
                            <a:schemeClr val="tx1"/>
                          </a:solidFill>
                          <a:effectLst/>
                          <a:latin typeface="+mj-lt"/>
                          <a:ea typeface="新細明體" panose="02020500000000000000" pitchFamily="18" charset="-120"/>
                        </a:rPr>
                        <a:t>The</a:t>
                      </a:r>
                      <a:r>
                        <a:rPr lang="es-ES" altLang="zh-TW" sz="800" b="0" i="0" u="none" strike="noStrike" dirty="0">
                          <a:solidFill>
                            <a:schemeClr val="tx1"/>
                          </a:solidFill>
                          <a:effectLst/>
                          <a:latin typeface="+mj-lt"/>
                          <a:ea typeface="新細明體" panose="02020500000000000000" pitchFamily="18" charset="-120"/>
                        </a:rPr>
                        <a:t> Repo </a:t>
                      </a:r>
                      <a:r>
                        <a:rPr lang="es-ES" altLang="zh-TW" sz="800" b="0" i="0" u="none" strike="noStrike" dirty="0" err="1">
                          <a:solidFill>
                            <a:schemeClr val="tx1"/>
                          </a:solidFill>
                          <a:effectLst/>
                          <a:latin typeface="+mj-lt"/>
                          <a:ea typeface="新細明體" panose="02020500000000000000" pitchFamily="18" charset="-120"/>
                        </a:rPr>
                        <a:t>requested</a:t>
                      </a:r>
                      <a:r>
                        <a:rPr lang="es-ES" altLang="zh-TW" sz="800" b="0" i="0" u="none" strike="noStrike" dirty="0">
                          <a:solidFill>
                            <a:schemeClr val="tx1"/>
                          </a:solidFill>
                          <a:effectLst/>
                          <a:latin typeface="+mj-lt"/>
                          <a:ea typeface="新細明體" panose="02020500000000000000" pitchFamily="18" charset="-120"/>
                        </a:rPr>
                        <a:t> </a:t>
                      </a:r>
                      <a:r>
                        <a:rPr lang="es-ES" altLang="zh-TW" sz="800" b="0" i="0" u="none" strike="noStrike" dirty="0" err="1">
                          <a:solidFill>
                            <a:schemeClr val="tx1"/>
                          </a:solidFill>
                          <a:effectLst/>
                          <a:latin typeface="+mj-lt"/>
                          <a:ea typeface="新細明體" panose="02020500000000000000" pitchFamily="18" charset="-120"/>
                        </a:rPr>
                        <a:t>by</a:t>
                      </a:r>
                      <a:r>
                        <a:rPr lang="es-ES" altLang="zh-TW" sz="800" b="0" i="0" u="none" strike="noStrike" dirty="0">
                          <a:solidFill>
                            <a:schemeClr val="tx1"/>
                          </a:solidFill>
                          <a:effectLst/>
                          <a:latin typeface="+mj-lt"/>
                          <a:ea typeface="新細明體" panose="02020500000000000000" pitchFamily="18" charset="-120"/>
                        </a:rPr>
                        <a:t> LAE </a:t>
                      </a:r>
                      <a:r>
                        <a:rPr lang="es-ES" altLang="zh-TW" sz="800" b="0" i="0" u="none" strike="noStrike" dirty="0" err="1">
                          <a:solidFill>
                            <a:schemeClr val="tx1"/>
                          </a:solidFill>
                          <a:effectLst/>
                          <a:latin typeface="+mj-lt"/>
                          <a:ea typeface="新細明體" panose="02020500000000000000" pitchFamily="18" charset="-120"/>
                        </a:rPr>
                        <a:t>will</a:t>
                      </a:r>
                      <a:r>
                        <a:rPr lang="es-ES" altLang="zh-TW" sz="800" b="0" i="0" u="none" strike="noStrike" dirty="0">
                          <a:solidFill>
                            <a:schemeClr val="tx1"/>
                          </a:solidFill>
                          <a:effectLst/>
                          <a:latin typeface="+mj-lt"/>
                          <a:ea typeface="新細明體" panose="02020500000000000000" pitchFamily="18" charset="-120"/>
                        </a:rPr>
                        <a:t> be </a:t>
                      </a:r>
                      <a:r>
                        <a:rPr lang="es-ES" altLang="zh-TW" sz="800" b="0" i="0" u="none" strike="noStrike" dirty="0" err="1">
                          <a:solidFill>
                            <a:schemeClr val="tx1"/>
                          </a:solidFill>
                          <a:effectLst/>
                          <a:latin typeface="+mj-lt"/>
                          <a:ea typeface="新細明體" panose="02020500000000000000" pitchFamily="18" charset="-120"/>
                        </a:rPr>
                        <a:t>accomplish</a:t>
                      </a:r>
                      <a:r>
                        <a:rPr lang="es-ES" altLang="zh-TW" sz="800" b="0" i="0" u="none" strike="noStrike" dirty="0">
                          <a:solidFill>
                            <a:schemeClr val="tx1"/>
                          </a:solidFill>
                          <a:effectLst/>
                          <a:latin typeface="+mj-lt"/>
                          <a:ea typeface="新細明體" panose="02020500000000000000" pitchFamily="18" charset="-120"/>
                        </a:rPr>
                        <a:t> </a:t>
                      </a:r>
                      <a:r>
                        <a:rPr lang="es-ES" altLang="zh-TW" sz="800" b="0" i="0" u="none" strike="noStrike" dirty="0" err="1">
                          <a:solidFill>
                            <a:schemeClr val="tx1"/>
                          </a:solidFill>
                          <a:effectLst/>
                          <a:latin typeface="+mj-lt"/>
                          <a:ea typeface="新細明體" panose="02020500000000000000" pitchFamily="18" charset="-120"/>
                        </a:rPr>
                        <a:t>if</a:t>
                      </a:r>
                      <a:r>
                        <a:rPr lang="es-ES" altLang="zh-TW" sz="800" b="0" i="0" u="none" strike="noStrike" dirty="0">
                          <a:solidFill>
                            <a:schemeClr val="tx1"/>
                          </a:solidFill>
                          <a:effectLst/>
                          <a:latin typeface="+mj-lt"/>
                          <a:ea typeface="新細明體" panose="02020500000000000000" pitchFamily="18" charset="-120"/>
                        </a:rPr>
                        <a:t> </a:t>
                      </a:r>
                      <a:r>
                        <a:rPr lang="es-ES" altLang="zh-TW" sz="800" b="0" i="0" u="none" strike="noStrike" dirty="0" err="1">
                          <a:solidFill>
                            <a:schemeClr val="tx1"/>
                          </a:solidFill>
                          <a:effectLst/>
                          <a:latin typeface="+mj-lt"/>
                          <a:ea typeface="新細明體" panose="02020500000000000000" pitchFamily="18" charset="-120"/>
                        </a:rPr>
                        <a:t>We</a:t>
                      </a:r>
                      <a:r>
                        <a:rPr lang="es-ES" altLang="zh-TW" sz="800" b="0" i="0" u="none" strike="noStrike" dirty="0">
                          <a:solidFill>
                            <a:schemeClr val="tx1"/>
                          </a:solidFill>
                          <a:effectLst/>
                          <a:latin typeface="+mj-lt"/>
                          <a:ea typeface="新細明體" panose="02020500000000000000" pitchFamily="18" charset="-120"/>
                        </a:rPr>
                        <a:t> </a:t>
                      </a:r>
                      <a:r>
                        <a:rPr lang="es-ES" altLang="zh-TW" sz="800" b="0" i="0" u="none" strike="noStrike" dirty="0" err="1">
                          <a:solidFill>
                            <a:schemeClr val="tx1"/>
                          </a:solidFill>
                          <a:effectLst/>
                          <a:latin typeface="+mj-lt"/>
                          <a:ea typeface="新細明體" panose="02020500000000000000" pitchFamily="18" charset="-120"/>
                        </a:rPr>
                        <a:t>received</a:t>
                      </a:r>
                      <a:r>
                        <a:rPr lang="es-ES" altLang="zh-TW" sz="800" b="0" i="0" u="none" strike="noStrike" dirty="0">
                          <a:solidFill>
                            <a:schemeClr val="tx1"/>
                          </a:solidFill>
                          <a:effectLst/>
                          <a:latin typeface="+mj-lt"/>
                          <a:ea typeface="新細明體" panose="02020500000000000000" pitchFamily="18" charset="-120"/>
                        </a:rPr>
                        <a:t> </a:t>
                      </a:r>
                      <a:r>
                        <a:rPr lang="es-ES" altLang="zh-TW" sz="800" b="0" i="0" u="none" strike="noStrike" dirty="0" err="1">
                          <a:solidFill>
                            <a:schemeClr val="tx1"/>
                          </a:solidFill>
                          <a:effectLst/>
                          <a:latin typeface="+mj-lt"/>
                          <a:ea typeface="新細明體" panose="02020500000000000000" pitchFamily="18" charset="-120"/>
                        </a:rPr>
                        <a:t>the</a:t>
                      </a:r>
                      <a:r>
                        <a:rPr lang="es-ES" altLang="zh-TW" sz="800" b="0" i="0" u="none" strike="noStrike" dirty="0">
                          <a:solidFill>
                            <a:schemeClr val="tx1"/>
                          </a:solidFill>
                          <a:effectLst/>
                          <a:latin typeface="+mj-lt"/>
                          <a:ea typeface="新細明體" panose="02020500000000000000" pitchFamily="18" charset="-120"/>
                        </a:rPr>
                        <a:t> </a:t>
                      </a:r>
                      <a:r>
                        <a:rPr lang="es-ES" altLang="zh-TW" sz="800" b="0" i="0" u="none" strike="noStrike" dirty="0" err="1">
                          <a:solidFill>
                            <a:schemeClr val="tx1"/>
                          </a:solidFill>
                          <a:effectLst/>
                          <a:latin typeface="+mj-lt"/>
                          <a:ea typeface="新細明體" panose="02020500000000000000" pitchFamily="18" charset="-120"/>
                        </a:rPr>
                        <a:t>request</a:t>
                      </a:r>
                      <a:r>
                        <a:rPr lang="es-ES" altLang="zh-TW" sz="800" b="0" i="0" u="none" strike="noStrike" dirty="0">
                          <a:solidFill>
                            <a:schemeClr val="tx1"/>
                          </a:solidFill>
                          <a:effectLst/>
                          <a:latin typeface="+mj-lt"/>
                          <a:ea typeface="新細明體" panose="02020500000000000000" pitchFamily="18" charset="-120"/>
                        </a:rPr>
                        <a:t> </a:t>
                      </a:r>
                      <a:r>
                        <a:rPr lang="es-ES" altLang="zh-TW" sz="800" b="0" i="0" u="none" strike="noStrike" dirty="0" err="1">
                          <a:solidFill>
                            <a:schemeClr val="tx1"/>
                          </a:solidFill>
                          <a:effectLst/>
                          <a:latin typeface="+mj-lt"/>
                          <a:ea typeface="新細明體" panose="02020500000000000000" pitchFamily="18" charset="-120"/>
                        </a:rPr>
                        <a:t>on</a:t>
                      </a:r>
                      <a:r>
                        <a:rPr lang="es-ES" altLang="zh-TW" sz="800" b="0" i="0" u="none" strike="noStrike" dirty="0">
                          <a:solidFill>
                            <a:schemeClr val="tx1"/>
                          </a:solidFill>
                          <a:effectLst/>
                          <a:latin typeface="+mj-lt"/>
                          <a:ea typeface="新細明體" panose="02020500000000000000" pitchFamily="18" charset="-120"/>
                        </a:rPr>
                        <a:t> a </a:t>
                      </a:r>
                      <a:r>
                        <a:rPr lang="es-ES" altLang="zh-TW" sz="800" b="0" i="0" u="none" strike="noStrike" dirty="0" err="1">
                          <a:solidFill>
                            <a:schemeClr val="tx1"/>
                          </a:solidFill>
                          <a:effectLst/>
                          <a:latin typeface="+mj-lt"/>
                          <a:ea typeface="新細明體" panose="02020500000000000000" pitchFamily="18" charset="-120"/>
                        </a:rPr>
                        <a:t>weekly</a:t>
                      </a:r>
                      <a:r>
                        <a:rPr lang="es-ES" altLang="zh-TW" sz="800" b="0" i="0" u="none" strike="noStrike" dirty="0">
                          <a:solidFill>
                            <a:schemeClr val="tx1"/>
                          </a:solidFill>
                          <a:effectLst/>
                          <a:latin typeface="+mj-lt"/>
                          <a:ea typeface="新細明體" panose="02020500000000000000" pitchFamily="18" charset="-120"/>
                        </a:rPr>
                        <a:t> basis</a:t>
                      </a:r>
                      <a:endParaRPr lang="zh-TW" altLang="en-US" sz="800" b="0" i="0" u="none" strike="noStrike" dirty="0">
                        <a:solidFill>
                          <a:schemeClr val="tx1"/>
                        </a:solidFill>
                        <a:effectLst/>
                        <a:latin typeface="+mj-lt"/>
                        <a:ea typeface="新細明體" panose="02020500000000000000" pitchFamily="18" charset="-120"/>
                      </a:endParaRPr>
                    </a:p>
                    <a:p>
                      <a:pPr algn="l" fontAlgn="ctr"/>
                      <a:endParaRPr lang="zh-TW" altLang="en-US" sz="800" b="0" i="0" u="none" strike="noStrike" dirty="0">
                        <a:solidFill>
                          <a:schemeClr val="tx1"/>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3455894"/>
                  </a:ext>
                </a:extLst>
              </a:tr>
              <a:tr h="442650">
                <a:tc vMerge="1">
                  <a:txBody>
                    <a:bodyPr/>
                    <a:lstStyle/>
                    <a:p>
                      <a:endParaRPr lang="zh-TW" altLang="en-US"/>
                    </a:p>
                  </a:txBody>
                  <a:tcPr/>
                </a:tc>
                <a:tc>
                  <a:txBody>
                    <a:bodyPr/>
                    <a:lstStyle/>
                    <a:p>
                      <a:pPr algn="ctr" fontAlgn="ctr"/>
                      <a:r>
                        <a:rPr lang="en-US" sz="800" b="0" i="0" u="none" strike="noStrike" dirty="0">
                          <a:solidFill>
                            <a:schemeClr val="tx1"/>
                          </a:solidFill>
                          <a:effectLst/>
                          <a:latin typeface="+mj-lt"/>
                          <a:ea typeface="新細明體" panose="02020500000000000000" pitchFamily="18" charset="-120"/>
                        </a:rPr>
                        <a:t>M &amp; R</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TW" altLang="en-US" sz="800" b="0" i="0" u="none" strike="noStrike" dirty="0">
                        <a:solidFill>
                          <a:schemeClr val="tx1"/>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800" b="0" i="0" u="none" strike="noStrike" dirty="0">
                        <a:solidFill>
                          <a:schemeClr val="tx1"/>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800" b="0" i="0" u="none" strike="noStrike" dirty="0">
                        <a:solidFill>
                          <a:schemeClr val="tx1"/>
                        </a:solidFill>
                        <a:effectLst/>
                        <a:highlight>
                          <a:srgbClr val="FFFF00"/>
                        </a:highligh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r>
                        <a:rPr lang="es-ES" altLang="zh-TW" sz="800" b="0" i="0" u="none" strike="noStrike" dirty="0">
                          <a:solidFill>
                            <a:schemeClr val="tx1"/>
                          </a:solidFill>
                          <a:effectLst/>
                          <a:latin typeface="+mj-lt"/>
                          <a:ea typeface="新細明體" panose="02020500000000000000" pitchFamily="18" charset="-120"/>
                        </a:rPr>
                        <a:t>N/A</a:t>
                      </a:r>
                      <a:endParaRPr lang="zh-TW" altLang="en-US" sz="800" b="0" i="0" u="none" strike="noStrike" dirty="0">
                        <a:solidFill>
                          <a:schemeClr val="tx1"/>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8652007"/>
                  </a:ext>
                </a:extLst>
              </a:tr>
              <a:tr h="442650">
                <a:tc rowSpan="3">
                  <a:txBody>
                    <a:bodyPr/>
                    <a:lstStyle/>
                    <a:p>
                      <a:pPr algn="ctr" fontAlgn="ctr"/>
                      <a:r>
                        <a:rPr lang="en-US" altLang="zh-TW" sz="1050" b="0" u="none" strike="noStrike" dirty="0">
                          <a:effectLst/>
                          <a:latin typeface="Candara" panose="020E0502030303020204" pitchFamily="34" charset="0"/>
                        </a:rPr>
                        <a:t>IMD</a:t>
                      </a:r>
                      <a:r>
                        <a:rPr lang="en-US" sz="1050" b="0" u="none" strike="noStrike" dirty="0">
                          <a:effectLst/>
                          <a:latin typeface="Candara" panose="020E0502030303020204" pitchFamily="34" charset="0"/>
                        </a:rPr>
                        <a:t> KPI</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mj-lt"/>
                          <a:ea typeface="新細明體" panose="02020500000000000000" pitchFamily="18" charset="-120"/>
                        </a:rPr>
                        <a:t>Cost </a:t>
                      </a:r>
                      <a:r>
                        <a:rPr lang="en-US" altLang="zh-TW" sz="800" b="0" i="0" u="none" strike="noStrike" dirty="0">
                          <a:solidFill>
                            <a:srgbClr val="000000"/>
                          </a:solidFill>
                          <a:effectLst/>
                          <a:latin typeface="+mj-lt"/>
                          <a:ea typeface="新細明體" panose="02020500000000000000" pitchFamily="18" charset="-120"/>
                        </a:rPr>
                        <a:t>Saving Project</a:t>
                      </a:r>
                      <a:endParaRPr lang="en-US" sz="8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8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8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endParaRPr lang="zh-TW" altLang="en-US" sz="800" b="0" i="0" u="none" strike="noStrike" dirty="0">
                        <a:solidFill>
                          <a:srgbClr val="000000"/>
                        </a:solidFill>
                        <a:effectLst/>
                        <a:highlight>
                          <a:srgbClr val="FFFF00"/>
                        </a:highligh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r>
                        <a:rPr lang="es-ES" altLang="zh-TW" sz="800" b="0" i="0" u="none" strike="noStrike" dirty="0">
                          <a:solidFill>
                            <a:schemeClr val="tx1"/>
                          </a:solidFill>
                          <a:effectLst/>
                          <a:latin typeface="+mj-lt"/>
                          <a:ea typeface="新細明體" panose="02020500000000000000" pitchFamily="18" charset="-120"/>
                        </a:rPr>
                        <a:t>N/A</a:t>
                      </a:r>
                      <a:endParaRPr lang="zh-TW" altLang="en-US" sz="8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553598"/>
                  </a:ext>
                </a:extLst>
              </a:tr>
              <a:tr h="442650">
                <a:tc vMerge="1">
                  <a:txBody>
                    <a:bodyPr/>
                    <a:lstStyle/>
                    <a:p>
                      <a:endParaRPr lang="zh-TW" altLang="en-US"/>
                    </a:p>
                  </a:txBody>
                  <a:tcPr/>
                </a:tc>
                <a:tc>
                  <a:txBody>
                    <a:bodyPr/>
                    <a:lstStyle/>
                    <a:p>
                      <a:pPr algn="ctr" fontAlgn="ctr"/>
                      <a:r>
                        <a:rPr lang="en-US" sz="800" b="0" i="0" u="none" strike="noStrike" dirty="0">
                          <a:solidFill>
                            <a:srgbClr val="000000"/>
                          </a:solidFill>
                          <a:effectLst/>
                          <a:latin typeface="+mj-lt"/>
                          <a:ea typeface="新細明體" panose="02020500000000000000" pitchFamily="18" charset="-120"/>
                        </a:rPr>
                        <a:t>90% Onboard </a:t>
                      </a:r>
                    </a:p>
                    <a:p>
                      <a:pPr algn="ctr" fontAlgn="ctr"/>
                      <a:r>
                        <a:rPr lang="en-US" sz="800" b="0" i="0" u="none" strike="noStrike" dirty="0">
                          <a:solidFill>
                            <a:srgbClr val="000000"/>
                          </a:solidFill>
                          <a:effectLst/>
                          <a:latin typeface="+mj-lt"/>
                          <a:ea typeface="新細明體" panose="02020500000000000000" pitchFamily="18" charset="-120"/>
                        </a:rPr>
                        <a:t>within 7 Days</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8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8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endParaRPr lang="zh-TW" altLang="en-US" sz="800" b="0" i="0" u="none" strike="noStrike" dirty="0">
                        <a:solidFill>
                          <a:srgbClr val="000000"/>
                        </a:solidFill>
                        <a:effectLst/>
                        <a:highlight>
                          <a:srgbClr val="FFFF00"/>
                        </a:highligh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r>
                        <a:rPr lang="es-ES" altLang="zh-TW" sz="800" b="0" i="0" u="none" strike="noStrike" dirty="0" err="1">
                          <a:solidFill>
                            <a:srgbClr val="000000"/>
                          </a:solidFill>
                          <a:effectLst/>
                          <a:latin typeface="+mj-lt"/>
                          <a:ea typeface="新細明體" panose="02020500000000000000" pitchFamily="18" charset="-120"/>
                        </a:rPr>
                        <a:t>Actually</a:t>
                      </a:r>
                      <a:r>
                        <a:rPr lang="es-ES" altLang="zh-TW" sz="800" b="0" i="0" u="none" strike="noStrike" dirty="0">
                          <a:solidFill>
                            <a:srgbClr val="000000"/>
                          </a:solidFill>
                          <a:effectLst/>
                          <a:latin typeface="+mj-lt"/>
                          <a:ea typeface="新細明體" panose="02020500000000000000" pitchFamily="18" charset="-120"/>
                        </a:rPr>
                        <a:t> </a:t>
                      </a:r>
                      <a:r>
                        <a:rPr lang="es-ES" altLang="zh-TW" sz="800" b="0" i="0" u="none" strike="noStrike" dirty="0" err="1">
                          <a:solidFill>
                            <a:srgbClr val="000000"/>
                          </a:solidFill>
                          <a:effectLst/>
                          <a:latin typeface="+mj-lt"/>
                          <a:ea typeface="新細明體" panose="02020500000000000000" pitchFamily="18" charset="-120"/>
                        </a:rPr>
                        <a:t>We</a:t>
                      </a:r>
                      <a:r>
                        <a:rPr lang="es-ES" altLang="zh-TW" sz="800" b="0" i="0" u="none" strike="noStrike" dirty="0">
                          <a:solidFill>
                            <a:srgbClr val="000000"/>
                          </a:solidFill>
                          <a:effectLst/>
                          <a:latin typeface="+mj-lt"/>
                          <a:ea typeface="新細明體" panose="02020500000000000000" pitchFamily="18" charset="-120"/>
                        </a:rPr>
                        <a:t> </a:t>
                      </a:r>
                      <a:r>
                        <a:rPr lang="es-ES" altLang="zh-TW" sz="800" b="0" i="0" u="none" strike="noStrike" dirty="0" err="1">
                          <a:solidFill>
                            <a:srgbClr val="000000"/>
                          </a:solidFill>
                          <a:effectLst/>
                          <a:latin typeface="+mj-lt"/>
                          <a:ea typeface="新細明體" panose="02020500000000000000" pitchFamily="18" charset="-120"/>
                        </a:rPr>
                        <a:t>depend</a:t>
                      </a:r>
                      <a:r>
                        <a:rPr lang="es-ES" altLang="zh-TW" sz="800" b="0" i="0" u="none" strike="noStrike" dirty="0">
                          <a:solidFill>
                            <a:srgbClr val="000000"/>
                          </a:solidFill>
                          <a:effectLst/>
                          <a:latin typeface="+mj-lt"/>
                          <a:ea typeface="新細明體" panose="02020500000000000000" pitchFamily="18" charset="-120"/>
                        </a:rPr>
                        <a:t> </a:t>
                      </a:r>
                      <a:r>
                        <a:rPr lang="es-ES" altLang="zh-TW" sz="800" b="0" i="0" u="none" strike="noStrike" dirty="0" err="1">
                          <a:solidFill>
                            <a:srgbClr val="000000"/>
                          </a:solidFill>
                          <a:effectLst/>
                          <a:latin typeface="+mj-lt"/>
                          <a:ea typeface="新細明體" panose="02020500000000000000" pitchFamily="18" charset="-120"/>
                        </a:rPr>
                        <a:t>of</a:t>
                      </a:r>
                      <a:r>
                        <a:rPr lang="es-ES" altLang="zh-TW" sz="800" b="0" i="0" u="none" strike="noStrike" dirty="0">
                          <a:solidFill>
                            <a:srgbClr val="000000"/>
                          </a:solidFill>
                          <a:effectLst/>
                          <a:latin typeface="+mj-lt"/>
                          <a:ea typeface="新細明體" panose="02020500000000000000" pitchFamily="18" charset="-120"/>
                        </a:rPr>
                        <a:t> </a:t>
                      </a:r>
                      <a:r>
                        <a:rPr lang="es-ES" altLang="zh-TW" sz="800" b="0" i="0" u="none" strike="noStrike" dirty="0" err="1">
                          <a:solidFill>
                            <a:srgbClr val="000000"/>
                          </a:solidFill>
                          <a:effectLst/>
                          <a:latin typeface="+mj-lt"/>
                          <a:ea typeface="新細明體" panose="02020500000000000000" pitchFamily="18" charset="-120"/>
                        </a:rPr>
                        <a:t>the</a:t>
                      </a:r>
                      <a:r>
                        <a:rPr lang="es-ES" altLang="zh-TW" sz="800" b="0" i="0" u="none" strike="noStrike" dirty="0">
                          <a:solidFill>
                            <a:srgbClr val="000000"/>
                          </a:solidFill>
                          <a:effectLst/>
                          <a:latin typeface="+mj-lt"/>
                          <a:ea typeface="新細明體" panose="02020500000000000000" pitchFamily="18" charset="-120"/>
                        </a:rPr>
                        <a:t> FDR </a:t>
                      </a:r>
                      <a:r>
                        <a:rPr lang="es-ES" altLang="zh-TW" sz="800" b="0" i="0" u="none" strike="noStrike" dirty="0" err="1">
                          <a:solidFill>
                            <a:srgbClr val="000000"/>
                          </a:solidFill>
                          <a:effectLst/>
                          <a:latin typeface="+mj-lt"/>
                          <a:ea typeface="新細明體" panose="02020500000000000000" pitchFamily="18" charset="-120"/>
                        </a:rPr>
                        <a:t>arriving</a:t>
                      </a:r>
                      <a:r>
                        <a:rPr lang="es-ES" altLang="zh-TW" sz="800" b="0" i="0" u="none" strike="noStrike" dirty="0">
                          <a:solidFill>
                            <a:srgbClr val="000000"/>
                          </a:solidFill>
                          <a:effectLst/>
                          <a:latin typeface="+mj-lt"/>
                          <a:ea typeface="新細明體" panose="02020500000000000000" pitchFamily="18" charset="-120"/>
                        </a:rPr>
                        <a:t> </a:t>
                      </a:r>
                      <a:r>
                        <a:rPr lang="es-ES" altLang="zh-TW" sz="800" b="0" i="0" u="none" strike="noStrike" dirty="0" err="1">
                          <a:solidFill>
                            <a:srgbClr val="000000"/>
                          </a:solidFill>
                          <a:effectLst/>
                          <a:latin typeface="+mj-lt"/>
                          <a:ea typeface="新細明體" panose="02020500000000000000" pitchFamily="18" charset="-120"/>
                        </a:rPr>
                        <a:t>to</a:t>
                      </a:r>
                      <a:r>
                        <a:rPr lang="es-ES" altLang="zh-TW" sz="800" b="0" i="0" u="none" strike="noStrike" dirty="0">
                          <a:solidFill>
                            <a:srgbClr val="000000"/>
                          </a:solidFill>
                          <a:effectLst/>
                          <a:latin typeface="+mj-lt"/>
                          <a:ea typeface="新細明體" panose="02020500000000000000" pitchFamily="18" charset="-120"/>
                        </a:rPr>
                        <a:t> CRCAL in </a:t>
                      </a:r>
                      <a:r>
                        <a:rPr lang="es-ES" altLang="zh-TW" sz="800" b="0" i="0" u="none" strike="noStrike" dirty="0" err="1">
                          <a:solidFill>
                            <a:srgbClr val="000000"/>
                          </a:solidFill>
                          <a:effectLst/>
                          <a:latin typeface="+mj-lt"/>
                          <a:ea typeface="新細明體" panose="02020500000000000000" pitchFamily="18" charset="-120"/>
                        </a:rPr>
                        <a:t>order</a:t>
                      </a:r>
                      <a:r>
                        <a:rPr lang="es-ES" altLang="zh-TW" sz="800" b="0" i="0" u="none" strike="noStrike" dirty="0">
                          <a:solidFill>
                            <a:srgbClr val="000000"/>
                          </a:solidFill>
                          <a:effectLst/>
                          <a:latin typeface="+mj-lt"/>
                          <a:ea typeface="新細明體" panose="02020500000000000000" pitchFamily="18" charset="-120"/>
                        </a:rPr>
                        <a:t> </a:t>
                      </a:r>
                      <a:r>
                        <a:rPr lang="es-ES" altLang="zh-TW" sz="800" b="0" i="0" u="none" strike="noStrike" dirty="0" err="1">
                          <a:solidFill>
                            <a:srgbClr val="000000"/>
                          </a:solidFill>
                          <a:effectLst/>
                          <a:latin typeface="+mj-lt"/>
                          <a:ea typeface="新細明體" panose="02020500000000000000" pitchFamily="18" charset="-120"/>
                        </a:rPr>
                        <a:t>to</a:t>
                      </a:r>
                      <a:r>
                        <a:rPr lang="es-ES" altLang="zh-TW" sz="800" b="0" i="0" u="none" strike="noStrike" dirty="0">
                          <a:solidFill>
                            <a:srgbClr val="000000"/>
                          </a:solidFill>
                          <a:effectLst/>
                          <a:latin typeface="+mj-lt"/>
                          <a:ea typeface="新細明體" panose="02020500000000000000" pitchFamily="18" charset="-120"/>
                        </a:rPr>
                        <a:t> </a:t>
                      </a:r>
                      <a:r>
                        <a:rPr lang="es-ES" altLang="zh-TW" sz="800" b="0" i="0" u="none" strike="noStrike" dirty="0" err="1">
                          <a:solidFill>
                            <a:srgbClr val="000000"/>
                          </a:solidFill>
                          <a:effectLst/>
                          <a:latin typeface="+mj-lt"/>
                          <a:ea typeface="新細明體" panose="02020500000000000000" pitchFamily="18" charset="-120"/>
                        </a:rPr>
                        <a:t>coordintate</a:t>
                      </a:r>
                      <a:r>
                        <a:rPr lang="es-ES" altLang="zh-TW" sz="800" b="0" i="0" u="none" strike="noStrike" dirty="0">
                          <a:solidFill>
                            <a:srgbClr val="000000"/>
                          </a:solidFill>
                          <a:effectLst/>
                          <a:latin typeface="+mj-lt"/>
                          <a:ea typeface="新細明體" panose="02020500000000000000" pitchFamily="18" charset="-120"/>
                        </a:rPr>
                        <a:t> </a:t>
                      </a:r>
                      <a:r>
                        <a:rPr lang="es-ES" altLang="zh-TW" sz="800" b="0" i="0" u="none" strike="noStrike" dirty="0" err="1">
                          <a:solidFill>
                            <a:srgbClr val="000000"/>
                          </a:solidFill>
                          <a:effectLst/>
                          <a:latin typeface="+mj-lt"/>
                          <a:ea typeface="新細明體" panose="02020500000000000000" pitchFamily="18" charset="-120"/>
                        </a:rPr>
                        <a:t>fast</a:t>
                      </a:r>
                      <a:r>
                        <a:rPr lang="es-ES" altLang="zh-TW" sz="800" b="0" i="0" u="none" strike="noStrike" dirty="0">
                          <a:solidFill>
                            <a:srgbClr val="000000"/>
                          </a:solidFill>
                          <a:effectLst/>
                          <a:latin typeface="+mj-lt"/>
                          <a:ea typeface="新細明體" panose="02020500000000000000" pitchFamily="18" charset="-120"/>
                        </a:rPr>
                        <a:t> </a:t>
                      </a:r>
                      <a:r>
                        <a:rPr lang="es-ES" altLang="zh-TW" sz="800" b="0" i="0" u="none" strike="noStrike" dirty="0" err="1">
                          <a:solidFill>
                            <a:srgbClr val="000000"/>
                          </a:solidFill>
                          <a:effectLst/>
                          <a:latin typeface="+mj-lt"/>
                          <a:ea typeface="新細明體" panose="02020500000000000000" pitchFamily="18" charset="-120"/>
                        </a:rPr>
                        <a:t>the</a:t>
                      </a:r>
                      <a:r>
                        <a:rPr lang="es-ES" altLang="zh-TW" sz="800" b="0" i="0" u="none" strike="noStrike" dirty="0">
                          <a:solidFill>
                            <a:srgbClr val="000000"/>
                          </a:solidFill>
                          <a:effectLst/>
                          <a:latin typeface="+mj-lt"/>
                          <a:ea typeface="新細明體" panose="02020500000000000000" pitchFamily="18" charset="-120"/>
                        </a:rPr>
                        <a:t> repo </a:t>
                      </a:r>
                      <a:r>
                        <a:rPr lang="es-ES" altLang="zh-TW" sz="800" b="0" i="0" u="none" strike="noStrike" dirty="0" err="1">
                          <a:solidFill>
                            <a:srgbClr val="000000"/>
                          </a:solidFill>
                          <a:effectLst/>
                          <a:latin typeface="+mj-lt"/>
                          <a:ea typeface="新細明體" panose="02020500000000000000" pitchFamily="18" charset="-120"/>
                        </a:rPr>
                        <a:t>requested</a:t>
                      </a:r>
                      <a:r>
                        <a:rPr lang="es-ES" altLang="zh-TW" sz="800" b="0" i="0" u="none" strike="noStrike" dirty="0">
                          <a:solidFill>
                            <a:srgbClr val="000000"/>
                          </a:solidFill>
                          <a:effectLst/>
                          <a:latin typeface="+mj-lt"/>
                          <a:ea typeface="新細明體" panose="02020500000000000000" pitchFamily="18" charset="-120"/>
                        </a:rPr>
                        <a:t> </a:t>
                      </a:r>
                      <a:r>
                        <a:rPr lang="es-ES" altLang="zh-TW" sz="800" b="0" i="0" u="none" strike="noStrike" dirty="0" err="1">
                          <a:solidFill>
                            <a:srgbClr val="000000"/>
                          </a:solidFill>
                          <a:effectLst/>
                          <a:latin typeface="+mj-lt"/>
                          <a:ea typeface="新細明體" panose="02020500000000000000" pitchFamily="18" charset="-120"/>
                        </a:rPr>
                        <a:t>by</a:t>
                      </a:r>
                      <a:r>
                        <a:rPr lang="es-ES" altLang="zh-TW" sz="800" b="0" i="0" u="none" strike="noStrike" dirty="0">
                          <a:solidFill>
                            <a:srgbClr val="000000"/>
                          </a:solidFill>
                          <a:effectLst/>
                          <a:latin typeface="+mj-lt"/>
                          <a:ea typeface="新細明體" panose="02020500000000000000" pitchFamily="18" charset="-120"/>
                        </a:rPr>
                        <a:t> ELA</a:t>
                      </a:r>
                      <a:endParaRPr lang="zh-TW" altLang="en-US" sz="8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0457558"/>
                  </a:ext>
                </a:extLst>
              </a:tr>
              <a:tr h="442650">
                <a:tc vMerge="1">
                  <a:txBody>
                    <a:bodyPr/>
                    <a:lstStyle/>
                    <a:p>
                      <a:endParaRPr lang="zh-TW" altLang="en-US"/>
                    </a:p>
                  </a:txBody>
                  <a:tcPr/>
                </a:tc>
                <a:tc>
                  <a:txBody>
                    <a:bodyPr/>
                    <a:lstStyle/>
                    <a:p>
                      <a:pPr algn="ctr" fontAlgn="ctr"/>
                      <a:r>
                        <a:rPr lang="en-US" sz="800" b="0" i="0" u="none" strike="noStrike" dirty="0">
                          <a:solidFill>
                            <a:srgbClr val="000000"/>
                          </a:solidFill>
                          <a:effectLst/>
                          <a:latin typeface="+mj-lt"/>
                          <a:ea typeface="新細明體" panose="02020500000000000000" pitchFamily="18" charset="-120"/>
                        </a:rPr>
                        <a:t>No Personal Negligence</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8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8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endParaRPr lang="zh-TW" altLang="en-US" sz="800" b="0" i="0" u="none" strike="noStrike" dirty="0">
                        <a:solidFill>
                          <a:srgbClr val="000000"/>
                        </a:solidFill>
                        <a:effectLst/>
                        <a:highlight>
                          <a:srgbClr val="FFFF00"/>
                        </a:highligh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r>
                        <a:rPr lang="es-ES" altLang="zh-TW" sz="800" b="0" i="0" u="none" strike="noStrike" dirty="0">
                          <a:solidFill>
                            <a:schemeClr val="tx1"/>
                          </a:solidFill>
                          <a:effectLst/>
                          <a:latin typeface="+mj-lt"/>
                          <a:ea typeface="新細明體" panose="02020500000000000000" pitchFamily="18" charset="-120"/>
                        </a:rPr>
                        <a:t>N/A</a:t>
                      </a:r>
                      <a:endParaRPr lang="zh-TW" altLang="en-US" sz="8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520168"/>
                  </a:ext>
                </a:extLst>
              </a:tr>
            </a:tbl>
          </a:graphicData>
        </a:graphic>
      </p:graphicFrame>
      <p:sp>
        <p:nvSpPr>
          <p:cNvPr id="5" name="Google Shape;452;p46">
            <a:extLst>
              <a:ext uri="{FF2B5EF4-FFF2-40B4-BE49-F238E27FC236}">
                <a16:creationId xmlns:a16="http://schemas.microsoft.com/office/drawing/2014/main" id="{A3B642DE-1C64-0281-3A36-C6B2398F51BC}"/>
              </a:ext>
            </a:extLst>
          </p:cNvPr>
          <p:cNvSpPr txBox="1">
            <a:spLocks/>
          </p:cNvSpPr>
          <p:nvPr/>
        </p:nvSpPr>
        <p:spPr>
          <a:xfrm>
            <a:off x="8892480" y="4926318"/>
            <a:ext cx="582900" cy="205800"/>
          </a:xfrm>
          <a:prstGeom prst="rect">
            <a:avLst/>
          </a:prstGeom>
          <a:noFill/>
          <a:ln>
            <a:noFill/>
          </a:ln>
        </p:spPr>
        <p:txBody>
          <a:bodyPr spcFirstLastPara="1" wrap="square" lIns="91423" tIns="45699" rIns="91423" bIns="45699"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SzPts val="1100"/>
            </a:pPr>
            <a:fld id="{00000000-1234-1234-1234-123412341234}" type="slidenum">
              <a:rPr lang="en-US" sz="1000" smtClean="0"/>
              <a:pPr>
                <a:buSzPts val="1100"/>
              </a:pPr>
              <a:t>8</a:t>
            </a:fld>
            <a:endParaRPr lang="en-US" sz="1000" dirty="0"/>
          </a:p>
        </p:txBody>
      </p:sp>
    </p:spTree>
    <p:extLst>
      <p:ext uri="{BB962C8B-B14F-4D97-AF65-F5344CB8AC3E}">
        <p14:creationId xmlns:p14="http://schemas.microsoft.com/office/powerpoint/2010/main" val="24535082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9D07FD97-BCDB-CFF1-4F44-A9FEEA238FD8}"/>
              </a:ext>
            </a:extLst>
          </p:cNvPr>
          <p:cNvSpPr txBox="1">
            <a:spLocks/>
          </p:cNvSpPr>
          <p:nvPr/>
        </p:nvSpPr>
        <p:spPr>
          <a:xfrm>
            <a:off x="107504" y="123478"/>
            <a:ext cx="8928992" cy="533400"/>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lIns="0" tIns="0" rIns="0" bIns="0" anchor="ctr">
            <a:norm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altLang="zh-TW" sz="2400" b="1" kern="0" dirty="0">
                <a:latin typeface="DFKai-SB" pitchFamily="65" charset="-120"/>
                <a:ea typeface="DFKai-SB" pitchFamily="65" charset="-120"/>
              </a:rPr>
              <a:t>OCD/OPD Topic discussion </a:t>
            </a:r>
            <a:r>
              <a:rPr lang="en-US" altLang="zh-TW" sz="2400" b="1" kern="0" dirty="0">
                <a:solidFill>
                  <a:srgbClr val="FFFF00"/>
                </a:solidFill>
                <a:latin typeface="DFKai-SB" pitchFamily="65" charset="-120"/>
                <a:ea typeface="DFKai-SB" pitchFamily="65" charset="-120"/>
              </a:rPr>
              <a:t>(CR+NI)</a:t>
            </a:r>
            <a:endParaRPr lang="en-US" sz="2400" b="1" kern="0" dirty="0">
              <a:solidFill>
                <a:srgbClr val="FFFF00"/>
              </a:solidFill>
              <a:latin typeface="DFKai-SB" pitchFamily="65" charset="-120"/>
              <a:ea typeface="DFKai-SB" pitchFamily="65" charset="-120"/>
            </a:endParaRPr>
          </a:p>
        </p:txBody>
      </p:sp>
      <p:graphicFrame>
        <p:nvGraphicFramePr>
          <p:cNvPr id="2" name="表格 1">
            <a:extLst>
              <a:ext uri="{FF2B5EF4-FFF2-40B4-BE49-F238E27FC236}">
                <a16:creationId xmlns:a16="http://schemas.microsoft.com/office/drawing/2014/main" id="{C8FB7389-5BCF-4B95-9A88-0E5BDE0C7446}"/>
              </a:ext>
            </a:extLst>
          </p:cNvPr>
          <p:cNvGraphicFramePr>
            <a:graphicFrameLocks noGrp="1"/>
          </p:cNvGraphicFramePr>
          <p:nvPr>
            <p:extLst>
              <p:ext uri="{D42A27DB-BD31-4B8C-83A1-F6EECF244321}">
                <p14:modId xmlns:p14="http://schemas.microsoft.com/office/powerpoint/2010/main" val="1190045952"/>
              </p:ext>
            </p:extLst>
          </p:nvPr>
        </p:nvGraphicFramePr>
        <p:xfrm>
          <a:off x="107504" y="771551"/>
          <a:ext cx="8928993" cy="2808309"/>
        </p:xfrm>
        <a:graphic>
          <a:graphicData uri="http://schemas.openxmlformats.org/drawingml/2006/table">
            <a:tbl>
              <a:tblPr>
                <a:tableStyleId>{5C22544A-7EE6-4342-B048-85BDC9FD1C3A}</a:tableStyleId>
              </a:tblPr>
              <a:tblGrid>
                <a:gridCol w="832827">
                  <a:extLst>
                    <a:ext uri="{9D8B030D-6E8A-4147-A177-3AD203B41FA5}">
                      <a16:colId xmlns:a16="http://schemas.microsoft.com/office/drawing/2014/main" val="1096605092"/>
                    </a:ext>
                  </a:extLst>
                </a:gridCol>
                <a:gridCol w="1310678">
                  <a:extLst>
                    <a:ext uri="{9D8B030D-6E8A-4147-A177-3AD203B41FA5}">
                      <a16:colId xmlns:a16="http://schemas.microsoft.com/office/drawing/2014/main" val="1714653431"/>
                    </a:ext>
                  </a:extLst>
                </a:gridCol>
                <a:gridCol w="737256">
                  <a:extLst>
                    <a:ext uri="{9D8B030D-6E8A-4147-A177-3AD203B41FA5}">
                      <a16:colId xmlns:a16="http://schemas.microsoft.com/office/drawing/2014/main" val="2905017876"/>
                    </a:ext>
                  </a:extLst>
                </a:gridCol>
                <a:gridCol w="737256">
                  <a:extLst>
                    <a:ext uri="{9D8B030D-6E8A-4147-A177-3AD203B41FA5}">
                      <a16:colId xmlns:a16="http://schemas.microsoft.com/office/drawing/2014/main" val="4291711140"/>
                    </a:ext>
                  </a:extLst>
                </a:gridCol>
                <a:gridCol w="737256">
                  <a:extLst>
                    <a:ext uri="{9D8B030D-6E8A-4147-A177-3AD203B41FA5}">
                      <a16:colId xmlns:a16="http://schemas.microsoft.com/office/drawing/2014/main" val="1668644550"/>
                    </a:ext>
                  </a:extLst>
                </a:gridCol>
                <a:gridCol w="4573720">
                  <a:extLst>
                    <a:ext uri="{9D8B030D-6E8A-4147-A177-3AD203B41FA5}">
                      <a16:colId xmlns:a16="http://schemas.microsoft.com/office/drawing/2014/main" val="3561485105"/>
                    </a:ext>
                  </a:extLst>
                </a:gridCol>
              </a:tblGrid>
              <a:tr h="152409">
                <a:tc>
                  <a:txBody>
                    <a:bodyPr/>
                    <a:lstStyle/>
                    <a:p>
                      <a:pPr algn="l" fontAlgn="ctr"/>
                      <a:r>
                        <a:rPr lang="zh-TW" altLang="en-US" sz="900" u="none" strike="noStrike" dirty="0">
                          <a:effectLst/>
                          <a:latin typeface="Candara" panose="020E0502030303020204" pitchFamily="34" charset="0"/>
                        </a:rPr>
                        <a:t>　</a:t>
                      </a: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900" u="none" strike="noStrike" dirty="0">
                          <a:effectLst/>
                          <a:latin typeface="Candara" panose="020E0502030303020204" pitchFamily="34" charset="0"/>
                        </a:rPr>
                        <a:t>　</a:t>
                      </a: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effectLst/>
                          <a:latin typeface="Candara" panose="020E0502030303020204" pitchFamily="34" charset="0"/>
                        </a:rPr>
                        <a:t>2023</a:t>
                      </a:r>
                      <a:endParaRPr lang="en-US" altLang="zh-TW" sz="800" b="1"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effectLst/>
                          <a:latin typeface="Candara" panose="020E0502030303020204" pitchFamily="34" charset="0"/>
                        </a:rPr>
                        <a:t>2024</a:t>
                      </a:r>
                      <a:endParaRPr lang="en-US" altLang="zh-TW" sz="800" b="1"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effectLst/>
                          <a:latin typeface="Candara" panose="020E0502030303020204" pitchFamily="34" charset="0"/>
                        </a:rPr>
                        <a:t>Diff</a:t>
                      </a:r>
                      <a:endParaRPr lang="en-US" sz="800" b="1"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solidFill>
                            <a:schemeClr val="tx1"/>
                          </a:solidFill>
                          <a:effectLst/>
                          <a:latin typeface="Candara" panose="020E0502030303020204" pitchFamily="34" charset="0"/>
                        </a:rPr>
                        <a:t>Action Plan</a:t>
                      </a:r>
                      <a:r>
                        <a:rPr lang="zh-TW" altLang="en-US" sz="800" b="1" u="none" strike="noStrike" dirty="0">
                          <a:solidFill>
                            <a:schemeClr val="tx1"/>
                          </a:solidFill>
                          <a:effectLst/>
                          <a:latin typeface="Candara" panose="020E0502030303020204" pitchFamily="34" charset="0"/>
                        </a:rPr>
                        <a:t> </a:t>
                      </a:r>
                      <a:r>
                        <a:rPr lang="en-US" altLang="zh-TW" sz="800" b="1" u="none" strike="noStrike" dirty="0">
                          <a:solidFill>
                            <a:schemeClr val="tx1"/>
                          </a:solidFill>
                          <a:effectLst/>
                          <a:latin typeface="Candara" panose="020E0502030303020204" pitchFamily="34" charset="0"/>
                        </a:rPr>
                        <a:t>in 2025</a:t>
                      </a:r>
                      <a:endParaRPr lang="en-US"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9596723"/>
                  </a:ext>
                </a:extLst>
              </a:tr>
              <a:tr h="442650">
                <a:tc rowSpan="3">
                  <a:txBody>
                    <a:bodyPr/>
                    <a:lstStyle/>
                    <a:p>
                      <a:pPr algn="ctr" fontAlgn="ctr"/>
                      <a:r>
                        <a:rPr lang="en-US" sz="1050" b="0" u="none" strike="noStrike" dirty="0">
                          <a:effectLst/>
                          <a:latin typeface="Candara" panose="020E0502030303020204" pitchFamily="34" charset="0"/>
                        </a:rPr>
                        <a:t>OPD KPI</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0" u="none" strike="noStrike" dirty="0">
                          <a:effectLst/>
                          <a:latin typeface="+mj-lt"/>
                        </a:rPr>
                        <a:t>BOA</a:t>
                      </a:r>
                      <a:endParaRPr lang="en-US" sz="8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8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8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lang="zh-TW" altLang="en-US" sz="800" b="0" i="0" u="none" strike="noStrike" dirty="0">
                        <a:solidFill>
                          <a:srgbClr val="000000"/>
                        </a:solidFill>
                        <a:effectLst/>
                        <a:highlight>
                          <a:srgbClr val="FFFF00"/>
                        </a:highligh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r>
                        <a:rPr lang="es-ES" altLang="zh-TW" sz="800" b="0" i="0" u="none" strike="noStrike" dirty="0" err="1">
                          <a:solidFill>
                            <a:srgbClr val="000000"/>
                          </a:solidFill>
                          <a:effectLst/>
                          <a:latin typeface="+mj-lt"/>
                          <a:ea typeface="新細明體" panose="02020500000000000000" pitchFamily="18" charset="-120"/>
                        </a:rPr>
                        <a:t>We</a:t>
                      </a:r>
                      <a:r>
                        <a:rPr lang="es-ES" altLang="zh-TW" sz="800" b="0" i="0" u="none" strike="noStrike" dirty="0">
                          <a:solidFill>
                            <a:srgbClr val="000000"/>
                          </a:solidFill>
                          <a:effectLst/>
                          <a:latin typeface="+mj-lt"/>
                          <a:ea typeface="新細明體" panose="02020500000000000000" pitchFamily="18" charset="-120"/>
                        </a:rPr>
                        <a:t> continue </a:t>
                      </a:r>
                      <a:r>
                        <a:rPr lang="es-ES" altLang="zh-TW" sz="800" b="0" i="0" u="none" strike="noStrike" dirty="0" err="1">
                          <a:solidFill>
                            <a:srgbClr val="000000"/>
                          </a:solidFill>
                          <a:effectLst/>
                          <a:latin typeface="+mj-lt"/>
                          <a:ea typeface="新細明體" panose="02020500000000000000" pitchFamily="18" charset="-120"/>
                        </a:rPr>
                        <a:t>working</a:t>
                      </a:r>
                      <a:r>
                        <a:rPr lang="es-ES" altLang="zh-TW" sz="800" b="0" i="0" u="none" strike="noStrike" dirty="0">
                          <a:solidFill>
                            <a:srgbClr val="000000"/>
                          </a:solidFill>
                          <a:effectLst/>
                          <a:latin typeface="+mj-lt"/>
                          <a:ea typeface="新細明體" panose="02020500000000000000" pitchFamily="18" charset="-120"/>
                        </a:rPr>
                        <a:t> with </a:t>
                      </a:r>
                      <a:r>
                        <a:rPr lang="es-ES" altLang="zh-TW" sz="800" b="0" i="0" u="none" strike="noStrike" dirty="0" err="1">
                          <a:solidFill>
                            <a:srgbClr val="000000"/>
                          </a:solidFill>
                          <a:effectLst/>
                          <a:latin typeface="+mj-lt"/>
                          <a:ea typeface="新細明體" panose="02020500000000000000" pitchFamily="18" charset="-120"/>
                        </a:rPr>
                        <a:t>the</a:t>
                      </a:r>
                      <a:r>
                        <a:rPr lang="es-ES" altLang="zh-TW" sz="800" b="0" i="0" u="none" strike="noStrike" dirty="0">
                          <a:solidFill>
                            <a:srgbClr val="000000"/>
                          </a:solidFill>
                          <a:effectLst/>
                          <a:latin typeface="+mj-lt"/>
                          <a:ea typeface="新細明體" panose="02020500000000000000" pitchFamily="18" charset="-120"/>
                        </a:rPr>
                        <a:t> comercial BW </a:t>
                      </a:r>
                      <a:r>
                        <a:rPr lang="es-ES" altLang="zh-TW" sz="800" b="0" i="0" u="none" strike="noStrike" dirty="0" err="1">
                          <a:solidFill>
                            <a:srgbClr val="000000"/>
                          </a:solidFill>
                          <a:effectLst/>
                          <a:latin typeface="+mj-lt"/>
                          <a:ea typeface="新細明體" panose="02020500000000000000" pitchFamily="18" charset="-120"/>
                        </a:rPr>
                        <a:t>given</a:t>
                      </a:r>
                      <a:r>
                        <a:rPr lang="es-ES" altLang="zh-TW" sz="800" b="0" i="0" u="none" strike="noStrike" dirty="0">
                          <a:solidFill>
                            <a:srgbClr val="000000"/>
                          </a:solidFill>
                          <a:effectLst/>
                          <a:latin typeface="+mj-lt"/>
                          <a:ea typeface="新細明體" panose="02020500000000000000" pitchFamily="18" charset="-120"/>
                        </a:rPr>
                        <a:t> </a:t>
                      </a:r>
                      <a:r>
                        <a:rPr lang="es-ES" altLang="zh-TW" sz="800" b="0" i="0" u="none" strike="noStrike" dirty="0" err="1">
                          <a:solidFill>
                            <a:srgbClr val="000000"/>
                          </a:solidFill>
                          <a:effectLst/>
                          <a:latin typeface="+mj-lt"/>
                          <a:ea typeface="新細明體" panose="02020500000000000000" pitchFamily="18" charset="-120"/>
                        </a:rPr>
                        <a:t>by</a:t>
                      </a:r>
                      <a:r>
                        <a:rPr lang="es-ES" altLang="zh-TW" sz="800" b="0" i="0" u="none" strike="noStrike" dirty="0">
                          <a:solidFill>
                            <a:srgbClr val="000000"/>
                          </a:solidFill>
                          <a:effectLst/>
                          <a:latin typeface="+mj-lt"/>
                          <a:ea typeface="新細明體" panose="02020500000000000000" pitchFamily="18" charset="-120"/>
                        </a:rPr>
                        <a:t> </a:t>
                      </a:r>
                      <a:r>
                        <a:rPr lang="es-ES" altLang="zh-TW" sz="800" b="0" i="0" u="none" strike="noStrike" dirty="0" err="1">
                          <a:solidFill>
                            <a:srgbClr val="000000"/>
                          </a:solidFill>
                          <a:effectLst/>
                          <a:latin typeface="+mj-lt"/>
                          <a:ea typeface="新細明體" panose="02020500000000000000" pitchFamily="18" charset="-120"/>
                        </a:rPr>
                        <a:t>the</a:t>
                      </a:r>
                      <a:r>
                        <a:rPr lang="es-ES" altLang="zh-TW" sz="800" b="0" i="0" u="none" strike="noStrike" dirty="0">
                          <a:solidFill>
                            <a:srgbClr val="000000"/>
                          </a:solidFill>
                          <a:effectLst/>
                          <a:latin typeface="+mj-lt"/>
                          <a:ea typeface="新細明體" panose="02020500000000000000" pitchFamily="18" charset="-120"/>
                        </a:rPr>
                        <a:t> </a:t>
                      </a:r>
                      <a:r>
                        <a:rPr lang="es-ES" altLang="zh-TW" sz="800" b="0" i="0" u="none" strike="noStrike" dirty="0" err="1">
                          <a:solidFill>
                            <a:srgbClr val="000000"/>
                          </a:solidFill>
                          <a:effectLst/>
                          <a:latin typeface="+mj-lt"/>
                          <a:ea typeface="新細明體" panose="02020500000000000000" pitchFamily="18" charset="-120"/>
                        </a:rPr>
                        <a:t>port</a:t>
                      </a:r>
                      <a:r>
                        <a:rPr lang="es-ES" altLang="zh-TW" sz="800" b="0" i="0" u="none" strike="noStrike" dirty="0">
                          <a:solidFill>
                            <a:srgbClr val="000000"/>
                          </a:solidFill>
                          <a:effectLst/>
                          <a:latin typeface="+mj-lt"/>
                          <a:ea typeface="新細明體" panose="02020500000000000000" pitchFamily="18" charset="-120"/>
                        </a:rPr>
                        <a:t>, </a:t>
                      </a:r>
                      <a:r>
                        <a:rPr lang="es-ES" altLang="zh-TW" sz="800" b="0" i="0" u="none" strike="noStrike" dirty="0" err="1">
                          <a:solidFill>
                            <a:srgbClr val="000000"/>
                          </a:solidFill>
                          <a:effectLst/>
                          <a:latin typeface="+mj-lt"/>
                          <a:ea typeface="新細明體" panose="02020500000000000000" pitchFamily="18" charset="-120"/>
                        </a:rPr>
                        <a:t>the</a:t>
                      </a:r>
                      <a:r>
                        <a:rPr lang="es-ES" altLang="zh-TW" sz="800" b="0" i="0" u="none" strike="noStrike" dirty="0">
                          <a:solidFill>
                            <a:srgbClr val="000000"/>
                          </a:solidFill>
                          <a:effectLst/>
                          <a:latin typeface="+mj-lt"/>
                          <a:ea typeface="新細明體" panose="02020500000000000000" pitchFamily="18" charset="-120"/>
                        </a:rPr>
                        <a:t> </a:t>
                      </a:r>
                      <a:r>
                        <a:rPr lang="es-ES" altLang="zh-TW" sz="800" b="0" i="0" u="none" strike="noStrike" dirty="0" err="1">
                          <a:solidFill>
                            <a:srgbClr val="000000"/>
                          </a:solidFill>
                          <a:effectLst/>
                          <a:latin typeface="+mj-lt"/>
                          <a:ea typeface="新細明體" panose="02020500000000000000" pitchFamily="18" charset="-120"/>
                        </a:rPr>
                        <a:t>issue</a:t>
                      </a:r>
                      <a:r>
                        <a:rPr lang="es-ES" altLang="zh-TW" sz="800" b="0" i="0" u="none" strike="noStrike" dirty="0">
                          <a:solidFill>
                            <a:srgbClr val="000000"/>
                          </a:solidFill>
                          <a:effectLst/>
                          <a:latin typeface="+mj-lt"/>
                          <a:ea typeface="新細明體" panose="02020500000000000000" pitchFamily="18" charset="-120"/>
                        </a:rPr>
                        <a:t> </a:t>
                      </a:r>
                      <a:r>
                        <a:rPr lang="es-ES" altLang="zh-TW" sz="800" b="0" i="0" u="none" strike="noStrike" dirty="0" err="1">
                          <a:solidFill>
                            <a:srgbClr val="000000"/>
                          </a:solidFill>
                          <a:effectLst/>
                          <a:latin typeface="+mj-lt"/>
                          <a:ea typeface="新細明體" panose="02020500000000000000" pitchFamily="18" charset="-120"/>
                        </a:rPr>
                        <a:t>is</a:t>
                      </a:r>
                      <a:r>
                        <a:rPr lang="es-ES" altLang="zh-TW" sz="800" b="0" i="0" u="none" strike="noStrike" dirty="0">
                          <a:solidFill>
                            <a:srgbClr val="000000"/>
                          </a:solidFill>
                          <a:effectLst/>
                          <a:latin typeface="+mj-lt"/>
                          <a:ea typeface="新細明體" panose="02020500000000000000" pitchFamily="18" charset="-120"/>
                        </a:rPr>
                        <a:t> </a:t>
                      </a:r>
                      <a:r>
                        <a:rPr lang="es-ES" altLang="zh-TW" sz="800" b="0" i="0" u="none" strike="noStrike" dirty="0" err="1">
                          <a:solidFill>
                            <a:srgbClr val="000000"/>
                          </a:solidFill>
                          <a:effectLst/>
                          <a:latin typeface="+mj-lt"/>
                          <a:ea typeface="新細明體" panose="02020500000000000000" pitchFamily="18" charset="-120"/>
                        </a:rPr>
                        <a:t>the</a:t>
                      </a:r>
                      <a:r>
                        <a:rPr lang="es-ES" altLang="zh-TW" sz="800" b="0" i="0" u="none" strike="noStrike" dirty="0">
                          <a:solidFill>
                            <a:srgbClr val="000000"/>
                          </a:solidFill>
                          <a:effectLst/>
                          <a:latin typeface="+mj-lt"/>
                          <a:ea typeface="新細明體" panose="02020500000000000000" pitchFamily="18" charset="-120"/>
                        </a:rPr>
                        <a:t> LAE </a:t>
                      </a:r>
                      <a:r>
                        <a:rPr lang="es-ES" altLang="zh-TW" sz="800" b="0" i="0" u="none" strike="noStrike" dirty="0" err="1">
                          <a:solidFill>
                            <a:srgbClr val="000000"/>
                          </a:solidFill>
                          <a:effectLst/>
                          <a:latin typeface="+mj-lt"/>
                          <a:ea typeface="新細明體" panose="02020500000000000000" pitchFamily="18" charset="-120"/>
                        </a:rPr>
                        <a:t>Service</a:t>
                      </a:r>
                      <a:r>
                        <a:rPr lang="es-ES" altLang="zh-TW" sz="800" b="0" i="0" u="none" strike="noStrike" dirty="0">
                          <a:solidFill>
                            <a:srgbClr val="000000"/>
                          </a:solidFill>
                          <a:effectLst/>
                          <a:latin typeface="+mj-lt"/>
                          <a:ea typeface="新細明體" panose="02020500000000000000" pitchFamily="18" charset="-120"/>
                        </a:rPr>
                        <a:t> do </a:t>
                      </a:r>
                      <a:r>
                        <a:rPr lang="es-ES" altLang="zh-TW" sz="800" b="0" i="0" u="none" strike="noStrike" dirty="0" err="1">
                          <a:solidFill>
                            <a:srgbClr val="000000"/>
                          </a:solidFill>
                          <a:effectLst/>
                          <a:latin typeface="+mj-lt"/>
                          <a:ea typeface="新細明體" panose="02020500000000000000" pitchFamily="18" charset="-120"/>
                        </a:rPr>
                        <a:t>not</a:t>
                      </a:r>
                      <a:r>
                        <a:rPr lang="es-ES" altLang="zh-TW" sz="800" b="0" i="0" u="none" strike="noStrike" dirty="0">
                          <a:solidFill>
                            <a:srgbClr val="000000"/>
                          </a:solidFill>
                          <a:effectLst/>
                          <a:latin typeface="+mj-lt"/>
                          <a:ea typeface="新細明體" panose="02020500000000000000" pitchFamily="18" charset="-120"/>
                        </a:rPr>
                        <a:t> </a:t>
                      </a:r>
                      <a:r>
                        <a:rPr lang="es-ES" altLang="zh-TW" sz="800" b="0" i="0" u="none" strike="noStrike" dirty="0" err="1">
                          <a:solidFill>
                            <a:srgbClr val="000000"/>
                          </a:solidFill>
                          <a:effectLst/>
                          <a:latin typeface="+mj-lt"/>
                          <a:ea typeface="新細明體" panose="02020500000000000000" pitchFamily="18" charset="-120"/>
                        </a:rPr>
                        <a:t>have</a:t>
                      </a:r>
                      <a:r>
                        <a:rPr lang="es-ES" altLang="zh-TW" sz="800" b="0" i="0" u="none" strike="noStrike" dirty="0">
                          <a:solidFill>
                            <a:srgbClr val="000000"/>
                          </a:solidFill>
                          <a:effectLst/>
                          <a:latin typeface="+mj-lt"/>
                          <a:ea typeface="新細明體" panose="02020500000000000000" pitchFamily="18" charset="-120"/>
                        </a:rPr>
                        <a:t> a </a:t>
                      </a:r>
                      <a:r>
                        <a:rPr lang="es-ES" altLang="zh-TW" sz="800" b="0" i="0" u="none" strike="noStrike" dirty="0" err="1">
                          <a:solidFill>
                            <a:srgbClr val="000000"/>
                          </a:solidFill>
                          <a:effectLst/>
                          <a:latin typeface="+mj-lt"/>
                          <a:ea typeface="新細明體" panose="02020500000000000000" pitchFamily="18" charset="-120"/>
                        </a:rPr>
                        <a:t>stable</a:t>
                      </a:r>
                      <a:r>
                        <a:rPr lang="es-ES" altLang="zh-TW" sz="800" b="0" i="0" u="none" strike="noStrike" dirty="0">
                          <a:solidFill>
                            <a:srgbClr val="000000"/>
                          </a:solidFill>
                          <a:effectLst/>
                          <a:latin typeface="+mj-lt"/>
                          <a:ea typeface="新細明體" panose="02020500000000000000" pitchFamily="18" charset="-120"/>
                        </a:rPr>
                        <a:t> </a:t>
                      </a:r>
                      <a:r>
                        <a:rPr lang="es-ES" altLang="zh-TW" sz="800" b="0" i="0" u="none" strike="noStrike" dirty="0" err="1">
                          <a:solidFill>
                            <a:srgbClr val="000000"/>
                          </a:solidFill>
                          <a:effectLst/>
                          <a:latin typeface="+mj-lt"/>
                          <a:ea typeface="新細明體" panose="02020500000000000000" pitchFamily="18" charset="-120"/>
                        </a:rPr>
                        <a:t>schedule</a:t>
                      </a:r>
                      <a:endParaRPr lang="zh-TW" altLang="en-US" sz="8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8280089"/>
                  </a:ext>
                </a:extLst>
              </a:tr>
              <a:tr h="442650">
                <a:tc vMerge="1">
                  <a:txBody>
                    <a:bodyPr/>
                    <a:lstStyle/>
                    <a:p>
                      <a:endParaRPr lang="zh-TW" altLang="en-US"/>
                    </a:p>
                  </a:txBody>
                  <a:tcPr/>
                </a:tc>
                <a:tc>
                  <a:txBody>
                    <a:bodyPr/>
                    <a:lstStyle/>
                    <a:p>
                      <a:pPr algn="ctr" fontAlgn="ctr"/>
                      <a:r>
                        <a:rPr lang="en-US" sz="800" b="0" u="none" strike="noStrike" dirty="0">
                          <a:effectLst/>
                          <a:latin typeface="+mj-lt"/>
                        </a:rPr>
                        <a:t>Port Stay</a:t>
                      </a:r>
                      <a:endParaRPr lang="en-US" sz="8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8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8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lang="zh-TW" altLang="en-US" sz="800" b="0" i="0" u="none" strike="noStrike" dirty="0">
                        <a:solidFill>
                          <a:srgbClr val="000000"/>
                        </a:solidFill>
                        <a:effectLst/>
                        <a:highlight>
                          <a:srgbClr val="FFFF00"/>
                        </a:highligh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r>
                        <a:rPr lang="es-ES" altLang="zh-TW" sz="800" b="0" i="0" u="none" strike="noStrike" dirty="0" err="1">
                          <a:solidFill>
                            <a:srgbClr val="000000"/>
                          </a:solidFill>
                          <a:effectLst/>
                          <a:latin typeface="+mj-lt"/>
                          <a:ea typeface="新細明體" panose="02020500000000000000" pitchFamily="18" charset="-120"/>
                        </a:rPr>
                        <a:t>Actually</a:t>
                      </a:r>
                      <a:r>
                        <a:rPr lang="es-ES" altLang="zh-TW" sz="800" b="0" i="0" u="none" strike="noStrike" dirty="0">
                          <a:solidFill>
                            <a:srgbClr val="000000"/>
                          </a:solidFill>
                          <a:effectLst/>
                          <a:latin typeface="+mj-lt"/>
                          <a:ea typeface="新細明體" panose="02020500000000000000" pitchFamily="18" charset="-120"/>
                        </a:rPr>
                        <a:t> </a:t>
                      </a:r>
                      <a:r>
                        <a:rPr lang="es-ES" altLang="zh-TW" sz="800" b="0" i="0" u="none" strike="noStrike" dirty="0" err="1">
                          <a:solidFill>
                            <a:srgbClr val="000000"/>
                          </a:solidFill>
                          <a:effectLst/>
                          <a:latin typeface="+mj-lt"/>
                          <a:ea typeface="新細明體" panose="02020500000000000000" pitchFamily="18" charset="-120"/>
                        </a:rPr>
                        <a:t>the</a:t>
                      </a:r>
                      <a:r>
                        <a:rPr lang="es-ES" altLang="zh-TW" sz="800" b="0" i="0" u="none" strike="noStrike" dirty="0">
                          <a:solidFill>
                            <a:srgbClr val="000000"/>
                          </a:solidFill>
                          <a:effectLst/>
                          <a:latin typeface="+mj-lt"/>
                          <a:ea typeface="新細明體" panose="02020500000000000000" pitchFamily="18" charset="-120"/>
                        </a:rPr>
                        <a:t> </a:t>
                      </a:r>
                      <a:r>
                        <a:rPr lang="es-ES" altLang="zh-TW" sz="800" b="0" i="0" u="none" strike="noStrike" dirty="0" err="1">
                          <a:solidFill>
                            <a:srgbClr val="000000"/>
                          </a:solidFill>
                          <a:effectLst/>
                          <a:latin typeface="+mj-lt"/>
                          <a:ea typeface="新細明體" panose="02020500000000000000" pitchFamily="18" charset="-120"/>
                        </a:rPr>
                        <a:t>port</a:t>
                      </a:r>
                      <a:r>
                        <a:rPr lang="es-ES" altLang="zh-TW" sz="800" b="0" i="0" u="none" strike="noStrike" dirty="0">
                          <a:solidFill>
                            <a:srgbClr val="000000"/>
                          </a:solidFill>
                          <a:effectLst/>
                          <a:latin typeface="+mj-lt"/>
                          <a:ea typeface="新細明體" panose="02020500000000000000" pitchFamily="18" charset="-120"/>
                        </a:rPr>
                        <a:t> </a:t>
                      </a:r>
                      <a:r>
                        <a:rPr lang="es-ES" altLang="zh-TW" sz="800" b="0" i="0" u="none" strike="noStrike" dirty="0" err="1">
                          <a:solidFill>
                            <a:srgbClr val="000000"/>
                          </a:solidFill>
                          <a:effectLst/>
                          <a:latin typeface="+mj-lt"/>
                          <a:ea typeface="新細明體" panose="02020500000000000000" pitchFamily="18" charset="-120"/>
                        </a:rPr>
                        <a:t>infraestructure</a:t>
                      </a:r>
                      <a:r>
                        <a:rPr lang="es-ES" altLang="zh-TW" sz="800" b="0" i="0" u="none" strike="noStrike" dirty="0">
                          <a:solidFill>
                            <a:srgbClr val="000000"/>
                          </a:solidFill>
                          <a:effectLst/>
                          <a:latin typeface="+mj-lt"/>
                          <a:ea typeface="新細明體" panose="02020500000000000000" pitchFamily="18" charset="-120"/>
                        </a:rPr>
                        <a:t> </a:t>
                      </a:r>
                      <a:r>
                        <a:rPr lang="es-ES" altLang="zh-TW" sz="800" b="0" i="0" u="none" strike="noStrike" dirty="0" err="1">
                          <a:solidFill>
                            <a:srgbClr val="000000"/>
                          </a:solidFill>
                          <a:effectLst/>
                          <a:latin typeface="+mj-lt"/>
                          <a:ea typeface="新細明體" panose="02020500000000000000" pitchFamily="18" charset="-120"/>
                        </a:rPr>
                        <a:t>will</a:t>
                      </a:r>
                      <a:r>
                        <a:rPr lang="es-ES" altLang="zh-TW" sz="800" b="0" i="0" u="none" strike="noStrike" dirty="0">
                          <a:solidFill>
                            <a:srgbClr val="000000"/>
                          </a:solidFill>
                          <a:effectLst/>
                          <a:latin typeface="+mj-lt"/>
                          <a:ea typeface="新細明體" panose="02020500000000000000" pitchFamily="18" charset="-120"/>
                        </a:rPr>
                        <a:t> </a:t>
                      </a:r>
                      <a:r>
                        <a:rPr lang="es-ES" altLang="zh-TW" sz="800" b="0" i="0" u="none" strike="noStrike" dirty="0" err="1">
                          <a:solidFill>
                            <a:srgbClr val="000000"/>
                          </a:solidFill>
                          <a:effectLst/>
                          <a:latin typeface="+mj-lt"/>
                          <a:ea typeface="新細明體" panose="02020500000000000000" pitchFamily="18" charset="-120"/>
                        </a:rPr>
                        <a:t>remain</a:t>
                      </a:r>
                      <a:r>
                        <a:rPr lang="es-ES" altLang="zh-TW" sz="800" b="0" i="0" u="none" strike="noStrike" dirty="0">
                          <a:solidFill>
                            <a:srgbClr val="000000"/>
                          </a:solidFill>
                          <a:effectLst/>
                          <a:latin typeface="+mj-lt"/>
                          <a:ea typeface="新細明體" panose="02020500000000000000" pitchFamily="18" charset="-120"/>
                        </a:rPr>
                        <a:t> </a:t>
                      </a:r>
                      <a:r>
                        <a:rPr lang="es-ES" altLang="zh-TW" sz="800" b="0" i="0" u="none" strike="noStrike" dirty="0" err="1">
                          <a:solidFill>
                            <a:srgbClr val="000000"/>
                          </a:solidFill>
                          <a:effectLst/>
                          <a:latin typeface="+mj-lt"/>
                          <a:ea typeface="新細明體" panose="02020500000000000000" pitchFamily="18" charset="-120"/>
                        </a:rPr>
                        <a:t>the</a:t>
                      </a:r>
                      <a:r>
                        <a:rPr lang="es-ES" altLang="zh-TW" sz="800" b="0" i="0" u="none" strike="noStrike" dirty="0">
                          <a:solidFill>
                            <a:srgbClr val="000000"/>
                          </a:solidFill>
                          <a:effectLst/>
                          <a:latin typeface="+mj-lt"/>
                          <a:ea typeface="新細明體" panose="02020500000000000000" pitchFamily="18" charset="-120"/>
                        </a:rPr>
                        <a:t> </a:t>
                      </a:r>
                      <a:r>
                        <a:rPr lang="es-ES" altLang="zh-TW" sz="800" b="0" i="0" u="none" strike="noStrike" dirty="0" err="1">
                          <a:solidFill>
                            <a:srgbClr val="000000"/>
                          </a:solidFill>
                          <a:effectLst/>
                          <a:latin typeface="+mj-lt"/>
                          <a:ea typeface="新細明體" panose="02020500000000000000" pitchFamily="18" charset="-120"/>
                        </a:rPr>
                        <a:t>same</a:t>
                      </a:r>
                      <a:r>
                        <a:rPr lang="es-ES" altLang="zh-TW" sz="800" b="0" i="0" u="none" strike="noStrike" dirty="0">
                          <a:solidFill>
                            <a:srgbClr val="000000"/>
                          </a:solidFill>
                          <a:effectLst/>
                          <a:latin typeface="+mj-lt"/>
                          <a:ea typeface="新細明體" panose="02020500000000000000" pitchFamily="18" charset="-120"/>
                        </a:rPr>
                        <a:t> </a:t>
                      </a:r>
                      <a:r>
                        <a:rPr lang="es-ES" altLang="zh-TW" sz="800" b="0" i="0" u="none" strike="noStrike" dirty="0" err="1">
                          <a:solidFill>
                            <a:srgbClr val="000000"/>
                          </a:solidFill>
                          <a:effectLst/>
                          <a:latin typeface="+mj-lt"/>
                          <a:ea typeface="新細明體" panose="02020500000000000000" pitchFamily="18" charset="-120"/>
                        </a:rPr>
                        <a:t>until</a:t>
                      </a:r>
                      <a:r>
                        <a:rPr lang="es-ES" altLang="zh-TW" sz="800" b="0" i="0" u="none" strike="noStrike" dirty="0">
                          <a:solidFill>
                            <a:srgbClr val="000000"/>
                          </a:solidFill>
                          <a:effectLst/>
                          <a:latin typeface="+mj-lt"/>
                          <a:ea typeface="新細明體" panose="02020500000000000000" pitchFamily="18" charset="-120"/>
                        </a:rPr>
                        <a:t> 2026</a:t>
                      </a:r>
                      <a:endParaRPr lang="zh-TW" altLang="en-US" sz="8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3455894"/>
                  </a:ext>
                </a:extLst>
              </a:tr>
              <a:tr h="442650">
                <a:tc vMerge="1">
                  <a:txBody>
                    <a:bodyPr/>
                    <a:lstStyle/>
                    <a:p>
                      <a:endParaRPr lang="zh-TW" altLang="en-US"/>
                    </a:p>
                  </a:txBody>
                  <a:tcPr/>
                </a:tc>
                <a:tc>
                  <a:txBody>
                    <a:bodyPr/>
                    <a:lstStyle/>
                    <a:p>
                      <a:pPr algn="ctr" fontAlgn="ctr"/>
                      <a:r>
                        <a:rPr lang="en-US" sz="800" b="0" u="none" strike="noStrike" dirty="0">
                          <a:effectLst/>
                          <a:latin typeface="+mj-lt"/>
                        </a:rPr>
                        <a:t>Productivity</a:t>
                      </a:r>
                      <a:endParaRPr lang="en-US" sz="8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8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8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lang="zh-TW" altLang="en-US" sz="800" b="0" i="0" u="none" strike="noStrike" dirty="0">
                        <a:solidFill>
                          <a:srgbClr val="000000"/>
                        </a:solidFill>
                        <a:effectLst/>
                        <a:highlight>
                          <a:srgbClr val="FFFF00"/>
                        </a:highligh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r>
                        <a:rPr lang="zh-TW" altLang="en-US" sz="800" b="0" i="0" u="none" strike="noStrike" dirty="0">
                          <a:solidFill>
                            <a:srgbClr val="000000"/>
                          </a:solidFill>
                          <a:effectLst/>
                          <a:latin typeface="+mj-lt"/>
                          <a:ea typeface="新細明體" panose="02020500000000000000" pitchFamily="18" charset="-120"/>
                        </a:rPr>
                        <a:t> </a:t>
                      </a:r>
                      <a:r>
                        <a:rPr lang="es-ES" altLang="zh-TW" sz="800" b="0" i="0" u="none" strike="noStrike" dirty="0" err="1">
                          <a:solidFill>
                            <a:srgbClr val="000000"/>
                          </a:solidFill>
                          <a:effectLst/>
                          <a:latin typeface="+mj-lt"/>
                          <a:ea typeface="新細明體" panose="02020500000000000000" pitchFamily="18" charset="-120"/>
                        </a:rPr>
                        <a:t>The</a:t>
                      </a:r>
                      <a:r>
                        <a:rPr lang="es-ES" altLang="zh-TW" sz="800" b="0" i="0" u="none" strike="noStrike" dirty="0">
                          <a:solidFill>
                            <a:srgbClr val="000000"/>
                          </a:solidFill>
                          <a:effectLst/>
                          <a:latin typeface="+mj-lt"/>
                          <a:ea typeface="新細明體" panose="02020500000000000000" pitchFamily="18" charset="-120"/>
                        </a:rPr>
                        <a:t> actual </a:t>
                      </a:r>
                      <a:r>
                        <a:rPr lang="es-ES" altLang="zh-TW" sz="800" b="0" i="0" u="none" strike="noStrike" dirty="0" err="1">
                          <a:solidFill>
                            <a:srgbClr val="000000"/>
                          </a:solidFill>
                          <a:effectLst/>
                          <a:latin typeface="+mj-lt"/>
                          <a:ea typeface="新細明體" panose="02020500000000000000" pitchFamily="18" charset="-120"/>
                        </a:rPr>
                        <a:t>crane</a:t>
                      </a:r>
                      <a:r>
                        <a:rPr lang="es-ES" altLang="zh-TW" sz="800" b="0" i="0" u="none" strike="noStrike" dirty="0">
                          <a:solidFill>
                            <a:srgbClr val="000000"/>
                          </a:solidFill>
                          <a:effectLst/>
                          <a:latin typeface="+mj-lt"/>
                          <a:ea typeface="新細明體" panose="02020500000000000000" pitchFamily="18" charset="-120"/>
                        </a:rPr>
                        <a:t> </a:t>
                      </a:r>
                      <a:r>
                        <a:rPr lang="es-ES" altLang="zh-TW" sz="800" b="0" i="0" u="none" strike="noStrike" dirty="0" err="1">
                          <a:solidFill>
                            <a:srgbClr val="000000"/>
                          </a:solidFill>
                          <a:effectLst/>
                          <a:latin typeface="+mj-lt"/>
                          <a:ea typeface="新細明體" panose="02020500000000000000" pitchFamily="18" charset="-120"/>
                        </a:rPr>
                        <a:t>moves</a:t>
                      </a:r>
                      <a:r>
                        <a:rPr lang="es-ES" altLang="zh-TW" sz="800" b="0" i="0" u="none" strike="noStrike" dirty="0">
                          <a:solidFill>
                            <a:srgbClr val="000000"/>
                          </a:solidFill>
                          <a:effectLst/>
                          <a:latin typeface="+mj-lt"/>
                          <a:ea typeface="新細明體" panose="02020500000000000000" pitchFamily="18" charset="-120"/>
                        </a:rPr>
                        <a:t> are 20-25 </a:t>
                      </a:r>
                      <a:r>
                        <a:rPr lang="es-ES" altLang="zh-TW" sz="800" b="0" i="0" u="none" strike="noStrike" dirty="0" err="1">
                          <a:solidFill>
                            <a:srgbClr val="000000"/>
                          </a:solidFill>
                          <a:effectLst/>
                          <a:latin typeface="+mj-lt"/>
                          <a:ea typeface="新細明體" panose="02020500000000000000" pitchFamily="18" charset="-120"/>
                        </a:rPr>
                        <a:t>moves</a:t>
                      </a:r>
                      <a:r>
                        <a:rPr lang="es-ES" altLang="zh-TW" sz="800" b="0" i="0" u="none" strike="noStrike" dirty="0">
                          <a:solidFill>
                            <a:srgbClr val="000000"/>
                          </a:solidFill>
                          <a:effectLst/>
                          <a:latin typeface="+mj-lt"/>
                          <a:ea typeface="新細明體" panose="02020500000000000000" pitchFamily="18" charset="-120"/>
                        </a:rPr>
                        <a:t> per </a:t>
                      </a:r>
                      <a:r>
                        <a:rPr lang="es-ES" altLang="zh-TW" sz="800" b="0" i="0" u="none" strike="noStrike" dirty="0" err="1">
                          <a:solidFill>
                            <a:srgbClr val="000000"/>
                          </a:solidFill>
                          <a:effectLst/>
                          <a:latin typeface="+mj-lt"/>
                          <a:ea typeface="新細明體" panose="02020500000000000000" pitchFamily="18" charset="-120"/>
                        </a:rPr>
                        <a:t>hour</a:t>
                      </a:r>
                      <a:r>
                        <a:rPr lang="es-ES" altLang="zh-TW" sz="800" b="0" i="0" u="none" strike="noStrike" dirty="0">
                          <a:solidFill>
                            <a:srgbClr val="000000"/>
                          </a:solidFill>
                          <a:effectLst/>
                          <a:latin typeface="+mj-lt"/>
                          <a:ea typeface="新細明體" panose="02020500000000000000" pitchFamily="18" charset="-120"/>
                        </a:rPr>
                        <a:t> </a:t>
                      </a:r>
                      <a:r>
                        <a:rPr lang="es-ES" altLang="zh-TW" sz="800" b="0" i="0" u="none" strike="noStrike" dirty="0" err="1">
                          <a:solidFill>
                            <a:srgbClr val="000000"/>
                          </a:solidFill>
                          <a:effectLst/>
                          <a:latin typeface="+mj-lt"/>
                          <a:ea typeface="新細明體" panose="02020500000000000000" pitchFamily="18" charset="-120"/>
                        </a:rPr>
                        <a:t>due</a:t>
                      </a:r>
                      <a:r>
                        <a:rPr lang="es-ES" altLang="zh-TW" sz="800" b="0" i="0" u="none" strike="noStrike" dirty="0">
                          <a:solidFill>
                            <a:srgbClr val="000000"/>
                          </a:solidFill>
                          <a:effectLst/>
                          <a:latin typeface="+mj-lt"/>
                          <a:ea typeface="新細明體" panose="02020500000000000000" pitchFamily="18" charset="-120"/>
                        </a:rPr>
                        <a:t> </a:t>
                      </a:r>
                      <a:r>
                        <a:rPr lang="es-ES" altLang="zh-TW" sz="800" b="0" i="0" u="none" strike="noStrike" dirty="0" err="1">
                          <a:solidFill>
                            <a:srgbClr val="000000"/>
                          </a:solidFill>
                          <a:effectLst/>
                          <a:latin typeface="+mj-lt"/>
                          <a:ea typeface="新細明體" panose="02020500000000000000" pitchFamily="18" charset="-120"/>
                        </a:rPr>
                        <a:t>to</a:t>
                      </a:r>
                      <a:r>
                        <a:rPr lang="es-ES" altLang="zh-TW" sz="800" b="0" i="0" u="none" strike="noStrike" dirty="0">
                          <a:solidFill>
                            <a:srgbClr val="000000"/>
                          </a:solidFill>
                          <a:effectLst/>
                          <a:latin typeface="+mj-lt"/>
                          <a:ea typeface="新細明體" panose="02020500000000000000" pitchFamily="18" charset="-120"/>
                        </a:rPr>
                        <a:t> </a:t>
                      </a:r>
                      <a:r>
                        <a:rPr lang="es-ES" altLang="zh-TW" sz="800" b="0" i="0" u="none" strike="noStrike" dirty="0" err="1">
                          <a:solidFill>
                            <a:srgbClr val="000000"/>
                          </a:solidFill>
                          <a:effectLst/>
                          <a:latin typeface="+mj-lt"/>
                          <a:ea typeface="新細明體" panose="02020500000000000000" pitchFamily="18" charset="-120"/>
                        </a:rPr>
                        <a:t>port</a:t>
                      </a:r>
                      <a:r>
                        <a:rPr lang="es-ES" altLang="zh-TW" sz="800" b="0" i="0" u="none" strike="noStrike" dirty="0">
                          <a:solidFill>
                            <a:srgbClr val="000000"/>
                          </a:solidFill>
                          <a:effectLst/>
                          <a:latin typeface="+mj-lt"/>
                          <a:ea typeface="新細明體" panose="02020500000000000000" pitchFamily="18" charset="-120"/>
                        </a:rPr>
                        <a:t> </a:t>
                      </a:r>
                      <a:r>
                        <a:rPr lang="es-ES" altLang="zh-TW" sz="800" b="0" i="0" u="none" strike="noStrike" dirty="0" err="1">
                          <a:solidFill>
                            <a:srgbClr val="000000"/>
                          </a:solidFill>
                          <a:effectLst/>
                          <a:latin typeface="+mj-lt"/>
                          <a:ea typeface="新細明體" panose="02020500000000000000" pitchFamily="18" charset="-120"/>
                        </a:rPr>
                        <a:t>is</a:t>
                      </a:r>
                      <a:r>
                        <a:rPr lang="es-ES" altLang="zh-TW" sz="800" b="0" i="0" u="none" strike="noStrike" dirty="0">
                          <a:solidFill>
                            <a:srgbClr val="000000"/>
                          </a:solidFill>
                          <a:effectLst/>
                          <a:latin typeface="+mj-lt"/>
                          <a:ea typeface="新細明體" panose="02020500000000000000" pitchFamily="18" charset="-120"/>
                        </a:rPr>
                        <a:t> </a:t>
                      </a:r>
                      <a:r>
                        <a:rPr lang="es-ES" altLang="zh-TW" sz="800" b="0" i="0" u="none" strike="noStrike" dirty="0" err="1">
                          <a:solidFill>
                            <a:srgbClr val="000000"/>
                          </a:solidFill>
                          <a:effectLst/>
                          <a:latin typeface="+mj-lt"/>
                          <a:ea typeface="新細明體" panose="02020500000000000000" pitchFamily="18" charset="-120"/>
                        </a:rPr>
                        <a:t>working</a:t>
                      </a:r>
                      <a:r>
                        <a:rPr lang="es-ES" altLang="zh-TW" sz="800" b="0" i="0" u="none" strike="noStrike" dirty="0">
                          <a:solidFill>
                            <a:srgbClr val="000000"/>
                          </a:solidFill>
                          <a:effectLst/>
                          <a:latin typeface="+mj-lt"/>
                          <a:ea typeface="新細明體" panose="02020500000000000000" pitchFamily="18" charset="-120"/>
                        </a:rPr>
                        <a:t> with 110% </a:t>
                      </a:r>
                      <a:r>
                        <a:rPr lang="es-ES" altLang="zh-TW" sz="800" b="0" i="0" u="none" strike="noStrike" dirty="0" err="1">
                          <a:solidFill>
                            <a:srgbClr val="000000"/>
                          </a:solidFill>
                          <a:effectLst/>
                          <a:latin typeface="+mj-lt"/>
                          <a:ea typeface="新細明體" panose="02020500000000000000" pitchFamily="18" charset="-120"/>
                        </a:rPr>
                        <a:t>of</a:t>
                      </a:r>
                      <a:r>
                        <a:rPr lang="es-ES" altLang="zh-TW" sz="800" b="0" i="0" u="none" strike="noStrike" dirty="0">
                          <a:solidFill>
                            <a:srgbClr val="000000"/>
                          </a:solidFill>
                          <a:effectLst/>
                          <a:latin typeface="+mj-lt"/>
                          <a:ea typeface="新細明體" panose="02020500000000000000" pitchFamily="18" charset="-120"/>
                        </a:rPr>
                        <a:t> </a:t>
                      </a:r>
                      <a:r>
                        <a:rPr lang="es-ES" altLang="zh-TW" sz="800" b="0" i="0" u="none" strike="noStrike" dirty="0" err="1">
                          <a:solidFill>
                            <a:srgbClr val="000000"/>
                          </a:solidFill>
                          <a:effectLst/>
                          <a:latin typeface="+mj-lt"/>
                          <a:ea typeface="新細明體" panose="02020500000000000000" pitchFamily="18" charset="-120"/>
                        </a:rPr>
                        <a:t>capacity</a:t>
                      </a:r>
                      <a:endParaRPr lang="zh-TW" altLang="en-US" sz="800" b="0" i="0" u="none" strike="noStrike" dirty="0">
                        <a:solidFill>
                          <a:srgbClr val="000000"/>
                        </a:solidFill>
                        <a:effectLst/>
                        <a:latin typeface="+mj-lt"/>
                        <a:ea typeface="新細明體" panose="02020500000000000000" pitchFamily="18" charset="-120"/>
                      </a:endParaRPr>
                    </a:p>
                    <a:p>
                      <a:pPr algn="l" fontAlgn="ctr"/>
                      <a:endParaRPr lang="zh-TW" altLang="en-US" sz="8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8652007"/>
                  </a:ext>
                </a:extLst>
              </a:tr>
              <a:tr h="442650">
                <a:tc rowSpan="3">
                  <a:txBody>
                    <a:bodyPr/>
                    <a:lstStyle/>
                    <a:p>
                      <a:pPr algn="ctr" fontAlgn="ctr"/>
                      <a:r>
                        <a:rPr lang="en-US" sz="1050" b="0" u="none" strike="noStrike">
                          <a:effectLst/>
                          <a:latin typeface="Candara" panose="020E0502030303020204" pitchFamily="34" charset="0"/>
                        </a:rPr>
                        <a:t>OCD KPI</a:t>
                      </a:r>
                      <a:endParaRPr lang="en-US" sz="1050" b="0" i="0" u="none" strike="noStrike">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0" u="none" strike="noStrike" dirty="0">
                          <a:effectLst/>
                          <a:latin typeface="+mj-lt"/>
                        </a:rPr>
                        <a:t>Incentive</a:t>
                      </a:r>
                      <a:endParaRPr lang="en-US" sz="8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8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8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lang="zh-TW" altLang="en-US" sz="800" b="0" i="0" u="none" strike="noStrike" dirty="0">
                        <a:solidFill>
                          <a:srgbClr val="000000"/>
                        </a:solidFill>
                        <a:effectLst/>
                        <a:highlight>
                          <a:srgbClr val="FFFF00"/>
                        </a:highligh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r>
                        <a:rPr kumimoji="0" lang="zh-TW" altLang="en-US" sz="800" b="0" i="0" u="none" strike="noStrike" kern="0" cap="none" spc="0" normalizeH="0" baseline="0" noProof="0" dirty="0">
                          <a:ln>
                            <a:noFill/>
                          </a:ln>
                          <a:solidFill>
                            <a:srgbClr val="000000"/>
                          </a:solidFill>
                          <a:effectLst/>
                          <a:uLnTx/>
                          <a:uFillTx/>
                          <a:latin typeface="+mj-lt"/>
                          <a:ea typeface="新細明體" panose="02020500000000000000" pitchFamily="18" charset="-120"/>
                        </a:rPr>
                        <a:t> </a:t>
                      </a:r>
                      <a:r>
                        <a:rPr kumimoji="0" lang="es-ES" altLang="zh-TW" sz="800" b="0" i="0" u="none" strike="noStrike" kern="0" cap="none" spc="0" normalizeH="0" baseline="0" noProof="0" dirty="0">
                          <a:ln>
                            <a:noFill/>
                          </a:ln>
                          <a:solidFill>
                            <a:srgbClr val="000000"/>
                          </a:solidFill>
                          <a:effectLst/>
                          <a:uLnTx/>
                          <a:uFillTx/>
                          <a:latin typeface="+mj-lt"/>
                          <a:ea typeface="新細明體" panose="02020500000000000000" pitchFamily="18" charset="-120"/>
                        </a:rPr>
                        <a:t>N/A</a:t>
                      </a:r>
                      <a:endParaRPr kumimoji="0" lang="zh-TW" altLang="en-US" sz="800" b="0" i="0" u="none" strike="noStrike" kern="0" cap="none" spc="0" normalizeH="0" baseline="0" noProof="0" dirty="0">
                        <a:ln>
                          <a:noFill/>
                        </a:ln>
                        <a:solidFill>
                          <a:srgbClr val="000000"/>
                        </a:solidFill>
                        <a:effectLst/>
                        <a:uLnTx/>
                        <a:uFillTx/>
                        <a:latin typeface="+mj-lt"/>
                        <a:ea typeface="新細明體" panose="02020500000000000000" pitchFamily="18" charset="-120"/>
                      </a:endParaRPr>
                    </a:p>
                    <a:p>
                      <a:pPr marL="0" marR="0" lvl="0" indent="0" algn="l" defTabSz="914400" eaLnBrk="1" fontAlgn="ctr" latinLnBrk="0" hangingPunct="1">
                        <a:lnSpc>
                          <a:spcPct val="100000"/>
                        </a:lnSpc>
                        <a:spcBef>
                          <a:spcPts val="0"/>
                        </a:spcBef>
                        <a:spcAft>
                          <a:spcPts val="0"/>
                        </a:spcAft>
                        <a:buClrTx/>
                        <a:buSzTx/>
                        <a:buFontTx/>
                        <a:buNone/>
                        <a:tabLst/>
                        <a:defRPr/>
                      </a:pPr>
                      <a:endParaRPr kumimoji="0" lang="zh-TW" altLang="en-US" sz="800" b="0" i="0" u="none" strike="noStrike" kern="0" cap="none" spc="0" normalizeH="0" baseline="0" noProof="0" dirty="0">
                        <a:ln>
                          <a:noFill/>
                        </a:ln>
                        <a:solidFill>
                          <a:srgbClr val="000000"/>
                        </a:solidFill>
                        <a:effectLst/>
                        <a:uLnTx/>
                        <a:uFillTx/>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553598"/>
                  </a:ext>
                </a:extLst>
              </a:tr>
              <a:tr h="442650">
                <a:tc vMerge="1">
                  <a:txBody>
                    <a:bodyPr/>
                    <a:lstStyle/>
                    <a:p>
                      <a:endParaRPr lang="zh-TW" altLang="en-US"/>
                    </a:p>
                  </a:txBody>
                  <a:tcPr/>
                </a:tc>
                <a:tc>
                  <a:txBody>
                    <a:bodyPr/>
                    <a:lstStyle/>
                    <a:p>
                      <a:pPr algn="ctr" fontAlgn="ctr"/>
                      <a:r>
                        <a:rPr lang="en-US" sz="800" b="0" u="none" strike="noStrike" dirty="0">
                          <a:effectLst/>
                          <a:latin typeface="+mj-lt"/>
                        </a:rPr>
                        <a:t>Empty Storage</a:t>
                      </a:r>
                      <a:endParaRPr lang="en-US" sz="8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8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8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lang="zh-TW" altLang="en-US" sz="800" b="0" i="0" u="none" strike="noStrike" dirty="0">
                        <a:solidFill>
                          <a:srgbClr val="000000"/>
                        </a:solidFill>
                        <a:effectLst/>
                        <a:highlight>
                          <a:srgbClr val="FFFF00"/>
                        </a:highligh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r>
                        <a:rPr kumimoji="0" lang="es-ES" altLang="zh-TW" sz="800" b="0" i="0" u="none" strike="noStrike" kern="0" cap="none" spc="0" normalizeH="0" baseline="0" noProof="0" dirty="0" err="1">
                          <a:ln>
                            <a:noFill/>
                          </a:ln>
                          <a:solidFill>
                            <a:srgbClr val="000000"/>
                          </a:solidFill>
                          <a:effectLst/>
                          <a:uLnTx/>
                          <a:uFillTx/>
                          <a:latin typeface="+mj-lt"/>
                          <a:ea typeface="新細明體" panose="02020500000000000000" pitchFamily="18" charset="-120"/>
                        </a:rPr>
                        <a:t>The</a:t>
                      </a:r>
                      <a:r>
                        <a:rPr kumimoji="0" lang="es-ES" altLang="zh-TW" sz="800" b="0" i="0" u="none" strike="noStrike" kern="0" cap="none" spc="0" normalizeH="0" baseline="0" noProof="0" dirty="0">
                          <a:ln>
                            <a:noFill/>
                          </a:ln>
                          <a:solidFill>
                            <a:srgbClr val="000000"/>
                          </a:solidFill>
                          <a:effectLst/>
                          <a:uLnTx/>
                          <a:uFillTx/>
                          <a:latin typeface="+mj-lt"/>
                          <a:ea typeface="新細明體" panose="02020500000000000000" pitchFamily="18" charset="-120"/>
                        </a:rPr>
                        <a:t> </a:t>
                      </a:r>
                      <a:r>
                        <a:rPr kumimoji="0" lang="es-ES" altLang="zh-TW" sz="800" b="0" i="0" u="none" strike="noStrike" kern="0" cap="none" spc="0" normalizeH="0" baseline="0" noProof="0" dirty="0" err="1">
                          <a:ln>
                            <a:noFill/>
                          </a:ln>
                          <a:solidFill>
                            <a:srgbClr val="000000"/>
                          </a:solidFill>
                          <a:effectLst/>
                          <a:uLnTx/>
                          <a:uFillTx/>
                          <a:latin typeface="+mj-lt"/>
                          <a:ea typeface="新細明體" panose="02020500000000000000" pitchFamily="18" charset="-120"/>
                        </a:rPr>
                        <a:t>capacity</a:t>
                      </a:r>
                      <a:r>
                        <a:rPr kumimoji="0" lang="es-ES" altLang="zh-TW" sz="800" b="0" i="0" u="none" strike="noStrike" kern="0" cap="none" spc="0" normalizeH="0" baseline="0" noProof="0" dirty="0">
                          <a:ln>
                            <a:noFill/>
                          </a:ln>
                          <a:solidFill>
                            <a:srgbClr val="000000"/>
                          </a:solidFill>
                          <a:effectLst/>
                          <a:uLnTx/>
                          <a:uFillTx/>
                          <a:latin typeface="+mj-lt"/>
                          <a:ea typeface="新細明體" panose="02020500000000000000" pitchFamily="18" charset="-120"/>
                        </a:rPr>
                        <a:t> </a:t>
                      </a:r>
                      <a:r>
                        <a:rPr kumimoji="0" lang="es-ES" altLang="zh-TW" sz="800" b="0" i="0" u="none" strike="noStrike" kern="0" cap="none" spc="0" normalizeH="0" baseline="0" noProof="0" dirty="0" err="1">
                          <a:ln>
                            <a:noFill/>
                          </a:ln>
                          <a:solidFill>
                            <a:srgbClr val="000000"/>
                          </a:solidFill>
                          <a:effectLst/>
                          <a:uLnTx/>
                          <a:uFillTx/>
                          <a:latin typeface="+mj-lt"/>
                          <a:ea typeface="新細明體" panose="02020500000000000000" pitchFamily="18" charset="-120"/>
                        </a:rPr>
                        <a:t>of</a:t>
                      </a:r>
                      <a:r>
                        <a:rPr kumimoji="0" lang="es-ES" altLang="zh-TW" sz="800" b="0" i="0" u="none" strike="noStrike" kern="0" cap="none" spc="0" normalizeH="0" baseline="0" noProof="0" dirty="0">
                          <a:ln>
                            <a:noFill/>
                          </a:ln>
                          <a:solidFill>
                            <a:srgbClr val="000000"/>
                          </a:solidFill>
                          <a:effectLst/>
                          <a:uLnTx/>
                          <a:uFillTx/>
                          <a:latin typeface="+mj-lt"/>
                          <a:ea typeface="新細明體" panose="02020500000000000000" pitchFamily="18" charset="-120"/>
                        </a:rPr>
                        <a:t> </a:t>
                      </a:r>
                      <a:r>
                        <a:rPr kumimoji="0" lang="es-ES" altLang="zh-TW" sz="800" b="0" i="0" u="none" strike="noStrike" kern="0" cap="none" spc="0" normalizeH="0" baseline="0" noProof="0" dirty="0" err="1">
                          <a:ln>
                            <a:noFill/>
                          </a:ln>
                          <a:solidFill>
                            <a:srgbClr val="000000"/>
                          </a:solidFill>
                          <a:effectLst/>
                          <a:uLnTx/>
                          <a:uFillTx/>
                          <a:latin typeface="+mj-lt"/>
                          <a:ea typeface="新細明體" panose="02020500000000000000" pitchFamily="18" charset="-120"/>
                        </a:rPr>
                        <a:t>the</a:t>
                      </a:r>
                      <a:r>
                        <a:rPr kumimoji="0" lang="es-ES" altLang="zh-TW" sz="800" b="0" i="0" u="none" strike="noStrike" kern="0" cap="none" spc="0" normalizeH="0" baseline="0" noProof="0" dirty="0">
                          <a:ln>
                            <a:noFill/>
                          </a:ln>
                          <a:solidFill>
                            <a:srgbClr val="000000"/>
                          </a:solidFill>
                          <a:effectLst/>
                          <a:uLnTx/>
                          <a:uFillTx/>
                          <a:latin typeface="+mj-lt"/>
                          <a:ea typeface="新細明體" panose="02020500000000000000" pitchFamily="18" charset="-120"/>
                        </a:rPr>
                        <a:t> terminal </a:t>
                      </a:r>
                      <a:r>
                        <a:rPr kumimoji="0" lang="es-ES" altLang="zh-TW" sz="800" b="0" i="0" u="none" strike="noStrike" kern="0" cap="none" spc="0" normalizeH="0" baseline="0" noProof="0" dirty="0" err="1">
                          <a:ln>
                            <a:noFill/>
                          </a:ln>
                          <a:solidFill>
                            <a:srgbClr val="000000"/>
                          </a:solidFill>
                          <a:effectLst/>
                          <a:uLnTx/>
                          <a:uFillTx/>
                          <a:latin typeface="+mj-lt"/>
                          <a:ea typeface="新細明體" panose="02020500000000000000" pitchFamily="18" charset="-120"/>
                        </a:rPr>
                        <a:t>empty</a:t>
                      </a:r>
                      <a:r>
                        <a:rPr kumimoji="0" lang="es-ES" altLang="zh-TW" sz="800" b="0" i="0" u="none" strike="noStrike" kern="0" cap="none" spc="0" normalizeH="0" baseline="0" noProof="0" dirty="0">
                          <a:ln>
                            <a:noFill/>
                          </a:ln>
                          <a:solidFill>
                            <a:srgbClr val="000000"/>
                          </a:solidFill>
                          <a:effectLst/>
                          <a:uLnTx/>
                          <a:uFillTx/>
                          <a:latin typeface="+mj-lt"/>
                          <a:ea typeface="新細明體" panose="02020500000000000000" pitchFamily="18" charset="-120"/>
                        </a:rPr>
                        <a:t> </a:t>
                      </a:r>
                      <a:r>
                        <a:rPr kumimoji="0" lang="es-ES" altLang="zh-TW" sz="800" b="0" i="0" u="none" strike="noStrike" kern="0" cap="none" spc="0" normalizeH="0" baseline="0" noProof="0" dirty="0" err="1">
                          <a:ln>
                            <a:noFill/>
                          </a:ln>
                          <a:solidFill>
                            <a:srgbClr val="000000"/>
                          </a:solidFill>
                          <a:effectLst/>
                          <a:uLnTx/>
                          <a:uFillTx/>
                          <a:latin typeface="+mj-lt"/>
                          <a:ea typeface="新細明體" panose="02020500000000000000" pitchFamily="18" charset="-120"/>
                        </a:rPr>
                        <a:t>storage</a:t>
                      </a:r>
                      <a:r>
                        <a:rPr kumimoji="0" lang="es-ES" altLang="zh-TW" sz="800" b="0" i="0" u="none" strike="noStrike" kern="0" cap="none" spc="0" normalizeH="0" baseline="0" noProof="0" dirty="0">
                          <a:ln>
                            <a:noFill/>
                          </a:ln>
                          <a:solidFill>
                            <a:srgbClr val="000000"/>
                          </a:solidFill>
                          <a:effectLst/>
                          <a:uLnTx/>
                          <a:uFillTx/>
                          <a:latin typeface="+mj-lt"/>
                          <a:ea typeface="新細明體" panose="02020500000000000000" pitchFamily="18" charset="-120"/>
                        </a:rPr>
                        <a:t> </a:t>
                      </a:r>
                      <a:r>
                        <a:rPr kumimoji="0" lang="es-ES" altLang="zh-TW" sz="800" b="0" i="0" u="none" strike="noStrike" kern="0" cap="none" spc="0" normalizeH="0" baseline="0" noProof="0" dirty="0" err="1">
                          <a:ln>
                            <a:noFill/>
                          </a:ln>
                          <a:solidFill>
                            <a:srgbClr val="000000"/>
                          </a:solidFill>
                          <a:effectLst/>
                          <a:uLnTx/>
                          <a:uFillTx/>
                          <a:latin typeface="+mj-lt"/>
                          <a:ea typeface="新細明體" panose="02020500000000000000" pitchFamily="18" charset="-120"/>
                        </a:rPr>
                        <a:t>depend</a:t>
                      </a:r>
                      <a:r>
                        <a:rPr kumimoji="0" lang="es-ES" altLang="zh-TW" sz="800" b="0" i="0" u="none" strike="noStrike" kern="0" cap="none" spc="0" normalizeH="0" baseline="0" noProof="0" dirty="0">
                          <a:ln>
                            <a:noFill/>
                          </a:ln>
                          <a:solidFill>
                            <a:srgbClr val="000000"/>
                          </a:solidFill>
                          <a:effectLst/>
                          <a:uLnTx/>
                          <a:uFillTx/>
                          <a:latin typeface="+mj-lt"/>
                          <a:ea typeface="新細明體" panose="02020500000000000000" pitchFamily="18" charset="-120"/>
                        </a:rPr>
                        <a:t> </a:t>
                      </a:r>
                      <a:r>
                        <a:rPr kumimoji="0" lang="es-ES" altLang="zh-TW" sz="800" b="0" i="0" u="none" strike="noStrike" kern="0" cap="none" spc="0" normalizeH="0" baseline="0" noProof="0" dirty="0" err="1">
                          <a:ln>
                            <a:noFill/>
                          </a:ln>
                          <a:solidFill>
                            <a:srgbClr val="000000"/>
                          </a:solidFill>
                          <a:effectLst/>
                          <a:uLnTx/>
                          <a:uFillTx/>
                          <a:latin typeface="+mj-lt"/>
                          <a:ea typeface="新細明體" panose="02020500000000000000" pitchFamily="18" charset="-120"/>
                        </a:rPr>
                        <a:t>on</a:t>
                      </a:r>
                      <a:r>
                        <a:rPr kumimoji="0" lang="es-ES" altLang="zh-TW" sz="800" b="0" i="0" u="none" strike="noStrike" kern="0" cap="none" spc="0" normalizeH="0" baseline="0" noProof="0" dirty="0">
                          <a:ln>
                            <a:noFill/>
                          </a:ln>
                          <a:solidFill>
                            <a:srgbClr val="000000"/>
                          </a:solidFill>
                          <a:effectLst/>
                          <a:uLnTx/>
                          <a:uFillTx/>
                          <a:latin typeface="+mj-lt"/>
                          <a:ea typeface="新細明體" panose="02020500000000000000" pitchFamily="18" charset="-120"/>
                        </a:rPr>
                        <a:t> </a:t>
                      </a:r>
                      <a:r>
                        <a:rPr kumimoji="0" lang="es-ES" altLang="zh-TW" sz="800" b="0" i="0" u="none" strike="noStrike" kern="0" cap="none" spc="0" normalizeH="0" baseline="0" noProof="0" dirty="0" err="1">
                          <a:ln>
                            <a:noFill/>
                          </a:ln>
                          <a:solidFill>
                            <a:srgbClr val="000000"/>
                          </a:solidFill>
                          <a:effectLst/>
                          <a:uLnTx/>
                          <a:uFillTx/>
                          <a:latin typeface="+mj-lt"/>
                          <a:ea typeface="新細明體" panose="02020500000000000000" pitchFamily="18" charset="-120"/>
                        </a:rPr>
                        <a:t>the</a:t>
                      </a:r>
                      <a:r>
                        <a:rPr kumimoji="0" lang="es-ES" altLang="zh-TW" sz="800" b="0" i="0" u="none" strike="noStrike" kern="0" cap="none" spc="0" normalizeH="0" baseline="0" noProof="0" dirty="0">
                          <a:ln>
                            <a:noFill/>
                          </a:ln>
                          <a:solidFill>
                            <a:srgbClr val="000000"/>
                          </a:solidFill>
                          <a:effectLst/>
                          <a:uLnTx/>
                          <a:uFillTx/>
                          <a:latin typeface="+mj-lt"/>
                          <a:ea typeface="新細明體" panose="02020500000000000000" pitchFamily="18" charset="-120"/>
                        </a:rPr>
                        <a:t> </a:t>
                      </a:r>
                      <a:r>
                        <a:rPr kumimoji="0" lang="es-ES" altLang="zh-TW" sz="800" b="0" i="0" u="none" strike="noStrike" kern="0" cap="none" spc="0" normalizeH="0" baseline="0" noProof="0" dirty="0" err="1">
                          <a:ln>
                            <a:noFill/>
                          </a:ln>
                          <a:solidFill>
                            <a:srgbClr val="000000"/>
                          </a:solidFill>
                          <a:effectLst/>
                          <a:uLnTx/>
                          <a:uFillTx/>
                          <a:latin typeface="+mj-lt"/>
                          <a:ea typeface="新細明體" panose="02020500000000000000" pitchFamily="18" charset="-120"/>
                        </a:rPr>
                        <a:t>operation</a:t>
                      </a:r>
                      <a:r>
                        <a:rPr kumimoji="0" lang="es-ES" altLang="zh-TW" sz="800" b="0" i="0" u="none" strike="noStrike" kern="0" cap="none" spc="0" normalizeH="0" baseline="0" noProof="0" dirty="0">
                          <a:ln>
                            <a:noFill/>
                          </a:ln>
                          <a:solidFill>
                            <a:srgbClr val="000000"/>
                          </a:solidFill>
                          <a:effectLst/>
                          <a:uLnTx/>
                          <a:uFillTx/>
                          <a:latin typeface="+mj-lt"/>
                          <a:ea typeface="新細明體" panose="02020500000000000000" pitchFamily="18" charset="-120"/>
                        </a:rPr>
                        <a:t> </a:t>
                      </a:r>
                      <a:r>
                        <a:rPr kumimoji="0" lang="es-ES" altLang="zh-TW" sz="800" b="0" i="0" u="none" strike="noStrike" kern="0" cap="none" spc="0" normalizeH="0" baseline="0" noProof="0" dirty="0" err="1">
                          <a:ln>
                            <a:noFill/>
                          </a:ln>
                          <a:solidFill>
                            <a:srgbClr val="000000"/>
                          </a:solidFill>
                          <a:effectLst/>
                          <a:uLnTx/>
                          <a:uFillTx/>
                          <a:latin typeface="+mj-lt"/>
                          <a:ea typeface="新細明體" panose="02020500000000000000" pitchFamily="18" charset="-120"/>
                        </a:rPr>
                        <a:t>percentage</a:t>
                      </a:r>
                      <a:r>
                        <a:rPr kumimoji="0" lang="es-ES" altLang="zh-TW" sz="800" b="0" i="0" u="none" strike="noStrike" kern="0" cap="none" spc="0" normalizeH="0" baseline="0" noProof="0" dirty="0">
                          <a:ln>
                            <a:noFill/>
                          </a:ln>
                          <a:solidFill>
                            <a:srgbClr val="000000"/>
                          </a:solidFill>
                          <a:effectLst/>
                          <a:uLnTx/>
                          <a:uFillTx/>
                          <a:latin typeface="+mj-lt"/>
                          <a:ea typeface="新細明體" panose="02020500000000000000" pitchFamily="18" charset="-120"/>
                        </a:rPr>
                        <a:t> </a:t>
                      </a:r>
                      <a:r>
                        <a:rPr kumimoji="0" lang="es-ES" altLang="zh-TW" sz="800" b="0" i="0" u="none" strike="noStrike" kern="0" cap="none" spc="0" normalizeH="0" baseline="0" noProof="0" dirty="0" err="1">
                          <a:ln>
                            <a:noFill/>
                          </a:ln>
                          <a:solidFill>
                            <a:srgbClr val="000000"/>
                          </a:solidFill>
                          <a:effectLst/>
                          <a:uLnTx/>
                          <a:uFillTx/>
                          <a:latin typeface="+mj-lt"/>
                          <a:ea typeface="新細明體" panose="02020500000000000000" pitchFamily="18" charset="-120"/>
                        </a:rPr>
                        <a:t>they</a:t>
                      </a:r>
                      <a:r>
                        <a:rPr kumimoji="0" lang="es-ES" altLang="zh-TW" sz="800" b="0" i="0" u="none" strike="noStrike" kern="0" cap="none" spc="0" normalizeH="0" baseline="0" noProof="0" dirty="0">
                          <a:ln>
                            <a:noFill/>
                          </a:ln>
                          <a:solidFill>
                            <a:srgbClr val="000000"/>
                          </a:solidFill>
                          <a:effectLst/>
                          <a:uLnTx/>
                          <a:uFillTx/>
                          <a:latin typeface="+mj-lt"/>
                          <a:ea typeface="新細明體" panose="02020500000000000000" pitchFamily="18" charset="-120"/>
                        </a:rPr>
                        <a:t> are </a:t>
                      </a:r>
                      <a:r>
                        <a:rPr kumimoji="0" lang="es-ES" altLang="zh-TW" sz="800" b="0" i="0" u="none" strike="noStrike" kern="0" cap="none" spc="0" normalizeH="0" baseline="0" noProof="0" dirty="0" err="1">
                          <a:ln>
                            <a:noFill/>
                          </a:ln>
                          <a:solidFill>
                            <a:srgbClr val="000000"/>
                          </a:solidFill>
                          <a:effectLst/>
                          <a:uLnTx/>
                          <a:uFillTx/>
                          <a:latin typeface="+mj-lt"/>
                          <a:ea typeface="新細明體" panose="02020500000000000000" pitchFamily="18" charset="-120"/>
                        </a:rPr>
                        <a:t>handling</a:t>
                      </a:r>
                      <a:r>
                        <a:rPr kumimoji="0" lang="es-ES" altLang="zh-TW" sz="800" b="0" i="0" u="none" strike="noStrike" kern="0" cap="none" spc="0" normalizeH="0" baseline="0" noProof="0" dirty="0">
                          <a:ln>
                            <a:noFill/>
                          </a:ln>
                          <a:solidFill>
                            <a:srgbClr val="000000"/>
                          </a:solidFill>
                          <a:effectLst/>
                          <a:uLnTx/>
                          <a:uFillTx/>
                          <a:latin typeface="+mj-lt"/>
                          <a:ea typeface="新細明體" panose="02020500000000000000" pitchFamily="18" charset="-120"/>
                        </a:rPr>
                        <a:t> at </a:t>
                      </a:r>
                      <a:r>
                        <a:rPr kumimoji="0" lang="es-ES" altLang="zh-TW" sz="800" b="0" i="0" u="none" strike="noStrike" kern="0" cap="none" spc="0" normalizeH="0" baseline="0" noProof="0" dirty="0" err="1">
                          <a:ln>
                            <a:noFill/>
                          </a:ln>
                          <a:solidFill>
                            <a:srgbClr val="000000"/>
                          </a:solidFill>
                          <a:effectLst/>
                          <a:uLnTx/>
                          <a:uFillTx/>
                          <a:latin typeface="+mj-lt"/>
                          <a:ea typeface="新細明體" panose="02020500000000000000" pitchFamily="18" charset="-120"/>
                        </a:rPr>
                        <a:t>this</a:t>
                      </a:r>
                      <a:r>
                        <a:rPr kumimoji="0" lang="es-ES" altLang="zh-TW" sz="800" b="0" i="0" u="none" strike="noStrike" kern="0" cap="none" spc="0" normalizeH="0" baseline="0" noProof="0" dirty="0">
                          <a:ln>
                            <a:noFill/>
                          </a:ln>
                          <a:solidFill>
                            <a:srgbClr val="000000"/>
                          </a:solidFill>
                          <a:effectLst/>
                          <a:uLnTx/>
                          <a:uFillTx/>
                          <a:latin typeface="+mj-lt"/>
                          <a:ea typeface="新細明體" panose="02020500000000000000" pitchFamily="18" charset="-120"/>
                        </a:rPr>
                        <a:t> momento </a:t>
                      </a:r>
                      <a:r>
                        <a:rPr kumimoji="0" lang="es-ES" altLang="zh-TW" sz="800" b="0" i="0" u="none" strike="noStrike" kern="0" cap="none" spc="0" normalizeH="0" baseline="0" noProof="0" dirty="0" err="1">
                          <a:ln>
                            <a:noFill/>
                          </a:ln>
                          <a:solidFill>
                            <a:srgbClr val="000000"/>
                          </a:solidFill>
                          <a:effectLst/>
                          <a:uLnTx/>
                          <a:uFillTx/>
                          <a:latin typeface="+mj-lt"/>
                          <a:ea typeface="新細明體" panose="02020500000000000000" pitchFamily="18" charset="-120"/>
                        </a:rPr>
                        <a:t>the</a:t>
                      </a:r>
                      <a:r>
                        <a:rPr kumimoji="0" lang="es-ES" altLang="zh-TW" sz="800" b="0" i="0" u="none" strike="noStrike" kern="0" cap="none" spc="0" normalizeH="0" baseline="0" noProof="0" dirty="0">
                          <a:ln>
                            <a:noFill/>
                          </a:ln>
                          <a:solidFill>
                            <a:srgbClr val="000000"/>
                          </a:solidFill>
                          <a:effectLst/>
                          <a:uLnTx/>
                          <a:uFillTx/>
                          <a:latin typeface="+mj-lt"/>
                          <a:ea typeface="新細明體" panose="02020500000000000000" pitchFamily="18" charset="-120"/>
                        </a:rPr>
                        <a:t> terminal </a:t>
                      </a:r>
                      <a:r>
                        <a:rPr kumimoji="0" lang="es-ES" altLang="zh-TW" sz="800" b="0" i="0" u="none" strike="noStrike" kern="0" cap="none" spc="0" normalizeH="0" baseline="0" noProof="0" dirty="0" err="1">
                          <a:ln>
                            <a:noFill/>
                          </a:ln>
                          <a:solidFill>
                            <a:srgbClr val="000000"/>
                          </a:solidFill>
                          <a:effectLst/>
                          <a:uLnTx/>
                          <a:uFillTx/>
                          <a:latin typeface="+mj-lt"/>
                          <a:ea typeface="新細明體" panose="02020500000000000000" pitchFamily="18" charset="-120"/>
                        </a:rPr>
                        <a:t>is</a:t>
                      </a:r>
                      <a:r>
                        <a:rPr kumimoji="0" lang="es-ES" altLang="zh-TW" sz="800" b="0" i="0" u="none" strike="noStrike" kern="0" cap="none" spc="0" normalizeH="0" baseline="0" noProof="0" dirty="0">
                          <a:ln>
                            <a:noFill/>
                          </a:ln>
                          <a:solidFill>
                            <a:srgbClr val="000000"/>
                          </a:solidFill>
                          <a:effectLst/>
                          <a:uLnTx/>
                          <a:uFillTx/>
                          <a:latin typeface="+mj-lt"/>
                          <a:ea typeface="新細明體" panose="02020500000000000000" pitchFamily="18" charset="-120"/>
                        </a:rPr>
                        <a:t> 110% </a:t>
                      </a:r>
                      <a:r>
                        <a:rPr kumimoji="0" lang="es-ES" altLang="zh-TW" sz="800" b="0" i="0" u="none" strike="noStrike" kern="0" cap="none" spc="0" normalizeH="0" baseline="0" noProof="0" dirty="0" err="1">
                          <a:ln>
                            <a:noFill/>
                          </a:ln>
                          <a:solidFill>
                            <a:srgbClr val="000000"/>
                          </a:solidFill>
                          <a:effectLst/>
                          <a:uLnTx/>
                          <a:uFillTx/>
                          <a:latin typeface="+mj-lt"/>
                          <a:ea typeface="新細明體" panose="02020500000000000000" pitchFamily="18" charset="-120"/>
                        </a:rPr>
                        <a:t>of</a:t>
                      </a:r>
                      <a:r>
                        <a:rPr kumimoji="0" lang="es-ES" altLang="zh-TW" sz="800" b="0" i="0" u="none" strike="noStrike" kern="0" cap="none" spc="0" normalizeH="0" baseline="0" noProof="0" dirty="0">
                          <a:ln>
                            <a:noFill/>
                          </a:ln>
                          <a:solidFill>
                            <a:srgbClr val="000000"/>
                          </a:solidFill>
                          <a:effectLst/>
                          <a:uLnTx/>
                          <a:uFillTx/>
                          <a:latin typeface="+mj-lt"/>
                          <a:ea typeface="新細明體" panose="02020500000000000000" pitchFamily="18" charset="-120"/>
                        </a:rPr>
                        <a:t> </a:t>
                      </a:r>
                      <a:r>
                        <a:rPr kumimoji="0" lang="es-ES" altLang="zh-TW" sz="800" b="0" i="0" u="none" strike="noStrike" kern="0" cap="none" spc="0" normalizeH="0" baseline="0" noProof="0" dirty="0" err="1">
                          <a:ln>
                            <a:noFill/>
                          </a:ln>
                          <a:solidFill>
                            <a:srgbClr val="000000"/>
                          </a:solidFill>
                          <a:effectLst/>
                          <a:uLnTx/>
                          <a:uFillTx/>
                          <a:latin typeface="+mj-lt"/>
                          <a:ea typeface="新細明體" panose="02020500000000000000" pitchFamily="18" charset="-120"/>
                        </a:rPr>
                        <a:t>capacity</a:t>
                      </a:r>
                      <a:endParaRPr kumimoji="0" lang="zh-TW" altLang="en-US" sz="800" b="0" i="0" u="none" strike="noStrike" kern="0" cap="none" spc="0" normalizeH="0" baseline="0" noProof="0" dirty="0">
                        <a:ln>
                          <a:noFill/>
                        </a:ln>
                        <a:solidFill>
                          <a:srgbClr val="000000"/>
                        </a:solidFill>
                        <a:effectLst/>
                        <a:uLnTx/>
                        <a:uFillTx/>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0457558"/>
                  </a:ext>
                </a:extLst>
              </a:tr>
              <a:tr h="442650">
                <a:tc vMerge="1">
                  <a:txBody>
                    <a:bodyPr/>
                    <a:lstStyle/>
                    <a:p>
                      <a:endParaRPr lang="zh-TW" altLang="en-US"/>
                    </a:p>
                  </a:txBody>
                  <a:tcPr/>
                </a:tc>
                <a:tc>
                  <a:txBody>
                    <a:bodyPr/>
                    <a:lstStyle/>
                    <a:p>
                      <a:pPr algn="ctr" fontAlgn="ctr"/>
                      <a:r>
                        <a:rPr lang="en-US" sz="800" b="0" u="none" strike="noStrike" dirty="0">
                          <a:effectLst/>
                          <a:latin typeface="+mj-lt"/>
                        </a:rPr>
                        <a:t>Rate Reduction</a:t>
                      </a:r>
                      <a:endParaRPr lang="en-US" sz="8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8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8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lang="zh-TW" altLang="en-US" sz="800" b="0" i="0" u="none" strike="noStrike" dirty="0">
                        <a:solidFill>
                          <a:srgbClr val="000000"/>
                        </a:solidFill>
                        <a:effectLst/>
                        <a:highlight>
                          <a:srgbClr val="FFFF00"/>
                        </a:highligh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r>
                        <a:rPr kumimoji="0" lang="zh-TW" altLang="es-CR" sz="800" b="0" i="0" u="none" strike="noStrike" kern="0" cap="none" spc="0" normalizeH="0" baseline="0" noProof="0" dirty="0">
                          <a:ln>
                            <a:noFill/>
                          </a:ln>
                          <a:solidFill>
                            <a:srgbClr val="000000"/>
                          </a:solidFill>
                          <a:effectLst/>
                          <a:uLnTx/>
                          <a:uFillTx/>
                          <a:latin typeface="+mj-lt"/>
                          <a:ea typeface="新細明體" panose="02020500000000000000" pitchFamily="18" charset="-120"/>
                        </a:rPr>
                        <a:t> </a:t>
                      </a:r>
                      <a:r>
                        <a:rPr kumimoji="0" lang="es-ES" altLang="zh-TW" sz="800" b="0" i="0" u="none" strike="noStrike" kern="0" cap="none" spc="0" normalizeH="0" baseline="0" noProof="0" dirty="0" err="1">
                          <a:ln>
                            <a:noFill/>
                          </a:ln>
                          <a:solidFill>
                            <a:srgbClr val="000000"/>
                          </a:solidFill>
                          <a:effectLst/>
                          <a:uLnTx/>
                          <a:uFillTx/>
                          <a:latin typeface="+mj-lt"/>
                          <a:ea typeface="新細明體" panose="02020500000000000000" pitchFamily="18" charset="-120"/>
                        </a:rPr>
                        <a:t>There</a:t>
                      </a:r>
                      <a:r>
                        <a:rPr kumimoji="0" lang="es-ES" altLang="zh-TW" sz="800" b="0" i="0" u="none" strike="noStrike" kern="0" cap="none" spc="0" normalizeH="0" baseline="0" noProof="0" dirty="0">
                          <a:ln>
                            <a:noFill/>
                          </a:ln>
                          <a:solidFill>
                            <a:srgbClr val="000000"/>
                          </a:solidFill>
                          <a:effectLst/>
                          <a:uLnTx/>
                          <a:uFillTx/>
                          <a:latin typeface="+mj-lt"/>
                          <a:ea typeface="新細明體" panose="02020500000000000000" pitchFamily="18" charset="-120"/>
                        </a:rPr>
                        <a:t> are no </a:t>
                      </a:r>
                      <a:r>
                        <a:rPr kumimoji="0" lang="es-ES" altLang="zh-TW" sz="800" b="0" i="0" u="none" strike="noStrike" kern="0" cap="none" spc="0" normalizeH="0" baseline="0" noProof="0" dirty="0" err="1">
                          <a:ln>
                            <a:noFill/>
                          </a:ln>
                          <a:solidFill>
                            <a:srgbClr val="000000"/>
                          </a:solidFill>
                          <a:effectLst/>
                          <a:uLnTx/>
                          <a:uFillTx/>
                          <a:latin typeface="+mj-lt"/>
                          <a:ea typeface="新細明體" panose="02020500000000000000" pitchFamily="18" charset="-120"/>
                        </a:rPr>
                        <a:t>change</a:t>
                      </a:r>
                      <a:r>
                        <a:rPr kumimoji="0" lang="es-ES" altLang="zh-TW" sz="800" b="0" i="0" u="none" strike="noStrike" kern="0" cap="none" spc="0" normalizeH="0" baseline="0" noProof="0" dirty="0">
                          <a:ln>
                            <a:noFill/>
                          </a:ln>
                          <a:solidFill>
                            <a:srgbClr val="000000"/>
                          </a:solidFill>
                          <a:effectLst/>
                          <a:uLnTx/>
                          <a:uFillTx/>
                          <a:latin typeface="+mj-lt"/>
                          <a:ea typeface="新細明體" panose="02020500000000000000" pitchFamily="18" charset="-120"/>
                        </a:rPr>
                        <a:t> </a:t>
                      </a:r>
                      <a:r>
                        <a:rPr kumimoji="0" lang="es-ES" altLang="zh-TW" sz="800" b="0" i="0" u="none" strike="noStrike" kern="0" cap="none" spc="0" normalizeH="0" baseline="0" noProof="0" dirty="0" err="1">
                          <a:ln>
                            <a:noFill/>
                          </a:ln>
                          <a:solidFill>
                            <a:srgbClr val="000000"/>
                          </a:solidFill>
                          <a:effectLst/>
                          <a:uLnTx/>
                          <a:uFillTx/>
                          <a:latin typeface="+mj-lt"/>
                          <a:ea typeface="新細明體" panose="02020500000000000000" pitchFamily="18" charset="-120"/>
                        </a:rPr>
                        <a:t>on</a:t>
                      </a:r>
                      <a:r>
                        <a:rPr kumimoji="0" lang="es-ES" altLang="zh-TW" sz="800" b="0" i="0" u="none" strike="noStrike" kern="0" cap="none" spc="0" normalizeH="0" baseline="0" noProof="0" dirty="0">
                          <a:ln>
                            <a:noFill/>
                          </a:ln>
                          <a:solidFill>
                            <a:srgbClr val="000000"/>
                          </a:solidFill>
                          <a:effectLst/>
                          <a:uLnTx/>
                          <a:uFillTx/>
                          <a:latin typeface="+mj-lt"/>
                          <a:ea typeface="新細明體" panose="02020500000000000000" pitchFamily="18" charset="-120"/>
                        </a:rPr>
                        <a:t> </a:t>
                      </a:r>
                      <a:r>
                        <a:rPr kumimoji="0" lang="es-ES" altLang="zh-TW" sz="800" b="0" i="0" u="none" strike="noStrike" kern="0" cap="none" spc="0" normalizeH="0" baseline="0" noProof="0" dirty="0" err="1">
                          <a:ln>
                            <a:noFill/>
                          </a:ln>
                          <a:solidFill>
                            <a:srgbClr val="000000"/>
                          </a:solidFill>
                          <a:effectLst/>
                          <a:uLnTx/>
                          <a:uFillTx/>
                          <a:latin typeface="+mj-lt"/>
                          <a:ea typeface="新細明體" panose="02020500000000000000" pitchFamily="18" charset="-120"/>
                        </a:rPr>
                        <a:t>the</a:t>
                      </a:r>
                      <a:r>
                        <a:rPr kumimoji="0" lang="es-ES" altLang="zh-TW" sz="800" b="0" i="0" u="none" strike="noStrike" kern="0" cap="none" spc="0" normalizeH="0" baseline="0" noProof="0" dirty="0">
                          <a:ln>
                            <a:noFill/>
                          </a:ln>
                          <a:solidFill>
                            <a:srgbClr val="000000"/>
                          </a:solidFill>
                          <a:effectLst/>
                          <a:uLnTx/>
                          <a:uFillTx/>
                          <a:latin typeface="+mj-lt"/>
                          <a:ea typeface="新細明體" panose="02020500000000000000" pitchFamily="18" charset="-120"/>
                        </a:rPr>
                        <a:t> actual</a:t>
                      </a:r>
                      <a:r>
                        <a:rPr kumimoji="0" lang="zh-TW" altLang="es-CR" sz="800" b="0" i="0" u="none" strike="noStrike" kern="0" cap="none" spc="0" normalizeH="0" baseline="0" noProof="0" dirty="0">
                          <a:ln>
                            <a:noFill/>
                          </a:ln>
                          <a:solidFill>
                            <a:srgbClr val="000000"/>
                          </a:solidFill>
                          <a:effectLst/>
                          <a:uLnTx/>
                          <a:uFillTx/>
                          <a:latin typeface="+mj-lt"/>
                          <a:ea typeface="新細明體" panose="02020500000000000000" pitchFamily="18" charset="-120"/>
                        </a:rPr>
                        <a:t> </a:t>
                      </a:r>
                      <a:r>
                        <a:rPr kumimoji="0" lang="es-ES" altLang="zh-TW" sz="800" b="0" i="0" u="none" strike="noStrike" kern="0" cap="none" spc="0" normalizeH="0" baseline="0" noProof="0" dirty="0" err="1">
                          <a:ln>
                            <a:noFill/>
                          </a:ln>
                          <a:solidFill>
                            <a:srgbClr val="000000"/>
                          </a:solidFill>
                          <a:effectLst/>
                          <a:uLnTx/>
                          <a:uFillTx/>
                          <a:latin typeface="+mj-lt"/>
                          <a:ea typeface="新細明體" panose="02020500000000000000" pitchFamily="18" charset="-120"/>
                        </a:rPr>
                        <a:t>charges</a:t>
                      </a:r>
                      <a:r>
                        <a:rPr kumimoji="0" lang="zh-TW" altLang="es-CR" sz="800" b="0" i="0" u="none" strike="noStrike" kern="0" cap="none" spc="0" normalizeH="0" baseline="0" noProof="0" dirty="0">
                          <a:ln>
                            <a:noFill/>
                          </a:ln>
                          <a:solidFill>
                            <a:srgbClr val="000000"/>
                          </a:solidFill>
                          <a:effectLst/>
                          <a:uLnTx/>
                          <a:uFillTx/>
                          <a:latin typeface="+mj-lt"/>
                          <a:ea typeface="新細明體" panose="02020500000000000000" pitchFamily="18" charset="-120"/>
                        </a:rPr>
                        <a:t> </a:t>
                      </a:r>
                      <a:r>
                        <a:rPr kumimoji="0" lang="es-ES" altLang="zh-TW" sz="800" b="0" i="0" u="none" strike="noStrike" kern="0" cap="none" spc="0" normalizeH="0" baseline="0" noProof="0" dirty="0">
                          <a:ln>
                            <a:noFill/>
                          </a:ln>
                          <a:solidFill>
                            <a:srgbClr val="000000"/>
                          </a:solidFill>
                          <a:effectLst/>
                          <a:uLnTx/>
                          <a:uFillTx/>
                          <a:latin typeface="+mj-lt"/>
                          <a:ea typeface="新細明體" panose="02020500000000000000" pitchFamily="18" charset="-120"/>
                        </a:rPr>
                        <a:t>at</a:t>
                      </a:r>
                      <a:r>
                        <a:rPr kumimoji="0" lang="zh-TW" altLang="es-CR" sz="800" b="0" i="0" u="none" strike="noStrike" kern="0" cap="none" spc="0" normalizeH="0" baseline="0" noProof="0" dirty="0">
                          <a:ln>
                            <a:noFill/>
                          </a:ln>
                          <a:solidFill>
                            <a:srgbClr val="000000"/>
                          </a:solidFill>
                          <a:effectLst/>
                          <a:uLnTx/>
                          <a:uFillTx/>
                          <a:latin typeface="+mj-lt"/>
                          <a:ea typeface="新細明體" panose="02020500000000000000" pitchFamily="18" charset="-120"/>
                        </a:rPr>
                        <a:t> </a:t>
                      </a:r>
                      <a:r>
                        <a:rPr kumimoji="0" lang="es-ES" altLang="zh-TW" sz="800" b="0" i="0" u="none" strike="noStrike" kern="0" cap="none" spc="0" normalizeH="0" baseline="0" noProof="0" dirty="0" err="1">
                          <a:ln>
                            <a:noFill/>
                          </a:ln>
                          <a:solidFill>
                            <a:srgbClr val="000000"/>
                          </a:solidFill>
                          <a:effectLst/>
                          <a:uLnTx/>
                          <a:uFillTx/>
                          <a:latin typeface="+mj-lt"/>
                          <a:ea typeface="新細明體" panose="02020500000000000000" pitchFamily="18" charset="-120"/>
                        </a:rPr>
                        <a:t>port</a:t>
                      </a:r>
                      <a:r>
                        <a:rPr kumimoji="0" lang="zh-TW" altLang="es-CR" sz="800" b="0" i="0" u="none" strike="noStrike" kern="0" cap="none" spc="0" normalizeH="0" baseline="0" noProof="0" dirty="0">
                          <a:ln>
                            <a:noFill/>
                          </a:ln>
                          <a:solidFill>
                            <a:srgbClr val="000000"/>
                          </a:solidFill>
                          <a:effectLst/>
                          <a:uLnTx/>
                          <a:uFillTx/>
                          <a:latin typeface="+mj-lt"/>
                          <a:ea typeface="新細明體" panose="02020500000000000000" pitchFamily="18" charset="-120"/>
                        </a:rPr>
                        <a:t> </a:t>
                      </a:r>
                      <a:endParaRPr kumimoji="0" lang="zh-TW" altLang="en-US" sz="800" b="0" i="0" u="none" strike="noStrike" kern="0" cap="none" spc="0" normalizeH="0" baseline="0" noProof="0" dirty="0">
                        <a:ln>
                          <a:noFill/>
                        </a:ln>
                        <a:solidFill>
                          <a:srgbClr val="000000"/>
                        </a:solidFill>
                        <a:effectLst/>
                        <a:uLnTx/>
                        <a:uFillTx/>
                        <a:latin typeface="+mj-lt"/>
                        <a:ea typeface="新細明體" panose="02020500000000000000" pitchFamily="18" charset="-120"/>
                      </a:endParaRPr>
                    </a:p>
                    <a:p>
                      <a:pPr marL="0" marR="0" lvl="0" indent="0" algn="l" defTabSz="914400" eaLnBrk="1" fontAlgn="ctr" latinLnBrk="0" hangingPunct="1">
                        <a:lnSpc>
                          <a:spcPct val="100000"/>
                        </a:lnSpc>
                        <a:spcBef>
                          <a:spcPts val="0"/>
                        </a:spcBef>
                        <a:spcAft>
                          <a:spcPts val="0"/>
                        </a:spcAft>
                        <a:buClrTx/>
                        <a:buSzTx/>
                        <a:buFontTx/>
                        <a:buNone/>
                        <a:tabLst/>
                        <a:defRPr/>
                      </a:pPr>
                      <a:endParaRPr kumimoji="0" lang="zh-TW" altLang="en-US" sz="800" b="0" i="0" u="none" strike="noStrike" kern="0" cap="none" spc="0" normalizeH="0" baseline="0" noProof="0" dirty="0">
                        <a:ln>
                          <a:noFill/>
                        </a:ln>
                        <a:solidFill>
                          <a:srgbClr val="000000"/>
                        </a:solidFill>
                        <a:effectLst/>
                        <a:uLnTx/>
                        <a:uFillTx/>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520168"/>
                  </a:ext>
                </a:extLst>
              </a:tr>
            </a:tbl>
          </a:graphicData>
        </a:graphic>
      </p:graphicFrame>
      <p:sp>
        <p:nvSpPr>
          <p:cNvPr id="5" name="Google Shape;452;p46">
            <a:extLst>
              <a:ext uri="{FF2B5EF4-FFF2-40B4-BE49-F238E27FC236}">
                <a16:creationId xmlns:a16="http://schemas.microsoft.com/office/drawing/2014/main" id="{4573920C-B669-28BB-FEBF-1FF768642580}"/>
              </a:ext>
            </a:extLst>
          </p:cNvPr>
          <p:cNvSpPr txBox="1">
            <a:spLocks/>
          </p:cNvSpPr>
          <p:nvPr/>
        </p:nvSpPr>
        <p:spPr>
          <a:xfrm>
            <a:off x="8892480" y="4926318"/>
            <a:ext cx="582900" cy="205800"/>
          </a:xfrm>
          <a:prstGeom prst="rect">
            <a:avLst/>
          </a:prstGeom>
          <a:noFill/>
          <a:ln>
            <a:noFill/>
          </a:ln>
        </p:spPr>
        <p:txBody>
          <a:bodyPr spcFirstLastPara="1" wrap="square" lIns="91423" tIns="45699" rIns="91423" bIns="45699"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SzPts val="1100"/>
            </a:pPr>
            <a:fld id="{00000000-1234-1234-1234-123412341234}" type="slidenum">
              <a:rPr lang="en-US" sz="1000" smtClean="0"/>
              <a:pPr>
                <a:buSzPts val="1100"/>
              </a:pPr>
              <a:t>9</a:t>
            </a:fld>
            <a:endParaRPr lang="en-US" sz="1000" dirty="0"/>
          </a:p>
        </p:txBody>
      </p:sp>
    </p:spTree>
    <p:extLst>
      <p:ext uri="{BB962C8B-B14F-4D97-AF65-F5344CB8AC3E}">
        <p14:creationId xmlns:p14="http://schemas.microsoft.com/office/powerpoint/2010/main" val="1508347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15509</TotalTime>
  <Words>10071</Words>
  <Application>Microsoft Office PowerPoint</Application>
  <PresentationFormat>如螢幕大小 (16:9)</PresentationFormat>
  <Paragraphs>1588</Paragraphs>
  <Slides>61</Slides>
  <Notes>49</Notes>
  <HiddenSlides>0</HiddenSlides>
  <MMClips>0</MMClips>
  <ScaleCrop>false</ScaleCrop>
  <HeadingPairs>
    <vt:vector size="6" baseType="variant">
      <vt:variant>
        <vt:lpstr>使用字型</vt:lpstr>
      </vt:variant>
      <vt:variant>
        <vt:i4>15</vt:i4>
      </vt:variant>
      <vt:variant>
        <vt:lpstr>佈景主題</vt:lpstr>
      </vt:variant>
      <vt:variant>
        <vt:i4>1</vt:i4>
      </vt:variant>
      <vt:variant>
        <vt:lpstr>投影片標題</vt:lpstr>
      </vt:variant>
      <vt:variant>
        <vt:i4>61</vt:i4>
      </vt:variant>
    </vt:vector>
  </HeadingPairs>
  <TitlesOfParts>
    <vt:vector size="77" baseType="lpstr">
      <vt:lpstr>Arial (CUERPO)</vt:lpstr>
      <vt:lpstr>Arial Body</vt:lpstr>
      <vt:lpstr>DejaVu Sans</vt:lpstr>
      <vt:lpstr>DFKai-SB</vt:lpstr>
      <vt:lpstr>DFKai-SB</vt:lpstr>
      <vt:lpstr>Helvetica Neue</vt:lpstr>
      <vt:lpstr>华文中宋</vt:lpstr>
      <vt:lpstr>Arial</vt:lpstr>
      <vt:lpstr>Calibri</vt:lpstr>
      <vt:lpstr>Candara</vt:lpstr>
      <vt:lpstr>Symbol</vt:lpstr>
      <vt:lpstr>Tahoma</vt:lpstr>
      <vt:lpstr>Times New Roman</vt:lpstr>
      <vt:lpstr>Vijaya</vt:lpstr>
      <vt:lpstr>Wingdings</vt:lpstr>
      <vt:lpstr>Office Theme</vt:lpstr>
      <vt:lpstr>PowerPoint 簡報</vt:lpstr>
      <vt:lpstr>PowerPoint 簡報</vt:lpstr>
      <vt:lpstr>PowerPoint 簡報</vt:lpstr>
      <vt:lpstr>PowerPoint 簡報</vt:lpstr>
      <vt:lpstr>PowerPoint 簡報</vt:lpstr>
      <vt:lpstr>Topic discussion (CR+NI)</vt:lpstr>
      <vt:lpstr>Topic discussion (CR+NI)</vt:lpstr>
      <vt:lpstr>PowerPoint 簡報</vt:lpstr>
      <vt:lpstr>PowerPoint 簡報</vt:lpstr>
      <vt:lpstr>PowerPoint 簡報</vt:lpstr>
      <vt:lpstr>PowerPoint 簡報</vt:lpstr>
      <vt:lpstr>PowerPoint 簡報</vt:lpstr>
      <vt:lpstr>Topic discussion (CW)</vt:lpstr>
      <vt:lpstr>Topic discussion (CW)</vt:lpstr>
      <vt:lpstr>PowerPoint 簡報</vt:lpstr>
      <vt:lpstr>PowerPoint 簡報</vt:lpstr>
      <vt:lpstr>PowerPoint 簡報</vt:lpstr>
      <vt:lpstr>Topic discussion (HT)</vt:lpstr>
      <vt:lpstr>Topic discussion (HT)</vt:lpstr>
      <vt:lpstr>PowerPoint 簡報</vt:lpstr>
      <vt:lpstr>PowerPoint 簡報</vt:lpstr>
      <vt:lpstr>PowerPoint 簡報</vt:lpstr>
      <vt:lpstr>PowerPoint 簡報</vt:lpstr>
      <vt:lpstr>Topic discussion (DO)</vt:lpstr>
      <vt:lpstr>Topic discussion (DO)</vt:lpstr>
      <vt:lpstr>Topic discussion (DO)</vt:lpstr>
      <vt:lpstr>Topic discussion (DO)</vt:lpstr>
      <vt:lpstr>Topic discussion (DO)</vt:lpstr>
      <vt:lpstr>PowerPoint 簡報</vt:lpstr>
      <vt:lpstr>PowerPoint 簡報</vt:lpstr>
      <vt:lpstr>PowerPoint 簡報</vt:lpstr>
      <vt:lpstr>PowerPoint 簡報</vt:lpstr>
      <vt:lpstr>PowerPoint 簡報</vt:lpstr>
      <vt:lpstr>Topic discussion (JM)</vt:lpstr>
      <vt:lpstr>Topic discussion (JM)</vt:lpstr>
      <vt:lpstr>PowerPoint 簡報</vt:lpstr>
      <vt:lpstr>PowerPoint 簡報</vt:lpstr>
      <vt:lpstr>PowerPoint 簡報</vt:lpstr>
      <vt:lpstr>PowerPoint 簡報</vt:lpstr>
      <vt:lpstr>PowerPoint 簡報</vt:lpstr>
      <vt:lpstr>Topic discussion (PA)</vt:lpstr>
      <vt:lpstr>Topic discussion (PA)</vt:lpstr>
      <vt:lpstr>Topic discussion (PA)</vt:lpstr>
      <vt:lpstr>Topic discussion (PA)</vt:lpstr>
      <vt:lpstr>Topic discussion (PA)</vt:lpstr>
      <vt:lpstr>PowerPoint 簡報</vt:lpstr>
      <vt:lpstr>PowerPoint 簡報</vt:lpstr>
      <vt:lpstr>PowerPoint 簡報</vt:lpstr>
      <vt:lpstr>Topic discussion (PR)</vt:lpstr>
      <vt:lpstr>Topic discussion (PR)</vt:lpstr>
      <vt:lpstr>Market share and Loading volume prospect (prospect based on actual service)</vt:lpstr>
      <vt:lpstr>PowerPoint 簡報</vt:lpstr>
      <vt:lpstr>PowerPoint 簡報</vt:lpstr>
      <vt:lpstr>PowerPoint 簡報</vt:lpstr>
      <vt:lpstr>PowerPoint 簡報</vt:lpstr>
      <vt:lpstr>PowerPoint 簡報</vt:lpstr>
      <vt:lpstr>Topic discussion (TT)</vt:lpstr>
      <vt:lpstr>Topic discussion (TT)</vt:lpstr>
      <vt:lpstr>PowerPoint 簡報</vt:lpstr>
      <vt:lpstr>PowerPoint 簡報</vt:lpstr>
      <vt:lpstr>PowerPoint 簡報</vt:lpstr>
    </vt:vector>
  </TitlesOfParts>
  <Company>EGA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Achievement for 2015 Goal/KPI  Set Up : XXX-XXX</dc:title>
  <dc:creator>036570</dc:creator>
  <cp:lastModifiedBy>YU-TING CHEN   (OMAR)</cp:lastModifiedBy>
  <cp:revision>2180</cp:revision>
  <cp:lastPrinted>2024-03-05T15:50:24Z</cp:lastPrinted>
  <dcterms:created xsi:type="dcterms:W3CDTF">2016-02-08T21:22:43Z</dcterms:created>
  <dcterms:modified xsi:type="dcterms:W3CDTF">2025-02-18T18:38:19Z</dcterms:modified>
  <dc:language>zh-TW</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17</vt:i4>
  </property>
  <property fmtid="{D5CDD505-2E9C-101B-9397-08002B2CF9AE}" pid="3" name="PresentationFormat">
    <vt:lpwstr>如螢幕大小 (16:9)</vt:lpwstr>
  </property>
  <property fmtid="{D5CDD505-2E9C-101B-9397-08002B2CF9AE}" pid="4" name="Slides">
    <vt:i4>27</vt:i4>
  </property>
</Properties>
</file>