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513" r:id="rId2"/>
    <p:sldId id="533" r:id="rId3"/>
    <p:sldId id="393" r:id="rId4"/>
    <p:sldId id="515" r:id="rId5"/>
    <p:sldId id="516" r:id="rId6"/>
    <p:sldId id="517" r:id="rId7"/>
    <p:sldId id="560" r:id="rId8"/>
    <p:sldId id="518" r:id="rId9"/>
    <p:sldId id="519" r:id="rId10"/>
    <p:sldId id="520" r:id="rId11"/>
    <p:sldId id="514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2931B5B-7990-4782-BFA8-0CF167A7FA60}">
          <p14:sldIdLst>
            <p14:sldId id="513"/>
            <p14:sldId id="533"/>
            <p14:sldId id="393"/>
            <p14:sldId id="515"/>
            <p14:sldId id="516"/>
            <p14:sldId id="517"/>
            <p14:sldId id="560"/>
            <p14:sldId id="518"/>
            <p14:sldId id="519"/>
            <p14:sldId id="520"/>
            <p14:sldId id="514"/>
          </p14:sldIdLst>
        </p14:section>
        <p14:section name="未命名的章節" id="{4BE5824B-BF97-4A82-AC84-56645EB32F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E681C-699D-417B-9AC2-FEE3D14D6EEE}" v="309" dt="2025-02-07T16:13:52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912" autoAdjust="0"/>
  </p:normalViewPr>
  <p:slideViewPr>
    <p:cSldViewPr>
      <p:cViewPr>
        <p:scale>
          <a:sx n="126" d="100"/>
          <a:sy n="126" d="100"/>
        </p:scale>
        <p:origin x="576" y="6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idora Errazuriz" userId="cb49de9d-4b30-46fd-ac3a-e97bba69a736" providerId="ADAL" clId="{E9EAE63C-E69A-4913-A76C-FB363640A98F}"/>
    <pc:docChg chg="custSel modSld">
      <pc:chgData name="Isidora Errazuriz" userId="cb49de9d-4b30-46fd-ac3a-e97bba69a736" providerId="ADAL" clId="{E9EAE63C-E69A-4913-A76C-FB363640A98F}" dt="2025-01-30T21:05:05.819" v="5"/>
      <pc:docMkLst>
        <pc:docMk/>
      </pc:docMkLst>
      <pc:sldChg chg="addSp delSp modSp mod">
        <pc:chgData name="Isidora Errazuriz" userId="cb49de9d-4b30-46fd-ac3a-e97bba69a736" providerId="ADAL" clId="{E9EAE63C-E69A-4913-A76C-FB363640A98F}" dt="2025-01-30T21:04:49.153" v="2"/>
        <pc:sldMkLst>
          <pc:docMk/>
          <pc:sldMk cId="3422698718" sldId="519"/>
        </pc:sldMkLst>
        <pc:graphicFrameChg chg="add mod">
          <ac:chgData name="Isidora Errazuriz" userId="cb49de9d-4b30-46fd-ac3a-e97bba69a736" providerId="ADAL" clId="{E9EAE63C-E69A-4913-A76C-FB363640A98F}" dt="2025-01-30T21:04:49.153" v="2"/>
          <ac:graphicFrameMkLst>
            <pc:docMk/>
            <pc:sldMk cId="3422698718" sldId="519"/>
            <ac:graphicFrameMk id="6" creationId="{045C190B-ECA8-996B-DF7E-88B6F964CEDC}"/>
          </ac:graphicFrameMkLst>
        </pc:graphicFrameChg>
      </pc:sldChg>
      <pc:sldChg chg="addSp delSp modSp mod">
        <pc:chgData name="Isidora Errazuriz" userId="cb49de9d-4b30-46fd-ac3a-e97bba69a736" providerId="ADAL" clId="{E9EAE63C-E69A-4913-A76C-FB363640A98F}" dt="2025-01-30T21:05:05.819" v="5"/>
        <pc:sldMkLst>
          <pc:docMk/>
          <pc:sldMk cId="1869846168" sldId="520"/>
        </pc:sldMkLst>
        <pc:graphicFrameChg chg="add mod">
          <ac:chgData name="Isidora Errazuriz" userId="cb49de9d-4b30-46fd-ac3a-e97bba69a736" providerId="ADAL" clId="{E9EAE63C-E69A-4913-A76C-FB363640A98F}" dt="2025-01-30T21:05:05.819" v="5"/>
          <ac:graphicFrameMkLst>
            <pc:docMk/>
            <pc:sldMk cId="1869846168" sldId="520"/>
            <ac:graphicFrameMk id="6" creationId="{224D1337-091D-C2FD-E88B-FF59D3AD3D2C}"/>
          </ac:graphicFrameMkLst>
        </pc:graphicFrameChg>
      </pc:sldChg>
    </pc:docChg>
  </pc:docChgLst>
  <pc:docChgLst>
    <pc:chgData name="Martin Chiang" userId="39335c81-20db-481c-a0c1-446a493f8f2a" providerId="ADAL" clId="{2D3E681C-699D-417B-9AC2-FEE3D14D6EEE}"/>
    <pc:docChg chg="undo custSel addSld delSld modSld modSection">
      <pc:chgData name="Martin Chiang" userId="39335c81-20db-481c-a0c1-446a493f8f2a" providerId="ADAL" clId="{2D3E681C-699D-417B-9AC2-FEE3D14D6EEE}" dt="2025-02-07T16:16:13.080" v="1722" actId="14100"/>
      <pc:docMkLst>
        <pc:docMk/>
      </pc:docMkLst>
      <pc:sldChg chg="modSp mod">
        <pc:chgData name="Martin Chiang" userId="39335c81-20db-481c-a0c1-446a493f8f2a" providerId="ADAL" clId="{2D3E681C-699D-417B-9AC2-FEE3D14D6EEE}" dt="2025-02-07T15:36:34.436" v="1154" actId="2711"/>
        <pc:sldMkLst>
          <pc:docMk/>
          <pc:sldMk cId="3309607784" sldId="393"/>
        </pc:sldMkLst>
        <pc:spChg chg="mod">
          <ac:chgData name="Martin Chiang" userId="39335c81-20db-481c-a0c1-446a493f8f2a" providerId="ADAL" clId="{2D3E681C-699D-417B-9AC2-FEE3D14D6EEE}" dt="2025-02-07T15:36:34.436" v="1154" actId="2711"/>
          <ac:spMkLst>
            <pc:docMk/>
            <pc:sldMk cId="3309607784" sldId="393"/>
            <ac:spMk id="7" creationId="{00000000-0000-0000-0000-000000000000}"/>
          </ac:spMkLst>
        </pc:spChg>
      </pc:sldChg>
      <pc:sldChg chg="modSp mod">
        <pc:chgData name="Martin Chiang" userId="39335c81-20db-481c-a0c1-446a493f8f2a" providerId="ADAL" clId="{2D3E681C-699D-417B-9AC2-FEE3D14D6EEE}" dt="2025-02-07T15:40:15.495" v="1175" actId="17032"/>
        <pc:sldMkLst>
          <pc:docMk/>
          <pc:sldMk cId="2274097432" sldId="515"/>
        </pc:sldMkLst>
        <pc:spChg chg="mod">
          <ac:chgData name="Martin Chiang" userId="39335c81-20db-481c-a0c1-446a493f8f2a" providerId="ADAL" clId="{2D3E681C-699D-417B-9AC2-FEE3D14D6EEE}" dt="2025-02-07T15:40:15.495" v="1175" actId="17032"/>
          <ac:spMkLst>
            <pc:docMk/>
            <pc:sldMk cId="2274097432" sldId="515"/>
            <ac:spMk id="9" creationId="{00000000-0000-0000-0000-000000000000}"/>
          </ac:spMkLst>
        </pc:spChg>
        <pc:graphicFrameChg chg="mod modGraphic">
          <ac:chgData name="Martin Chiang" userId="39335c81-20db-481c-a0c1-446a493f8f2a" providerId="ADAL" clId="{2D3E681C-699D-417B-9AC2-FEE3D14D6EEE}" dt="2025-02-07T15:39:03.758" v="1171" actId="572"/>
          <ac:graphicFrameMkLst>
            <pc:docMk/>
            <pc:sldMk cId="2274097432" sldId="515"/>
            <ac:graphicFrameMk id="5" creationId="{00000000-0000-0000-0000-000000000000}"/>
          </ac:graphicFrameMkLst>
        </pc:graphicFrameChg>
      </pc:sldChg>
      <pc:sldChg chg="modSp mod">
        <pc:chgData name="Martin Chiang" userId="39335c81-20db-481c-a0c1-446a493f8f2a" providerId="ADAL" clId="{2D3E681C-699D-417B-9AC2-FEE3D14D6EEE}" dt="2025-02-07T15:40:50.171" v="1178"/>
        <pc:sldMkLst>
          <pc:docMk/>
          <pc:sldMk cId="165453949" sldId="516"/>
        </pc:sldMkLst>
        <pc:spChg chg="mod">
          <ac:chgData name="Martin Chiang" userId="39335c81-20db-481c-a0c1-446a493f8f2a" providerId="ADAL" clId="{2D3E681C-699D-417B-9AC2-FEE3D14D6EEE}" dt="2025-02-07T15:40:36.361" v="1177" actId="17032"/>
          <ac:spMkLst>
            <pc:docMk/>
            <pc:sldMk cId="165453949" sldId="516"/>
            <ac:spMk id="9" creationId="{00000000-0000-0000-0000-000000000000}"/>
          </ac:spMkLst>
        </pc:spChg>
        <pc:graphicFrameChg chg="mod modGraphic">
          <ac:chgData name="Martin Chiang" userId="39335c81-20db-481c-a0c1-446a493f8f2a" providerId="ADAL" clId="{2D3E681C-699D-417B-9AC2-FEE3D14D6EEE}" dt="2025-02-07T15:40:50.171" v="1178"/>
          <ac:graphicFrameMkLst>
            <pc:docMk/>
            <pc:sldMk cId="165453949" sldId="516"/>
            <ac:graphicFrameMk id="5" creationId="{00000000-0000-0000-0000-000000000000}"/>
          </ac:graphicFrameMkLst>
        </pc:graphicFrameChg>
      </pc:sldChg>
      <pc:sldChg chg="addSp delSp modSp mod">
        <pc:chgData name="Martin Chiang" userId="39335c81-20db-481c-a0c1-446a493f8f2a" providerId="ADAL" clId="{2D3E681C-699D-417B-9AC2-FEE3D14D6EEE}" dt="2025-02-07T15:41:55.303" v="1183" actId="14100"/>
        <pc:sldMkLst>
          <pc:docMk/>
          <pc:sldMk cId="1420331184" sldId="517"/>
        </pc:sldMkLst>
        <pc:spChg chg="del mod">
          <ac:chgData name="Martin Chiang" userId="39335c81-20db-481c-a0c1-446a493f8f2a" providerId="ADAL" clId="{2D3E681C-699D-417B-9AC2-FEE3D14D6EEE}" dt="2025-02-07T15:32:02.426" v="1099"/>
          <ac:spMkLst>
            <pc:docMk/>
            <pc:sldMk cId="1420331184" sldId="517"/>
            <ac:spMk id="2" creationId="{00B7C2A6-E859-51D1-A088-0207200DE23E}"/>
          </ac:spMkLst>
        </pc:spChg>
        <pc:spChg chg="mod">
          <ac:chgData name="Martin Chiang" userId="39335c81-20db-481c-a0c1-446a493f8f2a" providerId="ADAL" clId="{2D3E681C-699D-417B-9AC2-FEE3D14D6EEE}" dt="2025-02-07T15:41:49.685" v="1182" actId="207"/>
          <ac:spMkLst>
            <pc:docMk/>
            <pc:sldMk cId="1420331184" sldId="517"/>
            <ac:spMk id="3" creationId="{00000000-0000-0000-0000-000000000000}"/>
          </ac:spMkLst>
        </pc:spChg>
        <pc:spChg chg="add del">
          <ac:chgData name="Martin Chiang" userId="39335c81-20db-481c-a0c1-446a493f8f2a" providerId="ADAL" clId="{2D3E681C-699D-417B-9AC2-FEE3D14D6EEE}" dt="2025-02-07T15:29:20.542" v="1050" actId="22"/>
          <ac:spMkLst>
            <pc:docMk/>
            <pc:sldMk cId="1420331184" sldId="517"/>
            <ac:spMk id="6" creationId="{5085F151-B5A9-721E-B9A6-DD77B3902C22}"/>
          </ac:spMkLst>
        </pc:spChg>
        <pc:spChg chg="mod">
          <ac:chgData name="Martin Chiang" userId="39335c81-20db-481c-a0c1-446a493f8f2a" providerId="ADAL" clId="{2D3E681C-699D-417B-9AC2-FEE3D14D6EEE}" dt="2025-02-07T15:41:34.674" v="1180" actId="207"/>
          <ac:spMkLst>
            <pc:docMk/>
            <pc:sldMk cId="1420331184" sldId="517"/>
            <ac:spMk id="7" creationId="{00000000-0000-0000-0000-000000000000}"/>
          </ac:spMkLst>
        </pc:spChg>
        <pc:graphicFrameChg chg="add del mod modGraphic">
          <ac:chgData name="Martin Chiang" userId="39335c81-20db-481c-a0c1-446a493f8f2a" providerId="ADAL" clId="{2D3E681C-699D-417B-9AC2-FEE3D14D6EEE}" dt="2025-02-07T15:33:57.046" v="1123" actId="478"/>
          <ac:graphicFrameMkLst>
            <pc:docMk/>
            <pc:sldMk cId="1420331184" sldId="517"/>
            <ac:graphicFrameMk id="8" creationId="{1BFD0CA3-4685-BBF9-5948-A0643750C777}"/>
          </ac:graphicFrameMkLst>
        </pc:graphicFrameChg>
        <pc:graphicFrameChg chg="add mod modGraphic">
          <ac:chgData name="Martin Chiang" userId="39335c81-20db-481c-a0c1-446a493f8f2a" providerId="ADAL" clId="{2D3E681C-699D-417B-9AC2-FEE3D14D6EEE}" dt="2025-02-07T15:41:55.303" v="1183" actId="14100"/>
          <ac:graphicFrameMkLst>
            <pc:docMk/>
            <pc:sldMk cId="1420331184" sldId="517"/>
            <ac:graphicFrameMk id="9" creationId="{B0B4C340-4C3B-0D63-8C52-CD8981AB5634}"/>
          </ac:graphicFrameMkLst>
        </pc:graphicFrameChg>
      </pc:sldChg>
      <pc:sldChg chg="modSp mod">
        <pc:chgData name="Martin Chiang" userId="39335c81-20db-481c-a0c1-446a493f8f2a" providerId="ADAL" clId="{2D3E681C-699D-417B-9AC2-FEE3D14D6EEE}" dt="2025-02-07T16:06:44.728" v="1633" actId="113"/>
        <pc:sldMkLst>
          <pc:docMk/>
          <pc:sldMk cId="1074649888" sldId="518"/>
        </pc:sldMkLst>
        <pc:spChg chg="mod">
          <ac:chgData name="Martin Chiang" userId="39335c81-20db-481c-a0c1-446a493f8f2a" providerId="ADAL" clId="{2D3E681C-699D-417B-9AC2-FEE3D14D6EEE}" dt="2025-02-07T15:56:21.403" v="1464" actId="207"/>
          <ac:spMkLst>
            <pc:docMk/>
            <pc:sldMk cId="1074649888" sldId="518"/>
            <ac:spMk id="3" creationId="{00000000-0000-0000-0000-000000000000}"/>
          </ac:spMkLst>
        </pc:spChg>
        <pc:spChg chg="mod">
          <ac:chgData name="Martin Chiang" userId="39335c81-20db-481c-a0c1-446a493f8f2a" providerId="ADAL" clId="{2D3E681C-699D-417B-9AC2-FEE3D14D6EEE}" dt="2025-02-07T16:06:44.728" v="1633" actId="113"/>
          <ac:spMkLst>
            <pc:docMk/>
            <pc:sldMk cId="1074649888" sldId="518"/>
            <ac:spMk id="7" creationId="{00000000-0000-0000-0000-000000000000}"/>
          </ac:spMkLst>
        </pc:spChg>
        <pc:graphicFrameChg chg="mod modGraphic">
          <ac:chgData name="Martin Chiang" userId="39335c81-20db-481c-a0c1-446a493f8f2a" providerId="ADAL" clId="{2D3E681C-699D-417B-9AC2-FEE3D14D6EEE}" dt="2025-02-07T15:52:46.125" v="1432" actId="14100"/>
          <ac:graphicFrameMkLst>
            <pc:docMk/>
            <pc:sldMk cId="1074649888" sldId="518"/>
            <ac:graphicFrameMk id="4" creationId="{00000000-0000-0000-0000-000000000000}"/>
          </ac:graphicFrameMkLst>
        </pc:graphicFrameChg>
      </pc:sldChg>
      <pc:sldChg chg="modSp mod">
        <pc:chgData name="Martin Chiang" userId="39335c81-20db-481c-a0c1-446a493f8f2a" providerId="ADAL" clId="{2D3E681C-699D-417B-9AC2-FEE3D14D6EEE}" dt="2025-02-07T16:08:38.374" v="1648" actId="1076"/>
        <pc:sldMkLst>
          <pc:docMk/>
          <pc:sldMk cId="3422698718" sldId="519"/>
        </pc:sldMkLst>
        <pc:spChg chg="mod">
          <ac:chgData name="Martin Chiang" userId="39335c81-20db-481c-a0c1-446a493f8f2a" providerId="ADAL" clId="{2D3E681C-699D-417B-9AC2-FEE3D14D6EEE}" dt="2025-02-07T16:06:49.720" v="1634" actId="113"/>
          <ac:spMkLst>
            <pc:docMk/>
            <pc:sldMk cId="3422698718" sldId="519"/>
            <ac:spMk id="4" creationId="{9D07FD97-BCDB-CFF1-4F44-A9FEEA238FD8}"/>
          </ac:spMkLst>
        </pc:spChg>
        <pc:graphicFrameChg chg="mod modGraphic">
          <ac:chgData name="Martin Chiang" userId="39335c81-20db-481c-a0c1-446a493f8f2a" providerId="ADAL" clId="{2D3E681C-699D-417B-9AC2-FEE3D14D6EEE}" dt="2025-02-07T16:08:38.374" v="1648" actId="1076"/>
          <ac:graphicFrameMkLst>
            <pc:docMk/>
            <pc:sldMk cId="3422698718" sldId="519"/>
            <ac:graphicFrameMk id="6" creationId="{045C190B-ECA8-996B-DF7E-88B6F964CEDC}"/>
          </ac:graphicFrameMkLst>
        </pc:graphicFrameChg>
      </pc:sldChg>
      <pc:sldChg chg="modSp mod">
        <pc:chgData name="Martin Chiang" userId="39335c81-20db-481c-a0c1-446a493f8f2a" providerId="ADAL" clId="{2D3E681C-699D-417B-9AC2-FEE3D14D6EEE}" dt="2025-02-07T16:16:13.080" v="1722" actId="14100"/>
        <pc:sldMkLst>
          <pc:docMk/>
          <pc:sldMk cId="1869846168" sldId="520"/>
        </pc:sldMkLst>
        <pc:spChg chg="mod">
          <ac:chgData name="Martin Chiang" userId="39335c81-20db-481c-a0c1-446a493f8f2a" providerId="ADAL" clId="{2D3E681C-699D-417B-9AC2-FEE3D14D6EEE}" dt="2025-02-07T15:52:08.537" v="1430" actId="17032"/>
          <ac:spMkLst>
            <pc:docMk/>
            <pc:sldMk cId="1869846168" sldId="520"/>
            <ac:spMk id="4" creationId="{9D07FD97-BCDB-CFF1-4F44-A9FEEA238FD8}"/>
          </ac:spMkLst>
        </pc:spChg>
        <pc:graphicFrameChg chg="mod modGraphic">
          <ac:chgData name="Martin Chiang" userId="39335c81-20db-481c-a0c1-446a493f8f2a" providerId="ADAL" clId="{2D3E681C-699D-417B-9AC2-FEE3D14D6EEE}" dt="2025-02-07T16:16:13.080" v="1722" actId="14100"/>
          <ac:graphicFrameMkLst>
            <pc:docMk/>
            <pc:sldMk cId="1869846168" sldId="520"/>
            <ac:graphicFrameMk id="6" creationId="{224D1337-091D-C2FD-E88B-FF59D3AD3D2C}"/>
          </ac:graphicFrameMkLst>
        </pc:graphicFrameChg>
      </pc:sldChg>
      <pc:sldChg chg="modSp mod">
        <pc:chgData name="Martin Chiang" userId="39335c81-20db-481c-a0c1-446a493f8f2a" providerId="ADAL" clId="{2D3E681C-699D-417B-9AC2-FEE3D14D6EEE}" dt="2025-02-07T14:43:24.400" v="3" actId="208"/>
        <pc:sldMkLst>
          <pc:docMk/>
          <pc:sldMk cId="2029262286" sldId="533"/>
        </pc:sldMkLst>
        <pc:picChg chg="mod">
          <ac:chgData name="Martin Chiang" userId="39335c81-20db-481c-a0c1-446a493f8f2a" providerId="ADAL" clId="{2D3E681C-699D-417B-9AC2-FEE3D14D6EEE}" dt="2025-02-07T14:43:24.400" v="3" actId="208"/>
          <ac:picMkLst>
            <pc:docMk/>
            <pc:sldMk cId="2029262286" sldId="533"/>
            <ac:picMk id="2" creationId="{BB345962-7A44-71A6-EAB4-7541BC9C60DD}"/>
          </ac:picMkLst>
        </pc:picChg>
      </pc:sldChg>
      <pc:sldChg chg="addSp delSp modSp mod">
        <pc:chgData name="Martin Chiang" userId="39335c81-20db-481c-a0c1-446a493f8f2a" providerId="ADAL" clId="{2D3E681C-699D-417B-9AC2-FEE3D14D6EEE}" dt="2025-02-07T15:51:01.360" v="1423" actId="14100"/>
        <pc:sldMkLst>
          <pc:docMk/>
          <pc:sldMk cId="4132005199" sldId="560"/>
        </pc:sldMkLst>
        <pc:spChg chg="del mod">
          <ac:chgData name="Martin Chiang" userId="39335c81-20db-481c-a0c1-446a493f8f2a" providerId="ADAL" clId="{2D3E681C-699D-417B-9AC2-FEE3D14D6EEE}" dt="2025-02-07T15:42:32.292" v="1187" actId="478"/>
          <ac:spMkLst>
            <pc:docMk/>
            <pc:sldMk cId="4132005199" sldId="560"/>
            <ac:spMk id="3" creationId="{E170BB74-FE29-A985-0391-B6F334949C76}"/>
          </ac:spMkLst>
        </pc:spChg>
        <pc:spChg chg="mod">
          <ac:chgData name="Martin Chiang" userId="39335c81-20db-481c-a0c1-446a493f8f2a" providerId="ADAL" clId="{2D3E681C-699D-417B-9AC2-FEE3D14D6EEE}" dt="2025-02-07T15:44:33.362" v="1212" actId="2711"/>
          <ac:spMkLst>
            <pc:docMk/>
            <pc:sldMk cId="4132005199" sldId="560"/>
            <ac:spMk id="7" creationId="{00000000-0000-0000-0000-000000000000}"/>
          </ac:spMkLst>
        </pc:spChg>
        <pc:spChg chg="mod">
          <ac:chgData name="Martin Chiang" userId="39335c81-20db-481c-a0c1-446a493f8f2a" providerId="ADAL" clId="{2D3E681C-699D-417B-9AC2-FEE3D14D6EEE}" dt="2025-02-07T15:48:08.162" v="1400" actId="1076"/>
          <ac:spMkLst>
            <pc:docMk/>
            <pc:sldMk cId="4132005199" sldId="560"/>
            <ac:spMk id="8" creationId="{00000000-0000-0000-0000-000000000000}"/>
          </ac:spMkLst>
        </pc:spChg>
        <pc:graphicFrameChg chg="add mod modGraphic">
          <ac:chgData name="Martin Chiang" userId="39335c81-20db-481c-a0c1-446a493f8f2a" providerId="ADAL" clId="{2D3E681C-699D-417B-9AC2-FEE3D14D6EEE}" dt="2025-02-07T15:51:01.360" v="1423" actId="14100"/>
          <ac:graphicFrameMkLst>
            <pc:docMk/>
            <pc:sldMk cId="4132005199" sldId="560"/>
            <ac:graphicFrameMk id="4" creationId="{9114D56D-6CF7-D3A0-5F76-3D318AD7375C}"/>
          </ac:graphicFrameMkLst>
        </pc:graphicFrameChg>
      </pc:sldChg>
      <pc:sldChg chg="new del">
        <pc:chgData name="Martin Chiang" userId="39335c81-20db-481c-a0c1-446a493f8f2a" providerId="ADAL" clId="{2D3E681C-699D-417B-9AC2-FEE3D14D6EEE}" dt="2025-02-07T15:03:11.029" v="691" actId="680"/>
        <pc:sldMkLst>
          <pc:docMk/>
          <pc:sldMk cId="1850426829" sldId="561"/>
        </pc:sldMkLst>
      </pc:sldChg>
      <pc:sldChg chg="new del">
        <pc:chgData name="Martin Chiang" userId="39335c81-20db-481c-a0c1-446a493f8f2a" providerId="ADAL" clId="{2D3E681C-699D-417B-9AC2-FEE3D14D6EEE}" dt="2025-02-07T15:01:06.983" v="676" actId="680"/>
        <pc:sldMkLst>
          <pc:docMk/>
          <pc:sldMk cId="3771404973" sldId="5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08F9A-F3C6-4D2A-8B22-30A04B17167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4C91499-1F7B-4B75-83E6-1451ECC05B59}">
      <dgm:prSet phldrT="[文字]"/>
      <dgm:spPr/>
      <dgm:t>
        <a:bodyPr/>
        <a:lstStyle/>
        <a:p>
          <a:r>
            <a:rPr lang="en-US" altLang="zh-TW" b="0" i="0" u="none" strike="noStrike">
              <a:effectLst/>
              <a:latin typeface="Arial Nova Cond" panose="020B0506020202020204" pitchFamily="34" charset="0"/>
            </a:rPr>
            <a:t>Export</a:t>
          </a:r>
          <a:endParaRPr lang="zh-TW" altLang="en-US" dirty="0"/>
        </a:p>
      </dgm:t>
    </dgm:pt>
    <dgm:pt modelId="{7F898828-DCB9-4E53-970A-F9B332486DC3}" type="parTrans" cxnId="{FDDD1280-655B-40C6-8A2A-27EBF1E03E5B}">
      <dgm:prSet/>
      <dgm:spPr/>
      <dgm:t>
        <a:bodyPr/>
        <a:lstStyle/>
        <a:p>
          <a:endParaRPr lang="zh-TW" altLang="en-US"/>
        </a:p>
      </dgm:t>
    </dgm:pt>
    <dgm:pt modelId="{2454B6BF-2B5D-49EF-A5E0-1BAEE80F0112}" type="sibTrans" cxnId="{FDDD1280-655B-40C6-8A2A-27EBF1E03E5B}">
      <dgm:prSet/>
      <dgm:spPr/>
      <dgm:t>
        <a:bodyPr/>
        <a:lstStyle/>
        <a:p>
          <a:endParaRPr lang="zh-TW" altLang="en-US"/>
        </a:p>
      </dgm:t>
    </dgm:pt>
    <dgm:pt modelId="{F4A3340A-6273-4684-AD78-92F85CB892A3}">
      <dgm:prSet phldrT="[文字]"/>
      <dgm:spPr/>
      <dgm:t>
        <a:bodyPr/>
        <a:lstStyle/>
        <a:p>
          <a:pPr>
            <a:buNone/>
          </a:pPr>
          <a:r>
            <a:rPr lang="en-US" altLang="zh-TW" sz="1600" b="1" i="0" u="none" strike="noStrike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WSA3 Service Termination: </a:t>
          </a:r>
          <a:endParaRPr lang="zh-TW" altLang="en-US" sz="1600" b="1" dirty="0">
            <a:solidFill>
              <a:srgbClr val="0070C0"/>
            </a:solidFill>
          </a:endParaRPr>
        </a:p>
      </dgm:t>
    </dgm:pt>
    <dgm:pt modelId="{90A68A3F-259F-4F0A-90F9-5BB41EAB97B3}" type="parTrans" cxnId="{99818EEE-6946-4F88-AD2F-7900EDB5844F}">
      <dgm:prSet/>
      <dgm:spPr/>
      <dgm:t>
        <a:bodyPr/>
        <a:lstStyle/>
        <a:p>
          <a:endParaRPr lang="zh-TW" altLang="en-US"/>
        </a:p>
      </dgm:t>
    </dgm:pt>
    <dgm:pt modelId="{DE7F50FA-1D78-44D4-B852-968256183DF7}" type="sibTrans" cxnId="{99818EEE-6946-4F88-AD2F-7900EDB5844F}">
      <dgm:prSet/>
      <dgm:spPr/>
      <dgm:t>
        <a:bodyPr/>
        <a:lstStyle/>
        <a:p>
          <a:endParaRPr lang="zh-TW" altLang="en-US"/>
        </a:p>
      </dgm:t>
    </dgm:pt>
    <dgm:pt modelId="{AB61C584-41D7-4763-BB34-1BA8051F83FE}">
      <dgm:prSet phldrT="[文字]"/>
      <dgm:spPr/>
      <dgm:t>
        <a:bodyPr/>
        <a:lstStyle/>
        <a:p>
          <a:pPr>
            <a:buNone/>
          </a:pPr>
          <a:r>
            <a:rPr lang="en-US" altLang="zh-TW" sz="1600" b="1" i="0" u="none" strike="noStrike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Metal Scrap Restrictions to India: </a:t>
          </a:r>
          <a:endParaRPr lang="zh-TW" altLang="en-US" sz="1600" b="1" dirty="0">
            <a:solidFill>
              <a:srgbClr val="0070C0"/>
            </a:solidFill>
          </a:endParaRPr>
        </a:p>
      </dgm:t>
    </dgm:pt>
    <dgm:pt modelId="{27E7AB3B-24D8-4974-A1F1-986D28B409B5}" type="parTrans" cxnId="{56877B09-88DC-4844-89E5-636805C7DA4E}">
      <dgm:prSet/>
      <dgm:spPr/>
      <dgm:t>
        <a:bodyPr/>
        <a:lstStyle/>
        <a:p>
          <a:endParaRPr lang="zh-TW" altLang="en-US"/>
        </a:p>
      </dgm:t>
    </dgm:pt>
    <dgm:pt modelId="{A32C222D-5748-4E32-ABBF-BEA304332292}" type="sibTrans" cxnId="{56877B09-88DC-4844-89E5-636805C7DA4E}">
      <dgm:prSet/>
      <dgm:spPr/>
      <dgm:t>
        <a:bodyPr/>
        <a:lstStyle/>
        <a:p>
          <a:endParaRPr lang="zh-TW" altLang="en-US"/>
        </a:p>
      </dgm:t>
    </dgm:pt>
    <dgm:pt modelId="{908A5D45-A972-4AE2-BA33-ED5BA2EB7937}">
      <dgm:prSet phldrT="[文字]"/>
      <dgm:spPr/>
      <dgm:t>
        <a:bodyPr/>
        <a:lstStyle/>
        <a:p>
          <a:r>
            <a:rPr lang="en-US" altLang="zh-TW" b="0" i="0" u="none" strike="noStrike">
              <a:effectLst/>
              <a:latin typeface="Arial Nova Cond" panose="020B0506020202020204" pitchFamily="34" charset="0"/>
            </a:rPr>
            <a:t>Import</a:t>
          </a:r>
          <a:endParaRPr lang="zh-TW" altLang="en-US" dirty="0"/>
        </a:p>
      </dgm:t>
    </dgm:pt>
    <dgm:pt modelId="{E86F9E37-8C35-492F-AB7E-13D3CF1BF14A}" type="parTrans" cxnId="{AB210E87-C0FF-4D1B-9ACF-499AF1D7BB7A}">
      <dgm:prSet/>
      <dgm:spPr/>
      <dgm:t>
        <a:bodyPr/>
        <a:lstStyle/>
        <a:p>
          <a:endParaRPr lang="zh-TW" altLang="en-US"/>
        </a:p>
      </dgm:t>
    </dgm:pt>
    <dgm:pt modelId="{F9E1E8A8-4193-4B19-98FF-E5D6DAA217D6}" type="sibTrans" cxnId="{AB210E87-C0FF-4D1B-9ACF-499AF1D7BB7A}">
      <dgm:prSet/>
      <dgm:spPr/>
      <dgm:t>
        <a:bodyPr/>
        <a:lstStyle/>
        <a:p>
          <a:endParaRPr lang="zh-TW" altLang="en-US"/>
        </a:p>
      </dgm:t>
    </dgm:pt>
    <dgm:pt modelId="{ECA431D8-4BDB-49CC-8602-C192F0A2648B}">
      <dgm:prSet phldrT="[文字]"/>
      <dgm:spPr/>
      <dgm:t>
        <a:bodyPr/>
        <a:lstStyle/>
        <a:p>
          <a:pPr>
            <a:buNone/>
          </a:pPr>
          <a:r>
            <a:rPr lang="en-US" altLang="zh-TW" sz="1700" b="1" i="0" u="none" strike="noStrike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Eastbound Rate Competition (FAK &amp; NAC): </a:t>
          </a:r>
          <a:endParaRPr lang="zh-TW" altLang="en-US" sz="1700" b="1" dirty="0">
            <a:solidFill>
              <a:srgbClr val="0070C0"/>
            </a:solidFill>
          </a:endParaRPr>
        </a:p>
      </dgm:t>
    </dgm:pt>
    <dgm:pt modelId="{EC63CEE0-8C55-42A7-8764-4DBE03F84265}" type="parTrans" cxnId="{705FE7FD-50DA-4713-9E54-19FEBBE7BFF3}">
      <dgm:prSet/>
      <dgm:spPr/>
      <dgm:t>
        <a:bodyPr/>
        <a:lstStyle/>
        <a:p>
          <a:endParaRPr lang="zh-TW" altLang="en-US"/>
        </a:p>
      </dgm:t>
    </dgm:pt>
    <dgm:pt modelId="{0F3EA9FA-39CB-4572-BD0D-31D39C7C8DB7}" type="sibTrans" cxnId="{705FE7FD-50DA-4713-9E54-19FEBBE7BFF3}">
      <dgm:prSet/>
      <dgm:spPr/>
      <dgm:t>
        <a:bodyPr/>
        <a:lstStyle/>
        <a:p>
          <a:endParaRPr lang="zh-TW" altLang="en-US"/>
        </a:p>
      </dgm:t>
    </dgm:pt>
    <dgm:pt modelId="{59CDC693-5EB0-47E8-801B-A687ED7EB897}">
      <dgm:prSet phldrT="[文字]"/>
      <dgm:spPr/>
      <dgm:t>
        <a:bodyPr/>
        <a:lstStyle/>
        <a:p>
          <a:pPr>
            <a:buNone/>
          </a:pPr>
          <a:r>
            <a:rPr lang="en-US" altLang="zh-TW" sz="1700" b="1" i="0" u="none" strike="noStrike" dirty="0" err="1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WCSA</a:t>
          </a:r>
          <a:r>
            <a:rPr lang="en-US" altLang="zh-TW" sz="1700" b="1" i="0" u="none" strike="noStrike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/</a:t>
          </a:r>
          <a:r>
            <a:rPr lang="en-US" altLang="zh-TW" sz="1700" b="1" i="0" u="none" strike="noStrike" dirty="0" err="1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WCCA</a:t>
          </a:r>
          <a:r>
            <a:rPr lang="en-US" altLang="zh-TW" sz="1700" b="1" i="0" u="none" strike="noStrike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 Rate Competition: </a:t>
          </a:r>
          <a:endParaRPr lang="zh-TW" altLang="en-US" sz="1700" b="1" dirty="0">
            <a:solidFill>
              <a:srgbClr val="0070C0"/>
            </a:solidFill>
          </a:endParaRPr>
        </a:p>
      </dgm:t>
    </dgm:pt>
    <dgm:pt modelId="{5AF05FDB-53FE-4D0F-8FCB-4741EFE988BE}" type="parTrans" cxnId="{99987D51-E0B9-4EDB-B1E5-8C15DA5C41D9}">
      <dgm:prSet/>
      <dgm:spPr/>
      <dgm:t>
        <a:bodyPr/>
        <a:lstStyle/>
        <a:p>
          <a:endParaRPr lang="zh-TW" altLang="en-US"/>
        </a:p>
      </dgm:t>
    </dgm:pt>
    <dgm:pt modelId="{23473E87-B27D-479E-AB19-5051D72B6836}" type="sibTrans" cxnId="{99987D51-E0B9-4EDB-B1E5-8C15DA5C41D9}">
      <dgm:prSet/>
      <dgm:spPr/>
      <dgm:t>
        <a:bodyPr/>
        <a:lstStyle/>
        <a:p>
          <a:endParaRPr lang="zh-TW" altLang="en-US"/>
        </a:p>
      </dgm:t>
    </dgm:pt>
    <dgm:pt modelId="{28E76670-7A1C-4B57-B9FD-05F23DFE8052}">
      <dgm:prSet custT="1"/>
      <dgm:spPr/>
      <dgm:t>
        <a:bodyPr/>
        <a:lstStyle/>
        <a:p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As of February 2025, WSA3 will no longer call at CLLQN, resulting in an estimated loss of 20,000 TEUs to the Far East, primarily impacting the forestry industry’s market share.</a:t>
          </a:r>
        </a:p>
      </dgm:t>
    </dgm:pt>
    <dgm:pt modelId="{0CDEA9C4-DE93-45A0-9F36-B52EE9402AAE}" type="parTrans" cxnId="{033A8D88-F992-4920-824C-F85A790E9896}">
      <dgm:prSet/>
      <dgm:spPr/>
      <dgm:t>
        <a:bodyPr/>
        <a:lstStyle/>
        <a:p>
          <a:endParaRPr lang="zh-TW" altLang="en-US"/>
        </a:p>
      </dgm:t>
    </dgm:pt>
    <dgm:pt modelId="{1866E83E-D294-47B2-925E-39E5BE76BB2B}" type="sibTrans" cxnId="{033A8D88-F992-4920-824C-F85A790E9896}">
      <dgm:prSet/>
      <dgm:spPr/>
      <dgm:t>
        <a:bodyPr/>
        <a:lstStyle/>
        <a:p>
          <a:endParaRPr lang="zh-TW" altLang="en-US"/>
        </a:p>
      </dgm:t>
    </dgm:pt>
    <dgm:pt modelId="{8987D9BD-4B4D-4B9E-94E3-525BF6D4416C}">
      <dgm:prSet custT="1"/>
      <dgm:spPr/>
      <dgm:t>
        <a:bodyPr/>
        <a:lstStyle/>
        <a:p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Since mid-2024, NED service restrictions to </a:t>
          </a:r>
          <a:r>
            <a:rPr lang="en-US" altLang="zh-TW" sz="1400" b="0" i="0" u="none" strike="noStrike" dirty="0" err="1">
              <a:effectLst/>
              <a:latin typeface="Arial Nova Cond" panose="020B0506020202020204" pitchFamily="34" charset="0"/>
            </a:rPr>
            <a:t>INNXV</a:t>
          </a:r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 and </a:t>
          </a:r>
          <a:r>
            <a:rPr lang="en-US" altLang="zh-TW" sz="1400" b="0" i="0" u="none" strike="noStrike" dirty="0" err="1">
              <a:effectLst/>
              <a:latin typeface="Arial Nova Cond" panose="020B0506020202020204" pitchFamily="34" charset="0"/>
            </a:rPr>
            <a:t>INMUN</a:t>
          </a:r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 have affected shipments from key customers such as CBP and Vanadium. If these restrictions continue in 2025, it could lead to an additional loss of 5,000 TEUs.</a:t>
          </a:r>
          <a:endParaRPr lang="en-US" altLang="zh-TW" sz="1400" dirty="0">
            <a:latin typeface="Arial Nova Cond" panose="020B0506020202020204" pitchFamily="34" charset="0"/>
          </a:endParaRPr>
        </a:p>
      </dgm:t>
    </dgm:pt>
    <dgm:pt modelId="{23116912-E245-4092-AE69-6455D56F7503}" type="parTrans" cxnId="{99CBFFCB-F41A-4568-81C5-EC030A305B56}">
      <dgm:prSet/>
      <dgm:spPr/>
      <dgm:t>
        <a:bodyPr/>
        <a:lstStyle/>
        <a:p>
          <a:endParaRPr lang="zh-TW" altLang="en-US"/>
        </a:p>
      </dgm:t>
    </dgm:pt>
    <dgm:pt modelId="{C6405CBE-8742-43B5-B544-B50C63087308}" type="sibTrans" cxnId="{99CBFFCB-F41A-4568-81C5-EC030A305B56}">
      <dgm:prSet/>
      <dgm:spPr/>
      <dgm:t>
        <a:bodyPr/>
        <a:lstStyle/>
        <a:p>
          <a:endParaRPr lang="zh-TW" altLang="en-US"/>
        </a:p>
      </dgm:t>
    </dgm:pt>
    <dgm:pt modelId="{25901B61-50B8-4F56-ACE1-DE7253BF2535}">
      <dgm:prSet custT="1"/>
      <dgm:spPr/>
      <dgm:t>
        <a:bodyPr/>
        <a:lstStyle/>
        <a:p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Market feedback indicates that ECL’s rates are USD 200 higher than competitors, leading to a loss of competitiveness with key customers like Eternity, Yusen Logistics, Globe Express, and </a:t>
          </a:r>
          <a:r>
            <a:rPr lang="en-US" altLang="zh-TW" sz="1400" b="0" i="0" u="none" strike="noStrike" dirty="0" err="1">
              <a:effectLst/>
              <a:latin typeface="Arial Nova Cond" panose="020B0506020202020204" pitchFamily="34" charset="0"/>
            </a:rPr>
            <a:t>Sparx</a:t>
          </a:r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.</a:t>
          </a:r>
        </a:p>
      </dgm:t>
    </dgm:pt>
    <dgm:pt modelId="{82128D68-9F27-4793-92D7-BACF080635DA}" type="parTrans" cxnId="{BC3536B0-BABE-46EC-9C01-D1FDD71F3D35}">
      <dgm:prSet/>
      <dgm:spPr/>
      <dgm:t>
        <a:bodyPr/>
        <a:lstStyle/>
        <a:p>
          <a:endParaRPr lang="zh-TW" altLang="en-US"/>
        </a:p>
      </dgm:t>
    </dgm:pt>
    <dgm:pt modelId="{3838833B-DC13-4E08-A1DE-862188E0E21D}" type="sibTrans" cxnId="{BC3536B0-BABE-46EC-9C01-D1FDD71F3D35}">
      <dgm:prSet/>
      <dgm:spPr/>
      <dgm:t>
        <a:bodyPr/>
        <a:lstStyle/>
        <a:p>
          <a:endParaRPr lang="zh-TW" altLang="en-US"/>
        </a:p>
      </dgm:t>
    </dgm:pt>
    <dgm:pt modelId="{DCE66180-4810-4A7C-846A-49DF43C5B6E9}">
      <dgm:prSet custT="1"/>
      <dgm:spPr/>
      <dgm:t>
        <a:bodyPr/>
        <a:lstStyle/>
        <a:p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Increased freight rates to </a:t>
          </a:r>
          <a:r>
            <a:rPr lang="en-US" altLang="zh-TW" sz="1400" b="0" i="0" u="none" strike="noStrike" dirty="0" err="1">
              <a:effectLst/>
              <a:latin typeface="Arial Nova Cond" panose="020B0506020202020204" pitchFamily="34" charset="0"/>
            </a:rPr>
            <a:t>CLVAL</a:t>
          </a:r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 in 2025 are reducing competitiveness, potentially resulting in lost business, including sugar shipments from </a:t>
          </a:r>
          <a:r>
            <a:rPr lang="en-US" altLang="zh-TW" sz="1400" b="0" i="0" u="none" strike="noStrike" dirty="0" err="1">
              <a:effectLst/>
              <a:latin typeface="Arial Nova Cond" panose="020B0506020202020204" pitchFamily="34" charset="0"/>
            </a:rPr>
            <a:t>COBVT</a:t>
          </a:r>
          <a:r>
            <a:rPr lang="en-US" altLang="zh-TW" sz="1400" b="0" i="0" u="none" strike="noStrike" dirty="0">
              <a:effectLst/>
              <a:latin typeface="Arial Nova Cond" panose="020B0506020202020204" pitchFamily="34" charset="0"/>
            </a:rPr>
            <a:t> and possibly Mabe MX contracts.</a:t>
          </a:r>
          <a:endParaRPr lang="en-US" altLang="zh-TW" sz="1400" dirty="0">
            <a:latin typeface="Arial Nova Cond" panose="020B0506020202020204" pitchFamily="34" charset="0"/>
          </a:endParaRPr>
        </a:p>
      </dgm:t>
    </dgm:pt>
    <dgm:pt modelId="{4DBD6A2B-143A-4A77-931F-D4F224D9D007}" type="parTrans" cxnId="{7A79072E-D52A-46CD-B872-F9C2573FC3C2}">
      <dgm:prSet/>
      <dgm:spPr/>
      <dgm:t>
        <a:bodyPr/>
        <a:lstStyle/>
        <a:p>
          <a:endParaRPr lang="zh-TW" altLang="en-US"/>
        </a:p>
      </dgm:t>
    </dgm:pt>
    <dgm:pt modelId="{AE00DB98-1F57-4E20-959D-A90BE778DB83}" type="sibTrans" cxnId="{7A79072E-D52A-46CD-B872-F9C2573FC3C2}">
      <dgm:prSet/>
      <dgm:spPr/>
      <dgm:t>
        <a:bodyPr/>
        <a:lstStyle/>
        <a:p>
          <a:endParaRPr lang="zh-TW" altLang="en-US"/>
        </a:p>
      </dgm:t>
    </dgm:pt>
    <dgm:pt modelId="{58DAE045-3C67-42E2-BF5E-2B2F5C1BD020}">
      <dgm:prSet custT="1"/>
      <dgm:spPr/>
      <dgm:t>
        <a:bodyPr/>
        <a:lstStyle/>
        <a:p>
          <a:endParaRPr lang="en-US" altLang="zh-TW" sz="1400" b="0" i="0" u="none" strike="noStrike" dirty="0">
            <a:effectLst/>
            <a:latin typeface="Arial Nova Cond" panose="020B0506020202020204" pitchFamily="34" charset="0"/>
          </a:endParaRPr>
        </a:p>
      </dgm:t>
    </dgm:pt>
    <dgm:pt modelId="{FD072F58-C45E-4186-99DF-5EF33DDC8C28}" type="parTrans" cxnId="{0A2BD436-58FF-414B-BE9C-CCD2C6B180E6}">
      <dgm:prSet/>
      <dgm:spPr/>
      <dgm:t>
        <a:bodyPr/>
        <a:lstStyle/>
        <a:p>
          <a:endParaRPr lang="zh-TW" altLang="en-US"/>
        </a:p>
      </dgm:t>
    </dgm:pt>
    <dgm:pt modelId="{2D5CEDC0-1997-450C-AD84-7FC63EC70943}" type="sibTrans" cxnId="{0A2BD436-58FF-414B-BE9C-CCD2C6B180E6}">
      <dgm:prSet/>
      <dgm:spPr/>
      <dgm:t>
        <a:bodyPr/>
        <a:lstStyle/>
        <a:p>
          <a:endParaRPr lang="zh-TW" altLang="en-US"/>
        </a:p>
      </dgm:t>
    </dgm:pt>
    <dgm:pt modelId="{81C90875-AD2D-4662-B9F4-5D987C024AF4}">
      <dgm:prSet/>
      <dgm:spPr/>
      <dgm:t>
        <a:bodyPr/>
        <a:lstStyle/>
        <a:p>
          <a:endParaRPr lang="en-US" altLang="zh-TW" sz="1700" b="0" i="0" u="none" strike="noStrike" dirty="0">
            <a:effectLst/>
            <a:latin typeface="Arial Nova Cond" panose="020B0506020202020204" pitchFamily="34" charset="0"/>
          </a:endParaRPr>
        </a:p>
      </dgm:t>
    </dgm:pt>
    <dgm:pt modelId="{FAAD3CD9-D8ED-4543-9B4F-A0F75158EF16}" type="parTrans" cxnId="{FA5BCEB8-FA02-44E0-9809-6F0AADD4FADA}">
      <dgm:prSet/>
      <dgm:spPr/>
      <dgm:t>
        <a:bodyPr/>
        <a:lstStyle/>
        <a:p>
          <a:endParaRPr lang="zh-TW" altLang="en-US"/>
        </a:p>
      </dgm:t>
    </dgm:pt>
    <dgm:pt modelId="{80AD2500-8D52-478A-A88F-8DCFD4510AF2}" type="sibTrans" cxnId="{FA5BCEB8-FA02-44E0-9809-6F0AADD4FADA}">
      <dgm:prSet/>
      <dgm:spPr/>
      <dgm:t>
        <a:bodyPr/>
        <a:lstStyle/>
        <a:p>
          <a:endParaRPr lang="zh-TW" altLang="en-US"/>
        </a:p>
      </dgm:t>
    </dgm:pt>
    <dgm:pt modelId="{B4F41E38-A2E5-4F2C-A5DF-A85115F542A4}" type="pres">
      <dgm:prSet presAssocID="{35B08F9A-F3C6-4D2A-8B22-30A04B17167D}" presName="Name0" presStyleCnt="0">
        <dgm:presLayoutVars>
          <dgm:dir/>
          <dgm:animLvl val="lvl"/>
          <dgm:resizeHandles val="exact"/>
        </dgm:presLayoutVars>
      </dgm:prSet>
      <dgm:spPr/>
    </dgm:pt>
    <dgm:pt modelId="{E04DD54D-52E8-4BC7-8743-6F3FCF6D93B9}" type="pres">
      <dgm:prSet presAssocID="{E4C91499-1F7B-4B75-83E6-1451ECC05B59}" presName="composite" presStyleCnt="0"/>
      <dgm:spPr/>
    </dgm:pt>
    <dgm:pt modelId="{6DCFF8CF-E4A9-403A-9949-047E40F954DA}" type="pres">
      <dgm:prSet presAssocID="{E4C91499-1F7B-4B75-83E6-1451ECC05B5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9F0C0B2-3BA1-4851-8B6A-58C1C502C733}" type="pres">
      <dgm:prSet presAssocID="{E4C91499-1F7B-4B75-83E6-1451ECC05B59}" presName="desTx" presStyleLbl="alignAccFollowNode1" presStyleIdx="0" presStyleCnt="2">
        <dgm:presLayoutVars>
          <dgm:bulletEnabled val="1"/>
        </dgm:presLayoutVars>
      </dgm:prSet>
      <dgm:spPr/>
    </dgm:pt>
    <dgm:pt modelId="{0C591ED9-E90C-48B7-96A1-03878D294036}" type="pres">
      <dgm:prSet presAssocID="{2454B6BF-2B5D-49EF-A5E0-1BAEE80F0112}" presName="space" presStyleCnt="0"/>
      <dgm:spPr/>
    </dgm:pt>
    <dgm:pt modelId="{8D9393F4-BD64-4E45-9851-6C3A7EFB4DE1}" type="pres">
      <dgm:prSet presAssocID="{908A5D45-A972-4AE2-BA33-ED5BA2EB7937}" presName="composite" presStyleCnt="0"/>
      <dgm:spPr/>
    </dgm:pt>
    <dgm:pt modelId="{4128F945-F65E-48E7-8D32-0F04D168D59D}" type="pres">
      <dgm:prSet presAssocID="{908A5D45-A972-4AE2-BA33-ED5BA2EB793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4E9412-C999-406C-A661-842FB1D2E0DF}" type="pres">
      <dgm:prSet presAssocID="{908A5D45-A972-4AE2-BA33-ED5BA2EB793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76B1604-9891-4507-BFB0-859E21484A5A}" type="presOf" srcId="{35B08F9A-F3C6-4D2A-8B22-30A04B17167D}" destId="{B4F41E38-A2E5-4F2C-A5DF-A85115F542A4}" srcOrd="0" destOrd="0" presId="urn:microsoft.com/office/officeart/2005/8/layout/hList1"/>
    <dgm:cxn modelId="{D0E9A105-4483-4416-84BB-3235649B8159}" type="presOf" srcId="{25901B61-50B8-4F56-ACE1-DE7253BF2535}" destId="{AD4E9412-C999-406C-A661-842FB1D2E0DF}" srcOrd="0" destOrd="1" presId="urn:microsoft.com/office/officeart/2005/8/layout/hList1"/>
    <dgm:cxn modelId="{56877B09-88DC-4844-89E5-636805C7DA4E}" srcId="{E4C91499-1F7B-4B75-83E6-1451ECC05B59}" destId="{AB61C584-41D7-4763-BB34-1BA8051F83FE}" srcOrd="3" destOrd="0" parTransId="{27E7AB3B-24D8-4974-A1F1-986D28B409B5}" sibTransId="{A32C222D-5748-4E32-ABBF-BEA304332292}"/>
    <dgm:cxn modelId="{7A79072E-D52A-46CD-B872-F9C2573FC3C2}" srcId="{908A5D45-A972-4AE2-BA33-ED5BA2EB7937}" destId="{DCE66180-4810-4A7C-846A-49DF43C5B6E9}" srcOrd="4" destOrd="0" parTransId="{4DBD6A2B-143A-4A77-931F-D4F224D9D007}" sibTransId="{AE00DB98-1F57-4E20-959D-A90BE778DB83}"/>
    <dgm:cxn modelId="{0A2BD436-58FF-414B-BE9C-CCD2C6B180E6}" srcId="{E4C91499-1F7B-4B75-83E6-1451ECC05B59}" destId="{58DAE045-3C67-42E2-BF5E-2B2F5C1BD020}" srcOrd="2" destOrd="0" parTransId="{FD072F58-C45E-4186-99DF-5EF33DDC8C28}" sibTransId="{2D5CEDC0-1997-450C-AD84-7FC63EC70943}"/>
    <dgm:cxn modelId="{DA6F9138-F5C6-41BA-AE97-EA267605A17E}" type="presOf" srcId="{81C90875-AD2D-4662-B9F4-5D987C024AF4}" destId="{AD4E9412-C999-406C-A661-842FB1D2E0DF}" srcOrd="0" destOrd="2" presId="urn:microsoft.com/office/officeart/2005/8/layout/hList1"/>
    <dgm:cxn modelId="{619ED53C-2FA4-4759-890F-286270210E91}" type="presOf" srcId="{28E76670-7A1C-4B57-B9FD-05F23DFE8052}" destId="{39F0C0B2-3BA1-4851-8B6A-58C1C502C733}" srcOrd="0" destOrd="1" presId="urn:microsoft.com/office/officeart/2005/8/layout/hList1"/>
    <dgm:cxn modelId="{A5A75948-E22F-4CD3-8618-D8D4F5CC6E9D}" type="presOf" srcId="{908A5D45-A972-4AE2-BA33-ED5BA2EB7937}" destId="{4128F945-F65E-48E7-8D32-0F04D168D59D}" srcOrd="0" destOrd="0" presId="urn:microsoft.com/office/officeart/2005/8/layout/hList1"/>
    <dgm:cxn modelId="{B3A92A4E-A8E6-4A8B-8B1A-8C9492A41C6C}" type="presOf" srcId="{DCE66180-4810-4A7C-846A-49DF43C5B6E9}" destId="{AD4E9412-C999-406C-A661-842FB1D2E0DF}" srcOrd="0" destOrd="4" presId="urn:microsoft.com/office/officeart/2005/8/layout/hList1"/>
    <dgm:cxn modelId="{99987D51-E0B9-4EDB-B1E5-8C15DA5C41D9}" srcId="{908A5D45-A972-4AE2-BA33-ED5BA2EB7937}" destId="{59CDC693-5EB0-47E8-801B-A687ED7EB897}" srcOrd="3" destOrd="0" parTransId="{5AF05FDB-53FE-4D0F-8FCB-4741EFE988BE}" sibTransId="{23473E87-B27D-479E-AB19-5051D72B6836}"/>
    <dgm:cxn modelId="{FDDD1280-655B-40C6-8A2A-27EBF1E03E5B}" srcId="{35B08F9A-F3C6-4D2A-8B22-30A04B17167D}" destId="{E4C91499-1F7B-4B75-83E6-1451ECC05B59}" srcOrd="0" destOrd="0" parTransId="{7F898828-DCB9-4E53-970A-F9B332486DC3}" sibTransId="{2454B6BF-2B5D-49EF-A5E0-1BAEE80F0112}"/>
    <dgm:cxn modelId="{AB210E87-C0FF-4D1B-9ACF-499AF1D7BB7A}" srcId="{35B08F9A-F3C6-4D2A-8B22-30A04B17167D}" destId="{908A5D45-A972-4AE2-BA33-ED5BA2EB7937}" srcOrd="1" destOrd="0" parTransId="{E86F9E37-8C35-492F-AB7E-13D3CF1BF14A}" sibTransId="{F9E1E8A8-4193-4B19-98FF-E5D6DAA217D6}"/>
    <dgm:cxn modelId="{FE67DA87-72F8-44E3-96D5-ED4E575625F4}" type="presOf" srcId="{AB61C584-41D7-4763-BB34-1BA8051F83FE}" destId="{39F0C0B2-3BA1-4851-8B6A-58C1C502C733}" srcOrd="0" destOrd="3" presId="urn:microsoft.com/office/officeart/2005/8/layout/hList1"/>
    <dgm:cxn modelId="{033A8D88-F992-4920-824C-F85A790E9896}" srcId="{E4C91499-1F7B-4B75-83E6-1451ECC05B59}" destId="{28E76670-7A1C-4B57-B9FD-05F23DFE8052}" srcOrd="1" destOrd="0" parTransId="{0CDEA9C4-DE93-45A0-9F36-B52EE9402AAE}" sibTransId="{1866E83E-D294-47B2-925E-39E5BE76BB2B}"/>
    <dgm:cxn modelId="{21896289-291E-4907-BF56-91490B7A52C1}" type="presOf" srcId="{ECA431D8-4BDB-49CC-8602-C192F0A2648B}" destId="{AD4E9412-C999-406C-A661-842FB1D2E0DF}" srcOrd="0" destOrd="0" presId="urn:microsoft.com/office/officeart/2005/8/layout/hList1"/>
    <dgm:cxn modelId="{BBDEE68C-9861-4835-A4D2-0201DB56B2FB}" type="presOf" srcId="{58DAE045-3C67-42E2-BF5E-2B2F5C1BD020}" destId="{39F0C0B2-3BA1-4851-8B6A-58C1C502C733}" srcOrd="0" destOrd="2" presId="urn:microsoft.com/office/officeart/2005/8/layout/hList1"/>
    <dgm:cxn modelId="{45CD239A-5DF8-416C-8741-83A0F9653FC1}" type="presOf" srcId="{F4A3340A-6273-4684-AD78-92F85CB892A3}" destId="{39F0C0B2-3BA1-4851-8B6A-58C1C502C733}" srcOrd="0" destOrd="0" presId="urn:microsoft.com/office/officeart/2005/8/layout/hList1"/>
    <dgm:cxn modelId="{400307A4-CDF9-401F-84BB-1228DB5A5512}" type="presOf" srcId="{E4C91499-1F7B-4B75-83E6-1451ECC05B59}" destId="{6DCFF8CF-E4A9-403A-9949-047E40F954DA}" srcOrd="0" destOrd="0" presId="urn:microsoft.com/office/officeart/2005/8/layout/hList1"/>
    <dgm:cxn modelId="{BC3536B0-BABE-46EC-9C01-D1FDD71F3D35}" srcId="{908A5D45-A972-4AE2-BA33-ED5BA2EB7937}" destId="{25901B61-50B8-4F56-ACE1-DE7253BF2535}" srcOrd="1" destOrd="0" parTransId="{82128D68-9F27-4793-92D7-BACF080635DA}" sibTransId="{3838833B-DC13-4E08-A1DE-862188E0E21D}"/>
    <dgm:cxn modelId="{D93DD2B6-05D8-4230-ADC3-8D7AD0AA6DA5}" type="presOf" srcId="{8987D9BD-4B4D-4B9E-94E3-525BF6D4416C}" destId="{39F0C0B2-3BA1-4851-8B6A-58C1C502C733}" srcOrd="0" destOrd="4" presId="urn:microsoft.com/office/officeart/2005/8/layout/hList1"/>
    <dgm:cxn modelId="{FA5BCEB8-FA02-44E0-9809-6F0AADD4FADA}" srcId="{908A5D45-A972-4AE2-BA33-ED5BA2EB7937}" destId="{81C90875-AD2D-4662-B9F4-5D987C024AF4}" srcOrd="2" destOrd="0" parTransId="{FAAD3CD9-D8ED-4543-9B4F-A0F75158EF16}" sibTransId="{80AD2500-8D52-478A-A88F-8DCFD4510AF2}"/>
    <dgm:cxn modelId="{99CBFFCB-F41A-4568-81C5-EC030A305B56}" srcId="{E4C91499-1F7B-4B75-83E6-1451ECC05B59}" destId="{8987D9BD-4B4D-4B9E-94E3-525BF6D4416C}" srcOrd="4" destOrd="0" parTransId="{23116912-E245-4092-AE69-6455D56F7503}" sibTransId="{C6405CBE-8742-43B5-B544-B50C63087308}"/>
    <dgm:cxn modelId="{7EC541DD-A3C2-4607-AE79-8B902B1E9E18}" type="presOf" srcId="{59CDC693-5EB0-47E8-801B-A687ED7EB897}" destId="{AD4E9412-C999-406C-A661-842FB1D2E0DF}" srcOrd="0" destOrd="3" presId="urn:microsoft.com/office/officeart/2005/8/layout/hList1"/>
    <dgm:cxn modelId="{99818EEE-6946-4F88-AD2F-7900EDB5844F}" srcId="{E4C91499-1F7B-4B75-83E6-1451ECC05B59}" destId="{F4A3340A-6273-4684-AD78-92F85CB892A3}" srcOrd="0" destOrd="0" parTransId="{90A68A3F-259F-4F0A-90F9-5BB41EAB97B3}" sibTransId="{DE7F50FA-1D78-44D4-B852-968256183DF7}"/>
    <dgm:cxn modelId="{705FE7FD-50DA-4713-9E54-19FEBBE7BFF3}" srcId="{908A5D45-A972-4AE2-BA33-ED5BA2EB7937}" destId="{ECA431D8-4BDB-49CC-8602-C192F0A2648B}" srcOrd="0" destOrd="0" parTransId="{EC63CEE0-8C55-42A7-8764-4DBE03F84265}" sibTransId="{0F3EA9FA-39CB-4572-BD0D-31D39C7C8DB7}"/>
    <dgm:cxn modelId="{C2DD5324-421E-4917-A12B-C72B0094D4D5}" type="presParOf" srcId="{B4F41E38-A2E5-4F2C-A5DF-A85115F542A4}" destId="{E04DD54D-52E8-4BC7-8743-6F3FCF6D93B9}" srcOrd="0" destOrd="0" presId="urn:microsoft.com/office/officeart/2005/8/layout/hList1"/>
    <dgm:cxn modelId="{35B38D7E-A5E0-4772-B4D9-36F527682FBB}" type="presParOf" srcId="{E04DD54D-52E8-4BC7-8743-6F3FCF6D93B9}" destId="{6DCFF8CF-E4A9-403A-9949-047E40F954DA}" srcOrd="0" destOrd="0" presId="urn:microsoft.com/office/officeart/2005/8/layout/hList1"/>
    <dgm:cxn modelId="{8450E7A0-5408-49D7-B9D1-0DC33957F586}" type="presParOf" srcId="{E04DD54D-52E8-4BC7-8743-6F3FCF6D93B9}" destId="{39F0C0B2-3BA1-4851-8B6A-58C1C502C733}" srcOrd="1" destOrd="0" presId="urn:microsoft.com/office/officeart/2005/8/layout/hList1"/>
    <dgm:cxn modelId="{2483AF95-0875-4DC1-AD24-510BECAB3422}" type="presParOf" srcId="{B4F41E38-A2E5-4F2C-A5DF-A85115F542A4}" destId="{0C591ED9-E90C-48B7-96A1-03878D294036}" srcOrd="1" destOrd="0" presId="urn:microsoft.com/office/officeart/2005/8/layout/hList1"/>
    <dgm:cxn modelId="{720AB0E0-DD9A-45FF-B85B-FD130949FAD6}" type="presParOf" srcId="{B4F41E38-A2E5-4F2C-A5DF-A85115F542A4}" destId="{8D9393F4-BD64-4E45-9851-6C3A7EFB4DE1}" srcOrd="2" destOrd="0" presId="urn:microsoft.com/office/officeart/2005/8/layout/hList1"/>
    <dgm:cxn modelId="{0EF438BE-E0BB-4BF2-92B7-74C3FB860BFE}" type="presParOf" srcId="{8D9393F4-BD64-4E45-9851-6C3A7EFB4DE1}" destId="{4128F945-F65E-48E7-8D32-0F04D168D59D}" srcOrd="0" destOrd="0" presId="urn:microsoft.com/office/officeart/2005/8/layout/hList1"/>
    <dgm:cxn modelId="{19A64E4E-7D70-4031-AF94-E19A6CD27FBF}" type="presParOf" srcId="{8D9393F4-BD64-4E45-9851-6C3A7EFB4DE1}" destId="{AD4E9412-C999-406C-A661-842FB1D2E0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F36EA-A461-4C63-9C48-68B9A3FFB26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A92D493-1A33-4BB8-88F8-B27EEEE329CD}">
      <dgm:prSet phldrT="[文字]"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Expansion to Southern Chile</a:t>
          </a:r>
          <a:endParaRPr lang="zh-TW" altLang="en-US" sz="1400" dirty="0">
            <a:latin typeface="Arial Nova Cond" panose="020B0506020202020204" pitchFamily="34" charset="0"/>
          </a:endParaRPr>
        </a:p>
      </dgm:t>
    </dgm:pt>
    <dgm:pt modelId="{517A050D-174F-4D4C-9F18-C267F25EC588}" type="parTrans" cxnId="{55C27A0C-94F0-48EF-9D4E-63E2FEEF287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BB30E344-2513-45F3-B00A-EE70B3557BB8}" type="sibTrans" cxnId="{55C27A0C-94F0-48EF-9D4E-63E2FEEF287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03685C4F-CF3C-46BD-BD07-50972BFC010A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60% of Chile’s export cargo originates from CLLQN, </a:t>
          </a:r>
          <a:r>
            <a:rPr lang="en-US" altLang="zh-TW" sz="1400" dirty="0" err="1">
              <a:latin typeface="Arial Nova Cond" panose="020B0506020202020204" pitchFamily="34" charset="0"/>
            </a:rPr>
            <a:t>CLSVC</a:t>
          </a:r>
          <a:r>
            <a:rPr lang="en-US" altLang="zh-TW" sz="1400" dirty="0">
              <a:latin typeface="Arial Nova Cond" panose="020B0506020202020204" pitchFamily="34" charset="0"/>
            </a:rPr>
            <a:t>, and </a:t>
          </a:r>
          <a:r>
            <a:rPr lang="en-US" altLang="zh-TW" sz="1400" dirty="0" err="1">
              <a:latin typeface="Arial Nova Cond" panose="020B0506020202020204" pitchFamily="34" charset="0"/>
            </a:rPr>
            <a:t>CLCNL</a:t>
          </a:r>
          <a:r>
            <a:rPr lang="en-US" altLang="zh-TW" sz="1400" dirty="0">
              <a:latin typeface="Arial Nova Cond" panose="020B0506020202020204" pitchFamily="34" charset="0"/>
            </a:rPr>
            <a:t>. Explore service options without increasing rate levels.</a:t>
          </a:r>
          <a:endParaRPr lang="en-US" sz="1400" dirty="0">
            <a:latin typeface="Arial Nova Cond" panose="020B0506020202020204" pitchFamily="34" charset="0"/>
          </a:endParaRPr>
        </a:p>
      </dgm:t>
    </dgm:pt>
    <dgm:pt modelId="{55D1F92F-3F7F-43E4-B539-4DC6385A18D6}" type="parTrans" cxnId="{8D4408F8-26A0-4845-8E18-A789359CB654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E389F386-C9B1-4DD5-A2FD-8F74916A2CF5}" type="sibTrans" cxnId="{8D4408F8-26A0-4845-8E18-A789359CB654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FD6E8DF0-731B-4E65-91C8-4AB00A9A08BA}">
      <dgm:prSet custT="1"/>
      <dgm:spPr/>
      <dgm:t>
        <a:bodyPr/>
        <a:lstStyle/>
        <a:p>
          <a:r>
            <a:rPr lang="es-ES" sz="1400" dirty="0" err="1">
              <a:latin typeface="Arial Nova Cond" panose="020B0506020202020204" pitchFamily="34" charset="0"/>
            </a:rPr>
            <a:t>Recover</a:t>
          </a:r>
          <a:r>
            <a:rPr lang="es-ES" sz="1400" dirty="0">
              <a:latin typeface="Arial Nova Cond" panose="020B0506020202020204" pitchFamily="34" charset="0"/>
            </a:rPr>
            <a:t> Regional </a:t>
          </a:r>
          <a:r>
            <a:rPr lang="es-ES" sz="1400" dirty="0" err="1">
              <a:latin typeface="Arial Nova Cond" panose="020B0506020202020204" pitchFamily="34" charset="0"/>
            </a:rPr>
            <a:t>Service</a:t>
          </a:r>
          <a:endParaRPr lang="en-US" sz="1400" dirty="0">
            <a:latin typeface="Arial Nova Cond" panose="020B0506020202020204" pitchFamily="34" charset="0"/>
          </a:endParaRPr>
        </a:p>
      </dgm:t>
    </dgm:pt>
    <dgm:pt modelId="{B79B7692-E7ED-473B-A6A1-93C48A94AB1A}" type="parTrans" cxnId="{4094B7C1-F8F4-4EB6-99AD-81AEF492D543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A9823FB4-A76B-40F2-80E3-04828079F8BF}" type="sibTrans" cxnId="{4094B7C1-F8F4-4EB6-99AD-81AEF492D543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7F2153F9-616A-4AAD-BAAE-3CA89E6FB095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Cherry Service Recovery</a:t>
          </a:r>
          <a:endParaRPr lang="es-ES" sz="1400" dirty="0">
            <a:latin typeface="Arial Nova Cond" panose="020B0506020202020204" pitchFamily="34" charset="0"/>
          </a:endParaRPr>
        </a:p>
      </dgm:t>
    </dgm:pt>
    <dgm:pt modelId="{0B5F0B5C-8BF5-4FD6-A0CB-8188222D4A8B}" type="parTrans" cxnId="{4924F4C2-7A07-4C6F-9FEE-25ED9C82F99B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C9736EE4-6790-4413-9723-A7DC269C796B}" type="sibTrans" cxnId="{4924F4C2-7A07-4C6F-9FEE-25ED9C82F99B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835D0B6B-FEB0-4B16-99A9-3E6B35078359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EGL was the only carrier in Chile that did not participate in last year’s cherry service.</a:t>
          </a:r>
          <a:endParaRPr lang="es-ES" sz="1400" dirty="0">
            <a:latin typeface="Arial Nova Cond" panose="020B0506020202020204" pitchFamily="34" charset="0"/>
          </a:endParaRPr>
        </a:p>
      </dgm:t>
    </dgm:pt>
    <dgm:pt modelId="{BA6DCD1B-6537-4105-B294-5265F661EA1F}" type="parTrans" cxnId="{87F75D50-B881-4D3C-99EF-41749FC94C26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33C489A9-1109-401F-8DCE-204E84E67F6E}" type="sibTrans" cxnId="{87F75D50-B881-4D3C-99EF-41749FC94C26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2A75E73D-8ED5-4EAC-B828-1DBFC1B26561}">
      <dgm:prSet custT="1"/>
      <dgm:spPr/>
      <dgm:t>
        <a:bodyPr/>
        <a:lstStyle/>
        <a:p>
          <a:r>
            <a:rPr lang="en-US" sz="1400" dirty="0">
              <a:latin typeface="Arial Nova Cond" panose="020B0506020202020204" pitchFamily="34" charset="0"/>
            </a:rPr>
            <a:t>To increase way port cargo volume.</a:t>
          </a:r>
        </a:p>
      </dgm:t>
    </dgm:pt>
    <dgm:pt modelId="{8D51989C-3B04-4512-86FF-86257A12F974}" type="parTrans" cxnId="{B9211CE1-BBCD-4E83-AB69-3C508B92623E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C838175A-A04F-4989-AFD5-8867FA47D892}" type="sibTrans" cxnId="{B9211CE1-BBCD-4E83-AB69-3C508B92623E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446073C2-8C1D-43C5-8065-B688B15D9608}">
      <dgm:prSet custT="1"/>
      <dgm:spPr/>
      <dgm:t>
        <a:bodyPr/>
        <a:lstStyle/>
        <a:p>
          <a:r>
            <a:rPr lang="en-US" sz="1400" dirty="0">
              <a:latin typeface="Arial Nova Cond" panose="020B0506020202020204" pitchFamily="34" charset="0"/>
            </a:rPr>
            <a:t>Empty Reposition</a:t>
          </a:r>
        </a:p>
      </dgm:t>
    </dgm:pt>
    <dgm:pt modelId="{645A9D45-F282-4167-8809-47D54F87286C}" type="parTrans" cxnId="{FE809D45-CDB0-4851-8040-2700F851020B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B441D2CA-8364-4307-82BB-BA7DE7DEF07B}" type="sibTrans" cxnId="{FE809D45-CDB0-4851-8040-2700F851020B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9D877D26-D3A4-47C6-8BCF-FF352A76C5AE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Reinstate export services to </a:t>
          </a:r>
          <a:r>
            <a:rPr lang="en-US" altLang="zh-TW" sz="1400" dirty="0" err="1">
              <a:latin typeface="Arial Nova Cond" panose="020B0506020202020204" pitchFamily="34" charset="0"/>
            </a:rPr>
            <a:t>WCSA</a:t>
          </a:r>
          <a:r>
            <a:rPr lang="en-US" altLang="zh-TW" sz="1400" dirty="0">
              <a:latin typeface="Arial Nova Cond" panose="020B0506020202020204" pitchFamily="34" charset="0"/>
            </a:rPr>
            <a:t> ports to strengthen market presence.</a:t>
          </a:r>
          <a:endParaRPr lang="en-US" sz="1400" dirty="0">
            <a:latin typeface="Arial Nova Cond" panose="020B0506020202020204" pitchFamily="34" charset="0"/>
          </a:endParaRPr>
        </a:p>
      </dgm:t>
    </dgm:pt>
    <dgm:pt modelId="{145870E4-6DEE-4557-A765-4BA890D4CC75}" type="parTrans" cxnId="{3A3CD10D-8CE3-4710-AA65-391E3020031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1985FBB1-0868-4CA1-9F39-154260EA4898}" type="sibTrans" cxnId="{3A3CD10D-8CE3-4710-AA65-391E3020031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E1FDF045-CB1D-4EA2-8EA1-93FBC1EE7104}">
      <dgm:prSet custT="1"/>
      <dgm:spPr/>
      <dgm:t>
        <a:bodyPr/>
        <a:lstStyle/>
        <a:p>
          <a:endParaRPr lang="zh-TW" altLang="en-US" sz="1400" dirty="0" err="1">
            <a:latin typeface="Arial Nova Cond" panose="020B0506020202020204" pitchFamily="34" charset="0"/>
          </a:endParaRPr>
        </a:p>
      </dgm:t>
    </dgm:pt>
    <dgm:pt modelId="{B4387A6E-3559-4806-893F-6934F7828A57}" type="parTrans" cxnId="{3638753C-7D31-4D7E-BF9E-DA73C733F650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9DB7F5DB-4C62-451B-A39D-B91A8A087089}" type="sibTrans" cxnId="{3638753C-7D31-4D7E-BF9E-DA73C733F650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89196446-06C5-489B-8552-C0115563F590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Given the 25% market growth, evaluate deploying a dedicated cherry service for the upcoming season.</a:t>
          </a:r>
          <a:endParaRPr lang="es-ES" sz="1400" dirty="0">
            <a:latin typeface="Arial Nova Cond" panose="020B0506020202020204" pitchFamily="34" charset="0"/>
          </a:endParaRPr>
        </a:p>
      </dgm:t>
    </dgm:pt>
    <dgm:pt modelId="{B2DC6E75-917E-473F-A7F7-D612188ABA60}" type="parTrans" cxnId="{2672903B-D74D-48A3-93EE-F29F43D4D881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63D56791-2216-43AF-990C-5AC57E102307}" type="sibTrans" cxnId="{2672903B-D74D-48A3-93EE-F29F43D4D881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2B7997E5-B665-483D-85FC-23574CBEC83B}">
      <dgm:prSet custT="1"/>
      <dgm:spPr/>
      <dgm:t>
        <a:bodyPr/>
        <a:lstStyle/>
        <a:p>
          <a:r>
            <a:rPr lang="en-US" altLang="zh-TW" sz="1400" dirty="0">
              <a:latin typeface="Arial Nova Cond" panose="020B0506020202020204" pitchFamily="34" charset="0"/>
            </a:rPr>
            <a:t>Consider the 2026 Lunar New Year (February) when planning service schedules.</a:t>
          </a:r>
          <a:endParaRPr lang="es-ES" sz="1400" dirty="0">
            <a:latin typeface="Arial Nova Cond" panose="020B0506020202020204" pitchFamily="34" charset="0"/>
          </a:endParaRPr>
        </a:p>
      </dgm:t>
    </dgm:pt>
    <dgm:pt modelId="{1C9329F3-C6D0-446D-B066-8F5A9B078206}" type="parTrans" cxnId="{4933D041-4C2C-451B-820F-ACDF34D07B8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51ED8E39-AA92-4721-B000-AC0398B5AAF6}" type="sibTrans" cxnId="{4933D041-4C2C-451B-820F-ACDF34D07B8A}">
      <dgm:prSet/>
      <dgm:spPr/>
      <dgm:t>
        <a:bodyPr/>
        <a:lstStyle/>
        <a:p>
          <a:endParaRPr lang="zh-TW" altLang="en-US" sz="1400">
            <a:latin typeface="Arial Nova Cond" panose="020B0506020202020204" pitchFamily="34" charset="0"/>
          </a:endParaRPr>
        </a:p>
      </dgm:t>
    </dgm:pt>
    <dgm:pt modelId="{D4EB4691-B335-4285-9E67-4D7EBA57A629}" type="pres">
      <dgm:prSet presAssocID="{2FEF36EA-A461-4C63-9C48-68B9A3FFB265}" presName="Name0" presStyleCnt="0">
        <dgm:presLayoutVars>
          <dgm:dir/>
          <dgm:animLvl val="lvl"/>
          <dgm:resizeHandles val="exact"/>
        </dgm:presLayoutVars>
      </dgm:prSet>
      <dgm:spPr/>
    </dgm:pt>
    <dgm:pt modelId="{3D661169-36B0-4B80-A186-5551B4EC1BF8}" type="pres">
      <dgm:prSet presAssocID="{5A92D493-1A33-4BB8-88F8-B27EEEE329CD}" presName="composite" presStyleCnt="0"/>
      <dgm:spPr/>
    </dgm:pt>
    <dgm:pt modelId="{0E46FEEF-DDE1-4834-8A9A-2130AD11397C}" type="pres">
      <dgm:prSet presAssocID="{5A92D493-1A33-4BB8-88F8-B27EEEE329CD}" presName="parTx" presStyleLbl="alignNode1" presStyleIdx="0" presStyleCnt="3" custLinFactNeighborX="-166" custLinFactNeighborY="-6556">
        <dgm:presLayoutVars>
          <dgm:chMax val="0"/>
          <dgm:chPref val="0"/>
          <dgm:bulletEnabled val="1"/>
        </dgm:presLayoutVars>
      </dgm:prSet>
      <dgm:spPr/>
    </dgm:pt>
    <dgm:pt modelId="{4FE991C6-4F41-432E-B946-4BC1C08C1821}" type="pres">
      <dgm:prSet presAssocID="{5A92D493-1A33-4BB8-88F8-B27EEEE329CD}" presName="desTx" presStyleLbl="alignAccFollowNode1" presStyleIdx="0" presStyleCnt="3">
        <dgm:presLayoutVars>
          <dgm:bulletEnabled val="1"/>
        </dgm:presLayoutVars>
      </dgm:prSet>
      <dgm:spPr/>
    </dgm:pt>
    <dgm:pt modelId="{41A0A654-3D8B-4B55-BDD0-C3FB8A220120}" type="pres">
      <dgm:prSet presAssocID="{BB30E344-2513-45F3-B00A-EE70B3557BB8}" presName="space" presStyleCnt="0"/>
      <dgm:spPr/>
    </dgm:pt>
    <dgm:pt modelId="{39F2B5B6-D410-4D38-9646-A35DB472C135}" type="pres">
      <dgm:prSet presAssocID="{FD6E8DF0-731B-4E65-91C8-4AB00A9A08BA}" presName="composite" presStyleCnt="0"/>
      <dgm:spPr/>
    </dgm:pt>
    <dgm:pt modelId="{C5536E21-33C5-455A-B9D1-07826C3B36CA}" type="pres">
      <dgm:prSet presAssocID="{FD6E8DF0-731B-4E65-91C8-4AB00A9A08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068AB1-F22F-4A77-B6E1-E6161CD95F5E}" type="pres">
      <dgm:prSet presAssocID="{FD6E8DF0-731B-4E65-91C8-4AB00A9A08BA}" presName="desTx" presStyleLbl="alignAccFollowNode1" presStyleIdx="1" presStyleCnt="3">
        <dgm:presLayoutVars>
          <dgm:bulletEnabled val="1"/>
        </dgm:presLayoutVars>
      </dgm:prSet>
      <dgm:spPr/>
    </dgm:pt>
    <dgm:pt modelId="{E9823AC6-07BC-4EFA-BA79-87E230020EBC}" type="pres">
      <dgm:prSet presAssocID="{A9823FB4-A76B-40F2-80E3-04828079F8BF}" presName="space" presStyleCnt="0"/>
      <dgm:spPr/>
    </dgm:pt>
    <dgm:pt modelId="{76B4D2D6-E544-4019-92EA-ACF45DD35415}" type="pres">
      <dgm:prSet presAssocID="{7F2153F9-616A-4AAD-BAAE-3CA89E6FB095}" presName="composite" presStyleCnt="0"/>
      <dgm:spPr/>
    </dgm:pt>
    <dgm:pt modelId="{84B7EFE2-F822-4061-AF57-20C8CA3E3B09}" type="pres">
      <dgm:prSet presAssocID="{7F2153F9-616A-4AAD-BAAE-3CA89E6FB0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ABF05AE-CC3D-4B7D-8E63-B450C42D851D}" type="pres">
      <dgm:prSet presAssocID="{7F2153F9-616A-4AAD-BAAE-3CA89E6FB0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C27A0C-94F0-48EF-9D4E-63E2FEEF287A}" srcId="{2FEF36EA-A461-4C63-9C48-68B9A3FFB265}" destId="{5A92D493-1A33-4BB8-88F8-B27EEEE329CD}" srcOrd="0" destOrd="0" parTransId="{517A050D-174F-4D4C-9F18-C267F25EC588}" sibTransId="{BB30E344-2513-45F3-B00A-EE70B3557BB8}"/>
    <dgm:cxn modelId="{3A3CD10D-8CE3-4710-AA65-391E3020031A}" srcId="{FD6E8DF0-731B-4E65-91C8-4AB00A9A08BA}" destId="{9D877D26-D3A4-47C6-8BCF-FF352A76C5AE}" srcOrd="2" destOrd="0" parTransId="{145870E4-6DEE-4557-A765-4BA890D4CC75}" sibTransId="{1985FBB1-0868-4CA1-9F39-154260EA4898}"/>
    <dgm:cxn modelId="{2672903B-D74D-48A3-93EE-F29F43D4D881}" srcId="{7F2153F9-616A-4AAD-BAAE-3CA89E6FB095}" destId="{89196446-06C5-489B-8552-C0115563F590}" srcOrd="1" destOrd="0" parTransId="{B2DC6E75-917E-473F-A7F7-D612188ABA60}" sibTransId="{63D56791-2216-43AF-990C-5AC57E102307}"/>
    <dgm:cxn modelId="{3638753C-7D31-4D7E-BF9E-DA73C733F650}" srcId="{7F2153F9-616A-4AAD-BAAE-3CA89E6FB095}" destId="{E1FDF045-CB1D-4EA2-8EA1-93FBC1EE7104}" srcOrd="3" destOrd="0" parTransId="{B4387A6E-3559-4806-893F-6934F7828A57}" sibTransId="{9DB7F5DB-4C62-451B-A39D-B91A8A087089}"/>
    <dgm:cxn modelId="{4AD15F3F-89DB-4912-BDA4-EFFDADA83434}" type="presOf" srcId="{03685C4F-CF3C-46BD-BD07-50972BFC010A}" destId="{4FE991C6-4F41-432E-B946-4BC1C08C1821}" srcOrd="0" destOrd="0" presId="urn:microsoft.com/office/officeart/2005/8/layout/hList1"/>
    <dgm:cxn modelId="{82928C5F-776A-49A7-8DF0-CC0D88CD0F03}" type="presOf" srcId="{9D877D26-D3A4-47C6-8BCF-FF352A76C5AE}" destId="{EF068AB1-F22F-4A77-B6E1-E6161CD95F5E}" srcOrd="0" destOrd="2" presId="urn:microsoft.com/office/officeart/2005/8/layout/hList1"/>
    <dgm:cxn modelId="{4933D041-4C2C-451B-820F-ACDF34D07B8A}" srcId="{7F2153F9-616A-4AAD-BAAE-3CA89E6FB095}" destId="{2B7997E5-B665-483D-85FC-23574CBEC83B}" srcOrd="2" destOrd="0" parTransId="{1C9329F3-C6D0-446D-B066-8F5A9B078206}" sibTransId="{51ED8E39-AA92-4721-B000-AC0398B5AAF6}"/>
    <dgm:cxn modelId="{FE809D45-CDB0-4851-8040-2700F851020B}" srcId="{FD6E8DF0-731B-4E65-91C8-4AB00A9A08BA}" destId="{446073C2-8C1D-43C5-8065-B688B15D9608}" srcOrd="1" destOrd="0" parTransId="{645A9D45-F282-4167-8809-47D54F87286C}" sibTransId="{B441D2CA-8364-4307-82BB-BA7DE7DEF07B}"/>
    <dgm:cxn modelId="{8414C369-8375-4B7C-98A5-94DAE30AF181}" type="presOf" srcId="{2B7997E5-B665-483D-85FC-23574CBEC83B}" destId="{9ABF05AE-CC3D-4B7D-8E63-B450C42D851D}" srcOrd="0" destOrd="2" presId="urn:microsoft.com/office/officeart/2005/8/layout/hList1"/>
    <dgm:cxn modelId="{C2226F4A-E330-41C4-B833-5FB110547C6C}" type="presOf" srcId="{89196446-06C5-489B-8552-C0115563F590}" destId="{9ABF05AE-CC3D-4B7D-8E63-B450C42D851D}" srcOrd="0" destOrd="1" presId="urn:microsoft.com/office/officeart/2005/8/layout/hList1"/>
    <dgm:cxn modelId="{87F75D50-B881-4D3C-99EF-41749FC94C26}" srcId="{7F2153F9-616A-4AAD-BAAE-3CA89E6FB095}" destId="{835D0B6B-FEB0-4B16-99A9-3E6B35078359}" srcOrd="0" destOrd="0" parTransId="{BA6DCD1B-6537-4105-B294-5265F661EA1F}" sibTransId="{33C489A9-1109-401F-8DCE-204E84E67F6E}"/>
    <dgm:cxn modelId="{9B440583-138F-44D4-8CCB-5E45E05E5A2C}" type="presOf" srcId="{5A92D493-1A33-4BB8-88F8-B27EEEE329CD}" destId="{0E46FEEF-DDE1-4834-8A9A-2130AD11397C}" srcOrd="0" destOrd="0" presId="urn:microsoft.com/office/officeart/2005/8/layout/hList1"/>
    <dgm:cxn modelId="{47482494-58EA-413F-B71B-090F0F3C5D03}" type="presOf" srcId="{446073C2-8C1D-43C5-8065-B688B15D9608}" destId="{EF068AB1-F22F-4A77-B6E1-E6161CD95F5E}" srcOrd="0" destOrd="1" presId="urn:microsoft.com/office/officeart/2005/8/layout/hList1"/>
    <dgm:cxn modelId="{3CFF7497-A26D-4330-996C-807E781DD74F}" type="presOf" srcId="{835D0B6B-FEB0-4B16-99A9-3E6B35078359}" destId="{9ABF05AE-CC3D-4B7D-8E63-B450C42D851D}" srcOrd="0" destOrd="0" presId="urn:microsoft.com/office/officeart/2005/8/layout/hList1"/>
    <dgm:cxn modelId="{06234CAE-8274-49EB-B6B3-30A2AACD6311}" type="presOf" srcId="{E1FDF045-CB1D-4EA2-8EA1-93FBC1EE7104}" destId="{9ABF05AE-CC3D-4B7D-8E63-B450C42D851D}" srcOrd="0" destOrd="3" presId="urn:microsoft.com/office/officeart/2005/8/layout/hList1"/>
    <dgm:cxn modelId="{4094B7C1-F8F4-4EB6-99AD-81AEF492D543}" srcId="{2FEF36EA-A461-4C63-9C48-68B9A3FFB265}" destId="{FD6E8DF0-731B-4E65-91C8-4AB00A9A08BA}" srcOrd="1" destOrd="0" parTransId="{B79B7692-E7ED-473B-A6A1-93C48A94AB1A}" sibTransId="{A9823FB4-A76B-40F2-80E3-04828079F8BF}"/>
    <dgm:cxn modelId="{4924F4C2-7A07-4C6F-9FEE-25ED9C82F99B}" srcId="{2FEF36EA-A461-4C63-9C48-68B9A3FFB265}" destId="{7F2153F9-616A-4AAD-BAAE-3CA89E6FB095}" srcOrd="2" destOrd="0" parTransId="{0B5F0B5C-8BF5-4FD6-A0CB-8188222D4A8B}" sibTransId="{C9736EE4-6790-4413-9723-A7DC269C796B}"/>
    <dgm:cxn modelId="{ED5E31CF-3D73-46BB-B8E3-9B4F13BF969F}" type="presOf" srcId="{2FEF36EA-A461-4C63-9C48-68B9A3FFB265}" destId="{D4EB4691-B335-4285-9E67-4D7EBA57A629}" srcOrd="0" destOrd="0" presId="urn:microsoft.com/office/officeart/2005/8/layout/hList1"/>
    <dgm:cxn modelId="{B9211CE1-BBCD-4E83-AB69-3C508B92623E}" srcId="{FD6E8DF0-731B-4E65-91C8-4AB00A9A08BA}" destId="{2A75E73D-8ED5-4EAC-B828-1DBFC1B26561}" srcOrd="0" destOrd="0" parTransId="{8D51989C-3B04-4512-86FF-86257A12F974}" sibTransId="{C838175A-A04F-4989-AFD5-8867FA47D892}"/>
    <dgm:cxn modelId="{F62CC7E4-ED5D-44BE-B8A7-F2436F44E4E3}" type="presOf" srcId="{2A75E73D-8ED5-4EAC-B828-1DBFC1B26561}" destId="{EF068AB1-F22F-4A77-B6E1-E6161CD95F5E}" srcOrd="0" destOrd="0" presId="urn:microsoft.com/office/officeart/2005/8/layout/hList1"/>
    <dgm:cxn modelId="{29D276F4-3A34-4869-B9B5-D03A6247189E}" type="presOf" srcId="{7F2153F9-616A-4AAD-BAAE-3CA89E6FB095}" destId="{84B7EFE2-F822-4061-AF57-20C8CA3E3B09}" srcOrd="0" destOrd="0" presId="urn:microsoft.com/office/officeart/2005/8/layout/hList1"/>
    <dgm:cxn modelId="{8D4408F8-26A0-4845-8E18-A789359CB654}" srcId="{5A92D493-1A33-4BB8-88F8-B27EEEE329CD}" destId="{03685C4F-CF3C-46BD-BD07-50972BFC010A}" srcOrd="0" destOrd="0" parTransId="{55D1F92F-3F7F-43E4-B539-4DC6385A18D6}" sibTransId="{E389F386-C9B1-4DD5-A2FD-8F74916A2CF5}"/>
    <dgm:cxn modelId="{8C48F3FF-B65B-4C87-8070-9C1F628BD80C}" type="presOf" srcId="{FD6E8DF0-731B-4E65-91C8-4AB00A9A08BA}" destId="{C5536E21-33C5-455A-B9D1-07826C3B36CA}" srcOrd="0" destOrd="0" presId="urn:microsoft.com/office/officeart/2005/8/layout/hList1"/>
    <dgm:cxn modelId="{F660FA34-6E33-42A1-9EF6-ACBE8A45F322}" type="presParOf" srcId="{D4EB4691-B335-4285-9E67-4D7EBA57A629}" destId="{3D661169-36B0-4B80-A186-5551B4EC1BF8}" srcOrd="0" destOrd="0" presId="urn:microsoft.com/office/officeart/2005/8/layout/hList1"/>
    <dgm:cxn modelId="{68DCDEBA-1A68-4385-B169-5D2D9E6250BF}" type="presParOf" srcId="{3D661169-36B0-4B80-A186-5551B4EC1BF8}" destId="{0E46FEEF-DDE1-4834-8A9A-2130AD11397C}" srcOrd="0" destOrd="0" presId="urn:microsoft.com/office/officeart/2005/8/layout/hList1"/>
    <dgm:cxn modelId="{307F97E1-8107-43DD-8EF3-C135DF7EE2EA}" type="presParOf" srcId="{3D661169-36B0-4B80-A186-5551B4EC1BF8}" destId="{4FE991C6-4F41-432E-B946-4BC1C08C1821}" srcOrd="1" destOrd="0" presId="urn:microsoft.com/office/officeart/2005/8/layout/hList1"/>
    <dgm:cxn modelId="{11C37CD7-7A88-430C-982C-7E23AB9D155C}" type="presParOf" srcId="{D4EB4691-B335-4285-9E67-4D7EBA57A629}" destId="{41A0A654-3D8B-4B55-BDD0-C3FB8A220120}" srcOrd="1" destOrd="0" presId="urn:microsoft.com/office/officeart/2005/8/layout/hList1"/>
    <dgm:cxn modelId="{884A480C-4BF6-4C49-A8BB-566A1D8A693B}" type="presParOf" srcId="{D4EB4691-B335-4285-9E67-4D7EBA57A629}" destId="{39F2B5B6-D410-4D38-9646-A35DB472C135}" srcOrd="2" destOrd="0" presId="urn:microsoft.com/office/officeart/2005/8/layout/hList1"/>
    <dgm:cxn modelId="{9272814F-856E-4D8E-9563-F2A02DDE8983}" type="presParOf" srcId="{39F2B5B6-D410-4D38-9646-A35DB472C135}" destId="{C5536E21-33C5-455A-B9D1-07826C3B36CA}" srcOrd="0" destOrd="0" presId="urn:microsoft.com/office/officeart/2005/8/layout/hList1"/>
    <dgm:cxn modelId="{840F3B56-A9B0-4ACB-B349-7318FB2504B8}" type="presParOf" srcId="{39F2B5B6-D410-4D38-9646-A35DB472C135}" destId="{EF068AB1-F22F-4A77-B6E1-E6161CD95F5E}" srcOrd="1" destOrd="0" presId="urn:microsoft.com/office/officeart/2005/8/layout/hList1"/>
    <dgm:cxn modelId="{52EC3990-1D0E-4AA2-AB9B-042BBBFBBBD0}" type="presParOf" srcId="{D4EB4691-B335-4285-9E67-4D7EBA57A629}" destId="{E9823AC6-07BC-4EFA-BA79-87E230020EBC}" srcOrd="3" destOrd="0" presId="urn:microsoft.com/office/officeart/2005/8/layout/hList1"/>
    <dgm:cxn modelId="{1C445391-5FE1-49C4-8191-3029A433A570}" type="presParOf" srcId="{D4EB4691-B335-4285-9E67-4D7EBA57A629}" destId="{76B4D2D6-E544-4019-92EA-ACF45DD35415}" srcOrd="4" destOrd="0" presId="urn:microsoft.com/office/officeart/2005/8/layout/hList1"/>
    <dgm:cxn modelId="{E3A7F19C-3AA8-4D4C-9835-319280C2A772}" type="presParOf" srcId="{76B4D2D6-E544-4019-92EA-ACF45DD35415}" destId="{84B7EFE2-F822-4061-AF57-20C8CA3E3B09}" srcOrd="0" destOrd="0" presId="urn:microsoft.com/office/officeart/2005/8/layout/hList1"/>
    <dgm:cxn modelId="{ECD6B522-1B55-4CE0-A9E2-7E94C7EA1DA0}" type="presParOf" srcId="{76B4D2D6-E544-4019-92EA-ACF45DD35415}" destId="{9ABF05AE-CC3D-4B7D-8E63-B450C42D85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FF8CF-E4A9-403A-9949-047E40F954DA}">
      <dsp:nvSpPr>
        <dsp:cNvPr id="0" name=""/>
        <dsp:cNvSpPr/>
      </dsp:nvSpPr>
      <dsp:spPr>
        <a:xfrm>
          <a:off x="43" y="6316"/>
          <a:ext cx="4128454" cy="74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b="0" i="0" u="none" strike="noStrike" kern="1200">
              <a:effectLst/>
              <a:latin typeface="Arial Nova Cond" panose="020B0506020202020204" pitchFamily="34" charset="0"/>
            </a:rPr>
            <a:t>Export</a:t>
          </a:r>
          <a:endParaRPr lang="zh-TW" altLang="en-US" sz="2600" kern="1200" dirty="0"/>
        </a:p>
      </dsp:txBody>
      <dsp:txXfrm>
        <a:off x="43" y="6316"/>
        <a:ext cx="4128454" cy="748800"/>
      </dsp:txXfrm>
    </dsp:sp>
    <dsp:sp modelId="{39F0C0B2-3BA1-4851-8B6A-58C1C502C733}">
      <dsp:nvSpPr>
        <dsp:cNvPr id="0" name=""/>
        <dsp:cNvSpPr/>
      </dsp:nvSpPr>
      <dsp:spPr>
        <a:xfrm>
          <a:off x="43" y="755116"/>
          <a:ext cx="4128454" cy="2712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i="0" u="none" strike="noStrike" kern="1200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WSA3 Service Termination: </a:t>
          </a:r>
          <a:endParaRPr lang="zh-TW" altLang="en-US" sz="16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As of February 2025, WSA3 will no longer call at CLLQN, resulting in an estimated loss of 20,000 TEUs to the Far East, primarily impacting the forestry industry’s market share.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zh-TW" sz="1400" b="0" i="0" u="none" strike="noStrike" kern="1200" dirty="0">
            <a:effectLst/>
            <a:latin typeface="Arial Nova Cond" panose="020B0506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b="1" i="0" u="none" strike="noStrike" kern="1200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Metal Scrap Restrictions to India: </a:t>
          </a:r>
          <a:endParaRPr lang="zh-TW" altLang="en-US" sz="16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Since mid-2024, NED service restrictions to </a:t>
          </a:r>
          <a:r>
            <a:rPr lang="en-US" altLang="zh-TW" sz="1400" b="0" i="0" u="none" strike="noStrike" kern="1200" dirty="0" err="1">
              <a:effectLst/>
              <a:latin typeface="Arial Nova Cond" panose="020B0506020202020204" pitchFamily="34" charset="0"/>
            </a:rPr>
            <a:t>INNXV</a:t>
          </a: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 and </a:t>
          </a:r>
          <a:r>
            <a:rPr lang="en-US" altLang="zh-TW" sz="1400" b="0" i="0" u="none" strike="noStrike" kern="1200" dirty="0" err="1">
              <a:effectLst/>
              <a:latin typeface="Arial Nova Cond" panose="020B0506020202020204" pitchFamily="34" charset="0"/>
            </a:rPr>
            <a:t>INMUN</a:t>
          </a: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 have affected shipments from key customers such as CBP and Vanadium. If these restrictions continue in 2025, it could lead to an additional loss of 5,000 TEUs.</a:t>
          </a:r>
          <a:endParaRPr lang="en-US" altLang="zh-TW" sz="1400" kern="1200" dirty="0">
            <a:latin typeface="Arial Nova Cond" panose="020B0506020202020204" pitchFamily="34" charset="0"/>
          </a:endParaRPr>
        </a:p>
      </dsp:txBody>
      <dsp:txXfrm>
        <a:off x="43" y="755116"/>
        <a:ext cx="4128454" cy="2712060"/>
      </dsp:txXfrm>
    </dsp:sp>
    <dsp:sp modelId="{4128F945-F65E-48E7-8D32-0F04D168D59D}">
      <dsp:nvSpPr>
        <dsp:cNvPr id="0" name=""/>
        <dsp:cNvSpPr/>
      </dsp:nvSpPr>
      <dsp:spPr>
        <a:xfrm>
          <a:off x="4706481" y="6316"/>
          <a:ext cx="4128454" cy="748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b="0" i="0" u="none" strike="noStrike" kern="1200">
              <a:effectLst/>
              <a:latin typeface="Arial Nova Cond" panose="020B0506020202020204" pitchFamily="34" charset="0"/>
            </a:rPr>
            <a:t>Import</a:t>
          </a:r>
          <a:endParaRPr lang="zh-TW" altLang="en-US" sz="2600" kern="1200" dirty="0"/>
        </a:p>
      </dsp:txBody>
      <dsp:txXfrm>
        <a:off x="4706481" y="6316"/>
        <a:ext cx="4128454" cy="748800"/>
      </dsp:txXfrm>
    </dsp:sp>
    <dsp:sp modelId="{AD4E9412-C999-406C-A661-842FB1D2E0DF}">
      <dsp:nvSpPr>
        <dsp:cNvPr id="0" name=""/>
        <dsp:cNvSpPr/>
      </dsp:nvSpPr>
      <dsp:spPr>
        <a:xfrm>
          <a:off x="4706481" y="755116"/>
          <a:ext cx="4128454" cy="271206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700" b="1" i="0" u="none" strike="noStrike" kern="1200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Eastbound Rate Competition (FAK &amp; NAC): </a:t>
          </a:r>
          <a:endParaRPr lang="zh-TW" altLang="en-US" sz="17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Market feedback indicates that ECL’s rates are USD 200 higher than competitors, leading to a loss of competitiveness with key customers like Eternity, Yusen Logistics, Globe Express, and </a:t>
          </a:r>
          <a:r>
            <a:rPr lang="en-US" altLang="zh-TW" sz="1400" b="0" i="0" u="none" strike="noStrike" kern="1200" dirty="0" err="1">
              <a:effectLst/>
              <a:latin typeface="Arial Nova Cond" panose="020B0506020202020204" pitchFamily="34" charset="0"/>
            </a:rPr>
            <a:t>Sparx</a:t>
          </a: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zh-TW" sz="1700" b="0" i="0" u="none" strike="noStrike" kern="1200" dirty="0">
            <a:effectLst/>
            <a:latin typeface="Arial Nova Cond" panose="020B0506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700" b="1" i="0" u="none" strike="noStrike" kern="1200" dirty="0" err="1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WCSA</a:t>
          </a:r>
          <a:r>
            <a:rPr lang="en-US" altLang="zh-TW" sz="1700" b="1" i="0" u="none" strike="noStrike" kern="1200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/</a:t>
          </a:r>
          <a:r>
            <a:rPr lang="en-US" altLang="zh-TW" sz="1700" b="1" i="0" u="none" strike="noStrike" kern="1200" dirty="0" err="1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WCCA</a:t>
          </a:r>
          <a:r>
            <a:rPr lang="en-US" altLang="zh-TW" sz="1700" b="1" i="0" u="none" strike="noStrike" kern="1200" dirty="0">
              <a:solidFill>
                <a:srgbClr val="0070C0"/>
              </a:solidFill>
              <a:effectLst/>
              <a:latin typeface="Arial Nova Cond" panose="020B0506020202020204" pitchFamily="34" charset="0"/>
            </a:rPr>
            <a:t> Rate Competition: </a:t>
          </a:r>
          <a:endParaRPr lang="zh-TW" altLang="en-US" sz="17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Increased freight rates to </a:t>
          </a:r>
          <a:r>
            <a:rPr lang="en-US" altLang="zh-TW" sz="1400" b="0" i="0" u="none" strike="noStrike" kern="1200" dirty="0" err="1">
              <a:effectLst/>
              <a:latin typeface="Arial Nova Cond" panose="020B0506020202020204" pitchFamily="34" charset="0"/>
            </a:rPr>
            <a:t>CLVAL</a:t>
          </a: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 in 2025 are reducing competitiveness, potentially resulting in lost business, including sugar shipments from </a:t>
          </a:r>
          <a:r>
            <a:rPr lang="en-US" altLang="zh-TW" sz="1400" b="0" i="0" u="none" strike="noStrike" kern="1200" dirty="0" err="1">
              <a:effectLst/>
              <a:latin typeface="Arial Nova Cond" panose="020B0506020202020204" pitchFamily="34" charset="0"/>
            </a:rPr>
            <a:t>COBVT</a:t>
          </a:r>
          <a:r>
            <a:rPr lang="en-US" altLang="zh-TW" sz="1400" b="0" i="0" u="none" strike="noStrike" kern="1200" dirty="0">
              <a:effectLst/>
              <a:latin typeface="Arial Nova Cond" panose="020B0506020202020204" pitchFamily="34" charset="0"/>
            </a:rPr>
            <a:t> and possibly Mabe MX contracts.</a:t>
          </a:r>
          <a:endParaRPr lang="en-US" altLang="zh-TW" sz="1400" kern="1200" dirty="0">
            <a:latin typeface="Arial Nova Cond" panose="020B0506020202020204" pitchFamily="34" charset="0"/>
          </a:endParaRPr>
        </a:p>
      </dsp:txBody>
      <dsp:txXfrm>
        <a:off x="4706481" y="755116"/>
        <a:ext cx="4128454" cy="2712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6FEEF-DDE1-4834-8A9A-2130AD11397C}">
      <dsp:nvSpPr>
        <dsp:cNvPr id="0" name=""/>
        <dsp:cNvSpPr/>
      </dsp:nvSpPr>
      <dsp:spPr>
        <a:xfrm>
          <a:off x="0" y="0"/>
          <a:ext cx="2545032" cy="1018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latin typeface="Arial Nova Cond" panose="020B0506020202020204" pitchFamily="34" charset="0"/>
            </a:rPr>
            <a:t>Expansion to Southern Chile</a:t>
          </a:r>
          <a:endParaRPr lang="zh-TW" altLang="en-US" sz="1400" kern="1200" dirty="0">
            <a:latin typeface="Arial Nova Cond" panose="020B0506020202020204" pitchFamily="34" charset="0"/>
          </a:endParaRPr>
        </a:p>
      </dsp:txBody>
      <dsp:txXfrm>
        <a:off x="0" y="0"/>
        <a:ext cx="2545032" cy="1018013"/>
      </dsp:txXfrm>
    </dsp:sp>
    <dsp:sp modelId="{4FE991C6-4F41-432E-B946-4BC1C08C1821}">
      <dsp:nvSpPr>
        <dsp:cNvPr id="0" name=""/>
        <dsp:cNvSpPr/>
      </dsp:nvSpPr>
      <dsp:spPr>
        <a:xfrm>
          <a:off x="2610" y="1039383"/>
          <a:ext cx="2545032" cy="2547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Arial Nova Cond" panose="020B0506020202020204" pitchFamily="34" charset="0"/>
            </a:rPr>
            <a:t>60% of Chile’s export cargo originates from CLLQN, </a:t>
          </a:r>
          <a:r>
            <a:rPr lang="en-US" altLang="zh-TW" sz="1400" kern="1200" dirty="0" err="1">
              <a:latin typeface="Arial Nova Cond" panose="020B0506020202020204" pitchFamily="34" charset="0"/>
            </a:rPr>
            <a:t>CLSVC</a:t>
          </a:r>
          <a:r>
            <a:rPr lang="en-US" altLang="zh-TW" sz="1400" kern="1200" dirty="0">
              <a:latin typeface="Arial Nova Cond" panose="020B0506020202020204" pitchFamily="34" charset="0"/>
            </a:rPr>
            <a:t>, and </a:t>
          </a:r>
          <a:r>
            <a:rPr lang="en-US" altLang="zh-TW" sz="1400" kern="1200" dirty="0" err="1">
              <a:latin typeface="Arial Nova Cond" panose="020B0506020202020204" pitchFamily="34" charset="0"/>
            </a:rPr>
            <a:t>CLCNL</a:t>
          </a:r>
          <a:r>
            <a:rPr lang="en-US" altLang="zh-TW" sz="1400" kern="1200" dirty="0">
              <a:latin typeface="Arial Nova Cond" panose="020B0506020202020204" pitchFamily="34" charset="0"/>
            </a:rPr>
            <a:t>. Explore service options without increasing rate levels.</a:t>
          </a:r>
          <a:endParaRPr lang="en-US" sz="1400" kern="1200" dirty="0">
            <a:latin typeface="Arial Nova Cond" panose="020B0506020202020204" pitchFamily="34" charset="0"/>
          </a:endParaRPr>
        </a:p>
      </dsp:txBody>
      <dsp:txXfrm>
        <a:off x="2610" y="1039383"/>
        <a:ext cx="2545032" cy="2547360"/>
      </dsp:txXfrm>
    </dsp:sp>
    <dsp:sp modelId="{C5536E21-33C5-455A-B9D1-07826C3B36CA}">
      <dsp:nvSpPr>
        <dsp:cNvPr id="0" name=""/>
        <dsp:cNvSpPr/>
      </dsp:nvSpPr>
      <dsp:spPr>
        <a:xfrm>
          <a:off x="2903947" y="21370"/>
          <a:ext cx="2545032" cy="101801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Arial Nova Cond" panose="020B0506020202020204" pitchFamily="34" charset="0"/>
            </a:rPr>
            <a:t>Recover</a:t>
          </a:r>
          <a:r>
            <a:rPr lang="es-ES" sz="1400" kern="1200" dirty="0">
              <a:latin typeface="Arial Nova Cond" panose="020B0506020202020204" pitchFamily="34" charset="0"/>
            </a:rPr>
            <a:t> Regional </a:t>
          </a:r>
          <a:r>
            <a:rPr lang="es-ES" sz="1400" kern="1200" dirty="0" err="1">
              <a:latin typeface="Arial Nova Cond" panose="020B0506020202020204" pitchFamily="34" charset="0"/>
            </a:rPr>
            <a:t>Service</a:t>
          </a:r>
          <a:endParaRPr lang="en-US" sz="1400" kern="1200" dirty="0">
            <a:latin typeface="Arial Nova Cond" panose="020B0506020202020204" pitchFamily="34" charset="0"/>
          </a:endParaRPr>
        </a:p>
      </dsp:txBody>
      <dsp:txXfrm>
        <a:off x="2903947" y="21370"/>
        <a:ext cx="2545032" cy="1018013"/>
      </dsp:txXfrm>
    </dsp:sp>
    <dsp:sp modelId="{EF068AB1-F22F-4A77-B6E1-E6161CD95F5E}">
      <dsp:nvSpPr>
        <dsp:cNvPr id="0" name=""/>
        <dsp:cNvSpPr/>
      </dsp:nvSpPr>
      <dsp:spPr>
        <a:xfrm>
          <a:off x="2903947" y="1039383"/>
          <a:ext cx="2545032" cy="2547360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 Cond" panose="020B0506020202020204" pitchFamily="34" charset="0"/>
            </a:rPr>
            <a:t>To increase way port cargo volume.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 Cond" panose="020B0506020202020204" pitchFamily="34" charset="0"/>
            </a:rPr>
            <a:t>Empty Reposition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Arial Nova Cond" panose="020B0506020202020204" pitchFamily="34" charset="0"/>
            </a:rPr>
            <a:t>Reinstate export services to </a:t>
          </a:r>
          <a:r>
            <a:rPr lang="en-US" altLang="zh-TW" sz="1400" kern="1200" dirty="0" err="1">
              <a:latin typeface="Arial Nova Cond" panose="020B0506020202020204" pitchFamily="34" charset="0"/>
            </a:rPr>
            <a:t>WCSA</a:t>
          </a:r>
          <a:r>
            <a:rPr lang="en-US" altLang="zh-TW" sz="1400" kern="1200" dirty="0">
              <a:latin typeface="Arial Nova Cond" panose="020B0506020202020204" pitchFamily="34" charset="0"/>
            </a:rPr>
            <a:t> ports to strengthen market presence.</a:t>
          </a:r>
          <a:endParaRPr lang="en-US" sz="1400" kern="1200" dirty="0">
            <a:latin typeface="Arial Nova Cond" panose="020B0506020202020204" pitchFamily="34" charset="0"/>
          </a:endParaRPr>
        </a:p>
      </dsp:txBody>
      <dsp:txXfrm>
        <a:off x="2903947" y="1039383"/>
        <a:ext cx="2545032" cy="2547360"/>
      </dsp:txXfrm>
    </dsp:sp>
    <dsp:sp modelId="{84B7EFE2-F822-4061-AF57-20C8CA3E3B09}">
      <dsp:nvSpPr>
        <dsp:cNvPr id="0" name=""/>
        <dsp:cNvSpPr/>
      </dsp:nvSpPr>
      <dsp:spPr>
        <a:xfrm>
          <a:off x="5805284" y="21370"/>
          <a:ext cx="2545032" cy="101801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>
              <a:latin typeface="Arial Nova Cond" panose="020B0506020202020204" pitchFamily="34" charset="0"/>
            </a:rPr>
            <a:t>Cherry Service Recovery</a:t>
          </a:r>
          <a:endParaRPr lang="es-ES" sz="1400" kern="1200" dirty="0">
            <a:latin typeface="Arial Nova Cond" panose="020B0506020202020204" pitchFamily="34" charset="0"/>
          </a:endParaRPr>
        </a:p>
      </dsp:txBody>
      <dsp:txXfrm>
        <a:off x="5805284" y="21370"/>
        <a:ext cx="2545032" cy="1018013"/>
      </dsp:txXfrm>
    </dsp:sp>
    <dsp:sp modelId="{9ABF05AE-CC3D-4B7D-8E63-B450C42D851D}">
      <dsp:nvSpPr>
        <dsp:cNvPr id="0" name=""/>
        <dsp:cNvSpPr/>
      </dsp:nvSpPr>
      <dsp:spPr>
        <a:xfrm>
          <a:off x="5805284" y="1039383"/>
          <a:ext cx="2545032" cy="254736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Arial Nova Cond" panose="020B0506020202020204" pitchFamily="34" charset="0"/>
            </a:rPr>
            <a:t>EGL was the only carrier in Chile that did not participate in last year’s cherry service.</a:t>
          </a:r>
          <a:endParaRPr lang="es-ES" sz="1400" kern="1200" dirty="0">
            <a:latin typeface="Arial Nova Cond" panose="020B0506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Arial Nova Cond" panose="020B0506020202020204" pitchFamily="34" charset="0"/>
            </a:rPr>
            <a:t>Given the 25% market growth, evaluate deploying a dedicated cherry service for the upcoming season.</a:t>
          </a:r>
          <a:endParaRPr lang="es-ES" sz="1400" kern="1200" dirty="0">
            <a:latin typeface="Arial Nova Cond" panose="020B0506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400" kern="1200" dirty="0">
              <a:latin typeface="Arial Nova Cond" panose="020B0506020202020204" pitchFamily="34" charset="0"/>
            </a:rPr>
            <a:t>Consider the 2026 Lunar New Year (February) when planning service schedules.</a:t>
          </a:r>
          <a:endParaRPr lang="es-ES" sz="1400" kern="1200" dirty="0">
            <a:latin typeface="Arial Nova Cond" panose="020B0506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400" kern="1200" dirty="0" err="1">
            <a:latin typeface="Arial Nova Cond" panose="020B0506020202020204" pitchFamily="34" charset="0"/>
          </a:endParaRPr>
        </a:p>
      </dsp:txBody>
      <dsp:txXfrm>
        <a:off x="5805284" y="1039383"/>
        <a:ext cx="2545032" cy="254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58800" y="760413"/>
            <a:ext cx="6667500" cy="37496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>
                <a:latin typeface="Arial"/>
              </a:rPr>
              <a:t>請按這裡編輯備註格式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0669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0669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E1358F-6BA0-4A20-BA4E-6E17B92D441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5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17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41376-7C62-40EE-B20F-19AF581AC7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4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</a:t>
            </a:fld>
            <a:endParaRPr sz="1000"/>
          </a:p>
        </p:txBody>
      </p:sp>
      <p:sp>
        <p:nvSpPr>
          <p:cNvPr id="455" name="Google Shape;455;p46"/>
          <p:cNvSpPr txBox="1"/>
          <p:nvPr/>
        </p:nvSpPr>
        <p:spPr>
          <a:xfrm>
            <a:off x="48245" y="3724729"/>
            <a:ext cx="9042602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202</a:t>
            </a:r>
            <a:r>
              <a:rPr lang="en-US" altLang="zh-TW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5</a:t>
            </a: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</a:t>
            </a:r>
          </a:p>
          <a:p>
            <a:pPr>
              <a:buClr>
                <a:srgbClr val="000000"/>
              </a:buClr>
              <a:buSzPts val="4400"/>
            </a:pP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LAAM</a:t>
            </a:r>
            <a:r>
              <a:rPr lang="zh-TW" alt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FTF</a:t>
            </a: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Meeting (WCSA) </a:t>
            </a:r>
            <a:endParaRPr sz="2800" dirty="0">
              <a:solidFill>
                <a:srgbClr val="000000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5400"/>
            </a:pPr>
            <a:r>
              <a:rPr lang="en-US" altLang="zh-TW" sz="30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By LAD/EGA/ELA                                                   </a:t>
            </a:r>
            <a:r>
              <a:rPr lang="en-US" altLang="zh-TW" sz="2100" b="1" dirty="0">
                <a:latin typeface="Candara"/>
                <a:ea typeface="Candara"/>
                <a:cs typeface="Candara"/>
                <a:sym typeface="Candara"/>
              </a:rPr>
              <a:t>2025.FEB.27~28</a:t>
            </a:r>
            <a:endParaRPr sz="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555600-B1E0-9FA2-B592-DE6B14D8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9155160" cy="37845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91A4CC0-7C60-D2CB-3F08-4703EF5FE36A}"/>
              </a:ext>
            </a:extLst>
          </p:cNvPr>
          <p:cNvSpPr txBox="1"/>
          <p:nvPr/>
        </p:nvSpPr>
        <p:spPr>
          <a:xfrm>
            <a:off x="37161" y="4550444"/>
            <a:ext cx="478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By LAD/EGA/ELA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9D07FD97-BCDB-CFF1-4F44-A9FEEA238FD8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OCD/</a:t>
            </a:r>
            <a:r>
              <a:rPr lang="en-US" altLang="zh-TW" sz="2400" b="1" kern="0" dirty="0" err="1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OPD</a:t>
            </a:r>
            <a:r>
              <a:rPr lang="en-US" altLang="zh-TW" sz="2400" b="1" kern="0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 Topic discussion (CL)</a:t>
            </a:r>
            <a:endParaRPr lang="en-US" sz="2400" b="1" kern="0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4573920C-B669-28BB-FEBF-1FF768642580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10</a:t>
            </a:fld>
            <a:endParaRPr lang="en-US" sz="1000"/>
          </a:p>
        </p:txBody>
      </p:sp>
      <p:graphicFrame>
        <p:nvGraphicFramePr>
          <p:cNvPr id="6" name="表格 1">
            <a:extLst>
              <a:ext uri="{FF2B5EF4-FFF2-40B4-BE49-F238E27FC236}">
                <a16:creationId xmlns:a16="http://schemas.microsoft.com/office/drawing/2014/main" id="{224D1337-091D-C2FD-E88B-FF59D3AD3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40925"/>
              </p:ext>
            </p:extLst>
          </p:nvPr>
        </p:nvGraphicFramePr>
        <p:xfrm>
          <a:off x="395536" y="771550"/>
          <a:ext cx="8352927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23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875710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673623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740985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471536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4917450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7985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effectLst/>
                          <a:latin typeface="Arial Nova Cond" panose="020B0506020202020204" pitchFamily="34" charset="0"/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>
                          <a:effectLst/>
                          <a:latin typeface="Arial Nova Cond" panose="020B0506020202020204" pitchFamily="34" charset="0"/>
                        </a:rPr>
                        <a:t>　</a:t>
                      </a: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u="none" strike="noStrike" dirty="0">
                          <a:effectLst/>
                          <a:latin typeface="Arial Nova Cond" panose="020B0506020202020204" pitchFamily="34" charset="0"/>
                        </a:rPr>
                        <a:t>2023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u="none" strike="noStrike" dirty="0">
                          <a:effectLst/>
                          <a:latin typeface="Arial Nova Cond" panose="020B0506020202020204" pitchFamily="34" charset="0"/>
                        </a:rPr>
                        <a:t>2024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 Nova Cond" panose="020B0506020202020204" pitchFamily="34" charset="0"/>
                        </a:rPr>
                        <a:t>Diff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Action Plan</a:t>
                      </a:r>
                      <a:r>
                        <a:rPr lang="zh-TW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altLang="zh-TW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in 2025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10352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OPD KPI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BOA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85%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+18%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WSA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services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relocated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TPS in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January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2025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enhance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schedule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reliability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and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operational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efficiency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Valparaíso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terminal’s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geographic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position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minimizes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weather-related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disruptions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improving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vessel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operations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Continuous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monitoring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ensure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berthing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window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security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vessel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priority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, and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-time proforma </a:t>
                      </a:r>
                      <a:r>
                        <a:rPr lang="es-CL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berthing</a:t>
                      </a:r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478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Port Stay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0%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TPS offers better scheduling conditions for berthing and unberthing.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Vessel work planning is closely monitored to maintain optimal conditions.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5023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Productivity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57,1 MPH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61 MPH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+6,8%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  <a:cs typeface="+mn-cs"/>
                        </a:rPr>
                        <a:t>TPS commits to 60-70 moves per hour (adjusted for legal rest time) with three cranes per vessel.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  <a:cs typeface="+mn-cs"/>
                        </a:rPr>
                        <a:t>Flexibility to add a fourth crane when needed to achieve target MPH (moves per hour).	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5219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OCD KPI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Incentive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41,435 </a:t>
                      </a:r>
                    </a:p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(Boxes)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56,644</a:t>
                      </a:r>
                    </a:p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(Boxes)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+36,70%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  <a:cs typeface="+mn-cs"/>
                        </a:rPr>
                        <a:t>Increased productivity ensures efficient discharge and loading operations.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  <a:cs typeface="+mn-cs"/>
                        </a:rPr>
                        <a:t>Close collaboration with the BIZ department and terminal facilities to promote export and import volumes.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864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Empty Storage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USD 710.00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USD 86,200.00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-12141%</a:t>
                      </a:r>
                      <a:endParaRPr lang="zh-TW" altLang="en-US" sz="9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STI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Terminal: Due to congestion at </a:t>
                      </a: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MXLZC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, EVER LUNAR (</a:t>
                      </a: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LUNR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) 0656-067E was stored at the terminal for nearly a month.</a:t>
                      </a:r>
                      <a:endParaRPr lang="en-US" altLang="zh-TW" sz="900" b="0" dirty="0"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DPW </a:t>
                      </a: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LQN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Terminal: Rate agreement extended for one year without </a:t>
                      </a: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USPPI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adjustments.</a:t>
                      </a:r>
                      <a:endParaRPr lang="en-US" altLang="zh-TW" sz="900" b="0" dirty="0"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2025 Monitoring: Continuous tracking of potential disruptions and proactive reporting to HQ, including updates on local regulatory changes.</a:t>
                      </a:r>
                      <a:endParaRPr lang="en-US" altLang="zh-TW" sz="900" b="0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521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  <a:latin typeface="Arial Nova Cond" panose="020B0506020202020204" pitchFamily="34" charset="0"/>
                        </a:rPr>
                        <a:t>Rate Reduction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新細明體" panose="02020500000000000000" pitchFamily="18" charset="-120"/>
                        </a:rPr>
                        <a:t>NIL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STI</a:t>
                      </a: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Contract Extension: Contract extended until EVER LIBRA 0705-076W (sailing date: 2025-01-03).</a:t>
                      </a:r>
                      <a:endParaRPr lang="en-US" altLang="zh-TW" sz="900" b="0" dirty="0"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Rate Optimization: Ongoing evaluation of better rate opportunities and improved local conditions.</a:t>
                      </a:r>
                      <a:br>
                        <a:rPr lang="en-US" altLang="zh-TW" sz="900" dirty="0">
                          <a:latin typeface="Arial Nova Cond" panose="020B0506020202020204" pitchFamily="34" charset="0"/>
                        </a:rPr>
                      </a:b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4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11</a:t>
            </a:fld>
            <a:endParaRPr sz="1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3C097D-14D5-747C-43D8-AE3128F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71" y="306494"/>
            <a:ext cx="6444208" cy="287629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1645878-BBD3-75C9-B7CC-91F2ACDD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98857"/>
            <a:ext cx="4543640" cy="16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2;p46">
            <a:extLst>
              <a:ext uri="{FF2B5EF4-FFF2-40B4-BE49-F238E27FC236}">
                <a16:creationId xmlns:a16="http://schemas.microsoft.com/office/drawing/2014/main" id="{D61CFB26-7AD5-25B1-D99F-A6E34328F74A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2</a:t>
            </a:fld>
            <a:endParaRPr lang="en-US" sz="1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B345962-7A44-71A6-EAB4-7541BC9C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3131"/>
            <a:ext cx="8172400" cy="445723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926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梯形 2"/>
          <p:cNvSpPr/>
          <p:nvPr/>
        </p:nvSpPr>
        <p:spPr>
          <a:xfrm>
            <a:off x="2674800" y="1707654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838821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A28B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6" y="1707655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F81BD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itchFamily="34" charset="0"/>
                <a:ea typeface="华文中宋" pitchFamily="2" charset="-122"/>
                <a:cs typeface="Vijaya" pitchFamily="34" charset="0"/>
              </a:rPr>
              <a:t>17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jaya" pitchFamily="34" charset="0"/>
              <a:ea typeface="华文中宋" pitchFamily="2" charset="-122"/>
              <a:cs typeface="Vijay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7392" y="2051880"/>
            <a:ext cx="5097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  <a:ea typeface="DFKai-SB" pitchFamily="65" charset="-120"/>
              </a:rPr>
              <a:t>ECL</a:t>
            </a:r>
          </a:p>
          <a:p>
            <a:pPr lvl="0" algn="ctr">
              <a:defRPr/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  <a:ea typeface="DFKai-SB" pitchFamily="65" charset="-120"/>
              </a:rPr>
              <a:t>(CHILE)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85221"/>
              </p:ext>
            </p:extLst>
          </p:nvPr>
        </p:nvGraphicFramePr>
        <p:xfrm>
          <a:off x="104258" y="680512"/>
          <a:ext cx="8935483" cy="4267503"/>
        </p:xfrm>
        <a:graphic>
          <a:graphicData uri="http://schemas.openxmlformats.org/drawingml/2006/table">
            <a:tbl>
              <a:tblPr/>
              <a:tblGrid>
                <a:gridCol w="55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852">
                  <a:extLst>
                    <a:ext uri="{9D8B030D-6E8A-4147-A177-3AD203B41FA5}">
                      <a16:colId xmlns:a16="http://schemas.microsoft.com/office/drawing/2014/main" val="2807462935"/>
                    </a:ext>
                  </a:extLst>
                </a:gridCol>
                <a:gridCol w="374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8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Subject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Segments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&amp;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4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Lane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F.E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. =&gt; </a:t>
                      </a:r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</a:t>
                      </a:r>
                      <a:r>
                        <a:rPr lang="en-US" altLang="zh-TW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IMP.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(G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6,870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8,454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123%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9,768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Market: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Like 2024 from the consumer behavior in retails sector.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Retain Tender Accounts: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Mabe: 800 TEU (White Goods)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Comercial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Eccsa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 (Ripley): 3,800 TEU (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GDSM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)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Sumitomo Rubber: 200 TEU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Recover Tender Target Accounts: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Walmart: 1,000 TEU ~ 4,000 TEU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Sindelen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: 500 TEU (White Goods)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CMPC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: 500 TEU (Tissue / Lost Account due to Rate Issue)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FALABELLA: 800 TEU (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GDSM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 / </a:t>
                      </a:r>
                      <a:r>
                        <a:rPr lang="en-US" altLang="zh-TW" sz="800" dirty="0">
                          <a:latin typeface="Arial Nova Cond" panose="020B0506020202020204" pitchFamily="34" charset="0"/>
                        </a:rPr>
                        <a:t>Lost Account due to Rate Issue)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Los Robles: 500 TEU (</a:t>
                      </a:r>
                      <a:r>
                        <a:rPr lang="en-US" altLang="zh-TW" sz="800" dirty="0">
                          <a:latin typeface="Arial Nova Cond" panose="020B0506020202020204" pitchFamily="34" charset="0"/>
                        </a:rPr>
                        <a:t>Lost Account due to Rate Issue)</a:t>
                      </a:r>
                      <a:endParaRPr lang="en-US" sz="800" dirty="0">
                        <a:latin typeface="Arial Nova Cond" panose="020B0506020202020204" pitchFamily="34" charset="0"/>
                      </a:endParaRP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NAC Business: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Eternity: 350 TEU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Others:</a:t>
                      </a:r>
                      <a:r>
                        <a:rPr lang="zh-TW" altLang="en-US" sz="800" dirty="0"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altLang="zh-TW" sz="800" dirty="0">
                          <a:latin typeface="Arial Nova Cond" panose="020B0506020202020204" pitchFamily="34" charset="0"/>
                        </a:rPr>
                        <a:t>350</a:t>
                      </a:r>
                      <a:r>
                        <a:rPr lang="zh-TW" altLang="en-US" sz="800" dirty="0"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altLang="zh-TW" sz="800" dirty="0">
                          <a:latin typeface="Arial Nova Cond" panose="020B0506020202020204" pitchFamily="34" charset="0"/>
                        </a:rPr>
                        <a:t>TEU</a:t>
                      </a:r>
                      <a:r>
                        <a:rPr lang="zh-TW" altLang="en-US" sz="800" dirty="0"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altLang="zh-TW" sz="800" dirty="0">
                          <a:latin typeface="Arial Nova Cond" panose="020B0506020202020204" pitchFamily="34" charset="0"/>
                        </a:rPr>
                        <a:t>from</a:t>
                      </a:r>
                      <a:r>
                        <a:rPr lang="zh-TW" altLang="en-US" sz="800" dirty="0">
                          <a:latin typeface="Arial Nova Cond" panose="020B0506020202020204" pitchFamily="34" charset="0"/>
                        </a:rPr>
                        <a:t> 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Globe Express, Yusen Logistics,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Ceva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FAK Business: 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500 TEU, such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asDP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 World,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Pricer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, Expeditors,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Gelymar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, and others. 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EXP.</a:t>
                      </a:r>
                      <a:r>
                        <a:rPr lang="zh-TW" altLang="en-US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=&gt;</a:t>
                      </a:r>
                      <a:r>
                        <a:rPr lang="fr-FR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F.E.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(Y</a:t>
                      </a:r>
                      <a:r>
                        <a:rPr lang="de-DE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28,293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30,502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108%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14,163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Dry Market: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Expected volume in 2025 will remain similar to 2024, with no increase in 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woodpulp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, wine, or foodstuff industries.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Reefer Market: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Fresh fruit exports, including cherries (30,000 boxes), are expected to maintain the same volume to FE in 2025.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dirty="0" err="1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Woodpulp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Arial Nova Cond" panose="020B0506020202020204" pitchFamily="34" charset="0"/>
                        </a:rPr>
                        <a:t> Spot Volumes: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Weekly shipments from the central zone (</a:t>
                      </a:r>
                      <a:r>
                        <a:rPr lang="en-US" sz="800" dirty="0" err="1">
                          <a:latin typeface="Arial Nova Cond" panose="020B0506020202020204" pitchFamily="34" charset="0"/>
                        </a:rPr>
                        <a:t>CLVAL</a:t>
                      </a:r>
                      <a:r>
                        <a:rPr lang="en-US" sz="800" dirty="0">
                          <a:latin typeface="Arial Nova Cond" panose="020B0506020202020204" pitchFamily="34" charset="0"/>
                        </a:rPr>
                        <a:t>) remain at 60-80 TEU.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Foodstuff Tenders: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Renew key accounts such as G5,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Carozzi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Patagoniafresh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Frozen Meat Tenders: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Renew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Agrosuper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Ariztia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contracts, considering their stable year-round volumes.</a:t>
                      </a:r>
                      <a:endParaRPr lang="en-US" sz="800" dirty="0">
                        <a:latin typeface="Arial Nova Cond" panose="020B0506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1"/>
          <p:cNvSpPr txBox="1">
            <a:spLocks/>
          </p:cNvSpPr>
          <p:nvPr/>
        </p:nvSpPr>
        <p:spPr>
          <a:xfrm>
            <a:off x="104257" y="66576"/>
            <a:ext cx="8935486" cy="555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Performance/Space(2024) and 2025 Market Review (CL)</a:t>
            </a:r>
            <a:endParaRPr lang="en-US" sz="2400" b="1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906141" y="486965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09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99966"/>
              </p:ext>
            </p:extLst>
          </p:nvPr>
        </p:nvGraphicFramePr>
        <p:xfrm>
          <a:off x="104257" y="669764"/>
          <a:ext cx="8860230" cy="4270239"/>
        </p:xfrm>
        <a:graphic>
          <a:graphicData uri="http://schemas.openxmlformats.org/drawingml/2006/table">
            <a:tbl>
              <a:tblPr/>
              <a:tblGrid>
                <a:gridCol w="50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18">
                  <a:extLst>
                    <a:ext uri="{9D8B030D-6E8A-4147-A177-3AD203B41FA5}">
                      <a16:colId xmlns:a16="http://schemas.microsoft.com/office/drawing/2014/main" val="3952754038"/>
                    </a:ext>
                  </a:extLst>
                </a:gridCol>
                <a:gridCol w="3573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4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Subject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Segments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&amp;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2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Lane</a:t>
                      </a:r>
                      <a:endParaRPr lang="zh-TW" altLang="de-DE" sz="10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  <a:sym typeface="Wingdings" pitchFamily="2" charset="2"/>
                        </a:rPr>
                        <a:t>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USEC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(619+620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3,100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2,826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91%</a:t>
                      </a:r>
                      <a:endParaRPr sz="1000" b="0" i="0" u="none" strike="noStrike" dirty="0">
                        <a:solidFill>
                          <a:srgbClr val="FF0000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altLang="zh-TW" sz="1000" b="0" i="0" u="none" strike="noStrike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3,100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Market: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Declined by -8.45% in 2024 compared to 2023, mainly impacting the food industry.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Inland Service: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US customers request expanded Inland service coverage with competitive rates.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2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  <a:sym typeface="Wingdings" pitchFamily="2" charset="2"/>
                        </a:rPr>
                        <a:t> WCSA</a:t>
                      </a:r>
                      <a:r>
                        <a:rPr lang="fr-FR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(WS</a:t>
                      </a:r>
                      <a:r>
                        <a:rPr lang="de-DE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)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6,600</a:t>
                      </a:r>
                      <a:endParaRPr sz="1000" b="0" i="0" u="none" strike="noStrike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4,947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7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5%</a:t>
                      </a:r>
                      <a:endParaRPr sz="1000" b="0" i="0" u="none" strike="noStrike" dirty="0">
                        <a:solidFill>
                          <a:srgbClr val="FF0000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5,500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PE/CO volumes: 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Expected to increase by 26% in 2025, driven by the retail industry.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Frozen fruit shipments: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From </a:t>
                      </a:r>
                      <a:r>
                        <a:rPr lang="en-US" sz="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PECAL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via Andes Logistics and </a:t>
                      </a:r>
                      <a:r>
                        <a:rPr lang="en-US" sz="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LOGPAR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(2-4 containers per week).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Increased </a:t>
                      </a:r>
                      <a:r>
                        <a:rPr lang="en-US" altLang="zh-TW" sz="8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CLSAI</a:t>
                      </a:r>
                      <a:r>
                        <a:rPr lang="en-US" altLang="zh-TW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to </a:t>
                      </a:r>
                      <a:r>
                        <a:rPr lang="en-US" altLang="zh-TW" sz="8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via MX </a:t>
                      </a:r>
                      <a:r>
                        <a:rPr lang="en-US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volume: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Mainly for beverage and foodstuff customers like </a:t>
                      </a:r>
                      <a:r>
                        <a:rPr lang="en-US" sz="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Intertank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and Unified Foods.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Renew avocado contract: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Bagno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for </a:t>
                      </a:r>
                      <a:r>
                        <a:rPr lang="en-US" sz="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PECAL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(180x40RH per year).</a:t>
                      </a:r>
                    </a:p>
                    <a:p>
                      <a:pPr marL="5715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7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CL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  <a:sym typeface="Wingdings" pitchFamily="2" charset="2"/>
                        </a:rPr>
                        <a:t> WCCA</a:t>
                      </a:r>
                      <a:endParaRPr lang="de-DE" sz="1000" b="1" i="0" u="none" strike="noStrike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(CW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+</a:t>
                      </a:r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WC</a:t>
                      </a:r>
                      <a:r>
                        <a:rPr lang="de-DE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)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3,190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4,101</a:t>
                      </a:r>
                      <a:endParaRPr sz="1000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altLang="zh-TW" sz="1000" b="0" i="0" u="none" strike="noStrike" dirty="0"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129%</a:t>
                      </a:r>
                      <a:endParaRPr sz="1000" b="0" i="0" u="none" strike="noStrike" dirty="0"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Arial Nova Cond" panose="020B0506020202020204" pitchFamily="34" charset="0"/>
                          <a:ea typeface="DFKai-SB"/>
                          <a:cs typeface="DFKai-SB"/>
                          <a:sym typeface="DFKai-SB"/>
                        </a:rPr>
                        <a:t>4,100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Arial Nova Cond" panose="020B0506020202020204" pitchFamily="34" charset="0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CW Trade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Global Tenders (MT contracts): 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Nestlé,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P&amp;G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, Kimberly-Clark, Samsung, etc.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Renew tender contracts: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Mabe and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Comercial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Eccsa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to maintain regular volumes from MX and PA.</a:t>
                      </a:r>
                      <a:endParaRPr lang="en-US" altLang="zh-TW" sz="800" b="0" dirty="0"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Expand NAC business: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Eternity, Yusen Logistics, and DP World from MX and GT.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altLang="zh-TW" sz="800" b="0" dirty="0"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WC Trade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Recover LAE service: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Space for ECL cargo with competitive rates.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Renew wine &amp; foodstuff contracts: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JF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Hillebrand,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Patagoniafresh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Intertank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(supporting 60 TEUs per week).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Recover frozen tenders: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Agrosuper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Ariztia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altLang="zh-TW" sz="800" b="0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7144" marR="7144" marT="7144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le 11"/>
          <p:cNvSpPr txBox="1">
            <a:spLocks/>
          </p:cNvSpPr>
          <p:nvPr/>
        </p:nvSpPr>
        <p:spPr>
          <a:xfrm>
            <a:off x="104257" y="66576"/>
            <a:ext cx="8935486" cy="555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Performance/Space(2024) and 2025 Market Review (CL)</a:t>
            </a:r>
            <a:endParaRPr lang="en-US" sz="2400" b="1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906143" y="494000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5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Topic discussion (CL)</a:t>
            </a:r>
            <a:endParaRPr lang="en-US" sz="2400" b="1" dirty="0">
              <a:solidFill>
                <a:srgbClr val="0070C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4400" y="646349"/>
            <a:ext cx="188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ova Cond" panose="020B0506020202020204" pitchFamily="34" charset="0"/>
              </a:rPr>
              <a:t>Commercial side: </a:t>
            </a: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B0B4C340-4C3B-0D63-8C52-CD8981AB5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197322"/>
              </p:ext>
            </p:extLst>
          </p:nvPr>
        </p:nvGraphicFramePr>
        <p:xfrm>
          <a:off x="154510" y="1059583"/>
          <a:ext cx="8834979" cy="347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33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Topic discussion (CL)</a:t>
            </a:r>
            <a:endParaRPr lang="en-US" sz="2400" b="1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3366" y="690575"/>
            <a:ext cx="252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Future Plan Suggestion: 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FF7C01A0-4915-B500-D759-65CFBF2C62F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74500" y="1111538"/>
            <a:ext cx="8229240" cy="340698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3500" b="1" dirty="0"/>
          </a:p>
          <a:p>
            <a:endParaRPr lang="es-ES" sz="1800" dirty="0"/>
          </a:p>
          <a:p>
            <a:endParaRPr lang="es-CL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114D56D-6CF7-D3A0-5F76-3D318AD73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953947"/>
              </p:ext>
            </p:extLst>
          </p:nvPr>
        </p:nvGraphicFramePr>
        <p:xfrm>
          <a:off x="395536" y="1275606"/>
          <a:ext cx="8352928" cy="360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00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Topic discussion (CL)</a:t>
            </a:r>
            <a:endParaRPr lang="en-US" sz="2400" b="1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771550"/>
            <a:ext cx="8784976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 Cond" panose="020B0506020202020204" pitchFamily="34" charset="0"/>
              </a:rPr>
              <a:t>Future market forecast</a:t>
            </a:r>
            <a:r>
              <a:rPr lang="zh-TW" altLang="en-US" sz="1400" dirty="0">
                <a:latin typeface="Arial Nova Cond" panose="020B0506020202020204" pitchFamily="34" charset="0"/>
              </a:rPr>
              <a:t> </a:t>
            </a:r>
            <a:r>
              <a:rPr lang="en-US" altLang="zh-TW" sz="1400" dirty="0">
                <a:latin typeface="Arial Nova Cond" panose="020B0506020202020204" pitchFamily="34" charset="0"/>
              </a:rPr>
              <a:t>in 2025</a:t>
            </a:r>
            <a:r>
              <a:rPr lang="en-US" sz="1400" dirty="0">
                <a:latin typeface="Arial Nova Cond" panose="020B0506020202020204" pitchFamily="34" charset="0"/>
              </a:rPr>
              <a:t> (Pessimistic / Optimistic / Remain the same)?</a:t>
            </a:r>
          </a:p>
          <a:p>
            <a:endParaRPr lang="en-US" sz="1400" dirty="0">
              <a:latin typeface="Arial Nova Cond" panose="020B0506020202020204" pitchFamily="34" charset="0"/>
            </a:endParaRPr>
          </a:p>
          <a:p>
            <a:endParaRPr lang="en-US" sz="1400" dirty="0">
              <a:latin typeface="Arial Nova Cond" panose="020B0506020202020204" pitchFamily="34" charset="0"/>
            </a:endParaRPr>
          </a:p>
          <a:p>
            <a:endParaRPr lang="en-US" sz="1400" dirty="0">
              <a:latin typeface="Arial Nova Cond" panose="020B0506020202020204" pitchFamily="34" charset="0"/>
            </a:endParaRPr>
          </a:p>
          <a:p>
            <a:endParaRPr lang="en-US" sz="1400" dirty="0">
              <a:latin typeface="Arial Nova Cond" panose="020B0506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400" dirty="0">
              <a:latin typeface="Arial Nova Cond" panose="020B0506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>
                <a:latin typeface="Arial Nova Cond" panose="020B0506020202020204" pitchFamily="34" charset="0"/>
              </a:rPr>
              <a:t>E</a:t>
            </a:r>
            <a:r>
              <a:rPr lang="en-US" sz="1400" dirty="0">
                <a:latin typeface="Arial Nova Cond" panose="020B0506020202020204" pitchFamily="34" charset="0"/>
              </a:rPr>
              <a:t>conomic background.</a:t>
            </a:r>
          </a:p>
          <a:p>
            <a:endParaRPr lang="en-US" sz="1200" dirty="0">
              <a:latin typeface="Arial Nova Cond" panose="020B0506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Arial Nova Cond" panose="020B0506020202020204" pitchFamily="34" charset="0"/>
              </a:rPr>
              <a:t>GDP Growth: </a:t>
            </a:r>
          </a:p>
          <a:p>
            <a:r>
              <a:rPr lang="en-US" sz="1200" dirty="0">
                <a:latin typeface="Arial Nova Cond" panose="020B0506020202020204" pitchFamily="34" charset="0"/>
              </a:rPr>
              <a:t>Projected at 2.5% for 2025, with no significant economic expansion compared to previous years. The presidential election at year-end may contribute to political and economic instability.</a:t>
            </a:r>
          </a:p>
          <a:p>
            <a:endParaRPr lang="en-US" sz="1200" dirty="0">
              <a:latin typeface="Arial Nova Cond" panose="020B0506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Arial Nova Cond" panose="020B0506020202020204" pitchFamily="34" charset="0"/>
              </a:rPr>
              <a:t>External Economic Uncertainty: </a:t>
            </a:r>
          </a:p>
          <a:p>
            <a:r>
              <a:rPr lang="en-US" sz="1200" dirty="0">
                <a:latin typeface="Arial Nova Cond" panose="020B0506020202020204" pitchFamily="34" charset="0"/>
              </a:rPr>
              <a:t>The U.S. presidential election could impact global trade, with potential higher taxes on copper exports, Chile’s main revenue source. This may lead to inflation near 5% and Chilean peso devaluation due to a rising exchange rate.</a:t>
            </a:r>
          </a:p>
          <a:p>
            <a:endParaRPr lang="en-US" sz="1200" dirty="0">
              <a:solidFill>
                <a:srgbClr val="0070C0"/>
              </a:solidFill>
              <a:latin typeface="Arial Nova Cond" panose="020B0506020202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Arial Nova Cond" panose="020B0506020202020204" pitchFamily="34" charset="0"/>
              </a:rPr>
              <a:t>Retail Sector Outlook: </a:t>
            </a:r>
          </a:p>
          <a:p>
            <a:r>
              <a:rPr lang="en-US" sz="1200" dirty="0">
                <a:latin typeface="Arial Nova Cond" panose="020B0506020202020204" pitchFamily="34" charset="0"/>
              </a:rPr>
              <a:t>Expected to continue growing in 2025, though at a moderate pace. The sector is closely monitoring the Chilean presidential elections and potential policy actions against the informal market, which could influence future investment decisions.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78050"/>
              </p:ext>
            </p:extLst>
          </p:nvPr>
        </p:nvGraphicFramePr>
        <p:xfrm>
          <a:off x="539552" y="1203598"/>
          <a:ext cx="6474720" cy="675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2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>
                          <a:solidFill>
                            <a:schemeClr val="bg1"/>
                          </a:solidFill>
                        </a:rPr>
                        <a:t>Get worse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Stay</a:t>
                      </a:r>
                      <a:r>
                        <a:rPr lang="en-US" sz="1400" baseline="0">
                          <a:solidFill>
                            <a:schemeClr val="bg1"/>
                          </a:solidFill>
                        </a:rPr>
                        <a:t> the same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64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9D07FD97-BCDB-CFF1-4F44-A9FEEA238FD8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 err="1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ECD</a:t>
            </a:r>
            <a:r>
              <a:rPr lang="en-US" altLang="zh-TW" sz="2400" b="1" kern="0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/</a:t>
            </a:r>
            <a:r>
              <a:rPr lang="en-US" altLang="zh-TW" sz="2400" b="1" kern="0" dirty="0" err="1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IMD</a:t>
            </a:r>
            <a:r>
              <a:rPr lang="en-US" altLang="zh-TW" sz="2400" b="1" kern="0" dirty="0">
                <a:solidFill>
                  <a:srgbClr val="0070C0"/>
                </a:solidFill>
                <a:latin typeface="Arial Nova Cond" panose="020B0506020202020204" pitchFamily="34" charset="0"/>
                <a:ea typeface="DFKai-SB" pitchFamily="65" charset="-120"/>
              </a:rPr>
              <a:t> Topic discussion (CL)</a:t>
            </a:r>
            <a:endParaRPr lang="en-US" sz="2400" b="1" kern="0" dirty="0">
              <a:solidFill>
                <a:srgbClr val="0070C0"/>
              </a:solidFill>
              <a:latin typeface="Arial Nova Cond" panose="020B0506020202020204" pitchFamily="34" charset="0"/>
              <a:ea typeface="DFKai-SB" pitchFamily="65" charset="-120"/>
            </a:endParaRPr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A3B642DE-1C64-0281-3A36-C6B2398F51BC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9</a:t>
            </a:fld>
            <a:endParaRPr lang="en-US" sz="1000"/>
          </a:p>
        </p:txBody>
      </p:sp>
      <p:graphicFrame>
        <p:nvGraphicFramePr>
          <p:cNvPr id="6" name="表格 1">
            <a:extLst>
              <a:ext uri="{FF2B5EF4-FFF2-40B4-BE49-F238E27FC236}">
                <a16:creationId xmlns:a16="http://schemas.microsoft.com/office/drawing/2014/main" id="{045C190B-ECA8-996B-DF7E-88B6F964C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78758"/>
              </p:ext>
            </p:extLst>
          </p:nvPr>
        </p:nvGraphicFramePr>
        <p:xfrm>
          <a:off x="107503" y="613089"/>
          <a:ext cx="8928993" cy="4440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918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5048715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410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800" b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ECD 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KPI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Item</a:t>
                      </a:r>
                      <a:endParaRPr lang="zh-TW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2023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2024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Diff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Action Plan</a:t>
                      </a:r>
                      <a:r>
                        <a:rPr lang="zh-TW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</a:t>
                      </a:r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in 2025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55524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u="none" strike="noStrike">
                          <a:effectLst/>
                        </a:rPr>
                        <a:t>ECD</a:t>
                      </a:r>
                      <a:endParaRPr lang="en-US" sz="1050" b="0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en-US" sz="1050" b="0" u="none" strike="noStrike">
                          <a:effectLst/>
                        </a:rPr>
                        <a:t>KPI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Storage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533.00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102,578.00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altLang="zh-TW" sz="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-19295%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Ever Lunar 0656-067W Discharge: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Due to congestion at MX ports, exceptional empty units were discharged. Storage exceeded 15 days, accumulating charges over USD 200,000, later reduced by 50% through terminal negotiations.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TPS Agreement 2025: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To minimize extra costs, the agreement includes 7 free days for empty rollover containers.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665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Lift on/off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263,867.00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305,246.00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-15,68%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Agunsa &amp; DPW </a:t>
                      </a: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LQN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LOLO Collection: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In 2024, repo instructions at Agunsa depots increased by 2,000 boxes, while DPW depot rates were adjusted by 1.86% (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USPPI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), per contract terms.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2025 Outlook: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Empty LL charges are expected to decrease with the new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CLVAL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depot.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Medlog’s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contract does not include LL charges, further optimizing costs.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480689"/>
                  </a:ext>
                </a:extLst>
              </a:tr>
              <a:tr h="665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Reposition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80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532,080.00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1,020,985.00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-91,89%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Repo Out Volume Growth: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Increased 63.6% from CL, with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CLSCL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depot’s empty return volume up by 57%, impacting release bookings and repo out demand.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WSA Service Shift to TPS (2025):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As depots are farther from the terminal, shunting costs will be higher than at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CLSAI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. However, a new agreement with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Medlog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—the closest depot to TPS with lower trucking costs—helps mitigate expenses.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928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M &amp; R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80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59,995.00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USD 75,127.00</a:t>
                      </a:r>
                      <a:endParaRPr lang="zh-TW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-25,22%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STI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Terminal Safety Policy Impact: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Mandatory repairs for corner damage on empty containers before repo out increased </a:t>
                      </a:r>
                      <a:r>
                        <a:rPr lang="en-US" altLang="zh-TW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M&amp;R</a:t>
                      </a: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costs by 20-25% monthly.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2025 TPS Update: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TPS will accept some damaged empties for repo out, reducing repair costs.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Debris Restrictions for China (CN):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Customs policy remains strict on debris-free empty containers, requiring compliance to avoid penalties in 2025.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EOR Cost Verification: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Double-check depot charges to ensure EOR costs align with agreements.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665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u="none" strike="noStrike"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IMD</a:t>
                      </a:r>
                      <a:r>
                        <a:rPr lang="en-US" sz="800" b="0" u="none" strike="noStrike"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KPI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Cost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Saving Project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0%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DPW </a:t>
                      </a: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LQN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Depot: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Rate extension confirmed until year-end 2025.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Liventus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Services: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Extended rates for one year with no increase.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CLSAI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Depots (Agunsa, </a:t>
                      </a: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Sitrans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 &amp; </a:t>
                      </a:r>
                      <a:r>
                        <a:rPr lang="en-US" altLang="zh-TW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DYC</a:t>
                      </a:r>
                      <a:r>
                        <a:rPr lang="en-US" altLang="zh-TW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):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Shunting rates remain unchanged throughout 2024.</a:t>
                      </a:r>
                      <a:endParaRPr lang="es-CL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2781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90% Onboard </a:t>
                      </a:r>
                    </a:p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within 7 Days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0%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NIL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206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No Personal Negligence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0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Nova Cond" panose="020B0506020202020204" pitchFamily="34" charset="0"/>
                          <a:ea typeface="DFKai-SB"/>
                        </a:rPr>
                        <a:t>0%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  <a:ea typeface="DFKai-SB"/>
                        </a:rPr>
                        <a:t>NIL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  <a:ea typeface="DFKai-SB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9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15414</TotalTime>
  <Words>1835</Words>
  <Application>Microsoft Office PowerPoint</Application>
  <PresentationFormat>如螢幕大小 (16:9)</PresentationFormat>
  <Paragraphs>316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DFKai-SB</vt:lpstr>
      <vt:lpstr>华文中宋</vt:lpstr>
      <vt:lpstr>Arial</vt:lpstr>
      <vt:lpstr>Arial Nova Cond</vt:lpstr>
      <vt:lpstr>Calibri</vt:lpstr>
      <vt:lpstr>Candara</vt:lpstr>
      <vt:lpstr>Symbol</vt:lpstr>
      <vt:lpstr>Times New Roman</vt:lpstr>
      <vt:lpstr>Vijaya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Topic discussion (CL)</vt:lpstr>
      <vt:lpstr>Topic discussion (CL)</vt:lpstr>
      <vt:lpstr>Topic discussion (CL)</vt:lpstr>
      <vt:lpstr>PowerPoint 簡報</vt:lpstr>
      <vt:lpstr>PowerPoint 簡報</vt:lpstr>
      <vt:lpstr>PowerPoint 簡報</vt:lpstr>
    </vt:vector>
  </TitlesOfParts>
  <Company>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for 2015 Goal/KPI  Set Up : XXX-XXX</dc:title>
  <dc:creator>036570</dc:creator>
  <cp:lastModifiedBy>MARTIN CHIANG (ECL EVERGREEN)</cp:lastModifiedBy>
  <cp:revision>2146</cp:revision>
  <cp:lastPrinted>2024-03-05T14:41:02Z</cp:lastPrinted>
  <dcterms:created xsi:type="dcterms:W3CDTF">2016-02-08T21:22:43Z</dcterms:created>
  <dcterms:modified xsi:type="dcterms:W3CDTF">2025-02-07T16:16:21Z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如螢幕大小 (16:9)</vt:lpwstr>
  </property>
  <property fmtid="{D5CDD505-2E9C-101B-9397-08002B2CF9AE}" pid="4" name="Slides">
    <vt:i4>27</vt:i4>
  </property>
</Properties>
</file>