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48"/>
  </p:notesMasterIdLst>
  <p:sldIdLst>
    <p:sldId id="513" r:id="rId2"/>
    <p:sldId id="535" r:id="rId3"/>
    <p:sldId id="403" r:id="rId4"/>
    <p:sldId id="536" r:id="rId5"/>
    <p:sldId id="537" r:id="rId6"/>
    <p:sldId id="538" r:id="rId7"/>
    <p:sldId id="539" r:id="rId8"/>
    <p:sldId id="540" r:id="rId9"/>
    <p:sldId id="541" r:id="rId10"/>
    <p:sldId id="369" r:id="rId11"/>
    <p:sldId id="542" r:id="rId12"/>
    <p:sldId id="543" r:id="rId13"/>
    <p:sldId id="488" r:id="rId14"/>
    <p:sldId id="552" r:id="rId15"/>
    <p:sldId id="556" r:id="rId16"/>
    <p:sldId id="557" r:id="rId17"/>
    <p:sldId id="372" r:id="rId18"/>
    <p:sldId id="564" r:id="rId19"/>
    <p:sldId id="565" r:id="rId20"/>
    <p:sldId id="566" r:id="rId21"/>
    <p:sldId id="567" r:id="rId22"/>
    <p:sldId id="568" r:id="rId23"/>
    <p:sldId id="573" r:id="rId24"/>
    <p:sldId id="574" r:id="rId25"/>
    <p:sldId id="575" r:id="rId26"/>
    <p:sldId id="576" r:id="rId27"/>
    <p:sldId id="546" r:id="rId28"/>
    <p:sldId id="547" r:id="rId29"/>
    <p:sldId id="577" r:id="rId30"/>
    <p:sldId id="578" r:id="rId31"/>
    <p:sldId id="375" r:id="rId32"/>
    <p:sldId id="558" r:id="rId33"/>
    <p:sldId id="559" r:id="rId34"/>
    <p:sldId id="560" r:id="rId35"/>
    <p:sldId id="561" r:id="rId36"/>
    <p:sldId id="562" r:id="rId37"/>
    <p:sldId id="563" r:id="rId38"/>
    <p:sldId id="585" r:id="rId39"/>
    <p:sldId id="581" r:id="rId40"/>
    <p:sldId id="582" r:id="rId41"/>
    <p:sldId id="583" r:id="rId42"/>
    <p:sldId id="584" r:id="rId43"/>
    <p:sldId id="586" r:id="rId44"/>
    <p:sldId id="579" r:id="rId45"/>
    <p:sldId id="580" r:id="rId46"/>
    <p:sldId id="514" r:id="rId4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513"/>
            <p14:sldId id="535"/>
            <p14:sldId id="403"/>
            <p14:sldId id="536"/>
            <p14:sldId id="537"/>
            <p14:sldId id="538"/>
            <p14:sldId id="539"/>
            <p14:sldId id="540"/>
            <p14:sldId id="541"/>
            <p14:sldId id="369"/>
            <p14:sldId id="542"/>
            <p14:sldId id="543"/>
            <p14:sldId id="488"/>
            <p14:sldId id="552"/>
            <p14:sldId id="556"/>
            <p14:sldId id="557"/>
            <p14:sldId id="372"/>
            <p14:sldId id="564"/>
            <p14:sldId id="565"/>
            <p14:sldId id="566"/>
            <p14:sldId id="567"/>
            <p14:sldId id="568"/>
            <p14:sldId id="573"/>
            <p14:sldId id="574"/>
            <p14:sldId id="575"/>
            <p14:sldId id="576"/>
            <p14:sldId id="546"/>
            <p14:sldId id="547"/>
            <p14:sldId id="577"/>
            <p14:sldId id="578"/>
            <p14:sldId id="375"/>
            <p14:sldId id="558"/>
            <p14:sldId id="559"/>
            <p14:sldId id="560"/>
            <p14:sldId id="561"/>
            <p14:sldId id="562"/>
            <p14:sldId id="563"/>
            <p14:sldId id="585"/>
            <p14:sldId id="581"/>
            <p14:sldId id="582"/>
            <p14:sldId id="583"/>
            <p14:sldId id="584"/>
            <p14:sldId id="586"/>
            <p14:sldId id="579"/>
            <p14:sldId id="580"/>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6139" autoAdjust="0"/>
  </p:normalViewPr>
  <p:slideViewPr>
    <p:cSldViewPr>
      <p:cViewPr varScale="1">
        <p:scale>
          <a:sx n="143" d="100"/>
          <a:sy n="143" d="100"/>
        </p:scale>
        <p:origin x="56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‹Nº›</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0717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39640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157752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52812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148058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282160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7744-5246-5B42-0080-8110C9921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B4956-D847-8F05-D255-2E52B6CD5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17D28-AB87-F8D8-DF0B-4B21DBBE87CB}"/>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C35194A1-B778-B8C3-2E57-05C27F77EB97}"/>
              </a:ext>
            </a:extLst>
          </p:cNvPr>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274138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22</a:t>
            </a:fld>
            <a:endParaRPr lang="en-US" dirty="0"/>
          </a:p>
        </p:txBody>
      </p:sp>
    </p:spTree>
    <p:extLst>
      <p:ext uri="{BB962C8B-B14F-4D97-AF65-F5344CB8AC3E}">
        <p14:creationId xmlns:p14="http://schemas.microsoft.com/office/powerpoint/2010/main" val="143354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236004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75189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C1F88-04BB-072F-2E70-316BBEB09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75E51-593C-1763-B0C4-CD6497EA7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B2BEA-F320-7D53-7698-55BA60200FF6}"/>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CA468D62-3AF0-2E50-235D-7A7647ED11F6}"/>
              </a:ext>
            </a:extLst>
          </p:cNvPr>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276817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1CC25-29A1-EBE1-B0DB-C4A7639DC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F8E32-6FB6-65BC-5E43-BBDC3A70C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BB53A-77BB-3AD6-D919-1684BA13CE49}"/>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BBB26B82-BB58-5C1D-DC60-D69ACF72565C}"/>
              </a:ext>
            </a:extLst>
          </p:cNvPr>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247392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207709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3141167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3384803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2257791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0703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306024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2025 </a:t>
            </a: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FTF Meeting (CAME+WCCA)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sp>
        <p:nvSpPr>
          <p:cNvPr id="3" name="文字方塊 2">
            <a:extLst>
              <a:ext uri="{FF2B5EF4-FFF2-40B4-BE49-F238E27FC236}">
                <a16:creationId xmlns:a16="http://schemas.microsoft.com/office/drawing/2014/main" id="{18DB553C-908A-78E0-3FD9-1D652AAF1CF8}"/>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pic>
        <p:nvPicPr>
          <p:cNvPr id="2" name="圖片 1">
            <a:extLst>
              <a:ext uri="{FF2B5EF4-FFF2-40B4-BE49-F238E27FC236}">
                <a16:creationId xmlns:a16="http://schemas.microsoft.com/office/drawing/2014/main" id="{92DB4057-0293-4C34-6AAE-94E34A8E9D88}"/>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749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NAV</a:t>
            </a:r>
          </a:p>
          <a:p>
            <a:pPr lvl="0" algn="ctr">
              <a:defRPr/>
            </a:pPr>
            <a:r>
              <a:rPr lang="en-US" altLang="zh-CN" sz="2400" b="1" dirty="0">
                <a:solidFill>
                  <a:prstClr val="black">
                    <a:lumMod val="85000"/>
                    <a:lumOff val="15000"/>
                  </a:prstClr>
                </a:solidFill>
                <a:latin typeface="DFKai-SB" pitchFamily="65" charset="-120"/>
                <a:ea typeface="DFKai-SB" pitchFamily="65" charset="-120"/>
              </a:rPr>
              <a:t>(EL SALVADOR)</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8468011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62024643"/>
              </p:ext>
            </p:extLst>
          </p:nvPr>
        </p:nvGraphicFramePr>
        <p:xfrm>
          <a:off x="104258" y="700835"/>
          <a:ext cx="8935485" cy="4239168"/>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4369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85534">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73914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83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65%</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70801">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409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377</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479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Tree>
    <p:extLst>
      <p:ext uri="{BB962C8B-B14F-4D97-AF65-F5344CB8AC3E}">
        <p14:creationId xmlns:p14="http://schemas.microsoft.com/office/powerpoint/2010/main" val="76702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0983567"/>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sz="1000" dirty="0">
                          <a:latin typeface="DFKai-SB"/>
                          <a:ea typeface="DFKai-SB"/>
                          <a:cs typeface="DFKai-SB"/>
                          <a:sym typeface="DFKai-SB"/>
                        </a:rPr>
                        <a:t>580</a:t>
                      </a:r>
                      <a:endParaRPr sz="1000" dirty="0">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23</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1000" b="0" i="0" u="none" strike="noStrike" dirty="0">
                          <a:solidFill>
                            <a:schemeClr val="tx1"/>
                          </a:solidFill>
                          <a:latin typeface="DFKai-SB"/>
                          <a:ea typeface="DFKai-SB"/>
                          <a:cs typeface="DFKai-SB"/>
                          <a:sym typeface="DFKai-SB"/>
                        </a:rPr>
                        <a:t>150</a:t>
                      </a:r>
                      <a:endParaRPr sz="1000" b="0" i="0" u="none" strike="noStrike" dirty="0">
                        <a:solidFill>
                          <a:schemeClr val="tx1"/>
                        </a:solidFill>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221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147%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rtl="0" fontAlgn="ctr">
                        <a:buFont typeface="Arial" panose="020B0604020202020204" pitchFamily="34" charset="0"/>
                        <a:buNone/>
                      </a:pPr>
                      <a:endParaRPr lang="de-DE" sz="8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WCCA+CARB</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1000" b="0" i="0" u="none" strike="noStrike" dirty="0">
                          <a:solidFill>
                            <a:schemeClr val="tx1"/>
                          </a:solidFill>
                          <a:latin typeface="DFKai-SB"/>
                          <a:ea typeface="DFKai-SB"/>
                          <a:cs typeface="DFKai-SB"/>
                          <a:sym typeface="DFKai-SB"/>
                        </a:rPr>
                        <a:t>220</a:t>
                      </a:r>
                      <a:endParaRPr sz="1000" b="0" i="0" u="none" strike="noStrike" dirty="0">
                        <a:solidFill>
                          <a:schemeClr val="tx1"/>
                        </a:solidFill>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32%</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n-US" sz="800" b="0" i="0" u="none" strike="noStrike" dirty="0">
                        <a:solidFill>
                          <a:schemeClr val="tx1"/>
                        </a:solidFill>
                        <a:effectLst/>
                        <a:latin typeface="DFKai-SB" pitchFamily="65" charset="-120"/>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Slide Number Placeholder 1">
            <a:extLst>
              <a:ext uri="{FF2B5EF4-FFF2-40B4-BE49-F238E27FC236}">
                <a16:creationId xmlns:a16="http://schemas.microsoft.com/office/drawing/2014/main" id="{16A00793-B1A6-94D9-74FD-A533840959E3}"/>
              </a:ext>
            </a:extLst>
          </p:cNvPr>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Tree>
    <p:extLst>
      <p:ext uri="{BB962C8B-B14F-4D97-AF65-F5344CB8AC3E}">
        <p14:creationId xmlns:p14="http://schemas.microsoft.com/office/powerpoint/2010/main" val="2114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Marcador de contenido 1">
            <a:extLst>
              <a:ext uri="{FF2B5EF4-FFF2-40B4-BE49-F238E27FC236}">
                <a16:creationId xmlns:a16="http://schemas.microsoft.com/office/drawing/2014/main" id="{4B2256E3-F5F7-3410-680A-D131614F17D2}"/>
              </a:ext>
            </a:extLst>
          </p:cNvPr>
          <p:cNvSpPr txBox="1">
            <a:spLocks/>
          </p:cNvSpPr>
          <p:nvPr/>
        </p:nvSpPr>
        <p:spPr>
          <a:xfrm>
            <a:off x="251520" y="852349"/>
            <a:ext cx="8157592" cy="4031371"/>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2000" dirty="0" err="1">
                <a:latin typeface="Candara" panose="020E0502030303020204" pitchFamily="34" charset="0"/>
              </a:rPr>
              <a:t>Commercial</a:t>
            </a:r>
            <a:r>
              <a:rPr kumimoji="0" lang="es-SV" sz="2000" dirty="0">
                <a:latin typeface="Candara" panose="020E0502030303020204" pitchFamily="34" charset="0"/>
              </a:rPr>
              <a:t> </a:t>
            </a:r>
            <a:r>
              <a:rPr kumimoji="0" lang="es-SV" sz="2000" dirty="0" err="1">
                <a:latin typeface="Candara" panose="020E0502030303020204" pitchFamily="34" charset="0"/>
              </a:rPr>
              <a:t>Side</a:t>
            </a:r>
            <a:r>
              <a:rPr kumimoji="0" lang="es-SV" sz="2000" dirty="0">
                <a:latin typeface="Candara" panose="020E0502030303020204" pitchFamily="34" charset="0"/>
              </a:rPr>
              <a:t>:</a:t>
            </a:r>
            <a:endParaRPr kumimoji="0" lang="es-SV" sz="1600" dirty="0">
              <a:latin typeface="Candara" panose="020E0502030303020204" pitchFamily="34" charset="0"/>
            </a:endParaRPr>
          </a:p>
        </p:txBody>
      </p:sp>
      <p:sp>
        <p:nvSpPr>
          <p:cNvPr id="3" name="Marcador de contenido 1">
            <a:extLst>
              <a:ext uri="{FF2B5EF4-FFF2-40B4-BE49-F238E27FC236}">
                <a16:creationId xmlns:a16="http://schemas.microsoft.com/office/drawing/2014/main" id="{90200D85-E52D-D13F-41AA-FD3A573510A5}"/>
              </a:ext>
            </a:extLst>
          </p:cNvPr>
          <p:cNvSpPr txBox="1">
            <a:spLocks/>
          </p:cNvSpPr>
          <p:nvPr/>
        </p:nvSpPr>
        <p:spPr>
          <a:xfrm>
            <a:off x="255244" y="3507854"/>
            <a:ext cx="8229600" cy="18002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2000" dirty="0">
                <a:latin typeface="Candara" panose="020E0502030303020204" pitchFamily="34" charset="0"/>
              </a:rPr>
              <a:t>Future Plan </a:t>
            </a:r>
            <a:r>
              <a:rPr kumimoji="0" lang="es-SV" sz="2000" dirty="0" err="1">
                <a:latin typeface="Candara" panose="020E0502030303020204" pitchFamily="34" charset="0"/>
              </a:rPr>
              <a:t>suggestion</a:t>
            </a:r>
            <a:r>
              <a:rPr kumimoji="0" lang="es-SV" sz="2000" dirty="0">
                <a:latin typeface="Candara" panose="020E0502030303020204" pitchFamily="34" charset="0"/>
              </a:rPr>
              <a:t>:</a:t>
            </a:r>
          </a:p>
          <a:p>
            <a:pPr algn="just">
              <a:buFontTx/>
              <a:buChar char="-"/>
              <a:defRPr/>
            </a:pPr>
            <a:endParaRPr kumimoji="0" lang="es-SV" sz="1200" dirty="0"/>
          </a:p>
          <a:p>
            <a:pPr marL="0" indent="0" algn="just">
              <a:buNone/>
              <a:defRPr/>
            </a:pPr>
            <a:r>
              <a:rPr lang="es-SV" sz="1200" dirty="0"/>
              <a:t> </a:t>
            </a:r>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kumimoji="0" lang="es-SV" sz="1200" dirty="0"/>
          </a:p>
          <a:p>
            <a:pPr marL="0" indent="0" algn="just">
              <a:buFont typeface="Wingdings 2" panose="05020102010507070707" pitchFamily="18" charset="2"/>
              <a:buNone/>
              <a:defRPr/>
            </a:pPr>
            <a:endParaRPr kumimoji="0" lang="es-SV" sz="1200" dirty="0"/>
          </a:p>
        </p:txBody>
      </p:sp>
    </p:spTree>
    <p:extLst>
      <p:ext uri="{BB962C8B-B14F-4D97-AF65-F5344CB8AC3E}">
        <p14:creationId xmlns:p14="http://schemas.microsoft.com/office/powerpoint/2010/main" val="404587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2308324"/>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1185029947"/>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文字方塊 2">
            <a:extLst>
              <a:ext uri="{FF2B5EF4-FFF2-40B4-BE49-F238E27FC236}">
                <a16:creationId xmlns:a16="http://schemas.microsoft.com/office/drawing/2014/main" id="{A195F785-0322-FCFA-0D28-0F25CCD2A72E}"/>
              </a:ext>
            </a:extLst>
          </p:cNvPr>
          <p:cNvSpPr txBox="1"/>
          <p:nvPr/>
        </p:nvSpPr>
        <p:spPr>
          <a:xfrm>
            <a:off x="110872" y="2876516"/>
            <a:ext cx="8785225" cy="923330"/>
          </a:xfrm>
          <a:prstGeom prst="rect">
            <a:avLst/>
          </a:prstGeom>
          <a:noFill/>
        </p:spPr>
        <p:txBody>
          <a:bodyPr>
            <a:spAutoFit/>
          </a:bodyPr>
          <a:lstStyle/>
          <a:p>
            <a:pPr algn="just">
              <a:buFont typeface="Wingdings 2" panose="05020102010507070707" pitchFamily="18" charset="2"/>
              <a:buNone/>
              <a:defRPr/>
            </a:pPr>
            <a:r>
              <a:rPr lang="es-SV" altLang="es-SV" dirty="0">
                <a:latin typeface="Candara" panose="020E0502030303020204" pitchFamily="34" charset="0"/>
              </a:rPr>
              <a:t>Economic Background</a:t>
            </a:r>
          </a:p>
          <a:p>
            <a:pPr algn="just">
              <a:buFont typeface="Wingdings 2" panose="05020102010507070707" pitchFamily="18" charset="2"/>
              <a:buNone/>
              <a:defRPr/>
            </a:pPr>
            <a:endParaRPr lang="es-SV" altLang="es-SV" sz="1200" dirty="0">
              <a:latin typeface="Candara" panose="020E0502030303020204" pitchFamily="34" charset="0"/>
            </a:endParaRPr>
          </a:p>
          <a:p>
            <a:pPr algn="just">
              <a:defRPr/>
            </a:pPr>
            <a:endParaRPr lang="en-US" sz="1200" dirty="0">
              <a:latin typeface="Candara" panose="020E0502030303020204" pitchFamily="34" charset="0"/>
            </a:endParaRPr>
          </a:p>
          <a:p>
            <a:pPr marL="285750" indent="-285750" algn="just">
              <a:buFont typeface="Arial" pitchFamily="34" charset="0"/>
              <a:buChar char="•"/>
              <a:defRPr/>
            </a:pPr>
            <a:endParaRPr lang="en-US" sz="1200" dirty="0"/>
          </a:p>
        </p:txBody>
      </p:sp>
    </p:spTree>
    <p:extLst>
      <p:ext uri="{BB962C8B-B14F-4D97-AF65-F5344CB8AC3E}">
        <p14:creationId xmlns:p14="http://schemas.microsoft.com/office/powerpoint/2010/main" val="406623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432863483"/>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5342" y="3916401"/>
            <a:ext cx="8928992" cy="369332"/>
          </a:xfrm>
          <a:prstGeom prst="rect">
            <a:avLst/>
          </a:prstGeom>
          <a:noFill/>
        </p:spPr>
        <p:txBody>
          <a:bodyPr wrap="square" rtlCol="0">
            <a:spAutoFit/>
          </a:bodyPr>
          <a:lstStyle/>
          <a:p>
            <a:r>
              <a:rPr lang="en-US" altLang="zh-TW" dirty="0">
                <a:latin typeface="Candara" panose="020E0502030303020204" pitchFamily="34" charset="0"/>
              </a:rPr>
              <a:t>Topic </a:t>
            </a: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15</a:t>
            </a:fld>
            <a:endParaRPr lang="en-US" sz="1000" dirty="0"/>
          </a:p>
        </p:txBody>
      </p:sp>
    </p:spTree>
    <p:extLst>
      <p:ext uri="{BB962C8B-B14F-4D97-AF65-F5344CB8AC3E}">
        <p14:creationId xmlns:p14="http://schemas.microsoft.com/office/powerpoint/2010/main" val="291555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684110648"/>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046440"/>
          </a:xfrm>
          <a:prstGeom prst="rect">
            <a:avLst/>
          </a:prstGeom>
          <a:noFill/>
        </p:spPr>
        <p:txBody>
          <a:bodyPr wrap="square" rtlCol="0">
            <a:spAutoFit/>
          </a:bodyPr>
          <a:lstStyle/>
          <a:p>
            <a:r>
              <a:rPr lang="en-US" altLang="zh-TW" dirty="0">
                <a:latin typeface="Candara" panose="020E0502030303020204" pitchFamily="34" charset="0"/>
              </a:rPr>
              <a:t>Topic</a:t>
            </a:r>
          </a:p>
          <a:p>
            <a:r>
              <a:rPr lang="en-US" altLang="zh-TW" sz="1100" dirty="0">
                <a:latin typeface="Candara" panose="020E0502030303020204" pitchFamily="34" charset="0"/>
              </a:rPr>
              <a:t>Terminal info update (expansion/dredge/crane)</a:t>
            </a:r>
          </a:p>
          <a:p>
            <a:pPr lvl="1"/>
            <a:endParaRPr lang="en-US" altLang="zh-TW" sz="1100" dirty="0">
              <a:latin typeface="Candara" panose="020E0502030303020204" pitchFamily="34" charset="0"/>
            </a:endParaRPr>
          </a:p>
          <a:p>
            <a:endParaRPr lang="en-US" altLang="zh-TW" sz="1100" dirty="0">
              <a:latin typeface="Candara" panose="020E0502030303020204" pitchFamily="34" charset="0"/>
            </a:endParaRPr>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
        <p:nvSpPr>
          <p:cNvPr id="8" name="Rectangle 3">
            <a:extLst>
              <a:ext uri="{FF2B5EF4-FFF2-40B4-BE49-F238E27FC236}">
                <a16:creationId xmlns:a16="http://schemas.microsoft.com/office/drawing/2014/main" id="{D79DA7CD-9749-1416-8B4F-187AB7E759CF}"/>
              </a:ext>
            </a:extLst>
          </p:cNvPr>
          <p:cNvSpPr>
            <a:spLocks noChangeArrowheads="1"/>
          </p:cNvSpPr>
          <p:nvPr/>
        </p:nvSpPr>
        <p:spPr bwMode="auto">
          <a:xfrm>
            <a:off x="234462" y="4339020"/>
            <a:ext cx="8153962"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expansion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container </a:t>
            </a:r>
            <a:r>
              <a:rPr kumimoji="0" lang="es-SV" altLang="es-SV" sz="900" b="0" i="0" u="none" strike="noStrike" cap="none" normalizeH="0" baseline="0" dirty="0" err="1">
                <a:ln>
                  <a:noFill/>
                </a:ln>
                <a:solidFill>
                  <a:srgbClr val="202124"/>
                </a:solidFill>
                <a:effectLst/>
                <a:latin typeface="Candara" panose="020E0502030303020204" pitchFamily="34" charset="0"/>
              </a:rPr>
              <a:t>yard</a:t>
            </a:r>
            <a:r>
              <a:rPr kumimoji="0" lang="es-SV" altLang="es-SV" sz="900" b="0" i="0" u="none" strike="noStrike" cap="none" normalizeH="0" baseline="0" dirty="0">
                <a:ln>
                  <a:noFill/>
                </a:ln>
                <a:solidFill>
                  <a:srgbClr val="202124"/>
                </a:solidFill>
                <a:effectLst/>
                <a:latin typeface="Candara" panose="020E0502030303020204" pitchFamily="34" charset="0"/>
              </a:rPr>
              <a:t> at </a:t>
            </a: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port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Acajutla </a:t>
            </a:r>
            <a:r>
              <a:rPr kumimoji="0" lang="es-SV" altLang="es-SV" sz="900" b="0" i="0" u="none" strike="noStrike" cap="none" normalizeH="0" baseline="0" dirty="0" err="1">
                <a:ln>
                  <a:noFill/>
                </a:ln>
                <a:solidFill>
                  <a:srgbClr val="202124"/>
                </a:solidFill>
                <a:effectLst/>
                <a:latin typeface="Candara" panose="020E0502030303020204" pitchFamily="34" charset="0"/>
              </a:rPr>
              <a:t>includes</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area</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​​more </a:t>
            </a:r>
            <a:r>
              <a:rPr kumimoji="0" lang="es-SV" altLang="es-SV" sz="900" b="0" i="0" u="none" strike="noStrike" cap="none" normalizeH="0" baseline="0" dirty="0" err="1">
                <a:ln>
                  <a:noFill/>
                </a:ln>
                <a:solidFill>
                  <a:srgbClr val="202124"/>
                </a:solidFill>
                <a:effectLst/>
                <a:latin typeface="Candara" panose="020E0502030303020204" pitchFamily="34" charset="0"/>
              </a:rPr>
              <a:t>than</a:t>
            </a:r>
            <a:r>
              <a:rPr kumimoji="0" lang="es-SV" altLang="es-SV" sz="900" b="0" i="0" u="none" strike="noStrike" cap="none" normalizeH="0" baseline="0" dirty="0">
                <a:ln>
                  <a:noFill/>
                </a:ln>
                <a:solidFill>
                  <a:srgbClr val="202124"/>
                </a:solidFill>
                <a:effectLst/>
                <a:latin typeface="Candara" panose="020E0502030303020204" pitchFamily="34" charset="0"/>
              </a:rPr>
              <a:t> 91,000 m2. </a:t>
            </a:r>
            <a:r>
              <a:rPr kumimoji="0" lang="es-SV" altLang="es-SV" sz="900" b="0" i="0" u="none" strike="noStrike" cap="none" normalizeH="0" baseline="0" dirty="0" err="1">
                <a:ln>
                  <a:noFill/>
                </a:ln>
                <a:solidFill>
                  <a:srgbClr val="202124"/>
                </a:solidFill>
                <a:effectLst/>
                <a:latin typeface="Candara" panose="020E0502030303020204" pitchFamily="34" charset="0"/>
              </a:rPr>
              <a:t>It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also</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includes</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area</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for</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refrigerated</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containers</a:t>
            </a:r>
            <a:r>
              <a:rPr kumimoji="0" lang="es-SV" altLang="es-SV" sz="900" b="0" i="0" u="none" strike="noStrike" cap="none" normalizeH="0" baseline="0" dirty="0">
                <a:ln>
                  <a:noFill/>
                </a:ln>
                <a:solidFill>
                  <a:srgbClr val="202124"/>
                </a:solidFill>
                <a:effectLst/>
                <a:latin typeface="Candara" panose="020E0502030303020204" pitchFamily="34" charset="0"/>
              </a:rPr>
              <a:t> and heavy </a:t>
            </a:r>
            <a:r>
              <a:rPr kumimoji="0" lang="es-SV" altLang="es-SV" sz="900" b="0" i="0" u="none" strike="noStrike" cap="none" normalizeH="0" baseline="0" dirty="0" err="1">
                <a:ln>
                  <a:noFill/>
                </a:ln>
                <a:solidFill>
                  <a:srgbClr val="202124"/>
                </a:solidFill>
                <a:effectLst/>
                <a:latin typeface="Candara" panose="020E0502030303020204" pitchFamily="34" charset="0"/>
              </a:rPr>
              <a:t>transport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to</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facilitate</a:t>
            </a:r>
            <a:r>
              <a:rPr kumimoji="0" lang="es-SV" altLang="es-SV" sz="900" b="0" i="0" u="none" strike="noStrike" cap="none" normalizeH="0" baseline="0" dirty="0">
                <a:ln>
                  <a:noFill/>
                </a:ln>
                <a:solidFill>
                  <a:srgbClr val="202124"/>
                </a:solidFill>
                <a:effectLst/>
                <a:latin typeface="Candara" panose="020E0502030303020204" pitchFamily="34" charset="0"/>
              </a:rPr>
              <a:t> more </a:t>
            </a:r>
            <a:r>
              <a:rPr kumimoji="0" lang="es-SV" altLang="es-SV" sz="900" b="0" i="0" u="none" strike="noStrike" cap="none" normalizeH="0" baseline="0" dirty="0" err="1">
                <a:ln>
                  <a:noFill/>
                </a:ln>
                <a:solidFill>
                  <a:srgbClr val="202124"/>
                </a:solidFill>
                <a:effectLst/>
                <a:latin typeface="Candara" panose="020E0502030303020204" pitchFamily="34" charset="0"/>
              </a:rPr>
              <a:t>than</a:t>
            </a:r>
            <a:r>
              <a:rPr kumimoji="0" lang="es-SV" altLang="es-SV" sz="900" b="0" i="0" u="none" strike="noStrike" cap="none" normalizeH="0" baseline="0" dirty="0">
                <a:ln>
                  <a:noFill/>
                </a:ln>
                <a:solidFill>
                  <a:srgbClr val="202124"/>
                </a:solidFill>
                <a:effectLst/>
                <a:latin typeface="Candara" panose="020E0502030303020204" pitchFamily="34" charset="0"/>
              </a:rPr>
              <a:t> 7,000 </a:t>
            </a:r>
            <a:r>
              <a:rPr kumimoji="0" lang="es-SV" altLang="es-SV" sz="900" b="0" i="0" u="none" strike="noStrike" cap="none" normalizeH="0" baseline="0" dirty="0" err="1">
                <a:ln>
                  <a:noFill/>
                </a:ln>
                <a:solidFill>
                  <a:srgbClr val="202124"/>
                </a:solidFill>
                <a:effectLst/>
                <a:latin typeface="Candara" panose="020E0502030303020204" pitchFamily="34" charset="0"/>
              </a:rPr>
              <a:t>monthly</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operations</a:t>
            </a:r>
            <a:r>
              <a:rPr kumimoji="0" lang="es-SV" altLang="es-SV" sz="900" b="0" i="0" u="none" strike="noStrike" cap="none" normalizeH="0" baseline="0" dirty="0">
                <a:ln>
                  <a:noFill/>
                </a:ln>
                <a:solidFill>
                  <a:srgbClr val="202124"/>
                </a:solidFill>
                <a:effectLst/>
                <a:latin typeface="Candara" panose="020E0502030303020204" pitchFamily="34" charset="0"/>
              </a:rPr>
              <a:t>.</a:t>
            </a:r>
            <a:r>
              <a:rPr kumimoji="0" lang="es-SV" altLang="es-SV" sz="900" b="0" i="0" u="none" strike="noStrike" cap="none" normalizeH="0" baseline="0" dirty="0">
                <a:ln>
                  <a:noFill/>
                </a:ln>
                <a:solidFill>
                  <a:schemeClr val="tx1"/>
                </a:solidFill>
                <a:effectLst/>
                <a:latin typeface="Candara" panose="020E0502030303020204" pitchFamily="34" charset="0"/>
              </a:rPr>
              <a:t> </a:t>
            </a:r>
          </a:p>
        </p:txBody>
      </p:sp>
    </p:spTree>
    <p:extLst>
      <p:ext uri="{BB962C8B-B14F-4D97-AF65-F5344CB8AC3E}">
        <p14:creationId xmlns:p14="http://schemas.microsoft.com/office/powerpoint/2010/main" val="320832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SNP</a:t>
            </a:r>
          </a:p>
          <a:p>
            <a:pPr lvl="0" algn="ctr">
              <a:defRPr/>
            </a:pPr>
            <a:r>
              <a:rPr lang="en-US" altLang="zh-CN" sz="2400" b="1" dirty="0">
                <a:solidFill>
                  <a:prstClr val="black">
                    <a:lumMod val="85000"/>
                    <a:lumOff val="15000"/>
                  </a:prstClr>
                </a:solidFill>
                <a:latin typeface="DFKai-SB" pitchFamily="65" charset="-120"/>
                <a:ea typeface="DFKai-SB" pitchFamily="65" charset="-120"/>
              </a:rPr>
              <a:t>(GUATEMALA include BELIZE)</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5964486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93908242"/>
              </p:ext>
            </p:extLst>
          </p:nvPr>
        </p:nvGraphicFramePr>
        <p:xfrm>
          <a:off x="104258" y="700835"/>
          <a:ext cx="8935485" cy="4245363"/>
        </p:xfrm>
        <a:graphic>
          <a:graphicData uri="http://schemas.openxmlformats.org/drawingml/2006/table">
            <a:tbl>
              <a:tblPr/>
              <a:tblGrid>
                <a:gridCol w="43529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600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435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27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9,823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7,430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76%</a:t>
                      </a:r>
                      <a:endParaRPr lang="de-DE"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9,269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88232">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dirty="0">
                          <a:solidFill>
                            <a:schemeClr val="tx1"/>
                          </a:solidFill>
                          <a:effectLst/>
                          <a:latin typeface="DFKai-SB" pitchFamily="65" charset="-120"/>
                          <a:ea typeface="DFKai-SB" pitchFamily="65" charset="-120"/>
                        </a:rPr>
                        <a:t> EXP.</a:t>
                      </a:r>
                      <a:r>
                        <a:rPr lang="fr-FR" altLang="zh-TW" sz="900" b="1" i="0" u="none" strike="noStrike" baseline="0" dirty="0">
                          <a:solidFill>
                            <a:schemeClr val="tx1"/>
                          </a:solidFill>
                          <a:effectLst/>
                          <a:latin typeface="DFKai-SB" pitchFamily="65" charset="-120"/>
                          <a:ea typeface="DFKai-SB" pitchFamily="65" charset="-120"/>
                        </a:rPr>
                        <a:t> =&gt;</a:t>
                      </a:r>
                      <a:r>
                        <a:rPr lang="fr-FR" altLang="zh-TW" sz="9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1,952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2,357</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2,989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Tree>
    <p:extLst>
      <p:ext uri="{BB962C8B-B14F-4D97-AF65-F5344CB8AC3E}">
        <p14:creationId xmlns:p14="http://schemas.microsoft.com/office/powerpoint/2010/main" val="252835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24245504"/>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2024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GT+BZ</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2,350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499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21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700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GT+BZ</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3,550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4,641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latin typeface="DFKai-SB"/>
                          <a:ea typeface="DFKai-SB"/>
                          <a:cs typeface="DFKai-SB"/>
                          <a:sym typeface="DFKai-SB"/>
                        </a:rPr>
                        <a:t>131%</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4,300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8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WCCA+CARB</a:t>
                      </a:r>
                      <a:endParaRPr lang="de-DE" sz="9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650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1,039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160%</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800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Tree>
    <p:extLst>
      <p:ext uri="{BB962C8B-B14F-4D97-AF65-F5344CB8AC3E}">
        <p14:creationId xmlns:p14="http://schemas.microsoft.com/office/powerpoint/2010/main" val="292385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2" name="圖片 1">
            <a:extLst>
              <a:ext uri="{FF2B5EF4-FFF2-40B4-BE49-F238E27FC236}">
                <a16:creationId xmlns:a16="http://schemas.microsoft.com/office/drawing/2014/main" id="{5EA4C617-C935-E1A0-B3F6-B2D0254504D2}"/>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202926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3" name="文字方塊 2"/>
          <p:cNvSpPr txBox="1"/>
          <p:nvPr/>
        </p:nvSpPr>
        <p:spPr>
          <a:xfrm>
            <a:off x="114400" y="646349"/>
            <a:ext cx="1922321" cy="369332"/>
          </a:xfrm>
          <a:prstGeom prst="rect">
            <a:avLst/>
          </a:prstGeom>
          <a:noFill/>
        </p:spPr>
        <p:txBody>
          <a:bodyPr wrap="none" rtlCol="0">
            <a:spAutoFit/>
          </a:bodyPr>
          <a:lstStyle/>
          <a:p>
            <a:r>
              <a:rPr lang="en-US" b="1" dirty="0">
                <a:highlight>
                  <a:srgbClr val="FFFF00"/>
                </a:highlight>
                <a:latin typeface="Candara" panose="020E0502030303020204" pitchFamily="34" charset="0"/>
              </a:rPr>
              <a:t>Commercial side: </a:t>
            </a:r>
          </a:p>
        </p:txBody>
      </p:sp>
      <p:sp>
        <p:nvSpPr>
          <p:cNvPr id="4" name="文字方塊 2">
            <a:extLst>
              <a:ext uri="{FF2B5EF4-FFF2-40B4-BE49-F238E27FC236}">
                <a16:creationId xmlns:a16="http://schemas.microsoft.com/office/drawing/2014/main" id="{7D41886E-F33A-3962-07A3-F214D7C5E1DD}"/>
              </a:ext>
            </a:extLst>
          </p:cNvPr>
          <p:cNvSpPr txBox="1"/>
          <p:nvPr/>
        </p:nvSpPr>
        <p:spPr>
          <a:xfrm>
            <a:off x="114400" y="982853"/>
            <a:ext cx="4025552" cy="423193"/>
          </a:xfrm>
          <a:prstGeom prst="rect">
            <a:avLst/>
          </a:prstGeom>
          <a:noFill/>
        </p:spPr>
        <p:txBody>
          <a:bodyPr wrap="square" rtlCol="0">
            <a:spAutoFit/>
          </a:bodyPr>
          <a:lstStyle/>
          <a:p>
            <a:r>
              <a:rPr lang="en-US" sz="1100" b="1" u="sng" dirty="0">
                <a:latin typeface="Candara" panose="020E0502030303020204" pitchFamily="34" charset="0"/>
              </a:rPr>
              <a:t>Q trade</a:t>
            </a:r>
            <a:endParaRPr lang="en-US" sz="1100" dirty="0">
              <a:latin typeface="Candara" panose="020E0502030303020204" pitchFamily="34" charset="0"/>
            </a:endParaRPr>
          </a:p>
          <a:p>
            <a:pPr marL="171450" indent="-171450" algn="just">
              <a:buFont typeface="Arial" panose="020B0604020202020204" pitchFamily="34" charset="0"/>
              <a:buChar char="•"/>
            </a:pPr>
            <a:r>
              <a:rPr lang="en-US" sz="1050" dirty="0">
                <a:latin typeface="Candara" panose="020E0502030303020204" pitchFamily="34" charset="0"/>
              </a:rPr>
              <a:t>. </a:t>
            </a:r>
          </a:p>
        </p:txBody>
      </p:sp>
      <p:sp>
        <p:nvSpPr>
          <p:cNvPr id="2" name="文字方塊 2">
            <a:extLst>
              <a:ext uri="{FF2B5EF4-FFF2-40B4-BE49-F238E27FC236}">
                <a16:creationId xmlns:a16="http://schemas.microsoft.com/office/drawing/2014/main" id="{7E7D108E-AE00-03CE-7A5E-C91AC611E73D}"/>
              </a:ext>
            </a:extLst>
          </p:cNvPr>
          <p:cNvSpPr txBox="1"/>
          <p:nvPr/>
        </p:nvSpPr>
        <p:spPr>
          <a:xfrm>
            <a:off x="4326138" y="767409"/>
            <a:ext cx="4025552" cy="261610"/>
          </a:xfrm>
          <a:prstGeom prst="rect">
            <a:avLst/>
          </a:prstGeom>
          <a:noFill/>
        </p:spPr>
        <p:txBody>
          <a:bodyPr wrap="square" rtlCol="0">
            <a:spAutoFit/>
          </a:bodyPr>
          <a:lstStyle/>
          <a:p>
            <a:r>
              <a:rPr lang="en-US" sz="1100" b="1" u="sng" dirty="0">
                <a:latin typeface="Candara" panose="020E0502030303020204" pitchFamily="34" charset="0"/>
              </a:rPr>
              <a:t>CAW Service</a:t>
            </a:r>
          </a:p>
        </p:txBody>
      </p:sp>
      <p:sp>
        <p:nvSpPr>
          <p:cNvPr id="9" name="文字方塊 2">
            <a:extLst>
              <a:ext uri="{FF2B5EF4-FFF2-40B4-BE49-F238E27FC236}">
                <a16:creationId xmlns:a16="http://schemas.microsoft.com/office/drawing/2014/main" id="{A0BA4DC0-976F-2A67-8346-B26F164F0925}"/>
              </a:ext>
            </a:extLst>
          </p:cNvPr>
          <p:cNvSpPr txBox="1"/>
          <p:nvPr/>
        </p:nvSpPr>
        <p:spPr>
          <a:xfrm>
            <a:off x="97051" y="2510869"/>
            <a:ext cx="4025552" cy="423193"/>
          </a:xfrm>
          <a:prstGeom prst="rect">
            <a:avLst/>
          </a:prstGeom>
          <a:noFill/>
        </p:spPr>
        <p:txBody>
          <a:bodyPr wrap="square" rtlCol="0">
            <a:spAutoFit/>
          </a:bodyPr>
          <a:lstStyle/>
          <a:p>
            <a:r>
              <a:rPr lang="en-US" sz="1100" b="1" u="sng" dirty="0">
                <a:latin typeface="Candara" panose="020E0502030303020204" pitchFamily="34" charset="0"/>
              </a:rPr>
              <a:t>CF trade</a:t>
            </a:r>
            <a:endParaRPr lang="en-US" sz="1050" dirty="0">
              <a:latin typeface="Candara" panose="020E0502030303020204" pitchFamily="34" charset="0"/>
            </a:endParaRPr>
          </a:p>
          <a:p>
            <a:pPr marL="171450" indent="-171450">
              <a:buFont typeface="Arial" panose="020B0604020202020204" pitchFamily="34" charset="0"/>
              <a:buChar char="•"/>
            </a:pPr>
            <a:endParaRPr lang="en-US" sz="1050" i="1" dirty="0"/>
          </a:p>
        </p:txBody>
      </p:sp>
      <p:sp>
        <p:nvSpPr>
          <p:cNvPr id="11" name="文字方塊 2">
            <a:extLst>
              <a:ext uri="{FF2B5EF4-FFF2-40B4-BE49-F238E27FC236}">
                <a16:creationId xmlns:a16="http://schemas.microsoft.com/office/drawing/2014/main" id="{75ABB9FC-7D9B-E228-162A-AE1A5FF88F9B}"/>
              </a:ext>
            </a:extLst>
          </p:cNvPr>
          <p:cNvSpPr txBox="1"/>
          <p:nvPr/>
        </p:nvSpPr>
        <p:spPr>
          <a:xfrm>
            <a:off x="4357734" y="2414032"/>
            <a:ext cx="4025552" cy="261610"/>
          </a:xfrm>
          <a:prstGeom prst="rect">
            <a:avLst/>
          </a:prstGeom>
          <a:noFill/>
        </p:spPr>
        <p:txBody>
          <a:bodyPr wrap="square" rtlCol="0">
            <a:spAutoFit/>
          </a:bodyPr>
          <a:lstStyle/>
          <a:p>
            <a:r>
              <a:rPr lang="en-US" sz="1100" b="1" u="sng" dirty="0">
                <a:latin typeface="Candara" panose="020E0502030303020204" pitchFamily="34" charset="0"/>
              </a:rPr>
              <a:t>LAE S Service</a:t>
            </a:r>
          </a:p>
        </p:txBody>
      </p:sp>
      <p:sp>
        <p:nvSpPr>
          <p:cNvPr id="12" name="文字方塊 2">
            <a:extLst>
              <a:ext uri="{FF2B5EF4-FFF2-40B4-BE49-F238E27FC236}">
                <a16:creationId xmlns:a16="http://schemas.microsoft.com/office/drawing/2014/main" id="{70527284-FD3C-39B0-5C93-EECEE130A75F}"/>
              </a:ext>
            </a:extLst>
          </p:cNvPr>
          <p:cNvSpPr txBox="1"/>
          <p:nvPr/>
        </p:nvSpPr>
        <p:spPr>
          <a:xfrm>
            <a:off x="4354286" y="3507854"/>
            <a:ext cx="4025552" cy="423193"/>
          </a:xfrm>
          <a:prstGeom prst="rect">
            <a:avLst/>
          </a:prstGeom>
          <a:noFill/>
        </p:spPr>
        <p:txBody>
          <a:bodyPr wrap="square" rtlCol="0">
            <a:spAutoFit/>
          </a:bodyPr>
          <a:lstStyle/>
          <a:p>
            <a:r>
              <a:rPr lang="en-US" sz="1100" b="1" u="sng" dirty="0">
                <a:latin typeface="Candara" panose="020E0502030303020204" pitchFamily="34" charset="0"/>
              </a:rPr>
              <a:t>WSA2 Service</a:t>
            </a:r>
          </a:p>
          <a:p>
            <a:pPr marL="171450" indent="-171450">
              <a:buFont typeface="Arial" panose="020B0604020202020204" pitchFamily="34" charset="0"/>
              <a:buChar char="•"/>
            </a:pPr>
            <a:endParaRPr lang="en-US" sz="1050" dirty="0"/>
          </a:p>
        </p:txBody>
      </p:sp>
    </p:spTree>
    <p:extLst>
      <p:ext uri="{BB962C8B-B14F-4D97-AF65-F5344CB8AC3E}">
        <p14:creationId xmlns:p14="http://schemas.microsoft.com/office/powerpoint/2010/main" val="294972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3D035-8A51-1502-1BE3-A602557F9B7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87A944A-5799-96ED-9214-8F8E2DD6F0F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192530D8-BE9A-2307-956F-A74EDE380861}"/>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8" name="文字方塊 7">
            <a:extLst>
              <a:ext uri="{FF2B5EF4-FFF2-40B4-BE49-F238E27FC236}">
                <a16:creationId xmlns:a16="http://schemas.microsoft.com/office/drawing/2014/main" id="{15A1D04D-3E4E-9B2F-6F75-D16BB722ABF1}"/>
              </a:ext>
            </a:extLst>
          </p:cNvPr>
          <p:cNvSpPr txBox="1"/>
          <p:nvPr/>
        </p:nvSpPr>
        <p:spPr>
          <a:xfrm>
            <a:off x="179512" y="843558"/>
            <a:ext cx="2582758" cy="369332"/>
          </a:xfrm>
          <a:prstGeom prst="rect">
            <a:avLst/>
          </a:prstGeom>
          <a:noFill/>
        </p:spPr>
        <p:txBody>
          <a:bodyPr wrap="none" rtlCol="0">
            <a:spAutoFit/>
          </a:bodyPr>
          <a:lstStyle/>
          <a:p>
            <a:r>
              <a:rPr lang="en-US" b="1" dirty="0">
                <a:highlight>
                  <a:srgbClr val="FFFF00"/>
                </a:highlight>
                <a:latin typeface="Candara" panose="020E0502030303020204" pitchFamily="34" charset="0"/>
              </a:rPr>
              <a:t>Future Plan Suggestion: </a:t>
            </a:r>
          </a:p>
        </p:txBody>
      </p:sp>
    </p:spTree>
    <p:extLst>
      <p:ext uri="{BB962C8B-B14F-4D97-AF65-F5344CB8AC3E}">
        <p14:creationId xmlns:p14="http://schemas.microsoft.com/office/powerpoint/2010/main" val="3317694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dirty="0">
              <a:solidFill>
                <a:prstClr val="black"/>
              </a:solidFill>
              <a:latin typeface="Calibri"/>
            </a:endParaRPr>
          </a:p>
        </p:txBody>
      </p:sp>
      <p:sp>
        <p:nvSpPr>
          <p:cNvPr id="3" name="文字方塊 2"/>
          <p:cNvSpPr txBox="1"/>
          <p:nvPr/>
        </p:nvSpPr>
        <p:spPr>
          <a:xfrm>
            <a:off x="179512" y="673516"/>
            <a:ext cx="8784976" cy="1815882"/>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u="sng" dirty="0">
                <a:latin typeface="Candara" panose="020E0502030303020204" pitchFamily="34" charset="0"/>
              </a:rPr>
              <a:t>E</a:t>
            </a:r>
            <a:r>
              <a:rPr lang="en-US" u="sng" dirty="0">
                <a:latin typeface="Candara" panose="020E0502030303020204" pitchFamily="34" charset="0"/>
              </a:rPr>
              <a:t>conomic background</a:t>
            </a:r>
          </a:p>
          <a:p>
            <a:pPr marL="285750" indent="-285750">
              <a:buFont typeface="Arial" pitchFamily="34" charset="0"/>
              <a:buChar char="•"/>
            </a:pPr>
            <a:endParaRPr lang="en-US" sz="1000" dirty="0">
              <a:latin typeface="Candara" panose="020E0502030303020204" pitchFamily="34" charset="0"/>
            </a:endParaRPr>
          </a:p>
          <a:p>
            <a:pPr marL="171450" indent="-171450">
              <a:buFont typeface="Arial" panose="020B0604020202020204" pitchFamily="34" charset="0"/>
              <a:buChar char="•"/>
            </a:pPr>
            <a:endParaRPr lang="es-ES" sz="1200" dirty="0">
              <a:latin typeface="Candara" panose="020E05020303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463940411"/>
              </p:ext>
            </p:extLst>
          </p:nvPr>
        </p:nvGraphicFramePr>
        <p:xfrm>
          <a:off x="1192560" y="1059582"/>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345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162157507"/>
              </p:ext>
            </p:extLst>
          </p:nvPr>
        </p:nvGraphicFramePr>
        <p:xfrm>
          <a:off x="107504" y="771551"/>
          <a:ext cx="8928993" cy="328592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60230">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23</a:t>
            </a:fld>
            <a:endParaRPr lang="en-US" sz="1000" dirty="0"/>
          </a:p>
        </p:txBody>
      </p:sp>
    </p:spTree>
    <p:extLst>
      <p:ext uri="{BB962C8B-B14F-4D97-AF65-F5344CB8AC3E}">
        <p14:creationId xmlns:p14="http://schemas.microsoft.com/office/powerpoint/2010/main" val="249924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828943195"/>
              </p:ext>
            </p:extLst>
          </p:nvPr>
        </p:nvGraphicFramePr>
        <p:xfrm>
          <a:off x="107504" y="763999"/>
          <a:ext cx="8928993" cy="325095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02463">
                  <a:extLst>
                    <a:ext uri="{9D8B030D-6E8A-4147-A177-3AD203B41FA5}">
                      <a16:colId xmlns:a16="http://schemas.microsoft.com/office/drawing/2014/main" val="1668644550"/>
                    </a:ext>
                  </a:extLst>
                </a:gridCol>
                <a:gridCol w="4608513">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4">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 LAE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vMerge="1">
                  <a:txBody>
                    <a:bodyPr/>
                    <a:lstStyle/>
                    <a:p>
                      <a:pPr algn="ctr" fontAlgn="ct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Productivity WSA2</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166143"/>
                  </a:ext>
                </a:extLst>
              </a:tr>
              <a:tr h="442650">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u="none" strike="noStrike"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24</a:t>
            </a:fld>
            <a:endParaRPr lang="en-US" sz="1000" dirty="0"/>
          </a:p>
        </p:txBody>
      </p:sp>
    </p:spTree>
    <p:extLst>
      <p:ext uri="{BB962C8B-B14F-4D97-AF65-F5344CB8AC3E}">
        <p14:creationId xmlns:p14="http://schemas.microsoft.com/office/powerpoint/2010/main" val="1044595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3" name="文字方塊 2"/>
          <p:cNvSpPr txBox="1"/>
          <p:nvPr/>
        </p:nvSpPr>
        <p:spPr>
          <a:xfrm>
            <a:off x="107504" y="639824"/>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8" name="文字方塊 7"/>
          <p:cNvSpPr txBox="1"/>
          <p:nvPr/>
        </p:nvSpPr>
        <p:spPr>
          <a:xfrm>
            <a:off x="114500" y="3013328"/>
            <a:ext cx="2582758" cy="369332"/>
          </a:xfrm>
          <a:prstGeom prst="rect">
            <a:avLst/>
          </a:prstGeom>
          <a:noFill/>
        </p:spPr>
        <p:txBody>
          <a:bodyPr wrap="none" rtlCol="0">
            <a:spAutoFit/>
          </a:bodyPr>
          <a:lstStyle/>
          <a:p>
            <a:r>
              <a:rPr lang="en-US" b="1" dirty="0">
                <a:latin typeface="Candara" panose="020E0502030303020204" pitchFamily="34" charset="0"/>
              </a:rPr>
              <a:t>Future Plan Suggestion: </a:t>
            </a:r>
          </a:p>
        </p:txBody>
      </p:sp>
    </p:spTree>
    <p:extLst>
      <p:ext uri="{BB962C8B-B14F-4D97-AF65-F5344CB8AC3E}">
        <p14:creationId xmlns:p14="http://schemas.microsoft.com/office/powerpoint/2010/main" val="4122079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3" name="文字方塊 2"/>
          <p:cNvSpPr txBox="1"/>
          <p:nvPr/>
        </p:nvSpPr>
        <p:spPr>
          <a:xfrm>
            <a:off x="179512" y="771550"/>
            <a:ext cx="8784976" cy="2031325"/>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77295775"/>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8354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045B-390E-BA27-0032-6F8DC594A1D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B20DEE4-4A62-CDA5-4E54-D56829EB2783}"/>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F0081DC-E061-920D-2953-1E0F3363337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20F5D37-90C8-79D3-8F55-66253EDE5DA3}"/>
              </a:ext>
            </a:extLst>
          </p:cNvPr>
          <p:cNvSpPr txBox="1"/>
          <p:nvPr/>
        </p:nvSpPr>
        <p:spPr>
          <a:xfrm>
            <a:off x="179512" y="656878"/>
            <a:ext cx="8784976" cy="369332"/>
          </a:xfrm>
          <a:prstGeom prst="rect">
            <a:avLst/>
          </a:prstGeom>
          <a:noFill/>
        </p:spPr>
        <p:txBody>
          <a:bodyPr wrap="square" rtlCol="0" anchor="t">
            <a:spAutoFit/>
          </a:bodyPr>
          <a:lstStyle/>
          <a:p>
            <a:r>
              <a:rPr lang="en-US" dirty="0">
                <a:latin typeface="Candara" panose="020E0502030303020204" pitchFamily="34" charset="0"/>
              </a:rPr>
              <a:t>Market share and Loading volume prospect </a:t>
            </a:r>
            <a:r>
              <a:rPr lang="en-US" altLang="zh-TW" dirty="0">
                <a:latin typeface="Candara" panose="020E0502030303020204" pitchFamily="34" charset="0"/>
              </a:rPr>
              <a:t>2024</a:t>
            </a:r>
            <a:r>
              <a:rPr lang="en-US" dirty="0">
                <a:latin typeface="Candara" panose="020E0502030303020204" pitchFamily="34" charset="0"/>
              </a:rPr>
              <a:t> (Long Haul)</a:t>
            </a:r>
          </a:p>
        </p:txBody>
      </p:sp>
      <p:pic>
        <p:nvPicPr>
          <p:cNvPr id="20" name="Imagen 19">
            <a:extLst>
              <a:ext uri="{FF2B5EF4-FFF2-40B4-BE49-F238E27FC236}">
                <a16:creationId xmlns:a16="http://schemas.microsoft.com/office/drawing/2014/main" id="{CF2A4458-1541-D732-D065-02D72998D22F}"/>
              </a:ext>
            </a:extLst>
          </p:cNvPr>
          <p:cNvPicPr>
            <a:picLocks noChangeAspect="1"/>
          </p:cNvPicPr>
          <p:nvPr/>
        </p:nvPicPr>
        <p:blipFill>
          <a:blip r:embed="rId3"/>
          <a:stretch>
            <a:fillRect/>
          </a:stretch>
        </p:blipFill>
        <p:spPr>
          <a:xfrm>
            <a:off x="395536" y="1008893"/>
            <a:ext cx="2376264" cy="2090744"/>
          </a:xfrm>
          <a:prstGeom prst="rect">
            <a:avLst/>
          </a:prstGeom>
        </p:spPr>
      </p:pic>
      <p:pic>
        <p:nvPicPr>
          <p:cNvPr id="23" name="Imagen 22">
            <a:extLst>
              <a:ext uri="{FF2B5EF4-FFF2-40B4-BE49-F238E27FC236}">
                <a16:creationId xmlns:a16="http://schemas.microsoft.com/office/drawing/2014/main" id="{0C3977C1-D610-C4C7-7D12-A3E5651722FF}"/>
              </a:ext>
            </a:extLst>
          </p:cNvPr>
          <p:cNvPicPr>
            <a:picLocks noChangeAspect="1"/>
          </p:cNvPicPr>
          <p:nvPr/>
        </p:nvPicPr>
        <p:blipFill>
          <a:blip r:embed="rId4"/>
          <a:stretch>
            <a:fillRect/>
          </a:stretch>
        </p:blipFill>
        <p:spPr>
          <a:xfrm>
            <a:off x="3203847" y="3142289"/>
            <a:ext cx="3370769" cy="1842628"/>
          </a:xfrm>
          <a:prstGeom prst="rect">
            <a:avLst/>
          </a:prstGeom>
        </p:spPr>
      </p:pic>
      <p:pic>
        <p:nvPicPr>
          <p:cNvPr id="24" name="Imagen 23">
            <a:extLst>
              <a:ext uri="{FF2B5EF4-FFF2-40B4-BE49-F238E27FC236}">
                <a16:creationId xmlns:a16="http://schemas.microsoft.com/office/drawing/2014/main" id="{7F44A208-784A-8DE1-4786-BFE5F526CD0E}"/>
              </a:ext>
            </a:extLst>
          </p:cNvPr>
          <p:cNvPicPr>
            <a:picLocks noChangeAspect="1"/>
          </p:cNvPicPr>
          <p:nvPr/>
        </p:nvPicPr>
        <p:blipFill>
          <a:blip r:embed="rId5"/>
          <a:stretch>
            <a:fillRect/>
          </a:stretch>
        </p:blipFill>
        <p:spPr>
          <a:xfrm>
            <a:off x="3203848" y="1059582"/>
            <a:ext cx="3370769" cy="1857904"/>
          </a:xfrm>
          <a:prstGeom prst="rect">
            <a:avLst/>
          </a:prstGeom>
        </p:spPr>
      </p:pic>
      <p:pic>
        <p:nvPicPr>
          <p:cNvPr id="25" name="Imagen 24">
            <a:extLst>
              <a:ext uri="{FF2B5EF4-FFF2-40B4-BE49-F238E27FC236}">
                <a16:creationId xmlns:a16="http://schemas.microsoft.com/office/drawing/2014/main" id="{D3F5D00F-536E-144F-C43C-252D8128F6E6}"/>
              </a:ext>
            </a:extLst>
          </p:cNvPr>
          <p:cNvPicPr>
            <a:picLocks noChangeAspect="1"/>
          </p:cNvPicPr>
          <p:nvPr/>
        </p:nvPicPr>
        <p:blipFill>
          <a:blip r:embed="rId6"/>
          <a:stretch>
            <a:fillRect/>
          </a:stretch>
        </p:blipFill>
        <p:spPr>
          <a:xfrm>
            <a:off x="293030" y="3205490"/>
            <a:ext cx="2581275" cy="1752600"/>
          </a:xfrm>
          <a:prstGeom prst="rect">
            <a:avLst/>
          </a:prstGeom>
        </p:spPr>
      </p:pic>
      <p:pic>
        <p:nvPicPr>
          <p:cNvPr id="26" name="Imagen 25">
            <a:extLst>
              <a:ext uri="{FF2B5EF4-FFF2-40B4-BE49-F238E27FC236}">
                <a16:creationId xmlns:a16="http://schemas.microsoft.com/office/drawing/2014/main" id="{574744D5-E68B-BECA-2730-2AF864060257}"/>
              </a:ext>
            </a:extLst>
          </p:cNvPr>
          <p:cNvPicPr>
            <a:picLocks noChangeAspect="1"/>
          </p:cNvPicPr>
          <p:nvPr/>
        </p:nvPicPr>
        <p:blipFill>
          <a:blip r:embed="rId7"/>
          <a:stretch>
            <a:fillRect/>
          </a:stretch>
        </p:blipFill>
        <p:spPr>
          <a:xfrm>
            <a:off x="6807244" y="1008893"/>
            <a:ext cx="2200275" cy="1771650"/>
          </a:xfrm>
          <a:prstGeom prst="rect">
            <a:avLst/>
          </a:prstGeom>
        </p:spPr>
      </p:pic>
      <p:pic>
        <p:nvPicPr>
          <p:cNvPr id="27" name="Imagen 26">
            <a:extLst>
              <a:ext uri="{FF2B5EF4-FFF2-40B4-BE49-F238E27FC236}">
                <a16:creationId xmlns:a16="http://schemas.microsoft.com/office/drawing/2014/main" id="{FEF2B4BE-246B-623C-4EDE-DB1D459367D8}"/>
              </a:ext>
            </a:extLst>
          </p:cNvPr>
          <p:cNvPicPr>
            <a:picLocks noChangeAspect="1"/>
          </p:cNvPicPr>
          <p:nvPr/>
        </p:nvPicPr>
        <p:blipFill>
          <a:blip r:embed="rId8"/>
          <a:stretch>
            <a:fillRect/>
          </a:stretch>
        </p:blipFill>
        <p:spPr>
          <a:xfrm>
            <a:off x="6829442" y="3177867"/>
            <a:ext cx="2238375" cy="1752600"/>
          </a:xfrm>
          <a:prstGeom prst="rect">
            <a:avLst/>
          </a:prstGeom>
        </p:spPr>
      </p:pic>
    </p:spTree>
    <p:extLst>
      <p:ext uri="{BB962C8B-B14F-4D97-AF65-F5344CB8AC3E}">
        <p14:creationId xmlns:p14="http://schemas.microsoft.com/office/powerpoint/2010/main" val="52501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82EE-1C8B-4141-6C19-05FE154B762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7C70F55-C5C6-B57F-262A-9D7AD3E1D948}"/>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18A48F0D-6401-EC07-19DF-9587BF1C1C00}"/>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784E878-2549-030C-B69A-D88C56E54860}"/>
              </a:ext>
            </a:extLst>
          </p:cNvPr>
          <p:cNvSpPr txBox="1"/>
          <p:nvPr/>
        </p:nvSpPr>
        <p:spPr>
          <a:xfrm>
            <a:off x="179512" y="660271"/>
            <a:ext cx="8784976" cy="369332"/>
          </a:xfrm>
          <a:prstGeom prst="rect">
            <a:avLst/>
          </a:prstGeom>
          <a:noFill/>
        </p:spPr>
        <p:txBody>
          <a:bodyPr wrap="square" rtlCol="0" anchor="t">
            <a:spAutoFit/>
          </a:bodyPr>
          <a:lstStyle/>
          <a:p>
            <a:r>
              <a:rPr lang="en-US" dirty="0">
                <a:latin typeface="Candara" panose="020E0502030303020204" pitchFamily="34" charset="0"/>
              </a:rPr>
              <a:t>Market share and Loading volume prospect </a:t>
            </a:r>
            <a:r>
              <a:rPr lang="en-US" altLang="zh-TW" dirty="0">
                <a:latin typeface="Candara" panose="020E0502030303020204" pitchFamily="34" charset="0"/>
              </a:rPr>
              <a:t>2024</a:t>
            </a:r>
            <a:r>
              <a:rPr lang="en-US" dirty="0">
                <a:latin typeface="Candara" panose="020E0502030303020204" pitchFamily="34" charset="0"/>
              </a:rPr>
              <a:t> (Long Haul)</a:t>
            </a:r>
          </a:p>
        </p:txBody>
      </p:sp>
      <p:pic>
        <p:nvPicPr>
          <p:cNvPr id="2" name="Imagen 1">
            <a:extLst>
              <a:ext uri="{FF2B5EF4-FFF2-40B4-BE49-F238E27FC236}">
                <a16:creationId xmlns:a16="http://schemas.microsoft.com/office/drawing/2014/main" id="{27FCEBCD-0EB8-F6B6-E4E6-F5FF85811E60}"/>
              </a:ext>
            </a:extLst>
          </p:cNvPr>
          <p:cNvPicPr>
            <a:picLocks noChangeAspect="1"/>
          </p:cNvPicPr>
          <p:nvPr/>
        </p:nvPicPr>
        <p:blipFill>
          <a:blip r:embed="rId3"/>
          <a:stretch>
            <a:fillRect/>
          </a:stretch>
        </p:blipFill>
        <p:spPr>
          <a:xfrm>
            <a:off x="431151" y="1071496"/>
            <a:ext cx="2224290" cy="1900661"/>
          </a:xfrm>
          <a:prstGeom prst="rect">
            <a:avLst/>
          </a:prstGeom>
        </p:spPr>
      </p:pic>
      <p:pic>
        <p:nvPicPr>
          <p:cNvPr id="6" name="Imagen 5">
            <a:extLst>
              <a:ext uri="{FF2B5EF4-FFF2-40B4-BE49-F238E27FC236}">
                <a16:creationId xmlns:a16="http://schemas.microsoft.com/office/drawing/2014/main" id="{D0DA5916-8837-E068-8F12-4437B087DC66}"/>
              </a:ext>
            </a:extLst>
          </p:cNvPr>
          <p:cNvPicPr>
            <a:picLocks noChangeAspect="1"/>
          </p:cNvPicPr>
          <p:nvPr/>
        </p:nvPicPr>
        <p:blipFill>
          <a:blip r:embed="rId4"/>
          <a:stretch>
            <a:fillRect/>
          </a:stretch>
        </p:blipFill>
        <p:spPr>
          <a:xfrm>
            <a:off x="2991136" y="1040269"/>
            <a:ext cx="3516308" cy="1879327"/>
          </a:xfrm>
          <a:prstGeom prst="rect">
            <a:avLst/>
          </a:prstGeom>
        </p:spPr>
      </p:pic>
      <p:pic>
        <p:nvPicPr>
          <p:cNvPr id="8" name="Imagen 7">
            <a:extLst>
              <a:ext uri="{FF2B5EF4-FFF2-40B4-BE49-F238E27FC236}">
                <a16:creationId xmlns:a16="http://schemas.microsoft.com/office/drawing/2014/main" id="{B24C3D46-A32C-83E5-01AC-4E02BC960A70}"/>
              </a:ext>
            </a:extLst>
          </p:cNvPr>
          <p:cNvPicPr>
            <a:picLocks noChangeAspect="1"/>
          </p:cNvPicPr>
          <p:nvPr/>
        </p:nvPicPr>
        <p:blipFill>
          <a:blip r:embed="rId5"/>
          <a:stretch>
            <a:fillRect/>
          </a:stretch>
        </p:blipFill>
        <p:spPr>
          <a:xfrm>
            <a:off x="396337" y="3299596"/>
            <a:ext cx="2333139" cy="1584124"/>
          </a:xfrm>
          <a:prstGeom prst="rect">
            <a:avLst/>
          </a:prstGeom>
        </p:spPr>
      </p:pic>
      <p:pic>
        <p:nvPicPr>
          <p:cNvPr id="9" name="Imagen 8">
            <a:extLst>
              <a:ext uri="{FF2B5EF4-FFF2-40B4-BE49-F238E27FC236}">
                <a16:creationId xmlns:a16="http://schemas.microsoft.com/office/drawing/2014/main" id="{0B4553AB-544F-1E05-AEF8-1D624A939065}"/>
              </a:ext>
            </a:extLst>
          </p:cNvPr>
          <p:cNvPicPr>
            <a:picLocks noChangeAspect="1"/>
          </p:cNvPicPr>
          <p:nvPr/>
        </p:nvPicPr>
        <p:blipFill>
          <a:blip r:embed="rId6"/>
          <a:stretch>
            <a:fillRect/>
          </a:stretch>
        </p:blipFill>
        <p:spPr>
          <a:xfrm>
            <a:off x="3033193" y="3140695"/>
            <a:ext cx="3450500" cy="1839669"/>
          </a:xfrm>
          <a:prstGeom prst="rect">
            <a:avLst/>
          </a:prstGeom>
        </p:spPr>
      </p:pic>
      <p:pic>
        <p:nvPicPr>
          <p:cNvPr id="10" name="Imagen 9">
            <a:extLst>
              <a:ext uri="{FF2B5EF4-FFF2-40B4-BE49-F238E27FC236}">
                <a16:creationId xmlns:a16="http://schemas.microsoft.com/office/drawing/2014/main" id="{98810291-3510-F4FA-AE33-E00FF9786175}"/>
              </a:ext>
            </a:extLst>
          </p:cNvPr>
          <p:cNvPicPr>
            <a:picLocks noChangeAspect="1"/>
          </p:cNvPicPr>
          <p:nvPr/>
        </p:nvPicPr>
        <p:blipFill>
          <a:blip r:embed="rId7"/>
          <a:stretch>
            <a:fillRect/>
          </a:stretch>
        </p:blipFill>
        <p:spPr>
          <a:xfrm>
            <a:off x="6673399" y="1071496"/>
            <a:ext cx="2323057" cy="1649270"/>
          </a:xfrm>
          <a:prstGeom prst="rect">
            <a:avLst/>
          </a:prstGeom>
        </p:spPr>
      </p:pic>
      <p:pic>
        <p:nvPicPr>
          <p:cNvPr id="12" name="Imagen 11">
            <a:extLst>
              <a:ext uri="{FF2B5EF4-FFF2-40B4-BE49-F238E27FC236}">
                <a16:creationId xmlns:a16="http://schemas.microsoft.com/office/drawing/2014/main" id="{72D2B038-E8E0-BF8F-5806-BF13E9666036}"/>
              </a:ext>
            </a:extLst>
          </p:cNvPr>
          <p:cNvPicPr>
            <a:picLocks noChangeAspect="1"/>
          </p:cNvPicPr>
          <p:nvPr/>
        </p:nvPicPr>
        <p:blipFill>
          <a:blip r:embed="rId8"/>
          <a:stretch>
            <a:fillRect/>
          </a:stretch>
        </p:blipFill>
        <p:spPr>
          <a:xfrm>
            <a:off x="6673399" y="3231046"/>
            <a:ext cx="2381026" cy="1681916"/>
          </a:xfrm>
          <a:prstGeom prst="rect">
            <a:avLst/>
          </a:prstGeom>
        </p:spPr>
      </p:pic>
    </p:spTree>
    <p:extLst>
      <p:ext uri="{BB962C8B-B14F-4D97-AF65-F5344CB8AC3E}">
        <p14:creationId xmlns:p14="http://schemas.microsoft.com/office/powerpoint/2010/main" val="262505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3BA9-C0C6-1857-AD79-5E9326C79B6D}"/>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6E23393E-98B7-65D2-0AB6-8CDA0C2C557B}"/>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AC0B5163-3F70-67D4-1C1C-3659970FDAC4}"/>
              </a:ext>
            </a:extLst>
          </p:cNvPr>
          <p:cNvGraphicFramePr>
            <a:graphicFrameLocks noGrp="1"/>
          </p:cNvGraphicFramePr>
          <p:nvPr>
            <p:extLst>
              <p:ext uri="{D42A27DB-BD31-4B8C-83A1-F6EECF244321}">
                <p14:modId xmlns:p14="http://schemas.microsoft.com/office/powerpoint/2010/main" val="3839342935"/>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(Ocean) 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FDF77921-A0FC-EFAA-17D4-049D79AE58DA}"/>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FD147A4A-C073-4811-BA70-52011A2EE97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Tree>
    <p:extLst>
      <p:ext uri="{BB962C8B-B14F-4D97-AF65-F5344CB8AC3E}">
        <p14:creationId xmlns:p14="http://schemas.microsoft.com/office/powerpoint/2010/main" val="155822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01</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EMX</a:t>
            </a:r>
          </a:p>
          <a:p>
            <a:pPr lvl="0" algn="ctr">
              <a:defRPr/>
            </a:pPr>
            <a:r>
              <a:rPr lang="en-US" altLang="zh-CN" sz="2400" b="1" dirty="0">
                <a:solidFill>
                  <a:prstClr val="black">
                    <a:lumMod val="85000"/>
                    <a:lumOff val="15000"/>
                  </a:prstClr>
                </a:solidFill>
                <a:latin typeface="DFKai-SB" pitchFamily="65" charset="-120"/>
                <a:ea typeface="DFKai-SB" pitchFamily="65" charset="-120"/>
              </a:rPr>
              <a:t>(MEXICO)</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701572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4441-2C8F-D126-6054-584FA898895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62AF6EC-4506-AD67-445B-8965F436F91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2A2F88C-4802-18B4-8CC8-D66DB7C848F7}"/>
              </a:ext>
            </a:extLst>
          </p:cNvPr>
          <p:cNvGraphicFramePr>
            <a:graphicFrameLocks noGrp="1"/>
          </p:cNvGraphicFramePr>
          <p:nvPr>
            <p:extLst>
              <p:ext uri="{D42A27DB-BD31-4B8C-83A1-F6EECF244321}">
                <p14:modId xmlns:p14="http://schemas.microsoft.com/office/powerpoint/2010/main" val="2133568048"/>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2EDADB66-4549-93BE-DBAD-FD2C41EEF2C7}"/>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DA17503D-85EF-031A-2BB1-BCC2FE7324FB}"/>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Tree>
    <p:extLst>
      <p:ext uri="{BB962C8B-B14F-4D97-AF65-F5344CB8AC3E}">
        <p14:creationId xmlns:p14="http://schemas.microsoft.com/office/powerpoint/2010/main" val="2372462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UNI</a:t>
            </a:r>
          </a:p>
          <a:p>
            <a:pPr lvl="0" algn="ctr">
              <a:defRPr/>
            </a:pPr>
            <a:r>
              <a:rPr lang="en-US" altLang="zh-CN" sz="2400" b="1" dirty="0">
                <a:solidFill>
                  <a:prstClr val="black">
                    <a:lumMod val="85000"/>
                    <a:lumOff val="15000"/>
                  </a:prstClr>
                </a:solidFill>
                <a:latin typeface="DFKai-SB" pitchFamily="65" charset="-120"/>
                <a:ea typeface="DFKai-SB" pitchFamily="65" charset="-120"/>
              </a:rPr>
              <a:t>(HONDURAS)</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1988472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graphicFrame>
        <p:nvGraphicFramePr>
          <p:cNvPr id="2" name="Table 4">
            <a:extLst>
              <a:ext uri="{FF2B5EF4-FFF2-40B4-BE49-F238E27FC236}">
                <a16:creationId xmlns:a16="http://schemas.microsoft.com/office/drawing/2014/main" id="{9B8021B5-8DCA-6270-5C04-4D397955F8BF}"/>
              </a:ext>
            </a:extLst>
          </p:cNvPr>
          <p:cNvGraphicFramePr>
            <a:graphicFrameLocks noGrp="1"/>
          </p:cNvGraphicFramePr>
          <p:nvPr>
            <p:extLst>
              <p:ext uri="{D42A27DB-BD31-4B8C-83A1-F6EECF244321}">
                <p14:modId xmlns:p14="http://schemas.microsoft.com/office/powerpoint/2010/main" val="3293164677"/>
              </p:ext>
            </p:extLst>
          </p:nvPr>
        </p:nvGraphicFramePr>
        <p:xfrm>
          <a:off x="104257" y="686688"/>
          <a:ext cx="8935488" cy="3888194"/>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25109">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1,766</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1,513</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86%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1,754</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r>
                        <a:rPr lang="de-DE" sz="900" b="0" i="0" u="none" strike="noStrike" dirty="0">
                          <a:solidFill>
                            <a:schemeClr val="tx1"/>
                          </a:solidFill>
                          <a:effectLst/>
                          <a:latin typeface="DFKai-SB" pitchFamily="65" charset="-120"/>
                          <a:ea typeface="DFKai-SB" pitchFamily="65" charset="-120"/>
                        </a:rPr>
                        <a:t>Unstable</a:t>
                      </a:r>
                      <a:r>
                        <a:rPr lang="de-DE" sz="900" b="0" i="0" u="none" strike="noStrike" baseline="0" dirty="0">
                          <a:solidFill>
                            <a:schemeClr val="tx1"/>
                          </a:solidFill>
                          <a:effectLst/>
                          <a:latin typeface="DFKai-SB" pitchFamily="65" charset="-120"/>
                          <a:ea typeface="DFKai-SB" pitchFamily="65" charset="-120"/>
                        </a:rPr>
                        <a:t> LAE service made clients to find another solutions as HNZPU, GTZNJ or SVACJ with other carriers as EMC TT more 100 days.</a:t>
                      </a:r>
                    </a:p>
                    <a:p>
                      <a:pPr marL="171450" indent="-171450" algn="l" rtl="0" fontAlgn="ctr">
                        <a:buFont typeface="Arial" panose="020B0604020202020204" pitchFamily="34" charset="0"/>
                        <a:buChar char="•"/>
                      </a:pPr>
                      <a:r>
                        <a:rPr lang="de-DE" sz="900" b="0" i="0" u="none" strike="noStrike" baseline="0" dirty="0">
                          <a:solidFill>
                            <a:schemeClr val="tx1"/>
                          </a:solidFill>
                          <a:effectLst/>
                          <a:latin typeface="DFKai-SB" pitchFamily="65" charset="-120"/>
                          <a:ea typeface="DFKai-SB" pitchFamily="65" charset="-120"/>
                        </a:rPr>
                        <a:t>We lost almost 500 TEU‘s due to long TT of LAE service, as well from POL services WSA and others making T/S MXLZC, several clients TT 200 days their shipments.</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080120">
                <a:tc vMerge="1">
                  <a:txBody>
                    <a:bodyPr/>
                    <a:lstStyle/>
                    <a:p>
                      <a:endParaRPr lang="en-US"/>
                    </a:p>
                  </a:txBody>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223</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284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127%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245</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900" b="0" i="0" u="none" strike="noStrike" baseline="0" dirty="0">
                          <a:solidFill>
                            <a:schemeClr val="tx1"/>
                          </a:solidFill>
                          <a:effectLst/>
                          <a:latin typeface="DFKai-SB" pitchFamily="65" charset="-120"/>
                          <a:ea typeface="DFKai-SB" pitchFamily="65" charset="-120"/>
                        </a:rPr>
                        <a:t>Need to stay market rate level so we can be competitive.</a:t>
                      </a:r>
                    </a:p>
                    <a:p>
                      <a:pPr marL="171450" indent="-171450" algn="just" rtl="0" fontAlgn="ctr">
                        <a:buFont typeface="Arial" panose="020B0604020202020204" pitchFamily="34" charset="0"/>
                        <a:buChar char="•"/>
                      </a:pPr>
                      <a:r>
                        <a:rPr lang="de-DE" sz="900" b="0" i="0" u="none" strike="noStrike" baseline="0" dirty="0">
                          <a:solidFill>
                            <a:schemeClr val="tx1"/>
                          </a:solidFill>
                          <a:effectLst/>
                          <a:latin typeface="DFKai-SB" pitchFamily="65" charset="-120"/>
                          <a:ea typeface="DFKai-SB" pitchFamily="65" charset="-120"/>
                        </a:rPr>
                        <a:t>Promote more spot rates so can capture volume and comply KPI.</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707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Font typeface="Arial"/>
                        <a:buNone/>
                      </a:pPr>
                      <a:r>
                        <a:rPr lang="en-US" altLang="zh-TW" sz="1000" dirty="0">
                          <a:solidFill>
                            <a:schemeClr val="dk1"/>
                          </a:solidFill>
                          <a:latin typeface="DFKai-SB"/>
                          <a:ea typeface="DFKai-SB"/>
                          <a:cs typeface="DFKai-SB"/>
                          <a:sym typeface="DFKai-SB"/>
                        </a:rPr>
                        <a:t>428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61%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439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900" b="0" i="0" u="none" strike="noStrike" dirty="0">
                          <a:solidFill>
                            <a:schemeClr val="tx1"/>
                          </a:solidFill>
                          <a:effectLst/>
                          <a:latin typeface="DFKai-SB" pitchFamily="65" charset="-120"/>
                          <a:ea typeface="DFKai-SB" pitchFamily="65" charset="-120"/>
                        </a:rPr>
                        <a:t>Due to LAE unstable service RH equipment was not fluent</a:t>
                      </a:r>
                      <a:r>
                        <a:rPr lang="de-DE" sz="900" b="0" i="0" u="none" strike="noStrike" baseline="0" dirty="0">
                          <a:solidFill>
                            <a:schemeClr val="tx1"/>
                          </a:solidFill>
                          <a:effectLst/>
                          <a:latin typeface="DFKai-SB" pitchFamily="65" charset="-120"/>
                          <a:ea typeface="DFKai-SB" pitchFamily="65" charset="-120"/>
                        </a:rPr>
                        <a:t> as past years, we lost around 400 TEU‘s export from HN to TW.</a:t>
                      </a:r>
                    </a:p>
                    <a:p>
                      <a:pPr marL="171450" indent="-171450" algn="just" rtl="0" fontAlgn="ctr">
                        <a:buFont typeface="Arial" panose="020B0604020202020204" pitchFamily="34" charset="0"/>
                        <a:buChar char="•"/>
                      </a:pPr>
                      <a:r>
                        <a:rPr lang="de-DE" sz="900" b="0" i="0" u="none" strike="noStrike" baseline="0" dirty="0">
                          <a:solidFill>
                            <a:schemeClr val="tx1"/>
                          </a:solidFill>
                          <a:effectLst/>
                          <a:latin typeface="DFKai-SB" pitchFamily="65" charset="-120"/>
                          <a:ea typeface="DFKai-SB" pitchFamily="65" charset="-120"/>
                        </a:rPr>
                        <a:t>Free trade agreement between HN and TW expiration made exports of frozen shrimp drop.</a:t>
                      </a:r>
                    </a:p>
                    <a:p>
                      <a:pPr marL="171450" indent="-171450" algn="just" rtl="0" fontAlgn="ctr">
                        <a:buFont typeface="Arial" panose="020B0604020202020204" pitchFamily="34" charset="0"/>
                        <a:buChar char="•"/>
                      </a:pPr>
                      <a:r>
                        <a:rPr lang="de-DE" sz="900" b="0" i="0" u="none" strike="noStrike" baseline="0" dirty="0">
                          <a:solidFill>
                            <a:schemeClr val="tx1"/>
                          </a:solidFill>
                          <a:effectLst/>
                          <a:latin typeface="DFKai-SB" pitchFamily="65" charset="-120"/>
                          <a:ea typeface="DFKai-SB" pitchFamily="65" charset="-120"/>
                        </a:rPr>
                        <a:t>Need support on second leg to IN, right now is our main market.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0751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6310488"/>
              </p:ext>
            </p:extLst>
          </p:nvPr>
        </p:nvGraphicFramePr>
        <p:xfrm>
          <a:off x="104257" y="686688"/>
          <a:ext cx="8935488" cy="4320242"/>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800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286</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36%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r>
                        <a:rPr lang="de-DE" sz="900" b="0" i="0" u="none" strike="noStrike" dirty="0">
                          <a:solidFill>
                            <a:schemeClr val="tx1"/>
                          </a:solidFill>
                          <a:effectLst/>
                          <a:latin typeface="DFKai-SB" pitchFamily="65" charset="-120"/>
                          <a:ea typeface="DFKai-SB" pitchFamily="65" charset="-120"/>
                        </a:rPr>
                        <a:t>No competitive rates against market rate level, we lost almost 100%</a:t>
                      </a:r>
                      <a:r>
                        <a:rPr lang="de-DE" sz="900" b="0" i="0" u="none" strike="noStrike" baseline="0" dirty="0">
                          <a:solidFill>
                            <a:schemeClr val="tx1"/>
                          </a:solidFill>
                          <a:effectLst/>
                          <a:latin typeface="DFKai-SB" pitchFamily="65" charset="-120"/>
                          <a:ea typeface="DFKai-SB" pitchFamily="65" charset="-120"/>
                        </a:rPr>
                        <a:t> of our volume.</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220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248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112%</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900" b="0" i="0" u="none" strike="noStrike" baseline="0" dirty="0">
                          <a:solidFill>
                            <a:schemeClr val="tx1"/>
                          </a:solidFill>
                          <a:effectLst/>
                          <a:latin typeface="DFKai-SB" pitchFamily="65" charset="-120"/>
                          <a:ea typeface="DFKai-SB" pitchFamily="65" charset="-120"/>
                        </a:rPr>
                        <a:t>We can improve numbers if EMC rates match market rate level, almost $1,000.00 higher right now.</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WCCA+CARB</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104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42%</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900" b="0" i="0" u="none" strike="noStrike" dirty="0">
                          <a:solidFill>
                            <a:schemeClr val="tx1"/>
                          </a:solidFill>
                          <a:effectLst/>
                          <a:latin typeface="DFKai-SB" pitchFamily="65" charset="-120"/>
                          <a:ea typeface="DFKai-SB" pitchFamily="65" charset="-120"/>
                        </a:rPr>
                        <a:t>No competitive rates against market rate level, we lost almost 100%</a:t>
                      </a:r>
                      <a:r>
                        <a:rPr lang="de-DE" sz="900" b="0" i="0" u="none" strike="noStrike" baseline="0" dirty="0">
                          <a:solidFill>
                            <a:schemeClr val="tx1"/>
                          </a:solidFill>
                          <a:effectLst/>
                          <a:latin typeface="DFKai-SB" pitchFamily="65" charset="-120"/>
                          <a:ea typeface="DFKai-SB" pitchFamily="65" charset="-120"/>
                        </a:rPr>
                        <a:t> of our volume.</a:t>
                      </a:r>
                      <a:endParaRPr lang="de-DE" sz="900" b="0" i="0" u="none" strike="noStrike" dirty="0">
                        <a:solidFill>
                          <a:schemeClr val="tx1"/>
                        </a:solidFill>
                        <a:effectLst/>
                        <a:latin typeface="DFKai-SB" pitchFamily="65" charset="-120"/>
                        <a:ea typeface="DFKai-SB" pitchFamily="65" charset="-120"/>
                      </a:endParaRPr>
                    </a:p>
                    <a:p>
                      <a:pPr marL="0" indent="0" algn="just" rtl="0" fontAlgn="ctr">
                        <a:buFont typeface="Arial" panose="020B0604020202020204" pitchFamily="34" charset="0"/>
                        <a:buNone/>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Tree>
    <p:extLst>
      <p:ext uri="{BB962C8B-B14F-4D97-AF65-F5344CB8AC3E}">
        <p14:creationId xmlns:p14="http://schemas.microsoft.com/office/powerpoint/2010/main" val="248771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p:cNvSpPr txBox="1"/>
          <p:nvPr/>
        </p:nvSpPr>
        <p:spPr>
          <a:xfrm>
            <a:off x="114400" y="646348"/>
            <a:ext cx="8418040" cy="369332"/>
          </a:xfrm>
          <a:prstGeom prst="rect">
            <a:avLst/>
          </a:prstGeom>
          <a:noFill/>
        </p:spPr>
        <p:txBody>
          <a:bodyPr wrap="square" rtlCol="0">
            <a:spAutoFit/>
          </a:bodyPr>
          <a:lstStyle/>
          <a:p>
            <a:r>
              <a:rPr lang="en-US" b="1" dirty="0">
                <a:latin typeface="Candara" panose="020E0502030303020204" pitchFamily="34" charset="0"/>
              </a:rPr>
              <a:t>Commercial side:</a:t>
            </a:r>
          </a:p>
        </p:txBody>
      </p:sp>
      <p:sp>
        <p:nvSpPr>
          <p:cNvPr id="8" name="文字方塊 7"/>
          <p:cNvSpPr txBox="1"/>
          <p:nvPr/>
        </p:nvSpPr>
        <p:spPr>
          <a:xfrm>
            <a:off x="107504" y="2859782"/>
            <a:ext cx="8922096" cy="615553"/>
          </a:xfrm>
          <a:prstGeom prst="rect">
            <a:avLst/>
          </a:prstGeom>
          <a:noFill/>
        </p:spPr>
        <p:txBody>
          <a:bodyPr wrap="square" rtlCol="0">
            <a:spAutoFit/>
          </a:bodyPr>
          <a:lstStyle/>
          <a:p>
            <a:r>
              <a:rPr lang="en-US" sz="1600" b="1" dirty="0">
                <a:latin typeface="Candara" panose="020E0502030303020204" pitchFamily="34" charset="0"/>
              </a:rPr>
              <a:t>Future Plan Suggestion:</a:t>
            </a:r>
          </a:p>
          <a:p>
            <a:endParaRPr lang="en-US" dirty="0"/>
          </a:p>
        </p:txBody>
      </p:sp>
      <p:sp>
        <p:nvSpPr>
          <p:cNvPr id="2" name="CuadroTexto 1"/>
          <p:cNvSpPr txBox="1"/>
          <p:nvPr/>
        </p:nvSpPr>
        <p:spPr>
          <a:xfrm>
            <a:off x="323528" y="1275606"/>
            <a:ext cx="8712968" cy="1477328"/>
          </a:xfrm>
          <a:prstGeom prst="rect">
            <a:avLst/>
          </a:prstGeom>
          <a:noFill/>
        </p:spPr>
        <p:txBody>
          <a:bodyPr wrap="square" rtlCol="0">
            <a:spAutoFit/>
          </a:bodyPr>
          <a:lstStyle/>
          <a:p>
            <a:pPr marL="285750" indent="-285750">
              <a:buFont typeface="Arial" panose="020B0604020202020204" pitchFamily="34" charset="0"/>
              <a:buChar char="•"/>
            </a:pPr>
            <a:r>
              <a:rPr lang="es-HN" dirty="0"/>
              <a:t>LAE Service </a:t>
            </a:r>
            <a:r>
              <a:rPr lang="es-HN" dirty="0" err="1"/>
              <a:t>it</a:t>
            </a:r>
            <a:r>
              <a:rPr lang="es-HN" dirty="0"/>
              <a:t> </a:t>
            </a:r>
            <a:r>
              <a:rPr lang="es-HN" dirty="0" err="1"/>
              <a:t>is</a:t>
            </a:r>
            <a:r>
              <a:rPr lang="es-HN" dirty="0"/>
              <a:t> a </a:t>
            </a:r>
            <a:r>
              <a:rPr lang="es-HN" dirty="0" err="1"/>
              <a:t>must</a:t>
            </a:r>
            <a:r>
              <a:rPr lang="es-HN" dirty="0"/>
              <a:t> to be </a:t>
            </a:r>
            <a:r>
              <a:rPr lang="es-HN" dirty="0" err="1"/>
              <a:t>stable</a:t>
            </a:r>
            <a:r>
              <a:rPr lang="es-HN" dirty="0"/>
              <a:t>, </a:t>
            </a:r>
            <a:r>
              <a:rPr lang="es-HN" dirty="0" err="1"/>
              <a:t>clients</a:t>
            </a:r>
            <a:r>
              <a:rPr lang="es-HN" dirty="0"/>
              <a:t> </a:t>
            </a:r>
            <a:r>
              <a:rPr lang="es-HN" dirty="0" err="1"/>
              <a:t>that</a:t>
            </a:r>
            <a:r>
              <a:rPr lang="es-HN" dirty="0"/>
              <a:t> </a:t>
            </a:r>
            <a:r>
              <a:rPr lang="es-HN" dirty="0" err="1"/>
              <a:t>ussually</a:t>
            </a:r>
            <a:r>
              <a:rPr lang="es-HN" dirty="0"/>
              <a:t> </a:t>
            </a:r>
            <a:r>
              <a:rPr lang="es-HN" dirty="0" err="1"/>
              <a:t>work</a:t>
            </a:r>
            <a:r>
              <a:rPr lang="es-HN" dirty="0"/>
              <a:t> </a:t>
            </a:r>
            <a:r>
              <a:rPr lang="es-HN" dirty="0" err="1"/>
              <a:t>trough</a:t>
            </a:r>
            <a:r>
              <a:rPr lang="es-HN" dirty="0"/>
              <a:t> HNSLO are </a:t>
            </a:r>
            <a:r>
              <a:rPr lang="es-HN" dirty="0" err="1"/>
              <a:t>searching</a:t>
            </a:r>
            <a:r>
              <a:rPr lang="es-HN" dirty="0"/>
              <a:t> </a:t>
            </a:r>
            <a:r>
              <a:rPr lang="es-HN" dirty="0" err="1"/>
              <a:t>for</a:t>
            </a:r>
            <a:r>
              <a:rPr lang="es-HN" dirty="0"/>
              <a:t> </a:t>
            </a:r>
            <a:r>
              <a:rPr lang="es-HN" dirty="0" err="1"/>
              <a:t>other</a:t>
            </a:r>
            <a:r>
              <a:rPr lang="es-HN" dirty="0"/>
              <a:t> </a:t>
            </a:r>
            <a:r>
              <a:rPr lang="es-HN" dirty="0" err="1"/>
              <a:t>POD’s</a:t>
            </a:r>
            <a:r>
              <a:rPr lang="es-HN" dirty="0"/>
              <a:t> as Service </a:t>
            </a:r>
            <a:r>
              <a:rPr lang="es-HN" dirty="0" err="1"/>
              <a:t>comply</a:t>
            </a:r>
            <a:r>
              <a:rPr lang="es-HN" dirty="0"/>
              <a:t> </a:t>
            </a:r>
            <a:r>
              <a:rPr lang="es-HN" dirty="0" err="1"/>
              <a:t>with</a:t>
            </a:r>
            <a:r>
              <a:rPr lang="es-HN" dirty="0"/>
              <a:t> TT 30 </a:t>
            </a:r>
            <a:r>
              <a:rPr lang="es-HN" dirty="0" err="1"/>
              <a:t>days</a:t>
            </a:r>
            <a:r>
              <a:rPr lang="es-HN" dirty="0"/>
              <a:t>.</a:t>
            </a:r>
          </a:p>
          <a:p>
            <a:pPr marL="285750" indent="-285750">
              <a:buFont typeface="Arial" panose="020B0604020202020204" pitchFamily="34" charset="0"/>
              <a:buChar char="•"/>
            </a:pPr>
            <a:r>
              <a:rPr lang="es-HN" dirty="0" err="1"/>
              <a:t>Expect</a:t>
            </a:r>
            <a:r>
              <a:rPr lang="es-HN" dirty="0"/>
              <a:t> this </a:t>
            </a:r>
            <a:r>
              <a:rPr lang="es-HN" dirty="0" err="1"/>
              <a:t>year</a:t>
            </a:r>
            <a:r>
              <a:rPr lang="es-HN" dirty="0"/>
              <a:t> more </a:t>
            </a:r>
            <a:r>
              <a:rPr lang="es-HN" dirty="0" err="1"/>
              <a:t>support</a:t>
            </a:r>
            <a:r>
              <a:rPr lang="es-HN" dirty="0"/>
              <a:t> </a:t>
            </a:r>
            <a:r>
              <a:rPr lang="es-HN" dirty="0" err="1"/>
              <a:t>on</a:t>
            </a:r>
            <a:r>
              <a:rPr lang="es-HN" dirty="0"/>
              <a:t> RH Equipment.</a:t>
            </a:r>
          </a:p>
          <a:p>
            <a:pPr marL="285750" indent="-285750">
              <a:buFont typeface="Arial" panose="020B0604020202020204" pitchFamily="34" charset="0"/>
              <a:buChar char="•"/>
            </a:pPr>
            <a:r>
              <a:rPr lang="es-HN" dirty="0" err="1"/>
              <a:t>Return</a:t>
            </a:r>
            <a:r>
              <a:rPr lang="es-HN" dirty="0"/>
              <a:t> </a:t>
            </a:r>
            <a:r>
              <a:rPr lang="es-HN" dirty="0" err="1"/>
              <a:t>market</a:t>
            </a:r>
            <a:r>
              <a:rPr lang="es-HN" dirty="0"/>
              <a:t> </a:t>
            </a:r>
            <a:r>
              <a:rPr lang="es-HN" dirty="0" err="1"/>
              <a:t>rate</a:t>
            </a:r>
            <a:r>
              <a:rPr lang="es-HN" dirty="0"/>
              <a:t> </a:t>
            </a:r>
            <a:r>
              <a:rPr lang="es-HN" dirty="0" err="1"/>
              <a:t>level</a:t>
            </a:r>
            <a:r>
              <a:rPr lang="es-HN" dirty="0"/>
              <a:t> </a:t>
            </a:r>
            <a:r>
              <a:rPr lang="es-HN" dirty="0" err="1"/>
              <a:t>for</a:t>
            </a:r>
            <a:r>
              <a:rPr lang="es-HN" dirty="0"/>
              <a:t> 622/623/CW/CB </a:t>
            </a:r>
            <a:r>
              <a:rPr lang="es-HN" dirty="0" err="1"/>
              <a:t>trades</a:t>
            </a:r>
            <a:r>
              <a:rPr lang="es-HN" dirty="0"/>
              <a:t>.</a:t>
            </a:r>
          </a:p>
          <a:p>
            <a:pPr marL="285750" indent="-285750">
              <a:buFont typeface="Arial" panose="020B0604020202020204" pitchFamily="34" charset="0"/>
              <a:buChar char="•"/>
            </a:pPr>
            <a:endParaRPr lang="es-HN" dirty="0"/>
          </a:p>
        </p:txBody>
      </p:sp>
      <p:sp>
        <p:nvSpPr>
          <p:cNvPr id="4" name="CuadroTexto 3"/>
          <p:cNvSpPr txBox="1"/>
          <p:nvPr/>
        </p:nvSpPr>
        <p:spPr>
          <a:xfrm>
            <a:off x="107504" y="3475335"/>
            <a:ext cx="8915200" cy="1200329"/>
          </a:xfrm>
          <a:prstGeom prst="rect">
            <a:avLst/>
          </a:prstGeom>
          <a:noFill/>
        </p:spPr>
        <p:txBody>
          <a:bodyPr wrap="square" rtlCol="0">
            <a:spAutoFit/>
          </a:bodyPr>
          <a:lstStyle/>
          <a:p>
            <a:pPr marL="285750" indent="-285750">
              <a:buFont typeface="Arial" panose="020B0604020202020204" pitchFamily="34" charset="0"/>
              <a:buChar char="•"/>
            </a:pPr>
            <a:r>
              <a:rPr lang="es-HN" dirty="0" err="1"/>
              <a:t>Action</a:t>
            </a:r>
            <a:r>
              <a:rPr lang="es-HN" dirty="0"/>
              <a:t> plan </a:t>
            </a:r>
            <a:r>
              <a:rPr lang="es-HN" dirty="0" err="1"/>
              <a:t>for</a:t>
            </a:r>
            <a:r>
              <a:rPr lang="es-HN" dirty="0"/>
              <a:t> LAE </a:t>
            </a:r>
            <a:r>
              <a:rPr lang="es-HN" dirty="0" err="1"/>
              <a:t>services</a:t>
            </a:r>
            <a:r>
              <a:rPr lang="es-HN" dirty="0"/>
              <a:t> </a:t>
            </a:r>
            <a:r>
              <a:rPr lang="es-HN" dirty="0" err="1"/>
              <a:t>have</a:t>
            </a:r>
            <a:r>
              <a:rPr lang="es-HN" dirty="0"/>
              <a:t> </a:t>
            </a:r>
            <a:r>
              <a:rPr lang="es-HN" dirty="0" err="1"/>
              <a:t>backlog</a:t>
            </a:r>
            <a:r>
              <a:rPr lang="es-HN" dirty="0"/>
              <a:t> and </a:t>
            </a:r>
            <a:r>
              <a:rPr lang="es-HN" dirty="0" err="1"/>
              <a:t>need</a:t>
            </a:r>
            <a:r>
              <a:rPr lang="es-HN" dirty="0"/>
              <a:t> to </a:t>
            </a:r>
            <a:r>
              <a:rPr lang="es-HN" dirty="0" err="1"/>
              <a:t>digest</a:t>
            </a:r>
            <a:r>
              <a:rPr lang="es-HN" dirty="0"/>
              <a:t> </a:t>
            </a:r>
            <a:r>
              <a:rPr lang="es-HN" dirty="0" err="1"/>
              <a:t>shipments</a:t>
            </a:r>
            <a:r>
              <a:rPr lang="es-HN" dirty="0"/>
              <a:t> at T/S </a:t>
            </a:r>
            <a:r>
              <a:rPr lang="es-HN" dirty="0" err="1"/>
              <a:t>ports</a:t>
            </a:r>
            <a:r>
              <a:rPr lang="es-HN" dirty="0"/>
              <a:t>.</a:t>
            </a:r>
          </a:p>
          <a:p>
            <a:pPr marL="285750" indent="-285750">
              <a:buFont typeface="Arial" panose="020B0604020202020204" pitchFamily="34" charset="0"/>
              <a:buChar char="•"/>
            </a:pPr>
            <a:r>
              <a:rPr lang="es-HN" dirty="0" err="1"/>
              <a:t>If</a:t>
            </a:r>
            <a:r>
              <a:rPr lang="es-HN" dirty="0"/>
              <a:t> </a:t>
            </a:r>
            <a:r>
              <a:rPr lang="es-HN" dirty="0" err="1"/>
              <a:t>not</a:t>
            </a:r>
            <a:r>
              <a:rPr lang="es-HN" dirty="0"/>
              <a:t> </a:t>
            </a:r>
            <a:r>
              <a:rPr lang="es-HN" dirty="0" err="1"/>
              <a:t>have</a:t>
            </a:r>
            <a:r>
              <a:rPr lang="es-HN" dirty="0"/>
              <a:t> </a:t>
            </a:r>
            <a:r>
              <a:rPr lang="es-HN" dirty="0" err="1"/>
              <a:t>market</a:t>
            </a:r>
            <a:r>
              <a:rPr lang="es-HN" dirty="0"/>
              <a:t> </a:t>
            </a:r>
            <a:r>
              <a:rPr lang="es-HN" dirty="0" err="1"/>
              <a:t>rate</a:t>
            </a:r>
            <a:r>
              <a:rPr lang="es-HN" dirty="0"/>
              <a:t> </a:t>
            </a:r>
            <a:r>
              <a:rPr lang="es-HN" dirty="0" err="1"/>
              <a:t>level</a:t>
            </a:r>
            <a:r>
              <a:rPr lang="es-HN" dirty="0"/>
              <a:t> </a:t>
            </a:r>
            <a:r>
              <a:rPr lang="es-HN" dirty="0" err="1"/>
              <a:t>for</a:t>
            </a:r>
            <a:r>
              <a:rPr lang="es-HN" dirty="0"/>
              <a:t> 622/623/CW/CB </a:t>
            </a:r>
            <a:r>
              <a:rPr lang="es-HN" dirty="0" err="1"/>
              <a:t>trades</a:t>
            </a:r>
            <a:r>
              <a:rPr lang="es-HN" dirty="0"/>
              <a:t> at </a:t>
            </a:r>
            <a:r>
              <a:rPr lang="es-HN" dirty="0" err="1"/>
              <a:t>least</a:t>
            </a:r>
            <a:r>
              <a:rPr lang="es-HN" dirty="0"/>
              <a:t> </a:t>
            </a:r>
            <a:r>
              <a:rPr lang="es-HN" dirty="0" err="1"/>
              <a:t>provide</a:t>
            </a:r>
            <a:r>
              <a:rPr lang="es-HN" dirty="0"/>
              <a:t> </a:t>
            </a:r>
            <a:r>
              <a:rPr lang="es-HN" dirty="0" err="1"/>
              <a:t>monthly</a:t>
            </a:r>
            <a:r>
              <a:rPr lang="es-HN" dirty="0"/>
              <a:t> a spot </a:t>
            </a:r>
            <a:r>
              <a:rPr lang="es-HN" dirty="0" err="1"/>
              <a:t>rate</a:t>
            </a:r>
            <a:r>
              <a:rPr lang="es-HN" dirty="0"/>
              <a:t> </a:t>
            </a:r>
            <a:r>
              <a:rPr lang="es-HN" dirty="0" err="1"/>
              <a:t>for</a:t>
            </a:r>
            <a:r>
              <a:rPr lang="es-HN" dirty="0"/>
              <a:t> </a:t>
            </a:r>
            <a:r>
              <a:rPr lang="es-HN" dirty="0" err="1"/>
              <a:t>each</a:t>
            </a:r>
            <a:r>
              <a:rPr lang="es-HN" dirty="0"/>
              <a:t> </a:t>
            </a:r>
            <a:r>
              <a:rPr lang="es-HN" dirty="0" err="1"/>
              <a:t>trade</a:t>
            </a:r>
            <a:r>
              <a:rPr lang="es-HN" dirty="0"/>
              <a:t> in </a:t>
            </a:r>
            <a:r>
              <a:rPr lang="es-HN" dirty="0" err="1"/>
              <a:t>order</a:t>
            </a:r>
            <a:r>
              <a:rPr lang="es-HN" dirty="0"/>
              <a:t> to </a:t>
            </a:r>
            <a:r>
              <a:rPr lang="es-HN" dirty="0" err="1"/>
              <a:t>comply</a:t>
            </a:r>
            <a:r>
              <a:rPr lang="es-HN" dirty="0"/>
              <a:t> </a:t>
            </a:r>
            <a:r>
              <a:rPr lang="es-HN" dirty="0" err="1"/>
              <a:t>with</a:t>
            </a:r>
            <a:r>
              <a:rPr lang="es-HN" dirty="0"/>
              <a:t> KPI.</a:t>
            </a:r>
          </a:p>
        </p:txBody>
      </p:sp>
    </p:spTree>
    <p:extLst>
      <p:ext uri="{BB962C8B-B14F-4D97-AF65-F5344CB8AC3E}">
        <p14:creationId xmlns:p14="http://schemas.microsoft.com/office/powerpoint/2010/main" val="4098307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3" name="文字方塊 2"/>
          <p:cNvSpPr txBox="1"/>
          <p:nvPr/>
        </p:nvSpPr>
        <p:spPr>
          <a:xfrm>
            <a:off x="179512" y="771550"/>
            <a:ext cx="8784976" cy="3693319"/>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algn="just"/>
            <a:r>
              <a:rPr lang="es-HN" altLang="es-HN" dirty="0">
                <a:solidFill>
                  <a:srgbClr val="1F1F1F"/>
                </a:solidFill>
                <a:latin typeface="inherit"/>
              </a:rPr>
              <a:t>At the </a:t>
            </a:r>
            <a:r>
              <a:rPr lang="es-HN" altLang="es-HN" dirty="0" err="1">
                <a:solidFill>
                  <a:srgbClr val="1F1F1F"/>
                </a:solidFill>
                <a:latin typeface="inherit"/>
              </a:rPr>
              <a:t>beginning</a:t>
            </a:r>
            <a:r>
              <a:rPr lang="es-HN" altLang="es-HN" dirty="0">
                <a:solidFill>
                  <a:srgbClr val="1F1F1F"/>
                </a:solidFill>
                <a:latin typeface="inherit"/>
              </a:rPr>
              <a:t> </a:t>
            </a:r>
            <a:r>
              <a:rPr lang="es-HN" altLang="es-HN" dirty="0" err="1">
                <a:solidFill>
                  <a:srgbClr val="1F1F1F"/>
                </a:solidFill>
                <a:latin typeface="inherit"/>
              </a:rPr>
              <a:t>of</a:t>
            </a:r>
            <a:r>
              <a:rPr lang="es-HN" altLang="es-HN" dirty="0">
                <a:solidFill>
                  <a:srgbClr val="1F1F1F"/>
                </a:solidFill>
                <a:latin typeface="inherit"/>
              </a:rPr>
              <a:t> the </a:t>
            </a:r>
            <a:r>
              <a:rPr lang="es-HN" altLang="es-HN" dirty="0" err="1">
                <a:solidFill>
                  <a:srgbClr val="1F1F1F"/>
                </a:solidFill>
                <a:latin typeface="inherit"/>
              </a:rPr>
              <a:t>year</a:t>
            </a:r>
            <a:r>
              <a:rPr lang="es-HN" altLang="es-HN" dirty="0">
                <a:solidFill>
                  <a:srgbClr val="1F1F1F"/>
                </a:solidFill>
                <a:latin typeface="inherit"/>
              </a:rPr>
              <a:t>, the </a:t>
            </a:r>
            <a:r>
              <a:rPr lang="es-HN" altLang="es-HN" dirty="0" err="1">
                <a:solidFill>
                  <a:srgbClr val="1F1F1F"/>
                </a:solidFill>
                <a:latin typeface="inherit"/>
              </a:rPr>
              <a:t>economic</a:t>
            </a:r>
            <a:r>
              <a:rPr lang="es-HN" altLang="es-HN" dirty="0">
                <a:solidFill>
                  <a:srgbClr val="1F1F1F"/>
                </a:solidFill>
                <a:latin typeface="inherit"/>
              </a:rPr>
              <a:t> </a:t>
            </a:r>
            <a:r>
              <a:rPr lang="es-HN" altLang="es-HN" dirty="0" err="1">
                <a:solidFill>
                  <a:srgbClr val="1F1F1F"/>
                </a:solidFill>
                <a:latin typeface="inherit"/>
              </a:rPr>
              <a:t>outlook</a:t>
            </a:r>
            <a:r>
              <a:rPr lang="es-HN" altLang="es-HN" dirty="0">
                <a:solidFill>
                  <a:srgbClr val="1F1F1F"/>
                </a:solidFill>
                <a:latin typeface="inherit"/>
              </a:rPr>
              <a:t> </a:t>
            </a:r>
            <a:r>
              <a:rPr lang="es-HN" altLang="es-HN" dirty="0" err="1">
                <a:solidFill>
                  <a:srgbClr val="1F1F1F"/>
                </a:solidFill>
                <a:latin typeface="inherit"/>
              </a:rPr>
              <a:t>for</a:t>
            </a:r>
            <a:r>
              <a:rPr lang="es-HN" altLang="es-HN" dirty="0">
                <a:solidFill>
                  <a:srgbClr val="1F1F1F"/>
                </a:solidFill>
                <a:latin typeface="inherit"/>
              </a:rPr>
              <a:t> Honduras shows </a:t>
            </a:r>
            <a:r>
              <a:rPr lang="es-HN" altLang="es-HN" dirty="0" err="1">
                <a:solidFill>
                  <a:srgbClr val="1F1F1F"/>
                </a:solidFill>
                <a:latin typeface="inherit"/>
              </a:rPr>
              <a:t>moderate</a:t>
            </a:r>
            <a:r>
              <a:rPr lang="es-HN" altLang="es-HN" dirty="0">
                <a:solidFill>
                  <a:srgbClr val="1F1F1F"/>
                </a:solidFill>
                <a:latin typeface="inherit"/>
              </a:rPr>
              <a:t> </a:t>
            </a:r>
            <a:r>
              <a:rPr lang="es-HN" altLang="es-HN" dirty="0" err="1">
                <a:solidFill>
                  <a:srgbClr val="1F1F1F"/>
                </a:solidFill>
                <a:latin typeface="inherit"/>
              </a:rPr>
              <a:t>growth</a:t>
            </a:r>
            <a:r>
              <a:rPr lang="es-HN" altLang="es-HN" dirty="0">
                <a:solidFill>
                  <a:srgbClr val="1F1F1F"/>
                </a:solidFill>
                <a:latin typeface="inherit"/>
              </a:rPr>
              <a:t>. </a:t>
            </a:r>
            <a:r>
              <a:rPr lang="es-HN" altLang="es-HN" dirty="0" err="1">
                <a:solidFill>
                  <a:srgbClr val="1F1F1F"/>
                </a:solidFill>
                <a:latin typeface="inherit"/>
              </a:rPr>
              <a:t>Economic</a:t>
            </a:r>
            <a:r>
              <a:rPr lang="es-HN" altLang="es-HN" dirty="0">
                <a:solidFill>
                  <a:srgbClr val="1F1F1F"/>
                </a:solidFill>
                <a:latin typeface="inherit"/>
              </a:rPr>
              <a:t> </a:t>
            </a:r>
            <a:r>
              <a:rPr lang="es-HN" altLang="es-HN" dirty="0" err="1">
                <a:solidFill>
                  <a:srgbClr val="1F1F1F"/>
                </a:solidFill>
                <a:latin typeface="inherit"/>
              </a:rPr>
              <a:t>growth</a:t>
            </a:r>
            <a:r>
              <a:rPr lang="es-HN" altLang="es-HN" dirty="0">
                <a:solidFill>
                  <a:srgbClr val="1F1F1F"/>
                </a:solidFill>
                <a:latin typeface="inherit"/>
              </a:rPr>
              <a:t> </a:t>
            </a:r>
            <a:r>
              <a:rPr lang="es-HN" altLang="es-HN" dirty="0" err="1">
                <a:solidFill>
                  <a:srgbClr val="1F1F1F"/>
                </a:solidFill>
                <a:latin typeface="inherit"/>
              </a:rPr>
              <a:t>is</a:t>
            </a:r>
            <a:r>
              <a:rPr lang="es-HN" altLang="es-HN" dirty="0">
                <a:solidFill>
                  <a:srgbClr val="1F1F1F"/>
                </a:solidFill>
                <a:latin typeface="inherit"/>
              </a:rPr>
              <a:t> </a:t>
            </a:r>
            <a:r>
              <a:rPr lang="es-HN" altLang="es-HN" dirty="0" err="1">
                <a:solidFill>
                  <a:srgbClr val="1F1F1F"/>
                </a:solidFill>
                <a:latin typeface="inherit"/>
              </a:rPr>
              <a:t>projected</a:t>
            </a:r>
            <a:r>
              <a:rPr lang="es-HN" altLang="es-HN" dirty="0">
                <a:solidFill>
                  <a:srgbClr val="1F1F1F"/>
                </a:solidFill>
                <a:latin typeface="inherit"/>
              </a:rPr>
              <a:t> to </a:t>
            </a:r>
            <a:r>
              <a:rPr lang="es-HN" altLang="es-HN" dirty="0" err="1">
                <a:solidFill>
                  <a:srgbClr val="1F1F1F"/>
                </a:solidFill>
                <a:latin typeface="inherit"/>
              </a:rPr>
              <a:t>reach</a:t>
            </a:r>
            <a:r>
              <a:rPr lang="es-HN" altLang="es-HN" dirty="0">
                <a:solidFill>
                  <a:srgbClr val="1F1F1F"/>
                </a:solidFill>
                <a:latin typeface="inherit"/>
              </a:rPr>
              <a:t> 3.4% in 2024, with a </a:t>
            </a:r>
            <a:r>
              <a:rPr lang="es-HN" altLang="es-HN" dirty="0" err="1">
                <a:solidFill>
                  <a:srgbClr val="1F1F1F"/>
                </a:solidFill>
                <a:latin typeface="inherit"/>
              </a:rPr>
              <a:t>moderate</a:t>
            </a:r>
            <a:r>
              <a:rPr lang="es-HN" altLang="es-HN" dirty="0">
                <a:solidFill>
                  <a:srgbClr val="1F1F1F"/>
                </a:solidFill>
                <a:latin typeface="inherit"/>
              </a:rPr>
              <a:t> </a:t>
            </a:r>
            <a:r>
              <a:rPr lang="es-HN" altLang="es-HN" dirty="0" err="1">
                <a:solidFill>
                  <a:srgbClr val="1F1F1F"/>
                </a:solidFill>
                <a:latin typeface="inherit"/>
              </a:rPr>
              <a:t>slowdown</a:t>
            </a:r>
            <a:r>
              <a:rPr lang="es-HN" altLang="es-HN" dirty="0">
                <a:solidFill>
                  <a:srgbClr val="1F1F1F"/>
                </a:solidFill>
                <a:latin typeface="inherit"/>
              </a:rPr>
              <a:t> by 2025. Regarding </a:t>
            </a:r>
            <a:r>
              <a:rPr lang="es-HN" altLang="es-HN" dirty="0" err="1">
                <a:solidFill>
                  <a:srgbClr val="1F1F1F"/>
                </a:solidFill>
                <a:latin typeface="inherit"/>
              </a:rPr>
              <a:t>inflation</a:t>
            </a:r>
            <a:r>
              <a:rPr lang="es-HN" altLang="es-HN" dirty="0">
                <a:solidFill>
                  <a:srgbClr val="1F1F1F"/>
                </a:solidFill>
                <a:latin typeface="inherit"/>
              </a:rPr>
              <a:t>, a </a:t>
            </a:r>
            <a:r>
              <a:rPr lang="es-HN" altLang="es-HN" dirty="0" err="1">
                <a:solidFill>
                  <a:srgbClr val="1F1F1F"/>
                </a:solidFill>
                <a:latin typeface="inherit"/>
              </a:rPr>
              <a:t>year-on-year</a:t>
            </a:r>
            <a:r>
              <a:rPr lang="es-HN" altLang="es-HN" dirty="0">
                <a:solidFill>
                  <a:srgbClr val="1F1F1F"/>
                </a:solidFill>
                <a:latin typeface="inherit"/>
              </a:rPr>
              <a:t> </a:t>
            </a:r>
            <a:r>
              <a:rPr lang="es-HN" altLang="es-HN" dirty="0" err="1">
                <a:solidFill>
                  <a:srgbClr val="1F1F1F"/>
                </a:solidFill>
                <a:latin typeface="inherit"/>
              </a:rPr>
              <a:t>rate</a:t>
            </a:r>
            <a:r>
              <a:rPr lang="es-HN" altLang="es-HN" dirty="0">
                <a:solidFill>
                  <a:srgbClr val="1F1F1F"/>
                </a:solidFill>
                <a:latin typeface="inherit"/>
              </a:rPr>
              <a:t> </a:t>
            </a:r>
            <a:r>
              <a:rPr lang="es-HN" altLang="es-HN" dirty="0" err="1">
                <a:solidFill>
                  <a:srgbClr val="1F1F1F"/>
                </a:solidFill>
                <a:latin typeface="inherit"/>
              </a:rPr>
              <a:t>of</a:t>
            </a:r>
            <a:r>
              <a:rPr lang="es-HN" altLang="es-HN" dirty="0">
                <a:solidFill>
                  <a:srgbClr val="1F1F1F"/>
                </a:solidFill>
                <a:latin typeface="inherit"/>
              </a:rPr>
              <a:t> 3.88% was </a:t>
            </a:r>
            <a:r>
              <a:rPr lang="es-HN" altLang="es-HN" dirty="0" err="1">
                <a:solidFill>
                  <a:srgbClr val="1F1F1F"/>
                </a:solidFill>
                <a:latin typeface="inherit"/>
              </a:rPr>
              <a:t>recorded</a:t>
            </a:r>
            <a:r>
              <a:rPr lang="es-HN" altLang="es-HN" dirty="0">
                <a:solidFill>
                  <a:srgbClr val="1F1F1F"/>
                </a:solidFill>
                <a:latin typeface="inherit"/>
              </a:rPr>
              <a:t> in January 2025, </a:t>
            </a:r>
            <a:r>
              <a:rPr lang="es-HN" altLang="es-HN" dirty="0" err="1">
                <a:solidFill>
                  <a:srgbClr val="1F1F1F"/>
                </a:solidFill>
                <a:latin typeface="inherit"/>
              </a:rPr>
              <a:t>lower</a:t>
            </a:r>
            <a:r>
              <a:rPr lang="es-HN" altLang="es-HN" dirty="0">
                <a:solidFill>
                  <a:srgbClr val="1F1F1F"/>
                </a:solidFill>
                <a:latin typeface="inherit"/>
              </a:rPr>
              <a:t> than in 2024. </a:t>
            </a:r>
            <a:r>
              <a:rPr lang="es-HN" altLang="es-HN" dirty="0"/>
              <a:t> </a:t>
            </a:r>
            <a:endParaRPr lang="es-HN" altLang="es-HN" dirty="0">
              <a:latin typeface="Arial" panose="020B0604020202020204" pitchFamily="34" charset="0"/>
            </a:endParaRPr>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849676204"/>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1704FC57-8E4A-3996-E3EE-1F77504C97BE}"/>
              </a:ext>
            </a:extLst>
          </p:cNvPr>
          <p:cNvSpPr>
            <a:spLocks noChangeArrowheads="1"/>
          </p:cNvSpPr>
          <p:nvPr/>
        </p:nvSpPr>
        <p:spPr bwMode="auto">
          <a:xfrm>
            <a:off x="0" y="176659"/>
            <a:ext cx="65" cy="1038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HN" altLang="es-HN" sz="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977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89497226"/>
              </p:ext>
            </p:extLst>
          </p:nvPr>
        </p:nvGraphicFramePr>
        <p:xfrm>
          <a:off x="107504" y="771551"/>
          <a:ext cx="8928993" cy="311803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rPr>
                        <a:t>　</a:t>
                      </a:r>
                    </a:p>
                    <a:p>
                      <a:pPr algn="ctr" fontAlgn="ctr"/>
                      <a:r>
                        <a:rPr lang="en-US" altLang="zh-TW" sz="1050" b="0" u="none" strike="noStrike" dirty="0">
                          <a:solidFill>
                            <a:schemeClr val="tx1"/>
                          </a:solidFill>
                          <a:effectLst/>
                        </a:rPr>
                        <a:t>ECD </a:t>
                      </a:r>
                      <a:r>
                        <a:rPr lang="en-US" sz="1050" b="0" u="none" strike="noStrike" dirty="0">
                          <a:solidFill>
                            <a:schemeClr val="tx1"/>
                          </a:solidFill>
                          <a:effectLst/>
                        </a:rPr>
                        <a:t>KPI</a:t>
                      </a:r>
                      <a:endParaRPr lang="en-US" sz="105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rPr>
                        <a:t>　</a:t>
                      </a:r>
                      <a:r>
                        <a:rPr lang="en-US" altLang="zh-TW" sz="900" u="none" strike="noStrike" dirty="0">
                          <a:solidFill>
                            <a:schemeClr val="tx1"/>
                          </a:solidFill>
                          <a:effectLst/>
                        </a:rPr>
                        <a:t>Item</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2023</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2024</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Diff</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900" b="0" i="0" u="none" strike="noStrike" dirty="0">
                          <a:solidFill>
                            <a:schemeClr val="tx1"/>
                          </a:solidFill>
                          <a:effectLst/>
                          <a:latin typeface="Arial" panose="020B0604020202020204" pitchFamily="34" charset="0"/>
                          <a:ea typeface="新細明體" panose="02020500000000000000" pitchFamily="18" charset="-120"/>
                        </a:rPr>
                        <a:t>N/A</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900" b="0" i="0" u="none" strike="noStrike" dirty="0">
                          <a:solidFill>
                            <a:schemeClr val="tx1"/>
                          </a:solidFill>
                          <a:effectLst/>
                          <a:latin typeface="Arial" panose="020B0604020202020204" pitchFamily="34" charset="0"/>
                          <a:ea typeface="新細明體" panose="02020500000000000000" pitchFamily="18" charset="-120"/>
                        </a:rPr>
                        <a:t>N/A</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HN" altLang="zh-TW" sz="900" b="0" i="0" u="none" strike="noStrike" dirty="0">
                          <a:solidFill>
                            <a:schemeClr val="tx1"/>
                          </a:solidFill>
                          <a:effectLst/>
                          <a:latin typeface="Arial" panose="020B0604020202020204" pitchFamily="34" charset="0"/>
                          <a:ea typeface="新細明體" panose="02020500000000000000" pitchFamily="18" charset="-120"/>
                        </a:rPr>
                        <a:t> $85,359.00</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s-ES" altLang="zh-TW" sz="900" b="0" i="0" u="none" strike="noStrike" dirty="0">
                          <a:solidFill>
                            <a:schemeClr val="tx1"/>
                          </a:solidFill>
                          <a:effectLst/>
                          <a:latin typeface="Arial" panose="020B0604020202020204" pitchFamily="34" charset="0"/>
                          <a:ea typeface="新細明體" panose="02020500000000000000" pitchFamily="18" charset="-120"/>
                        </a:rPr>
                        <a:t>$148,166.10</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rPr>
                        <a:t>$62,807.10</a:t>
                      </a: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HN" altLang="zh-TW" sz="900" b="0" i="0" u="none" strike="noStrike" dirty="0">
                          <a:solidFill>
                            <a:schemeClr val="tx1"/>
                          </a:solidFill>
                          <a:effectLst/>
                          <a:latin typeface="Arial" panose="020B0604020202020204" pitchFamily="34" charset="0"/>
                          <a:ea typeface="新細明體" panose="02020500000000000000" pitchFamily="18" charset="-120"/>
                        </a:rPr>
                        <a:t>Terminal </a:t>
                      </a:r>
                      <a:r>
                        <a:rPr lang="es-HN" altLang="zh-TW" sz="900" b="0" i="0" u="none" strike="noStrike" dirty="0" err="1">
                          <a:solidFill>
                            <a:schemeClr val="tx1"/>
                          </a:solidFill>
                          <a:effectLst/>
                          <a:latin typeface="Arial" panose="020B0604020202020204" pitchFamily="34" charset="0"/>
                          <a:ea typeface="新細明體" panose="02020500000000000000" pitchFamily="18" charset="-120"/>
                        </a:rPr>
                        <a:t>Tariff</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maintain</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same.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Difference</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is</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due to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ncrease</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of</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import</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and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export</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cargo in HN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territory</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a:t>
                      </a:r>
                      <a:r>
                        <a:rPr lang="es-HN" altLang="zh-TW" sz="900" b="0" i="0" u="none" strike="noStrike" baseline="0" dirty="0" err="1">
                          <a:solidFill>
                            <a:schemeClr val="tx1"/>
                          </a:solidFill>
                          <a:effectLst/>
                          <a:latin typeface="Arial" panose="020B0604020202020204" pitchFamily="34" charset="0"/>
                          <a:ea typeface="新細明體" panose="02020500000000000000" pitchFamily="18" charset="-120"/>
                        </a:rPr>
                        <a:t>service</a:t>
                      </a:r>
                      <a:r>
                        <a:rPr lang="es-HN" altLang="zh-TW" sz="900" b="0" i="0" u="none" strike="noStrike" baseline="0" dirty="0">
                          <a:solidFill>
                            <a:schemeClr val="tx1"/>
                          </a:solidFill>
                          <a:effectLst/>
                          <a:latin typeface="Arial" panose="020B0604020202020204" pitchFamily="34" charset="0"/>
                          <a:ea typeface="新細明體" panose="02020500000000000000" pitchFamily="18" charset="-120"/>
                        </a:rPr>
                        <a:t>. </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p>
                      <a:pPr algn="l" fontAlgn="ct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altLang="zh-TW" sz="900" b="0" i="0" u="none" strike="noStrike" dirty="0">
                          <a:solidFill>
                            <a:schemeClr val="tx1"/>
                          </a:solidFill>
                          <a:effectLst/>
                          <a:latin typeface="Arial" panose="020B0604020202020204" pitchFamily="34" charset="0"/>
                          <a:ea typeface="新細明體" panose="02020500000000000000" pitchFamily="18" charset="-120"/>
                        </a:rPr>
                        <a:t>$118,345.50</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s-ES" altLang="zh-TW" sz="900" b="0" i="0" u="none" strike="noStrike" dirty="0">
                          <a:solidFill>
                            <a:schemeClr val="tx1"/>
                          </a:solidFill>
                          <a:effectLst/>
                          <a:latin typeface="Arial" panose="020B0604020202020204" pitchFamily="34" charset="0"/>
                          <a:ea typeface="新細明體" panose="02020500000000000000" pitchFamily="18" charset="-120"/>
                        </a:rPr>
                        <a:t>$105,788.50</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rPr>
                        <a:t>$82,188.50</a:t>
                      </a: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r>
                        <a:rPr lang="es-ES" altLang="zh-TW" sz="900" u="none" strike="noStrike" dirty="0" err="1">
                          <a:solidFill>
                            <a:schemeClr val="tx1"/>
                          </a:solidFill>
                          <a:effectLst/>
                        </a:rPr>
                        <a:t>Due</a:t>
                      </a:r>
                      <a:r>
                        <a:rPr lang="es-ES" altLang="zh-TW" sz="900" u="none" strike="noStrike" dirty="0">
                          <a:solidFill>
                            <a:schemeClr val="tx1"/>
                          </a:solidFill>
                          <a:effectLst/>
                        </a:rPr>
                        <a:t> to </a:t>
                      </a:r>
                      <a:r>
                        <a:rPr lang="es-ES" altLang="zh-TW" sz="900" u="none" strike="noStrike" dirty="0" err="1">
                          <a:solidFill>
                            <a:schemeClr val="tx1"/>
                          </a:solidFill>
                          <a:effectLst/>
                        </a:rPr>
                        <a:t>increase</a:t>
                      </a:r>
                      <a:r>
                        <a:rPr lang="es-ES" altLang="zh-TW" sz="900" u="none" strike="noStrike" dirty="0">
                          <a:solidFill>
                            <a:schemeClr val="tx1"/>
                          </a:solidFill>
                          <a:effectLst/>
                        </a:rPr>
                        <a:t> </a:t>
                      </a:r>
                      <a:r>
                        <a:rPr lang="es-ES" altLang="zh-TW" sz="900" u="none" strike="noStrike" dirty="0" err="1">
                          <a:solidFill>
                            <a:schemeClr val="tx1"/>
                          </a:solidFill>
                          <a:effectLst/>
                        </a:rPr>
                        <a:t>of</a:t>
                      </a:r>
                      <a:r>
                        <a:rPr lang="es-ES" altLang="zh-TW" sz="900" u="none" strike="noStrike" dirty="0">
                          <a:solidFill>
                            <a:schemeClr val="tx1"/>
                          </a:solidFill>
                          <a:effectLst/>
                        </a:rPr>
                        <a:t> cargo </a:t>
                      </a:r>
                      <a:r>
                        <a:rPr lang="es-ES" altLang="zh-TW" sz="900" u="none" strike="noStrike" dirty="0" err="1">
                          <a:solidFill>
                            <a:schemeClr val="tx1"/>
                          </a:solidFill>
                          <a:effectLst/>
                        </a:rPr>
                        <a:t>volume</a:t>
                      </a:r>
                      <a:r>
                        <a:rPr lang="es-ES" altLang="zh-TW" sz="900" u="none" strike="noStrike" dirty="0">
                          <a:solidFill>
                            <a:schemeClr val="tx1"/>
                          </a:solidFill>
                          <a:effectLst/>
                        </a:rPr>
                        <a:t> on </a:t>
                      </a:r>
                      <a:r>
                        <a:rPr lang="es-ES" altLang="zh-TW" sz="900" u="none" strike="noStrike" dirty="0" err="1">
                          <a:solidFill>
                            <a:schemeClr val="tx1"/>
                          </a:solidFill>
                          <a:effectLst/>
                        </a:rPr>
                        <a:t>import</a:t>
                      </a:r>
                      <a:r>
                        <a:rPr lang="es-ES" altLang="zh-TW" sz="900" u="none" strike="noStrike" dirty="0">
                          <a:solidFill>
                            <a:schemeClr val="tx1"/>
                          </a:solidFill>
                          <a:effectLst/>
                        </a:rPr>
                        <a:t> and </a:t>
                      </a:r>
                      <a:r>
                        <a:rPr lang="es-ES" altLang="zh-TW" sz="900" u="none" strike="noStrike" dirty="0" err="1">
                          <a:solidFill>
                            <a:schemeClr val="tx1"/>
                          </a:solidFill>
                          <a:effectLst/>
                        </a:rPr>
                        <a:t>export</a:t>
                      </a:r>
                      <a:r>
                        <a:rPr lang="es-ES" altLang="zh-TW" sz="900" u="none" strike="noStrike" dirty="0">
                          <a:solidFill>
                            <a:schemeClr val="tx1"/>
                          </a:solidFill>
                          <a:effectLst/>
                        </a:rPr>
                        <a:t> and </a:t>
                      </a:r>
                      <a:r>
                        <a:rPr lang="es-ES" altLang="zh-TW" sz="900" u="none" strike="noStrike" dirty="0" err="1">
                          <a:solidFill>
                            <a:schemeClr val="tx1"/>
                          </a:solidFill>
                          <a:effectLst/>
                        </a:rPr>
                        <a:t>accumulation</a:t>
                      </a:r>
                      <a:r>
                        <a:rPr lang="es-ES" altLang="zh-TW" sz="900" u="none" strike="noStrike" dirty="0">
                          <a:solidFill>
                            <a:schemeClr val="tx1"/>
                          </a:solidFill>
                          <a:effectLst/>
                        </a:rPr>
                        <a:t> </a:t>
                      </a:r>
                      <a:r>
                        <a:rPr lang="es-ES" altLang="zh-TW" sz="900" u="none" strike="noStrike" dirty="0" err="1">
                          <a:solidFill>
                            <a:schemeClr val="tx1"/>
                          </a:solidFill>
                          <a:effectLst/>
                        </a:rPr>
                        <a:t>of</a:t>
                      </a:r>
                      <a:r>
                        <a:rPr lang="es-ES" altLang="zh-TW" sz="900" u="none" strike="noStrike" dirty="0">
                          <a:solidFill>
                            <a:schemeClr val="tx1"/>
                          </a:solidFill>
                          <a:effectLst/>
                        </a:rPr>
                        <a:t> idle </a:t>
                      </a:r>
                      <a:r>
                        <a:rPr lang="es-ES" altLang="zh-TW" sz="900" u="none" strike="noStrike" dirty="0" err="1">
                          <a:solidFill>
                            <a:schemeClr val="tx1"/>
                          </a:solidFill>
                          <a:effectLst/>
                        </a:rPr>
                        <a:t>equipment</a:t>
                      </a:r>
                      <a:r>
                        <a:rPr lang="es-ES" altLang="zh-TW" sz="900" u="none" strike="noStrike" dirty="0">
                          <a:solidFill>
                            <a:schemeClr val="tx1"/>
                          </a:solidFill>
                          <a:effectLst/>
                        </a:rPr>
                        <a:t> at HNZPU and HNSLO </a:t>
                      </a:r>
                      <a:r>
                        <a:rPr lang="es-ES" altLang="zh-TW" sz="900" u="none" strike="noStrike" dirty="0" err="1">
                          <a:solidFill>
                            <a:schemeClr val="tx1"/>
                          </a:solidFill>
                          <a:effectLst/>
                        </a:rPr>
                        <a:t>due</a:t>
                      </a:r>
                      <a:r>
                        <a:rPr lang="es-ES" altLang="zh-TW" sz="900" u="none" strike="noStrike" dirty="0">
                          <a:solidFill>
                            <a:schemeClr val="tx1"/>
                          </a:solidFill>
                          <a:effectLst/>
                        </a:rPr>
                        <a:t> to </a:t>
                      </a:r>
                      <a:r>
                        <a:rPr lang="es-ES" altLang="zh-TW" sz="900" u="none" strike="noStrike" dirty="0" err="1">
                          <a:solidFill>
                            <a:schemeClr val="tx1"/>
                          </a:solidFill>
                          <a:effectLst/>
                        </a:rPr>
                        <a:t>innestability</a:t>
                      </a:r>
                      <a:r>
                        <a:rPr lang="es-ES" altLang="zh-TW" sz="900" u="none" strike="noStrike" dirty="0">
                          <a:solidFill>
                            <a:schemeClr val="tx1"/>
                          </a:solidFill>
                          <a:effectLst/>
                        </a:rPr>
                        <a:t> </a:t>
                      </a:r>
                      <a:r>
                        <a:rPr lang="es-ES" altLang="zh-TW" sz="900" u="none" strike="noStrike" dirty="0" err="1">
                          <a:solidFill>
                            <a:schemeClr val="tx1"/>
                          </a:solidFill>
                          <a:effectLst/>
                        </a:rPr>
                        <a:t>of</a:t>
                      </a:r>
                      <a:r>
                        <a:rPr lang="es-ES" altLang="zh-TW" sz="900" u="none" strike="noStrike" dirty="0">
                          <a:solidFill>
                            <a:schemeClr val="tx1"/>
                          </a:solidFill>
                          <a:effectLst/>
                        </a:rPr>
                        <a:t> CAW and LAE </a:t>
                      </a:r>
                      <a:r>
                        <a:rPr lang="es-ES" altLang="zh-TW" sz="900" u="none" strike="noStrike" dirty="0" err="1">
                          <a:solidFill>
                            <a:schemeClr val="tx1"/>
                          </a:solidFill>
                          <a:effectLst/>
                        </a:rPr>
                        <a:t>service</a:t>
                      </a:r>
                      <a:r>
                        <a:rPr lang="es-ES" altLang="zh-TW" sz="900" u="none" strike="noStrike" dirty="0">
                          <a:solidFill>
                            <a:schemeClr val="tx1"/>
                          </a:solidFill>
                          <a:effectLst/>
                        </a:rPr>
                        <a:t> </a:t>
                      </a:r>
                      <a:r>
                        <a:rPr lang="es-ES" altLang="zh-TW" sz="900" u="none" strike="noStrike" dirty="0" err="1">
                          <a:solidFill>
                            <a:schemeClr val="tx1"/>
                          </a:solidFill>
                          <a:effectLst/>
                        </a:rPr>
                        <a:t>provided</a:t>
                      </a:r>
                      <a:r>
                        <a:rPr lang="es-ES" altLang="zh-TW" sz="900" u="none" strike="noStrike" dirty="0">
                          <a:solidFill>
                            <a:schemeClr val="tx1"/>
                          </a:solidFill>
                          <a:effectLst/>
                        </a:rPr>
                        <a:t> </a:t>
                      </a:r>
                      <a:r>
                        <a:rPr lang="es-ES" altLang="zh-TW" sz="900" u="none" strike="noStrike" dirty="0" err="1">
                          <a:solidFill>
                            <a:schemeClr val="tx1"/>
                          </a:solidFill>
                          <a:effectLst/>
                        </a:rPr>
                        <a:t>an</a:t>
                      </a:r>
                      <a:r>
                        <a:rPr lang="es-ES" altLang="zh-TW" sz="900" u="none" strike="noStrike" dirty="0">
                          <a:solidFill>
                            <a:schemeClr val="tx1"/>
                          </a:solidFill>
                          <a:effectLst/>
                        </a:rPr>
                        <a:t> </a:t>
                      </a:r>
                      <a:r>
                        <a:rPr lang="es-ES" altLang="zh-TW" sz="900" u="none" strike="noStrike" dirty="0" err="1">
                          <a:solidFill>
                            <a:schemeClr val="tx1"/>
                          </a:solidFill>
                          <a:effectLst/>
                        </a:rPr>
                        <a:t>increase</a:t>
                      </a:r>
                      <a:r>
                        <a:rPr lang="es-ES" altLang="zh-TW" sz="900" u="none" strike="noStrike" dirty="0">
                          <a:solidFill>
                            <a:schemeClr val="tx1"/>
                          </a:solidFill>
                          <a:effectLst/>
                        </a:rPr>
                        <a:t> in </a:t>
                      </a:r>
                      <a:r>
                        <a:rPr lang="es-ES" altLang="zh-TW" sz="900" u="none" strike="noStrike" dirty="0" err="1">
                          <a:solidFill>
                            <a:schemeClr val="tx1"/>
                          </a:solidFill>
                          <a:effectLst/>
                        </a:rPr>
                        <a:t>reposition</a:t>
                      </a:r>
                      <a:r>
                        <a:rPr lang="es-ES" altLang="zh-TW" sz="900" u="none" strike="noStrike" dirty="0">
                          <a:solidFill>
                            <a:schemeClr val="tx1"/>
                          </a:solidFill>
                          <a:effectLst/>
                        </a:rPr>
                        <a:t> costs</a:t>
                      </a:r>
                      <a:r>
                        <a:rPr lang="es-ES" altLang="zh-TW" sz="1100" u="none" strike="noStrike" dirty="0">
                          <a:solidFill>
                            <a:schemeClr val="tx1"/>
                          </a:solidFill>
                          <a:effectLst/>
                        </a:rPr>
                        <a:t>.</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900" b="0" i="0" u="none" strike="noStrike" dirty="0">
                          <a:solidFill>
                            <a:schemeClr val="tx1"/>
                          </a:solidFill>
                          <a:effectLst/>
                          <a:latin typeface="Arial" panose="020B0604020202020204" pitchFamily="34" charset="0"/>
                          <a:ea typeface="新細明體" panose="02020500000000000000" pitchFamily="18" charset="-120"/>
                        </a:rPr>
                        <a:t>$5,947.34</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s-ES" altLang="zh-TW" sz="900" b="0" i="0" u="none" strike="noStrike" dirty="0">
                          <a:solidFill>
                            <a:schemeClr val="tx1"/>
                          </a:solidFill>
                          <a:effectLst/>
                          <a:latin typeface="Arial" panose="020B0604020202020204" pitchFamily="34" charset="0"/>
                          <a:ea typeface="新細明體" panose="02020500000000000000" pitchFamily="18" charset="-120"/>
                        </a:rPr>
                        <a:t>$4,140.00</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rPr>
                        <a:t>$1,807.34</a:t>
                      </a: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900" b="0" u="none" strike="noStrike" dirty="0" err="1">
                          <a:solidFill>
                            <a:schemeClr val="tx1"/>
                          </a:solidFill>
                          <a:effectLst/>
                        </a:rPr>
                        <a:t>M&amp;R’s</a:t>
                      </a:r>
                      <a:r>
                        <a:rPr lang="es-ES" altLang="zh-TW" sz="900" b="0" u="none" strike="noStrike" dirty="0">
                          <a:solidFill>
                            <a:schemeClr val="tx1"/>
                          </a:solidFill>
                          <a:effectLst/>
                        </a:rPr>
                        <a:t> </a:t>
                      </a:r>
                      <a:r>
                        <a:rPr lang="es-ES" altLang="zh-TW" sz="900" b="0" u="none" strike="noStrike" dirty="0" err="1">
                          <a:solidFill>
                            <a:schemeClr val="tx1"/>
                          </a:solidFill>
                          <a:effectLst/>
                        </a:rPr>
                        <a:t>were</a:t>
                      </a:r>
                      <a:r>
                        <a:rPr lang="es-ES" altLang="zh-TW" sz="900" b="0" u="none" strike="noStrike" dirty="0">
                          <a:solidFill>
                            <a:schemeClr val="tx1"/>
                          </a:solidFill>
                          <a:effectLst/>
                        </a:rPr>
                        <a:t> </a:t>
                      </a:r>
                      <a:r>
                        <a:rPr lang="es-ES" altLang="zh-TW" sz="900" b="0" u="none" strike="noStrike" dirty="0" err="1">
                          <a:solidFill>
                            <a:schemeClr val="tx1"/>
                          </a:solidFill>
                          <a:effectLst/>
                        </a:rPr>
                        <a:t>approved</a:t>
                      </a:r>
                      <a:r>
                        <a:rPr lang="es-ES" altLang="zh-TW" sz="900" b="0" u="none" strike="noStrike" dirty="0">
                          <a:solidFill>
                            <a:schemeClr val="tx1"/>
                          </a:solidFill>
                          <a:effectLst/>
                        </a:rPr>
                        <a:t> </a:t>
                      </a:r>
                      <a:r>
                        <a:rPr lang="es-ES" altLang="zh-TW" sz="900" b="0" u="none" strike="noStrike" dirty="0" err="1">
                          <a:solidFill>
                            <a:schemeClr val="tx1"/>
                          </a:solidFill>
                          <a:effectLst/>
                        </a:rPr>
                        <a:t>for</a:t>
                      </a:r>
                      <a:r>
                        <a:rPr lang="es-ES" altLang="zh-TW" sz="900" b="0" u="none" strike="noStrike" dirty="0">
                          <a:solidFill>
                            <a:schemeClr val="tx1"/>
                          </a:solidFill>
                          <a:effectLst/>
                        </a:rPr>
                        <a:t> </a:t>
                      </a:r>
                      <a:r>
                        <a:rPr lang="es-ES" altLang="zh-TW" sz="900" b="0" u="none" strike="noStrike" dirty="0" err="1">
                          <a:solidFill>
                            <a:schemeClr val="tx1"/>
                          </a:solidFill>
                          <a:effectLst/>
                        </a:rPr>
                        <a:t>empty</a:t>
                      </a:r>
                      <a:r>
                        <a:rPr lang="es-ES" altLang="zh-TW" sz="900" b="0" u="none" strike="noStrike" dirty="0">
                          <a:solidFill>
                            <a:schemeClr val="tx1"/>
                          </a:solidFill>
                          <a:effectLst/>
                        </a:rPr>
                        <a:t> 4RH </a:t>
                      </a:r>
                      <a:r>
                        <a:rPr lang="es-ES" altLang="zh-TW" sz="900" b="0" u="none" strike="noStrike" dirty="0" err="1">
                          <a:solidFill>
                            <a:schemeClr val="tx1"/>
                          </a:solidFill>
                          <a:effectLst/>
                        </a:rPr>
                        <a:t>for</a:t>
                      </a:r>
                      <a:r>
                        <a:rPr lang="es-ES" altLang="zh-TW" sz="900" b="0" u="none" strike="noStrike" dirty="0">
                          <a:solidFill>
                            <a:schemeClr val="tx1"/>
                          </a:solidFill>
                          <a:effectLst/>
                        </a:rPr>
                        <a:t> </a:t>
                      </a:r>
                      <a:r>
                        <a:rPr lang="es-ES" altLang="zh-TW" sz="900" b="0" u="none" strike="noStrike" dirty="0" err="1">
                          <a:solidFill>
                            <a:schemeClr val="tx1"/>
                          </a:solidFill>
                          <a:effectLst/>
                        </a:rPr>
                        <a:t>frozen</a:t>
                      </a:r>
                      <a:r>
                        <a:rPr lang="es-ES" altLang="zh-TW" sz="900" b="0" u="none" strike="noStrike" dirty="0">
                          <a:solidFill>
                            <a:schemeClr val="tx1"/>
                          </a:solidFill>
                          <a:effectLst/>
                        </a:rPr>
                        <a:t> </a:t>
                      </a:r>
                      <a:r>
                        <a:rPr lang="es-ES" altLang="zh-TW" sz="900" b="0" u="none" strike="noStrike" dirty="0" err="1">
                          <a:solidFill>
                            <a:schemeClr val="tx1"/>
                          </a:solidFill>
                          <a:effectLst/>
                        </a:rPr>
                        <a:t>shrimp</a:t>
                      </a:r>
                      <a:r>
                        <a:rPr lang="es-ES" altLang="zh-TW" sz="900" b="0" u="none" strike="noStrike" dirty="0">
                          <a:solidFill>
                            <a:schemeClr val="tx1"/>
                          </a:solidFill>
                          <a:effectLst/>
                        </a:rPr>
                        <a:t> </a:t>
                      </a:r>
                      <a:r>
                        <a:rPr lang="es-ES" altLang="zh-TW" sz="900" b="0" u="none" strike="noStrike" dirty="0" err="1">
                          <a:solidFill>
                            <a:schemeClr val="tx1"/>
                          </a:solidFill>
                          <a:effectLst/>
                        </a:rPr>
                        <a:t>exports</a:t>
                      </a:r>
                      <a:r>
                        <a:rPr lang="es-ES" altLang="zh-TW" sz="900" b="0" u="none" strike="noStrike" dirty="0">
                          <a:solidFill>
                            <a:schemeClr val="tx1"/>
                          </a:solidFill>
                          <a:effectLst/>
                        </a:rPr>
                        <a:t> </a:t>
                      </a:r>
                      <a:r>
                        <a:rPr lang="es-ES" altLang="zh-TW" sz="900" b="0" u="none" strike="noStrike" dirty="0" err="1">
                          <a:solidFill>
                            <a:schemeClr val="tx1"/>
                          </a:solidFill>
                          <a:effectLst/>
                        </a:rPr>
                        <a:t>only</a:t>
                      </a:r>
                      <a:r>
                        <a:rPr lang="es-ES" altLang="zh-TW" sz="1100" u="none" strike="noStrike" dirty="0">
                          <a:solidFill>
                            <a:schemeClr val="tx1"/>
                          </a:solidFill>
                          <a:effectLst/>
                        </a:rPr>
                        <a:t>.</a:t>
                      </a:r>
                      <a:endParaRPr lang="zh-TW" altLang="en-US" sz="11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rPr>
                        <a:t>IMD</a:t>
                      </a:r>
                      <a:r>
                        <a:rPr lang="en-US" sz="1050" b="0" u="none" strike="noStrike" dirty="0">
                          <a:effectLst/>
                        </a:rPr>
                        <a:t>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Cost </a:t>
                      </a:r>
                      <a:r>
                        <a:rPr lang="en-US" altLang="zh-TW" sz="1050" b="0" i="0" u="none" strike="noStrike" dirty="0">
                          <a:solidFill>
                            <a:srgbClr val="000000"/>
                          </a:solidFill>
                          <a:effectLst/>
                          <a:latin typeface="Arial" panose="020B0604020202020204" pitchFamily="34" charset="0"/>
                          <a:ea typeface="新細明體" panose="02020500000000000000" pitchFamily="18" charset="-120"/>
                        </a:rPr>
                        <a:t>Saving Project</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HN" altLang="zh-TW" sz="1200" u="none" strike="noStrike" dirty="0">
                          <a:effectLst/>
                        </a:rPr>
                        <a:t>N/A</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1200" b="0" i="0" u="none" strike="noStrike" dirty="0">
                          <a:solidFill>
                            <a:srgbClr val="000000"/>
                          </a:solidFill>
                          <a:effectLst/>
                          <a:latin typeface="Arial" panose="020B0604020202020204" pitchFamily="34" charset="0"/>
                          <a:ea typeface="新細明體" panose="02020500000000000000" pitchFamily="18" charset="-120"/>
                        </a:rPr>
                        <a:t>N /A</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HN" altLang="zh-TW" sz="1000" b="0" u="none" strike="noStrike" dirty="0">
                          <a:effectLst/>
                        </a:rPr>
                        <a:t>No</a:t>
                      </a:r>
                      <a:r>
                        <a:rPr lang="es-HN" altLang="zh-TW" sz="1000" b="0" u="none" strike="noStrike" baseline="0" dirty="0">
                          <a:effectLst/>
                        </a:rPr>
                        <a:t> </a:t>
                      </a:r>
                      <a:r>
                        <a:rPr lang="es-HN" altLang="zh-TW" sz="1000" b="0" u="none" strike="noStrike" baseline="0" dirty="0" err="1">
                          <a:effectLst/>
                        </a:rPr>
                        <a:t>cost</a:t>
                      </a:r>
                      <a:r>
                        <a:rPr lang="es-HN" altLang="zh-TW" sz="1000" b="0" u="none" strike="noStrike" baseline="0" dirty="0">
                          <a:effectLst/>
                        </a:rPr>
                        <a:t> </a:t>
                      </a:r>
                      <a:r>
                        <a:rPr lang="es-HN" altLang="zh-TW" sz="1000" b="0" u="none" strike="noStrike" baseline="0" dirty="0" err="1">
                          <a:effectLst/>
                        </a:rPr>
                        <a:t>saving</a:t>
                      </a:r>
                      <a:r>
                        <a:rPr lang="es-HN" altLang="zh-TW" sz="1000" b="0" u="none" strike="noStrike" baseline="0" dirty="0">
                          <a:effectLst/>
                        </a:rPr>
                        <a:t> was </a:t>
                      </a:r>
                      <a:r>
                        <a:rPr lang="es-HN" altLang="zh-TW" sz="1000" b="0" u="none" strike="noStrike" baseline="0" dirty="0" err="1">
                          <a:effectLst/>
                        </a:rPr>
                        <a:t>contemplated</a:t>
                      </a:r>
                      <a:r>
                        <a:rPr lang="es-HN" altLang="zh-TW" sz="1000" b="0" u="none" strike="noStrike" baseline="0" dirty="0">
                          <a:effectLst/>
                        </a:rPr>
                        <a:t> in 2024 and </a:t>
                      </a:r>
                      <a:r>
                        <a:rPr lang="es-HN" altLang="zh-TW" sz="1000" b="0" u="none" strike="noStrike" baseline="0" dirty="0" err="1">
                          <a:effectLst/>
                        </a:rPr>
                        <a:t>for</a:t>
                      </a:r>
                      <a:r>
                        <a:rPr lang="es-HN" altLang="zh-TW" sz="1000" b="0" u="none" strike="noStrike" baseline="0" dirty="0">
                          <a:effectLst/>
                        </a:rPr>
                        <a:t> 2025 due to </a:t>
                      </a:r>
                      <a:r>
                        <a:rPr lang="es-HN" altLang="zh-TW" sz="1000" b="0" u="none" strike="noStrike" baseline="0" dirty="0" err="1">
                          <a:effectLst/>
                        </a:rPr>
                        <a:t>decrease</a:t>
                      </a:r>
                      <a:r>
                        <a:rPr lang="es-HN" altLang="zh-TW" sz="1000" b="0" u="none" strike="noStrike" baseline="0" dirty="0">
                          <a:effectLst/>
                        </a:rPr>
                        <a:t> in drivers and </a:t>
                      </a:r>
                      <a:r>
                        <a:rPr lang="es-HN" altLang="zh-TW" sz="1000" b="0" u="none" strike="noStrike" baseline="0" dirty="0" err="1">
                          <a:effectLst/>
                        </a:rPr>
                        <a:t>economic</a:t>
                      </a:r>
                      <a:r>
                        <a:rPr lang="es-HN" altLang="zh-TW" sz="1000" b="0" u="none" strike="noStrike" baseline="0" dirty="0">
                          <a:effectLst/>
                        </a:rPr>
                        <a:t> </a:t>
                      </a:r>
                      <a:r>
                        <a:rPr lang="es-HN" altLang="zh-TW" sz="1000" b="0" u="none" strike="noStrike" baseline="0" dirty="0" err="1">
                          <a:effectLst/>
                        </a:rPr>
                        <a:t>slow</a:t>
                      </a:r>
                      <a:r>
                        <a:rPr lang="es-HN" altLang="zh-TW" sz="1000" b="0" u="none" strike="noStrike" baseline="0" dirty="0">
                          <a:effectLst/>
                        </a:rPr>
                        <a:t> </a:t>
                      </a:r>
                      <a:r>
                        <a:rPr lang="es-HN" altLang="zh-TW" sz="1000" b="0" u="none" strike="noStrike" baseline="0" dirty="0" err="1">
                          <a:effectLst/>
                        </a:rPr>
                        <a:t>recovery</a:t>
                      </a:r>
                      <a:r>
                        <a:rPr lang="es-HN" altLang="zh-TW" sz="1000" b="0" u="none" strike="noStrike" baseline="0" dirty="0">
                          <a:effectLst/>
                        </a:rPr>
                        <a:t> we do not </a:t>
                      </a:r>
                      <a:r>
                        <a:rPr lang="es-HN" altLang="zh-TW" sz="1000" b="0" u="none" strike="noStrike" baseline="0" dirty="0" err="1">
                          <a:effectLst/>
                        </a:rPr>
                        <a:t>expect</a:t>
                      </a:r>
                      <a:r>
                        <a:rPr lang="es-HN" altLang="zh-TW" sz="1000" b="0" u="none" strike="noStrike" baseline="0" dirty="0">
                          <a:effectLst/>
                        </a:rPr>
                        <a:t> to </a:t>
                      </a:r>
                      <a:r>
                        <a:rPr lang="es-HN" altLang="zh-TW" sz="1000" b="0" u="none" strike="noStrike" baseline="0" dirty="0" err="1">
                          <a:effectLst/>
                        </a:rPr>
                        <a:t>get</a:t>
                      </a:r>
                      <a:r>
                        <a:rPr lang="es-HN" altLang="zh-TW" sz="1000" b="0" u="none" strike="noStrike" baseline="0" dirty="0">
                          <a:effectLst/>
                        </a:rPr>
                        <a:t> any </a:t>
                      </a:r>
                      <a:r>
                        <a:rPr lang="es-HN" altLang="zh-TW" sz="1000" b="0" u="none" strike="noStrike" baseline="0" dirty="0" err="1">
                          <a:effectLst/>
                        </a:rPr>
                        <a:t>reduction</a:t>
                      </a:r>
                      <a:r>
                        <a:rPr lang="es-HN" altLang="zh-TW" sz="1000" b="0" u="none" strike="noStrike" baseline="0" dirty="0">
                          <a:effectLst/>
                        </a:rPr>
                        <a:t> </a:t>
                      </a:r>
                      <a:r>
                        <a:rPr lang="es-HN" altLang="zh-TW" sz="1000" b="0" u="none" strike="noStrike" baseline="0" dirty="0" err="1">
                          <a:effectLst/>
                        </a:rPr>
                        <a:t>from</a:t>
                      </a:r>
                      <a:r>
                        <a:rPr lang="es-HN" altLang="zh-TW" sz="1000" b="0" u="none" strike="noStrike" baseline="0" dirty="0">
                          <a:effectLst/>
                        </a:rPr>
                        <a:t> </a:t>
                      </a:r>
                      <a:r>
                        <a:rPr lang="es-HN" altLang="zh-TW" sz="1000" b="0" u="none" strike="noStrike" baseline="0" dirty="0" err="1">
                          <a:effectLst/>
                        </a:rPr>
                        <a:t>trucking</a:t>
                      </a:r>
                      <a:r>
                        <a:rPr lang="es-HN" altLang="zh-TW" sz="1000" b="0" u="none" strike="noStrike" baseline="0" dirty="0">
                          <a:effectLst/>
                        </a:rPr>
                        <a:t> </a:t>
                      </a:r>
                      <a:r>
                        <a:rPr lang="es-HN" altLang="zh-TW" sz="1000" b="0" u="none" strike="noStrike" baseline="0" dirty="0" err="1">
                          <a:effectLst/>
                        </a:rPr>
                        <a:t>services</a:t>
                      </a:r>
                      <a:r>
                        <a:rPr lang="es-HN" altLang="zh-TW" sz="1000" b="0" u="none" strike="noStrike" baseline="0" dirty="0">
                          <a:effectLst/>
                        </a:rPr>
                        <a:t> </a:t>
                      </a:r>
                      <a:r>
                        <a:rPr lang="es-HN" altLang="zh-TW" sz="1000" b="0" u="none" strike="noStrike" baseline="0" dirty="0" err="1">
                          <a:effectLst/>
                        </a:rPr>
                        <a:t>or</a:t>
                      </a:r>
                      <a:r>
                        <a:rPr lang="es-HN" altLang="zh-TW" sz="1000" b="0" u="none" strike="noStrike" baseline="0" dirty="0">
                          <a:effectLst/>
                        </a:rPr>
                        <a:t> </a:t>
                      </a:r>
                      <a:r>
                        <a:rPr lang="es-HN" altLang="zh-TW" sz="1000" b="0" u="none" strike="noStrike" baseline="0" dirty="0" err="1">
                          <a:effectLst/>
                        </a:rPr>
                        <a:t>Depots</a:t>
                      </a:r>
                      <a:r>
                        <a:rPr lang="es-HN" altLang="zh-TW" sz="1000" b="0" u="none" strike="noStrike" baseline="0" dirty="0">
                          <a:effectLst/>
                        </a:rPr>
                        <a:t>.</a:t>
                      </a:r>
                      <a:r>
                        <a:rPr lang="zh-TW" altLang="en-US" sz="1000" b="0" u="none" strike="noStrike" dirty="0">
                          <a:effectLst/>
                        </a:rPr>
                        <a:t>　</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r>
                        <a:rPr lang="es-HN" altLang="zh-TW" sz="1200" u="none" strike="noStrike" dirty="0">
                          <a:effectLst/>
                        </a:rPr>
                        <a:t>Subject</a:t>
                      </a:r>
                      <a:r>
                        <a:rPr lang="es-HN" altLang="zh-TW" sz="1200" u="none" strike="noStrike" baseline="0" dirty="0">
                          <a:effectLst/>
                        </a:rPr>
                        <a:t> to </a:t>
                      </a:r>
                      <a:r>
                        <a:rPr lang="es-HN" altLang="zh-TW" sz="1200" u="none" strike="noStrike" baseline="0" dirty="0" err="1">
                          <a:effectLst/>
                        </a:rPr>
                        <a:t>allocation</a:t>
                      </a:r>
                      <a:r>
                        <a:rPr lang="es-HN" altLang="zh-TW" sz="1200" u="none" strike="noStrike" baseline="0" dirty="0">
                          <a:effectLst/>
                        </a:rPr>
                        <a:t> </a:t>
                      </a:r>
                      <a:r>
                        <a:rPr lang="es-HN" altLang="zh-TW" sz="1200" u="none" strike="noStrike" baseline="0" dirty="0" err="1">
                          <a:effectLst/>
                        </a:rPr>
                        <a:t>approval</a:t>
                      </a:r>
                      <a:r>
                        <a:rPr lang="es-HN" altLang="zh-TW" sz="1200" u="none" strike="noStrike" baseline="0" dirty="0">
                          <a:effectLst/>
                        </a:rPr>
                        <a:t> </a:t>
                      </a:r>
                      <a:r>
                        <a:rPr lang="es-HN" altLang="zh-TW" sz="1200" u="none" strike="noStrike" baseline="0" dirty="0" err="1">
                          <a:effectLst/>
                        </a:rPr>
                        <a:t>on</a:t>
                      </a:r>
                      <a:r>
                        <a:rPr lang="es-HN" altLang="zh-TW" sz="1200" u="none" strike="noStrike" baseline="0" dirty="0">
                          <a:effectLst/>
                        </a:rPr>
                        <a:t> LAE by ELA</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1200" b="0" i="0" u="none" strike="noStrike" dirty="0">
                          <a:solidFill>
                            <a:srgbClr val="000000"/>
                          </a:solidFill>
                          <a:effectLst/>
                          <a:latin typeface="Arial" panose="020B0604020202020204" pitchFamily="34" charset="0"/>
                          <a:ea typeface="新細明體" panose="02020500000000000000" pitchFamily="18" charset="-120"/>
                        </a:rPr>
                        <a:t>0</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1200" b="0" i="0" u="none" strike="noStrike" dirty="0">
                          <a:solidFill>
                            <a:srgbClr val="000000"/>
                          </a:solidFill>
                          <a:effectLst/>
                          <a:latin typeface="Arial" panose="020B0604020202020204" pitchFamily="34" charset="0"/>
                          <a:ea typeface="新細明體" panose="02020500000000000000" pitchFamily="18" charset="-120"/>
                        </a:rPr>
                        <a:t>0</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r>
                        <a:rPr lang="es-HN" altLang="zh-TW" sz="1200" u="none" strike="noStrike" dirty="0">
                          <a:effectLst/>
                        </a:rPr>
                        <a:t>No</a:t>
                      </a:r>
                      <a:r>
                        <a:rPr lang="es-HN" altLang="zh-TW" sz="1200" u="none" strike="noStrike" baseline="0" dirty="0">
                          <a:effectLst/>
                        </a:rPr>
                        <a:t> </a:t>
                      </a:r>
                      <a:r>
                        <a:rPr lang="es-HN" altLang="zh-TW" sz="1200" u="none" strike="noStrike" baseline="0" dirty="0" err="1">
                          <a:effectLst/>
                        </a:rPr>
                        <a:t>negligence</a:t>
                      </a:r>
                      <a:r>
                        <a:rPr lang="es-HN" altLang="zh-TW" sz="1200" u="none" strike="noStrike" baseline="0" dirty="0">
                          <a:effectLst/>
                        </a:rPr>
                        <a:t> </a:t>
                      </a:r>
                      <a:r>
                        <a:rPr lang="es-HN" altLang="zh-TW" sz="1200" u="none" strike="noStrike" baseline="0" dirty="0" err="1">
                          <a:effectLst/>
                        </a:rPr>
                        <a:t>reported</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3" y="3848896"/>
            <a:ext cx="8928992" cy="1215717"/>
          </a:xfrm>
          <a:prstGeom prst="rect">
            <a:avLst/>
          </a:prstGeom>
          <a:noFill/>
        </p:spPr>
        <p:txBody>
          <a:bodyPr wrap="square" rtlCol="0">
            <a:spAutoFit/>
          </a:bodyPr>
          <a:lstStyle/>
          <a:p>
            <a:r>
              <a:rPr lang="en-US" altLang="zh-TW" dirty="0"/>
              <a:t>Topic </a:t>
            </a:r>
          </a:p>
          <a:p>
            <a:r>
              <a:rPr lang="en-US" altLang="zh-TW" sz="1100" dirty="0"/>
              <a:t>Aged Container Selling 2024:</a:t>
            </a:r>
          </a:p>
          <a:p>
            <a:pPr marL="628650" lvl="1" indent="-171450">
              <a:buFont typeface="Wingdings" panose="05000000000000000000" pitchFamily="2" charset="2"/>
              <a:buChar char="l"/>
            </a:pPr>
            <a:r>
              <a:rPr lang="en-US" altLang="zh-TW" sz="1100" dirty="0"/>
              <a:t>182 CONTAINERS SOLD (29X2SD / 39X4SD / 114X4SH)</a:t>
            </a:r>
          </a:p>
          <a:p>
            <a:r>
              <a:rPr lang="en-US" altLang="zh-TW" sz="1100" dirty="0"/>
              <a:t>Free Reposition Plan:</a:t>
            </a:r>
          </a:p>
          <a:p>
            <a:r>
              <a:rPr lang="en-US" altLang="zh-TW" sz="1100" dirty="0"/>
              <a:t>N/A</a:t>
            </a:r>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36</a:t>
            </a:fld>
            <a:endParaRPr lang="en-US" sz="1000" dirty="0"/>
          </a:p>
        </p:txBody>
      </p:sp>
    </p:spTree>
    <p:extLst>
      <p:ext uri="{BB962C8B-B14F-4D97-AF65-F5344CB8AC3E}">
        <p14:creationId xmlns:p14="http://schemas.microsoft.com/office/powerpoint/2010/main" val="2601424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842285649"/>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2023</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2024</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rPr>
                        <a:t>Diff</a:t>
                      </a:r>
                      <a:endParaRPr lang="en-US"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rPr>
                        <a:t>OPD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BOA</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1200" b="0" i="0" u="none" strike="noStrike" dirty="0">
                          <a:solidFill>
                            <a:srgbClr val="000000"/>
                          </a:solidFill>
                          <a:effectLst/>
                          <a:latin typeface="+mn-lt"/>
                          <a:ea typeface="新細明體" panose="02020500000000000000" pitchFamily="18" charset="-120"/>
                        </a:rPr>
                        <a:t>2HRS</a:t>
                      </a:r>
                      <a:endParaRPr lang="zh-TW" altLang="en-US" sz="12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200" b="0" i="0" u="none" strike="noStrike" dirty="0">
                          <a:solidFill>
                            <a:srgbClr val="000000"/>
                          </a:solidFill>
                          <a:effectLst/>
                          <a:latin typeface="+mn-lt"/>
                          <a:ea typeface="新細明體" panose="02020500000000000000" pitchFamily="18" charset="-120"/>
                        </a:rPr>
                        <a:t>2HRS</a:t>
                      </a:r>
                      <a:endParaRPr lang="zh-TW" altLang="en-US" sz="12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200" b="0" i="0" u="none" strike="noStrike" dirty="0">
                          <a:solidFill>
                            <a:srgbClr val="000000"/>
                          </a:solidFill>
                          <a:effectLst/>
                          <a:highlight>
                            <a:srgbClr val="FFFF00"/>
                          </a:highlight>
                          <a:latin typeface="+mn-lt"/>
                          <a:ea typeface="新細明體" panose="02020500000000000000" pitchFamily="18" charset="-120"/>
                        </a:rPr>
                        <a:t>0</a:t>
                      </a:r>
                      <a:endParaRPr lang="zh-TW" altLang="en-US" sz="12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1200" b="0" i="0" u="none" strike="noStrike" dirty="0">
                          <a:solidFill>
                            <a:srgbClr val="000000"/>
                          </a:solidFill>
                          <a:effectLst/>
                          <a:latin typeface="+mn-lt"/>
                          <a:ea typeface="新細明體" panose="02020500000000000000" pitchFamily="18" charset="-120"/>
                        </a:rPr>
                        <a:t>HNSLO terminal </a:t>
                      </a:r>
                      <a:r>
                        <a:rPr lang="es-ES" altLang="zh-TW" sz="1200" b="0" i="0" u="none" strike="noStrike" dirty="0" err="1">
                          <a:solidFill>
                            <a:srgbClr val="000000"/>
                          </a:solidFill>
                          <a:effectLst/>
                          <a:latin typeface="+mn-lt"/>
                          <a:ea typeface="新細明體" panose="02020500000000000000" pitchFamily="18" charset="-120"/>
                        </a:rPr>
                        <a:t>continued</a:t>
                      </a:r>
                      <a:r>
                        <a:rPr lang="es-ES" altLang="zh-TW" sz="1200" b="0" i="0" u="none" strike="noStrike" dirty="0">
                          <a:solidFill>
                            <a:srgbClr val="000000"/>
                          </a:solidFill>
                          <a:effectLst/>
                          <a:latin typeface="+mn-lt"/>
                          <a:ea typeface="新細明體" panose="02020500000000000000" pitchFamily="18" charset="-120"/>
                        </a:rPr>
                        <a:t> </a:t>
                      </a:r>
                      <a:r>
                        <a:rPr lang="es-ES" altLang="zh-TW" sz="1200" b="0" i="0" u="none" strike="noStrike" dirty="0" err="1">
                          <a:solidFill>
                            <a:srgbClr val="000000"/>
                          </a:solidFill>
                          <a:effectLst/>
                          <a:latin typeface="+mn-lt"/>
                          <a:ea typeface="新細明體" panose="02020500000000000000" pitchFamily="18" charset="-120"/>
                        </a:rPr>
                        <a:t>giving</a:t>
                      </a:r>
                      <a:r>
                        <a:rPr lang="es-ES" altLang="zh-TW" sz="1200" b="0" i="0" u="none" strike="noStrike" dirty="0">
                          <a:solidFill>
                            <a:srgbClr val="000000"/>
                          </a:solidFill>
                          <a:effectLst/>
                          <a:latin typeface="+mn-lt"/>
                          <a:ea typeface="新細明體" panose="02020500000000000000" pitchFamily="18" charset="-120"/>
                        </a:rPr>
                        <a:t> </a:t>
                      </a:r>
                      <a:r>
                        <a:rPr lang="es-ES" altLang="zh-TW" sz="1200" b="0" i="0" u="none" strike="noStrike" dirty="0" err="1">
                          <a:solidFill>
                            <a:srgbClr val="000000"/>
                          </a:solidFill>
                          <a:effectLst/>
                          <a:latin typeface="+mn-lt"/>
                          <a:ea typeface="新細明體" panose="02020500000000000000" pitchFamily="18" charset="-120"/>
                        </a:rPr>
                        <a:t>preference</a:t>
                      </a:r>
                      <a:r>
                        <a:rPr lang="es-ES" altLang="zh-TW" sz="1200" b="0" i="0" u="none" strike="noStrike" dirty="0">
                          <a:solidFill>
                            <a:srgbClr val="000000"/>
                          </a:solidFill>
                          <a:effectLst/>
                          <a:latin typeface="+mn-lt"/>
                          <a:ea typeface="新細明體" panose="02020500000000000000" pitchFamily="18" charset="-120"/>
                        </a:rPr>
                        <a:t> to container </a:t>
                      </a:r>
                      <a:r>
                        <a:rPr lang="es-ES" altLang="zh-TW" sz="1200" b="0" i="0" u="none" strike="noStrike" dirty="0" err="1">
                          <a:solidFill>
                            <a:srgbClr val="000000"/>
                          </a:solidFill>
                          <a:effectLst/>
                          <a:latin typeface="+mn-lt"/>
                          <a:ea typeface="新細明體" panose="02020500000000000000" pitchFamily="18" charset="-120"/>
                        </a:rPr>
                        <a:t>vessels</a:t>
                      </a:r>
                      <a:r>
                        <a:rPr lang="es-ES" altLang="zh-TW" sz="1200" b="0" i="0" u="none" strike="noStrike" dirty="0">
                          <a:solidFill>
                            <a:srgbClr val="000000"/>
                          </a:solidFill>
                          <a:effectLst/>
                          <a:latin typeface="+mn-lt"/>
                          <a:ea typeface="新細明體" panose="02020500000000000000" pitchFamily="18" charset="-120"/>
                        </a:rPr>
                        <a:t> which </a:t>
                      </a:r>
                      <a:r>
                        <a:rPr lang="es-ES" altLang="zh-TW" sz="1200" b="0" i="0" u="none" strike="noStrike" dirty="0" err="1">
                          <a:solidFill>
                            <a:srgbClr val="000000"/>
                          </a:solidFill>
                          <a:effectLst/>
                          <a:latin typeface="+mn-lt"/>
                          <a:ea typeface="新細明體" panose="02020500000000000000" pitchFamily="18" charset="-120"/>
                        </a:rPr>
                        <a:t>maintained</a:t>
                      </a:r>
                      <a:r>
                        <a:rPr lang="es-ES" altLang="zh-TW" sz="1200" b="0" i="0" u="none" strike="noStrike" dirty="0">
                          <a:solidFill>
                            <a:srgbClr val="000000"/>
                          </a:solidFill>
                          <a:effectLst/>
                          <a:latin typeface="+mn-lt"/>
                          <a:ea typeface="新細明體" panose="02020500000000000000" pitchFamily="18" charset="-120"/>
                        </a:rPr>
                        <a:t> </a:t>
                      </a:r>
                      <a:r>
                        <a:rPr lang="es-ES" altLang="zh-TW" sz="1200" b="0" i="0" u="none" strike="noStrike" dirty="0" err="1">
                          <a:solidFill>
                            <a:srgbClr val="000000"/>
                          </a:solidFill>
                          <a:effectLst/>
                          <a:latin typeface="+mn-lt"/>
                          <a:ea typeface="新細明體" panose="02020500000000000000" pitchFamily="18" charset="-120"/>
                        </a:rPr>
                        <a:t>same</a:t>
                      </a:r>
                      <a:r>
                        <a:rPr lang="es-ES" altLang="zh-TW" sz="1200" b="0" i="0" u="none" strike="noStrike" dirty="0">
                          <a:solidFill>
                            <a:srgbClr val="000000"/>
                          </a:solidFill>
                          <a:effectLst/>
                          <a:latin typeface="+mn-lt"/>
                          <a:ea typeface="新細明體" panose="02020500000000000000" pitchFamily="18" charset="-120"/>
                        </a:rPr>
                        <a:t> </a:t>
                      </a:r>
                      <a:r>
                        <a:rPr lang="es-ES" altLang="zh-TW" sz="1200" b="0" i="0" u="none" strike="noStrike" dirty="0" err="1">
                          <a:solidFill>
                            <a:srgbClr val="000000"/>
                          </a:solidFill>
                          <a:effectLst/>
                          <a:latin typeface="+mn-lt"/>
                          <a:ea typeface="新細明體" panose="02020500000000000000" pitchFamily="18" charset="-120"/>
                        </a:rPr>
                        <a:t>period</a:t>
                      </a:r>
                      <a:r>
                        <a:rPr lang="es-ES" altLang="zh-TW" sz="1200" b="0" i="0" u="none" strike="noStrike" dirty="0">
                          <a:solidFill>
                            <a:srgbClr val="000000"/>
                          </a:solidFill>
                          <a:effectLst/>
                          <a:latin typeface="+mn-lt"/>
                          <a:ea typeface="新細明體" panose="02020500000000000000" pitchFamily="18" charset="-120"/>
                        </a:rPr>
                        <a:t> as </a:t>
                      </a:r>
                      <a:r>
                        <a:rPr lang="es-ES" altLang="zh-TW" sz="1200" b="0" i="0" u="none" strike="noStrike" dirty="0" err="1">
                          <a:solidFill>
                            <a:srgbClr val="000000"/>
                          </a:solidFill>
                          <a:effectLst/>
                          <a:latin typeface="+mn-lt"/>
                          <a:ea typeface="新細明體" panose="02020500000000000000" pitchFamily="18" charset="-120"/>
                        </a:rPr>
                        <a:t>last</a:t>
                      </a:r>
                      <a:r>
                        <a:rPr lang="es-ES" altLang="zh-TW" sz="1200" b="0" i="0" u="none" strike="noStrike" dirty="0">
                          <a:solidFill>
                            <a:srgbClr val="000000"/>
                          </a:solidFill>
                          <a:effectLst/>
                          <a:latin typeface="+mn-lt"/>
                          <a:ea typeface="新細明體" panose="02020500000000000000" pitchFamily="18" charset="-120"/>
                        </a:rPr>
                        <a:t> </a:t>
                      </a:r>
                      <a:r>
                        <a:rPr lang="es-ES" altLang="zh-TW" sz="1200" b="0" i="0" u="none" strike="noStrike" dirty="0" err="1">
                          <a:solidFill>
                            <a:srgbClr val="000000"/>
                          </a:solidFill>
                          <a:effectLst/>
                          <a:latin typeface="+mn-lt"/>
                          <a:ea typeface="新細明體" panose="02020500000000000000" pitchFamily="18" charset="-120"/>
                        </a:rPr>
                        <a:t>year</a:t>
                      </a:r>
                      <a:r>
                        <a:rPr lang="es-ES" altLang="zh-TW" sz="1200" b="0" i="0" u="none" strike="noStrike" dirty="0">
                          <a:solidFill>
                            <a:srgbClr val="000000"/>
                          </a:solidFill>
                          <a:effectLst/>
                          <a:latin typeface="+mn-lt"/>
                          <a:ea typeface="新細明體" panose="02020500000000000000" pitchFamily="18" charset="-120"/>
                        </a:rPr>
                        <a:t>.</a:t>
                      </a:r>
                      <a:endParaRPr lang="zh-TW" altLang="en-US" sz="12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rPr>
                        <a:t>Port Stay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HN" altLang="zh-TW" sz="1200" u="none" strike="noStrike" dirty="0">
                          <a:effectLst/>
                        </a:rPr>
                        <a:t>40 HRS</a:t>
                      </a:r>
                      <a:endParaRPr lang="zh-TW" altLang="en-US" sz="1200" b="0" i="0" u="none" strike="noStrike" dirty="0">
                        <a:solidFill>
                          <a:srgbClr val="000000"/>
                        </a:solidFill>
                        <a:effectLst/>
                        <a:latin typeface="Arial" panose="020B0604020202020204" pitchFamily="34" charset="0"/>
                        <a:ea typeface="新細明體" panose="02020500000000000000" pitchFamily="18" charset="-120"/>
                      </a:endParaRPr>
                    </a:p>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200" b="0" i="0" u="none" strike="noStrike" dirty="0">
                          <a:solidFill>
                            <a:srgbClr val="000000"/>
                          </a:solidFill>
                          <a:effectLst/>
                          <a:latin typeface="+mn-lt"/>
                          <a:ea typeface="新細明體" panose="02020500000000000000" pitchFamily="18" charset="-120"/>
                        </a:rPr>
                        <a:t>32 HRS</a:t>
                      </a:r>
                      <a:endParaRPr lang="zh-TW" altLang="en-US" sz="12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200" b="0" i="0" u="none" strike="noStrike" dirty="0">
                          <a:solidFill>
                            <a:srgbClr val="000000"/>
                          </a:solidFill>
                          <a:effectLst/>
                          <a:highlight>
                            <a:srgbClr val="FFFF00"/>
                          </a:highlight>
                          <a:latin typeface="+mn-lt"/>
                          <a:ea typeface="新細明體" panose="02020500000000000000" pitchFamily="18" charset="-120"/>
                        </a:rPr>
                        <a:t>-8</a:t>
                      </a:r>
                      <a:endParaRPr lang="zh-TW" altLang="en-US" sz="12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1100" b="0" i="0" u="none" strike="noStrike" dirty="0">
                          <a:solidFill>
                            <a:srgbClr val="000000"/>
                          </a:solidFill>
                          <a:effectLst/>
                          <a:latin typeface="+mn-lt"/>
                          <a:ea typeface="新細明體" panose="02020500000000000000" pitchFamily="18" charset="-120"/>
                        </a:rPr>
                        <a:t>CONSERSA </a:t>
                      </a:r>
                      <a:r>
                        <a:rPr lang="es-ES" altLang="zh-TW" sz="1100" b="0" i="0" u="none" strike="noStrike" dirty="0" err="1">
                          <a:solidFill>
                            <a:srgbClr val="000000"/>
                          </a:solidFill>
                          <a:effectLst/>
                          <a:latin typeface="+mn-lt"/>
                          <a:ea typeface="新細明體" panose="02020500000000000000" pitchFamily="18" charset="-120"/>
                        </a:rPr>
                        <a:t>stevedore</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company</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improved</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vessel</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crane</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operativeness</a:t>
                      </a:r>
                      <a:r>
                        <a:rPr lang="es-ES" altLang="zh-TW" sz="1100" b="0" i="0" u="none" strike="noStrike" dirty="0">
                          <a:solidFill>
                            <a:srgbClr val="000000"/>
                          </a:solidFill>
                          <a:effectLst/>
                          <a:latin typeface="+mn-lt"/>
                          <a:ea typeface="新細明體" panose="02020500000000000000" pitchFamily="18" charset="-120"/>
                        </a:rPr>
                        <a:t>.</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rPr>
                        <a:t>Productivity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1100" b="0" i="0" u="none" strike="noStrike" dirty="0">
                          <a:solidFill>
                            <a:srgbClr val="000000"/>
                          </a:solidFill>
                          <a:effectLst/>
                          <a:latin typeface="+mn-lt"/>
                          <a:ea typeface="新細明體" panose="02020500000000000000" pitchFamily="18" charset="-120"/>
                        </a:rPr>
                        <a:t>16 M/H</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000" b="0" i="0" u="none" strike="noStrike" dirty="0">
                          <a:solidFill>
                            <a:srgbClr val="000000"/>
                          </a:solidFill>
                          <a:effectLst/>
                          <a:latin typeface="+mn-lt"/>
                          <a:ea typeface="新細明體" panose="02020500000000000000" pitchFamily="18" charset="-120"/>
                        </a:rPr>
                        <a:t>19 M/H</a:t>
                      </a:r>
                      <a:endParaRPr lang="zh-TW" altLang="en-US" sz="10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100" b="0" i="0" u="none" strike="noStrike" dirty="0">
                          <a:solidFill>
                            <a:srgbClr val="000000"/>
                          </a:solidFill>
                          <a:effectLst/>
                          <a:highlight>
                            <a:srgbClr val="FFFF00"/>
                          </a:highlight>
                          <a:latin typeface="+mn-lt"/>
                          <a:ea typeface="新細明體" panose="02020500000000000000" pitchFamily="18" charset="-120"/>
                        </a:rPr>
                        <a:t>+3</a:t>
                      </a:r>
                      <a:endParaRPr lang="zh-TW" altLang="en-US" sz="11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1100" b="0" i="0" u="none" strike="noStrike" dirty="0">
                          <a:solidFill>
                            <a:srgbClr val="000000"/>
                          </a:solidFill>
                          <a:effectLst/>
                          <a:latin typeface="+mn-lt"/>
                          <a:ea typeface="新細明體" panose="02020500000000000000" pitchFamily="18" charset="-120"/>
                        </a:rPr>
                        <a:t>We </a:t>
                      </a:r>
                      <a:r>
                        <a:rPr lang="es-ES" altLang="zh-TW" sz="1100" b="0" i="0" u="none" strike="noStrike" dirty="0" err="1">
                          <a:solidFill>
                            <a:srgbClr val="000000"/>
                          </a:solidFill>
                          <a:effectLst/>
                          <a:latin typeface="+mn-lt"/>
                          <a:ea typeface="新細明體" panose="02020500000000000000" pitchFamily="18" charset="-120"/>
                        </a:rPr>
                        <a:t>expect</a:t>
                      </a:r>
                      <a:r>
                        <a:rPr lang="es-ES" altLang="zh-TW" sz="1100" b="0" i="0" u="none" strike="noStrike" dirty="0">
                          <a:solidFill>
                            <a:srgbClr val="000000"/>
                          </a:solidFill>
                          <a:effectLst/>
                          <a:latin typeface="+mn-lt"/>
                          <a:ea typeface="新細明體" panose="02020500000000000000" pitchFamily="18" charset="-120"/>
                        </a:rPr>
                        <a:t> to </a:t>
                      </a:r>
                      <a:r>
                        <a:rPr lang="es-ES" altLang="zh-TW" sz="1100" b="0" i="0" u="none" strike="noStrike" dirty="0" err="1">
                          <a:solidFill>
                            <a:srgbClr val="000000"/>
                          </a:solidFill>
                          <a:effectLst/>
                          <a:latin typeface="+mn-lt"/>
                          <a:ea typeface="新細明體" panose="02020500000000000000" pitchFamily="18" charset="-120"/>
                        </a:rPr>
                        <a:t>improve</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productivity</a:t>
                      </a:r>
                      <a:r>
                        <a:rPr lang="es-ES" altLang="zh-TW" sz="1100" b="0" i="0" u="none" strike="noStrike" dirty="0">
                          <a:solidFill>
                            <a:srgbClr val="000000"/>
                          </a:solidFill>
                          <a:effectLst/>
                          <a:latin typeface="+mn-lt"/>
                          <a:ea typeface="新細明體" panose="02020500000000000000" pitchFamily="18" charset="-120"/>
                        </a:rPr>
                        <a:t> once </a:t>
                      </a:r>
                      <a:r>
                        <a:rPr lang="es-HN" sz="1100" dirty="0">
                          <a:solidFill>
                            <a:schemeClr val="dk1"/>
                          </a:solidFill>
                          <a:effectLst/>
                          <a:latin typeface="+mn-lt"/>
                          <a:ea typeface="+mn-ea"/>
                          <a:cs typeface="+mn-cs"/>
                        </a:rPr>
                        <a:t>CV ASPM </a:t>
                      </a:r>
                      <a:r>
                        <a:rPr lang="es-HN" sz="1100" dirty="0" err="1">
                          <a:solidFill>
                            <a:schemeClr val="dk1"/>
                          </a:solidFill>
                          <a:effectLst/>
                          <a:latin typeface="+mn-lt"/>
                          <a:ea typeface="+mn-ea"/>
                          <a:cs typeface="+mn-cs"/>
                        </a:rPr>
                        <a:t>is</a:t>
                      </a:r>
                      <a:r>
                        <a:rPr lang="es-HN" sz="1100" dirty="0">
                          <a:solidFill>
                            <a:schemeClr val="dk1"/>
                          </a:solidFill>
                          <a:effectLst/>
                          <a:latin typeface="+mn-lt"/>
                          <a:ea typeface="+mn-ea"/>
                          <a:cs typeface="+mn-cs"/>
                        </a:rPr>
                        <a:t> introduce at HNSLO in </a:t>
                      </a:r>
                      <a:r>
                        <a:rPr lang="es-HN" sz="1100" dirty="0" err="1">
                          <a:solidFill>
                            <a:schemeClr val="dk1"/>
                          </a:solidFill>
                          <a:effectLst/>
                          <a:latin typeface="+mn-lt"/>
                          <a:ea typeface="+mn-ea"/>
                          <a:cs typeface="+mn-cs"/>
                        </a:rPr>
                        <a:t>mid</a:t>
                      </a:r>
                      <a:r>
                        <a:rPr lang="es-HN" sz="1100" dirty="0">
                          <a:solidFill>
                            <a:schemeClr val="dk1"/>
                          </a:solidFill>
                          <a:effectLst/>
                          <a:latin typeface="+mn-lt"/>
                          <a:ea typeface="+mn-ea"/>
                          <a:cs typeface="+mn-cs"/>
                        </a:rPr>
                        <a:t> February 2025.</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rPr>
                        <a:t>OCD 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Incentive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1100" b="0" i="0" u="none" strike="noStrike" dirty="0">
                          <a:solidFill>
                            <a:srgbClr val="000000"/>
                          </a:solidFill>
                          <a:effectLst/>
                          <a:latin typeface="+mn-lt"/>
                          <a:ea typeface="新細明體" panose="02020500000000000000" pitchFamily="18" charset="-120"/>
                        </a:rPr>
                        <a:t>N/A</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100" b="0" i="0" u="none" strike="noStrike" dirty="0">
                          <a:solidFill>
                            <a:srgbClr val="000000"/>
                          </a:solidFill>
                          <a:effectLst/>
                          <a:latin typeface="+mn-lt"/>
                          <a:ea typeface="新細明體" panose="02020500000000000000" pitchFamily="18" charset="-120"/>
                        </a:rPr>
                        <a:t>N/A</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HN" altLang="zh-TW" sz="1100" b="0" i="0" u="none" strike="noStrike" dirty="0">
                          <a:solidFill>
                            <a:schemeClr val="dk1"/>
                          </a:solidFill>
                          <a:effectLst/>
                          <a:latin typeface="+mn-lt"/>
                          <a:ea typeface="+mn-ea"/>
                        </a:rPr>
                        <a:t>Terminal</a:t>
                      </a:r>
                      <a:r>
                        <a:rPr lang="es-HN" altLang="zh-TW" sz="1100" b="0" i="0" u="none" strike="noStrike" baseline="0" dirty="0">
                          <a:solidFill>
                            <a:schemeClr val="dk1"/>
                          </a:solidFill>
                          <a:effectLst/>
                          <a:latin typeface="+mn-lt"/>
                          <a:ea typeface="+mn-ea"/>
                        </a:rPr>
                        <a:t> </a:t>
                      </a:r>
                      <a:r>
                        <a:rPr lang="es-HN" altLang="zh-TW" sz="1100" b="0" i="0" u="none" strike="noStrike" baseline="0" dirty="0" err="1">
                          <a:solidFill>
                            <a:schemeClr val="dk1"/>
                          </a:solidFill>
                          <a:effectLst/>
                          <a:latin typeface="+mn-lt"/>
                          <a:ea typeface="+mn-ea"/>
                        </a:rPr>
                        <a:t>tariff</a:t>
                      </a:r>
                      <a:r>
                        <a:rPr lang="es-HN" altLang="zh-TW" sz="1100" b="0" i="0" u="none" strike="noStrike" baseline="0" dirty="0">
                          <a:solidFill>
                            <a:schemeClr val="dk1"/>
                          </a:solidFill>
                          <a:effectLst/>
                          <a:latin typeface="+mn-lt"/>
                          <a:ea typeface="+mn-ea"/>
                        </a:rPr>
                        <a:t> </a:t>
                      </a:r>
                      <a:r>
                        <a:rPr lang="es-HN" altLang="zh-TW" sz="1100" b="0" i="0" u="none" strike="noStrike" baseline="0" dirty="0" err="1">
                          <a:solidFill>
                            <a:schemeClr val="dk1"/>
                          </a:solidFill>
                          <a:effectLst/>
                          <a:latin typeface="+mn-lt"/>
                          <a:ea typeface="+mn-ea"/>
                        </a:rPr>
                        <a:t>does</a:t>
                      </a:r>
                      <a:r>
                        <a:rPr lang="es-HN" altLang="zh-TW" sz="1100" b="0" i="0" u="none" strike="noStrike" baseline="0" dirty="0">
                          <a:solidFill>
                            <a:schemeClr val="dk1"/>
                          </a:solidFill>
                          <a:effectLst/>
                          <a:latin typeface="+mn-lt"/>
                          <a:ea typeface="+mn-ea"/>
                        </a:rPr>
                        <a:t> not offer incentives </a:t>
                      </a:r>
                      <a:r>
                        <a:rPr lang="es-HN" altLang="zh-TW" sz="1100" b="0" i="0" u="none" strike="noStrike" baseline="0" dirty="0" err="1">
                          <a:solidFill>
                            <a:schemeClr val="dk1"/>
                          </a:solidFill>
                          <a:effectLst/>
                          <a:latin typeface="+mn-lt"/>
                          <a:ea typeface="+mn-ea"/>
                        </a:rPr>
                        <a:t>for</a:t>
                      </a:r>
                      <a:r>
                        <a:rPr lang="es-HN" altLang="zh-TW" sz="1100" b="0" i="0" u="none" strike="noStrike" baseline="0" dirty="0">
                          <a:solidFill>
                            <a:schemeClr val="dk1"/>
                          </a:solidFill>
                          <a:effectLst/>
                          <a:latin typeface="+mn-lt"/>
                          <a:ea typeface="+mn-ea"/>
                        </a:rPr>
                        <a:t> </a:t>
                      </a:r>
                      <a:r>
                        <a:rPr lang="es-HN" altLang="zh-TW" sz="1100" b="0" i="0" u="none" strike="noStrike" baseline="0" dirty="0" err="1">
                          <a:solidFill>
                            <a:schemeClr val="dk1"/>
                          </a:solidFill>
                          <a:effectLst/>
                          <a:latin typeface="+mn-lt"/>
                          <a:ea typeface="+mn-ea"/>
                        </a:rPr>
                        <a:t>Carriers</a:t>
                      </a:r>
                      <a:r>
                        <a:rPr lang="es-HN" altLang="zh-TW" sz="1100" b="0" i="0" u="none" strike="noStrike" baseline="0" dirty="0">
                          <a:solidFill>
                            <a:schemeClr val="dk1"/>
                          </a:solidFill>
                          <a:effectLst/>
                          <a:latin typeface="+mn-lt"/>
                          <a:ea typeface="+mn-ea"/>
                        </a:rPr>
                        <a:t> </a:t>
                      </a:r>
                      <a:r>
                        <a:rPr lang="es-HN" altLang="zh-TW" sz="1100" b="0" i="0" u="none" strike="noStrike" baseline="0" dirty="0" err="1">
                          <a:solidFill>
                            <a:schemeClr val="dk1"/>
                          </a:solidFill>
                          <a:effectLst/>
                          <a:latin typeface="+mn-lt"/>
                          <a:ea typeface="+mn-ea"/>
                        </a:rPr>
                        <a:t>or</a:t>
                      </a:r>
                      <a:r>
                        <a:rPr lang="es-HN" altLang="zh-TW" sz="1100" b="0" i="0" u="none" strike="noStrike" baseline="0" dirty="0">
                          <a:solidFill>
                            <a:schemeClr val="dk1"/>
                          </a:solidFill>
                          <a:effectLst/>
                          <a:latin typeface="+mn-lt"/>
                          <a:ea typeface="+mn-ea"/>
                        </a:rPr>
                        <a:t> </a:t>
                      </a:r>
                      <a:r>
                        <a:rPr lang="es-HN" altLang="zh-TW" sz="1100" b="0" i="0" u="none" strike="noStrike" baseline="0" dirty="0" err="1">
                          <a:solidFill>
                            <a:schemeClr val="dk1"/>
                          </a:solidFill>
                          <a:effectLst/>
                          <a:latin typeface="+mn-lt"/>
                          <a:ea typeface="+mn-ea"/>
                        </a:rPr>
                        <a:t>customers</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rPr>
                        <a:t>Empty Storage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1100" b="0" i="0" u="none" strike="noStrike" dirty="0">
                          <a:solidFill>
                            <a:srgbClr val="000000"/>
                          </a:solidFill>
                          <a:effectLst/>
                          <a:latin typeface="+mn-lt"/>
                          <a:ea typeface="新細明體" panose="02020500000000000000" pitchFamily="18" charset="-120"/>
                        </a:rPr>
                        <a:t>N/A</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100" b="0" i="0" u="none" strike="noStrike" dirty="0">
                          <a:solidFill>
                            <a:srgbClr val="000000"/>
                          </a:solidFill>
                          <a:effectLst/>
                          <a:latin typeface="+mn-lt"/>
                          <a:ea typeface="新細明體" panose="02020500000000000000" pitchFamily="18" charset="-120"/>
                        </a:rPr>
                        <a:t>N/A</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HN" altLang="zh-TW" sz="1100" u="none" strike="noStrike" dirty="0">
                          <a:effectLst/>
                        </a:rPr>
                        <a:t>No</a:t>
                      </a:r>
                      <a:r>
                        <a:rPr lang="es-HN" altLang="zh-TW" sz="1100" u="none" strike="noStrike" baseline="0" dirty="0">
                          <a:effectLst/>
                        </a:rPr>
                        <a:t> </a:t>
                      </a:r>
                      <a:r>
                        <a:rPr lang="es-HN" altLang="zh-TW" sz="1100" u="none" strike="noStrike" baseline="0" dirty="0" err="1">
                          <a:effectLst/>
                        </a:rPr>
                        <a:t>empty</a:t>
                      </a:r>
                      <a:r>
                        <a:rPr lang="es-HN" altLang="zh-TW" sz="1100" u="none" strike="noStrike" baseline="0" dirty="0">
                          <a:effectLst/>
                        </a:rPr>
                        <a:t> </a:t>
                      </a:r>
                      <a:r>
                        <a:rPr lang="es-HN" altLang="zh-TW" sz="1100" u="none" strike="noStrike" baseline="0" dirty="0" err="1">
                          <a:effectLst/>
                        </a:rPr>
                        <a:t>storage</a:t>
                      </a:r>
                      <a:r>
                        <a:rPr lang="es-HN" altLang="zh-TW" sz="1100" u="none" strike="noStrike" baseline="0" dirty="0">
                          <a:effectLst/>
                        </a:rPr>
                        <a:t> at Terminal</a:t>
                      </a:r>
                      <a:endParaRPr lang="zh-TW" altLang="en-US" sz="1100" b="0" i="0" u="none" strike="noStrike" dirty="0">
                        <a:solidFill>
                          <a:srgbClr val="000000"/>
                        </a:solidFill>
                        <a:effectLst/>
                        <a:latin typeface="Arial" panose="020B0604020202020204" pitchFamily="34" charset="0"/>
                        <a:ea typeface="新細明體" panose="02020500000000000000" pitchFamily="18" charset="-120"/>
                      </a:endParaRPr>
                    </a:p>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rPr>
                        <a:t>Rate Reduction</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1100" b="0" i="0" u="none" strike="noStrike" dirty="0">
                          <a:solidFill>
                            <a:srgbClr val="000000"/>
                          </a:solidFill>
                          <a:effectLst/>
                          <a:latin typeface="+mn-lt"/>
                          <a:ea typeface="新細明體" panose="02020500000000000000" pitchFamily="18" charset="-120"/>
                        </a:rPr>
                        <a:t>N/A</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100" b="0" i="0" u="none" strike="noStrike" dirty="0">
                          <a:solidFill>
                            <a:srgbClr val="000000"/>
                          </a:solidFill>
                          <a:effectLst/>
                          <a:latin typeface="+mn-lt"/>
                          <a:ea typeface="新細明體" panose="02020500000000000000" pitchFamily="18" charset="-120"/>
                        </a:rPr>
                        <a:t>N/A</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1100" b="0" i="0" u="none" strike="noStrike" dirty="0">
                          <a:solidFill>
                            <a:srgbClr val="000000"/>
                          </a:solidFill>
                          <a:effectLst/>
                          <a:latin typeface="+mn-lt"/>
                          <a:ea typeface="新細明體" panose="02020500000000000000" pitchFamily="18" charset="-120"/>
                        </a:rPr>
                        <a:t>No </a:t>
                      </a:r>
                      <a:r>
                        <a:rPr lang="es-ES" altLang="zh-TW" sz="1100" b="0" i="0" u="none" strike="noStrike" dirty="0" err="1">
                          <a:solidFill>
                            <a:srgbClr val="000000"/>
                          </a:solidFill>
                          <a:effectLst/>
                          <a:latin typeface="+mn-lt"/>
                          <a:ea typeface="新細明體" panose="02020500000000000000" pitchFamily="18" charset="-120"/>
                        </a:rPr>
                        <a:t>rate</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reduction</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for</a:t>
                      </a:r>
                      <a:r>
                        <a:rPr lang="es-ES" altLang="zh-TW" sz="1100" b="0" i="0" u="none" strike="noStrike" dirty="0">
                          <a:solidFill>
                            <a:srgbClr val="000000"/>
                          </a:solidFill>
                          <a:effectLst/>
                          <a:latin typeface="+mn-lt"/>
                          <a:ea typeface="新細明體" panose="02020500000000000000" pitchFamily="18" charset="-120"/>
                        </a:rPr>
                        <a:t> HNSLOT is </a:t>
                      </a:r>
                      <a:r>
                        <a:rPr lang="es-ES" altLang="zh-TW" sz="1100" b="0" i="0" u="none" strike="noStrike" dirty="0" err="1">
                          <a:solidFill>
                            <a:srgbClr val="000000"/>
                          </a:solidFill>
                          <a:effectLst/>
                          <a:latin typeface="+mn-lt"/>
                          <a:ea typeface="新細明體" panose="02020500000000000000" pitchFamily="18" charset="-120"/>
                        </a:rPr>
                        <a:t>contemplated</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for</a:t>
                      </a:r>
                      <a:r>
                        <a:rPr lang="es-ES" altLang="zh-TW" sz="1100" b="0" i="0" u="none" strike="noStrike" dirty="0">
                          <a:solidFill>
                            <a:srgbClr val="000000"/>
                          </a:solidFill>
                          <a:effectLst/>
                          <a:latin typeface="+mn-lt"/>
                          <a:ea typeface="新細明體" panose="02020500000000000000" pitchFamily="18" charset="-120"/>
                        </a:rPr>
                        <a:t> 2025. OPC terminal </a:t>
                      </a:r>
                      <a:r>
                        <a:rPr lang="es-ES" altLang="zh-TW" sz="1100" b="0" i="0" u="none" strike="noStrike" dirty="0" err="1">
                          <a:solidFill>
                            <a:srgbClr val="000000"/>
                          </a:solidFill>
                          <a:effectLst/>
                          <a:latin typeface="+mn-lt"/>
                          <a:ea typeface="新細明體" panose="02020500000000000000" pitchFamily="18" charset="-120"/>
                        </a:rPr>
                        <a:t>operator</a:t>
                      </a:r>
                      <a:r>
                        <a:rPr lang="es-ES" altLang="zh-TW" sz="1100" b="0" i="0" u="none" strike="noStrike" dirty="0">
                          <a:solidFill>
                            <a:srgbClr val="000000"/>
                          </a:solidFill>
                          <a:effectLst/>
                          <a:latin typeface="+mn-lt"/>
                          <a:ea typeface="新細明體" panose="02020500000000000000" pitchFamily="18" charset="-120"/>
                        </a:rPr>
                        <a:t> made general </a:t>
                      </a:r>
                      <a:r>
                        <a:rPr lang="es-ES" altLang="zh-TW" sz="1100" b="0" i="0" u="none" strike="noStrike" dirty="0" err="1">
                          <a:solidFill>
                            <a:srgbClr val="000000"/>
                          </a:solidFill>
                          <a:effectLst/>
                          <a:latin typeface="+mn-lt"/>
                          <a:ea typeface="新細明體" panose="02020500000000000000" pitchFamily="18" charset="-120"/>
                        </a:rPr>
                        <a:t>increase</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of</a:t>
                      </a:r>
                      <a:r>
                        <a:rPr lang="es-ES" altLang="zh-TW" sz="1100" b="0" i="0" u="none" strike="noStrike" dirty="0">
                          <a:solidFill>
                            <a:srgbClr val="000000"/>
                          </a:solidFill>
                          <a:effectLst/>
                          <a:latin typeface="+mn-lt"/>
                          <a:ea typeface="新細明體" panose="02020500000000000000" pitchFamily="18" charset="-120"/>
                        </a:rPr>
                        <a:t> 3.06% </a:t>
                      </a:r>
                      <a:r>
                        <a:rPr lang="es-ES" altLang="zh-TW" sz="1100" b="0" i="0" u="none" strike="noStrike" dirty="0" err="1">
                          <a:solidFill>
                            <a:srgbClr val="000000"/>
                          </a:solidFill>
                          <a:effectLst/>
                          <a:latin typeface="+mn-lt"/>
                          <a:ea typeface="新細明體" panose="02020500000000000000" pitchFamily="18" charset="-120"/>
                        </a:rPr>
                        <a:t>for</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all</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port</a:t>
                      </a:r>
                      <a:r>
                        <a:rPr lang="es-ES" altLang="zh-TW" sz="1100" b="0" i="0" u="none" strike="noStrike" dirty="0">
                          <a:solidFill>
                            <a:srgbClr val="000000"/>
                          </a:solidFill>
                          <a:effectLst/>
                          <a:latin typeface="+mn-lt"/>
                          <a:ea typeface="新細明體" panose="02020500000000000000" pitchFamily="18" charset="-120"/>
                        </a:rPr>
                        <a:t> </a:t>
                      </a:r>
                      <a:r>
                        <a:rPr lang="es-ES" altLang="zh-TW" sz="1100" b="0" i="0" u="none" strike="noStrike" dirty="0" err="1">
                          <a:solidFill>
                            <a:srgbClr val="000000"/>
                          </a:solidFill>
                          <a:effectLst/>
                          <a:latin typeface="+mn-lt"/>
                          <a:ea typeface="新細明體" panose="02020500000000000000" pitchFamily="18" charset="-120"/>
                        </a:rPr>
                        <a:t>tariffs</a:t>
                      </a:r>
                      <a:r>
                        <a:rPr lang="es-ES" altLang="zh-TW" sz="1100" b="0" i="0" u="none" strike="noStrike" dirty="0">
                          <a:solidFill>
                            <a:srgbClr val="000000"/>
                          </a:solidFill>
                          <a:effectLst/>
                          <a:latin typeface="+mn-lt"/>
                          <a:ea typeface="新細明體" panose="02020500000000000000" pitchFamily="18" charset="-120"/>
                        </a:rPr>
                        <a:t> at HNZPU.</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430887"/>
          </a:xfrm>
          <a:prstGeom prst="rect">
            <a:avLst/>
          </a:prstGeom>
          <a:noFill/>
        </p:spPr>
        <p:txBody>
          <a:bodyPr wrap="square" rtlCol="0">
            <a:spAutoFit/>
          </a:bodyPr>
          <a:lstStyle/>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Tree>
    <p:extLst>
      <p:ext uri="{BB962C8B-B14F-4D97-AF65-F5344CB8AC3E}">
        <p14:creationId xmlns:p14="http://schemas.microsoft.com/office/powerpoint/2010/main" val="732714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65640-0BB6-8474-CF56-84D70380DC08}"/>
              </a:ext>
            </a:extLst>
          </p:cNvPr>
          <p:cNvSpPr>
            <a:spLocks noGrp="1"/>
          </p:cNvSpPr>
          <p:nvPr>
            <p:ph type="title"/>
          </p:nvPr>
        </p:nvSpPr>
        <p:spPr/>
        <p:txBody>
          <a:bodyPr/>
          <a:lstStyle/>
          <a:p>
            <a:endParaRPr lang="es-HN" dirty="0"/>
          </a:p>
        </p:txBody>
      </p:sp>
      <p:sp>
        <p:nvSpPr>
          <p:cNvPr id="3" name="Marcador de texto 2">
            <a:extLst>
              <a:ext uri="{FF2B5EF4-FFF2-40B4-BE49-F238E27FC236}">
                <a16:creationId xmlns:a16="http://schemas.microsoft.com/office/drawing/2014/main" id="{5B38FCD2-249E-F4CE-5D13-A72C476A2A15}"/>
              </a:ext>
            </a:extLst>
          </p:cNvPr>
          <p:cNvSpPr>
            <a:spLocks noGrp="1"/>
          </p:cNvSpPr>
          <p:nvPr>
            <p:ph type="body"/>
          </p:nvPr>
        </p:nvSpPr>
        <p:spPr>
          <a:xfrm>
            <a:off x="251520" y="690360"/>
            <a:ext cx="8229240" cy="2982960"/>
          </a:xfrm>
        </p:spPr>
        <p:txBody>
          <a:bodyPr>
            <a:normAutofit/>
          </a:bodyPr>
          <a:lstStyle/>
          <a:p>
            <a:pPr algn="ctr"/>
            <a:r>
              <a:rPr lang="es-HN" sz="3200" b="1" dirty="0">
                <a:solidFill>
                  <a:srgbClr val="00B050"/>
                </a:solidFill>
                <a:effectLst>
                  <a:outerShdw blurRad="38100" dist="38100" dir="2700000" algn="tl">
                    <a:srgbClr val="000000">
                      <a:alpha val="43137"/>
                    </a:srgbClr>
                  </a:outerShdw>
                </a:effectLst>
              </a:rPr>
              <a:t>TERMINAL INFORMATION – HNSLO</a:t>
            </a: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p:txBody>
      </p:sp>
      <p:sp>
        <p:nvSpPr>
          <p:cNvPr id="4" name="Title 11">
            <a:extLst>
              <a:ext uri="{FF2B5EF4-FFF2-40B4-BE49-F238E27FC236}">
                <a16:creationId xmlns:a16="http://schemas.microsoft.com/office/drawing/2014/main" id="{773061AD-A95C-3D89-141E-E4C78513A66D}"/>
              </a:ext>
            </a:extLst>
          </p:cNvPr>
          <p:cNvSpPr txBox="1">
            <a:spLocks/>
          </p:cNvSpPr>
          <p:nvPr/>
        </p:nvSpPr>
        <p:spPr>
          <a:xfrm>
            <a:off x="107324" y="423660"/>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E1A2FB5C-D258-CB20-644C-B8D4F5F7B204}"/>
              </a:ext>
            </a:extLst>
          </p:cNvPr>
          <p:cNvSpPr txBox="1"/>
          <p:nvPr/>
        </p:nvSpPr>
        <p:spPr>
          <a:xfrm>
            <a:off x="591232" y="2347088"/>
            <a:ext cx="7293136" cy="1477328"/>
          </a:xfrm>
          <a:prstGeom prst="rect">
            <a:avLst/>
          </a:prstGeom>
          <a:noFill/>
        </p:spPr>
        <p:txBody>
          <a:bodyPr wrap="square">
            <a:spAutoFit/>
          </a:bodyPr>
          <a:lstStyle/>
          <a:p>
            <a:pPr lvl="1" algn="just"/>
            <a:r>
              <a:rPr lang="en-US" altLang="zh-TW" sz="1800" dirty="0"/>
              <a:t>The government of Honduras has promised to start in the dredge before mid year and also investment in expansion of the dock and bridge at HNSLO is contemplated. Investment will be achieved thru </a:t>
            </a:r>
            <a:r>
              <a:rPr lang="en-US" altLang="zh-TW" sz="1800" dirty="0" err="1"/>
              <a:t>brazilian</a:t>
            </a:r>
            <a:r>
              <a:rPr lang="en-US" altLang="zh-TW" sz="1800" dirty="0"/>
              <a:t> company DTA </a:t>
            </a:r>
            <a:r>
              <a:rPr lang="en-US" altLang="zh-TW" sz="1800" dirty="0" err="1"/>
              <a:t>Engenharia</a:t>
            </a:r>
            <a:r>
              <a:rPr lang="en-US" altLang="zh-TW" sz="1800" dirty="0"/>
              <a:t> </a:t>
            </a:r>
            <a:r>
              <a:rPr lang="en-US" altLang="zh-TW" dirty="0"/>
              <a:t>with a total investment of</a:t>
            </a:r>
            <a:r>
              <a:rPr lang="en-US" altLang="zh-TW" sz="1800" dirty="0"/>
              <a:t> USD177mm. Investment will start in mid May 2025.</a:t>
            </a:r>
          </a:p>
        </p:txBody>
      </p:sp>
    </p:spTree>
    <p:extLst>
      <p:ext uri="{BB962C8B-B14F-4D97-AF65-F5344CB8AC3E}">
        <p14:creationId xmlns:p14="http://schemas.microsoft.com/office/powerpoint/2010/main" val="735169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EFC85-529F-542D-A0C2-BD9F3643057F}"/>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399FFBDE-763B-83DE-41A0-9D0CA85A65DC}"/>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4D6710E0-84F8-8305-041F-98B6EFF70DA7}"/>
              </a:ext>
            </a:extLst>
          </p:cNvPr>
          <p:cNvPicPr>
            <a:picLocks noChangeAspect="1"/>
          </p:cNvPicPr>
          <p:nvPr/>
        </p:nvPicPr>
        <p:blipFill>
          <a:blip r:embed="rId2"/>
          <a:stretch>
            <a:fillRect/>
          </a:stretch>
        </p:blipFill>
        <p:spPr>
          <a:xfrm>
            <a:off x="0" y="7285"/>
            <a:ext cx="9036496" cy="5128929"/>
          </a:xfrm>
          <a:prstGeom prst="rect">
            <a:avLst/>
          </a:prstGeom>
        </p:spPr>
      </p:pic>
    </p:spTree>
    <p:extLst>
      <p:ext uri="{BB962C8B-B14F-4D97-AF65-F5344CB8AC3E}">
        <p14:creationId xmlns:p14="http://schemas.microsoft.com/office/powerpoint/2010/main" val="353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8117379"/>
              </p:ext>
            </p:extLst>
          </p:nvPr>
        </p:nvGraphicFramePr>
        <p:xfrm>
          <a:off x="104258" y="700835"/>
          <a:ext cx="8935485" cy="4029862"/>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600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435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7655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20,581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22,492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27,308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98907">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dirty="0">
                          <a:solidFill>
                            <a:schemeClr val="tx1"/>
                          </a:solidFill>
                          <a:effectLst/>
                          <a:latin typeface="DFKai-SB" pitchFamily="65" charset="-120"/>
                          <a:ea typeface="DFKai-SB" pitchFamily="65" charset="-120"/>
                        </a:rPr>
                        <a:t> EXP.</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rPr>
                        <a:t>=&gt;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(Y</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8,948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10,771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12,959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1146876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82E53-F2EF-7E2E-0555-1A34F37EDACA}"/>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6C8D595D-2F70-535D-6288-ADB2F51D4E6E}"/>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9DFE874C-7E7D-A234-47B5-999A81AF02AE}"/>
              </a:ext>
            </a:extLst>
          </p:cNvPr>
          <p:cNvPicPr>
            <a:picLocks noChangeAspect="1"/>
          </p:cNvPicPr>
          <p:nvPr/>
        </p:nvPicPr>
        <p:blipFill>
          <a:blip r:embed="rId2"/>
          <a:stretch>
            <a:fillRect/>
          </a:stretch>
        </p:blipFill>
        <p:spPr>
          <a:xfrm>
            <a:off x="0" y="11559"/>
            <a:ext cx="9144000" cy="5120381"/>
          </a:xfrm>
          <a:prstGeom prst="rect">
            <a:avLst/>
          </a:prstGeom>
        </p:spPr>
      </p:pic>
    </p:spTree>
    <p:extLst>
      <p:ext uri="{BB962C8B-B14F-4D97-AF65-F5344CB8AC3E}">
        <p14:creationId xmlns:p14="http://schemas.microsoft.com/office/powerpoint/2010/main" val="1685202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ACBDE-656B-968D-890E-821EE135F002}"/>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EA99E375-6C7F-8922-A04C-3CEF128F8DE3}"/>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42790EA6-7699-4E86-2784-F1E03543E87A}"/>
              </a:ext>
            </a:extLst>
          </p:cNvPr>
          <p:cNvPicPr>
            <a:picLocks noChangeAspect="1"/>
          </p:cNvPicPr>
          <p:nvPr/>
        </p:nvPicPr>
        <p:blipFill>
          <a:blip r:embed="rId2"/>
          <a:stretch>
            <a:fillRect/>
          </a:stretch>
        </p:blipFill>
        <p:spPr>
          <a:xfrm>
            <a:off x="0" y="10523"/>
            <a:ext cx="9144000" cy="5122454"/>
          </a:xfrm>
          <a:prstGeom prst="rect">
            <a:avLst/>
          </a:prstGeom>
        </p:spPr>
      </p:pic>
    </p:spTree>
    <p:extLst>
      <p:ext uri="{BB962C8B-B14F-4D97-AF65-F5344CB8AC3E}">
        <p14:creationId xmlns:p14="http://schemas.microsoft.com/office/powerpoint/2010/main" val="2268108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6EE02-065D-FF24-5A38-F129D2CEA0C4}"/>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9EC14859-8016-3285-B940-DE46C7D4337A}"/>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D7DE4AB9-F311-EF17-57EB-DC1A7C09921D}"/>
              </a:ext>
            </a:extLst>
          </p:cNvPr>
          <p:cNvPicPr>
            <a:picLocks noChangeAspect="1"/>
          </p:cNvPicPr>
          <p:nvPr/>
        </p:nvPicPr>
        <p:blipFill>
          <a:blip r:embed="rId2"/>
          <a:stretch>
            <a:fillRect/>
          </a:stretch>
        </p:blipFill>
        <p:spPr>
          <a:xfrm>
            <a:off x="0" y="6890"/>
            <a:ext cx="9144000" cy="5129719"/>
          </a:xfrm>
          <a:prstGeom prst="rect">
            <a:avLst/>
          </a:prstGeom>
        </p:spPr>
      </p:pic>
    </p:spTree>
    <p:extLst>
      <p:ext uri="{BB962C8B-B14F-4D97-AF65-F5344CB8AC3E}">
        <p14:creationId xmlns:p14="http://schemas.microsoft.com/office/powerpoint/2010/main" val="310773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65640-0BB6-8474-CF56-84D70380DC08}"/>
              </a:ext>
            </a:extLst>
          </p:cNvPr>
          <p:cNvSpPr>
            <a:spLocks noGrp="1"/>
          </p:cNvSpPr>
          <p:nvPr>
            <p:ph type="title"/>
          </p:nvPr>
        </p:nvSpPr>
        <p:spPr/>
        <p:txBody>
          <a:bodyPr/>
          <a:lstStyle/>
          <a:p>
            <a:endParaRPr lang="es-HN" dirty="0"/>
          </a:p>
        </p:txBody>
      </p:sp>
      <p:sp>
        <p:nvSpPr>
          <p:cNvPr id="3" name="Marcador de texto 2">
            <a:extLst>
              <a:ext uri="{FF2B5EF4-FFF2-40B4-BE49-F238E27FC236}">
                <a16:creationId xmlns:a16="http://schemas.microsoft.com/office/drawing/2014/main" id="{5B38FCD2-249E-F4CE-5D13-A72C476A2A15}"/>
              </a:ext>
            </a:extLst>
          </p:cNvPr>
          <p:cNvSpPr>
            <a:spLocks noGrp="1"/>
          </p:cNvSpPr>
          <p:nvPr>
            <p:ph type="body"/>
          </p:nvPr>
        </p:nvSpPr>
        <p:spPr>
          <a:xfrm>
            <a:off x="323528" y="1080270"/>
            <a:ext cx="8229240" cy="2982960"/>
          </a:xfrm>
        </p:spPr>
        <p:txBody>
          <a:bodyPr>
            <a:normAutofit/>
          </a:bodyPr>
          <a:lstStyle/>
          <a:p>
            <a:pPr algn="ctr"/>
            <a:r>
              <a:rPr lang="es-HN" sz="3200" b="1" dirty="0">
                <a:solidFill>
                  <a:srgbClr val="00B050"/>
                </a:solidFill>
                <a:effectLst>
                  <a:outerShdw blurRad="38100" dist="38100" dir="2700000" algn="tl">
                    <a:srgbClr val="000000">
                      <a:alpha val="43137"/>
                    </a:srgbClr>
                  </a:outerShdw>
                </a:effectLst>
              </a:rPr>
              <a:t>TERMINAL INFORMATION – HNZPU</a:t>
            </a: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p:txBody>
      </p:sp>
      <p:sp>
        <p:nvSpPr>
          <p:cNvPr id="4" name="Title 11">
            <a:extLst>
              <a:ext uri="{FF2B5EF4-FFF2-40B4-BE49-F238E27FC236}">
                <a16:creationId xmlns:a16="http://schemas.microsoft.com/office/drawing/2014/main" id="{773061AD-A95C-3D89-141E-E4C78513A66D}"/>
              </a:ext>
            </a:extLst>
          </p:cNvPr>
          <p:cNvSpPr txBox="1">
            <a:spLocks/>
          </p:cNvSpPr>
          <p:nvPr/>
        </p:nvSpPr>
        <p:spPr>
          <a:xfrm>
            <a:off x="107324" y="423660"/>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E1A2FB5C-D258-CB20-644C-B8D4F5F7B204}"/>
              </a:ext>
            </a:extLst>
          </p:cNvPr>
          <p:cNvSpPr txBox="1"/>
          <p:nvPr/>
        </p:nvSpPr>
        <p:spPr>
          <a:xfrm>
            <a:off x="591232" y="2347088"/>
            <a:ext cx="7293136" cy="923330"/>
          </a:xfrm>
          <a:prstGeom prst="rect">
            <a:avLst/>
          </a:prstGeom>
          <a:noFill/>
        </p:spPr>
        <p:txBody>
          <a:bodyPr wrap="square">
            <a:spAutoFit/>
          </a:bodyPr>
          <a:lstStyle/>
          <a:p>
            <a:pPr lvl="1" algn="just"/>
            <a:r>
              <a:rPr lang="en-US" altLang="zh-TW" sz="1800" dirty="0" err="1"/>
              <a:t>Pivate</a:t>
            </a:r>
            <a:r>
              <a:rPr lang="en-US" altLang="zh-TW" sz="1800" dirty="0"/>
              <a:t> operator at Puerto Cortes, OPC will be starting in 2025 the new expansion program of the Terminal for a maximum capacity of 1.8 million </a:t>
            </a:r>
            <a:r>
              <a:rPr lang="en-US" altLang="zh-TW" sz="1800" dirty="0" err="1"/>
              <a:t>teus</a:t>
            </a:r>
            <a:r>
              <a:rPr lang="en-US" altLang="zh-TW" dirty="0"/>
              <a:t> when the project is finished.</a:t>
            </a:r>
            <a:endParaRPr lang="en-US" altLang="zh-TW" sz="1800" dirty="0"/>
          </a:p>
        </p:txBody>
      </p:sp>
    </p:spTree>
    <p:extLst>
      <p:ext uri="{BB962C8B-B14F-4D97-AF65-F5344CB8AC3E}">
        <p14:creationId xmlns:p14="http://schemas.microsoft.com/office/powerpoint/2010/main" val="1831955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6CAD6-79DC-9C5D-BD5E-C3DF16FA00FE}"/>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638A0F43-CA02-D0AE-3613-879CBBACD822}"/>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D0CE262E-419F-1259-3918-5039BCA7E971}"/>
              </a:ext>
            </a:extLst>
          </p:cNvPr>
          <p:cNvPicPr>
            <a:picLocks noChangeAspect="1"/>
          </p:cNvPicPr>
          <p:nvPr/>
        </p:nvPicPr>
        <p:blipFill>
          <a:blip r:embed="rId2"/>
          <a:stretch>
            <a:fillRect/>
          </a:stretch>
        </p:blipFill>
        <p:spPr>
          <a:xfrm>
            <a:off x="0" y="17019"/>
            <a:ext cx="9144000" cy="5109461"/>
          </a:xfrm>
          <a:prstGeom prst="rect">
            <a:avLst/>
          </a:prstGeom>
        </p:spPr>
      </p:pic>
    </p:spTree>
    <p:extLst>
      <p:ext uri="{BB962C8B-B14F-4D97-AF65-F5344CB8AC3E}">
        <p14:creationId xmlns:p14="http://schemas.microsoft.com/office/powerpoint/2010/main" val="212012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6CAD6-79DC-9C5D-BD5E-C3DF16FA00FE}"/>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638A0F43-CA02-D0AE-3613-879CBBACD822}"/>
              </a:ext>
            </a:extLst>
          </p:cNvPr>
          <p:cNvSpPr>
            <a:spLocks noGrp="1"/>
          </p:cNvSpPr>
          <p:nvPr>
            <p:ph type="body"/>
          </p:nvPr>
        </p:nvSpPr>
        <p:spPr/>
        <p:txBody>
          <a:bodyPr/>
          <a:lstStyle/>
          <a:p>
            <a:endParaRPr lang="es-HN"/>
          </a:p>
        </p:txBody>
      </p:sp>
      <p:pic>
        <p:nvPicPr>
          <p:cNvPr id="7" name="Imagen 6">
            <a:extLst>
              <a:ext uri="{FF2B5EF4-FFF2-40B4-BE49-F238E27FC236}">
                <a16:creationId xmlns:a16="http://schemas.microsoft.com/office/drawing/2014/main" id="{CB579138-CF1E-9F14-7365-259FA28B17F8}"/>
              </a:ext>
            </a:extLst>
          </p:cNvPr>
          <p:cNvPicPr>
            <a:picLocks noChangeAspect="1"/>
          </p:cNvPicPr>
          <p:nvPr/>
        </p:nvPicPr>
        <p:blipFill>
          <a:blip r:embed="rId2"/>
          <a:stretch>
            <a:fillRect/>
          </a:stretch>
        </p:blipFill>
        <p:spPr>
          <a:xfrm>
            <a:off x="0" y="5831"/>
            <a:ext cx="9144000" cy="5131837"/>
          </a:xfrm>
          <a:prstGeom prst="rect">
            <a:avLst/>
          </a:prstGeom>
        </p:spPr>
      </p:pic>
    </p:spTree>
    <p:extLst>
      <p:ext uri="{BB962C8B-B14F-4D97-AF65-F5344CB8AC3E}">
        <p14:creationId xmlns:p14="http://schemas.microsoft.com/office/powerpoint/2010/main" val="570401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46</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15141045"/>
              </p:ext>
            </p:extLst>
          </p:nvPr>
        </p:nvGraphicFramePr>
        <p:xfrm>
          <a:off x="104257" y="686688"/>
          <a:ext cx="8935488" cy="4197032"/>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8641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(CB+V</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495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124%</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676913">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sym typeface="Wingdings" pitchFamily="2" charset="2"/>
                        </a:rPr>
                        <a:t>MX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8,500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9,584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113%</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9,800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1,300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1,583</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122%</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Tree>
    <p:extLst>
      <p:ext uri="{BB962C8B-B14F-4D97-AF65-F5344CB8AC3E}">
        <p14:creationId xmlns:p14="http://schemas.microsoft.com/office/powerpoint/2010/main" val="311763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p:cNvSpPr txBox="1"/>
          <p:nvPr/>
        </p:nvSpPr>
        <p:spPr>
          <a:xfrm>
            <a:off x="114400" y="646349"/>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8" name="文字方塊 7"/>
          <p:cNvSpPr txBox="1"/>
          <p:nvPr/>
        </p:nvSpPr>
        <p:spPr>
          <a:xfrm>
            <a:off x="114400" y="2896364"/>
            <a:ext cx="2582758" cy="369332"/>
          </a:xfrm>
          <a:prstGeom prst="rect">
            <a:avLst/>
          </a:prstGeom>
          <a:noFill/>
        </p:spPr>
        <p:txBody>
          <a:bodyPr wrap="none" rtlCol="0">
            <a:spAutoFit/>
          </a:bodyPr>
          <a:lstStyle/>
          <a:p>
            <a:r>
              <a:rPr lang="en-US" b="1" dirty="0">
                <a:latin typeface="Candara" panose="020E0502030303020204" pitchFamily="34" charset="0"/>
              </a:rPr>
              <a:t>Future Plan Suggestion: </a:t>
            </a:r>
          </a:p>
        </p:txBody>
      </p:sp>
    </p:spTree>
    <p:extLst>
      <p:ext uri="{BB962C8B-B14F-4D97-AF65-F5344CB8AC3E}">
        <p14:creationId xmlns:p14="http://schemas.microsoft.com/office/powerpoint/2010/main" val="33957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p:cNvSpPr txBox="1"/>
          <p:nvPr/>
        </p:nvSpPr>
        <p:spPr>
          <a:xfrm>
            <a:off x="179512" y="771550"/>
            <a:ext cx="8784976" cy="2800767"/>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br>
              <a:rPr lang="en-US" sz="1200" dirty="0">
                <a:latin typeface="Candara" panose="020E0502030303020204" pitchFamily="34" charset="0"/>
              </a:rPr>
            </a:br>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dirty="0">
              <a:latin typeface="Candara" panose="020E0502030303020204" pitchFamily="34" charset="0"/>
            </a:endParaRPr>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301223447"/>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384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68063780"/>
              </p:ext>
            </p:extLst>
          </p:nvPr>
        </p:nvGraphicFramePr>
        <p:xfrm>
          <a:off x="107504" y="843561"/>
          <a:ext cx="8928993" cy="40324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81057">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900" b="0" u="none" strike="noStrike" dirty="0">
                          <a:solidFill>
                            <a:schemeClr val="tx1"/>
                          </a:solidFill>
                          <a:effectLst/>
                          <a:latin typeface="Candara" panose="020E0502030303020204" pitchFamily="34" charset="0"/>
                        </a:rPr>
                        <a:t>ECD </a:t>
                      </a:r>
                      <a:r>
                        <a:rPr lang="en-US" sz="900" b="0" u="none" strike="noStrike" dirty="0">
                          <a:solidFill>
                            <a:schemeClr val="tx1"/>
                          </a:solidFill>
                          <a:effectLst/>
                          <a:latin typeface="Candara" panose="020E0502030303020204" pitchFamily="34" charset="0"/>
                        </a:rPr>
                        <a:t>KPI</a:t>
                      </a:r>
                      <a:endParaRPr 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2023</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2024</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Diff</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Action Plan</a:t>
                      </a:r>
                      <a:r>
                        <a:rPr lang="zh-TW" altLang="en-US" sz="900" b="1" u="none" strike="noStrike" dirty="0">
                          <a:solidFill>
                            <a:schemeClr val="tx1"/>
                          </a:solidFill>
                          <a:effectLst/>
                          <a:latin typeface="Candara" panose="020E0502030303020204" pitchFamily="34" charset="0"/>
                        </a:rPr>
                        <a:t> </a:t>
                      </a:r>
                      <a:r>
                        <a:rPr lang="en-US" altLang="zh-TW" sz="900" b="1" u="none" strike="noStrike" dirty="0">
                          <a:solidFill>
                            <a:schemeClr val="tx1"/>
                          </a:solidFill>
                          <a:effectLst/>
                          <a:latin typeface="Candara" panose="020E0502030303020204" pitchFamily="34" charset="0"/>
                        </a:rPr>
                        <a:t>in 2025</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9718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27716">
                <a:tc vMerge="1">
                  <a:txBody>
                    <a:bodyPr/>
                    <a:lstStyle/>
                    <a:p>
                      <a:endParaRPr 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823070">
                <a:tc vMerge="1">
                  <a:txBody>
                    <a:bodyPr/>
                    <a:lstStyle/>
                    <a:p>
                      <a:endParaRPr lang="zh-TW" alt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525854">
                <a:tc vMerge="1">
                  <a:txBody>
                    <a:bodyPr/>
                    <a:lstStyle/>
                    <a:p>
                      <a:endParaRPr lang="zh-TW" alt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525854">
                <a:tc rowSpan="3">
                  <a:txBody>
                    <a:bodyPr/>
                    <a:lstStyle/>
                    <a:p>
                      <a:pPr algn="ctr" fontAlgn="ctr"/>
                      <a:r>
                        <a:rPr lang="en-US" altLang="zh-TW" sz="900" b="0" u="none" strike="noStrike" dirty="0">
                          <a:effectLst/>
                          <a:latin typeface="Candara" panose="020E0502030303020204" pitchFamily="34" charset="0"/>
                        </a:rPr>
                        <a:t>IMD</a:t>
                      </a:r>
                      <a:r>
                        <a:rPr lang="en-US" sz="900" b="0" u="none" strike="noStrike" dirty="0">
                          <a:effectLst/>
                          <a:latin typeface="Candara" panose="020E0502030303020204" pitchFamily="34" charset="0"/>
                        </a:rPr>
                        <a:t> KPI</a:t>
                      </a:r>
                      <a:endParaRPr 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525854">
                <a:tc vMerge="1">
                  <a:txBody>
                    <a:bodyPr/>
                    <a:lstStyle/>
                    <a:p>
                      <a:endParaRPr lang="zh-TW" altLang="en-US"/>
                    </a:p>
                  </a:txBody>
                  <a:tcPr/>
                </a:tc>
                <a:tc>
                  <a:txBody>
                    <a:bodyPr/>
                    <a:lstStyle/>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525854">
                <a:tc vMerge="1">
                  <a:txBody>
                    <a:bodyPr/>
                    <a:lstStyle/>
                    <a:p>
                      <a:endParaRPr lang="zh-TW" altLang="en-US"/>
                    </a:p>
                  </a:txBody>
                  <a:tcPr/>
                </a:tc>
                <a:tc>
                  <a:txBody>
                    <a:bodyPr/>
                    <a:lstStyle/>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92028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917488723"/>
              </p:ext>
            </p:extLst>
          </p:nvPr>
        </p:nvGraphicFramePr>
        <p:xfrm>
          <a:off x="107504" y="771551"/>
          <a:ext cx="8928993" cy="422893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967373">
                  <a:extLst>
                    <a:ext uri="{9D8B030D-6E8A-4147-A177-3AD203B41FA5}">
                      <a16:colId xmlns:a16="http://schemas.microsoft.com/office/drawing/2014/main" val="1714653431"/>
                    </a:ext>
                  </a:extLst>
                </a:gridCol>
                <a:gridCol w="1080561">
                  <a:extLst>
                    <a:ext uri="{9D8B030D-6E8A-4147-A177-3AD203B41FA5}">
                      <a16:colId xmlns:a16="http://schemas.microsoft.com/office/drawing/2014/main" val="2905017876"/>
                    </a:ext>
                  </a:extLst>
                </a:gridCol>
                <a:gridCol w="863655">
                  <a:extLst>
                    <a:ext uri="{9D8B030D-6E8A-4147-A177-3AD203B41FA5}">
                      <a16:colId xmlns:a16="http://schemas.microsoft.com/office/drawing/2014/main" val="4291711140"/>
                    </a:ext>
                  </a:extLst>
                </a:gridCol>
                <a:gridCol w="864096">
                  <a:extLst>
                    <a:ext uri="{9D8B030D-6E8A-4147-A177-3AD203B41FA5}">
                      <a16:colId xmlns:a16="http://schemas.microsoft.com/office/drawing/2014/main" val="1668644550"/>
                    </a:ext>
                  </a:extLst>
                </a:gridCol>
                <a:gridCol w="4320481">
                  <a:extLst>
                    <a:ext uri="{9D8B030D-6E8A-4147-A177-3AD203B41FA5}">
                      <a16:colId xmlns:a16="http://schemas.microsoft.com/office/drawing/2014/main" val="3561485105"/>
                    </a:ext>
                  </a:extLst>
                </a:gridCol>
              </a:tblGrid>
              <a:tr h="136706">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2023</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2024</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Diff</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931357">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286662">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286662">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1393424">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53429">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817967">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800" dirty="0">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964488" y="4977759"/>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63734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16695</TotalTime>
  <Words>2507</Words>
  <Application>Microsoft Office PowerPoint</Application>
  <PresentationFormat>Presentación en pantalla (16:9)</PresentationFormat>
  <Paragraphs>726</Paragraphs>
  <Slides>46</Slides>
  <Notes>27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46</vt:i4>
      </vt:variant>
    </vt:vector>
  </HeadingPairs>
  <TitlesOfParts>
    <vt:vector size="58" baseType="lpstr">
      <vt:lpstr>华文中宋</vt:lpstr>
      <vt:lpstr>Arial</vt:lpstr>
      <vt:lpstr>Calibri</vt:lpstr>
      <vt:lpstr>Candara</vt:lpstr>
      <vt:lpstr>DFKai-SB</vt:lpstr>
      <vt:lpstr>inherit</vt:lpstr>
      <vt:lpstr>Symbol</vt:lpstr>
      <vt:lpstr>Times New Roman</vt:lpstr>
      <vt:lpstr>Vijaya</vt:lpstr>
      <vt:lpstr>Wingdings</vt:lpstr>
      <vt:lpstr>Wingdings 2</vt:lpstr>
      <vt:lpstr>Office Theme</vt:lpstr>
      <vt:lpstr>Presentación de PowerPoint</vt:lpstr>
      <vt:lpstr>Presentación de PowerPoint</vt:lpstr>
      <vt:lpstr>Presentación de PowerPoint</vt:lpstr>
      <vt:lpstr>Presentación de PowerPoint</vt:lpstr>
      <vt:lpstr>Presentación de PowerPoint</vt:lpstr>
      <vt:lpstr>Topic discussion (MX)</vt:lpstr>
      <vt:lpstr>Topic discussion (MX)</vt:lpstr>
      <vt:lpstr>Presentación de PowerPoint</vt:lpstr>
      <vt:lpstr>Presentación de PowerPoint</vt:lpstr>
      <vt:lpstr>Presentación de PowerPoint</vt:lpstr>
      <vt:lpstr>Presentación de PowerPoint</vt:lpstr>
      <vt:lpstr>Presentación de PowerPoint</vt:lpstr>
      <vt:lpstr>Topic discussion (SV)</vt:lpstr>
      <vt:lpstr>Topic discussion (SV)</vt:lpstr>
      <vt:lpstr>Presentación de PowerPoint</vt:lpstr>
      <vt:lpstr>Presentación de PowerPoint</vt:lpstr>
      <vt:lpstr>Presentación de PowerPoint</vt:lpstr>
      <vt:lpstr>Presentación de PowerPoint</vt:lpstr>
      <vt:lpstr>Presentación de PowerPoint</vt:lpstr>
      <vt:lpstr>Topic discussion (GT)</vt:lpstr>
      <vt:lpstr>Topic discussion (GT)</vt:lpstr>
      <vt:lpstr>Topic discussion (GT)</vt:lpstr>
      <vt:lpstr>Presentación de PowerPoint</vt:lpstr>
      <vt:lpstr>Presentación de PowerPoint</vt:lpstr>
      <vt:lpstr>Topic discussion (BZ)</vt:lpstr>
      <vt:lpstr>Topic discussion (BZ)</vt:lpstr>
      <vt:lpstr>Topic discussion (BZ)</vt:lpstr>
      <vt:lpstr>Topic discussion (BZ)</vt:lpstr>
      <vt:lpstr>Presentación de PowerPoint</vt:lpstr>
      <vt:lpstr>Presentación de PowerPoint</vt:lpstr>
      <vt:lpstr>Presentación de PowerPoint</vt:lpstr>
      <vt:lpstr>Presentación de PowerPoint</vt:lpstr>
      <vt:lpstr>Presentación de PowerPoint</vt:lpstr>
      <vt:lpstr>Topic discussion (HN)</vt:lpstr>
      <vt:lpstr>Topic discussion (HN)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Javier Morales</cp:lastModifiedBy>
  <cp:revision>2144</cp:revision>
  <cp:lastPrinted>2024-03-05T15:26:56Z</cp:lastPrinted>
  <dcterms:created xsi:type="dcterms:W3CDTF">2016-02-08T21:22:43Z</dcterms:created>
  <dcterms:modified xsi:type="dcterms:W3CDTF">2025-02-05T15:42:42Z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