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40"/>
  </p:notesMasterIdLst>
  <p:sldIdLst>
    <p:sldId id="513" r:id="rId2"/>
    <p:sldId id="535" r:id="rId3"/>
    <p:sldId id="403" r:id="rId4"/>
    <p:sldId id="536" r:id="rId5"/>
    <p:sldId id="537" r:id="rId6"/>
    <p:sldId id="538" r:id="rId7"/>
    <p:sldId id="539" r:id="rId8"/>
    <p:sldId id="540" r:id="rId9"/>
    <p:sldId id="541" r:id="rId10"/>
    <p:sldId id="369" r:id="rId11"/>
    <p:sldId id="542" r:id="rId12"/>
    <p:sldId id="543" r:id="rId13"/>
    <p:sldId id="488" r:id="rId14"/>
    <p:sldId id="552" r:id="rId15"/>
    <p:sldId id="556" r:id="rId16"/>
    <p:sldId id="557" r:id="rId17"/>
    <p:sldId id="372" r:id="rId18"/>
    <p:sldId id="564" r:id="rId19"/>
    <p:sldId id="565" r:id="rId20"/>
    <p:sldId id="583" r:id="rId21"/>
    <p:sldId id="566" r:id="rId22"/>
    <p:sldId id="567" r:id="rId23"/>
    <p:sldId id="568" r:id="rId24"/>
    <p:sldId id="579" r:id="rId25"/>
    <p:sldId id="580" r:id="rId26"/>
    <p:sldId id="582" r:id="rId27"/>
    <p:sldId id="575" r:id="rId28"/>
    <p:sldId id="576" r:id="rId29"/>
    <p:sldId id="577" r:id="rId30"/>
    <p:sldId id="578" r:id="rId31"/>
    <p:sldId id="375" r:id="rId32"/>
    <p:sldId id="558" r:id="rId33"/>
    <p:sldId id="559" r:id="rId34"/>
    <p:sldId id="560" r:id="rId35"/>
    <p:sldId id="561" r:id="rId36"/>
    <p:sldId id="562" r:id="rId37"/>
    <p:sldId id="563" r:id="rId38"/>
    <p:sldId id="514" r:id="rId3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513"/>
            <p14:sldId id="535"/>
            <p14:sldId id="403"/>
            <p14:sldId id="536"/>
            <p14:sldId id="537"/>
            <p14:sldId id="538"/>
            <p14:sldId id="539"/>
            <p14:sldId id="540"/>
            <p14:sldId id="541"/>
            <p14:sldId id="369"/>
            <p14:sldId id="542"/>
            <p14:sldId id="543"/>
            <p14:sldId id="488"/>
            <p14:sldId id="552"/>
            <p14:sldId id="556"/>
            <p14:sldId id="557"/>
            <p14:sldId id="372"/>
            <p14:sldId id="564"/>
            <p14:sldId id="565"/>
            <p14:sldId id="583"/>
            <p14:sldId id="566"/>
            <p14:sldId id="567"/>
            <p14:sldId id="568"/>
            <p14:sldId id="579"/>
            <p14:sldId id="580"/>
            <p14:sldId id="582"/>
            <p14:sldId id="575"/>
            <p14:sldId id="576"/>
            <p14:sldId id="577"/>
            <p14:sldId id="578"/>
            <p14:sldId id="375"/>
            <p14:sldId id="558"/>
            <p14:sldId id="559"/>
            <p14:sldId id="560"/>
            <p14:sldId id="561"/>
            <p14:sldId id="562"/>
            <p14:sldId id="563"/>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6139" autoAdjust="0"/>
  </p:normalViewPr>
  <p:slideViewPr>
    <p:cSldViewPr>
      <p:cViewPr varScale="1">
        <p:scale>
          <a:sx n="142" d="100"/>
          <a:sy n="142"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30717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2B93F9-0430-4295-A60B-76228A639C3D}" type="slidenum">
              <a:rPr kumimoji="0" lang="en-US" sz="18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39640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157752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528127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148058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29D5A-0BF6-9100-3B64-4E646250A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0DE0C-2B35-7FA7-1DE0-8C33FFABE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B0460-9B49-14F1-6936-2ABD0B7EED7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467B5E80-457D-5E96-F775-8BE1F07FBC9D}"/>
              </a:ext>
            </a:extLst>
          </p:cNvPr>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21017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282160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7744-5246-5B42-0080-8110C9921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B4956-D847-8F05-D255-2E52B6CD5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17D28-AB87-F8D8-DF0B-4B21DBBE87CB}"/>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C35194A1-B778-B8C3-2E57-05C27F77EB97}"/>
              </a:ext>
            </a:extLst>
          </p:cNvPr>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274138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dirty="0"/>
          </a:p>
        </p:txBody>
      </p:sp>
    </p:spTree>
    <p:extLst>
      <p:ext uri="{BB962C8B-B14F-4D97-AF65-F5344CB8AC3E}">
        <p14:creationId xmlns:p14="http://schemas.microsoft.com/office/powerpoint/2010/main" val="143354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36004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175189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32</a:t>
            </a:fld>
            <a:endParaRPr lang="en-US" dirty="0"/>
          </a:p>
        </p:txBody>
      </p:sp>
    </p:spTree>
    <p:extLst>
      <p:ext uri="{BB962C8B-B14F-4D97-AF65-F5344CB8AC3E}">
        <p14:creationId xmlns:p14="http://schemas.microsoft.com/office/powerpoint/2010/main" val="207709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3141167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3384803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2257791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39640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0703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306024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2025 </a:t>
            </a: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FTF Meeting (CAME+WCCA)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sp>
        <p:nvSpPr>
          <p:cNvPr id="3" name="文字方塊 2">
            <a:extLst>
              <a:ext uri="{FF2B5EF4-FFF2-40B4-BE49-F238E27FC236}">
                <a16:creationId xmlns:a16="http://schemas.microsoft.com/office/drawing/2014/main" id="{18DB553C-908A-78E0-3FD9-1D652AAF1CF8}"/>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pic>
        <p:nvPicPr>
          <p:cNvPr id="2" name="圖片 1">
            <a:extLst>
              <a:ext uri="{FF2B5EF4-FFF2-40B4-BE49-F238E27FC236}">
                <a16:creationId xmlns:a16="http://schemas.microsoft.com/office/drawing/2014/main" id="{92DB4057-0293-4C34-6AAE-94E34A8E9D88}"/>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74970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NAV</a:t>
            </a:r>
          </a:p>
          <a:p>
            <a:pPr lvl="0" algn="ctr">
              <a:defRPr/>
            </a:pPr>
            <a:r>
              <a:rPr lang="en-US" altLang="zh-CN" sz="2400" b="1" dirty="0">
                <a:solidFill>
                  <a:prstClr val="black">
                    <a:lumMod val="85000"/>
                    <a:lumOff val="15000"/>
                  </a:prstClr>
                </a:solidFill>
                <a:latin typeface="DFKai-SB" pitchFamily="65" charset="-120"/>
                <a:ea typeface="DFKai-SB" pitchFamily="65" charset="-120"/>
              </a:rPr>
              <a:t>(EL SALVADOR)</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8468011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62024643"/>
              </p:ext>
            </p:extLst>
          </p:nvPr>
        </p:nvGraphicFramePr>
        <p:xfrm>
          <a:off x="104258" y="700835"/>
          <a:ext cx="8935485" cy="4239168"/>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4369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85534">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73914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65%</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70801">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5358" marR="5358" marT="5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409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377</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479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Tree>
    <p:extLst>
      <p:ext uri="{BB962C8B-B14F-4D97-AF65-F5344CB8AC3E}">
        <p14:creationId xmlns:p14="http://schemas.microsoft.com/office/powerpoint/2010/main" val="76702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0983567"/>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sz="1000" dirty="0">
                          <a:latin typeface="DFKai-SB"/>
                          <a:ea typeface="DFKai-SB"/>
                          <a:cs typeface="DFKai-SB"/>
                          <a:sym typeface="DFKai-SB"/>
                        </a:rPr>
                        <a:t>580</a:t>
                      </a:r>
                      <a:endParaRPr sz="1000" dirty="0">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23</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1000" b="0" i="0" u="none" strike="noStrike" dirty="0">
                          <a:solidFill>
                            <a:schemeClr val="tx1"/>
                          </a:solidFill>
                          <a:latin typeface="DFKai-SB"/>
                          <a:ea typeface="DFKai-SB"/>
                          <a:cs typeface="DFKai-SB"/>
                          <a:sym typeface="DFKai-SB"/>
                        </a:rPr>
                        <a:t>150</a:t>
                      </a:r>
                      <a:endParaRPr sz="1000" b="0" i="0" u="none" strike="noStrike" dirty="0">
                        <a:solidFill>
                          <a:schemeClr val="tx1"/>
                        </a:solidFill>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221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147%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rtl="0" fontAlgn="ctr">
                        <a:buFont typeface="Arial" panose="020B0604020202020204" pitchFamily="34" charset="0"/>
                        <a:buNone/>
                      </a:pPr>
                      <a:endParaRPr lang="de-DE" sz="8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SV</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WCCA+CARB</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800"/>
                        <a:buFont typeface="Arial"/>
                        <a:buNone/>
                      </a:pPr>
                      <a:r>
                        <a:rPr lang="en-US" altLang="zh-TW" sz="1000" b="0" i="0" u="none" strike="noStrike" dirty="0">
                          <a:solidFill>
                            <a:schemeClr val="tx1"/>
                          </a:solidFill>
                          <a:latin typeface="DFKai-SB"/>
                          <a:ea typeface="DFKai-SB"/>
                          <a:cs typeface="DFKai-SB"/>
                          <a:sym typeface="DFKai-SB"/>
                        </a:rPr>
                        <a:t>220</a:t>
                      </a:r>
                      <a:endParaRPr sz="1000" b="0" i="0" u="none" strike="noStrike" dirty="0">
                        <a:solidFill>
                          <a:schemeClr val="tx1"/>
                        </a:solidFill>
                        <a:latin typeface="DFKai-SB"/>
                        <a:ea typeface="DFKai-SB"/>
                        <a:cs typeface="DFKai-SB"/>
                        <a:sym typeface="DFKai-SB"/>
                      </a:endParaRPr>
                    </a:p>
                  </a:txBody>
                  <a:tcPr marL="5350" marR="5350" marT="52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32%</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n-US" sz="800" b="0" i="0" u="none" strike="noStrike" dirty="0">
                        <a:solidFill>
                          <a:schemeClr val="tx1"/>
                        </a:solidFill>
                        <a:effectLst/>
                        <a:latin typeface="DFKai-SB" pitchFamily="65" charset="-120"/>
                        <a:ea typeface="DFKai-SB" panose="0300050900000000000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Slide Number Placeholder 1">
            <a:extLst>
              <a:ext uri="{FF2B5EF4-FFF2-40B4-BE49-F238E27FC236}">
                <a16:creationId xmlns:a16="http://schemas.microsoft.com/office/drawing/2014/main" id="{16A00793-B1A6-94D9-74FD-A533840959E3}"/>
              </a:ext>
            </a:extLst>
          </p:cNvPr>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Tree>
    <p:extLst>
      <p:ext uri="{BB962C8B-B14F-4D97-AF65-F5344CB8AC3E}">
        <p14:creationId xmlns:p14="http://schemas.microsoft.com/office/powerpoint/2010/main" val="2114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prstClr val="black"/>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2" name="Marcador de contenido 1">
            <a:extLst>
              <a:ext uri="{FF2B5EF4-FFF2-40B4-BE49-F238E27FC236}">
                <a16:creationId xmlns:a16="http://schemas.microsoft.com/office/drawing/2014/main" id="{4B2256E3-F5F7-3410-680A-D131614F17D2}"/>
              </a:ext>
            </a:extLst>
          </p:cNvPr>
          <p:cNvSpPr txBox="1">
            <a:spLocks/>
          </p:cNvSpPr>
          <p:nvPr/>
        </p:nvSpPr>
        <p:spPr>
          <a:xfrm>
            <a:off x="251520" y="852349"/>
            <a:ext cx="8157592" cy="4031371"/>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2000" dirty="0" err="1">
                <a:latin typeface="Candara" panose="020E0502030303020204" pitchFamily="34" charset="0"/>
              </a:rPr>
              <a:t>Commercial</a:t>
            </a:r>
            <a:r>
              <a:rPr kumimoji="0" lang="es-SV" sz="2000" dirty="0">
                <a:latin typeface="Candara" panose="020E0502030303020204" pitchFamily="34" charset="0"/>
              </a:rPr>
              <a:t> </a:t>
            </a:r>
            <a:r>
              <a:rPr kumimoji="0" lang="es-SV" sz="2000" dirty="0" err="1">
                <a:latin typeface="Candara" panose="020E0502030303020204" pitchFamily="34" charset="0"/>
              </a:rPr>
              <a:t>Side</a:t>
            </a:r>
            <a:r>
              <a:rPr kumimoji="0" lang="es-SV" sz="2000" dirty="0">
                <a:latin typeface="Candara" panose="020E0502030303020204" pitchFamily="34" charset="0"/>
              </a:rPr>
              <a:t>:</a:t>
            </a:r>
            <a:endParaRPr kumimoji="0" lang="es-SV" sz="1600" dirty="0">
              <a:latin typeface="Candara" panose="020E0502030303020204" pitchFamily="34" charset="0"/>
            </a:endParaRPr>
          </a:p>
        </p:txBody>
      </p:sp>
      <p:sp>
        <p:nvSpPr>
          <p:cNvPr id="3" name="Marcador de contenido 1">
            <a:extLst>
              <a:ext uri="{FF2B5EF4-FFF2-40B4-BE49-F238E27FC236}">
                <a16:creationId xmlns:a16="http://schemas.microsoft.com/office/drawing/2014/main" id="{90200D85-E52D-D13F-41AA-FD3A573510A5}"/>
              </a:ext>
            </a:extLst>
          </p:cNvPr>
          <p:cNvSpPr txBox="1">
            <a:spLocks/>
          </p:cNvSpPr>
          <p:nvPr/>
        </p:nvSpPr>
        <p:spPr>
          <a:xfrm>
            <a:off x="255244" y="3507854"/>
            <a:ext cx="8229600" cy="18002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panose="05020102010507070707" pitchFamily="18" charset="2"/>
              <a:buNone/>
              <a:defRPr/>
            </a:pPr>
            <a:r>
              <a:rPr kumimoji="0" lang="es-SV" sz="2000" dirty="0">
                <a:latin typeface="Candara" panose="020E0502030303020204" pitchFamily="34" charset="0"/>
              </a:rPr>
              <a:t>Future Plan </a:t>
            </a:r>
            <a:r>
              <a:rPr kumimoji="0" lang="es-SV" sz="2000" dirty="0" err="1">
                <a:latin typeface="Candara" panose="020E0502030303020204" pitchFamily="34" charset="0"/>
              </a:rPr>
              <a:t>suggestion</a:t>
            </a:r>
            <a:r>
              <a:rPr kumimoji="0" lang="es-SV" sz="2000" dirty="0">
                <a:latin typeface="Candara" panose="020E0502030303020204" pitchFamily="34" charset="0"/>
              </a:rPr>
              <a:t>:</a:t>
            </a:r>
          </a:p>
          <a:p>
            <a:pPr algn="just">
              <a:buFontTx/>
              <a:buChar char="-"/>
              <a:defRPr/>
            </a:pPr>
            <a:endParaRPr kumimoji="0" lang="es-SV" sz="1200" dirty="0"/>
          </a:p>
          <a:p>
            <a:pPr marL="0" indent="0" algn="just">
              <a:buNone/>
              <a:defRPr/>
            </a:pPr>
            <a:r>
              <a:rPr lang="es-SV" sz="1200" dirty="0"/>
              <a:t> </a:t>
            </a:r>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lang="es-SV" sz="1200" dirty="0"/>
          </a:p>
          <a:p>
            <a:pPr algn="just">
              <a:buFontTx/>
              <a:buChar char="-"/>
              <a:defRPr/>
            </a:pPr>
            <a:endParaRPr kumimoji="0" lang="es-SV" sz="1200" dirty="0"/>
          </a:p>
          <a:p>
            <a:pPr algn="just">
              <a:buFontTx/>
              <a:buChar char="-"/>
              <a:defRPr/>
            </a:pPr>
            <a:endParaRPr kumimoji="0" lang="es-SV" sz="1200" dirty="0"/>
          </a:p>
          <a:p>
            <a:pPr marL="0" indent="0" algn="just">
              <a:buFont typeface="Wingdings 2" panose="05020102010507070707" pitchFamily="18" charset="2"/>
              <a:buNone/>
              <a:defRPr/>
            </a:pPr>
            <a:endParaRPr kumimoji="0" lang="es-SV" sz="1200" dirty="0"/>
          </a:p>
        </p:txBody>
      </p:sp>
    </p:spTree>
    <p:extLst>
      <p:ext uri="{BB962C8B-B14F-4D97-AF65-F5344CB8AC3E}">
        <p14:creationId xmlns:p14="http://schemas.microsoft.com/office/powerpoint/2010/main" val="404587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(SV)</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2308324"/>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18502994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文字方塊 2">
            <a:extLst>
              <a:ext uri="{FF2B5EF4-FFF2-40B4-BE49-F238E27FC236}">
                <a16:creationId xmlns:a16="http://schemas.microsoft.com/office/drawing/2014/main" id="{A195F785-0322-FCFA-0D28-0F25CCD2A72E}"/>
              </a:ext>
            </a:extLst>
          </p:cNvPr>
          <p:cNvSpPr txBox="1"/>
          <p:nvPr/>
        </p:nvSpPr>
        <p:spPr>
          <a:xfrm>
            <a:off x="110872" y="2876516"/>
            <a:ext cx="8785225" cy="923330"/>
          </a:xfrm>
          <a:prstGeom prst="rect">
            <a:avLst/>
          </a:prstGeom>
          <a:noFill/>
        </p:spPr>
        <p:txBody>
          <a:bodyPr>
            <a:spAutoFit/>
          </a:bodyPr>
          <a:lstStyle/>
          <a:p>
            <a:pPr algn="just">
              <a:buFont typeface="Wingdings 2" panose="05020102010507070707" pitchFamily="18" charset="2"/>
              <a:buNone/>
              <a:defRPr/>
            </a:pPr>
            <a:r>
              <a:rPr lang="es-SV" altLang="es-SV" dirty="0">
                <a:latin typeface="Candara" panose="020E0502030303020204" pitchFamily="34" charset="0"/>
              </a:rPr>
              <a:t>Economic Background</a:t>
            </a:r>
          </a:p>
          <a:p>
            <a:pPr algn="just">
              <a:buFont typeface="Wingdings 2" panose="05020102010507070707" pitchFamily="18" charset="2"/>
              <a:buNone/>
              <a:defRPr/>
            </a:pPr>
            <a:endParaRPr lang="es-SV" altLang="es-SV" sz="1200" dirty="0">
              <a:latin typeface="Candara" panose="020E0502030303020204" pitchFamily="34" charset="0"/>
            </a:endParaRPr>
          </a:p>
          <a:p>
            <a:pPr algn="just">
              <a:defRPr/>
            </a:pPr>
            <a:endParaRPr lang="en-US" sz="1200" dirty="0">
              <a:latin typeface="Candara" panose="020E0502030303020204" pitchFamily="34" charset="0"/>
            </a:endParaRPr>
          </a:p>
          <a:p>
            <a:pPr marL="285750" indent="-285750" algn="just">
              <a:buFont typeface="Arial" pitchFamily="34" charset="0"/>
              <a:buChar char="•"/>
              <a:defRPr/>
            </a:pPr>
            <a:endParaRPr lang="en-US" sz="1200" dirty="0"/>
          </a:p>
        </p:txBody>
      </p:sp>
    </p:spTree>
    <p:extLst>
      <p:ext uri="{BB962C8B-B14F-4D97-AF65-F5344CB8AC3E}">
        <p14:creationId xmlns:p14="http://schemas.microsoft.com/office/powerpoint/2010/main" val="406623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432863483"/>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zh-TW" altLang="en-US" sz="9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just"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5342" y="3916401"/>
            <a:ext cx="8928992" cy="369332"/>
          </a:xfrm>
          <a:prstGeom prst="rect">
            <a:avLst/>
          </a:prstGeom>
          <a:noFill/>
        </p:spPr>
        <p:txBody>
          <a:bodyPr wrap="square" rtlCol="0">
            <a:spAutoFit/>
          </a:bodyPr>
          <a:lstStyle/>
          <a:p>
            <a:r>
              <a:rPr lang="en-US" altLang="zh-TW" dirty="0">
                <a:latin typeface="Candara" panose="020E0502030303020204" pitchFamily="34" charset="0"/>
              </a:rPr>
              <a:t>Topic </a:t>
            </a:r>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15</a:t>
            </a:fld>
            <a:endParaRPr lang="en-US" sz="1000" dirty="0"/>
          </a:p>
        </p:txBody>
      </p:sp>
    </p:spTree>
    <p:extLst>
      <p:ext uri="{BB962C8B-B14F-4D97-AF65-F5344CB8AC3E}">
        <p14:creationId xmlns:p14="http://schemas.microsoft.com/office/powerpoint/2010/main" val="291555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(SV)</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684110648"/>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046440"/>
          </a:xfrm>
          <a:prstGeom prst="rect">
            <a:avLst/>
          </a:prstGeom>
          <a:noFill/>
        </p:spPr>
        <p:txBody>
          <a:bodyPr wrap="square" rtlCol="0">
            <a:spAutoFit/>
          </a:bodyPr>
          <a:lstStyle/>
          <a:p>
            <a:r>
              <a:rPr lang="en-US" altLang="zh-TW" dirty="0">
                <a:latin typeface="Candara" panose="020E0502030303020204" pitchFamily="34" charset="0"/>
              </a:rPr>
              <a:t>Topic</a:t>
            </a:r>
          </a:p>
          <a:p>
            <a:r>
              <a:rPr lang="en-US" altLang="zh-TW" sz="1100" dirty="0">
                <a:latin typeface="Candara" panose="020E0502030303020204" pitchFamily="34" charset="0"/>
              </a:rPr>
              <a:t>Terminal info update (expansion/dredge/crane)</a:t>
            </a:r>
          </a:p>
          <a:p>
            <a:pPr lvl="1"/>
            <a:endParaRPr lang="en-US" altLang="zh-TW" sz="1100" dirty="0">
              <a:latin typeface="Candara" panose="020E0502030303020204" pitchFamily="34" charset="0"/>
            </a:endParaRPr>
          </a:p>
          <a:p>
            <a:endParaRPr lang="en-US" altLang="zh-TW" sz="1100" dirty="0">
              <a:latin typeface="Candara" panose="020E0502030303020204" pitchFamily="34" charset="0"/>
            </a:endParaRPr>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
        <p:nvSpPr>
          <p:cNvPr id="8" name="Rectangle 3">
            <a:extLst>
              <a:ext uri="{FF2B5EF4-FFF2-40B4-BE49-F238E27FC236}">
                <a16:creationId xmlns:a16="http://schemas.microsoft.com/office/drawing/2014/main" id="{D79DA7CD-9749-1416-8B4F-187AB7E759CF}"/>
              </a:ext>
            </a:extLst>
          </p:cNvPr>
          <p:cNvSpPr>
            <a:spLocks noChangeArrowheads="1"/>
          </p:cNvSpPr>
          <p:nvPr/>
        </p:nvSpPr>
        <p:spPr bwMode="auto">
          <a:xfrm>
            <a:off x="234462" y="4339020"/>
            <a:ext cx="8153962"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expansion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container </a:t>
            </a:r>
            <a:r>
              <a:rPr kumimoji="0" lang="es-SV" altLang="es-SV" sz="900" b="0" i="0" u="none" strike="noStrike" cap="none" normalizeH="0" baseline="0" dirty="0" err="1">
                <a:ln>
                  <a:noFill/>
                </a:ln>
                <a:solidFill>
                  <a:srgbClr val="202124"/>
                </a:solidFill>
                <a:effectLst/>
                <a:latin typeface="Candara" panose="020E0502030303020204" pitchFamily="34" charset="0"/>
              </a:rPr>
              <a:t>yard</a:t>
            </a:r>
            <a:r>
              <a:rPr kumimoji="0" lang="es-SV" altLang="es-SV" sz="900" b="0" i="0" u="none" strike="noStrike" cap="none" normalizeH="0" baseline="0" dirty="0">
                <a:ln>
                  <a:noFill/>
                </a:ln>
                <a:solidFill>
                  <a:srgbClr val="202124"/>
                </a:solidFill>
                <a:effectLst/>
                <a:latin typeface="Candara" panose="020E0502030303020204" pitchFamily="34" charset="0"/>
              </a:rPr>
              <a:t> at </a:t>
            </a:r>
            <a:r>
              <a:rPr kumimoji="0" lang="es-SV" altLang="es-SV" sz="900" b="0" i="0" u="none" strike="noStrike" cap="none" normalizeH="0" baseline="0" dirty="0" err="1">
                <a:ln>
                  <a:noFill/>
                </a:ln>
                <a:solidFill>
                  <a:srgbClr val="202124"/>
                </a:solidFill>
                <a:effectLst/>
                <a:latin typeface="Candara" panose="020E0502030303020204" pitchFamily="34" charset="0"/>
              </a:rPr>
              <a:t>the</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port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Acajutla </a:t>
            </a:r>
            <a:r>
              <a:rPr kumimoji="0" lang="es-SV" altLang="es-SV" sz="900" b="0" i="0" u="none" strike="noStrike" cap="none" normalizeH="0" baseline="0" dirty="0" err="1">
                <a:ln>
                  <a:noFill/>
                </a:ln>
                <a:solidFill>
                  <a:srgbClr val="202124"/>
                </a:solidFill>
                <a:effectLst/>
                <a:latin typeface="Candara" panose="020E0502030303020204" pitchFamily="34" charset="0"/>
              </a:rPr>
              <a:t>includes</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area</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of</a:t>
            </a:r>
            <a:r>
              <a:rPr kumimoji="0" lang="es-SV" altLang="es-SV" sz="900" b="0" i="0" u="none" strike="noStrike" cap="none" normalizeH="0" baseline="0" dirty="0">
                <a:ln>
                  <a:noFill/>
                </a:ln>
                <a:solidFill>
                  <a:srgbClr val="202124"/>
                </a:solidFill>
                <a:effectLst/>
                <a:latin typeface="Candara" panose="020E0502030303020204" pitchFamily="34" charset="0"/>
              </a:rPr>
              <a:t> ​​more </a:t>
            </a:r>
            <a:r>
              <a:rPr kumimoji="0" lang="es-SV" altLang="es-SV" sz="900" b="0" i="0" u="none" strike="noStrike" cap="none" normalizeH="0" baseline="0" dirty="0" err="1">
                <a:ln>
                  <a:noFill/>
                </a:ln>
                <a:solidFill>
                  <a:srgbClr val="202124"/>
                </a:solidFill>
                <a:effectLst/>
                <a:latin typeface="Candara" panose="020E0502030303020204" pitchFamily="34" charset="0"/>
              </a:rPr>
              <a:t>than</a:t>
            </a:r>
            <a:r>
              <a:rPr kumimoji="0" lang="es-SV" altLang="es-SV" sz="900" b="0" i="0" u="none" strike="noStrike" cap="none" normalizeH="0" baseline="0" dirty="0">
                <a:ln>
                  <a:noFill/>
                </a:ln>
                <a:solidFill>
                  <a:srgbClr val="202124"/>
                </a:solidFill>
                <a:effectLst/>
                <a:latin typeface="Candara" panose="020E0502030303020204" pitchFamily="34" charset="0"/>
              </a:rPr>
              <a:t> 91,000 m2. </a:t>
            </a:r>
            <a:r>
              <a:rPr kumimoji="0" lang="es-SV" altLang="es-SV" sz="900" b="0" i="0" u="none" strike="noStrike" cap="none" normalizeH="0" baseline="0" dirty="0" err="1">
                <a:ln>
                  <a:noFill/>
                </a:ln>
                <a:solidFill>
                  <a:srgbClr val="202124"/>
                </a:solidFill>
                <a:effectLst/>
                <a:latin typeface="Candara" panose="020E0502030303020204" pitchFamily="34" charset="0"/>
              </a:rPr>
              <a:t>It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also</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includes</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an</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area</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for</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refrigerated</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containers</a:t>
            </a:r>
            <a:r>
              <a:rPr kumimoji="0" lang="es-SV" altLang="es-SV" sz="900" b="0" i="0" u="none" strike="noStrike" cap="none" normalizeH="0" baseline="0" dirty="0">
                <a:ln>
                  <a:noFill/>
                </a:ln>
                <a:solidFill>
                  <a:srgbClr val="202124"/>
                </a:solidFill>
                <a:effectLst/>
                <a:latin typeface="Candara" panose="020E0502030303020204" pitchFamily="34" charset="0"/>
              </a:rPr>
              <a:t> and heavy </a:t>
            </a:r>
            <a:r>
              <a:rPr kumimoji="0" lang="es-SV" altLang="es-SV" sz="900" b="0" i="0" u="none" strike="noStrike" cap="none" normalizeH="0" baseline="0" dirty="0" err="1">
                <a:ln>
                  <a:noFill/>
                </a:ln>
                <a:solidFill>
                  <a:srgbClr val="202124"/>
                </a:solidFill>
                <a:effectLst/>
                <a:latin typeface="Candara" panose="020E0502030303020204" pitchFamily="34" charset="0"/>
              </a:rPr>
              <a:t>transport</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to</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facilitate</a:t>
            </a:r>
            <a:r>
              <a:rPr kumimoji="0" lang="es-SV" altLang="es-SV" sz="900" b="0" i="0" u="none" strike="noStrike" cap="none" normalizeH="0" baseline="0" dirty="0">
                <a:ln>
                  <a:noFill/>
                </a:ln>
                <a:solidFill>
                  <a:srgbClr val="202124"/>
                </a:solidFill>
                <a:effectLst/>
                <a:latin typeface="Candara" panose="020E0502030303020204" pitchFamily="34" charset="0"/>
              </a:rPr>
              <a:t> more </a:t>
            </a:r>
            <a:r>
              <a:rPr kumimoji="0" lang="es-SV" altLang="es-SV" sz="900" b="0" i="0" u="none" strike="noStrike" cap="none" normalizeH="0" baseline="0" dirty="0" err="1">
                <a:ln>
                  <a:noFill/>
                </a:ln>
                <a:solidFill>
                  <a:srgbClr val="202124"/>
                </a:solidFill>
                <a:effectLst/>
                <a:latin typeface="Candara" panose="020E0502030303020204" pitchFamily="34" charset="0"/>
              </a:rPr>
              <a:t>than</a:t>
            </a:r>
            <a:r>
              <a:rPr kumimoji="0" lang="es-SV" altLang="es-SV" sz="900" b="0" i="0" u="none" strike="noStrike" cap="none" normalizeH="0" baseline="0" dirty="0">
                <a:ln>
                  <a:noFill/>
                </a:ln>
                <a:solidFill>
                  <a:srgbClr val="202124"/>
                </a:solidFill>
                <a:effectLst/>
                <a:latin typeface="Candara" panose="020E0502030303020204" pitchFamily="34" charset="0"/>
              </a:rPr>
              <a:t> 7,000 </a:t>
            </a:r>
            <a:r>
              <a:rPr kumimoji="0" lang="es-SV" altLang="es-SV" sz="900" b="0" i="0" u="none" strike="noStrike" cap="none" normalizeH="0" baseline="0" dirty="0" err="1">
                <a:ln>
                  <a:noFill/>
                </a:ln>
                <a:solidFill>
                  <a:srgbClr val="202124"/>
                </a:solidFill>
                <a:effectLst/>
                <a:latin typeface="Candara" panose="020E0502030303020204" pitchFamily="34" charset="0"/>
              </a:rPr>
              <a:t>monthly</a:t>
            </a:r>
            <a:r>
              <a:rPr kumimoji="0" lang="es-SV" altLang="es-SV" sz="900" b="0" i="0" u="none" strike="noStrike" cap="none" normalizeH="0" baseline="0" dirty="0">
                <a:ln>
                  <a:noFill/>
                </a:ln>
                <a:solidFill>
                  <a:srgbClr val="202124"/>
                </a:solidFill>
                <a:effectLst/>
                <a:latin typeface="Candara" panose="020E0502030303020204" pitchFamily="34" charset="0"/>
              </a:rPr>
              <a:t> </a:t>
            </a:r>
            <a:r>
              <a:rPr kumimoji="0" lang="es-SV" altLang="es-SV" sz="900" b="0" i="0" u="none" strike="noStrike" cap="none" normalizeH="0" baseline="0" dirty="0" err="1">
                <a:ln>
                  <a:noFill/>
                </a:ln>
                <a:solidFill>
                  <a:srgbClr val="202124"/>
                </a:solidFill>
                <a:effectLst/>
                <a:latin typeface="Candara" panose="020E0502030303020204" pitchFamily="34" charset="0"/>
              </a:rPr>
              <a:t>operations</a:t>
            </a:r>
            <a:r>
              <a:rPr kumimoji="0" lang="es-SV" altLang="es-SV" sz="900" b="0" i="0" u="none" strike="noStrike" cap="none" normalizeH="0" baseline="0" dirty="0">
                <a:ln>
                  <a:noFill/>
                </a:ln>
                <a:solidFill>
                  <a:srgbClr val="202124"/>
                </a:solidFill>
                <a:effectLst/>
                <a:latin typeface="Candara" panose="020E0502030303020204" pitchFamily="34" charset="0"/>
              </a:rPr>
              <a:t>.</a:t>
            </a:r>
            <a:r>
              <a:rPr kumimoji="0" lang="es-SV" altLang="es-SV" sz="900" b="0" i="0" u="none" strike="noStrike" cap="none" normalizeH="0" baseline="0" dirty="0">
                <a:ln>
                  <a:noFill/>
                </a:ln>
                <a:solidFill>
                  <a:schemeClr val="tx1"/>
                </a:solidFill>
                <a:effectLst/>
                <a:latin typeface="Candara" panose="020E0502030303020204" pitchFamily="34" charset="0"/>
              </a:rPr>
              <a:t> </a:t>
            </a:r>
          </a:p>
        </p:txBody>
      </p:sp>
    </p:spTree>
    <p:extLst>
      <p:ext uri="{BB962C8B-B14F-4D97-AF65-F5344CB8AC3E}">
        <p14:creationId xmlns:p14="http://schemas.microsoft.com/office/powerpoint/2010/main" val="320832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SNP</a:t>
            </a:r>
          </a:p>
          <a:p>
            <a:pPr lvl="0" algn="ctr">
              <a:defRPr/>
            </a:pPr>
            <a:r>
              <a:rPr lang="en-US" altLang="zh-CN" sz="2400" b="1" dirty="0">
                <a:solidFill>
                  <a:prstClr val="black">
                    <a:lumMod val="85000"/>
                    <a:lumOff val="15000"/>
                  </a:prstClr>
                </a:solidFill>
                <a:latin typeface="DFKai-SB" pitchFamily="65" charset="-120"/>
                <a:ea typeface="DFKai-SB" pitchFamily="65" charset="-120"/>
              </a:rPr>
              <a:t>(GUATEMALA include BELIZE)</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5964486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2240220"/>
              </p:ext>
            </p:extLst>
          </p:nvPr>
        </p:nvGraphicFramePr>
        <p:xfrm>
          <a:off x="81782" y="701008"/>
          <a:ext cx="8935485" cy="4245363"/>
        </p:xfrm>
        <a:graphic>
          <a:graphicData uri="http://schemas.openxmlformats.org/drawingml/2006/table">
            <a:tbl>
              <a:tblPr/>
              <a:tblGrid>
                <a:gridCol w="43529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27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9,823</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7,430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76%</a:t>
                      </a:r>
                      <a:endParaRPr lang="de-DE"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9,269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950" b="0" i="0" u="none" strike="noStrike" dirty="0">
                          <a:solidFill>
                            <a:schemeClr val="tx1"/>
                          </a:solidFill>
                          <a:effectLst/>
                          <a:latin typeface="+mj-lt"/>
                          <a:ea typeface="DFKai-SB" panose="03000509000000000000"/>
                          <a:cs typeface="+mn-cs"/>
                        </a:rPr>
                        <a:t>In order to achieve 2025 target, we need support from Principals to negotiate additional move counts with APMT GT / our WSA2 Service, APMT is blocking our capacity to develop more cargoes and achieve our targets. </a:t>
                      </a:r>
                    </a:p>
                    <a:p>
                      <a:pPr marL="171450" indent="-171450" algn="just" rtl="0" fontAlgn="ctr">
                        <a:buFont typeface="Arial" panose="020B0604020202020204" pitchFamily="34" charset="0"/>
                        <a:buChar char="•"/>
                      </a:pPr>
                      <a:endParaRPr lang="de-DE" sz="950" b="0" i="0" u="none" strike="noStrike" dirty="0">
                        <a:solidFill>
                          <a:schemeClr val="tx1"/>
                        </a:solidFill>
                        <a:effectLst/>
                        <a:latin typeface="+mj-lt"/>
                        <a:ea typeface="DFKai-SB" panose="03000509000000000000"/>
                        <a:cs typeface="+mn-cs"/>
                      </a:endParaRPr>
                    </a:p>
                    <a:p>
                      <a:pPr marL="171450" indent="-171450" algn="just" rtl="0" fontAlgn="ctr">
                        <a:buFont typeface="Arial" panose="020B0604020202020204" pitchFamily="34" charset="0"/>
                        <a:buChar char="•"/>
                      </a:pPr>
                      <a:r>
                        <a:rPr lang="en-US" sz="950" b="0" i="0" u="none" strike="noStrike" dirty="0">
                          <a:solidFill>
                            <a:schemeClr val="tx1"/>
                          </a:solidFill>
                          <a:effectLst/>
                          <a:latin typeface="+mj-lt"/>
                          <a:ea typeface="DFKai-SB" panose="03000509000000000000"/>
                          <a:cs typeface="+mn-cs"/>
                        </a:rPr>
                        <a:t>We will persuade tender accounts to nominate additional volume  during 2025. (Mabe, Sopesa &amp;Nasa, Autocom) </a:t>
                      </a:r>
                    </a:p>
                    <a:p>
                      <a:pPr marL="171450" indent="-171450" algn="just" rtl="0" fontAlgn="ctr">
                        <a:buFont typeface="Arial" panose="020B0604020202020204" pitchFamily="34" charset="0"/>
                        <a:buChar char="•"/>
                      </a:pPr>
                      <a:endParaRPr lang="en-US" sz="950" b="0" i="0" u="none" strike="noStrike" dirty="0">
                        <a:solidFill>
                          <a:schemeClr val="tx1"/>
                        </a:solidFill>
                        <a:effectLst/>
                        <a:latin typeface="+mj-lt"/>
                        <a:ea typeface="DFKai-SB" panose="03000509000000000000"/>
                        <a:cs typeface="+mn-cs"/>
                      </a:endParaRPr>
                    </a:p>
                    <a:p>
                      <a:pPr marL="171450" indent="-171450" algn="just" rtl="0" fontAlgn="ctr">
                        <a:buFont typeface="Arial" panose="020B0604020202020204" pitchFamily="34" charset="0"/>
                        <a:buChar char="•"/>
                      </a:pPr>
                      <a:r>
                        <a:rPr lang="en-US" sz="950" b="0" i="0" u="none" strike="noStrike" dirty="0">
                          <a:solidFill>
                            <a:schemeClr val="tx1"/>
                          </a:solidFill>
                          <a:effectLst/>
                          <a:latin typeface="+mj-lt"/>
                          <a:ea typeface="DFKai-SB" panose="03000509000000000000"/>
                          <a:cs typeface="+mn-cs"/>
                        </a:rPr>
                        <a:t>Approach clients to recover cargoes lost under FAK rate level </a:t>
                      </a:r>
                    </a:p>
                    <a:p>
                      <a:pPr marL="0" indent="0" algn="just" rtl="0" fontAlgn="ctr">
                        <a:buFont typeface="Arial" panose="020B0604020202020204" pitchFamily="34" charset="0"/>
                        <a:buNone/>
                      </a:pPr>
                      <a:endParaRPr lang="en-US" sz="950" b="0" i="0" u="none" strike="noStrike" dirty="0">
                        <a:solidFill>
                          <a:schemeClr val="tx1"/>
                        </a:solidFill>
                        <a:effectLst/>
                        <a:latin typeface="+mj-lt"/>
                        <a:ea typeface="DFKai-SB" panose="03000509000000000000"/>
                        <a:cs typeface="+mn-cs"/>
                      </a:endParaRPr>
                    </a:p>
                    <a:p>
                      <a:pPr marL="171450" indent="-171450" algn="just" rtl="0" fontAlgn="ctr">
                        <a:buFont typeface="Arial" panose="020B0604020202020204" pitchFamily="34" charset="0"/>
                        <a:buChar char="•"/>
                      </a:pPr>
                      <a:r>
                        <a:rPr lang="en-US" sz="950" b="0" i="0" u="none" strike="noStrike" dirty="0">
                          <a:solidFill>
                            <a:schemeClr val="tx1"/>
                          </a:solidFill>
                          <a:effectLst/>
                          <a:latin typeface="+mj-lt"/>
                          <a:ea typeface="DFKai-SB" panose="03000509000000000000"/>
                          <a:cs typeface="+mn-cs"/>
                        </a:rPr>
                        <a:t>We will be focused on clients that handles 4SD /4SH shipments.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88232">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dirty="0">
                          <a:solidFill>
                            <a:schemeClr val="tx1"/>
                          </a:solidFill>
                          <a:effectLst/>
                          <a:latin typeface="DFKai-SB" pitchFamily="65" charset="-120"/>
                          <a:ea typeface="DFKai-SB" pitchFamily="65" charset="-120"/>
                        </a:rPr>
                        <a:t> EXP.</a:t>
                      </a:r>
                      <a:r>
                        <a:rPr lang="fr-FR" altLang="zh-TW" sz="900" b="1" i="0" u="none" strike="noStrike" baseline="0" dirty="0">
                          <a:solidFill>
                            <a:schemeClr val="tx1"/>
                          </a:solidFill>
                          <a:effectLst/>
                          <a:latin typeface="DFKai-SB" pitchFamily="65" charset="-120"/>
                          <a:ea typeface="DFKai-SB" pitchFamily="65" charset="-120"/>
                        </a:rPr>
                        <a:t> =&gt;</a:t>
                      </a:r>
                      <a:r>
                        <a:rPr lang="fr-FR" altLang="zh-TW" sz="9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1,952</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2,357</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2,989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900" b="0" i="0" u="none" strike="noStrike" dirty="0">
                          <a:solidFill>
                            <a:schemeClr val="tx1"/>
                          </a:solidFill>
                          <a:effectLst/>
                          <a:latin typeface="+mn-lt"/>
                          <a:ea typeface="DFKai-SB" panose="03000509000000000000"/>
                          <a:cs typeface="+mn-cs"/>
                        </a:rPr>
                        <a:t>In order to achieve 2025 target, </a:t>
                      </a:r>
                      <a:r>
                        <a:rPr lang="de-DE" sz="900" b="0" i="0" u="none" strike="noStrike" dirty="0">
                          <a:solidFill>
                            <a:schemeClr val="tx1"/>
                          </a:solidFill>
                          <a:effectLst/>
                          <a:latin typeface="+mj-lt"/>
                          <a:ea typeface="DFKai-SB" panose="03000509000000000000"/>
                          <a:cs typeface="+mn-cs"/>
                        </a:rPr>
                        <a:t>need support from Principals to negotiate special storate term at POL APMT. Need, at least 5 free days. Any vessel delay deeply aftect us but our competitors do have better conditions at APMT or absorb costs.  </a:t>
                      </a: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mj-lt"/>
                        <a:ea typeface="DFKai-SB" panose="03000509000000000000"/>
                        <a:cs typeface="+mn-cs"/>
                      </a:endParaRP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dirty="0">
                          <a:solidFill>
                            <a:schemeClr val="tx1"/>
                          </a:solidFill>
                          <a:effectLst/>
                          <a:latin typeface="+mn-lt"/>
                          <a:ea typeface="DFKai-SB" panose="03000509000000000000"/>
                          <a:cs typeface="+mn-cs"/>
                        </a:rPr>
                        <a:t>We will be focused on cargo to Asia base ports on 40´ in order to increase EMC market share. </a:t>
                      </a: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mj-lt"/>
                        <a:ea typeface="DFKai-SB" panose="03000509000000000000"/>
                        <a:cs typeface="+mn-cs"/>
                      </a:endParaRP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dirty="0">
                          <a:solidFill>
                            <a:schemeClr val="tx1"/>
                          </a:solidFill>
                          <a:effectLst/>
                          <a:latin typeface="+mj-lt"/>
                          <a:ea typeface="DFKai-SB" panose="03000509000000000000"/>
                          <a:cs typeface="+mn-cs"/>
                        </a:rPr>
                        <a:t>We will be working on getting  additional nominations of sugar, cardamom and coffee shipments.  </a:t>
                      </a: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900" b="0" i="0" u="none" strike="noStrike" dirty="0">
                        <a:solidFill>
                          <a:schemeClr val="tx1"/>
                        </a:solidFill>
                        <a:effectLst/>
                        <a:latin typeface="+mj-lt"/>
                        <a:ea typeface="DFKai-SB" panose="03000509000000000000"/>
                        <a:cs typeface="+mn-cs"/>
                      </a:endParaRP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dirty="0">
                          <a:solidFill>
                            <a:schemeClr val="tx1"/>
                          </a:solidFill>
                          <a:effectLst/>
                          <a:latin typeface="+mj-lt"/>
                          <a:ea typeface="DFKai-SB" panose="03000509000000000000"/>
                          <a:cs typeface="+mn-cs"/>
                        </a:rPr>
                        <a:t> </a:t>
                      </a:r>
                      <a:r>
                        <a:rPr lang="en-US" sz="900" b="0" i="0" u="none" strike="noStrike" dirty="0">
                          <a:solidFill>
                            <a:schemeClr val="tx1"/>
                          </a:solidFill>
                          <a:effectLst/>
                          <a:latin typeface="+mn-lt"/>
                          <a:ea typeface="DFKai-SB" panose="03000509000000000000"/>
                          <a:cs typeface="+mn-cs"/>
                        </a:rPr>
                        <a:t>Approach clients to recover cargoes lost.</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dirty="0">
                        <a:solidFill>
                          <a:schemeClr val="tx1"/>
                        </a:solidFill>
                        <a:effectLst/>
                        <a:latin typeface="+mn-lt"/>
                        <a:ea typeface="DFKai-SB" panose="03000509000000000000"/>
                        <a:cs typeface="+mn-cs"/>
                      </a:endParaRP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dirty="0">
                          <a:solidFill>
                            <a:schemeClr val="tx1"/>
                          </a:solidFill>
                          <a:effectLst/>
                          <a:latin typeface="+mn-lt"/>
                          <a:ea typeface="DFKai-SB" panose="03000509000000000000"/>
                          <a:cs typeface="+mn-cs"/>
                        </a:rPr>
                        <a:t>Promote our service to reefer market.</a:t>
                      </a:r>
                    </a:p>
                    <a:p>
                      <a:pPr marL="0" indent="0" algn="just" rtl="0" fontAlgn="ctr">
                        <a:buFont typeface="Arial" panose="020B0604020202020204" pitchFamily="34" charset="0"/>
                        <a:buNone/>
                      </a:pPr>
                      <a:endParaRPr lang="de-DE" sz="900" b="0" i="0" u="none" strike="noStrike" dirty="0">
                        <a:solidFill>
                          <a:schemeClr val="tx1"/>
                        </a:solidFill>
                        <a:effectLst/>
                        <a:latin typeface="DFKai-SB" pitchFamily="65" charset="-120"/>
                        <a:ea typeface="DFKai-SB"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81782" y="66576"/>
            <a:ext cx="8957961"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Tree>
    <p:extLst>
      <p:ext uri="{BB962C8B-B14F-4D97-AF65-F5344CB8AC3E}">
        <p14:creationId xmlns:p14="http://schemas.microsoft.com/office/powerpoint/2010/main" val="252835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86098003"/>
              </p:ext>
            </p:extLst>
          </p:nvPr>
        </p:nvGraphicFramePr>
        <p:xfrm>
          <a:off x="113082" y="567173"/>
          <a:ext cx="8923413" cy="4439856"/>
        </p:xfrm>
        <a:graphic>
          <a:graphicData uri="http://schemas.openxmlformats.org/drawingml/2006/table">
            <a:tbl>
              <a:tblPr/>
              <a:tblGrid>
                <a:gridCol w="506618">
                  <a:extLst>
                    <a:ext uri="{9D8B030D-6E8A-4147-A177-3AD203B41FA5}">
                      <a16:colId xmlns:a16="http://schemas.microsoft.com/office/drawing/2014/main" val="20000"/>
                    </a:ext>
                  </a:extLst>
                </a:gridCol>
                <a:gridCol w="1078660">
                  <a:extLst>
                    <a:ext uri="{9D8B030D-6E8A-4147-A177-3AD203B41FA5}">
                      <a16:colId xmlns:a16="http://schemas.microsoft.com/office/drawing/2014/main" val="20001"/>
                    </a:ext>
                  </a:extLst>
                </a:gridCol>
                <a:gridCol w="431464">
                  <a:extLst>
                    <a:ext uri="{9D8B030D-6E8A-4147-A177-3AD203B41FA5}">
                      <a16:colId xmlns:a16="http://schemas.microsoft.com/office/drawing/2014/main" val="20006"/>
                    </a:ext>
                  </a:extLst>
                </a:gridCol>
                <a:gridCol w="934839">
                  <a:extLst>
                    <a:ext uri="{9D8B030D-6E8A-4147-A177-3AD203B41FA5}">
                      <a16:colId xmlns:a16="http://schemas.microsoft.com/office/drawing/2014/main" val="20002"/>
                    </a:ext>
                  </a:extLst>
                </a:gridCol>
                <a:gridCol w="862928">
                  <a:extLst>
                    <a:ext uri="{9D8B030D-6E8A-4147-A177-3AD203B41FA5}">
                      <a16:colId xmlns:a16="http://schemas.microsoft.com/office/drawing/2014/main" val="20003"/>
                    </a:ext>
                  </a:extLst>
                </a:gridCol>
                <a:gridCol w="647196">
                  <a:extLst>
                    <a:ext uri="{9D8B030D-6E8A-4147-A177-3AD203B41FA5}">
                      <a16:colId xmlns:a16="http://schemas.microsoft.com/office/drawing/2014/main" val="20004"/>
                    </a:ext>
                  </a:extLst>
                </a:gridCol>
                <a:gridCol w="862928">
                  <a:extLst>
                    <a:ext uri="{9D8B030D-6E8A-4147-A177-3AD203B41FA5}">
                      <a16:colId xmlns:a16="http://schemas.microsoft.com/office/drawing/2014/main" val="3952754038"/>
                    </a:ext>
                  </a:extLst>
                </a:gridCol>
                <a:gridCol w="3598780">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2024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217611">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GT+BZ</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2,350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499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21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700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a:buFont typeface="Arial" panose="020B0604020202020204" pitchFamily="34" charset="0"/>
                        <a:buChar char="•"/>
                      </a:pPr>
                      <a:r>
                        <a:rPr lang="de-DE" sz="950" b="0" i="0" u="none" strike="noStrike" dirty="0">
                          <a:solidFill>
                            <a:schemeClr val="tx1"/>
                          </a:solidFill>
                          <a:effectLst/>
                          <a:latin typeface="+mn-lt"/>
                          <a:ea typeface="DFKai-SB" panose="03000509000000000000"/>
                          <a:cs typeface="+mn-cs"/>
                        </a:rPr>
                        <a:t>In order to achieve 2025 target, need support on </a:t>
                      </a:r>
                      <a:r>
                        <a:rPr lang="es-GT" sz="950" b="0" i="0" u="none" strike="noStrike" dirty="0">
                          <a:solidFill>
                            <a:schemeClr val="dk1"/>
                          </a:solidFill>
                          <a:effectLst/>
                          <a:latin typeface="+mn-lt"/>
                          <a:ea typeface="DFKai-SB"/>
                          <a:cs typeface="+mn-cs"/>
                        </a:rPr>
                        <a:t>t</a:t>
                      </a:r>
                      <a:r>
                        <a:rPr lang="es-GT" sz="950" dirty="0">
                          <a:solidFill>
                            <a:schemeClr val="dk1"/>
                          </a:solidFill>
                          <a:ea typeface="DFKai-SB"/>
                        </a:rPr>
                        <a:t>ranshipment priority at CCT.  </a:t>
                      </a:r>
                    </a:p>
                    <a:p>
                      <a:pPr marL="171450" indent="-171450" algn="just">
                        <a:buFont typeface="Arial" panose="020B0604020202020204" pitchFamily="34" charset="0"/>
                        <a:buChar char="•"/>
                      </a:pPr>
                      <a:r>
                        <a:rPr lang="es-GT" sz="950" dirty="0">
                          <a:solidFill>
                            <a:schemeClr val="dk1"/>
                          </a:solidFill>
                          <a:ea typeface="DFKai-SB"/>
                        </a:rPr>
                        <a:t>Approach clients that handle cargo not sensitive to transit time.</a:t>
                      </a:r>
                    </a:p>
                    <a:p>
                      <a:pPr marL="171450" indent="-171450" algn="just">
                        <a:buFont typeface="Arial" panose="020B0604020202020204" pitchFamily="34" charset="0"/>
                        <a:buChar char="•"/>
                      </a:pPr>
                      <a:r>
                        <a:rPr lang="es-GT" sz="950" dirty="0">
                          <a:solidFill>
                            <a:schemeClr val="dk1"/>
                          </a:solidFill>
                          <a:ea typeface="DFKai-SB"/>
                        </a:rPr>
                        <a:t>Close communication with US offices in order to secure cargo that is negotiated in US side.</a:t>
                      </a:r>
                    </a:p>
                    <a:p>
                      <a:pPr marL="171450" indent="-171450" algn="just">
                        <a:buFont typeface="Arial" panose="020B0604020202020204" pitchFamily="34" charset="0"/>
                        <a:buChar char="•"/>
                      </a:pPr>
                      <a:r>
                        <a:rPr lang="es-GT" sz="950" dirty="0">
                          <a:solidFill>
                            <a:schemeClr val="dk1"/>
                          </a:solidFill>
                          <a:ea typeface="DFKai-SB"/>
                        </a:rPr>
                        <a:t>In order to increase coffee market share to North USEC, due to the lack of 2SD units,  we are promoting 4SD / 4SH.</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GT+BZ</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3,550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4,641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latin typeface="DFKai-SB"/>
                          <a:ea typeface="DFKai-SB"/>
                          <a:cs typeface="DFKai-SB"/>
                          <a:sym typeface="DFKai-SB"/>
                        </a:rPr>
                        <a:t>131%</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4,300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de-DE" sz="950" b="0" i="0" u="none" strike="noStrike" dirty="0">
                          <a:solidFill>
                            <a:schemeClr val="tx1"/>
                          </a:solidFill>
                          <a:effectLst/>
                          <a:latin typeface="+mn-lt"/>
                          <a:ea typeface="DFKai-SB" panose="03000509000000000000"/>
                          <a:cs typeface="+mn-cs"/>
                        </a:rPr>
                        <a:t>In order to achieve 2025 target, we will </a:t>
                      </a:r>
                      <a:r>
                        <a:rPr lang="de-DE" sz="950" b="0" i="0" u="none" strike="noStrike" dirty="0">
                          <a:solidFill>
                            <a:schemeClr val="dk1"/>
                          </a:solidFill>
                          <a:effectLst/>
                          <a:latin typeface="+mn-lt"/>
                          <a:ea typeface="DFKai-SB"/>
                          <a:cs typeface="+mn-cs"/>
                        </a:rPr>
                        <a:t>m</a:t>
                      </a:r>
                      <a:r>
                        <a:rPr lang="de-DE" sz="950" dirty="0">
                          <a:solidFill>
                            <a:schemeClr val="dk1"/>
                          </a:solidFill>
                          <a:latin typeface="+mn-lt"/>
                          <a:ea typeface="DFKai-SB"/>
                          <a:cs typeface="+mn-cs"/>
                        </a:rPr>
                        <a:t>aintain close communication with actual accounts in order to secure current participation and get additional nomination. </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s-GT" sz="950" dirty="0"/>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GT" sz="950" dirty="0"/>
                        <a:t>Enlarge A/C date base with clients that handle 40’ size containers.</a:t>
                      </a:r>
                    </a:p>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GT" sz="950" dirty="0"/>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GT" sz="950" dirty="0"/>
                        <a:t>Promote routing from GTZNJ to CLVAL</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GT+BZ</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WCCA+CARB</a:t>
                      </a:r>
                      <a:endParaRPr lang="de-DE" sz="9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5357" marR="5357" marT="52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650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1,039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160%</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800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r>
                        <a:rPr lang="de-DE" sz="950" b="0" i="0" u="none" strike="noStrike" dirty="0">
                          <a:solidFill>
                            <a:schemeClr val="tx1"/>
                          </a:solidFill>
                          <a:effectLst/>
                          <a:latin typeface="+mn-lt"/>
                          <a:ea typeface="DFKai-SB" panose="03000509000000000000"/>
                          <a:cs typeface="+mn-cs"/>
                        </a:rPr>
                        <a:t>In order to achieve 2025 target,  maintain close communication with actual accounts to secure participation and get additional nomination.</a:t>
                      </a:r>
                    </a:p>
                    <a:p>
                      <a:pPr marL="0" indent="0" algn="just" rtl="0" fontAlgn="ctr">
                        <a:buFont typeface="Arial" panose="020B0604020202020204" pitchFamily="34" charset="0"/>
                        <a:buNone/>
                      </a:pPr>
                      <a:endParaRPr lang="de-DE" sz="950" b="0" i="0" u="none" strike="noStrike" dirty="0">
                        <a:solidFill>
                          <a:schemeClr val="tx1"/>
                        </a:solidFill>
                        <a:effectLst/>
                        <a:latin typeface="+mn-lt"/>
                        <a:ea typeface="DFKai-SB" panose="03000509000000000000"/>
                        <a:cs typeface="+mn-cs"/>
                      </a:endParaRPr>
                    </a:p>
                    <a:p>
                      <a:pPr marL="171450" indent="-171450" algn="just" rtl="0" fontAlgn="ctr">
                        <a:buFont typeface="Arial" panose="020B0604020202020204" pitchFamily="34" charset="0"/>
                        <a:buChar char="•"/>
                      </a:pPr>
                      <a:r>
                        <a:rPr lang="de-DE" sz="950" dirty="0">
                          <a:solidFill>
                            <a:schemeClr val="tx1"/>
                          </a:solidFill>
                          <a:latin typeface="+mn-lt"/>
                          <a:ea typeface="+mn-ea"/>
                          <a:cs typeface="+mn-cs"/>
                        </a:rPr>
                        <a:t>Enlarge  A/C data base to PABBA, CRCAL and Caribbean Ports.</a:t>
                      </a:r>
                    </a:p>
                    <a:p>
                      <a:pPr marL="171450" indent="-171450" algn="just" rtl="0" fontAlgn="ctr">
                        <a:buFont typeface="Arial" panose="020B0604020202020204" pitchFamily="34" charset="0"/>
                        <a:buChar char="•"/>
                      </a:pPr>
                      <a:endParaRPr lang="de-DE" sz="950" dirty="0">
                        <a:solidFill>
                          <a:schemeClr val="tx1"/>
                        </a:solidFill>
                        <a:latin typeface="+mn-lt"/>
                        <a:ea typeface="+mn-ea"/>
                        <a:cs typeface="+mn-cs"/>
                      </a:endParaRPr>
                    </a:p>
                    <a:p>
                      <a:pPr marL="171450" indent="-171450" algn="just" rtl="0" fontAlgn="ctr">
                        <a:buFont typeface="Arial" panose="020B0604020202020204" pitchFamily="34" charset="0"/>
                        <a:buChar char="•"/>
                      </a:pPr>
                      <a:r>
                        <a:rPr lang="de-DE" sz="950" dirty="0">
                          <a:solidFill>
                            <a:schemeClr val="tx1"/>
                          </a:solidFill>
                          <a:latin typeface="+mn-lt"/>
                          <a:ea typeface="+mn-ea"/>
                          <a:cs typeface="+mn-cs"/>
                        </a:rPr>
                        <a:t>We will maintain close communication with BCC in order to get available allocation in advance to fully utilize it.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84873" y="0"/>
            <a:ext cx="8951622"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(GT+BZ)</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Tree>
    <p:extLst>
      <p:ext uri="{BB962C8B-B14F-4D97-AF65-F5344CB8AC3E}">
        <p14:creationId xmlns:p14="http://schemas.microsoft.com/office/powerpoint/2010/main" val="292385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2" name="圖片 1">
            <a:extLst>
              <a:ext uri="{FF2B5EF4-FFF2-40B4-BE49-F238E27FC236}">
                <a16:creationId xmlns:a16="http://schemas.microsoft.com/office/drawing/2014/main" id="{5EA4C617-C935-E1A0-B3F6-B2D0254504D2}"/>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202926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CE2C-0098-53A2-8DB9-B8272AC01125}"/>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183CA96-D290-9094-BE8A-C47D3638CAE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6E35D561-6691-C619-B0E5-4BF5929BA41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96134FE3-1E73-DB87-59BF-02BAE382CFCA}"/>
              </a:ext>
            </a:extLst>
          </p:cNvPr>
          <p:cNvSpPr txBox="1"/>
          <p:nvPr/>
        </p:nvSpPr>
        <p:spPr>
          <a:xfrm>
            <a:off x="107504" y="745572"/>
            <a:ext cx="1922321" cy="369332"/>
          </a:xfrm>
          <a:prstGeom prst="rect">
            <a:avLst/>
          </a:prstGeom>
          <a:noFill/>
        </p:spPr>
        <p:txBody>
          <a:bodyPr wrap="none" rtlCol="0">
            <a:spAutoFit/>
          </a:bodyPr>
          <a:lstStyle/>
          <a:p>
            <a:r>
              <a:rPr lang="en-US" b="1" dirty="0">
                <a:highlight>
                  <a:srgbClr val="FFFF00"/>
                </a:highlight>
                <a:latin typeface="Candara" panose="020E0502030303020204" pitchFamily="34" charset="0"/>
              </a:rPr>
              <a:t>Commercial side: </a:t>
            </a:r>
          </a:p>
        </p:txBody>
      </p:sp>
      <p:sp>
        <p:nvSpPr>
          <p:cNvPr id="4" name="文字方塊 2">
            <a:extLst>
              <a:ext uri="{FF2B5EF4-FFF2-40B4-BE49-F238E27FC236}">
                <a16:creationId xmlns:a16="http://schemas.microsoft.com/office/drawing/2014/main" id="{422DFD52-F6FD-033B-8887-50F79387D353}"/>
              </a:ext>
            </a:extLst>
          </p:cNvPr>
          <p:cNvSpPr txBox="1"/>
          <p:nvPr/>
        </p:nvSpPr>
        <p:spPr>
          <a:xfrm>
            <a:off x="107504" y="1271394"/>
            <a:ext cx="4025552" cy="3331681"/>
          </a:xfrm>
          <a:prstGeom prst="rect">
            <a:avLst/>
          </a:prstGeom>
          <a:noFill/>
        </p:spPr>
        <p:txBody>
          <a:bodyPr wrap="square" rtlCol="0">
            <a:spAutoFit/>
          </a:bodyPr>
          <a:lstStyle/>
          <a:p>
            <a:r>
              <a:rPr lang="en-US" sz="1100" b="1" u="sng" dirty="0">
                <a:latin typeface="Candara" panose="020E0502030303020204" pitchFamily="34" charset="0"/>
              </a:rPr>
              <a:t>Q trade</a:t>
            </a:r>
          </a:p>
          <a:p>
            <a:pPr marL="171450" lvl="0" indent="-171450" algn="just">
              <a:buSzPts val="1000"/>
              <a:buFont typeface="Arial" panose="020B0604020202020204" pitchFamily="34" charset="0"/>
              <a:buChar char="•"/>
              <a:tabLst>
                <a:tab pos="457200" algn="l"/>
              </a:tabLst>
            </a:pPr>
            <a:r>
              <a:rPr lang="en-US" sz="950" dirty="0">
                <a:effectLst/>
                <a:ea typeface="Times New Roman" panose="02020603050405020304" pitchFamily="18" charset="0"/>
              </a:rPr>
              <a:t>Avoid roll over</a:t>
            </a:r>
            <a:r>
              <a:rPr lang="en-US" sz="950" dirty="0">
                <a:ea typeface="Times New Roman" panose="02020603050405020304" pitchFamily="18" charset="0"/>
              </a:rPr>
              <a:t>s</a:t>
            </a:r>
            <a:r>
              <a:rPr lang="en-US" sz="950" dirty="0">
                <a:effectLst/>
                <a:ea typeface="Times New Roman" panose="02020603050405020304" pitchFamily="18" charset="0"/>
              </a:rPr>
              <a:t> at CNSHG and CNNBO.</a:t>
            </a:r>
            <a:endParaRPr lang="es-GT" sz="950" dirty="0">
              <a:effectLst/>
              <a:ea typeface="Calibri" panose="020F0502020204030204" pitchFamily="34" charset="0"/>
            </a:endParaRPr>
          </a:p>
          <a:p>
            <a:pPr marL="171450" lvl="0" indent="-171450" algn="just">
              <a:buSzPts val="1000"/>
              <a:buFont typeface="Arial" panose="020B0604020202020204" pitchFamily="34" charset="0"/>
              <a:buChar char="•"/>
              <a:tabLst>
                <a:tab pos="457200" algn="l"/>
              </a:tabLst>
            </a:pPr>
            <a:r>
              <a:rPr lang="en-US" sz="950" dirty="0">
                <a:effectLst/>
                <a:ea typeface="Times New Roman" panose="02020603050405020304" pitchFamily="18" charset="0"/>
              </a:rPr>
              <a:t>Space &amp; T/S protection on own SQ VIP accounts. </a:t>
            </a:r>
            <a:endParaRPr lang="es-GT" sz="950" dirty="0">
              <a:effectLst/>
              <a:ea typeface="Calibri" panose="020F0502020204030204" pitchFamily="34" charset="0"/>
            </a:endParaRPr>
          </a:p>
          <a:p>
            <a:pPr marL="171450" lvl="0" indent="-171450" algn="just">
              <a:buSzPts val="1000"/>
              <a:buFont typeface="Arial" panose="020B0604020202020204" pitchFamily="34" charset="0"/>
              <a:buChar char="•"/>
              <a:tabLst>
                <a:tab pos="457200" algn="l"/>
              </a:tabLst>
            </a:pPr>
            <a:r>
              <a:rPr lang="en-US" sz="950" dirty="0">
                <a:effectLst/>
                <a:ea typeface="Times New Roman" panose="02020603050405020304" pitchFamily="18" charset="0"/>
              </a:rPr>
              <a:t>FAK rate validity time to be extended in order to cover available </a:t>
            </a:r>
            <a:r>
              <a:rPr lang="en-US" sz="950" dirty="0"/>
              <a:t>sailing dates.</a:t>
            </a:r>
            <a:endParaRPr lang="es-GT" sz="950" dirty="0"/>
          </a:p>
          <a:p>
            <a:pPr marL="171450" lvl="0" indent="-171450" algn="just">
              <a:buSzPts val="1000"/>
              <a:buFont typeface="Arial" panose="020B0604020202020204" pitchFamily="34" charset="0"/>
              <a:buChar char="•"/>
              <a:tabLst>
                <a:tab pos="457200" algn="l"/>
              </a:tabLst>
            </a:pPr>
            <a:r>
              <a:rPr lang="en-US" sz="950" dirty="0"/>
              <a:t>Support on booking confirmation, no more than 24 hrs as from requested date.</a:t>
            </a:r>
            <a:endParaRPr lang="es-GT" sz="950" dirty="0"/>
          </a:p>
          <a:p>
            <a:pPr marL="171450" lvl="0" indent="-171450" algn="just">
              <a:buSzPts val="1000"/>
              <a:buFont typeface="Arial" panose="020B0604020202020204" pitchFamily="34" charset="0"/>
              <a:buChar char="•"/>
              <a:tabLst>
                <a:tab pos="457200" algn="l"/>
              </a:tabLst>
            </a:pPr>
            <a:r>
              <a:rPr lang="en-US" sz="950" dirty="0"/>
              <a:t>Need special rate level on own SQ special accounts / VIP customers.</a:t>
            </a:r>
          </a:p>
          <a:p>
            <a:pPr marL="171450" lvl="0" indent="-171450" algn="just">
              <a:buSzPts val="1000"/>
              <a:buFont typeface="Arial" panose="020B0604020202020204" pitchFamily="34" charset="0"/>
              <a:buChar char="•"/>
              <a:tabLst>
                <a:tab pos="457200" algn="l"/>
              </a:tabLst>
            </a:pPr>
            <a:r>
              <a:rPr lang="en-US" sz="950" dirty="0"/>
              <a:t>Approve and promote 4RH NOR  ASIA/ GT</a:t>
            </a:r>
            <a:endParaRPr lang="es-GT" sz="950" dirty="0"/>
          </a:p>
          <a:p>
            <a:pPr marL="171450" lvl="0" indent="-171450" algn="just">
              <a:buSzPts val="1000"/>
              <a:buFont typeface="Arial" panose="020B0604020202020204" pitchFamily="34" charset="0"/>
              <a:buChar char="•"/>
              <a:tabLst>
                <a:tab pos="457200" algn="l"/>
              </a:tabLst>
            </a:pPr>
            <a:r>
              <a:rPr lang="en-US" sz="950" dirty="0"/>
              <a:t>SNP evaluation C03 is based on initial KPI not under current movements availability. </a:t>
            </a:r>
            <a:endParaRPr lang="es-GT" sz="950" dirty="0"/>
          </a:p>
          <a:p>
            <a:pPr marL="171450" lvl="0" indent="-171450" algn="just">
              <a:buSzPts val="1000"/>
              <a:buFont typeface="Arial" panose="020B0604020202020204" pitchFamily="34" charset="0"/>
              <a:buChar char="•"/>
              <a:tabLst>
                <a:tab pos="457200" algn="l"/>
              </a:tabLst>
            </a:pPr>
            <a:r>
              <a:rPr lang="en-US" sz="950" dirty="0"/>
              <a:t>Approval to release more 2SD bkgs to cover CF trade seasonal export demand.</a:t>
            </a:r>
            <a:endParaRPr lang="es-GT" sz="950" dirty="0"/>
          </a:p>
          <a:p>
            <a:pPr marL="171450" indent="-171450" algn="just">
              <a:buSzPts val="1000"/>
              <a:buFont typeface="Arial" panose="020B0604020202020204" pitchFamily="34" charset="0"/>
              <a:buChar char="•"/>
              <a:tabLst>
                <a:tab pos="457200" algn="l"/>
              </a:tabLst>
            </a:pPr>
            <a:r>
              <a:rPr lang="en-US" sz="950" dirty="0"/>
              <a:t>WSA and or WSA2 enlarge capacity to GT, by negotiating with APMT for more move counts. </a:t>
            </a:r>
            <a:r>
              <a:rPr lang="de-DE" sz="950" dirty="0"/>
              <a:t>APMT is blocking our capacity to develop more cargoes and achieve our targets. </a:t>
            </a:r>
          </a:p>
          <a:p>
            <a:pPr marL="171450" indent="-171450" algn="just" fontAlgn="ctr">
              <a:buSzPts val="1000"/>
              <a:buFont typeface="Arial" panose="020B0604020202020204" pitchFamily="34" charset="0"/>
              <a:buChar char="•"/>
              <a:tabLst>
                <a:tab pos="457200" algn="l"/>
              </a:tabLst>
            </a:pPr>
            <a:r>
              <a:rPr lang="en-US" sz="950" dirty="0"/>
              <a:t>Consider WSA and/or WSA2 to enlarge capacity to GT, by doing T/S to LAE and discharge more at EPQ.</a:t>
            </a:r>
          </a:p>
          <a:p>
            <a:pPr marL="171450" indent="-171450" algn="just" fontAlgn="ctr">
              <a:buSzPts val="1000"/>
              <a:buFont typeface="Arial" panose="020B0604020202020204" pitchFamily="34" charset="0"/>
              <a:buChar char="•"/>
              <a:tabLst>
                <a:tab pos="457200" algn="l"/>
              </a:tabLst>
            </a:pPr>
            <a:endParaRPr lang="en-US" sz="950" dirty="0"/>
          </a:p>
          <a:p>
            <a:pPr marL="171450" indent="-171450" algn="just" fontAlgn="ctr">
              <a:buSzPts val="1000"/>
              <a:buFont typeface="Arial" panose="020B0604020202020204" pitchFamily="34" charset="0"/>
              <a:buChar char="•"/>
              <a:tabLst>
                <a:tab pos="457200" algn="l"/>
              </a:tabLst>
            </a:pPr>
            <a:endParaRPr lang="en-US" sz="950" dirty="0"/>
          </a:p>
          <a:p>
            <a:pPr marL="171450" indent="-171450" algn="just">
              <a:buFont typeface="Arial" panose="020B0604020202020204" pitchFamily="34" charset="0"/>
              <a:buChar char="•"/>
            </a:pPr>
            <a:endParaRPr lang="en-US" sz="950" dirty="0">
              <a:effectLst/>
              <a:ea typeface="Calibri" panose="020F0502020204030204" pitchFamily="34" charset="0"/>
            </a:endParaRPr>
          </a:p>
        </p:txBody>
      </p:sp>
      <p:sp>
        <p:nvSpPr>
          <p:cNvPr id="9" name="文字方塊 2">
            <a:extLst>
              <a:ext uri="{FF2B5EF4-FFF2-40B4-BE49-F238E27FC236}">
                <a16:creationId xmlns:a16="http://schemas.microsoft.com/office/drawing/2014/main" id="{5EA1A9FB-34E0-1D2F-2BFC-1F87063D14EB}"/>
              </a:ext>
            </a:extLst>
          </p:cNvPr>
          <p:cNvSpPr txBox="1"/>
          <p:nvPr/>
        </p:nvSpPr>
        <p:spPr>
          <a:xfrm>
            <a:off x="4499992" y="1203598"/>
            <a:ext cx="4025552" cy="2316019"/>
          </a:xfrm>
          <a:prstGeom prst="rect">
            <a:avLst/>
          </a:prstGeom>
          <a:noFill/>
        </p:spPr>
        <p:txBody>
          <a:bodyPr wrap="square" rtlCol="0">
            <a:spAutoFit/>
          </a:bodyPr>
          <a:lstStyle/>
          <a:p>
            <a:r>
              <a:rPr lang="en-US" sz="1100" b="1" u="sng" dirty="0">
                <a:latin typeface="Candara" panose="020E0502030303020204" pitchFamily="34" charset="0"/>
              </a:rPr>
              <a:t>CF trade</a:t>
            </a:r>
          </a:p>
          <a:p>
            <a:pPr marL="171450" lvl="0" indent="-171450" algn="just">
              <a:buSzPts val="1000"/>
              <a:buFont typeface="Arial" panose="020B0604020202020204" pitchFamily="34" charset="0"/>
              <a:buChar char="•"/>
              <a:tabLst>
                <a:tab pos="457200" algn="l"/>
              </a:tabLst>
            </a:pPr>
            <a:r>
              <a:rPr lang="en-US" sz="950" dirty="0"/>
              <a:t>Release space on T/S ports ( TWKSG and SGSGP) in order to increase market share on long distance bkgs.</a:t>
            </a:r>
            <a:endParaRPr lang="es-GT" sz="950" dirty="0"/>
          </a:p>
          <a:p>
            <a:pPr marL="171450" lvl="0" indent="-171450" algn="just">
              <a:buSzPts val="1000"/>
              <a:buFont typeface="Arial" panose="020B0604020202020204" pitchFamily="34" charset="0"/>
              <a:buChar char="•"/>
              <a:tabLst>
                <a:tab pos="457200" algn="l"/>
              </a:tabLst>
            </a:pPr>
            <a:r>
              <a:rPr lang="en-US" sz="950" dirty="0"/>
              <a:t>Negotiate 5 free days of storage at POL APMT (GTZNJ), as per other carrier's practice. </a:t>
            </a:r>
            <a:endParaRPr lang="es-GT" sz="950" dirty="0"/>
          </a:p>
          <a:p>
            <a:pPr marL="171450" lvl="0" indent="-171450" algn="just">
              <a:buSzPts val="1000"/>
              <a:buFont typeface="Arial" panose="020B0604020202020204" pitchFamily="34" charset="0"/>
              <a:buChar char="•"/>
              <a:tabLst>
                <a:tab pos="457200" algn="l"/>
              </a:tabLst>
            </a:pPr>
            <a:r>
              <a:rPr lang="en-US" sz="950" dirty="0"/>
              <a:t>In case roll overs or vessel skip in Guatemala,  consider to cover the terminal storages and eliminate the BT charges. </a:t>
            </a:r>
          </a:p>
          <a:p>
            <a:pPr marL="171450" indent="-171450" algn="just">
              <a:buSzPts val="1000"/>
              <a:buFont typeface="Arial" panose="020B0604020202020204" pitchFamily="34" charset="0"/>
              <a:buChar char="•"/>
              <a:tabLst>
                <a:tab pos="457200" algn="l"/>
              </a:tabLst>
            </a:pPr>
            <a:r>
              <a:rPr lang="en-US" sz="950" dirty="0">
                <a:effectLst/>
                <a:ea typeface="Times New Roman" panose="02020603050405020304" pitchFamily="18" charset="0"/>
              </a:rPr>
              <a:t>Since our exports are mostly in 2SD, need to increase laded imports from different trades to have more equipment available for our export. </a:t>
            </a:r>
          </a:p>
          <a:p>
            <a:pPr marL="171450" lvl="0" indent="-171450" algn="just">
              <a:buSzPts val="1000"/>
              <a:buFont typeface="Arial" panose="020B0604020202020204" pitchFamily="34" charset="0"/>
              <a:buChar char="•"/>
              <a:tabLst>
                <a:tab pos="457200" algn="l"/>
              </a:tabLst>
            </a:pPr>
            <a:r>
              <a:rPr lang="de-DE" sz="950" dirty="0"/>
              <a:t>Grant 6 months  rates validity time to secure long term nomination.</a:t>
            </a:r>
          </a:p>
          <a:p>
            <a:pPr marL="171450" lvl="0" indent="-171450" algn="just">
              <a:buSzPts val="1000"/>
              <a:buFont typeface="Arial" panose="020B0604020202020204" pitchFamily="34" charset="0"/>
              <a:buChar char="•"/>
              <a:tabLst>
                <a:tab pos="457200" algn="l"/>
              </a:tabLst>
            </a:pPr>
            <a:r>
              <a:rPr lang="de-DE" sz="950" dirty="0"/>
              <a:t>To increase cardamom market share, need to set up routing POL GTZST and GTZNJ to SAJED and JOAQA</a:t>
            </a:r>
          </a:p>
          <a:p>
            <a:pPr lvl="0" algn="just">
              <a:buSzPts val="1000"/>
              <a:tabLst>
                <a:tab pos="457200" algn="l"/>
              </a:tabLst>
            </a:pPr>
            <a:r>
              <a:rPr lang="en-US" sz="1000" b="0" i="0" u="none" strike="noStrike" dirty="0">
                <a:solidFill>
                  <a:schemeClr val="tx1"/>
                </a:solidFill>
                <a:effectLst/>
                <a:latin typeface="+mj-lt"/>
                <a:ea typeface="DFKai-SB" panose="03000509000000000000"/>
                <a:cs typeface="+mn-cs"/>
              </a:rPr>
              <a:t> </a:t>
            </a:r>
          </a:p>
          <a:p>
            <a:pPr marL="171450" lvl="0" indent="-171450" algn="just">
              <a:buSzPts val="1000"/>
              <a:buFont typeface="Arial" panose="020B0604020202020204" pitchFamily="34" charset="0"/>
              <a:buChar char="•"/>
              <a:tabLst>
                <a:tab pos="457200" algn="l"/>
              </a:tabLst>
            </a:pPr>
            <a:endParaRPr lang="es-GT" sz="950" dirty="0"/>
          </a:p>
        </p:txBody>
      </p:sp>
      <p:pic>
        <p:nvPicPr>
          <p:cNvPr id="6" name="Imagen 5">
            <a:extLst>
              <a:ext uri="{FF2B5EF4-FFF2-40B4-BE49-F238E27FC236}">
                <a16:creationId xmlns:a16="http://schemas.microsoft.com/office/drawing/2014/main" id="{CB03D80A-28A2-3A80-E469-90A6108C5B0A}"/>
              </a:ext>
            </a:extLst>
          </p:cNvPr>
          <p:cNvPicPr>
            <a:picLocks noChangeAspect="1"/>
          </p:cNvPicPr>
          <p:nvPr/>
        </p:nvPicPr>
        <p:blipFill>
          <a:blip r:embed="rId3"/>
          <a:stretch>
            <a:fillRect/>
          </a:stretch>
        </p:blipFill>
        <p:spPr>
          <a:xfrm>
            <a:off x="4309980" y="3462262"/>
            <a:ext cx="2212464" cy="1315122"/>
          </a:xfrm>
          <a:prstGeom prst="rect">
            <a:avLst/>
          </a:prstGeom>
        </p:spPr>
      </p:pic>
      <p:pic>
        <p:nvPicPr>
          <p:cNvPr id="8" name="Imagen 7">
            <a:extLst>
              <a:ext uri="{FF2B5EF4-FFF2-40B4-BE49-F238E27FC236}">
                <a16:creationId xmlns:a16="http://schemas.microsoft.com/office/drawing/2014/main" id="{A7CBFBCD-32C2-3858-1B8F-9584A8F08BCB}"/>
              </a:ext>
            </a:extLst>
          </p:cNvPr>
          <p:cNvPicPr>
            <a:picLocks noChangeAspect="1"/>
          </p:cNvPicPr>
          <p:nvPr/>
        </p:nvPicPr>
        <p:blipFill>
          <a:blip r:embed="rId4"/>
          <a:stretch>
            <a:fillRect/>
          </a:stretch>
        </p:blipFill>
        <p:spPr>
          <a:xfrm>
            <a:off x="6648654" y="3462262"/>
            <a:ext cx="2178349" cy="1315122"/>
          </a:xfrm>
          <a:prstGeom prst="rect">
            <a:avLst/>
          </a:prstGeom>
        </p:spPr>
      </p:pic>
    </p:spTree>
    <p:extLst>
      <p:ext uri="{BB962C8B-B14F-4D97-AF65-F5344CB8AC3E}">
        <p14:creationId xmlns:p14="http://schemas.microsoft.com/office/powerpoint/2010/main" val="169055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p:cNvSpPr txBox="1"/>
          <p:nvPr/>
        </p:nvSpPr>
        <p:spPr>
          <a:xfrm>
            <a:off x="163937" y="699542"/>
            <a:ext cx="1922321" cy="369332"/>
          </a:xfrm>
          <a:prstGeom prst="rect">
            <a:avLst/>
          </a:prstGeom>
          <a:noFill/>
        </p:spPr>
        <p:txBody>
          <a:bodyPr wrap="none" rtlCol="0">
            <a:spAutoFit/>
          </a:bodyPr>
          <a:lstStyle/>
          <a:p>
            <a:r>
              <a:rPr lang="en-US" b="1" dirty="0">
                <a:highlight>
                  <a:srgbClr val="FFFF00"/>
                </a:highlight>
                <a:latin typeface="Candara" panose="020E0502030303020204" pitchFamily="34" charset="0"/>
              </a:rPr>
              <a:t>Commercial side: </a:t>
            </a:r>
          </a:p>
        </p:txBody>
      </p:sp>
      <p:sp>
        <p:nvSpPr>
          <p:cNvPr id="2" name="文字方塊 2">
            <a:extLst>
              <a:ext uri="{FF2B5EF4-FFF2-40B4-BE49-F238E27FC236}">
                <a16:creationId xmlns:a16="http://schemas.microsoft.com/office/drawing/2014/main" id="{7E7D108E-AE00-03CE-7A5E-C91AC611E73D}"/>
              </a:ext>
            </a:extLst>
          </p:cNvPr>
          <p:cNvSpPr txBox="1"/>
          <p:nvPr/>
        </p:nvSpPr>
        <p:spPr>
          <a:xfrm>
            <a:off x="107504" y="1091732"/>
            <a:ext cx="4025552" cy="2739211"/>
          </a:xfrm>
          <a:prstGeom prst="rect">
            <a:avLst/>
          </a:prstGeom>
          <a:noFill/>
        </p:spPr>
        <p:txBody>
          <a:bodyPr wrap="square" rtlCol="0">
            <a:spAutoFit/>
          </a:bodyPr>
          <a:lstStyle/>
          <a:p>
            <a:r>
              <a:rPr lang="en-US" sz="1100" b="1" u="sng" dirty="0">
                <a:latin typeface="Candara" panose="020E0502030303020204" pitchFamily="34" charset="0"/>
              </a:rPr>
              <a:t>CAW Service</a:t>
            </a:r>
          </a:p>
          <a:p>
            <a:pPr marL="171450" indent="-171450" algn="just">
              <a:buFont typeface="Arial" panose="020B0604020202020204" pitchFamily="34" charset="0"/>
              <a:buChar char="•"/>
            </a:pPr>
            <a:r>
              <a:rPr lang="en-US" sz="1000" dirty="0"/>
              <a:t>622 &amp; 623: Need BCC support to recover market share lost due to long transit time and high rates level. </a:t>
            </a:r>
          </a:p>
          <a:p>
            <a:pPr marL="171450" indent="-171450" algn="just">
              <a:buFont typeface="Arial" panose="020B0604020202020204" pitchFamily="34" charset="0"/>
              <a:buChar char="•"/>
            </a:pPr>
            <a:r>
              <a:rPr lang="en-US" sz="1000" dirty="0"/>
              <a:t>622 &amp; 623 Transhipment priority at PACCT </a:t>
            </a:r>
          </a:p>
          <a:p>
            <a:pPr marL="171450" indent="-171450" algn="just">
              <a:buFont typeface="Arial" panose="020B0604020202020204" pitchFamily="34" charset="0"/>
              <a:buChar char="•"/>
            </a:pPr>
            <a:r>
              <a:rPr lang="en-US" sz="1000" dirty="0"/>
              <a:t>622:  Need to assign allocation to GT market and get prompt bkg confirmation.  </a:t>
            </a:r>
          </a:p>
          <a:p>
            <a:pPr marL="171450" indent="-171450" algn="just">
              <a:buFont typeface="Arial" panose="020B0604020202020204" pitchFamily="34" charset="0"/>
              <a:buChar char="•"/>
            </a:pPr>
            <a:r>
              <a:rPr lang="en-US" sz="1000" dirty="0"/>
              <a:t>CB:   GTZST / Caribbean Ports,  EMC rate level is around $1,200 p/c on top of market. Transhipment priority at PACCT is needed. </a:t>
            </a:r>
          </a:p>
          <a:p>
            <a:pPr marL="171450" indent="-171450" algn="just">
              <a:buFont typeface="Arial" panose="020B0604020202020204" pitchFamily="34" charset="0"/>
              <a:buChar char="•"/>
            </a:pPr>
            <a:r>
              <a:rPr lang="en-US" sz="1000" dirty="0"/>
              <a:t>CB:   GTZST / WCSA, EMC rate level is $1,000/2SD and $1,700/4SH on top of market. Need review EMC rate level.</a:t>
            </a:r>
          </a:p>
          <a:p>
            <a:pPr marL="171450" indent="-171450" algn="just">
              <a:buFont typeface="Arial" panose="020B0604020202020204" pitchFamily="34" charset="0"/>
              <a:buChar char="•"/>
            </a:pPr>
            <a:r>
              <a:rPr lang="de-DE" sz="1000" dirty="0"/>
              <a:t>To increase cardamom market share, need to set up routing POL GTZST and GTZNJ to SAJED and JOAQA</a:t>
            </a:r>
            <a:r>
              <a:rPr lang="en-US" sz="1000" dirty="0"/>
              <a:t> </a:t>
            </a:r>
          </a:p>
          <a:p>
            <a:pPr marL="171450" indent="-171450" algn="just" rtl="0" fontAlgn="ctr">
              <a:buFont typeface="Arial" panose="020B0604020202020204" pitchFamily="34" charset="0"/>
              <a:buChar char="•"/>
            </a:pPr>
            <a:r>
              <a:rPr lang="de-DE" sz="1000" dirty="0">
                <a:solidFill>
                  <a:schemeClr val="tx1"/>
                </a:solidFill>
                <a:latin typeface="+mn-lt"/>
                <a:ea typeface="+mn-ea"/>
                <a:cs typeface="+mn-cs"/>
              </a:rPr>
              <a:t>Set up direct routing based on CAW service schedule </a:t>
            </a:r>
          </a:p>
          <a:p>
            <a:pPr algn="just" rtl="0" fontAlgn="ctr"/>
            <a:r>
              <a:rPr lang="de-DE" sz="1000" dirty="0">
                <a:solidFill>
                  <a:schemeClr val="tx1"/>
                </a:solidFill>
                <a:latin typeface="+mn-lt"/>
                <a:ea typeface="+mn-ea"/>
                <a:cs typeface="+mn-cs"/>
              </a:rPr>
              <a:t>     (GT– HN – CO – PA – CR - GT)</a:t>
            </a:r>
          </a:p>
          <a:p>
            <a:pPr marL="171450" indent="-171450" algn="just" rtl="0" fontAlgn="ctr">
              <a:buFont typeface="Arial" panose="020B0604020202020204" pitchFamily="34" charset="0"/>
              <a:buChar char="•"/>
            </a:pPr>
            <a:r>
              <a:rPr lang="de-DE" sz="1000" dirty="0"/>
              <a:t>Open direct routing from GTZST  to JMKSN as per XPF calling                ports. (GT– HN – JM- CO – PA – CR - GT)</a:t>
            </a:r>
            <a:endParaRPr lang="en-US" sz="1000" dirty="0"/>
          </a:p>
          <a:p>
            <a:endParaRPr lang="en-US" sz="1100" b="1" u="sng" dirty="0">
              <a:latin typeface="Candara" panose="020E0502030303020204" pitchFamily="34" charset="0"/>
            </a:endParaRPr>
          </a:p>
        </p:txBody>
      </p:sp>
      <p:sp>
        <p:nvSpPr>
          <p:cNvPr id="11" name="文字方塊 2">
            <a:extLst>
              <a:ext uri="{FF2B5EF4-FFF2-40B4-BE49-F238E27FC236}">
                <a16:creationId xmlns:a16="http://schemas.microsoft.com/office/drawing/2014/main" id="{75ABB9FC-7D9B-E228-162A-AE1A5FF88F9B}"/>
              </a:ext>
            </a:extLst>
          </p:cNvPr>
          <p:cNvSpPr txBox="1"/>
          <p:nvPr/>
        </p:nvSpPr>
        <p:spPr>
          <a:xfrm>
            <a:off x="4441178" y="884208"/>
            <a:ext cx="4025552" cy="1969770"/>
          </a:xfrm>
          <a:prstGeom prst="rect">
            <a:avLst/>
          </a:prstGeom>
          <a:noFill/>
        </p:spPr>
        <p:txBody>
          <a:bodyPr wrap="square" rtlCol="0">
            <a:spAutoFit/>
          </a:bodyPr>
          <a:lstStyle/>
          <a:p>
            <a:r>
              <a:rPr lang="en-US" sz="1100" b="1" u="sng" dirty="0">
                <a:latin typeface="Candara" panose="020E0502030303020204" pitchFamily="34" charset="0"/>
              </a:rPr>
              <a:t>LAE S Service</a:t>
            </a:r>
          </a:p>
          <a:p>
            <a:r>
              <a:rPr lang="en-US" sz="1100" b="1" u="sng" dirty="0">
                <a:latin typeface="Candara" panose="020E0502030303020204" pitchFamily="34" charset="0"/>
              </a:rPr>
              <a:t>CB Trade</a:t>
            </a:r>
          </a:p>
          <a:p>
            <a:pPr marL="171450" indent="-171450" algn="just">
              <a:buFont typeface="Arial" panose="020B0604020202020204" pitchFamily="34" charset="0"/>
              <a:buChar char="•"/>
            </a:pPr>
            <a:r>
              <a:rPr lang="en-US" sz="1000" dirty="0"/>
              <a:t>Improve vessel schedule stability to secure  more cargoes and recover accounts.   </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dirty="0"/>
              <a:t>Avoid skipping call at GTZNJ. Due it affects import transit time.</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dirty="0"/>
              <a:t>Grant space from GT  to cover export demand. </a:t>
            </a:r>
          </a:p>
          <a:p>
            <a:pPr marL="171450" indent="-171450" algn="just" fontAlgn="ctr">
              <a:buFont typeface="Arial" panose="020B0604020202020204" pitchFamily="34" charset="0"/>
              <a:buChar char="•"/>
              <a:defRPr/>
            </a:pPr>
            <a:r>
              <a:rPr lang="de-DE" sz="1000" dirty="0"/>
              <a:t>Grant 6 months rates validity time to secure long term nomination of sugar cargoes.</a:t>
            </a:r>
          </a:p>
          <a:p>
            <a:pPr marL="171450" indent="-171450" algn="just" fontAlgn="ctr">
              <a:buFont typeface="Arial" panose="020B0604020202020204" pitchFamily="34" charset="0"/>
              <a:buChar char="•"/>
              <a:defRPr/>
            </a:pPr>
            <a:r>
              <a:rPr lang="de-DE" sz="1000" dirty="0"/>
              <a:t>Transhipment priority at PA.</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171450" indent="-171450" algn="just">
              <a:buFont typeface="Arial" panose="020B0604020202020204" pitchFamily="34" charset="0"/>
              <a:buChar char="•"/>
            </a:pPr>
            <a:endParaRPr lang="en-US" sz="1000" dirty="0"/>
          </a:p>
        </p:txBody>
      </p:sp>
      <p:sp>
        <p:nvSpPr>
          <p:cNvPr id="12" name="文字方塊 2">
            <a:extLst>
              <a:ext uri="{FF2B5EF4-FFF2-40B4-BE49-F238E27FC236}">
                <a16:creationId xmlns:a16="http://schemas.microsoft.com/office/drawing/2014/main" id="{70527284-FD3C-39B0-5C93-EECEE130A75F}"/>
              </a:ext>
            </a:extLst>
          </p:cNvPr>
          <p:cNvSpPr txBox="1"/>
          <p:nvPr/>
        </p:nvSpPr>
        <p:spPr>
          <a:xfrm>
            <a:off x="4441178" y="2412783"/>
            <a:ext cx="4025552" cy="1061829"/>
          </a:xfrm>
          <a:prstGeom prst="rect">
            <a:avLst/>
          </a:prstGeom>
          <a:noFill/>
        </p:spPr>
        <p:txBody>
          <a:bodyPr wrap="square" rtlCol="0">
            <a:spAutoFit/>
          </a:bodyPr>
          <a:lstStyle/>
          <a:p>
            <a:r>
              <a:rPr lang="en-US" sz="1100" b="1" u="sng" dirty="0">
                <a:latin typeface="Candara" panose="020E0502030303020204" pitchFamily="34" charset="0"/>
              </a:rPr>
              <a:t>WSA2 Service</a:t>
            </a:r>
          </a:p>
          <a:p>
            <a:r>
              <a:rPr lang="en-US" sz="1100" b="1" u="sng" dirty="0">
                <a:latin typeface="Candara" panose="020E0502030303020204" pitchFamily="34" charset="0"/>
              </a:rPr>
              <a:t>CW / WC Trade</a:t>
            </a:r>
          </a:p>
          <a:p>
            <a:pPr marL="171450" indent="-171450" algn="just">
              <a:buFont typeface="Arial" panose="020B0604020202020204" pitchFamily="34" charset="0"/>
              <a:buChar char="•"/>
            </a:pPr>
            <a:r>
              <a:rPr lang="en-US" sz="1000" dirty="0"/>
              <a:t>GTZNJ / WCSA:  market demands 6 months rates validity time. </a:t>
            </a:r>
          </a:p>
          <a:p>
            <a:pPr marL="171450" indent="-171450" algn="just">
              <a:buFont typeface="Arial" panose="020B0604020202020204" pitchFamily="34" charset="0"/>
              <a:buChar char="•"/>
            </a:pPr>
            <a:r>
              <a:rPr lang="es-GT" sz="1000" dirty="0"/>
              <a:t>Request for transhipment priority  at T/S port . </a:t>
            </a:r>
            <a:r>
              <a:rPr lang="en-US" sz="1000" dirty="0"/>
              <a:t> </a:t>
            </a:r>
          </a:p>
          <a:p>
            <a:pPr marL="171450" indent="-171450" algn="just">
              <a:buFont typeface="Arial" panose="020B0604020202020204" pitchFamily="34" charset="0"/>
              <a:buChar char="•"/>
            </a:pPr>
            <a:r>
              <a:rPr lang="en-US" sz="1000" dirty="0"/>
              <a:t>Market needs 5 days free of storage at APMT Guatemala.</a:t>
            </a:r>
          </a:p>
          <a:p>
            <a:endParaRPr lang="en-US" sz="1100" b="1" u="sng" dirty="0">
              <a:latin typeface="Candara" panose="020E0502030303020204" pitchFamily="34" charset="0"/>
            </a:endParaRPr>
          </a:p>
        </p:txBody>
      </p:sp>
      <p:pic>
        <p:nvPicPr>
          <p:cNvPr id="6" name="Imagen 5">
            <a:extLst>
              <a:ext uri="{FF2B5EF4-FFF2-40B4-BE49-F238E27FC236}">
                <a16:creationId xmlns:a16="http://schemas.microsoft.com/office/drawing/2014/main" id="{45CF48BC-2D2E-9DE8-093F-D32FA7EF4317}"/>
              </a:ext>
            </a:extLst>
          </p:cNvPr>
          <p:cNvPicPr>
            <a:picLocks noChangeAspect="1"/>
          </p:cNvPicPr>
          <p:nvPr/>
        </p:nvPicPr>
        <p:blipFill>
          <a:blip r:embed="rId3"/>
          <a:stretch>
            <a:fillRect/>
          </a:stretch>
        </p:blipFill>
        <p:spPr>
          <a:xfrm>
            <a:off x="317071" y="3762667"/>
            <a:ext cx="1969091" cy="1228354"/>
          </a:xfrm>
          <a:prstGeom prst="rect">
            <a:avLst/>
          </a:prstGeom>
        </p:spPr>
      </p:pic>
      <p:pic>
        <p:nvPicPr>
          <p:cNvPr id="8" name="Imagen 7">
            <a:extLst>
              <a:ext uri="{FF2B5EF4-FFF2-40B4-BE49-F238E27FC236}">
                <a16:creationId xmlns:a16="http://schemas.microsoft.com/office/drawing/2014/main" id="{05AA6801-FF4C-240D-DE52-62498B9686E6}"/>
              </a:ext>
            </a:extLst>
          </p:cNvPr>
          <p:cNvPicPr>
            <a:picLocks noChangeAspect="1"/>
          </p:cNvPicPr>
          <p:nvPr/>
        </p:nvPicPr>
        <p:blipFill>
          <a:blip r:embed="rId4"/>
          <a:stretch>
            <a:fillRect/>
          </a:stretch>
        </p:blipFill>
        <p:spPr>
          <a:xfrm>
            <a:off x="5469408" y="3784690"/>
            <a:ext cx="1969092" cy="1183550"/>
          </a:xfrm>
          <a:prstGeom prst="rect">
            <a:avLst/>
          </a:prstGeom>
        </p:spPr>
      </p:pic>
      <p:pic>
        <p:nvPicPr>
          <p:cNvPr id="10" name="Imagen 9">
            <a:extLst>
              <a:ext uri="{FF2B5EF4-FFF2-40B4-BE49-F238E27FC236}">
                <a16:creationId xmlns:a16="http://schemas.microsoft.com/office/drawing/2014/main" id="{A0D6D1DC-1FE2-8B0C-BBB0-CF9269CF05AC}"/>
              </a:ext>
            </a:extLst>
          </p:cNvPr>
          <p:cNvPicPr>
            <a:picLocks noChangeAspect="1"/>
          </p:cNvPicPr>
          <p:nvPr/>
        </p:nvPicPr>
        <p:blipFill>
          <a:blip r:embed="rId5"/>
          <a:stretch>
            <a:fillRect/>
          </a:stretch>
        </p:blipFill>
        <p:spPr>
          <a:xfrm>
            <a:off x="2980755" y="3785069"/>
            <a:ext cx="1969092" cy="1183550"/>
          </a:xfrm>
          <a:prstGeom prst="rect">
            <a:avLst/>
          </a:prstGeom>
        </p:spPr>
      </p:pic>
    </p:spTree>
    <p:extLst>
      <p:ext uri="{BB962C8B-B14F-4D97-AF65-F5344CB8AC3E}">
        <p14:creationId xmlns:p14="http://schemas.microsoft.com/office/powerpoint/2010/main" val="2949725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3D035-8A51-1502-1BE3-A602557F9B7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87A944A-5799-96ED-9214-8F8E2DD6F0F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192530D8-BE9A-2307-956F-A74EDE380861}"/>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8" name="文字方塊 7">
            <a:extLst>
              <a:ext uri="{FF2B5EF4-FFF2-40B4-BE49-F238E27FC236}">
                <a16:creationId xmlns:a16="http://schemas.microsoft.com/office/drawing/2014/main" id="{15A1D04D-3E4E-9B2F-6F75-D16BB722ABF1}"/>
              </a:ext>
            </a:extLst>
          </p:cNvPr>
          <p:cNvSpPr txBox="1"/>
          <p:nvPr/>
        </p:nvSpPr>
        <p:spPr>
          <a:xfrm>
            <a:off x="179512" y="843558"/>
            <a:ext cx="7200800" cy="4001095"/>
          </a:xfrm>
          <a:prstGeom prst="rect">
            <a:avLst/>
          </a:prstGeom>
          <a:noFill/>
        </p:spPr>
        <p:txBody>
          <a:bodyPr wrap="square" rtlCol="0">
            <a:spAutoFit/>
          </a:bodyPr>
          <a:lstStyle/>
          <a:p>
            <a:r>
              <a:rPr lang="en-US" b="1" dirty="0">
                <a:highlight>
                  <a:srgbClr val="FFFF00"/>
                </a:highlight>
                <a:latin typeface="Candara" panose="020E0502030303020204" pitchFamily="34" charset="0"/>
              </a:rPr>
              <a:t>Future Plan Suggestion: </a:t>
            </a:r>
          </a:p>
          <a:p>
            <a:endParaRPr lang="en-US" b="1" dirty="0">
              <a:highlight>
                <a:srgbClr val="FFFF00"/>
              </a:highlight>
              <a:latin typeface="Candara" panose="020E0502030303020204" pitchFamily="34" charset="0"/>
            </a:endParaRPr>
          </a:p>
          <a:p>
            <a:pPr marL="285750" indent="-285750" algn="just">
              <a:buFont typeface="Arial" panose="020B0604020202020204" pitchFamily="34" charset="0"/>
              <a:buChar char="•"/>
            </a:pPr>
            <a:r>
              <a:rPr lang="en-US" sz="1400" dirty="0"/>
              <a:t>Promote 40´RH NOR from  ASIA to Guatemala, to have 40´RH available in the country and return them laden to Asia or South America market. </a:t>
            </a:r>
          </a:p>
          <a:p>
            <a:pPr marL="285750" indent="-285750" algn="just">
              <a:buFont typeface="Arial" panose="020B0604020202020204" pitchFamily="34" charset="0"/>
              <a:buChar char="•"/>
            </a:pPr>
            <a:r>
              <a:rPr lang="en-US" sz="1400" dirty="0"/>
              <a:t>Promote RH  GT to ASIA</a:t>
            </a:r>
          </a:p>
          <a:p>
            <a:pPr marL="285750" indent="-285750" algn="just">
              <a:buFont typeface="Arial" panose="020B0604020202020204" pitchFamily="34" charset="0"/>
              <a:buChar char="•"/>
            </a:pPr>
            <a:r>
              <a:rPr lang="en-US" sz="1400" dirty="0"/>
              <a:t>Consider Ad-hoc calls at EPQ to evacuate  empties and promote the call to load as many as possible laden containers with sugar shipments to Taiwan. </a:t>
            </a:r>
          </a:p>
          <a:p>
            <a:pPr marL="285750" indent="-285750" algn="just">
              <a:buFont typeface="Arial" panose="020B0604020202020204" pitchFamily="34" charset="0"/>
              <a:buChar char="•"/>
            </a:pPr>
            <a:r>
              <a:rPr lang="de-DE" sz="1400" dirty="0"/>
              <a:t>In order to increase cardamom market share, need to set up routing GTZST and GTZNJ to SAJED / Jeddah and JOAQA / Aqaba</a:t>
            </a:r>
          </a:p>
          <a:p>
            <a:pPr marL="285750" indent="-285750" algn="just">
              <a:buFont typeface="Arial" panose="020B0604020202020204" pitchFamily="34" charset="0"/>
              <a:buChar char="•"/>
            </a:pPr>
            <a:r>
              <a:rPr lang="de-DE" sz="1400" dirty="0"/>
              <a:t>Consider direct routing calls based on CAW service schedule </a:t>
            </a:r>
          </a:p>
          <a:p>
            <a:pPr algn="just"/>
            <a:r>
              <a:rPr lang="de-DE" sz="1400" dirty="0"/>
              <a:t>      (GTZST – HNZPU – COCTG – PACCT – CRMOB.</a:t>
            </a:r>
            <a:r>
              <a:rPr lang="en-US" sz="1400" dirty="0"/>
              <a:t>  </a:t>
            </a:r>
          </a:p>
          <a:p>
            <a:pPr marL="285750" indent="-285750" algn="just">
              <a:buFont typeface="Arial" panose="020B0604020202020204" pitchFamily="34" charset="0"/>
              <a:buChar char="•"/>
            </a:pPr>
            <a:r>
              <a:rPr lang="de-DE" sz="1400" dirty="0"/>
              <a:t>Open direct routing on CAW Service from GTZST  to JMKSN as per XPF calling ports. (GT– HN – JM- CO – PA – CR - GT)</a:t>
            </a:r>
            <a:endParaRPr lang="en-US" sz="1400" dirty="0"/>
          </a:p>
          <a:p>
            <a:pPr marL="285750" marR="0" lvl="0" indent="-2857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GT" sz="1400" dirty="0"/>
              <a:t>Set up routing COBVT / GTZNJ</a:t>
            </a:r>
          </a:p>
          <a:p>
            <a:pPr marL="285750" marR="0" lvl="0" indent="-2857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s-GT" sz="1400" dirty="0"/>
              <a:t>Set up routing CLVAL / GTZNJ</a:t>
            </a:r>
            <a:endParaRPr lang="de-DE" sz="1400" dirty="0"/>
          </a:p>
          <a:p>
            <a:pPr marL="285750" indent="-285750" algn="just">
              <a:buFont typeface="Arial" panose="020B0604020202020204" pitchFamily="34" charset="0"/>
              <a:buChar char="•"/>
            </a:pPr>
            <a:endParaRPr lang="de-DE" b="1" dirty="0">
              <a:latin typeface="Candara" panose="020E0502030303020204" pitchFamily="34" charset="0"/>
            </a:endParaRPr>
          </a:p>
          <a:p>
            <a:pPr marL="285750" indent="-285750">
              <a:buFontTx/>
              <a:buChar char="-"/>
            </a:pPr>
            <a:endParaRPr lang="en-US" b="1" dirty="0">
              <a:latin typeface="Candara" panose="020E0502030303020204" pitchFamily="34" charset="0"/>
            </a:endParaRPr>
          </a:p>
        </p:txBody>
      </p:sp>
    </p:spTree>
    <p:extLst>
      <p:ext uri="{BB962C8B-B14F-4D97-AF65-F5344CB8AC3E}">
        <p14:creationId xmlns:p14="http://schemas.microsoft.com/office/powerpoint/2010/main" val="331769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(GT)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dirty="0">
              <a:solidFill>
                <a:prstClr val="black"/>
              </a:solidFill>
              <a:latin typeface="Calibri"/>
            </a:endParaRPr>
          </a:p>
        </p:txBody>
      </p:sp>
      <p:sp>
        <p:nvSpPr>
          <p:cNvPr id="3" name="文字方塊 2"/>
          <p:cNvSpPr txBox="1"/>
          <p:nvPr/>
        </p:nvSpPr>
        <p:spPr>
          <a:xfrm>
            <a:off x="179512" y="673516"/>
            <a:ext cx="8784976" cy="3893374"/>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altLang="zh-TW" sz="1100" dirty="0">
              <a:latin typeface="Candara" panose="020E0502030303020204" pitchFamily="34" charset="0"/>
            </a:endParaRPr>
          </a:p>
          <a:p>
            <a:r>
              <a:rPr lang="en-US" altLang="zh-TW" sz="1100" dirty="0"/>
              <a:t>Year 2025 is the second year of President Bernando Arevalo in Guatemala</a:t>
            </a:r>
          </a:p>
          <a:p>
            <a:r>
              <a:rPr lang="en-US" altLang="zh-TW" sz="1100" dirty="0"/>
              <a:t>Economy keeps growing and optimistic</a:t>
            </a:r>
          </a:p>
          <a:p>
            <a:r>
              <a:rPr lang="en-US" altLang="zh-TW" sz="1100" dirty="0"/>
              <a:t>President is focuses to promoting the foreign investment</a:t>
            </a:r>
          </a:p>
          <a:p>
            <a:r>
              <a:rPr lang="en-US" altLang="zh-TW" sz="1100" dirty="0"/>
              <a:t>As from 2025, President has a very aggressive plan to recover public infrastructure; schools, roads, ports, among others.</a:t>
            </a:r>
          </a:p>
          <a:p>
            <a:r>
              <a:rPr lang="en-US" altLang="zh-TW" sz="1100" dirty="0"/>
              <a:t>The return of Immigrants from USA to the country is a very challenging issue for the country </a:t>
            </a:r>
            <a:endParaRPr lang="en-US" altLang="zh-TW" sz="1100" dirty="0">
              <a:latin typeface="Candara" panose="020E0502030303020204" pitchFamily="34" charset="0"/>
            </a:endParaRPr>
          </a:p>
          <a:p>
            <a:endParaRPr lang="en-US" altLang="zh-TW" u="sng" dirty="0">
              <a:latin typeface="Candara" panose="020E0502030303020204" pitchFamily="34" charset="0"/>
            </a:endParaRPr>
          </a:p>
          <a:p>
            <a:r>
              <a:rPr lang="en-US" altLang="zh-TW" u="sng" dirty="0">
                <a:latin typeface="Candara" panose="020E0502030303020204" pitchFamily="34" charset="0"/>
              </a:rPr>
              <a:t>E</a:t>
            </a:r>
            <a:r>
              <a:rPr lang="en-US" u="sng" dirty="0">
                <a:latin typeface="Candara" panose="020E0502030303020204" pitchFamily="34" charset="0"/>
              </a:rPr>
              <a:t>conomic background</a:t>
            </a:r>
          </a:p>
          <a:p>
            <a:endParaRPr lang="en-US" u="sng" dirty="0">
              <a:latin typeface="Candara" panose="020E0502030303020204" pitchFamily="34" charset="0"/>
            </a:endParaRPr>
          </a:p>
          <a:p>
            <a:pPr marL="171450" indent="-171450">
              <a:buFont typeface="Arial" panose="020B0604020202020204" pitchFamily="34" charset="0"/>
              <a:buChar char="•"/>
            </a:pPr>
            <a:r>
              <a:rPr lang="en-US" sz="1100" dirty="0"/>
              <a:t>Guatemala GDP 3.5% 2024</a:t>
            </a:r>
          </a:p>
          <a:p>
            <a:pPr marL="171450" indent="-171450">
              <a:buFont typeface="Arial" panose="020B0604020202020204" pitchFamily="34" charset="0"/>
              <a:buChar char="•"/>
            </a:pPr>
            <a:r>
              <a:rPr lang="en-US" sz="1100" dirty="0"/>
              <a:t>Rate of exchange: 7.8116</a:t>
            </a:r>
          </a:p>
          <a:p>
            <a:pPr marL="171450" indent="-171450">
              <a:buFont typeface="Arial" panose="020B0604020202020204" pitchFamily="34" charset="0"/>
              <a:buChar char="•"/>
            </a:pPr>
            <a:r>
              <a:rPr lang="es-ES" sz="1100" dirty="0"/>
              <a:t>Unemployment rate 4.65% Metropolitan Area 	</a:t>
            </a:r>
          </a:p>
          <a:p>
            <a:pPr marL="171450" indent="-171450">
              <a:buFont typeface="Arial" panose="020B0604020202020204" pitchFamily="34" charset="0"/>
              <a:buChar char="•"/>
            </a:pPr>
            <a:r>
              <a:rPr lang="es-ES" sz="1100" dirty="0"/>
              <a:t>Inflation  8%</a:t>
            </a:r>
          </a:p>
          <a:p>
            <a:pPr marL="171450" indent="-171450">
              <a:buFont typeface="Arial" panose="020B0604020202020204" pitchFamily="34" charset="0"/>
              <a:buChar char="•"/>
            </a:pPr>
            <a:r>
              <a:rPr lang="es-ES" sz="1100" dirty="0"/>
              <a:t>Expected GDP 4.02% / 4.07% for 2025</a:t>
            </a:r>
            <a:endParaRPr lang="en-US" sz="1100" dirty="0"/>
          </a:p>
        </p:txBody>
      </p:sp>
      <p:graphicFrame>
        <p:nvGraphicFramePr>
          <p:cNvPr id="4" name="表格 3"/>
          <p:cNvGraphicFramePr>
            <a:graphicFrameLocks noGrp="1"/>
          </p:cNvGraphicFramePr>
          <p:nvPr>
            <p:extLst>
              <p:ext uri="{D42A27DB-BD31-4B8C-83A1-F6EECF244321}">
                <p14:modId xmlns:p14="http://schemas.microsoft.com/office/powerpoint/2010/main" val="1782570339"/>
              </p:ext>
            </p:extLst>
          </p:nvPr>
        </p:nvGraphicFramePr>
        <p:xfrm>
          <a:off x="1192560" y="1059582"/>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683">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b="1"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n 5">
            <a:extLst>
              <a:ext uri="{FF2B5EF4-FFF2-40B4-BE49-F238E27FC236}">
                <a16:creationId xmlns:a16="http://schemas.microsoft.com/office/drawing/2014/main" id="{AB34CD46-1626-6D35-558C-7659DEC0F494}"/>
              </a:ext>
            </a:extLst>
          </p:cNvPr>
          <p:cNvPicPr>
            <a:picLocks noChangeAspect="1"/>
          </p:cNvPicPr>
          <p:nvPr/>
        </p:nvPicPr>
        <p:blipFill>
          <a:blip r:embed="rId3"/>
          <a:stretch>
            <a:fillRect/>
          </a:stretch>
        </p:blipFill>
        <p:spPr>
          <a:xfrm>
            <a:off x="5292080" y="1447710"/>
            <a:ext cx="267494" cy="267494"/>
          </a:xfrm>
          <a:prstGeom prst="rect">
            <a:avLst/>
          </a:prstGeom>
        </p:spPr>
      </p:pic>
    </p:spTree>
    <p:extLst>
      <p:ext uri="{BB962C8B-B14F-4D97-AF65-F5344CB8AC3E}">
        <p14:creationId xmlns:p14="http://schemas.microsoft.com/office/powerpoint/2010/main" val="243345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1382"/>
            <a:ext cx="8928992" cy="522018"/>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364847624"/>
              </p:ext>
            </p:extLst>
          </p:nvPr>
        </p:nvGraphicFramePr>
        <p:xfrm>
          <a:off x="107504" y="545958"/>
          <a:ext cx="8928993" cy="4145712"/>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1134511">
                  <a:extLst>
                    <a:ext uri="{9D8B030D-6E8A-4147-A177-3AD203B41FA5}">
                      <a16:colId xmlns:a16="http://schemas.microsoft.com/office/drawing/2014/main" val="1668644550"/>
                    </a:ext>
                  </a:extLst>
                </a:gridCol>
                <a:gridCol w="4176465">
                  <a:extLst>
                    <a:ext uri="{9D8B030D-6E8A-4147-A177-3AD203B41FA5}">
                      <a16:colId xmlns:a16="http://schemas.microsoft.com/office/drawing/2014/main" val="3561485105"/>
                    </a:ext>
                  </a:extLst>
                </a:gridCol>
              </a:tblGrid>
              <a:tr h="152409">
                <a:tc rowSpan="5">
                  <a:txBody>
                    <a:bodyPr/>
                    <a:lstStyle/>
                    <a:p>
                      <a:pPr algn="l" fontAlgn="ctr"/>
                      <a:r>
                        <a:rPr lang="zh-TW" altLang="en-US" sz="1000" u="none" strike="noStrike" dirty="0">
                          <a:solidFill>
                            <a:schemeClr val="tx1"/>
                          </a:solidFill>
                          <a:effectLst/>
                          <a:latin typeface="Candara" panose="020E0502030303020204" pitchFamily="34" charset="0"/>
                        </a:rPr>
                        <a:t>　</a:t>
                      </a:r>
                    </a:p>
                    <a:p>
                      <a:pPr algn="ctr" fontAlgn="ctr"/>
                      <a:r>
                        <a:rPr lang="en-US" altLang="zh-TW" sz="1000" b="0" u="none" strike="noStrike" dirty="0">
                          <a:solidFill>
                            <a:schemeClr val="tx1"/>
                          </a:solidFill>
                          <a:effectLst/>
                          <a:latin typeface="Candara" panose="020E0502030303020204" pitchFamily="34" charset="0"/>
                        </a:rPr>
                        <a:t>ECD </a:t>
                      </a:r>
                      <a:r>
                        <a:rPr lang="en-US" sz="1000" b="0" u="none" strike="noStrike" dirty="0">
                          <a:solidFill>
                            <a:schemeClr val="tx1"/>
                          </a:solidFill>
                          <a:effectLst/>
                          <a:latin typeface="Candara" panose="020E0502030303020204" pitchFamily="34" charset="0"/>
                        </a:rPr>
                        <a:t>KPI</a:t>
                      </a:r>
                      <a:endParaRPr 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000" u="none" strike="noStrike" dirty="0">
                          <a:solidFill>
                            <a:schemeClr val="tx1"/>
                          </a:solidFill>
                          <a:effectLst/>
                          <a:latin typeface="Candara" panose="020E0502030303020204" pitchFamily="34" charset="0"/>
                        </a:rPr>
                        <a:t>　</a:t>
                      </a:r>
                      <a:r>
                        <a:rPr lang="en-US" altLang="zh-TW" sz="1000" u="none" strike="noStrike" dirty="0">
                          <a:solidFill>
                            <a:schemeClr val="tx1"/>
                          </a:solidFill>
                          <a:effectLst/>
                          <a:latin typeface="Candara" panose="020E0502030303020204" pitchFamily="34" charset="0"/>
                        </a:rPr>
                        <a:t>Item</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solidFill>
                            <a:schemeClr val="tx1"/>
                          </a:solidFill>
                          <a:effectLst/>
                          <a:latin typeface="Candara" panose="020E0502030303020204" pitchFamily="34" charset="0"/>
                        </a:rPr>
                        <a:t>2023</a:t>
                      </a:r>
                      <a:endParaRPr lang="en-US" altLang="zh-TW"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solidFill>
                            <a:schemeClr val="tx1"/>
                          </a:solidFill>
                          <a:effectLst/>
                          <a:latin typeface="Candara" panose="020E0502030303020204" pitchFamily="34" charset="0"/>
                        </a:rPr>
                        <a:t>2024</a:t>
                      </a:r>
                      <a:endParaRPr lang="en-US" altLang="zh-TW"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Diff</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8174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1000" b="0" i="0" u="none" strike="noStrike" dirty="0">
                          <a:solidFill>
                            <a:schemeClr val="tx1"/>
                          </a:solidFill>
                          <a:effectLst/>
                          <a:latin typeface="Candara" panose="020E0502030303020204" pitchFamily="34" charset="0"/>
                          <a:ea typeface="新細明體" panose="02020500000000000000" pitchFamily="18" charset="-120"/>
                        </a:rPr>
                        <a:t>$156,564.92</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$156,564.92</a:t>
                      </a:r>
                      <a:endParaRPr lang="zh-TW" altLang="en-US"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u="none" strike="noStrike" dirty="0">
                          <a:solidFill>
                            <a:schemeClr val="dk1"/>
                          </a:solidFill>
                          <a:effectLst/>
                          <a:latin typeface="+mn-lt"/>
                          <a:ea typeface="+mn-ea"/>
                          <a:cs typeface="+mn-cs"/>
                        </a:rPr>
                        <a:t>Storage for laden increased due to VO for W721-W017 and KTMZ-014W announced a COR in LZC in order to secure berthing window in APMT, at that time, export units were already inside the terminal, however due overtonnage issue we were not able to complete loading. </a:t>
                      </a:r>
                    </a:p>
                    <a:p>
                      <a:pPr marL="171450" indent="-171450" algn="just" fontAlgn="ctr">
                        <a:buFont typeface="Arial" panose="020B0604020202020204" pitchFamily="34" charset="0"/>
                        <a:buChar char="•"/>
                      </a:pPr>
                      <a:r>
                        <a:rPr lang="es-GT" altLang="zh-TW" sz="800" u="none" strike="noStrike" dirty="0">
                          <a:solidFill>
                            <a:schemeClr val="dk1"/>
                          </a:solidFill>
                          <a:effectLst/>
                          <a:latin typeface="+mn-lt"/>
                          <a:ea typeface="+mn-ea"/>
                          <a:cs typeface="+mn-cs"/>
                        </a:rPr>
                        <a:t>In regards of empties, we have been facing difficulties for empty repositioning due move counts restriction at APMT, which caused an increase  of stock at depot. </a:t>
                      </a:r>
                    </a:p>
                    <a:p>
                      <a:pPr marL="171450" indent="-171450" algn="just" fontAlgn="ctr">
                        <a:buFont typeface="Arial" panose="020B0604020202020204" pitchFamily="34" charset="0"/>
                        <a:buChar char="•"/>
                      </a:pPr>
                      <a:r>
                        <a:rPr lang="es-GT" altLang="zh-TW" sz="800" u="none" strike="noStrike" dirty="0">
                          <a:solidFill>
                            <a:schemeClr val="dk1"/>
                          </a:solidFill>
                          <a:effectLst/>
                          <a:latin typeface="+mn-lt"/>
                          <a:ea typeface="+mn-ea"/>
                          <a:cs typeface="+mn-cs"/>
                        </a:rPr>
                        <a:t>Depot has been supporting us a lot, giving us better benefits than other carriers, because of long time and good relationship with EMC.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GT" altLang="zh-TW" sz="1000" b="0" i="0" u="none" strike="noStrike" dirty="0">
                          <a:solidFill>
                            <a:schemeClr val="tx1"/>
                          </a:solidFill>
                          <a:effectLst/>
                          <a:latin typeface="Candara" panose="020E0502030303020204" pitchFamily="34" charset="0"/>
                          <a:ea typeface="新細明體" panose="02020500000000000000" pitchFamily="18" charset="-120"/>
                        </a:rPr>
                        <a:t>$293,812.93</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1000" b="0" i="0" u="none" strike="noStrike" dirty="0">
                          <a:solidFill>
                            <a:schemeClr val="tx1"/>
                          </a:solidFill>
                          <a:effectLst/>
                          <a:latin typeface="Candara" panose="020E0502030303020204" pitchFamily="34" charset="0"/>
                          <a:ea typeface="新細明體" panose="02020500000000000000" pitchFamily="18" charset="-120"/>
                        </a:rPr>
                        <a:t>$229,500.14</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$64,312.79</a:t>
                      </a:r>
                      <a:endParaRPr lang="zh-TW" altLang="en-US"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800" u="none" strike="noStrike" dirty="0">
                          <a:solidFill>
                            <a:schemeClr val="dk1"/>
                          </a:solidFill>
                          <a:effectLst/>
                          <a:latin typeface="+mn-lt"/>
                          <a:ea typeface="+mn-ea"/>
                          <a:cs typeface="+mn-cs"/>
                        </a:rPr>
                        <a:t>Due low productivity in EPQ, it was requested ELA to approve the use of external trucks in the terminal to improve empty transfers from stacking to alongside the vessel and increase loading productivity when empty evacuation at mentioned terminal; despite this, EPQ is economically more convenient than APMT. Therefore, we are trying to promote Ad-hoc calls at EPQ  to load as many laden containers to Asia and empties.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u="none" strike="noStrike" dirty="0">
                          <a:solidFill>
                            <a:schemeClr val="tx1"/>
                          </a:solidFill>
                          <a:effectLst/>
                          <a:latin typeface="Candara" panose="020E0502030303020204" pitchFamily="34" charset="0"/>
                        </a:rPr>
                        <a:t>$187,624.73</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chemeClr val="tx1"/>
                          </a:solidFill>
                          <a:effectLst/>
                          <a:latin typeface="Candara" panose="020E0502030303020204" pitchFamily="34" charset="0"/>
                          <a:ea typeface="新細明體" panose="02020500000000000000" pitchFamily="18" charset="-120"/>
                        </a:rPr>
                        <a:t>$125,191.00</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$62,433.73</a:t>
                      </a:r>
                      <a:endParaRPr lang="zh-TW" altLang="en-US"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n-US" altLang="zh-TW" sz="800" u="none" strike="noStrike" dirty="0">
                          <a:solidFill>
                            <a:schemeClr val="dk1"/>
                          </a:solidFill>
                          <a:effectLst/>
                          <a:latin typeface="+mn-lt"/>
                          <a:ea typeface="+mn-ea"/>
                          <a:cs typeface="+mn-cs"/>
                        </a:rPr>
                        <a:t>In consequence to import limitation because move count restriction imposed by APM Terminals, empty repositioning as basically null. </a:t>
                      </a:r>
                    </a:p>
                    <a:p>
                      <a:pPr marL="171450" indent="-171450" algn="l" fontAlgn="ctr">
                        <a:buFont typeface="Arial" panose="020B0604020202020204" pitchFamily="34" charset="0"/>
                        <a:buChar char="•"/>
                      </a:pPr>
                      <a:r>
                        <a:rPr lang="en-US" altLang="zh-TW" sz="800" u="none" strike="noStrike" dirty="0">
                          <a:solidFill>
                            <a:schemeClr val="dk1"/>
                          </a:solidFill>
                          <a:effectLst/>
                          <a:latin typeface="+mn-lt"/>
                          <a:ea typeface="+mn-ea"/>
                          <a:cs typeface="+mn-cs"/>
                        </a:rPr>
                        <a:t>We are focused to promote more laden exports to new markets and reduce empty repos.</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0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000" u="none" strike="noStrike" dirty="0">
                          <a:solidFill>
                            <a:schemeClr val="tx1"/>
                          </a:solidFill>
                          <a:effectLst/>
                          <a:latin typeface="Candara" panose="020E0502030303020204" pitchFamily="34" charset="0"/>
                        </a:rPr>
                        <a:t> </a:t>
                      </a:r>
                      <a:r>
                        <a:rPr lang="es-GT" altLang="zh-TW" sz="1000" u="none" strike="noStrike" dirty="0">
                          <a:solidFill>
                            <a:schemeClr val="tx1"/>
                          </a:solidFill>
                          <a:effectLst/>
                          <a:latin typeface="Candara" panose="020E0502030303020204" pitchFamily="34" charset="0"/>
                        </a:rPr>
                        <a:t>$241.00</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1000" b="0" i="0" u="none" strike="noStrike" dirty="0">
                          <a:solidFill>
                            <a:schemeClr val="tx1"/>
                          </a:solidFill>
                          <a:effectLst/>
                          <a:latin typeface="Candara" panose="020E0502030303020204" pitchFamily="34" charset="0"/>
                          <a:ea typeface="新細明體" panose="02020500000000000000" pitchFamily="18" charset="-120"/>
                        </a:rPr>
                        <a:t>$1,890.82</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$1,649.82</a:t>
                      </a:r>
                      <a:endParaRPr lang="zh-TW" altLang="en-US"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s-GT" altLang="zh-TW" sz="800" u="none" strike="noStrike" dirty="0">
                          <a:solidFill>
                            <a:schemeClr val="dk1"/>
                          </a:solidFill>
                          <a:effectLst/>
                          <a:latin typeface="+mn-lt"/>
                          <a:ea typeface="+mn-ea"/>
                          <a:cs typeface="+mn-cs"/>
                        </a:rPr>
                        <a:t>Due limited 2SD units for exports shipments, we have been forced to request containers repairs locally. Hope we can get more 2SD containers to have more available. </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00" b="0" u="none" strike="noStrike" dirty="0">
                          <a:effectLst/>
                          <a:latin typeface="Candara" panose="020E0502030303020204" pitchFamily="34" charset="0"/>
                        </a:rPr>
                        <a:t>IMD</a:t>
                      </a:r>
                      <a:r>
                        <a:rPr lang="en-US" sz="1000" b="0" u="none" strike="noStrike" dirty="0">
                          <a:effectLst/>
                          <a:latin typeface="Candara" panose="020E0502030303020204" pitchFamily="34" charset="0"/>
                        </a:rPr>
                        <a:t>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0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u="none" strike="noStrike" dirty="0">
                          <a:effectLst/>
                          <a:latin typeface="Candara" panose="020E0502030303020204" pitchFamily="34" charset="0"/>
                        </a:rPr>
                        <a:t>$2,721,759.00</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r>
                        <a:rPr lang="es-ES" altLang="zh-TW" sz="1000" b="0" i="0" u="none" strike="noStrike" dirty="0">
                          <a:solidFill>
                            <a:srgbClr val="000000"/>
                          </a:solidFill>
                          <a:effectLst/>
                          <a:latin typeface="Candara" panose="020E0502030303020204" pitchFamily="34" charset="0"/>
                          <a:ea typeface="新細明體" panose="02020500000000000000" pitchFamily="18" charset="-120"/>
                        </a:rPr>
                        <a:t>$183,100.00</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10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$2,538,659.00</a:t>
                      </a:r>
                      <a:endParaRPr lang="zh-TW" altLang="en-US" sz="10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ES" altLang="zh-TW" sz="800" u="none" strike="noStrike" dirty="0">
                          <a:solidFill>
                            <a:schemeClr val="dk1"/>
                          </a:solidFill>
                          <a:effectLst/>
                          <a:latin typeface="+mn-lt"/>
                          <a:ea typeface="+mn-ea"/>
                          <a:cs typeface="+mn-cs"/>
                        </a:rPr>
                        <a:t>Under evaluation the use of GPS instead of  escort guard in the laden inland transportation , to reduce costs, but complying with insurance policies. </a:t>
                      </a:r>
                    </a:p>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ES" altLang="zh-TW" sz="800" u="none" strike="noStrike" dirty="0">
                          <a:solidFill>
                            <a:schemeClr val="dk1"/>
                          </a:solidFill>
                          <a:effectLst/>
                          <a:latin typeface="+mn-lt"/>
                          <a:ea typeface="+mn-ea"/>
                          <a:cs typeface="+mn-cs"/>
                        </a:rPr>
                        <a:t>In spite of many costs increases because of Salaries Increase by President decree of 10%, we are deeply negotiating with vendors to avoid increases or try to make it as little as possible.</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10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u="none" strike="noStrike" dirty="0">
                          <a:solidFill>
                            <a:schemeClr val="dk1"/>
                          </a:solidFill>
                          <a:effectLst/>
                          <a:latin typeface="+mn-lt"/>
                          <a:ea typeface="+mn-ea"/>
                          <a:cs typeface="+mn-cs"/>
                        </a:rPr>
                        <a:t>Keep negotiating and asking for Principal support to increase move counts at APMT and be able to evacuate as many empties as posible and avoid  overdue.</a:t>
                      </a:r>
                      <a:endParaRPr lang="zh-TW" altLang="en-US" sz="80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50" u="none" strike="noStrike"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u="none" strike="noStrike" dirty="0">
                          <a:solidFill>
                            <a:schemeClr val="dk1"/>
                          </a:solidFill>
                          <a:effectLst/>
                          <a:latin typeface="+mn-lt"/>
                          <a:ea typeface="+mn-ea"/>
                          <a:cs typeface="+mn-cs"/>
                        </a:rPr>
                        <a:t>No personal negligence case until now.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24</a:t>
            </a:fld>
            <a:endParaRPr lang="en-US" sz="1000" dirty="0"/>
          </a:p>
        </p:txBody>
      </p:sp>
    </p:spTree>
    <p:extLst>
      <p:ext uri="{BB962C8B-B14F-4D97-AF65-F5344CB8AC3E}">
        <p14:creationId xmlns:p14="http://schemas.microsoft.com/office/powerpoint/2010/main" val="264441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837959703"/>
              </p:ext>
            </p:extLst>
          </p:nvPr>
        </p:nvGraphicFramePr>
        <p:xfrm>
          <a:off x="107504" y="677175"/>
          <a:ext cx="8928993" cy="429108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02463">
                  <a:extLst>
                    <a:ext uri="{9D8B030D-6E8A-4147-A177-3AD203B41FA5}">
                      <a16:colId xmlns:a16="http://schemas.microsoft.com/office/drawing/2014/main" val="1668644550"/>
                    </a:ext>
                  </a:extLst>
                </a:gridCol>
                <a:gridCol w="4608513">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4">
                  <a:txBody>
                    <a:bodyPr/>
                    <a:lstStyle/>
                    <a:p>
                      <a:pPr algn="ctr" fontAlgn="ctr"/>
                      <a:r>
                        <a:rPr lang="en-US" sz="1000" b="0" u="none" strike="noStrike" dirty="0">
                          <a:effectLst/>
                          <a:latin typeface="Candara" panose="020E0502030303020204" pitchFamily="34" charset="0"/>
                        </a:rPr>
                        <a:t>OPD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u="none" strike="noStrike" dirty="0">
                          <a:effectLst/>
                          <a:latin typeface="Candara" panose="020E0502030303020204" pitchFamily="34" charset="0"/>
                        </a:rPr>
                        <a:t>BOA</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35%</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WSA2 GTZNJP</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0%</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LAE GTZNJT</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-35%</a:t>
                      </a:r>
                      <a:endParaRPr lang="zh-TW" altLang="en-US"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n-lt"/>
                          <a:ea typeface="新細明體" panose="02020500000000000000" pitchFamily="18" charset="-120"/>
                          <a:cs typeface="+mn-cs"/>
                        </a:rPr>
                        <a:t>APMT delayed berthing due most of WSA2 vessels have arrived late and out of window,  hence we are subject to adjustments in berthing planning. LAE vessels due arrangements for regular carriers and quantity of vessels waiting window operation frame. We will continue monitoring the treaceability and getting in close contact with Terminal in order to secure better conditions for berthing and to perform complete operation for laden and empty units.  </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Port Stay</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76%</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WSA2 GTZNJP</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100%</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LAE GTZNJT</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80%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5.35%</a:t>
                      </a:r>
                      <a:endParaRPr lang="zh-TW" altLang="en-US"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just"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b="0" i="0" u="none" strike="noStrike" dirty="0">
                          <a:solidFill>
                            <a:srgbClr val="000000"/>
                          </a:solidFill>
                          <a:effectLst/>
                          <a:latin typeface="+mn-lt"/>
                          <a:ea typeface="新細明體" panose="02020500000000000000" pitchFamily="18" charset="-120"/>
                          <a:cs typeface="+mn-cs"/>
                        </a:rPr>
                        <a:t>Port Stay increased at GTZNJP/AMPT due to Yard density, Terminal is limited to discharge and stack Inbound cargo efficiently, in order to digest the main Yard they assigned a Temporary Yard by operating only one or two STS cranes.  Action plan, to request Terminal to accept direct empty evacuation so Terminal may be dedicated on full units. </a:t>
                      </a:r>
                    </a:p>
                    <a:p>
                      <a:pPr marL="171450" marR="0" lvl="0" indent="-171450" algn="just"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b="0" i="0" u="none" strike="noStrike" dirty="0">
                          <a:solidFill>
                            <a:srgbClr val="000000"/>
                          </a:solidFill>
                          <a:effectLst/>
                          <a:latin typeface="+mn-lt"/>
                          <a:ea typeface="新細明體" panose="02020500000000000000" pitchFamily="18" charset="-120"/>
                          <a:cs typeface="+mn-cs"/>
                        </a:rPr>
                        <a:t>GTZNJT due to limited resources it affected Port Stay.  Action Plan: We consider that promoting a window operation may assist to reduce Port Stay, request Terminal to accept direct empty evacuation so Terminal may be dedicated on full units and continue using LOLO and transfering  external service provided by Depot. </a:t>
                      </a:r>
                      <a:endParaRPr lang="zh-TW" altLang="en-US" sz="800" b="0" i="0" u="none" strike="noStrike" dirty="0">
                        <a:solidFill>
                          <a:srgbClr val="000000"/>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Productivity LAE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21 P/H</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 GTZNJT</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28 P/H</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&gt; 6.25 P/H</a:t>
                      </a:r>
                      <a:endParaRPr lang="zh-TW" altLang="en-US"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n-lt"/>
                          <a:ea typeface="新細明體" panose="02020500000000000000" pitchFamily="18" charset="-120"/>
                          <a:cs typeface="+mn-cs"/>
                        </a:rPr>
                        <a:t>Productivity in LAE service increased from 21 to 28 moves P/H and  it was due we used external service from Consersa with LOLO and transfering which helped us a lot to speed up operations. </a:t>
                      </a:r>
                    </a:p>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n-lt"/>
                          <a:ea typeface="新細明體" panose="02020500000000000000" pitchFamily="18" charset="-120"/>
                          <a:cs typeface="+mn-cs"/>
                        </a:rPr>
                        <a:t>Yilport at EPQ has </a:t>
                      </a:r>
                      <a:r>
                        <a:rPr lang="en-US" altLang="zh-TW" sz="800" b="0" i="0" u="none" strike="noStrike" dirty="0">
                          <a:solidFill>
                            <a:srgbClr val="000000"/>
                          </a:solidFill>
                          <a:effectLst/>
                          <a:latin typeface="+mn-lt"/>
                          <a:ea typeface="新細明體" panose="02020500000000000000" pitchFamily="18" charset="-120"/>
                          <a:cs typeface="+mn-cs"/>
                        </a:rPr>
                        <a:t>4 shore cranes, however all very used and out only 1 or 2 are operating, expect to have better conditions in a medium term due EPQ invited all private vendors to present offers to operate additional cranes. </a:t>
                      </a:r>
                      <a:endParaRPr lang="zh-TW" altLang="en-US" sz="800" b="0" i="0" u="none" strike="noStrike" dirty="0">
                        <a:solidFill>
                          <a:srgbClr val="000000"/>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vMerge="1">
                  <a:txBody>
                    <a:bodyPr/>
                    <a:lstStyle/>
                    <a:p>
                      <a:pPr algn="ctr" fontAlgn="ct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ndara" panose="020E0502030303020204" pitchFamily="34" charset="0"/>
                          <a:ea typeface="新細明體" panose="02020500000000000000" pitchFamily="18" charset="-120"/>
                        </a:rPr>
                        <a:t>Productivity WSA2</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46 P/H</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GTZNJP</a:t>
                      </a:r>
                    </a:p>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46 P/H</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1000" b="0" i="0" u="none" strike="noStrike" dirty="0">
                          <a:solidFill>
                            <a:srgbClr val="000000"/>
                          </a:solidFill>
                          <a:effectLst/>
                          <a:latin typeface="Candara" panose="020E0502030303020204" pitchFamily="34" charset="0"/>
                          <a:ea typeface="新細明體" panose="02020500000000000000" pitchFamily="18" charset="-120"/>
                          <a:cs typeface="+mn-cs"/>
                        </a:rPr>
                        <a:t>Keep the same </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n-lt"/>
                          <a:ea typeface="新細明體" panose="02020500000000000000" pitchFamily="18" charset="-120"/>
                          <a:cs typeface="+mn-cs"/>
                        </a:rPr>
                        <a:t>APMT </a:t>
                      </a:r>
                      <a:r>
                        <a:rPr lang="en-US" sz="800" b="0" i="0" u="none" strike="noStrike" dirty="0">
                          <a:solidFill>
                            <a:srgbClr val="000000"/>
                          </a:solidFill>
                          <a:effectLst/>
                          <a:latin typeface="+mn-lt"/>
                          <a:ea typeface="新細明體" panose="02020500000000000000" pitchFamily="18" charset="-120"/>
                          <a:cs typeface="+mn-cs"/>
                        </a:rPr>
                        <a:t>reached higher density records, and on week # 48 with General occupation of 172% what did not permit to improve productivity since some vessels were operated with only 1 or 2 STS cranes while yard was improving density from inbound cargoes.</a:t>
                      </a:r>
                      <a:endParaRPr lang="zh-TW" altLang="en-US" sz="800" b="0" i="0" u="none" strike="noStrike" dirty="0">
                        <a:solidFill>
                          <a:srgbClr val="000000"/>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166143"/>
                  </a:ext>
                </a:extLst>
              </a:tr>
              <a:tr h="442650">
                <a:tc rowSpan="3">
                  <a:txBody>
                    <a:bodyPr/>
                    <a:lstStyle/>
                    <a:p>
                      <a:pPr algn="ctr" fontAlgn="ctr"/>
                      <a:r>
                        <a:rPr lang="en-US" sz="1000" b="0" u="none" strike="noStrike" dirty="0">
                          <a:effectLst/>
                          <a:latin typeface="Candara" panose="020E0502030303020204" pitchFamily="34" charset="0"/>
                        </a:rPr>
                        <a:t>OCD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u="none" strike="noStrike" dirty="0">
                          <a:effectLst/>
                          <a:latin typeface="Candara" panose="020E0502030303020204" pitchFamily="34" charset="0"/>
                        </a:rPr>
                        <a:t>Incentive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10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just"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800" b="0" i="0" u="none" strike="noStrike" dirty="0">
                          <a:solidFill>
                            <a:srgbClr val="000000"/>
                          </a:solidFill>
                          <a:effectLst/>
                          <a:latin typeface="+mn-lt"/>
                          <a:ea typeface="新細明體" panose="02020500000000000000" pitchFamily="18" charset="-120"/>
                          <a:cs typeface="+mn-cs"/>
                        </a:rPr>
                        <a:t>There are no incentive programs in Guatemala</a:t>
                      </a:r>
                      <a:endParaRPr lang="zh-TW" altLang="en-US" sz="800" b="0" i="0" u="none" strike="noStrike" dirty="0">
                        <a:solidFill>
                          <a:srgbClr val="000000"/>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Empty Storage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1000" b="0" i="0" u="none" strike="noStrike" dirty="0">
                          <a:solidFill>
                            <a:srgbClr val="000000"/>
                          </a:solidFill>
                          <a:effectLst/>
                          <a:latin typeface="Candara" panose="020E0502030303020204" pitchFamily="34" charset="0"/>
                          <a:ea typeface="新細明體" panose="02020500000000000000" pitchFamily="18" charset="-120"/>
                          <a:cs typeface="+mn-cs"/>
                        </a:rPr>
                        <a:t>$61,455.49</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ES" altLang="zh-TW" sz="1000" b="0" i="0" u="none" strike="noStrike" dirty="0">
                          <a:solidFill>
                            <a:schemeClr val="tx1"/>
                          </a:solidFill>
                          <a:effectLst/>
                          <a:latin typeface="Candara" panose="020E0502030303020204" pitchFamily="34" charset="0"/>
                          <a:ea typeface="新細明體" panose="02020500000000000000" pitchFamily="18" charset="-120"/>
                        </a:rPr>
                        <a:t>96,435.58</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10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34,980.09</a:t>
                      </a:r>
                    </a:p>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10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n-lt"/>
                          <a:ea typeface="新細明體" panose="02020500000000000000" pitchFamily="18" charset="-120"/>
                          <a:cs typeface="+mn-cs"/>
                        </a:rPr>
                        <a:t>It increase due restriction for repositioning in WSA2 service due move counts limitation. Action plan, request extension in the operation window frame from 1500 moves to 2000  (at least).  </a:t>
                      </a:r>
                      <a:endParaRPr lang="zh-TW" altLang="en-US" sz="800" b="0" i="0" u="none" strike="noStrike" dirty="0">
                        <a:solidFill>
                          <a:srgbClr val="000000"/>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Rate Reduction</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10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just" fontAlgn="ctr">
                        <a:buFont typeface="Arial" panose="020B0604020202020204" pitchFamily="34" charset="0"/>
                        <a:buChar char="•"/>
                      </a:pPr>
                      <a:r>
                        <a:rPr lang="es-GT" altLang="zh-TW" sz="800" b="0" i="0" u="none" strike="noStrike" dirty="0">
                          <a:solidFill>
                            <a:srgbClr val="000000"/>
                          </a:solidFill>
                          <a:effectLst/>
                          <a:latin typeface="+mn-lt"/>
                          <a:ea typeface="新細明體" panose="02020500000000000000" pitchFamily="18" charset="-120"/>
                          <a:cs typeface="+mn-cs"/>
                        </a:rPr>
                        <a:t>Due</a:t>
                      </a:r>
                      <a:r>
                        <a:rPr lang="zh-TW" altLang="es-GT" sz="800" b="0" i="0" u="none" strike="noStrike" dirty="0">
                          <a:solidFill>
                            <a:srgbClr val="000000"/>
                          </a:solidFill>
                          <a:effectLst/>
                          <a:latin typeface="+mn-lt"/>
                          <a:ea typeface="新細明體" panose="02020500000000000000" pitchFamily="18" charset="-120"/>
                          <a:cs typeface="+mn-cs"/>
                        </a:rPr>
                        <a:t> </a:t>
                      </a:r>
                      <a:r>
                        <a:rPr lang="es-GT" altLang="zh-TW" sz="800" b="0" i="0" u="none" strike="noStrike" dirty="0">
                          <a:solidFill>
                            <a:srgbClr val="000000"/>
                          </a:solidFill>
                          <a:effectLst/>
                          <a:latin typeface="+mn-lt"/>
                          <a:ea typeface="新細明體" panose="02020500000000000000" pitchFamily="18" charset="-120"/>
                          <a:cs typeface="+mn-cs"/>
                        </a:rPr>
                        <a:t>to</a:t>
                      </a:r>
                      <a:r>
                        <a:rPr lang="zh-TW" altLang="es-GT" sz="800" b="0" i="0" u="none" strike="noStrike" dirty="0">
                          <a:solidFill>
                            <a:srgbClr val="000000"/>
                          </a:solidFill>
                          <a:effectLst/>
                          <a:latin typeface="+mn-lt"/>
                          <a:ea typeface="新細明體" panose="02020500000000000000" pitchFamily="18" charset="-120"/>
                          <a:cs typeface="+mn-cs"/>
                        </a:rPr>
                        <a:t> </a:t>
                      </a:r>
                      <a:r>
                        <a:rPr lang="es-GT" altLang="zh-TW" sz="800" b="0" i="0" u="none" strike="noStrike" dirty="0">
                          <a:solidFill>
                            <a:srgbClr val="000000"/>
                          </a:solidFill>
                          <a:effectLst/>
                          <a:latin typeface="+mn-lt"/>
                          <a:ea typeface="新細明體" panose="02020500000000000000" pitchFamily="18" charset="-120"/>
                          <a:cs typeface="+mn-cs"/>
                        </a:rPr>
                        <a:t>current</a:t>
                      </a:r>
                      <a:r>
                        <a:rPr lang="zh-TW" altLang="es-GT" sz="800" b="0" i="0" u="none" strike="noStrike" dirty="0">
                          <a:solidFill>
                            <a:srgbClr val="000000"/>
                          </a:solidFill>
                          <a:effectLst/>
                          <a:latin typeface="+mn-lt"/>
                          <a:ea typeface="新細明體" panose="02020500000000000000" pitchFamily="18" charset="-120"/>
                          <a:cs typeface="+mn-cs"/>
                        </a:rPr>
                        <a:t> </a:t>
                      </a:r>
                      <a:r>
                        <a:rPr lang="es-GT" altLang="zh-TW" sz="800" b="0" i="0" u="none" strike="noStrike" dirty="0">
                          <a:solidFill>
                            <a:srgbClr val="000000"/>
                          </a:solidFill>
                          <a:effectLst/>
                          <a:latin typeface="+mn-lt"/>
                          <a:ea typeface="新細明體" panose="02020500000000000000" pitchFamily="18" charset="-120"/>
                          <a:cs typeface="+mn-cs"/>
                        </a:rPr>
                        <a:t>economical situation and wage increase , we do not see rate reduction</a:t>
                      </a:r>
                      <a:endParaRPr lang="zh-TW" altLang="en-US" sz="800" b="0" i="0" u="none" strike="noStrike" dirty="0">
                        <a:solidFill>
                          <a:srgbClr val="000000"/>
                        </a:solidFill>
                        <a:effectLst/>
                        <a:latin typeface="+mn-lt"/>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25</a:t>
            </a:fld>
            <a:endParaRPr lang="en-US" sz="1000" dirty="0"/>
          </a:p>
        </p:txBody>
      </p:sp>
    </p:spTree>
    <p:extLst>
      <p:ext uri="{BB962C8B-B14F-4D97-AF65-F5344CB8AC3E}">
        <p14:creationId xmlns:p14="http://schemas.microsoft.com/office/powerpoint/2010/main" val="410329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DF799CE1-138E-391A-A776-44A76A3013C6}"/>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a:t>
            </a:r>
            <a:endParaRPr lang="en-US" sz="2400" b="1" kern="0" dirty="0">
              <a:solidFill>
                <a:srgbClr val="FFFF00"/>
              </a:solidFill>
              <a:latin typeface="DFKai-SB" pitchFamily="65" charset="-120"/>
              <a:ea typeface="DFKai-SB" pitchFamily="65" charset="-120"/>
            </a:endParaRPr>
          </a:p>
        </p:txBody>
      </p:sp>
      <p:sp>
        <p:nvSpPr>
          <p:cNvPr id="7" name="文字方塊 2">
            <a:extLst>
              <a:ext uri="{FF2B5EF4-FFF2-40B4-BE49-F238E27FC236}">
                <a16:creationId xmlns:a16="http://schemas.microsoft.com/office/drawing/2014/main" id="{033DBD27-E255-E436-DD40-37C9C4DF4E6F}"/>
              </a:ext>
            </a:extLst>
          </p:cNvPr>
          <p:cNvSpPr txBox="1"/>
          <p:nvPr/>
        </p:nvSpPr>
        <p:spPr>
          <a:xfrm>
            <a:off x="1475656" y="645298"/>
            <a:ext cx="6696744" cy="461665"/>
          </a:xfrm>
          <a:prstGeom prst="rect">
            <a:avLst/>
          </a:prstGeom>
          <a:noFill/>
        </p:spPr>
        <p:txBody>
          <a:bodyPr wrap="square" rtlCol="0">
            <a:spAutoFit/>
          </a:bodyPr>
          <a:lstStyle/>
          <a:p>
            <a:r>
              <a:rPr lang="en-US" altLang="zh-TW" sz="1200" dirty="0">
                <a:highlight>
                  <a:srgbClr val="FFFF00"/>
                </a:highlight>
              </a:rPr>
              <a:t>Topic</a:t>
            </a:r>
          </a:p>
          <a:p>
            <a:r>
              <a:rPr lang="en-US" altLang="zh-TW" sz="1200" dirty="0">
                <a:highlight>
                  <a:srgbClr val="FFFF00"/>
                </a:highlight>
              </a:rPr>
              <a:t>Terminal information, update (expansion/dredging/cranes)</a:t>
            </a:r>
          </a:p>
        </p:txBody>
      </p:sp>
      <p:pic>
        <p:nvPicPr>
          <p:cNvPr id="4" name="Imagen 3">
            <a:extLst>
              <a:ext uri="{FF2B5EF4-FFF2-40B4-BE49-F238E27FC236}">
                <a16:creationId xmlns:a16="http://schemas.microsoft.com/office/drawing/2014/main" id="{18420EBF-B789-A586-2377-445315074F30}"/>
              </a:ext>
            </a:extLst>
          </p:cNvPr>
          <p:cNvPicPr>
            <a:picLocks noChangeAspect="1"/>
          </p:cNvPicPr>
          <p:nvPr/>
        </p:nvPicPr>
        <p:blipFill>
          <a:blip r:embed="rId2"/>
          <a:stretch>
            <a:fillRect/>
          </a:stretch>
        </p:blipFill>
        <p:spPr>
          <a:xfrm>
            <a:off x="827584" y="1059582"/>
            <a:ext cx="6984776" cy="3817356"/>
          </a:xfrm>
          <a:prstGeom prst="rect">
            <a:avLst/>
          </a:prstGeom>
          <a:ln w="6350">
            <a:solidFill>
              <a:schemeClr val="tx1"/>
            </a:solidFill>
          </a:ln>
        </p:spPr>
      </p:pic>
    </p:spTree>
    <p:extLst>
      <p:ext uri="{BB962C8B-B14F-4D97-AF65-F5344CB8AC3E}">
        <p14:creationId xmlns:p14="http://schemas.microsoft.com/office/powerpoint/2010/main" val="366045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p:cNvSpPr txBox="1"/>
          <p:nvPr/>
        </p:nvSpPr>
        <p:spPr>
          <a:xfrm>
            <a:off x="107505" y="639824"/>
            <a:ext cx="8640959" cy="1107996"/>
          </a:xfrm>
          <a:prstGeom prst="rect">
            <a:avLst/>
          </a:prstGeom>
          <a:noFill/>
        </p:spPr>
        <p:txBody>
          <a:bodyPr wrap="square" rtlCol="0">
            <a:spAutoFit/>
          </a:bodyPr>
          <a:lstStyle/>
          <a:p>
            <a:r>
              <a:rPr lang="en-US" b="1" dirty="0">
                <a:latin typeface="Candara" panose="020E0502030303020204" pitchFamily="34" charset="0"/>
              </a:rPr>
              <a:t>Commercial side:</a:t>
            </a:r>
          </a:p>
          <a:p>
            <a:endParaRPr lang="en-US" b="1" dirty="0">
              <a:latin typeface="Candara" panose="020E0502030303020204" pitchFamily="34" charset="0"/>
            </a:endParaRPr>
          </a:p>
          <a:p>
            <a:pPr marL="171450" indent="-171450" algn="just">
              <a:buFont typeface="Arial" panose="020B0604020202020204" pitchFamily="34" charset="0"/>
              <a:buChar char="•"/>
            </a:pPr>
            <a:r>
              <a:rPr lang="en-US" sz="1000" dirty="0">
                <a:effectLst/>
                <a:ea typeface="PMingLiU" panose="02020500000000000000" pitchFamily="18" charset="-120"/>
                <a:cs typeface="Aptos" panose="020B0004020202020204" pitchFamily="34" charset="0"/>
              </a:rPr>
              <a:t>We continue to pursue all leads, but we are always faced with the many challenges  such as long transit times and for the past 3 years significant delays in T/S Port in Panama.</a:t>
            </a:r>
            <a:endParaRPr lang="es-GT" sz="1000" dirty="0">
              <a:effectLst/>
              <a:ea typeface="PMingLiU" panose="02020500000000000000" pitchFamily="18" charset="-120"/>
              <a:cs typeface="Aptos" panose="020B0004020202020204" pitchFamily="34" charset="0"/>
            </a:endParaRPr>
          </a:p>
          <a:p>
            <a:pPr marL="171450" indent="-171450" algn="just">
              <a:buFont typeface="Arial" panose="020B0604020202020204" pitchFamily="34" charset="0"/>
              <a:buChar char="•"/>
            </a:pPr>
            <a:r>
              <a:rPr lang="en-US" sz="1000" dirty="0">
                <a:effectLst/>
                <a:ea typeface="PMingLiU" panose="02020500000000000000" pitchFamily="18" charset="-120"/>
                <a:cs typeface="Aptos" panose="020B0004020202020204" pitchFamily="34" charset="0"/>
              </a:rPr>
              <a:t>Clients are eager to use our services plus our rates are always much higher. </a:t>
            </a:r>
            <a:endParaRPr lang="en-US" sz="1000" b="1" dirty="0"/>
          </a:p>
        </p:txBody>
      </p:sp>
      <p:sp>
        <p:nvSpPr>
          <p:cNvPr id="8" name="文字方塊 7"/>
          <p:cNvSpPr txBox="1"/>
          <p:nvPr/>
        </p:nvSpPr>
        <p:spPr>
          <a:xfrm>
            <a:off x="107504" y="2571750"/>
            <a:ext cx="8763938" cy="1107996"/>
          </a:xfrm>
          <a:prstGeom prst="rect">
            <a:avLst/>
          </a:prstGeom>
          <a:noFill/>
        </p:spPr>
        <p:txBody>
          <a:bodyPr wrap="none" rtlCol="0">
            <a:spAutoFit/>
          </a:bodyPr>
          <a:lstStyle/>
          <a:p>
            <a:r>
              <a:rPr lang="en-US" b="1" dirty="0">
                <a:latin typeface="Candara" panose="020E0502030303020204" pitchFamily="34" charset="0"/>
              </a:rPr>
              <a:t>Future Plan Suggestion:</a:t>
            </a:r>
          </a:p>
          <a:p>
            <a:endParaRPr lang="en-US" b="1" dirty="0">
              <a:latin typeface="Candara" panose="020E0502030303020204" pitchFamily="34" charset="0"/>
            </a:endParaRPr>
          </a:p>
          <a:p>
            <a:r>
              <a:rPr lang="en-US" sz="1000" dirty="0">
                <a:ea typeface="PMingLiU" panose="02020500000000000000" pitchFamily="18" charset="-120"/>
              </a:rPr>
              <a:t>As we realize due to double transshipment in Panama and Jamaica; different terminals connecting CAJ with CFS we will never be competitive rate wise.</a:t>
            </a:r>
            <a:endParaRPr lang="es-GT" sz="1000" dirty="0">
              <a:ea typeface="PMingLiU" panose="02020500000000000000" pitchFamily="18" charset="-120"/>
            </a:endParaRPr>
          </a:p>
          <a:p>
            <a:r>
              <a:rPr lang="en-US" sz="1000" dirty="0">
                <a:ea typeface="PMingLiU" panose="02020500000000000000" pitchFamily="18" charset="-120"/>
              </a:rPr>
              <a:t>However, if the delays can be minimized and our rates improve a bit we could see some improvement in our overall volumes.</a:t>
            </a:r>
            <a:endParaRPr lang="es-GT" sz="1000" dirty="0">
              <a:ea typeface="PMingLiU" panose="02020500000000000000" pitchFamily="18" charset="-120"/>
            </a:endParaRPr>
          </a:p>
          <a:p>
            <a:r>
              <a:rPr lang="en-US" sz="1000" dirty="0">
                <a:ea typeface="PMingLiU" panose="02020500000000000000" pitchFamily="18" charset="-120"/>
              </a:rPr>
              <a:t> </a:t>
            </a:r>
          </a:p>
        </p:txBody>
      </p:sp>
    </p:spTree>
    <p:extLst>
      <p:ext uri="{BB962C8B-B14F-4D97-AF65-F5344CB8AC3E}">
        <p14:creationId xmlns:p14="http://schemas.microsoft.com/office/powerpoint/2010/main" val="412207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(BZ)</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79512" y="771550"/>
            <a:ext cx="8784976" cy="3970318"/>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r>
              <a:rPr lang="en-US" sz="900" dirty="0">
                <a:ea typeface="PMingLiU" panose="02020500000000000000" pitchFamily="18" charset="-120"/>
              </a:rPr>
              <a:t>Overall, Belize's economy is projected to experience growth in 2025, fueled by a thriving tourism sector, increased foreign investment, and the development of new economic opportunities. </a:t>
            </a:r>
            <a:endParaRPr lang="es-GT" sz="900" dirty="0">
              <a:ea typeface="PMingLiU" panose="02020500000000000000" pitchFamily="18" charset="-120"/>
            </a:endParaRPr>
          </a:p>
          <a:p>
            <a:r>
              <a:rPr lang="en-US" sz="900" dirty="0">
                <a:ea typeface="PMingLiU" panose="02020500000000000000" pitchFamily="18" charset="-120"/>
              </a:rPr>
              <a:t> </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Tourism as the main driver:</a:t>
            </a:r>
            <a:endParaRPr lang="es-GT" sz="900" dirty="0">
              <a:ea typeface="PMingLiU" panose="02020500000000000000" pitchFamily="18" charset="-120"/>
            </a:endParaRPr>
          </a:p>
          <a:p>
            <a:r>
              <a:rPr lang="en-US" sz="900" dirty="0">
                <a:ea typeface="PMingLiU" panose="02020500000000000000" pitchFamily="18" charset="-120"/>
              </a:rPr>
              <a:t>The tourism industry is anticipated to remain the primary driver of economic growth, with increased visitor arrivals and new developments in the hospitality sector. </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Foreign investment growth:</a:t>
            </a:r>
            <a:endParaRPr lang="es-GT" sz="900" dirty="0">
              <a:ea typeface="PMingLiU" panose="02020500000000000000" pitchFamily="18" charset="-120"/>
            </a:endParaRPr>
          </a:p>
          <a:p>
            <a:r>
              <a:rPr lang="en-US" sz="900" dirty="0">
                <a:ea typeface="PMingLiU" panose="02020500000000000000" pitchFamily="18" charset="-120"/>
              </a:rPr>
              <a:t>Foreign investment is expected to rise steadily, contributing significantly to the economy. </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Low unemployment:</a:t>
            </a:r>
            <a:endParaRPr lang="es-GT" sz="900" dirty="0">
              <a:ea typeface="PMingLiU" panose="02020500000000000000" pitchFamily="18" charset="-120"/>
            </a:endParaRPr>
          </a:p>
          <a:p>
            <a:r>
              <a:rPr lang="en-US" sz="900" dirty="0">
                <a:ea typeface="PMingLiU" panose="02020500000000000000" pitchFamily="18" charset="-120"/>
              </a:rPr>
              <a:t>Belize is predicted to experience historically low unemployment rates. </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Emerging sectors:</a:t>
            </a:r>
            <a:endParaRPr lang="es-GT" sz="900" dirty="0">
              <a:ea typeface="PMingLiU" panose="02020500000000000000" pitchFamily="18" charset="-120"/>
            </a:endParaRPr>
          </a:p>
          <a:p>
            <a:r>
              <a:rPr lang="en-US" sz="900" dirty="0">
                <a:ea typeface="PMingLiU" panose="02020500000000000000" pitchFamily="18" charset="-120"/>
              </a:rPr>
              <a:t>Sectors like trade finance, logistics, and near-shoring are expected to play a growing role in diversifying the economy. </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Infrastructure development:</a:t>
            </a:r>
            <a:endParaRPr lang="es-GT" sz="900" dirty="0">
              <a:ea typeface="PMingLiU" panose="02020500000000000000" pitchFamily="18" charset="-120"/>
            </a:endParaRPr>
          </a:p>
          <a:p>
            <a:r>
              <a:rPr lang="en-US" sz="900" dirty="0">
                <a:ea typeface="PMingLiU" panose="02020500000000000000" pitchFamily="18" charset="-120"/>
              </a:rPr>
              <a:t>Expansion of the international airport and potential development of the Maya Train could further boost tourism and economic activity. </a:t>
            </a:r>
            <a:endParaRPr lang="es-GT" sz="900" dirty="0">
              <a:ea typeface="PMingLiU" panose="02020500000000000000" pitchFamily="18" charset="-120"/>
            </a:endParaRPr>
          </a:p>
          <a:p>
            <a:r>
              <a:rPr lang="en-US" sz="900" dirty="0">
                <a:ea typeface="PMingLiU" panose="02020500000000000000" pitchFamily="18" charset="-120"/>
              </a:rPr>
              <a:t>Potential challenges:</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Sustainability concerns:</a:t>
            </a:r>
            <a:endParaRPr lang="es-GT" sz="900" dirty="0">
              <a:ea typeface="PMingLiU" panose="02020500000000000000" pitchFamily="18" charset="-120"/>
            </a:endParaRPr>
          </a:p>
          <a:p>
            <a:r>
              <a:rPr lang="en-US" sz="900" dirty="0">
                <a:ea typeface="PMingLiU" panose="02020500000000000000" pitchFamily="18" charset="-120"/>
              </a:rPr>
              <a:t>Balancing economic growth with environmental protection and managing the impact of tourism on sensitive ecosystems like the Belize Barrier Reef. </a:t>
            </a:r>
            <a:endParaRPr lang="es-GT" sz="900" dirty="0">
              <a:ea typeface="PMingLiU" panose="02020500000000000000" pitchFamily="18" charset="-120"/>
            </a:endParaRPr>
          </a:p>
          <a:p>
            <a:pPr lvl="0" indent="-342900">
              <a:buSzPts val="1000"/>
              <a:buFont typeface="Symbol" panose="05050102010706020507" pitchFamily="18" charset="2"/>
              <a:buChar char=""/>
              <a:tabLst>
                <a:tab pos="457200" algn="l"/>
              </a:tabLst>
            </a:pPr>
            <a:r>
              <a:rPr lang="en-US" sz="900" dirty="0">
                <a:ea typeface="PMingLiU" panose="02020500000000000000" pitchFamily="18" charset="-120"/>
              </a:rPr>
              <a:t>Taxation and fiscal policy:</a:t>
            </a:r>
            <a:endParaRPr lang="es-GT" sz="900" dirty="0">
              <a:ea typeface="PMingLiU" panose="02020500000000000000" pitchFamily="18" charset="-120"/>
            </a:endParaRPr>
          </a:p>
          <a:p>
            <a:r>
              <a:rPr lang="en-US" sz="900" dirty="0">
                <a:ea typeface="PMingLiU" panose="02020500000000000000" pitchFamily="18" charset="-120"/>
              </a:rPr>
              <a:t>Addressing potential challenges related to low tax collection and managing public debt. </a:t>
            </a:r>
            <a:endParaRPr lang="es-GT" sz="900" dirty="0">
              <a:ea typeface="PMingLiU" panose="02020500000000000000" pitchFamily="18"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77295775"/>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Imagen 1">
            <a:extLst>
              <a:ext uri="{FF2B5EF4-FFF2-40B4-BE49-F238E27FC236}">
                <a16:creationId xmlns:a16="http://schemas.microsoft.com/office/drawing/2014/main" id="{895F731D-62EB-5B53-F1BB-00D4F5FBD9D4}"/>
              </a:ext>
            </a:extLst>
          </p:cNvPr>
          <p:cNvPicPr>
            <a:picLocks noChangeAspect="1"/>
          </p:cNvPicPr>
          <p:nvPr/>
        </p:nvPicPr>
        <p:blipFill>
          <a:blip r:embed="rId3"/>
          <a:stretch>
            <a:fillRect/>
          </a:stretch>
        </p:blipFill>
        <p:spPr>
          <a:xfrm>
            <a:off x="4355976" y="1582471"/>
            <a:ext cx="267494" cy="267494"/>
          </a:xfrm>
          <a:prstGeom prst="rect">
            <a:avLst/>
          </a:prstGeom>
        </p:spPr>
      </p:pic>
    </p:spTree>
    <p:extLst>
      <p:ext uri="{BB962C8B-B14F-4D97-AF65-F5344CB8AC3E}">
        <p14:creationId xmlns:p14="http://schemas.microsoft.com/office/powerpoint/2010/main" val="338354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3BA9-C0C6-1857-AD79-5E9326C79B6D}"/>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E23393E-98B7-65D2-0AB6-8CDA0C2C557B}"/>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AC0B5163-3F70-67D4-1C1C-3659970FDAC4}"/>
              </a:ext>
            </a:extLst>
          </p:cNvPr>
          <p:cNvGraphicFramePr>
            <a:graphicFrameLocks noGrp="1"/>
          </p:cNvGraphicFramePr>
          <p:nvPr>
            <p:extLst>
              <p:ext uri="{D42A27DB-BD31-4B8C-83A1-F6EECF244321}">
                <p14:modId xmlns:p14="http://schemas.microsoft.com/office/powerpoint/2010/main" val="2107329905"/>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27413">
                  <a:extLst>
                    <a:ext uri="{9D8B030D-6E8A-4147-A177-3AD203B41FA5}">
                      <a16:colId xmlns:a16="http://schemas.microsoft.com/office/drawing/2014/main" val="1714653431"/>
                    </a:ext>
                  </a:extLst>
                </a:gridCol>
                <a:gridCol w="720521">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$3,389.50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$2,722.00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 </a:t>
                      </a:r>
                      <a:r>
                        <a:rPr lang="es-GT"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$667.50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Subject to FDR availability  space.</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$6,960.00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$6,135.00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$825.00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1050" b="0" i="0" u="none" strike="noStrike" dirty="0">
                          <a:solidFill>
                            <a:schemeClr val="tx1"/>
                          </a:solidFill>
                          <a:effectLst/>
                          <a:latin typeface="Candara" panose="020E0502030303020204" pitchFamily="34" charset="0"/>
                          <a:ea typeface="新細明體" panose="02020500000000000000" pitchFamily="18" charset="-120"/>
                          <a:cs typeface="+mn-cs"/>
                        </a:rPr>
                        <a:t>It was reduced import lifting from 2023 425 units to 2024 378 units.  </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(Ocean) 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$269,179.00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$248,426.00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$20,753.00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eaLnBrk="1" fontAlgn="ctr" latinLnBrk="0" hangingPunct="1">
                        <a:lnSpc>
                          <a:spcPct val="100000"/>
                        </a:lnSpc>
                        <a:spcBef>
                          <a:spcPts val="0"/>
                        </a:spcBef>
                        <a:spcAft>
                          <a:spcPts val="0"/>
                        </a:spcAft>
                        <a:buClrTx/>
                        <a:buSzTx/>
                        <a:buFont typeface="Arial" panose="020B0604020202020204" pitchFamily="34" charset="0"/>
                        <a:buChar char="•"/>
                        <a:tabLst/>
                        <a:defRPr/>
                      </a:pPr>
                      <a:r>
                        <a:rPr lang="es-GT" altLang="zh-TW" sz="1050" b="0" i="0" u="none" strike="noStrike" dirty="0">
                          <a:solidFill>
                            <a:schemeClr val="tx1"/>
                          </a:solidFill>
                          <a:effectLst/>
                          <a:latin typeface="Candara" panose="020E0502030303020204" pitchFamily="34" charset="0"/>
                          <a:ea typeface="新細明體" panose="02020500000000000000" pitchFamily="18" charset="-120"/>
                          <a:cs typeface="+mn-cs"/>
                        </a:rPr>
                        <a:t>It was reduced import lifting.</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indent="-171450" algn="l" fontAlgn="ctr">
                        <a:buFont typeface="Arial" panose="020B0604020202020204" pitchFamily="34" charset="0"/>
                        <a:buChar char="•"/>
                      </a:pPr>
                      <a:r>
                        <a:rPr lang="es-GT" altLang="zh-TW" sz="1000" b="0" i="0" u="none" strike="noStrike" dirty="0">
                          <a:solidFill>
                            <a:srgbClr val="000000"/>
                          </a:solidFill>
                          <a:effectLst/>
                          <a:latin typeface="Candara" panose="020E0502030303020204" pitchFamily="34" charset="0"/>
                          <a:ea typeface="新細明體" panose="02020500000000000000" pitchFamily="18" charset="-120"/>
                        </a:rPr>
                        <a:t>Subject to FDR availability  space.</a:t>
                      </a: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FDF77921-A0FC-EFAA-17D4-049D79AE58DA}"/>
              </a:ext>
            </a:extLst>
          </p:cNvPr>
          <p:cNvSpPr txBox="1"/>
          <p:nvPr/>
        </p:nvSpPr>
        <p:spPr>
          <a:xfrm>
            <a:off x="107504"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 - customs taxes make it uncompetitive</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FD147A4A-C073-4811-BA70-52011A2EE97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Tree>
    <p:extLst>
      <p:ext uri="{BB962C8B-B14F-4D97-AF65-F5344CB8AC3E}">
        <p14:creationId xmlns:p14="http://schemas.microsoft.com/office/powerpoint/2010/main" val="155822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EMX</a:t>
            </a:r>
          </a:p>
          <a:p>
            <a:pPr lvl="0" algn="ctr">
              <a:defRPr/>
            </a:pPr>
            <a:r>
              <a:rPr lang="en-US" altLang="zh-CN" sz="2400" b="1" dirty="0">
                <a:solidFill>
                  <a:prstClr val="black">
                    <a:lumMod val="85000"/>
                    <a:lumOff val="15000"/>
                  </a:prstClr>
                </a:solidFill>
                <a:latin typeface="DFKai-SB" pitchFamily="65" charset="-120"/>
                <a:ea typeface="DFKai-SB" pitchFamily="65" charset="-120"/>
              </a:rPr>
              <a:t>(MEXICO)</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701572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84441-2C8F-D126-6054-584FA898895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62AF6EC-4506-AD67-445B-8965F436F91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(GT+BZ)</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2A2F88C-4802-18B4-8CC8-D66DB7C848F7}"/>
              </a:ext>
            </a:extLst>
          </p:cNvPr>
          <p:cNvGraphicFramePr>
            <a:graphicFrameLocks noGrp="1"/>
          </p:cNvGraphicFramePr>
          <p:nvPr>
            <p:extLst>
              <p:ext uri="{D42A27DB-BD31-4B8C-83A1-F6EECF244321}">
                <p14:modId xmlns:p14="http://schemas.microsoft.com/office/powerpoint/2010/main" val="3080868642"/>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2024</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$3,389.50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$2,722.00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$675.50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 Reduced  port Stay at Terminal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GT"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2EDADB66-4549-93BE-DBAD-FD2C41EEF2C7}"/>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 -  No expansion plan </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DA17503D-85EF-031A-2BB1-BCC2FE7324F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Tree>
    <p:extLst>
      <p:ext uri="{BB962C8B-B14F-4D97-AF65-F5344CB8AC3E}">
        <p14:creationId xmlns:p14="http://schemas.microsoft.com/office/powerpoint/2010/main" val="2372462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UNI</a:t>
            </a:r>
          </a:p>
          <a:p>
            <a:pPr lvl="0" algn="ctr">
              <a:defRPr/>
            </a:pPr>
            <a:r>
              <a:rPr lang="en-US" altLang="zh-CN" sz="2400" b="1" dirty="0">
                <a:solidFill>
                  <a:prstClr val="black">
                    <a:lumMod val="85000"/>
                    <a:lumOff val="15000"/>
                  </a:prstClr>
                </a:solidFill>
                <a:latin typeface="DFKai-SB" pitchFamily="65" charset="-120"/>
                <a:ea typeface="DFKai-SB" pitchFamily="65" charset="-120"/>
              </a:rPr>
              <a:t>(HONDURAS)</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1988472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32</a:t>
            </a:fld>
            <a:endParaRPr lang="en-US" sz="1200" dirty="0">
              <a:solidFill>
                <a:prstClr val="black"/>
              </a:solidFill>
              <a:latin typeface="Calibri"/>
            </a:endParaRPr>
          </a:p>
        </p:txBody>
      </p:sp>
      <p:graphicFrame>
        <p:nvGraphicFramePr>
          <p:cNvPr id="2" name="Table 4">
            <a:extLst>
              <a:ext uri="{FF2B5EF4-FFF2-40B4-BE49-F238E27FC236}">
                <a16:creationId xmlns:a16="http://schemas.microsoft.com/office/drawing/2014/main" id="{9B8021B5-8DCA-6270-5C04-4D397955F8BF}"/>
              </a:ext>
            </a:extLst>
          </p:cNvPr>
          <p:cNvGraphicFramePr>
            <a:graphicFrameLocks noGrp="1"/>
          </p:cNvGraphicFramePr>
          <p:nvPr>
            <p:extLst>
              <p:ext uri="{D42A27DB-BD31-4B8C-83A1-F6EECF244321}">
                <p14:modId xmlns:p14="http://schemas.microsoft.com/office/powerpoint/2010/main" val="2013924827"/>
              </p:ext>
            </p:extLst>
          </p:nvPr>
        </p:nvGraphicFramePr>
        <p:xfrm>
          <a:off x="104257" y="686688"/>
          <a:ext cx="8935488" cy="3861181"/>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25109">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1,766</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1,513</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86%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1,754</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080120">
                <a:tc vMerge="1">
                  <a:txBody>
                    <a:bodyPr/>
                    <a:lstStyle/>
                    <a:p>
                      <a:endParaRPr lang="en-US"/>
                    </a:p>
                  </a:txBody>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223</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284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127%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245</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(CF</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707</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Font typeface="Arial"/>
                        <a:buNone/>
                      </a:pPr>
                      <a:r>
                        <a:rPr lang="en-US" altLang="zh-TW" sz="1000" dirty="0">
                          <a:solidFill>
                            <a:schemeClr val="dk1"/>
                          </a:solidFill>
                          <a:latin typeface="DFKai-SB"/>
                          <a:ea typeface="DFKai-SB"/>
                          <a:cs typeface="DFKai-SB"/>
                          <a:sym typeface="DFKai-SB"/>
                        </a:rPr>
                        <a:t>428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61%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439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075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24554039"/>
              </p:ext>
            </p:extLst>
          </p:nvPr>
        </p:nvGraphicFramePr>
        <p:xfrm>
          <a:off x="104257" y="686688"/>
          <a:ext cx="8935488" cy="4293229"/>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41133">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USEC</a:t>
                      </a:r>
                    </a:p>
                    <a:p>
                      <a:pPr algn="ctr" rtl="0" fontAlgn="ctr"/>
                      <a:r>
                        <a:rPr lang="en-US" altLang="zh-TW"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286</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36%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296144">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220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248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112%</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HN</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WCCA+CARB</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104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42%</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Tree>
    <p:extLst>
      <p:ext uri="{BB962C8B-B14F-4D97-AF65-F5344CB8AC3E}">
        <p14:creationId xmlns:p14="http://schemas.microsoft.com/office/powerpoint/2010/main" val="248771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3" name="文字方塊 2"/>
          <p:cNvSpPr txBox="1"/>
          <p:nvPr/>
        </p:nvSpPr>
        <p:spPr>
          <a:xfrm>
            <a:off x="114400" y="646348"/>
            <a:ext cx="8418040" cy="369332"/>
          </a:xfrm>
          <a:prstGeom prst="rect">
            <a:avLst/>
          </a:prstGeom>
          <a:noFill/>
        </p:spPr>
        <p:txBody>
          <a:bodyPr wrap="square" rtlCol="0">
            <a:spAutoFit/>
          </a:bodyPr>
          <a:lstStyle/>
          <a:p>
            <a:r>
              <a:rPr lang="en-US" b="1" dirty="0">
                <a:latin typeface="Candara" panose="020E0502030303020204" pitchFamily="34" charset="0"/>
              </a:rPr>
              <a:t>Commercial side:</a:t>
            </a:r>
          </a:p>
        </p:txBody>
      </p:sp>
      <p:sp>
        <p:nvSpPr>
          <p:cNvPr id="8" name="文字方塊 7"/>
          <p:cNvSpPr txBox="1"/>
          <p:nvPr/>
        </p:nvSpPr>
        <p:spPr>
          <a:xfrm>
            <a:off x="114400" y="2859782"/>
            <a:ext cx="8922096" cy="615553"/>
          </a:xfrm>
          <a:prstGeom prst="rect">
            <a:avLst/>
          </a:prstGeom>
          <a:noFill/>
        </p:spPr>
        <p:txBody>
          <a:bodyPr wrap="square" rtlCol="0">
            <a:spAutoFit/>
          </a:bodyPr>
          <a:lstStyle/>
          <a:p>
            <a:r>
              <a:rPr lang="en-US" sz="1600" b="1" dirty="0">
                <a:latin typeface="Candara" panose="020E0502030303020204" pitchFamily="34" charset="0"/>
              </a:rPr>
              <a:t>Future Plan Suggestion:</a:t>
            </a:r>
          </a:p>
          <a:p>
            <a:endParaRPr lang="en-US" dirty="0"/>
          </a:p>
        </p:txBody>
      </p:sp>
    </p:spTree>
    <p:extLst>
      <p:ext uri="{BB962C8B-B14F-4D97-AF65-F5344CB8AC3E}">
        <p14:creationId xmlns:p14="http://schemas.microsoft.com/office/powerpoint/2010/main" val="4098307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(HN)</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p:cNvSpPr txBox="1"/>
          <p:nvPr/>
        </p:nvSpPr>
        <p:spPr>
          <a:xfrm>
            <a:off x="179512" y="771550"/>
            <a:ext cx="8784976" cy="2862322"/>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17208943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r>
                        <a:rPr lang="en-US" sz="1400" dirty="0">
                          <a:latin typeface="Candara" panose="020E05020303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9773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275728410"/>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rPr>
                        <a:t>　</a:t>
                      </a:r>
                    </a:p>
                    <a:p>
                      <a:pPr algn="ctr" fontAlgn="ctr"/>
                      <a:r>
                        <a:rPr lang="en-US" altLang="zh-TW" sz="1050" b="0" u="none" strike="noStrike" dirty="0">
                          <a:solidFill>
                            <a:schemeClr val="tx1"/>
                          </a:solidFill>
                          <a:effectLst/>
                        </a:rPr>
                        <a:t>ECD </a:t>
                      </a:r>
                      <a:r>
                        <a:rPr lang="en-US" sz="1050" b="0" u="none" strike="noStrike" dirty="0">
                          <a:solidFill>
                            <a:schemeClr val="tx1"/>
                          </a:solidFill>
                          <a:effectLst/>
                        </a:rPr>
                        <a:t>KPI</a:t>
                      </a:r>
                      <a:endParaRPr lang="en-US" sz="105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rPr>
                        <a:t>　</a:t>
                      </a:r>
                      <a:r>
                        <a:rPr lang="en-US" altLang="zh-TW" sz="900" u="none" strike="noStrike" dirty="0">
                          <a:solidFill>
                            <a:schemeClr val="tx1"/>
                          </a:solidFill>
                          <a:effectLst/>
                        </a:rPr>
                        <a:t>Item</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2023</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rPr>
                        <a:t>2024</a:t>
                      </a:r>
                      <a:endParaRPr lang="en-US" altLang="zh-TW"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Diff</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Arial" panose="020B0604020202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rPr>
                        <a:t>　</a:t>
                      </a:r>
                      <a:endParaRPr lang="zh-TW" altLang="en-US" sz="600" b="0"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rPr>
                        <a:t>IMD</a:t>
                      </a:r>
                      <a:r>
                        <a:rPr lang="en-US" sz="1050" b="0" u="none" strike="noStrike" dirty="0">
                          <a:effectLst/>
                        </a:rPr>
                        <a:t>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Cost </a:t>
                      </a:r>
                      <a:r>
                        <a:rPr lang="en-US" altLang="zh-TW" sz="1050" b="0" i="0" u="none" strike="noStrike" dirty="0">
                          <a:solidFill>
                            <a:srgbClr val="000000"/>
                          </a:solidFill>
                          <a:effectLst/>
                          <a:latin typeface="Arial" panose="020B0604020202020204" pitchFamily="34" charset="0"/>
                          <a:ea typeface="新細明體" panose="02020500000000000000" pitchFamily="18" charset="-120"/>
                        </a:rPr>
                        <a:t>Saving Project</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endParaRPr lang="zh-TW" altLang="en-US" sz="6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endParaRPr lang="zh-TW" altLang="en-US" sz="6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Arial" panose="020B0604020202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rPr>
                        <a:t>　</a:t>
                      </a:r>
                      <a:endParaRPr lang="zh-TW" altLang="en-US" sz="6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36</a:t>
            </a:fld>
            <a:endParaRPr lang="en-US" sz="1000" dirty="0"/>
          </a:p>
        </p:txBody>
      </p:sp>
    </p:spTree>
    <p:extLst>
      <p:ext uri="{BB962C8B-B14F-4D97-AF65-F5344CB8AC3E}">
        <p14:creationId xmlns:p14="http://schemas.microsoft.com/office/powerpoint/2010/main" val="2601424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(HN)</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09981170"/>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rPr>
                        <a:t>2024</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rPr>
                        <a:t>Diff</a:t>
                      </a:r>
                      <a:endParaRPr lang="en-US" sz="800" b="1"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rPr>
                        <a:t>Action Plan</a:t>
                      </a:r>
                      <a:r>
                        <a:rPr lang="zh-TW" altLang="en-US" sz="800" b="1" u="none" strike="noStrike" dirty="0">
                          <a:solidFill>
                            <a:schemeClr val="tx1"/>
                          </a:solidFill>
                          <a:effectLst/>
                        </a:rPr>
                        <a:t> </a:t>
                      </a:r>
                      <a:r>
                        <a:rPr lang="en-US" altLang="zh-TW" sz="800" b="1" u="none" strike="noStrike" dirty="0">
                          <a:solidFill>
                            <a:schemeClr val="tx1"/>
                          </a:solidFill>
                          <a:effectLst/>
                        </a:rPr>
                        <a:t>in 2025</a:t>
                      </a:r>
                      <a:endParaRPr lang="en-US" sz="800" b="1" i="0" u="none" strike="noStrike" dirty="0">
                        <a:solidFill>
                          <a:schemeClr val="tx1"/>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rPr>
                        <a:t>OPD 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BOA</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rPr>
                        <a:t>Port Stay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rPr>
                        <a:t>Productivity</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rPr>
                        <a:t>OCD KPI</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rPr>
                        <a:t>Incentive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rPr>
                        <a:t>Empty Storage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rPr>
                        <a:t>Rate Reduction</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Tree>
    <p:extLst>
      <p:ext uri="{BB962C8B-B14F-4D97-AF65-F5344CB8AC3E}">
        <p14:creationId xmlns:p14="http://schemas.microsoft.com/office/powerpoint/2010/main" val="732714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38</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8117379"/>
              </p:ext>
            </p:extLst>
          </p:nvPr>
        </p:nvGraphicFramePr>
        <p:xfrm>
          <a:off x="104258" y="700835"/>
          <a:ext cx="8935485" cy="4029862"/>
        </p:xfrm>
        <a:graphic>
          <a:graphicData uri="http://schemas.openxmlformats.org/drawingml/2006/table">
            <a:tbl>
              <a:tblPr/>
              <a:tblGrid>
                <a:gridCol w="550558">
                  <a:extLst>
                    <a:ext uri="{9D8B030D-6E8A-4147-A177-3AD203B41FA5}">
                      <a16:colId xmlns:a16="http://schemas.microsoft.com/office/drawing/2014/main" val="20000"/>
                    </a:ext>
                  </a:extLst>
                </a:gridCol>
                <a:gridCol w="964856">
                  <a:extLst>
                    <a:ext uri="{9D8B030D-6E8A-4147-A177-3AD203B41FA5}">
                      <a16:colId xmlns:a16="http://schemas.microsoft.com/office/drawing/2014/main" val="20001"/>
                    </a:ext>
                  </a:extLst>
                </a:gridCol>
                <a:gridCol w="371342">
                  <a:extLst>
                    <a:ext uri="{9D8B030D-6E8A-4147-A177-3AD203B41FA5}">
                      <a16:colId xmlns:a16="http://schemas.microsoft.com/office/drawing/2014/main" val="20006"/>
                    </a:ext>
                  </a:extLst>
                </a:gridCol>
                <a:gridCol w="92480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852">
                  <a:extLst>
                    <a:ext uri="{9D8B030D-6E8A-4147-A177-3AD203B41FA5}">
                      <a16:colId xmlns:a16="http://schemas.microsoft.com/office/drawing/2014/main" val="2807462935"/>
                    </a:ext>
                  </a:extLst>
                </a:gridCol>
                <a:gridCol w="3746907">
                  <a:extLst>
                    <a:ext uri="{9D8B030D-6E8A-4147-A177-3AD203B41FA5}">
                      <a16:colId xmlns:a16="http://schemas.microsoft.com/office/drawing/2014/main" val="20005"/>
                    </a:ext>
                  </a:extLst>
                </a:gridCol>
              </a:tblGrid>
              <a:tr h="3600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9435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7655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(Q</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20,581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22,492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27,308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98907">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dirty="0">
                          <a:solidFill>
                            <a:schemeClr val="tx1"/>
                          </a:solidFill>
                          <a:effectLst/>
                          <a:latin typeface="DFKai-SB" pitchFamily="65" charset="-120"/>
                          <a:ea typeface="DFKai-SB" pitchFamily="65" charset="-120"/>
                        </a:rPr>
                        <a:t> EXP.</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rPr>
                        <a:t>=&gt;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(Y</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8,948</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10,771</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12,959</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114687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15141045"/>
              </p:ext>
            </p:extLst>
          </p:nvPr>
        </p:nvGraphicFramePr>
        <p:xfrm>
          <a:off x="104257" y="686688"/>
          <a:ext cx="8935488" cy="4197032"/>
        </p:xfrm>
        <a:graphic>
          <a:graphicData uri="http://schemas.openxmlformats.org/drawingml/2006/table">
            <a:tbl>
              <a:tblPr/>
              <a:tblGrid>
                <a:gridCol w="507303">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3952754038"/>
                    </a:ext>
                  </a:extLst>
                </a:gridCol>
                <a:gridCol w="3603649">
                  <a:extLst>
                    <a:ext uri="{9D8B030D-6E8A-4147-A177-3AD203B41FA5}">
                      <a16:colId xmlns:a16="http://schemas.microsoft.com/office/drawing/2014/main" val="20005"/>
                    </a:ext>
                  </a:extLst>
                </a:gridCol>
              </a:tblGrid>
              <a:tr h="40685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t>
                      </a:r>
                      <a:r>
                        <a:rPr lang="en-US" altLang="zh-TW" sz="1000" b="0" i="0" u="none" strike="noStrike" dirty="0">
                          <a:solidFill>
                            <a:srgbClr val="000000"/>
                          </a:solidFill>
                          <a:effectLst/>
                          <a:latin typeface="DFKai-SB" pitchFamily="65" charset="-120"/>
                          <a:ea typeface="DFKai-SB" pitchFamily="65" charset="-120"/>
                        </a:rPr>
                        <a:t>&amp;</a:t>
                      </a:r>
                      <a:r>
                        <a:rPr lang="de-DE" sz="1000" b="0" i="0" u="none" strike="noStrike" dirty="0">
                          <a:solidFill>
                            <a:srgbClr val="000000"/>
                          </a:solidFill>
                          <a:effectLst/>
                          <a:latin typeface="DFKai-SB" pitchFamily="65" charset="-120"/>
                          <a:ea typeface="DFKai-SB" pitchFamily="65" charset="-120"/>
                        </a:rPr>
                        <a:t>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090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8641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a:t>
                      </a:r>
                    </a:p>
                    <a:p>
                      <a:pPr algn="ctr" rtl="0" fontAlgn="ctr"/>
                      <a:r>
                        <a:rPr lang="en-US" altLang="zh-TW" sz="1000" b="0" i="0" u="none" strike="noStrike" baseline="0" dirty="0">
                          <a:solidFill>
                            <a:srgbClr val="000000"/>
                          </a:solidFill>
                          <a:effectLst/>
                          <a:latin typeface="DFKai-SB" pitchFamily="65" charset="-120"/>
                          <a:ea typeface="DFKai-SB" pitchFamily="65" charset="-120"/>
                        </a:rPr>
                        <a:t>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(CB+V</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495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124%</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1676913">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sym typeface="Wingdings" pitchFamily="2" charset="2"/>
                        </a:rPr>
                        <a:t>MX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8,500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9,584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113%</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9,800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040015">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MX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1,300</a:t>
                      </a:r>
                      <a:endParaRPr lang="en-US"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1,583</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tx1"/>
                          </a:solidFill>
                          <a:latin typeface="DFKai-SB"/>
                          <a:ea typeface="DFKai-SB"/>
                          <a:cs typeface="DFKai-SB"/>
                          <a:sym typeface="DFKai-SB"/>
                        </a:rPr>
                        <a:t>122%</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1,450</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9" name="Title 11"/>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Tree>
    <p:extLst>
      <p:ext uri="{BB962C8B-B14F-4D97-AF65-F5344CB8AC3E}">
        <p14:creationId xmlns:p14="http://schemas.microsoft.com/office/powerpoint/2010/main" val="311763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p:cNvSpPr txBox="1"/>
          <p:nvPr/>
        </p:nvSpPr>
        <p:spPr>
          <a:xfrm>
            <a:off x="114400" y="646349"/>
            <a:ext cx="1922321" cy="369332"/>
          </a:xfrm>
          <a:prstGeom prst="rect">
            <a:avLst/>
          </a:prstGeom>
          <a:noFill/>
        </p:spPr>
        <p:txBody>
          <a:bodyPr wrap="none" rtlCol="0">
            <a:spAutoFit/>
          </a:bodyPr>
          <a:lstStyle/>
          <a:p>
            <a:r>
              <a:rPr lang="en-US" b="1" dirty="0">
                <a:latin typeface="Candara" panose="020E0502030303020204" pitchFamily="34" charset="0"/>
              </a:rPr>
              <a:t>Commercial side: </a:t>
            </a:r>
          </a:p>
        </p:txBody>
      </p:sp>
      <p:sp>
        <p:nvSpPr>
          <p:cNvPr id="8" name="文字方塊 7"/>
          <p:cNvSpPr txBox="1"/>
          <p:nvPr/>
        </p:nvSpPr>
        <p:spPr>
          <a:xfrm>
            <a:off x="114400" y="2896364"/>
            <a:ext cx="2582758" cy="369332"/>
          </a:xfrm>
          <a:prstGeom prst="rect">
            <a:avLst/>
          </a:prstGeom>
          <a:noFill/>
        </p:spPr>
        <p:txBody>
          <a:bodyPr wrap="none" rtlCol="0">
            <a:spAutoFit/>
          </a:bodyPr>
          <a:lstStyle/>
          <a:p>
            <a:r>
              <a:rPr lang="en-US" b="1" dirty="0">
                <a:latin typeface="Candara" panose="020E0502030303020204" pitchFamily="34" charset="0"/>
              </a:rPr>
              <a:t>Future Plan Suggestion: </a:t>
            </a:r>
          </a:p>
        </p:txBody>
      </p:sp>
    </p:spTree>
    <p:extLst>
      <p:ext uri="{BB962C8B-B14F-4D97-AF65-F5344CB8AC3E}">
        <p14:creationId xmlns:p14="http://schemas.microsoft.com/office/powerpoint/2010/main" val="33957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(MX)</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p:cNvSpPr txBox="1"/>
          <p:nvPr/>
        </p:nvSpPr>
        <p:spPr>
          <a:xfrm>
            <a:off x="179512" y="771550"/>
            <a:ext cx="8784976" cy="2800767"/>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br>
              <a:rPr lang="en-US" sz="1200" dirty="0">
                <a:latin typeface="Candara" panose="020E0502030303020204" pitchFamily="34" charset="0"/>
              </a:rPr>
            </a:br>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dirty="0">
              <a:latin typeface="Candara" panose="020E0502030303020204" pitchFamily="34" charset="0"/>
            </a:endParaRPr>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301223447"/>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a:t>
                      </a:r>
                      <a:r>
                        <a:rPr lang="en-US" altLang="zh-TW" sz="1400" dirty="0">
                          <a:latin typeface="Candara" panose="020E0502030303020204" pitchFamily="34" charset="0"/>
                        </a:rPr>
                        <a:t>5</a:t>
                      </a: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384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68063780"/>
              </p:ext>
            </p:extLst>
          </p:nvPr>
        </p:nvGraphicFramePr>
        <p:xfrm>
          <a:off x="107504" y="843561"/>
          <a:ext cx="8928993" cy="40324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81057">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900" b="0" u="none" strike="noStrike" dirty="0">
                          <a:solidFill>
                            <a:schemeClr val="tx1"/>
                          </a:solidFill>
                          <a:effectLst/>
                          <a:latin typeface="Candara" panose="020E0502030303020204" pitchFamily="34" charset="0"/>
                        </a:rPr>
                        <a:t>ECD </a:t>
                      </a:r>
                      <a:r>
                        <a:rPr lang="en-US" sz="900" b="0" u="none" strike="noStrike" dirty="0">
                          <a:solidFill>
                            <a:schemeClr val="tx1"/>
                          </a:solidFill>
                          <a:effectLst/>
                          <a:latin typeface="Candara" panose="020E0502030303020204" pitchFamily="34" charset="0"/>
                        </a:rPr>
                        <a:t>KPI</a:t>
                      </a:r>
                      <a:endParaRPr 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2023</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1" u="none" strike="noStrike" dirty="0">
                          <a:solidFill>
                            <a:schemeClr val="tx1"/>
                          </a:solidFill>
                          <a:effectLst/>
                          <a:latin typeface="Candara" panose="020E0502030303020204" pitchFamily="34" charset="0"/>
                        </a:rPr>
                        <a:t>2024</a:t>
                      </a:r>
                      <a:endParaRPr lang="en-US" altLang="zh-TW"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Diff</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solidFill>
                            <a:schemeClr val="tx1"/>
                          </a:solidFill>
                          <a:effectLst/>
                          <a:latin typeface="Candara" panose="020E0502030303020204" pitchFamily="34" charset="0"/>
                        </a:rPr>
                        <a:t>Action Plan</a:t>
                      </a:r>
                      <a:r>
                        <a:rPr lang="zh-TW" altLang="en-US" sz="900" b="1" u="none" strike="noStrike" dirty="0">
                          <a:solidFill>
                            <a:schemeClr val="tx1"/>
                          </a:solidFill>
                          <a:effectLst/>
                          <a:latin typeface="Candara" panose="020E0502030303020204" pitchFamily="34" charset="0"/>
                        </a:rPr>
                        <a:t> </a:t>
                      </a:r>
                      <a:r>
                        <a:rPr lang="en-US" altLang="zh-TW" sz="900" b="1" u="none" strike="noStrike" dirty="0">
                          <a:solidFill>
                            <a:schemeClr val="tx1"/>
                          </a:solidFill>
                          <a:effectLst/>
                          <a:latin typeface="Candara" panose="020E0502030303020204" pitchFamily="34" charset="0"/>
                        </a:rPr>
                        <a:t>in 2025</a:t>
                      </a:r>
                      <a:endParaRPr lang="en-US" sz="9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9718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27716">
                <a:tc vMerge="1">
                  <a:txBody>
                    <a:bodyPr/>
                    <a:lstStyle/>
                    <a:p>
                      <a:endParaRPr 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823070">
                <a:tc vMerge="1">
                  <a:txBody>
                    <a:bodyPr/>
                    <a:lstStyle/>
                    <a:p>
                      <a:endParaRPr lang="zh-TW" alt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525854">
                <a:tc vMerge="1">
                  <a:txBody>
                    <a:bodyPr/>
                    <a:lstStyle/>
                    <a:p>
                      <a:endParaRPr lang="zh-TW" altLang="en-US"/>
                    </a:p>
                  </a:txBody>
                  <a:tcPr/>
                </a:tc>
                <a:tc>
                  <a:txBody>
                    <a:bodyPr/>
                    <a:lstStyle/>
                    <a:p>
                      <a:pPr algn="ctr" fontAlgn="ctr"/>
                      <a:r>
                        <a:rPr lang="en-US" sz="90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525854">
                <a:tc rowSpan="3">
                  <a:txBody>
                    <a:bodyPr/>
                    <a:lstStyle/>
                    <a:p>
                      <a:pPr algn="ctr" fontAlgn="ctr"/>
                      <a:r>
                        <a:rPr lang="en-US" altLang="zh-TW" sz="900" b="0" u="none" strike="noStrike" dirty="0">
                          <a:effectLst/>
                          <a:latin typeface="Candara" panose="020E0502030303020204" pitchFamily="34" charset="0"/>
                        </a:rPr>
                        <a:t>IMD</a:t>
                      </a:r>
                      <a:r>
                        <a:rPr lang="en-US" sz="900" b="0" u="none" strike="noStrike" dirty="0">
                          <a:effectLst/>
                          <a:latin typeface="Candara" panose="020E0502030303020204" pitchFamily="34" charset="0"/>
                        </a:rPr>
                        <a:t> KPI</a:t>
                      </a:r>
                      <a:endParaRPr 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25854">
                <a:tc vMerge="1">
                  <a:txBody>
                    <a:bodyPr/>
                    <a:lstStyle/>
                    <a:p>
                      <a:endParaRPr lang="zh-TW" altLang="en-US"/>
                    </a:p>
                  </a:txBody>
                  <a:tcPr/>
                </a:tc>
                <a:tc>
                  <a:txBody>
                    <a:bodyPr/>
                    <a:lstStyle/>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525854">
                <a:tc vMerge="1">
                  <a:txBody>
                    <a:bodyPr/>
                    <a:lstStyle/>
                    <a:p>
                      <a:endParaRPr lang="zh-TW" altLang="en-US"/>
                    </a:p>
                  </a:txBody>
                  <a:tcPr/>
                </a:tc>
                <a:tc>
                  <a:txBody>
                    <a:bodyPr/>
                    <a:lstStyle/>
                    <a:p>
                      <a:pPr algn="ctr" fontAlgn="ctr"/>
                      <a:r>
                        <a:rPr lang="en-US" sz="90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92028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(MX)</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17488723"/>
              </p:ext>
            </p:extLst>
          </p:nvPr>
        </p:nvGraphicFramePr>
        <p:xfrm>
          <a:off x="107504" y="771551"/>
          <a:ext cx="8928993" cy="422893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967373">
                  <a:extLst>
                    <a:ext uri="{9D8B030D-6E8A-4147-A177-3AD203B41FA5}">
                      <a16:colId xmlns:a16="http://schemas.microsoft.com/office/drawing/2014/main" val="1714653431"/>
                    </a:ext>
                  </a:extLst>
                </a:gridCol>
                <a:gridCol w="1080561">
                  <a:extLst>
                    <a:ext uri="{9D8B030D-6E8A-4147-A177-3AD203B41FA5}">
                      <a16:colId xmlns:a16="http://schemas.microsoft.com/office/drawing/2014/main" val="2905017876"/>
                    </a:ext>
                  </a:extLst>
                </a:gridCol>
                <a:gridCol w="863655">
                  <a:extLst>
                    <a:ext uri="{9D8B030D-6E8A-4147-A177-3AD203B41FA5}">
                      <a16:colId xmlns:a16="http://schemas.microsoft.com/office/drawing/2014/main" val="4291711140"/>
                    </a:ext>
                  </a:extLst>
                </a:gridCol>
                <a:gridCol w="864096">
                  <a:extLst>
                    <a:ext uri="{9D8B030D-6E8A-4147-A177-3AD203B41FA5}">
                      <a16:colId xmlns:a16="http://schemas.microsoft.com/office/drawing/2014/main" val="1668644550"/>
                    </a:ext>
                  </a:extLst>
                </a:gridCol>
                <a:gridCol w="4320481">
                  <a:extLst>
                    <a:ext uri="{9D8B030D-6E8A-4147-A177-3AD203B41FA5}">
                      <a16:colId xmlns:a16="http://schemas.microsoft.com/office/drawing/2014/main" val="3561485105"/>
                    </a:ext>
                  </a:extLst>
                </a:gridCol>
              </a:tblGrid>
              <a:tr h="136706">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931357">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86662">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86662">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393424">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53429">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817967">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800" dirty="0">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964488" y="4977759"/>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63734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16915</TotalTime>
  <Words>4117</Words>
  <Application>Microsoft Office PowerPoint</Application>
  <PresentationFormat>如螢幕大小 (16:9)</PresentationFormat>
  <Paragraphs>869</Paragraphs>
  <Slides>38</Slides>
  <Notes>26</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38</vt:i4>
      </vt:variant>
    </vt:vector>
  </HeadingPairs>
  <TitlesOfParts>
    <vt:vector size="50" baseType="lpstr">
      <vt:lpstr>DFKai-SB</vt:lpstr>
      <vt:lpstr>PMingLiU</vt:lpstr>
      <vt:lpstr>华文中宋</vt:lpstr>
      <vt:lpstr>Arial</vt:lpstr>
      <vt:lpstr>Calibri</vt:lpstr>
      <vt:lpstr>Candara</vt:lpstr>
      <vt:lpstr>Symbol</vt:lpstr>
      <vt:lpstr>Times New Roman</vt:lpstr>
      <vt:lpstr>Vijaya</vt:lpstr>
      <vt:lpstr>Wingdings</vt:lpstr>
      <vt:lpstr>Wingdings 2</vt:lpstr>
      <vt:lpstr>Office Theme</vt:lpstr>
      <vt:lpstr>PowerPoint 簡報</vt:lpstr>
      <vt:lpstr>PowerPoint 簡報</vt:lpstr>
      <vt:lpstr>PowerPoint 簡報</vt:lpstr>
      <vt:lpstr>PowerPoint 簡報</vt:lpstr>
      <vt:lpstr>PowerPoint 簡報</vt:lpstr>
      <vt:lpstr>Topic discussion (MX)</vt:lpstr>
      <vt:lpstr>Topic discussion (MX)</vt:lpstr>
      <vt:lpstr>PowerPoint 簡報</vt:lpstr>
      <vt:lpstr>PowerPoint 簡報</vt:lpstr>
      <vt:lpstr>PowerPoint 簡報</vt:lpstr>
      <vt:lpstr>PowerPoint 簡報</vt:lpstr>
      <vt:lpstr>PowerPoint 簡報</vt:lpstr>
      <vt:lpstr>Topic discussion (SV)</vt:lpstr>
      <vt:lpstr>Topic discussion (SV)</vt:lpstr>
      <vt:lpstr>PowerPoint 簡報</vt:lpstr>
      <vt:lpstr>PowerPoint 簡報</vt:lpstr>
      <vt:lpstr>PowerPoint 簡報</vt:lpstr>
      <vt:lpstr>PowerPoint 簡報</vt:lpstr>
      <vt:lpstr>PowerPoint 簡報</vt:lpstr>
      <vt:lpstr>Topic discussion (GT)</vt:lpstr>
      <vt:lpstr>Topic discussion (GT)</vt:lpstr>
      <vt:lpstr>Topic discussion (GT)</vt:lpstr>
      <vt:lpstr>Topic discussion (GT)</vt:lpstr>
      <vt:lpstr>PowerPoint 簡報</vt:lpstr>
      <vt:lpstr>PowerPoint 簡報</vt:lpstr>
      <vt:lpstr>PowerPoint 簡報</vt:lpstr>
      <vt:lpstr>Topic discussion (BZ)</vt:lpstr>
      <vt:lpstr>Topic discussion (BZ)</vt:lpstr>
      <vt:lpstr>PowerPoint 簡報</vt:lpstr>
      <vt:lpstr>PowerPoint 簡報</vt:lpstr>
      <vt:lpstr>PowerPoint 簡報</vt:lpstr>
      <vt:lpstr>PowerPoint 簡報</vt:lpstr>
      <vt:lpstr>PowerPoint 簡報</vt:lpstr>
      <vt:lpstr>Topic discussion (HN)</vt:lpstr>
      <vt:lpstr>Topic discussion (HN)</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2254</cp:revision>
  <cp:lastPrinted>2024-03-05T15:26:56Z</cp:lastPrinted>
  <dcterms:created xsi:type="dcterms:W3CDTF">2016-02-08T21:22:43Z</dcterms:created>
  <dcterms:modified xsi:type="dcterms:W3CDTF">2025-02-01T02:16:04Z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