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6"/>
  </p:notesMasterIdLst>
  <p:sldIdLst>
    <p:sldId id="369" r:id="rId2"/>
    <p:sldId id="542" r:id="rId3"/>
    <p:sldId id="543" r:id="rId4"/>
    <p:sldId id="579" r:id="rId5"/>
    <p:sldId id="551" r:id="rId6"/>
    <p:sldId id="518" r:id="rId7"/>
    <p:sldId id="580" r:id="rId8"/>
    <p:sldId id="553" r:id="rId9"/>
    <p:sldId id="554" r:id="rId10"/>
    <p:sldId id="556" r:id="rId11"/>
    <p:sldId id="519" r:id="rId12"/>
    <p:sldId id="557" r:id="rId13"/>
    <p:sldId id="581" r:id="rId14"/>
    <p:sldId id="514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2931B5B-7990-4782-BFA8-0CF167A7FA60}">
          <p14:sldIdLst>
            <p14:sldId id="369"/>
            <p14:sldId id="542"/>
            <p14:sldId id="543"/>
            <p14:sldId id="579"/>
            <p14:sldId id="551"/>
            <p14:sldId id="518"/>
            <p14:sldId id="580"/>
            <p14:sldId id="553"/>
            <p14:sldId id="554"/>
            <p14:sldId id="556"/>
            <p14:sldId id="519"/>
            <p14:sldId id="557"/>
            <p14:sldId id="581"/>
            <p14:sldId id="514"/>
          </p14:sldIdLst>
        </p14:section>
        <p14:section name="未命名的章節" id="{4BE5824B-BF97-4A82-AC84-56645EB32F3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6139" autoAdjust="0"/>
  </p:normalViewPr>
  <p:slideViewPr>
    <p:cSldViewPr>
      <p:cViewPr varScale="1">
        <p:scale>
          <a:sx n="107" d="100"/>
          <a:sy n="107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Rivera" userId="ef426d9f-0474-40a2-a385-97ae6152c678" providerId="ADAL" clId="{DD9705F0-5013-4250-8DBB-192F3718764D}"/>
    <pc:docChg chg="delSld modSld modSection">
      <pc:chgData name="Ernesto Rivera" userId="ef426d9f-0474-40a2-a385-97ae6152c678" providerId="ADAL" clId="{DD9705F0-5013-4250-8DBB-192F3718764D}" dt="2025-01-31T14:19:50.058" v="9" actId="6549"/>
      <pc:docMkLst>
        <pc:docMk/>
      </pc:docMkLst>
      <pc:sldChg chg="del">
        <pc:chgData name="Ernesto Rivera" userId="ef426d9f-0474-40a2-a385-97ae6152c678" providerId="ADAL" clId="{DD9705F0-5013-4250-8DBB-192F3718764D}" dt="2025-01-28T15:26:40.229" v="0" actId="47"/>
        <pc:sldMkLst>
          <pc:docMk/>
          <pc:sldMk cId="749706656" sldId="513"/>
        </pc:sldMkLst>
      </pc:sldChg>
      <pc:sldChg chg="modSp mod">
        <pc:chgData name="Ernesto Rivera" userId="ef426d9f-0474-40a2-a385-97ae6152c678" providerId="ADAL" clId="{DD9705F0-5013-4250-8DBB-192F3718764D}" dt="2025-01-31T14:19:42.177" v="8" actId="20577"/>
        <pc:sldMkLst>
          <pc:docMk/>
          <pc:sldMk cId="52377290" sldId="519"/>
        </pc:sldMkLst>
        <pc:spChg chg="mod">
          <ac:chgData name="Ernesto Rivera" userId="ef426d9f-0474-40a2-a385-97ae6152c678" providerId="ADAL" clId="{DD9705F0-5013-4250-8DBB-192F3718764D}" dt="2025-01-31T14:19:42.177" v="8" actId="20577"/>
          <ac:spMkLst>
            <pc:docMk/>
            <pc:sldMk cId="52377290" sldId="519"/>
            <ac:spMk id="3" creationId="{E08280BE-B7B4-4DA4-AB63-88117C0E03C0}"/>
          </ac:spMkLst>
        </pc:spChg>
      </pc:sldChg>
      <pc:sldChg chg="del">
        <pc:chgData name="Ernesto Rivera" userId="ef426d9f-0474-40a2-a385-97ae6152c678" providerId="ADAL" clId="{DD9705F0-5013-4250-8DBB-192F3718764D}" dt="2025-01-28T15:26:41.088" v="1" actId="47"/>
        <pc:sldMkLst>
          <pc:docMk/>
          <pc:sldMk cId="2029262286" sldId="535"/>
        </pc:sldMkLst>
      </pc:sldChg>
      <pc:sldChg chg="modSp mod">
        <pc:chgData name="Ernesto Rivera" userId="ef426d9f-0474-40a2-a385-97ae6152c678" providerId="ADAL" clId="{DD9705F0-5013-4250-8DBB-192F3718764D}" dt="2025-01-31T14:18:55.455" v="2" actId="20577"/>
        <pc:sldMkLst>
          <pc:docMk/>
          <pc:sldMk cId="3633977489" sldId="580"/>
        </pc:sldMkLst>
        <pc:spChg chg="mod">
          <ac:chgData name="Ernesto Rivera" userId="ef426d9f-0474-40a2-a385-97ae6152c678" providerId="ADAL" clId="{DD9705F0-5013-4250-8DBB-192F3718764D}" dt="2025-01-31T14:18:55.455" v="2" actId="20577"/>
          <ac:spMkLst>
            <pc:docMk/>
            <pc:sldMk cId="3633977489" sldId="580"/>
            <ac:spMk id="2" creationId="{4AF3412D-9171-2955-0A41-3C9DA517C254}"/>
          </ac:spMkLst>
        </pc:spChg>
      </pc:sldChg>
      <pc:sldChg chg="modSp mod">
        <pc:chgData name="Ernesto Rivera" userId="ef426d9f-0474-40a2-a385-97ae6152c678" providerId="ADAL" clId="{DD9705F0-5013-4250-8DBB-192F3718764D}" dt="2025-01-31T14:19:50.058" v="9" actId="6549"/>
        <pc:sldMkLst>
          <pc:docMk/>
          <pc:sldMk cId="1993488305" sldId="581"/>
        </pc:sldMkLst>
        <pc:spChg chg="mod">
          <ac:chgData name="Ernesto Rivera" userId="ef426d9f-0474-40a2-a385-97ae6152c678" providerId="ADAL" clId="{DD9705F0-5013-4250-8DBB-192F3718764D}" dt="2025-01-31T14:19:50.058" v="9" actId="6549"/>
          <ac:spMkLst>
            <pc:docMk/>
            <pc:sldMk cId="1993488305" sldId="581"/>
            <ac:spMk id="10" creationId="{750F3054-76A7-3464-EA49-0E449DADC1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58800" y="760413"/>
            <a:ext cx="6667500" cy="37496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請按這裡移動投影片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78567" y="4750010"/>
            <a:ext cx="6228167" cy="4499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zh-TW" sz="2000" b="0" strike="noStrike" spc="-1">
                <a:latin typeface="Arial"/>
              </a:rPr>
              <a:t>請按這裡編輯備註格式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8611" cy="4996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&lt;頁首&gt;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406690" y="0"/>
            <a:ext cx="3378611" cy="4996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&lt;日期/時間&gt;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9500356"/>
            <a:ext cx="3378611" cy="49968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&lt;頁尾&gt;</a:t>
            </a: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406690" y="9500356"/>
            <a:ext cx="3378611" cy="49968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1E1358F-6BA0-4A20-BA4E-6E17B92D4418}" type="slidenum">
              <a:rPr lang="en-US" sz="1400" b="0" strike="noStrike" spc="-1">
                <a:latin typeface="Times New Roman"/>
              </a:rPr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654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41376-7C62-40EE-B20F-19AF581AC7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51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0088"/>
            <a:ext cx="6191250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38:notes"/>
          <p:cNvSpPr txBox="1">
            <a:spLocks noGrp="1"/>
          </p:cNvSpPr>
          <p:nvPr>
            <p:ph type="body" idx="1"/>
          </p:nvPr>
        </p:nvSpPr>
        <p:spPr>
          <a:xfrm>
            <a:off x="701042" y="4415789"/>
            <a:ext cx="5608246" cy="418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p38:notes"/>
          <p:cNvSpPr txBox="1">
            <a:spLocks noGrp="1"/>
          </p:cNvSpPr>
          <p:nvPr>
            <p:ph type="sldNum" idx="12"/>
          </p:nvPr>
        </p:nvSpPr>
        <p:spPr>
          <a:xfrm>
            <a:off x="3970948" y="8829977"/>
            <a:ext cx="3037865" cy="46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34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3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40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B93F9-0430-4295-A60B-76228A639C3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400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B93F9-0430-4295-A60B-76228A639C3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14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3F9-0430-4295-A60B-76228A639C3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2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B93F9-0430-4295-A60B-76228A639C3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256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B93F9-0430-4295-A60B-76228A639C3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627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B93F9-0430-4295-A60B-76228A639C3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14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zh-TW" sz="4400" b="0" strike="noStrike" spc="-1">
                <a:latin typeface="Arial"/>
              </a:rPr>
              <a:t>請按這裡編輯題名文字格式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3200" b="0" strike="noStrike" spc="-1">
                <a:latin typeface="Arial"/>
              </a:rPr>
              <a:t>請按這裡編輯大綱文字格式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800" b="0" strike="noStrike" spc="-1">
                <a:latin typeface="Arial"/>
              </a:rPr>
              <a:t>第二個大綱層次</a:t>
            </a:r>
            <a:endParaRPr lang="en-US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400" b="0" strike="noStrike" spc="-1">
                <a:latin typeface="Arial"/>
              </a:rPr>
              <a:t>第三個大綱層次</a:t>
            </a:r>
            <a:endParaRPr lang="en-US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2000" b="0" strike="noStrike" spc="-1">
                <a:latin typeface="Arial"/>
              </a:rPr>
              <a:t>第四個大綱層次</a:t>
            </a:r>
            <a:endParaRPr lang="en-US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第五個大綱層次</a:t>
            </a:r>
            <a:endParaRPr lang="en-US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第六個大綱層次</a:t>
            </a:r>
            <a:endParaRPr lang="en-US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2000" b="0" strike="noStrike" spc="-1">
                <a:latin typeface="Arial"/>
              </a:rPr>
              <a:t>第七個大綱層次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r.gob.s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梯形 2"/>
          <p:cNvSpPr/>
          <p:nvPr/>
        </p:nvSpPr>
        <p:spPr>
          <a:xfrm>
            <a:off x="2674800" y="1707654"/>
            <a:ext cx="1170000" cy="216024"/>
          </a:xfrm>
          <a:prstGeom prst="trapezoid">
            <a:avLst>
              <a:gd name="adj" fmla="val 40432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9800" y="1838821"/>
            <a:ext cx="6934200" cy="12571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116000" tIns="0" bIns="3600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A28B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5" name="任意多边形 8"/>
          <p:cNvSpPr>
            <a:spLocks/>
          </p:cNvSpPr>
          <p:nvPr/>
        </p:nvSpPr>
        <p:spPr bwMode="auto">
          <a:xfrm>
            <a:off x="2763666" y="1707655"/>
            <a:ext cx="993775" cy="1011237"/>
          </a:xfrm>
          <a:custGeom>
            <a:avLst/>
            <a:gdLst>
              <a:gd name="T0" fmla="*/ 0 w 993531"/>
              <a:gd name="T1" fmla="*/ 0 h 1011115"/>
              <a:gd name="T2" fmla="*/ 993775 w 993531"/>
              <a:gd name="T3" fmla="*/ 0 h 1011115"/>
              <a:gd name="T4" fmla="*/ 496888 w 993531"/>
              <a:gd name="T5" fmla="*/ 1011237 h 1011115"/>
              <a:gd name="T6" fmla="*/ 0 60000 65536"/>
              <a:gd name="T7" fmla="*/ 0 60000 65536"/>
              <a:gd name="T8" fmla="*/ 0 60000 65536"/>
              <a:gd name="T9" fmla="*/ 0 w 993531"/>
              <a:gd name="T10" fmla="*/ 0 h 1011115"/>
              <a:gd name="T11" fmla="*/ 993531 w 993531"/>
              <a:gd name="T12" fmla="*/ 1011115 h 1011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3531" h="1011115">
                <a:moveTo>
                  <a:pt x="0" y="0"/>
                </a:moveTo>
                <a:lnTo>
                  <a:pt x="993531" y="0"/>
                </a:lnTo>
                <a:lnTo>
                  <a:pt x="496766" y="10111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tIns="0" bIns="36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F81BD"/>
              </a:buClr>
              <a:buSzPct val="60000"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ijaya" pitchFamily="34" charset="0"/>
                <a:ea typeface="华文中宋" pitchFamily="2" charset="-122"/>
                <a:cs typeface="Vijaya" pitchFamily="34" charset="0"/>
              </a:rPr>
              <a:t>14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jaya" pitchFamily="34" charset="0"/>
              <a:ea typeface="华文中宋" pitchFamily="2" charset="-122"/>
              <a:cs typeface="Vijaya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67392" y="2051880"/>
            <a:ext cx="5097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DFKai-SB" pitchFamily="65" charset="-120"/>
                <a:ea typeface="DFKai-SB" pitchFamily="65" charset="-120"/>
              </a:rPr>
              <a:t>NAV</a:t>
            </a:r>
          </a:p>
          <a:p>
            <a:pPr lvl="0" algn="ctr">
              <a:defRPr/>
            </a:pPr>
            <a:r>
              <a:rPr lang="en-US" altLang="zh-CN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DFKai-SB" pitchFamily="65" charset="-120"/>
                <a:ea typeface="DFKai-SB" pitchFamily="65" charset="-120"/>
              </a:rPr>
              <a:t>(EL SALVADOR)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6D82E-CE9F-4850-9751-B326B49AD2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8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9D07FD97-BCDB-CFF1-4F44-A9FEEA238FD8}"/>
              </a:ext>
            </a:extLst>
          </p:cNvPr>
          <p:cNvSpPr txBox="1">
            <a:spLocks/>
          </p:cNvSpPr>
          <p:nvPr/>
        </p:nvSpPr>
        <p:spPr>
          <a:xfrm>
            <a:off x="107504" y="123478"/>
            <a:ext cx="8928992" cy="533400"/>
          </a:xfrm>
          <a:prstGeom prst="rect">
            <a:avLst/>
          </a:prstGeo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b="1" kern="0" dirty="0">
                <a:latin typeface="DFKai-SB" pitchFamily="65" charset="-120"/>
                <a:ea typeface="DFKai-SB" pitchFamily="65" charset="-120"/>
              </a:rPr>
              <a:t>ECD/IMD Topic discussion </a:t>
            </a:r>
            <a:r>
              <a:rPr lang="en-US" altLang="zh-TW" sz="2400" b="1" kern="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(SV)</a:t>
            </a:r>
            <a:endParaRPr lang="en-US" sz="2400" b="1" kern="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8FB7389-5BCF-4B95-9A88-0E5BDE0C7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002691"/>
              </p:ext>
            </p:extLst>
          </p:nvPr>
        </p:nvGraphicFramePr>
        <p:xfrm>
          <a:off x="107504" y="771551"/>
          <a:ext cx="8928993" cy="3828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109660509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71465343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0501787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291711140"/>
                    </a:ext>
                  </a:extLst>
                </a:gridCol>
                <a:gridCol w="826881">
                  <a:extLst>
                    <a:ext uri="{9D8B030D-6E8A-4147-A177-3AD203B41FA5}">
                      <a16:colId xmlns:a16="http://schemas.microsoft.com/office/drawing/2014/main" val="1668644550"/>
                    </a:ext>
                  </a:extLst>
                </a:gridCol>
                <a:gridCol w="4573720">
                  <a:extLst>
                    <a:ext uri="{9D8B030D-6E8A-4147-A177-3AD203B41FA5}">
                      <a16:colId xmlns:a16="http://schemas.microsoft.com/office/drawing/2014/main" val="3561485105"/>
                    </a:ext>
                  </a:extLst>
                </a:gridCol>
              </a:tblGrid>
              <a:tr h="152409"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en-US" altLang="zh-TW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ECD </a:t>
                      </a: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KPI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　</a:t>
                      </a:r>
                      <a:r>
                        <a:rPr lang="en-US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Item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altLang="zh-TW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altLang="zh-TW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Diff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Action Plan</a:t>
                      </a:r>
                      <a:r>
                        <a:rPr lang="zh-TW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2025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596723"/>
                  </a:ext>
                </a:extLst>
              </a:tr>
              <a:tr h="351646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u="none" strike="noStrike" dirty="0">
                          <a:effectLst/>
                        </a:rPr>
                        <a:t>ECD</a:t>
                      </a:r>
                      <a:endParaRPr lang="en-US" sz="105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1050" b="0" u="none" strike="noStrike" dirty="0">
                          <a:effectLst/>
                        </a:rPr>
                        <a:t>KPI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Storage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$3,210.36</a:t>
                      </a:r>
                      <a:r>
                        <a:rPr lang="zh-TW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$12,408,12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新細明體" panose="02020500000000000000" pitchFamily="18" charset="-120"/>
                        </a:rPr>
                        <a:t>+ $9,197.76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Empty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container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reposition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rotation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was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slower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2024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than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2023,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due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had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less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vessels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calling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SVAGR and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also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congestion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lead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storage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days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increase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at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depots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units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are REPO OUT.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will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continue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REPO OUT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older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containers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their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free time expires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conditions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allow</a:t>
                      </a:r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280089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Lift on/off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$52,111.59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$42,970,51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zh-TW" sz="11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新細明體" panose="02020500000000000000" pitchFamily="18" charset="-120"/>
                        </a:rPr>
                        <a:t>- $9,141.08</a:t>
                      </a:r>
                      <a:endParaRPr lang="zh-TW" altLang="en-US" sz="11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Decrease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is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a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result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of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less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Import (-23%) and Export (-33%)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volume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on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2024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compared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to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2023.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480689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Reposition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altLang="zh-TW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$18,699.69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$25,780,83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新細明體" panose="02020500000000000000" pitchFamily="18" charset="-120"/>
                        </a:rPr>
                        <a:t>+ $7,081.14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Increase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is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a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result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of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more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empty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units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being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REPO OUT (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Some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from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2023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accumulated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at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Depots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for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2024) +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Increase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on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Shunting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cost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from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ex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Depot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SVAGRD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on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August 2024 and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also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from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one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of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current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depot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SVAGRB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on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s-SV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October</a:t>
                      </a:r>
                      <a:r>
                        <a:rPr lang="es-SV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2024</a:t>
                      </a:r>
                      <a:r>
                        <a:rPr lang="es-SV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.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55894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M &amp; R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altLang="zh-TW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US$0.00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altLang="zh-TW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US$0.00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altLang="zh-TW" sz="9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altLang="zh-TW" sz="9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0.00%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SV" altLang="zh-TW" sz="1100" u="none" strike="noStrike" dirty="0">
                        <a:effectLst/>
                        <a:latin typeface="+mn-lt"/>
                      </a:endParaRPr>
                    </a:p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There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is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no M&amp;R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performed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in SVAGR.</a:t>
                      </a:r>
                      <a:r>
                        <a:rPr lang="zh-TW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652007"/>
                  </a:ext>
                </a:extLst>
              </a:tr>
              <a:tr h="4426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u="none" strike="noStrike" dirty="0">
                          <a:effectLst/>
                          <a:latin typeface="+mn-lt"/>
                        </a:rPr>
                        <a:t>IMD</a:t>
                      </a:r>
                      <a:r>
                        <a:rPr lang="en-US" sz="1100" b="0" u="none" strike="noStrike" dirty="0">
                          <a:effectLst/>
                          <a:latin typeface="+mn-lt"/>
                        </a:rPr>
                        <a:t> KPI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Cost 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Saving Project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　</a:t>
                      </a:r>
                      <a:r>
                        <a:rPr kumimoji="0" lang="es-SV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N/A</a:t>
                      </a:r>
                      <a:endParaRPr kumimoji="0" lang="zh-TW" alt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　</a:t>
                      </a:r>
                      <a:r>
                        <a:rPr kumimoji="0" lang="es-SV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N/A</a:t>
                      </a:r>
                      <a:endParaRPr kumimoji="0" lang="zh-TW" alt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SV" altLang="zh-TW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</a:rPr>
                        <a:t>N/A</a:t>
                      </a:r>
                      <a:r>
                        <a:rPr lang="zh-TW" altLang="en-US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　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Not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available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53598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90% Onboard 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within 7 Days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　</a:t>
                      </a:r>
                      <a:r>
                        <a:rPr kumimoji="0" lang="es-SV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N/A</a:t>
                      </a:r>
                      <a:endParaRPr kumimoji="0" lang="zh-TW" alt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　</a:t>
                      </a:r>
                      <a:r>
                        <a:rPr kumimoji="0" lang="es-SV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N/A</a:t>
                      </a:r>
                      <a:endParaRPr kumimoji="0" lang="zh-TW" alt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SV" altLang="zh-TW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</a:rPr>
                        <a:t>N/A</a:t>
                      </a:r>
                      <a:r>
                        <a:rPr lang="zh-TW" altLang="en-US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　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Not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available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457558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No Personal Negligence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　</a:t>
                      </a:r>
                      <a:r>
                        <a:rPr kumimoji="0" lang="es-SV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N/A</a:t>
                      </a:r>
                      <a:endParaRPr kumimoji="0" lang="zh-TW" alt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　</a:t>
                      </a:r>
                      <a:r>
                        <a:rPr kumimoji="0" lang="es-SV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N/A</a:t>
                      </a:r>
                      <a:endParaRPr kumimoji="0" lang="zh-TW" altLang="en-US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s-SV" altLang="zh-TW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</a:rPr>
                        <a:t>N/A</a:t>
                      </a:r>
                      <a:r>
                        <a:rPr lang="zh-TW" altLang="en-US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　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Not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available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  <a:p>
                      <a:pPr algn="just" fontAlgn="ctr"/>
                      <a:r>
                        <a:rPr lang="zh-TW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20168"/>
                  </a:ext>
                </a:extLst>
              </a:tr>
            </a:tbl>
          </a:graphicData>
        </a:graphic>
      </p:graphicFrame>
      <p:sp>
        <p:nvSpPr>
          <p:cNvPr id="5" name="Google Shape;452;p46">
            <a:extLst>
              <a:ext uri="{FF2B5EF4-FFF2-40B4-BE49-F238E27FC236}">
                <a16:creationId xmlns:a16="http://schemas.microsoft.com/office/drawing/2014/main" id="{A3B642DE-1C64-0281-3A36-C6B2398F51BC}"/>
              </a:ext>
            </a:extLst>
          </p:cNvPr>
          <p:cNvSpPr txBox="1">
            <a:spLocks/>
          </p:cNvSpPr>
          <p:nvPr/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100"/>
            </a:pPr>
            <a:fld id="{00000000-1234-1234-1234-123412341234}" type="slidenum">
              <a:rPr lang="en-US" sz="1000" smtClean="0"/>
              <a:pPr>
                <a:buSzPts val="1100"/>
              </a:pPr>
              <a:t>10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1555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9D07FD97-BCDB-CFF1-4F44-A9FEEA238FD8}"/>
              </a:ext>
            </a:extLst>
          </p:cNvPr>
          <p:cNvSpPr txBox="1">
            <a:spLocks/>
          </p:cNvSpPr>
          <p:nvPr/>
        </p:nvSpPr>
        <p:spPr>
          <a:xfrm>
            <a:off x="107504" y="123478"/>
            <a:ext cx="8928992" cy="533400"/>
          </a:xfrm>
          <a:prstGeom prst="rect">
            <a:avLst/>
          </a:prstGeo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b="1" kern="0" dirty="0">
                <a:latin typeface="DFKai-SB" pitchFamily="65" charset="-120"/>
                <a:ea typeface="DFKai-SB" pitchFamily="65" charset="-120"/>
              </a:rPr>
              <a:t>ECD/IMD Topic discussion </a:t>
            </a:r>
            <a:r>
              <a:rPr lang="en-US" altLang="zh-TW" sz="2400" b="1" kern="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(SV)</a:t>
            </a:r>
            <a:endParaRPr lang="en-US" sz="2400" b="1" kern="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08280BE-B7B4-4DA4-AB63-88117C0E03C0}"/>
              </a:ext>
            </a:extLst>
          </p:cNvPr>
          <p:cNvSpPr txBox="1"/>
          <p:nvPr/>
        </p:nvSpPr>
        <p:spPr>
          <a:xfrm>
            <a:off x="204491" y="987574"/>
            <a:ext cx="89289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/>
              <a:t>Aged Container Selling / Free Reposition Plan</a:t>
            </a:r>
          </a:p>
          <a:p>
            <a:pPr marL="628650" lvl="1" indent="-171450">
              <a:buFont typeface="Wingdings" panose="05000000000000000000" pitchFamily="2" charset="2"/>
              <a:buChar char="l"/>
            </a:pPr>
            <a:r>
              <a:rPr lang="en-US" altLang="zh-TW" sz="1100" dirty="0"/>
              <a:t>We sell Aged Containers in El Salvador since 2020.</a:t>
            </a:r>
          </a:p>
          <a:p>
            <a:pPr marL="628650" lvl="1" indent="-171450">
              <a:buFont typeface="Wingdings" panose="05000000000000000000" pitchFamily="2" charset="2"/>
              <a:buChar char="l"/>
            </a:pPr>
            <a:r>
              <a:rPr lang="en-US" altLang="zh-TW" sz="1100" dirty="0"/>
              <a:t>There is no Free Reposition Plan for El Salvador.</a:t>
            </a:r>
          </a:p>
        </p:txBody>
      </p:sp>
      <p:sp>
        <p:nvSpPr>
          <p:cNvPr id="5" name="Google Shape;452;p46">
            <a:extLst>
              <a:ext uri="{FF2B5EF4-FFF2-40B4-BE49-F238E27FC236}">
                <a16:creationId xmlns:a16="http://schemas.microsoft.com/office/drawing/2014/main" id="{A3B642DE-1C64-0281-3A36-C6B2398F51BC}"/>
              </a:ext>
            </a:extLst>
          </p:cNvPr>
          <p:cNvSpPr txBox="1">
            <a:spLocks/>
          </p:cNvSpPr>
          <p:nvPr/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100"/>
            </a:pPr>
            <a:fld id="{00000000-1234-1234-1234-123412341234}" type="slidenum">
              <a:rPr lang="en-US" sz="1000" smtClean="0"/>
              <a:pPr>
                <a:buSzPts val="1100"/>
              </a:pPr>
              <a:t>11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237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9D07FD97-BCDB-CFF1-4F44-A9FEEA238FD8}"/>
              </a:ext>
            </a:extLst>
          </p:cNvPr>
          <p:cNvSpPr txBox="1">
            <a:spLocks/>
          </p:cNvSpPr>
          <p:nvPr/>
        </p:nvSpPr>
        <p:spPr>
          <a:xfrm>
            <a:off x="107504" y="123478"/>
            <a:ext cx="8928992" cy="533400"/>
          </a:xfrm>
          <a:prstGeom prst="rect">
            <a:avLst/>
          </a:prstGeo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b="1" kern="0" dirty="0">
                <a:latin typeface="DFKai-SB" pitchFamily="65" charset="-120"/>
                <a:ea typeface="DFKai-SB" pitchFamily="65" charset="-120"/>
              </a:rPr>
              <a:t>OCD/OPD Topic discussion </a:t>
            </a:r>
            <a:r>
              <a:rPr lang="en-US" altLang="zh-TW" sz="2400" b="1" kern="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(SV)</a:t>
            </a:r>
            <a:endParaRPr lang="en-US" sz="2400" b="1" kern="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8FB7389-5BCF-4B95-9A88-0E5BDE0C7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85708"/>
              </p:ext>
            </p:extLst>
          </p:nvPr>
        </p:nvGraphicFramePr>
        <p:xfrm>
          <a:off x="107504" y="771551"/>
          <a:ext cx="8928993" cy="2965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109660509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1465343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90501787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9171114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68644550"/>
                    </a:ext>
                  </a:extLst>
                </a:gridCol>
                <a:gridCol w="4464497">
                  <a:extLst>
                    <a:ext uri="{9D8B030D-6E8A-4147-A177-3AD203B41FA5}">
                      <a16:colId xmlns:a16="http://schemas.microsoft.com/office/drawing/2014/main" val="3561485105"/>
                    </a:ext>
                  </a:extLst>
                </a:gridCol>
              </a:tblGrid>
              <a:tr h="15240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>
                          <a:effectLst/>
                          <a:latin typeface="+mn-lt"/>
                        </a:rPr>
                        <a:t>2023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>
                          <a:effectLst/>
                          <a:latin typeface="+mn-lt"/>
                        </a:rPr>
                        <a:t>2024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Diff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Action Plan</a:t>
                      </a:r>
                      <a:r>
                        <a:rPr lang="zh-TW" alt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zh-TW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2025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596723"/>
                  </a:ext>
                </a:extLst>
              </a:tr>
              <a:tr h="4426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  <a:latin typeface="+mn-lt"/>
                        </a:rPr>
                        <a:t>OPD KPI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  <a:latin typeface="+mn-lt"/>
                        </a:rPr>
                        <a:t>BOA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31.26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Hrs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.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92.23 </a:t>
                      </a:r>
                      <a:r>
                        <a:rPr lang="es-ES" altLang="zh-TW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Hrs</a:t>
                      </a:r>
                      <a:r>
                        <a:rPr lang="es-E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.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zh-TW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新細明體" panose="02020500000000000000" pitchFamily="18" charset="-120"/>
                        </a:rPr>
                        <a:t>+ 60.97 </a:t>
                      </a:r>
                      <a:r>
                        <a:rPr lang="es-ES" altLang="zh-TW" sz="11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新細明體" panose="02020500000000000000" pitchFamily="18" charset="-120"/>
                        </a:rPr>
                        <a:t>Hrs</a:t>
                      </a:r>
                      <a:r>
                        <a:rPr lang="es-E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新細明體" panose="02020500000000000000" pitchFamily="18" charset="-120"/>
                        </a:rPr>
                        <a:t>.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SVAGRT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is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mostly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congested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. Terminal Works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on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a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first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come –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first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berth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basis. No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berthing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Windows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available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.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Public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terminal,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operated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by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the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government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. 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280089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  <a:latin typeface="+mn-lt"/>
                        </a:rPr>
                        <a:t>Port Stay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30.3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Hrs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.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46.0 </a:t>
                      </a:r>
                      <a:r>
                        <a:rPr lang="es-ES" altLang="zh-TW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Hrs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新細明體" panose="02020500000000000000" pitchFamily="18" charset="-120"/>
                        </a:rPr>
                        <a:t>+ 15.7 </a:t>
                      </a:r>
                      <a:r>
                        <a:rPr lang="es-ES" altLang="zh-TW" sz="1100" b="0" i="0" u="none" strike="noStrike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新細明體" panose="02020500000000000000" pitchFamily="18" charset="-120"/>
                        </a:rPr>
                        <a:t>Hrs</a:t>
                      </a:r>
                      <a:r>
                        <a:rPr lang="es-E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新細明體" panose="02020500000000000000" pitchFamily="18" charset="-120"/>
                        </a:rPr>
                        <a:t>.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Terminal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is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facing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personnel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shortages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which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creates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a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shortage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of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gangs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. Terminal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is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facing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trucking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shortages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for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transfers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between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pier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and CY. 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55894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  <a:latin typeface="+mn-lt"/>
                        </a:rPr>
                        <a:t>Productivity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10.99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Cntr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Hr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.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8.00 </a:t>
                      </a:r>
                      <a:r>
                        <a:rPr lang="es-ES" altLang="zh-TW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Cntr</a:t>
                      </a:r>
                      <a:r>
                        <a:rPr lang="es-E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/</a:t>
                      </a:r>
                      <a:r>
                        <a:rPr lang="es-ES" altLang="zh-TW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Hr</a:t>
                      </a:r>
                      <a:r>
                        <a:rPr lang="es-E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.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zh-TW" sz="11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新細明體" panose="02020500000000000000" pitchFamily="18" charset="-120"/>
                        </a:rPr>
                        <a:t>- 2.99 </a:t>
                      </a:r>
                      <a:r>
                        <a:rPr lang="es-ES" altLang="zh-TW" sz="1100" b="0" i="0" u="none" strike="noStrike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新細明體" panose="02020500000000000000" pitchFamily="18" charset="-120"/>
                        </a:rPr>
                        <a:t>Cntr</a:t>
                      </a:r>
                      <a:r>
                        <a:rPr lang="es-ES" altLang="zh-TW" sz="1100" b="0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新細明體" panose="02020500000000000000" pitchFamily="18" charset="-120"/>
                        </a:rPr>
                        <a:t>/</a:t>
                      </a:r>
                      <a:r>
                        <a:rPr lang="es-ES" altLang="zh-TW" sz="1100" b="0" i="0" u="none" strike="noStrike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新細明體" panose="02020500000000000000" pitchFamily="18" charset="-120"/>
                        </a:rPr>
                        <a:t>Hr</a:t>
                      </a:r>
                      <a:endParaRPr lang="zh-TW" altLang="en-US" sz="11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We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have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no control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over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SVAGRT’s</a:t>
                      </a:r>
                      <a:r>
                        <a:rPr lang="zh-TW" altLang="es-SV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productivity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.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Public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terminal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operated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by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the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SV" altLang="zh-TW" sz="1100" u="none" strike="noStrike" dirty="0" err="1">
                          <a:effectLst/>
                          <a:latin typeface="+mn-lt"/>
                        </a:rPr>
                        <a:t>government</a:t>
                      </a:r>
                      <a:r>
                        <a:rPr lang="es-SV" altLang="zh-TW" sz="1100" u="none" strike="noStrike" dirty="0">
                          <a:effectLst/>
                          <a:latin typeface="+mn-lt"/>
                        </a:rPr>
                        <a:t>. 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652007"/>
                  </a:ext>
                </a:extLst>
              </a:tr>
              <a:tr h="4426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  <a:latin typeface="+mn-lt"/>
                        </a:rPr>
                        <a:t>OCD KPI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  <a:latin typeface="+mn-lt"/>
                        </a:rPr>
                        <a:t>Incentive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r>
                        <a:rPr kumimoji="0" lang="es-SV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N/A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r>
                        <a:rPr kumimoji="0" lang="es-SV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N/A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　</a:t>
                      </a:r>
                      <a:r>
                        <a:rPr kumimoji="0" lang="es-SV" altLang="zh-TW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dirty="0">
                          <a:latin typeface="+mn-lt"/>
                        </a:rPr>
                        <a:t>There are no incentives. Port tariffs are public and equal for all users.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53598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  <a:latin typeface="+mn-lt"/>
                        </a:rPr>
                        <a:t>Empty Storage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r>
                        <a:rPr kumimoji="0" lang="es-SV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N/A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r>
                        <a:rPr kumimoji="0" lang="es-SV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N/A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　</a:t>
                      </a:r>
                      <a:r>
                        <a:rPr kumimoji="0" lang="es-SV" altLang="zh-TW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dirty="0">
                          <a:latin typeface="+mn-lt"/>
                        </a:rPr>
                        <a:t>Empty Containers do not generate storage charges at port, since they are moved directly from the off dock depot to the vessel.</a:t>
                      </a:r>
                      <a:r>
                        <a:rPr lang="zh-TW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457558"/>
                  </a:ext>
                </a:extLst>
              </a:tr>
              <a:tr h="4426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  <a:latin typeface="+mn-lt"/>
                        </a:rPr>
                        <a:t>Rate Reduction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r>
                        <a:rPr kumimoji="0" lang="es-SV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N/A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u="none" strike="noStrike" dirty="0">
                          <a:effectLst/>
                          <a:latin typeface="+mn-lt"/>
                        </a:rPr>
                        <a:t>　</a:t>
                      </a:r>
                      <a:r>
                        <a:rPr kumimoji="0" lang="es-SV" altLang="zh-TW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N/A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　</a:t>
                      </a:r>
                      <a:r>
                        <a:rPr kumimoji="0" lang="es-SV" altLang="zh-TW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+mn-lt"/>
                        </a:rPr>
                        <a:t>N/A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dirty="0">
                          <a:latin typeface="+mn-lt"/>
                        </a:rPr>
                        <a:t>The last rate increase was made on January 26, 2022.  Tariffs will be valid for 5 years.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20168"/>
                  </a:ext>
                </a:extLst>
              </a:tr>
            </a:tbl>
          </a:graphicData>
        </a:graphic>
      </p:graphicFrame>
      <p:sp>
        <p:nvSpPr>
          <p:cNvPr id="5" name="Google Shape;452;p46">
            <a:extLst>
              <a:ext uri="{FF2B5EF4-FFF2-40B4-BE49-F238E27FC236}">
                <a16:creationId xmlns:a16="http://schemas.microsoft.com/office/drawing/2014/main" id="{4573920C-B669-28BB-FEBF-1FF768642580}"/>
              </a:ext>
            </a:extLst>
          </p:cNvPr>
          <p:cNvSpPr txBox="1">
            <a:spLocks/>
          </p:cNvSpPr>
          <p:nvPr/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100"/>
            </a:pPr>
            <a:fld id="{00000000-1234-1234-1234-123412341234}" type="slidenum">
              <a:rPr lang="en-US" sz="1000" smtClean="0"/>
              <a:pPr>
                <a:buSzPts val="1100"/>
              </a:pPr>
              <a:t>12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0832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ECC3-C01F-A2A3-0EC1-BD2875CD1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5E5CCB86-83B2-DAF5-72D0-E619ED4BDEEC}"/>
              </a:ext>
            </a:extLst>
          </p:cNvPr>
          <p:cNvSpPr txBox="1">
            <a:spLocks/>
          </p:cNvSpPr>
          <p:nvPr/>
        </p:nvSpPr>
        <p:spPr>
          <a:xfrm>
            <a:off x="107504" y="123478"/>
            <a:ext cx="8928992" cy="533400"/>
          </a:xfrm>
          <a:prstGeom prst="rect">
            <a:avLst/>
          </a:prstGeo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400" b="1" kern="0" dirty="0">
                <a:latin typeface="DFKai-SB" pitchFamily="65" charset="-120"/>
                <a:ea typeface="DFKai-SB" pitchFamily="65" charset="-120"/>
              </a:rPr>
              <a:t>OCD/OPD Topic discussion </a:t>
            </a:r>
            <a:r>
              <a:rPr lang="en-US" altLang="zh-TW" sz="2400" b="1" kern="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(SV)</a:t>
            </a:r>
            <a:endParaRPr lang="en-US" sz="2400" b="1" kern="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0BB733A-0945-8C97-9882-4475154E72CD}"/>
              </a:ext>
            </a:extLst>
          </p:cNvPr>
          <p:cNvSpPr txBox="1"/>
          <p:nvPr/>
        </p:nvSpPr>
        <p:spPr>
          <a:xfrm>
            <a:off x="107504" y="937798"/>
            <a:ext cx="89289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Candara" panose="020E0502030303020204" pitchFamily="34" charset="0"/>
              </a:rPr>
              <a:t>Topic</a:t>
            </a:r>
          </a:p>
          <a:p>
            <a:r>
              <a:rPr lang="en-US" altLang="zh-TW" sz="1100" dirty="0">
                <a:latin typeface="Candara" panose="020E0502030303020204" pitchFamily="34" charset="0"/>
              </a:rPr>
              <a:t>Terminal info update (expansion/dredge/crane)</a:t>
            </a:r>
          </a:p>
          <a:p>
            <a:pPr lvl="1"/>
            <a:endParaRPr lang="en-US" altLang="zh-TW" sz="1100" dirty="0">
              <a:latin typeface="Candara" panose="020E0502030303020204" pitchFamily="34" charset="0"/>
            </a:endParaRPr>
          </a:p>
          <a:p>
            <a:endParaRPr lang="en-US" altLang="zh-TW" sz="1100" dirty="0">
              <a:latin typeface="Candara" panose="020E0502030303020204" pitchFamily="34" charset="0"/>
            </a:endParaRPr>
          </a:p>
          <a:p>
            <a:endParaRPr lang="zh-TW" altLang="en-US" sz="1100" dirty="0"/>
          </a:p>
        </p:txBody>
      </p:sp>
      <p:sp>
        <p:nvSpPr>
          <p:cNvPr id="5" name="Google Shape;452;p46">
            <a:extLst>
              <a:ext uri="{FF2B5EF4-FFF2-40B4-BE49-F238E27FC236}">
                <a16:creationId xmlns:a16="http://schemas.microsoft.com/office/drawing/2014/main" id="{56D4F209-F1A6-6EAC-B7D1-66FD7D64F989}"/>
              </a:ext>
            </a:extLst>
          </p:cNvPr>
          <p:cNvSpPr txBox="1">
            <a:spLocks/>
          </p:cNvSpPr>
          <p:nvPr/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100"/>
            </a:pPr>
            <a:fld id="{00000000-1234-1234-1234-123412341234}" type="slidenum">
              <a:rPr lang="en-US" sz="1000" smtClean="0"/>
              <a:pPr>
                <a:buSzPts val="1100"/>
              </a:pPr>
              <a:t>13</a:t>
            </a:fld>
            <a:endParaRPr lang="en-US" sz="1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50F3054-76A7-3464-EA49-0E449DADC1DE}"/>
              </a:ext>
            </a:extLst>
          </p:cNvPr>
          <p:cNvSpPr txBox="1"/>
          <p:nvPr/>
        </p:nvSpPr>
        <p:spPr>
          <a:xfrm>
            <a:off x="179512" y="1563638"/>
            <a:ext cx="835292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The port of Acajutla, in El Salvador, is being developed to become a modern logistics</a:t>
            </a:r>
            <a:endParaRPr lang="es-E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platform. </a:t>
            </a:r>
            <a:endParaRPr lang="es-E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The goal is for it to be able to handle more load and reduce operating times.</a:t>
            </a:r>
            <a:endParaRPr lang="es-E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Development of the port of Acajutla:</a:t>
            </a:r>
            <a:endParaRPr lang="es-E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container yard is being expanded. </a:t>
            </a:r>
            <a:endParaRPr lang="es-E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A new specialized container dock is being built. </a:t>
            </a:r>
            <a:endParaRPr lang="es-E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New cold storage warehouses are being built. </a:t>
            </a:r>
            <a:endParaRPr lang="es-E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The port is being dredged to increase its depth. </a:t>
            </a:r>
            <a:endParaRPr lang="es-E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New equipment is being purchased. </a:t>
            </a:r>
            <a:endParaRPr lang="es-E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Importance of the port of Acajutla:</a:t>
            </a:r>
            <a:endParaRPr lang="es-E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 is the only port in El Salvador that moves all types of cargo.</a:t>
            </a:r>
            <a:endParaRPr lang="es-E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It is vital for national and international trade.</a:t>
            </a:r>
            <a:endParaRPr lang="es-E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Allows access to markets in North America, South America and Asia. </a:t>
            </a:r>
            <a:endParaRPr lang="es-E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8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>
            <a:spLocks noGrp="1"/>
          </p:cNvSpPr>
          <p:nvPr>
            <p:ph type="sldNum" idx="4294967295"/>
          </p:nvPr>
        </p:nvSpPr>
        <p:spPr>
          <a:xfrm>
            <a:off x="8892480" y="4926318"/>
            <a:ext cx="5829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-US" sz="1000"/>
              <a:pPr>
                <a:buSzPts val="1100"/>
              </a:pPr>
              <a:t>14</a:t>
            </a:fld>
            <a:endParaRPr sz="10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3C097D-14D5-747C-43D8-AE3128F35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971" y="306494"/>
            <a:ext cx="6444208" cy="2876297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41645878-BBD3-75C9-B7CC-91F2ACDD5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398857"/>
            <a:ext cx="4543640" cy="163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9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55604"/>
              </p:ext>
            </p:extLst>
          </p:nvPr>
        </p:nvGraphicFramePr>
        <p:xfrm>
          <a:off x="104258" y="700835"/>
          <a:ext cx="8935485" cy="4329340"/>
        </p:xfrm>
        <a:graphic>
          <a:graphicData uri="http://schemas.openxmlformats.org/drawingml/2006/table">
            <a:tbl>
              <a:tblPr/>
              <a:tblGrid>
                <a:gridCol w="550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852">
                  <a:extLst>
                    <a:ext uri="{9D8B030D-6E8A-4147-A177-3AD203B41FA5}">
                      <a16:colId xmlns:a16="http://schemas.microsoft.com/office/drawing/2014/main" val="2807462935"/>
                    </a:ext>
                  </a:extLst>
                </a:gridCol>
                <a:gridCol w="3746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6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Subject</a:t>
                      </a:r>
                      <a:endParaRPr lang="zh-TW" alt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Segments</a:t>
                      </a:r>
                      <a:endParaRPr lang="zh-TW" alt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BCC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4</a:t>
                      </a:r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Target</a:t>
                      </a:r>
                    </a:p>
                    <a:p>
                      <a:pPr algn="ctr" rtl="0" fontAlgn="ctr"/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 Loading(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2024 JAN~DEC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Loading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Achievement</a:t>
                      </a:r>
                    </a:p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(%)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2025 JAN~DEC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 Loading(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Market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Review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&amp; Action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Plan</a:t>
                      </a:r>
                    </a:p>
                    <a:p>
                      <a:pPr algn="ctr" rtl="0" fontAlgn="ctr"/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(How to achieve 2025 target?)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5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(A)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(B)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 pitchFamily="65" charset="-120"/>
                          <a:cs typeface="+mn-cs"/>
                        </a:rPr>
                        <a:t>(B)/(A)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 pitchFamily="65" charset="-120"/>
                          <a:cs typeface="+mn-cs"/>
                        </a:rPr>
                        <a:t>Target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14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Trade</a:t>
                      </a:r>
                      <a:r>
                        <a:rPr lang="en-US" altLang="zh-TW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Lane</a:t>
                      </a:r>
                      <a:endParaRPr lang="zh-TW" alt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F.E. =&gt; </a:t>
                      </a:r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SV</a:t>
                      </a:r>
                      <a:r>
                        <a:rPr lang="en-US" altLang="zh-TW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IMP.</a:t>
                      </a:r>
                    </a:p>
                    <a:p>
                      <a:pPr algn="ctr" rtl="0" fontAlgn="ctr"/>
                      <a:r>
                        <a:rPr lang="en-US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(Q</a:t>
                      </a:r>
                      <a:r>
                        <a:rPr lang="de-DE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  <a:endParaRPr lang="de-DE" altLang="zh-TW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5358" marR="5358" marT="5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LAD</a:t>
                      </a:r>
                    </a:p>
                  </a:txBody>
                  <a:tcPr marL="5358" marR="5358" marT="5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129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83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65%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102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anose="03000509000000000000"/>
                        </a:rPr>
                        <a:t>LAE Service continues to experience considerable delays. Mostly due to berthing delays and terminal congestions.  </a:t>
                      </a: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anose="03000509000000000000"/>
                        </a:rPr>
                        <a:t>Current vessel rotation with constant Acajutla Port omissions (</a:t>
                      </a:r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anose="03000509000000000000"/>
                        </a:rPr>
                        <a:t>SVAGR).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anose="03000509000000000000"/>
                      </a:endParaRP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anose="03000509000000000000"/>
                        </a:rPr>
                        <a:t>No vessel calling SVAGR on December 2024 minimized 2024 KPI achievement.</a:t>
                      </a: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anose="03000509000000000000"/>
                        </a:rPr>
                        <a:t>Considering current conditions: Support from both Carrier and Terminal is needed to reach 2025 target (Regular service, faster berth and operations, aggressive rates).</a:t>
                      </a: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anose="0300050900000000000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080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SV</a:t>
                      </a:r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EXP.</a:t>
                      </a:r>
                      <a:r>
                        <a:rPr lang="fr-FR" altLang="zh-TW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=&gt;</a:t>
                      </a:r>
                      <a:r>
                        <a:rPr lang="fr-FR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F.E.</a:t>
                      </a:r>
                    </a:p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(CF</a:t>
                      </a:r>
                      <a:r>
                        <a:rPr lang="de-DE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  <a:endParaRPr lang="de-DE" altLang="zh-TW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5358" marR="5358" marT="5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LAD</a:t>
                      </a:r>
                    </a:p>
                  </a:txBody>
                  <a:tcPr marL="5358" marR="5358" marT="53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409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377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92%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479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anose="03000509000000000000"/>
                        </a:rPr>
                        <a:t>No vessel calling SVAGR on December 2024 prevented reaching 2024 KPI.</a:t>
                      </a: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To achieve 2025 KPI target </a:t>
                      </a:r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anose="03000509000000000000"/>
                        </a:rPr>
                        <a:t>considering current conditions</a:t>
                      </a:r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: </a:t>
                      </a:r>
                    </a:p>
                    <a:p>
                      <a:pPr marL="228600" marR="0" lvl="0" indent="-2286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Maintain a regular service, </a:t>
                      </a:r>
                    </a:p>
                    <a:p>
                      <a:pPr marL="228600" marR="0" lvl="0" indent="-2286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Maintain support from BCC and Space Controller.</a:t>
                      </a:r>
                    </a:p>
                    <a:p>
                      <a:pPr marL="228600" marR="0" lvl="0" indent="-2286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de-DE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anose="03000509000000000000"/>
                        </a:rPr>
                        <a:t>Support from both Carrier and Terminal (Regular service, faster berth and operations).</a:t>
                      </a: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anose="03000509000000000000"/>
                      </a:endParaRP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le 11"/>
          <p:cNvSpPr txBox="1">
            <a:spLocks/>
          </p:cNvSpPr>
          <p:nvPr/>
        </p:nvSpPr>
        <p:spPr>
          <a:xfrm>
            <a:off x="104257" y="66576"/>
            <a:ext cx="8935486" cy="555831"/>
          </a:xfrm>
          <a:prstGeom prst="rect">
            <a:avLst/>
          </a:prstGeo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>
                <a:latin typeface="DFKai-SB" pitchFamily="65" charset="-120"/>
                <a:ea typeface="DFKai-SB" pitchFamily="65" charset="-120"/>
              </a:rPr>
              <a:t>Performance/Space(2024) and 2025 Market Review </a:t>
            </a:r>
            <a:r>
              <a:rPr lang="en-US" altLang="zh-TW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(SV)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92280" y="4940002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2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02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684763"/>
              </p:ext>
            </p:extLst>
          </p:nvPr>
        </p:nvGraphicFramePr>
        <p:xfrm>
          <a:off x="104257" y="686688"/>
          <a:ext cx="8935488" cy="4632173"/>
        </p:xfrm>
        <a:graphic>
          <a:graphicData uri="http://schemas.openxmlformats.org/drawingml/2006/table">
            <a:tbl>
              <a:tblPr/>
              <a:tblGrid>
                <a:gridCol w="507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52754038"/>
                    </a:ext>
                  </a:extLst>
                </a:gridCol>
                <a:gridCol w="3603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Subject</a:t>
                      </a:r>
                      <a:endParaRPr lang="zh-TW" alt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Segments</a:t>
                      </a:r>
                      <a:endParaRPr lang="zh-TW" alt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BCC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</a:t>
                      </a: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4</a:t>
                      </a:r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Target</a:t>
                      </a:r>
                    </a:p>
                    <a:p>
                      <a:pPr algn="ctr" rtl="0" fontAlgn="ctr"/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 Loading(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2024 JAN~DEC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Loading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Achievement</a:t>
                      </a:r>
                    </a:p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(%)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2025 JAN~DEC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TW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TTL Loading(</a:t>
                      </a:r>
                      <a:r>
                        <a:rPr lang="de-DE" altLang="zh-TW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TEU)</a:t>
                      </a:r>
                      <a:endParaRPr lang="de-DE" altLang="zh-TW" sz="8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Market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Review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&amp;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Action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Plan</a:t>
                      </a:r>
                    </a:p>
                    <a:p>
                      <a:pPr algn="ctr" rtl="0" fontAlgn="ctr"/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(How to achieve 2025 target?)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0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(A)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(B)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 pitchFamily="65" charset="-120"/>
                          <a:cs typeface="+mn-cs"/>
                        </a:rPr>
                        <a:t>(B)/(A)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FKai-SB" pitchFamily="65" charset="-120"/>
                          <a:ea typeface="DFKai-SB" pitchFamily="65" charset="-120"/>
                          <a:cs typeface="+mn-cs"/>
                        </a:rPr>
                        <a:t>Target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13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Trade</a:t>
                      </a:r>
                      <a:r>
                        <a:rPr lang="en-US" altLang="zh-TW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altLang="zh-TW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Lane</a:t>
                      </a:r>
                      <a:endParaRPr lang="zh-TW" alt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SV</a:t>
                      </a:r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fr-FR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sym typeface="Wingdings" pitchFamily="2" charset="2"/>
                        </a:rPr>
                        <a:t></a:t>
                      </a:r>
                      <a:r>
                        <a:rPr lang="fr-FR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USEC</a:t>
                      </a:r>
                    </a:p>
                    <a:p>
                      <a:pPr algn="ctr" rtl="0" fontAlgn="ctr"/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(622+623</a:t>
                      </a:r>
                      <a:r>
                        <a:rPr lang="de-DE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5357" marR="5357" marT="5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ELA</a:t>
                      </a:r>
                    </a:p>
                  </a:txBody>
                  <a:tcPr marL="5357" marR="5357" marT="5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None/>
                      </a:pPr>
                      <a:r>
                        <a:rPr lang="en-US" sz="1000" dirty="0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580</a:t>
                      </a:r>
                      <a:endParaRPr sz="1000" dirty="0"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350" marR="5350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23</a:t>
                      </a:r>
                      <a:endParaRPr sz="1000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4%</a:t>
                      </a:r>
                      <a:endParaRPr sz="1000" b="0" i="0" u="none" strike="noStrike" dirty="0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50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Import from US to SV via SVAGR is not competitive since we do not have a call on LAE NB, so cargo has to go from US to PANAMA (T/S #1) then MEXICO (T/S #2) and then to SV on LAE SB call (Transit time too long).</a:t>
                      </a:r>
                    </a:p>
                    <a:p>
                      <a:pPr marL="171450" indent="-171450" algn="just" rtl="0" fontAlgn="ctr">
                        <a:buFontTx/>
                        <a:buChar char="-"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More CIF Cargo from US to SV (Via GTZST) is needed.</a:t>
                      </a:r>
                    </a:p>
                    <a:p>
                      <a:pPr marL="171450" indent="-171450" algn="just" rtl="0" fontAlgn="ctr">
                        <a:buFontTx/>
                        <a:buChar char="-"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Not enough empty units at SVSJHD to offer to export customers (Via GTZST).</a:t>
                      </a: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There are units in SVAGR available but for exports to US via SVAGR only.</a:t>
                      </a:r>
                    </a:p>
                    <a:p>
                      <a:pPr marL="0" indent="0" algn="just" rtl="0" fontAlgn="ctr">
                        <a:buFontTx/>
                        <a:buNone/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  <a:p>
                      <a:pPr marL="0" indent="0" algn="just" rtl="0" fontAlgn="ctr">
                        <a:buFontTx/>
                        <a:buNone/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6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SV</a:t>
                      </a:r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fr-FR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sym typeface="Wingdings" pitchFamily="2" charset="2"/>
                        </a:rPr>
                        <a:t> WCSA</a:t>
                      </a:r>
                      <a:r>
                        <a:rPr lang="fr-FR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(CW+WC</a:t>
                      </a:r>
                      <a:r>
                        <a:rPr lang="de-DE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</a:p>
                  </a:txBody>
                  <a:tcPr marL="5357" marR="5357" marT="5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ELA</a:t>
                      </a:r>
                    </a:p>
                  </a:txBody>
                  <a:tcPr marL="5357" marR="5357" marT="5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None/>
                      </a:pP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150</a:t>
                      </a:r>
                      <a:endParaRPr sz="1000" b="0" i="0" u="none" strike="noStrike" dirty="0">
                        <a:solidFill>
                          <a:schemeClr val="tx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350" marR="5350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221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147%</a:t>
                      </a:r>
                      <a:endParaRPr sz="1000" b="0" i="0" u="none" strike="noStrike" dirty="0">
                        <a:solidFill>
                          <a:schemeClr val="tx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200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MABE’s volume from WCSA to SVAGR (WC Trade) helped achieve 2024 KPI.</a:t>
                      </a:r>
                    </a:p>
                    <a:p>
                      <a:pPr marL="171450" indent="-171450" algn="just" rtl="0" fontAlgn="ctr">
                        <a:buFontTx/>
                        <a:buChar char="-"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Working on MABE’s 2025 Tender Agreement to achieve 2025 KPI target.</a:t>
                      </a:r>
                    </a:p>
                    <a:p>
                      <a:pPr marL="0" indent="0" algn="just" rtl="0" fontAlgn="ctr">
                        <a:buFont typeface="Arial" panose="020B0604020202020204" pitchFamily="34" charset="0"/>
                        <a:buNone/>
                      </a:pPr>
                      <a:endParaRPr lang="de-DE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01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SV</a:t>
                      </a:r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</a:t>
                      </a:r>
                      <a:r>
                        <a:rPr lang="en-US" altLang="zh-TW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  <a:sym typeface="Wingdings" pitchFamily="2" charset="2"/>
                        </a:rPr>
                        <a:t> WCCA+CARB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(CB</a:t>
                      </a:r>
                      <a:r>
                        <a:rPr lang="de-DE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 Tr</a:t>
                      </a:r>
                      <a:r>
                        <a:rPr lang="fr-FR" altLang="zh-TW" sz="10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ade</a:t>
                      </a:r>
                      <a:r>
                        <a:rPr lang="fr-FR" altLang="zh-TW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)</a:t>
                      </a:r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itchFamily="65" charset="-120"/>
                      </a:endParaRPr>
                    </a:p>
                  </a:txBody>
                  <a:tcPr marL="5357" marR="5357" marT="5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ELA</a:t>
                      </a:r>
                    </a:p>
                  </a:txBody>
                  <a:tcPr marL="5357" marR="5357" marT="52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Arial"/>
                        <a:buNone/>
                      </a:pPr>
                      <a:r>
                        <a:rPr lang="en-US" altLang="zh-TW" sz="1000" b="0" i="0" u="none" strike="noStrike" dirty="0">
                          <a:solidFill>
                            <a:schemeClr val="tx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220</a:t>
                      </a:r>
                      <a:endParaRPr sz="1000" b="0" i="0" u="none" strike="noStrike" dirty="0">
                        <a:solidFill>
                          <a:schemeClr val="tx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350" marR="5350" marT="52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70</a:t>
                      </a:r>
                      <a:endParaRPr sz="1000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32%</a:t>
                      </a:r>
                      <a:endParaRPr sz="1000" b="0" i="0" u="none" strike="noStrike" dirty="0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dirty="0">
                          <a:solidFill>
                            <a:schemeClr val="dk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100</a:t>
                      </a:r>
                      <a:endParaRPr sz="1000" b="0" i="0" u="none" strike="noStrike" dirty="0">
                        <a:solidFill>
                          <a:schemeClr val="dk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FontTx/>
                        <a:buChar char="-"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Faster T/S connection in PANAMA for cargo going to Caribbean.</a:t>
                      </a:r>
                    </a:p>
                    <a:p>
                      <a:pPr marL="171450" indent="-171450" algn="just" rtl="0" fontAlgn="ctr">
                        <a:buFontTx/>
                        <a:buChar char="-"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DFKai-SB" pitchFamily="65" charset="-120"/>
                          <a:ea typeface="DFKai-SB" pitchFamily="65" charset="-120"/>
                        </a:rPr>
                        <a:t>No support from Sugar exporters as they do not accept to pay for port storages not generated by them.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DFKai-SB" pitchFamily="65" charset="-120"/>
                        <a:ea typeface="DFKai-SB" panose="0300050900000000000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itle 11"/>
          <p:cNvSpPr txBox="1">
            <a:spLocks/>
          </p:cNvSpPr>
          <p:nvPr/>
        </p:nvSpPr>
        <p:spPr>
          <a:xfrm>
            <a:off x="104257" y="66576"/>
            <a:ext cx="8935486" cy="555831"/>
          </a:xfrm>
          <a:prstGeom prst="rect">
            <a:avLst/>
          </a:prstGeo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b="1" dirty="0">
                <a:latin typeface="DFKai-SB" pitchFamily="65" charset="-120"/>
                <a:ea typeface="DFKai-SB" pitchFamily="65" charset="-120"/>
              </a:rPr>
              <a:t>Performance/Space(2024) and 2025 Market Review </a:t>
            </a:r>
            <a:r>
              <a:rPr lang="en-US" altLang="zh-TW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(SV)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A00793-B1A6-94D9-74FD-A533840959E3}"/>
              </a:ext>
            </a:extLst>
          </p:cNvPr>
          <p:cNvSpPr txBox="1">
            <a:spLocks/>
          </p:cNvSpPr>
          <p:nvPr/>
        </p:nvSpPr>
        <p:spPr>
          <a:xfrm>
            <a:off x="7092280" y="4940002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3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78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DFKai-SB" pitchFamily="65" charset="-120"/>
                <a:ea typeface="DFKai-SB" pitchFamily="65" charset="-120"/>
              </a:rPr>
              <a:t>Topic discussion </a:t>
            </a:r>
            <a:r>
              <a:rPr lang="en-US" altLang="zh-TW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(SV)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6D82E-CE9F-4850-9751-B326B49AD2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B2256E3-F5F7-3410-680A-D131614F17D2}"/>
              </a:ext>
            </a:extLst>
          </p:cNvPr>
          <p:cNvSpPr txBox="1">
            <a:spLocks/>
          </p:cNvSpPr>
          <p:nvPr/>
        </p:nvSpPr>
        <p:spPr>
          <a:xfrm>
            <a:off x="251520" y="852349"/>
            <a:ext cx="8157592" cy="4031371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kumimoji="0" lang="es-SV" sz="2000" dirty="0" err="1"/>
              <a:t>Commercial</a:t>
            </a:r>
            <a:r>
              <a:rPr kumimoji="0" lang="es-SV" sz="2000" dirty="0"/>
              <a:t> </a:t>
            </a:r>
            <a:r>
              <a:rPr kumimoji="0" lang="es-SV" sz="2000" dirty="0" err="1"/>
              <a:t>Side</a:t>
            </a:r>
            <a:r>
              <a:rPr kumimoji="0" lang="es-SV" sz="2000" dirty="0"/>
              <a:t>: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kumimoji="0" lang="es-SV" sz="1600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kumimoji="0" lang="es-SV" sz="1600" dirty="0"/>
              <a:t>Imports</a:t>
            </a:r>
          </a:p>
          <a:p>
            <a:pPr algn="just">
              <a:buFontTx/>
              <a:buChar char="-"/>
              <a:defRPr/>
            </a:pPr>
            <a:r>
              <a:rPr kumimoji="0" lang="es-SV" sz="1200" dirty="0" err="1"/>
              <a:t>Still</a:t>
            </a:r>
            <a:r>
              <a:rPr kumimoji="0" lang="es-SV" sz="1200" dirty="0"/>
              <a:t> </a:t>
            </a:r>
            <a:r>
              <a:rPr kumimoji="0" lang="es-SV" sz="1200" dirty="0" err="1"/>
              <a:t>facing</a:t>
            </a:r>
            <a:r>
              <a:rPr kumimoji="0" lang="es-SV" sz="1200" dirty="0"/>
              <a:t> </a:t>
            </a:r>
            <a:r>
              <a:rPr kumimoji="0" lang="es-SV" sz="1200" dirty="0" err="1"/>
              <a:t>serious</a:t>
            </a:r>
            <a:r>
              <a:rPr kumimoji="0" lang="es-SV" sz="1200" dirty="0"/>
              <a:t> </a:t>
            </a:r>
            <a:r>
              <a:rPr kumimoji="0" lang="es-SV" sz="1200" dirty="0" err="1"/>
              <a:t>delays</a:t>
            </a:r>
            <a:r>
              <a:rPr kumimoji="0" lang="es-SV" sz="1200" dirty="0"/>
              <a:t> </a:t>
            </a:r>
            <a:r>
              <a:rPr kumimoji="0" lang="es-SV" sz="1200" dirty="0" err="1"/>
              <a:t>on</a:t>
            </a:r>
            <a:r>
              <a:rPr kumimoji="0" lang="es-SV" sz="1200" dirty="0"/>
              <a:t> </a:t>
            </a:r>
            <a:r>
              <a:rPr kumimoji="0" lang="es-SV" sz="1200" dirty="0" err="1"/>
              <a:t>ETA’s</a:t>
            </a:r>
            <a:r>
              <a:rPr kumimoji="0" lang="es-SV" sz="1200" dirty="0"/>
              <a:t> </a:t>
            </a:r>
            <a:r>
              <a:rPr kumimoji="0" lang="es-SV" sz="1200" dirty="0" err="1"/>
              <a:t>for</a:t>
            </a:r>
            <a:r>
              <a:rPr kumimoji="0" lang="es-SV" sz="1200" dirty="0"/>
              <a:t> </a:t>
            </a:r>
            <a:r>
              <a:rPr kumimoji="0" lang="es-SV" sz="1200" dirty="0" err="1"/>
              <a:t>most</a:t>
            </a:r>
            <a:r>
              <a:rPr kumimoji="0" lang="es-SV" sz="1200" dirty="0"/>
              <a:t> </a:t>
            </a:r>
            <a:r>
              <a:rPr kumimoji="0" lang="es-SV" sz="1200" dirty="0" err="1"/>
              <a:t>of</a:t>
            </a:r>
            <a:r>
              <a:rPr kumimoji="0" lang="es-SV" sz="1200" dirty="0"/>
              <a:t> </a:t>
            </a:r>
            <a:r>
              <a:rPr kumimoji="0" lang="es-SV" sz="1200" dirty="0" err="1"/>
              <a:t>our</a:t>
            </a:r>
            <a:r>
              <a:rPr kumimoji="0" lang="es-SV" sz="1200" dirty="0"/>
              <a:t> </a:t>
            </a:r>
            <a:r>
              <a:rPr kumimoji="0" lang="es-SV" sz="1200" dirty="0" err="1"/>
              <a:t>import</a:t>
            </a:r>
            <a:r>
              <a:rPr kumimoji="0" lang="es-SV" sz="1200" dirty="0"/>
              <a:t> cargo </a:t>
            </a:r>
            <a:r>
              <a:rPr kumimoji="0" lang="es-SV" sz="1200" dirty="0" err="1"/>
              <a:t>due</a:t>
            </a:r>
            <a:r>
              <a:rPr kumimoji="0" lang="es-SV" sz="1200" dirty="0"/>
              <a:t> </a:t>
            </a:r>
            <a:r>
              <a:rPr kumimoji="0" lang="es-SV" sz="1200" dirty="0" err="1"/>
              <a:t>to</a:t>
            </a:r>
            <a:r>
              <a:rPr kumimoji="0" lang="es-SV" sz="1200" dirty="0"/>
              <a:t> </a:t>
            </a:r>
            <a:r>
              <a:rPr kumimoji="0" lang="es-SV" sz="1200" dirty="0" err="1"/>
              <a:t>poor</a:t>
            </a:r>
            <a:r>
              <a:rPr kumimoji="0" lang="es-SV" sz="1200" dirty="0"/>
              <a:t> </a:t>
            </a:r>
            <a:r>
              <a:rPr kumimoji="0" lang="es-SV" sz="1200" dirty="0" err="1"/>
              <a:t>reliable</a:t>
            </a:r>
            <a:r>
              <a:rPr kumimoji="0" lang="es-SV" sz="1200" dirty="0"/>
              <a:t> LAE Service.</a:t>
            </a:r>
          </a:p>
          <a:p>
            <a:pPr algn="just">
              <a:buFontTx/>
              <a:buChar char="-"/>
              <a:defRPr/>
            </a:pPr>
            <a:r>
              <a:rPr kumimoji="0" lang="es-SV" sz="1200" dirty="0" err="1"/>
              <a:t>When</a:t>
            </a:r>
            <a:r>
              <a:rPr kumimoji="0" lang="es-SV" sz="1200" dirty="0"/>
              <a:t> </a:t>
            </a:r>
            <a:r>
              <a:rPr kumimoji="0" lang="es-SV" sz="1200" dirty="0" err="1"/>
              <a:t>under</a:t>
            </a:r>
            <a:r>
              <a:rPr kumimoji="0" lang="es-SV" sz="1200" dirty="0"/>
              <a:t> </a:t>
            </a:r>
            <a:r>
              <a:rPr kumimoji="0" lang="es-SV" sz="1200" dirty="0" err="1"/>
              <a:t>critical</a:t>
            </a:r>
            <a:r>
              <a:rPr kumimoji="0" lang="es-SV" sz="1200" dirty="0"/>
              <a:t> </a:t>
            </a:r>
            <a:r>
              <a:rPr kumimoji="0" lang="es-SV" sz="1200" dirty="0" err="1"/>
              <a:t>situation</a:t>
            </a:r>
            <a:r>
              <a:rPr kumimoji="0" lang="es-SV" sz="1200" dirty="0"/>
              <a:t> at </a:t>
            </a:r>
            <a:r>
              <a:rPr kumimoji="0" lang="es-SV" sz="1200" dirty="0" err="1"/>
              <a:t>depots</a:t>
            </a:r>
            <a:r>
              <a:rPr lang="es-SV" sz="1200" dirty="0"/>
              <a:t>, </a:t>
            </a:r>
            <a:r>
              <a:rPr lang="es-SV" sz="1200" dirty="0" err="1"/>
              <a:t>import</a:t>
            </a:r>
            <a:r>
              <a:rPr lang="es-SV" sz="1200" dirty="0"/>
              <a:t> cargo </a:t>
            </a:r>
            <a:r>
              <a:rPr lang="es-SV" sz="1200" dirty="0" err="1"/>
              <a:t>is</a:t>
            </a:r>
            <a:r>
              <a:rPr lang="es-SV" sz="1200" dirty="0"/>
              <a:t> </a:t>
            </a:r>
            <a:r>
              <a:rPr lang="es-SV" sz="1200" dirty="0" err="1"/>
              <a:t>detained</a:t>
            </a:r>
            <a:r>
              <a:rPr lang="es-SV" sz="1200" dirty="0"/>
              <a:t>/</a:t>
            </a:r>
            <a:r>
              <a:rPr lang="es-SV" sz="1200" dirty="0" err="1"/>
              <a:t>not</a:t>
            </a:r>
            <a:r>
              <a:rPr lang="es-SV" sz="1200" dirty="0"/>
              <a:t> </a:t>
            </a:r>
            <a:r>
              <a:rPr lang="es-SV" sz="1200" dirty="0" err="1"/>
              <a:t>released</a:t>
            </a:r>
            <a:r>
              <a:rPr lang="es-SV" sz="1200" dirty="0"/>
              <a:t> </a:t>
            </a:r>
            <a:r>
              <a:rPr lang="es-SV" sz="1200" dirty="0" err="1"/>
              <a:t>due</a:t>
            </a:r>
            <a:r>
              <a:rPr lang="es-SV" sz="1200" dirty="0"/>
              <a:t> </a:t>
            </a:r>
            <a:r>
              <a:rPr lang="es-SV" sz="1200" dirty="0" err="1"/>
              <a:t>to</a:t>
            </a:r>
            <a:r>
              <a:rPr lang="es-SV" sz="1200" dirty="0"/>
              <a:t> </a:t>
            </a:r>
            <a:r>
              <a:rPr lang="es-SV" sz="1200" dirty="0" err="1"/>
              <a:t>there</a:t>
            </a:r>
            <a:r>
              <a:rPr lang="es-SV" sz="1200" dirty="0"/>
              <a:t> </a:t>
            </a:r>
            <a:r>
              <a:rPr lang="es-SV" sz="1200" dirty="0" err="1"/>
              <a:t>is</a:t>
            </a:r>
            <a:r>
              <a:rPr lang="es-SV" sz="1200" dirty="0"/>
              <a:t> no </a:t>
            </a:r>
            <a:r>
              <a:rPr lang="es-SV" sz="1200" dirty="0" err="1"/>
              <a:t>space</a:t>
            </a:r>
            <a:r>
              <a:rPr lang="es-SV" sz="1200" dirty="0"/>
              <a:t> </a:t>
            </a:r>
            <a:r>
              <a:rPr lang="es-SV" sz="1200" dirty="0" err="1"/>
              <a:t>to</a:t>
            </a:r>
            <a:r>
              <a:rPr lang="es-SV" sz="1200" dirty="0"/>
              <a:t> </a:t>
            </a:r>
            <a:r>
              <a:rPr lang="es-SV" sz="1200" dirty="0" err="1"/>
              <a:t>receive</a:t>
            </a:r>
            <a:r>
              <a:rPr lang="es-SV" sz="1200" dirty="0"/>
              <a:t> </a:t>
            </a:r>
            <a:r>
              <a:rPr lang="es-SV" sz="1200" dirty="0" err="1"/>
              <a:t>the</a:t>
            </a:r>
            <a:r>
              <a:rPr lang="es-SV" sz="1200" dirty="0"/>
              <a:t> </a:t>
            </a:r>
            <a:r>
              <a:rPr lang="es-SV" sz="1200" dirty="0" err="1"/>
              <a:t>empty</a:t>
            </a:r>
            <a:r>
              <a:rPr lang="es-SV" sz="1200" dirty="0"/>
              <a:t>, </a:t>
            </a:r>
            <a:r>
              <a:rPr lang="es-SV" sz="1200" dirty="0" err="1"/>
              <a:t>unless</a:t>
            </a:r>
            <a:r>
              <a:rPr lang="es-SV" sz="1200" dirty="0"/>
              <a:t> </a:t>
            </a:r>
            <a:r>
              <a:rPr lang="es-SV" sz="1200" dirty="0" err="1"/>
              <a:t>customer</a:t>
            </a:r>
            <a:r>
              <a:rPr lang="es-SV" sz="1200" dirty="0"/>
              <a:t> </a:t>
            </a:r>
            <a:r>
              <a:rPr lang="es-SV" sz="1200" dirty="0" err="1"/>
              <a:t>accepts</a:t>
            </a:r>
            <a:r>
              <a:rPr lang="es-SV" sz="1200" dirty="0"/>
              <a:t> </a:t>
            </a:r>
            <a:r>
              <a:rPr lang="es-SV" sz="1200" dirty="0" err="1"/>
              <a:t>to</a:t>
            </a:r>
            <a:r>
              <a:rPr lang="es-SV" sz="1200" dirty="0"/>
              <a:t> </a:t>
            </a:r>
            <a:r>
              <a:rPr lang="es-SV" sz="1200" dirty="0" err="1"/>
              <a:t>bear</a:t>
            </a:r>
            <a:r>
              <a:rPr lang="es-SV" sz="1200" dirty="0"/>
              <a:t> </a:t>
            </a:r>
            <a:r>
              <a:rPr lang="es-SV" sz="1200" dirty="0" err="1"/>
              <a:t>all</a:t>
            </a:r>
            <a:r>
              <a:rPr lang="es-SV" sz="1200" dirty="0"/>
              <a:t> </a:t>
            </a:r>
            <a:r>
              <a:rPr lang="es-SV" sz="1200" dirty="0" err="1"/>
              <a:t>the</a:t>
            </a:r>
            <a:r>
              <a:rPr lang="es-SV" sz="1200" dirty="0"/>
              <a:t> </a:t>
            </a:r>
            <a:r>
              <a:rPr lang="es-SV" sz="1200" dirty="0" err="1"/>
              <a:t>cost</a:t>
            </a:r>
            <a:r>
              <a:rPr lang="es-SV" sz="1200" dirty="0"/>
              <a:t> </a:t>
            </a:r>
            <a:r>
              <a:rPr lang="es-SV" sz="1200" dirty="0" err="1"/>
              <a:t>related</a:t>
            </a:r>
            <a:r>
              <a:rPr lang="es-SV" sz="1200" dirty="0"/>
              <a:t> </a:t>
            </a:r>
            <a:r>
              <a:rPr lang="es-SV" sz="1200" dirty="0" err="1"/>
              <a:t>for</a:t>
            </a:r>
            <a:r>
              <a:rPr lang="es-SV" sz="1200" dirty="0"/>
              <a:t> </a:t>
            </a:r>
            <a:r>
              <a:rPr lang="es-SV" sz="1200" dirty="0" err="1"/>
              <a:t>the</a:t>
            </a:r>
            <a:r>
              <a:rPr lang="es-SV" sz="1200" dirty="0"/>
              <a:t> </a:t>
            </a:r>
            <a:r>
              <a:rPr lang="es-SV" sz="1200" dirty="0" err="1"/>
              <a:t>empty</a:t>
            </a:r>
            <a:r>
              <a:rPr lang="es-SV" sz="1200" dirty="0"/>
              <a:t> </a:t>
            </a:r>
            <a:r>
              <a:rPr lang="es-SV" sz="1200" dirty="0" err="1"/>
              <a:t>return</a:t>
            </a:r>
            <a:r>
              <a:rPr lang="es-SV" sz="1200" dirty="0"/>
              <a:t> </a:t>
            </a:r>
            <a:r>
              <a:rPr lang="es-SV" sz="1200" dirty="0" err="1"/>
              <a:t>of</a:t>
            </a:r>
            <a:r>
              <a:rPr lang="es-SV" sz="1200" dirty="0"/>
              <a:t> </a:t>
            </a:r>
            <a:r>
              <a:rPr lang="es-SV" sz="1200" dirty="0" err="1"/>
              <a:t>the</a:t>
            </a:r>
            <a:r>
              <a:rPr lang="es-SV" sz="1200" dirty="0"/>
              <a:t> </a:t>
            </a:r>
            <a:r>
              <a:rPr lang="es-SV" sz="1200" dirty="0" err="1"/>
              <a:t>unit</a:t>
            </a:r>
            <a:r>
              <a:rPr lang="es-SV" sz="1200" dirty="0"/>
              <a:t>.</a:t>
            </a:r>
          </a:p>
          <a:p>
            <a:pPr algn="just">
              <a:buFontTx/>
              <a:buChar char="-"/>
              <a:defRPr/>
            </a:pPr>
            <a:r>
              <a:rPr kumimoji="0" lang="es-SV" sz="1200" dirty="0"/>
              <a:t>Import </a:t>
            </a:r>
            <a:r>
              <a:rPr kumimoji="0" lang="es-SV" sz="1200" dirty="0" err="1"/>
              <a:t>customers</a:t>
            </a:r>
            <a:r>
              <a:rPr kumimoji="0" lang="es-SV" sz="1200" dirty="0"/>
              <a:t> </a:t>
            </a:r>
            <a:r>
              <a:rPr kumimoji="0" lang="es-SV" sz="1200" dirty="0" err="1"/>
              <a:t>from</a:t>
            </a:r>
            <a:r>
              <a:rPr kumimoji="0" lang="es-SV" sz="1200" dirty="0"/>
              <a:t> Asia are </a:t>
            </a:r>
            <a:r>
              <a:rPr kumimoji="0" lang="es-SV" sz="1200" dirty="0" err="1"/>
              <a:t>asking</a:t>
            </a:r>
            <a:r>
              <a:rPr kumimoji="0" lang="es-SV" sz="1200" dirty="0"/>
              <a:t> </a:t>
            </a:r>
            <a:r>
              <a:rPr kumimoji="0" lang="es-SV" sz="1200" dirty="0" err="1"/>
              <a:t>for</a:t>
            </a:r>
            <a:r>
              <a:rPr kumimoji="0" lang="es-SV" sz="1200" dirty="0"/>
              <a:t> </a:t>
            </a:r>
            <a:r>
              <a:rPr kumimoji="0" lang="es-SV" sz="1200" dirty="0" err="1"/>
              <a:t>same</a:t>
            </a:r>
            <a:r>
              <a:rPr kumimoji="0" lang="es-SV" sz="1200" dirty="0"/>
              <a:t> </a:t>
            </a:r>
            <a:r>
              <a:rPr kumimoji="0" lang="es-SV" sz="1200" dirty="0" err="1"/>
              <a:t>treatment</a:t>
            </a:r>
            <a:r>
              <a:rPr kumimoji="0" lang="es-SV" sz="1200" dirty="0"/>
              <a:t> </a:t>
            </a:r>
            <a:r>
              <a:rPr kumimoji="0" lang="es-SV" sz="1200" dirty="0" err="1"/>
              <a:t>they</a:t>
            </a:r>
            <a:r>
              <a:rPr kumimoji="0" lang="es-SV" sz="1200" dirty="0"/>
              <a:t> </a:t>
            </a:r>
            <a:r>
              <a:rPr kumimoji="0" lang="es-SV" sz="1200" dirty="0" err="1"/>
              <a:t>receive</a:t>
            </a:r>
            <a:r>
              <a:rPr kumimoji="0" lang="es-SV" sz="1200" dirty="0"/>
              <a:t> </a:t>
            </a:r>
            <a:r>
              <a:rPr kumimoji="0" lang="es-SV" sz="1200" dirty="0" err="1"/>
              <a:t>when</a:t>
            </a:r>
            <a:r>
              <a:rPr kumimoji="0" lang="es-SV" sz="1200" dirty="0"/>
              <a:t> </a:t>
            </a:r>
            <a:r>
              <a:rPr kumimoji="0" lang="es-SV" sz="1200" dirty="0" err="1"/>
              <a:t>using</a:t>
            </a:r>
            <a:r>
              <a:rPr kumimoji="0" lang="es-SV" sz="1200" dirty="0"/>
              <a:t> CIF </a:t>
            </a:r>
            <a:r>
              <a:rPr kumimoji="0" lang="es-SV" sz="1200" dirty="0" err="1"/>
              <a:t>rates</a:t>
            </a:r>
            <a:r>
              <a:rPr kumimoji="0" lang="es-SV" sz="1200" dirty="0"/>
              <a:t> (</a:t>
            </a:r>
            <a:r>
              <a:rPr kumimoji="0" lang="es-SV" sz="1200" dirty="0" err="1"/>
              <a:t>Easier</a:t>
            </a:r>
            <a:r>
              <a:rPr kumimoji="0" lang="es-SV" sz="1200" dirty="0"/>
              <a:t> </a:t>
            </a:r>
            <a:r>
              <a:rPr kumimoji="0" lang="es-SV" sz="1200" dirty="0" err="1"/>
              <a:t>to</a:t>
            </a:r>
            <a:r>
              <a:rPr kumimoji="0" lang="es-SV" sz="1200" dirty="0"/>
              <a:t> place a </a:t>
            </a:r>
            <a:r>
              <a:rPr kumimoji="0" lang="es-SV" sz="1200" dirty="0" err="1"/>
              <a:t>booking</a:t>
            </a:r>
            <a:r>
              <a:rPr kumimoji="0" lang="es-SV" sz="1200" dirty="0"/>
              <a:t>) </a:t>
            </a:r>
            <a:r>
              <a:rPr lang="es-SV" sz="1200" dirty="0" err="1"/>
              <a:t>than</a:t>
            </a:r>
            <a:r>
              <a:rPr kumimoji="0" lang="es-SV" sz="1200" dirty="0"/>
              <a:t> </a:t>
            </a:r>
            <a:r>
              <a:rPr kumimoji="0" lang="es-SV" sz="1200" dirty="0" err="1"/>
              <a:t>when</a:t>
            </a:r>
            <a:r>
              <a:rPr kumimoji="0" lang="es-SV" sz="1200" dirty="0"/>
              <a:t> </a:t>
            </a:r>
            <a:r>
              <a:rPr kumimoji="0" lang="es-SV" sz="1200" dirty="0" err="1"/>
              <a:t>they</a:t>
            </a:r>
            <a:r>
              <a:rPr kumimoji="0" lang="es-SV" sz="1200" dirty="0"/>
              <a:t> </a:t>
            </a:r>
            <a:r>
              <a:rPr kumimoji="0" lang="es-SV" sz="1200" dirty="0" err="1"/>
              <a:t>choose</a:t>
            </a:r>
            <a:r>
              <a:rPr kumimoji="0" lang="es-SV" sz="1200" dirty="0"/>
              <a:t> </a:t>
            </a:r>
            <a:r>
              <a:rPr kumimoji="0" lang="es-SV" sz="1200" dirty="0" err="1"/>
              <a:t>to</a:t>
            </a:r>
            <a:r>
              <a:rPr kumimoji="0" lang="es-SV" sz="1200" dirty="0"/>
              <a:t> use FOB </a:t>
            </a:r>
            <a:r>
              <a:rPr kumimoji="0" lang="es-SV" sz="1200" dirty="0" err="1"/>
              <a:t>rates</a:t>
            </a:r>
            <a:r>
              <a:rPr kumimoji="0" lang="es-SV" sz="1200" dirty="0"/>
              <a:t> (</a:t>
            </a:r>
            <a:r>
              <a:rPr kumimoji="0" lang="es-SV" sz="1200" dirty="0" err="1"/>
              <a:t>Harder</a:t>
            </a:r>
            <a:r>
              <a:rPr kumimoji="0" lang="es-SV" sz="1200" dirty="0"/>
              <a:t> </a:t>
            </a:r>
            <a:r>
              <a:rPr kumimoji="0" lang="es-SV" sz="1200" dirty="0" err="1"/>
              <a:t>to</a:t>
            </a:r>
            <a:r>
              <a:rPr kumimoji="0" lang="es-SV" sz="1200" dirty="0"/>
              <a:t> </a:t>
            </a:r>
            <a:r>
              <a:rPr kumimoji="0" lang="es-SV" sz="1200" dirty="0" err="1"/>
              <a:t>get</a:t>
            </a:r>
            <a:r>
              <a:rPr kumimoji="0" lang="es-SV" sz="1200" dirty="0"/>
              <a:t> a </a:t>
            </a:r>
            <a:r>
              <a:rPr kumimoji="0" lang="es-SV" sz="1200" dirty="0" err="1"/>
              <a:t>booking</a:t>
            </a:r>
            <a:r>
              <a:rPr kumimoji="0" lang="es-SV" sz="1200" dirty="0"/>
              <a:t>).</a:t>
            </a:r>
          </a:p>
          <a:p>
            <a:pPr marL="0" indent="0" algn="just">
              <a:buNone/>
              <a:defRPr/>
            </a:pPr>
            <a:endParaRPr lang="es-SV" sz="1200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kumimoji="0" lang="es-SV" sz="1600" dirty="0"/>
              <a:t>Exports</a:t>
            </a:r>
          </a:p>
          <a:p>
            <a:pPr algn="just">
              <a:buFontTx/>
              <a:buChar char="-"/>
              <a:defRPr/>
            </a:pPr>
            <a:r>
              <a:rPr lang="es-SV" sz="1200" dirty="0"/>
              <a:t>Export </a:t>
            </a:r>
            <a:r>
              <a:rPr lang="es-SV" sz="1200" dirty="0" err="1"/>
              <a:t>customers</a:t>
            </a:r>
            <a:r>
              <a:rPr lang="es-SV" sz="1200" dirty="0"/>
              <a:t> are </a:t>
            </a:r>
            <a:r>
              <a:rPr lang="es-SV" sz="1200" dirty="0" err="1"/>
              <a:t>pushing</a:t>
            </a:r>
            <a:r>
              <a:rPr lang="es-SV" sz="1200" dirty="0"/>
              <a:t> </a:t>
            </a:r>
            <a:r>
              <a:rPr lang="es-SV" sz="1200" dirty="0" err="1"/>
              <a:t>for</a:t>
            </a:r>
            <a:r>
              <a:rPr lang="es-SV" sz="1200" dirty="0"/>
              <a:t> </a:t>
            </a:r>
            <a:r>
              <a:rPr lang="es-SV" sz="1200" dirty="0" err="1"/>
              <a:t>support</a:t>
            </a:r>
            <a:r>
              <a:rPr lang="es-SV" sz="1200" dirty="0"/>
              <a:t> </a:t>
            </a:r>
            <a:r>
              <a:rPr lang="es-SV" sz="1200" dirty="0" err="1"/>
              <a:t>from</a:t>
            </a:r>
            <a:r>
              <a:rPr lang="es-SV" sz="1200" dirty="0"/>
              <a:t> Carrier </a:t>
            </a:r>
            <a:r>
              <a:rPr lang="es-SV" sz="1200" dirty="0" err="1"/>
              <a:t>to</a:t>
            </a:r>
            <a:r>
              <a:rPr lang="es-SV" sz="1200" dirty="0"/>
              <a:t> </a:t>
            </a:r>
            <a:r>
              <a:rPr lang="es-SV" sz="1200" dirty="0" err="1"/>
              <a:t>avoid</a:t>
            </a:r>
            <a:r>
              <a:rPr lang="es-SV" sz="1200" dirty="0"/>
              <a:t> </a:t>
            </a:r>
            <a:r>
              <a:rPr lang="es-SV" sz="1200" dirty="0" err="1"/>
              <a:t>storages</a:t>
            </a:r>
            <a:r>
              <a:rPr lang="es-SV" sz="1200" dirty="0"/>
              <a:t> </a:t>
            </a:r>
            <a:r>
              <a:rPr lang="es-SV" sz="1200" dirty="0" err="1"/>
              <a:t>caused</a:t>
            </a:r>
            <a:r>
              <a:rPr lang="es-SV" sz="1200" dirty="0"/>
              <a:t> </a:t>
            </a:r>
            <a:r>
              <a:rPr lang="es-SV" sz="1200" dirty="0" err="1"/>
              <a:t>by</a:t>
            </a:r>
            <a:r>
              <a:rPr lang="es-SV" sz="1200" dirty="0"/>
              <a:t> </a:t>
            </a:r>
            <a:r>
              <a:rPr lang="es-SV" sz="1200" dirty="0" err="1"/>
              <a:t>delays</a:t>
            </a:r>
            <a:r>
              <a:rPr lang="es-SV" sz="1200" dirty="0"/>
              <a:t> </a:t>
            </a:r>
            <a:r>
              <a:rPr lang="es-SV" sz="1200" dirty="0" err="1"/>
              <a:t>beyond</a:t>
            </a:r>
            <a:r>
              <a:rPr lang="es-SV" sz="1200" dirty="0"/>
              <a:t> </a:t>
            </a:r>
            <a:r>
              <a:rPr lang="es-SV" sz="1200" dirty="0" err="1"/>
              <a:t>their</a:t>
            </a:r>
            <a:r>
              <a:rPr lang="es-SV" sz="1200" dirty="0"/>
              <a:t> control.</a:t>
            </a:r>
          </a:p>
          <a:p>
            <a:pPr algn="just">
              <a:buFontTx/>
              <a:buChar char="-"/>
              <a:defRPr/>
            </a:pPr>
            <a:r>
              <a:rPr kumimoji="0" lang="es-SV" sz="1200" dirty="0" err="1"/>
              <a:t>Customers</a:t>
            </a:r>
            <a:r>
              <a:rPr kumimoji="0" lang="es-SV" sz="1200" dirty="0"/>
              <a:t> are </a:t>
            </a:r>
            <a:r>
              <a:rPr kumimoji="0" lang="es-SV" sz="1200" dirty="0" err="1"/>
              <a:t>supporting</a:t>
            </a:r>
            <a:r>
              <a:rPr kumimoji="0" lang="es-SV" sz="1200" dirty="0"/>
              <a:t> EMC </a:t>
            </a:r>
            <a:r>
              <a:rPr kumimoji="0" lang="es-SV" sz="1200" dirty="0" err="1"/>
              <a:t>with</a:t>
            </a:r>
            <a:r>
              <a:rPr kumimoji="0" lang="es-SV" sz="1200" dirty="0"/>
              <a:t> </a:t>
            </a:r>
            <a:r>
              <a:rPr kumimoji="0" lang="es-SV" sz="1200" dirty="0" err="1"/>
              <a:t>export</a:t>
            </a:r>
            <a:r>
              <a:rPr kumimoji="0" lang="es-SV" sz="1200" dirty="0"/>
              <a:t> </a:t>
            </a:r>
            <a:r>
              <a:rPr lang="es-SV" sz="1200" dirty="0" err="1"/>
              <a:t>v</a:t>
            </a:r>
            <a:r>
              <a:rPr kumimoji="0" lang="es-SV" sz="1200" dirty="0" err="1"/>
              <a:t>olumes</a:t>
            </a:r>
            <a:r>
              <a:rPr kumimoji="0" lang="es-SV" sz="1200" dirty="0"/>
              <a:t>, </a:t>
            </a:r>
            <a:r>
              <a:rPr kumimoji="0" lang="es-SV" sz="1200" dirty="0" err="1"/>
              <a:t>but</a:t>
            </a:r>
            <a:r>
              <a:rPr kumimoji="0" lang="es-SV" sz="1200" dirty="0"/>
              <a:t> </a:t>
            </a:r>
            <a:r>
              <a:rPr lang="es-SV" sz="1200" dirty="0"/>
              <a:t>LAE</a:t>
            </a:r>
            <a:r>
              <a:rPr kumimoji="0" lang="es-SV" sz="1200" dirty="0"/>
              <a:t> </a:t>
            </a:r>
            <a:r>
              <a:rPr kumimoji="0" lang="es-SV" sz="1200" dirty="0" err="1"/>
              <a:t>service</a:t>
            </a:r>
            <a:r>
              <a:rPr kumimoji="0" lang="es-SV" sz="1200" dirty="0"/>
              <a:t> </a:t>
            </a:r>
            <a:r>
              <a:rPr kumimoji="0" lang="es-SV" sz="1200" dirty="0" err="1"/>
              <a:t>being</a:t>
            </a:r>
            <a:r>
              <a:rPr kumimoji="0" lang="es-SV" sz="1200" dirty="0"/>
              <a:t> </a:t>
            </a:r>
            <a:r>
              <a:rPr kumimoji="0" lang="es-SV" sz="1200" dirty="0" err="1"/>
              <a:t>not</a:t>
            </a:r>
            <a:r>
              <a:rPr kumimoji="0" lang="es-SV" sz="1200" dirty="0"/>
              <a:t> </a:t>
            </a:r>
            <a:r>
              <a:rPr kumimoji="0" lang="es-SV" sz="1200" dirty="0" err="1"/>
              <a:t>reliable</a:t>
            </a:r>
            <a:r>
              <a:rPr kumimoji="0" lang="es-SV" sz="1200" dirty="0"/>
              <a:t> </a:t>
            </a:r>
            <a:r>
              <a:rPr kumimoji="0" lang="es-SV" sz="1200" dirty="0" err="1"/>
              <a:t>is</a:t>
            </a:r>
            <a:r>
              <a:rPr kumimoji="0" lang="es-SV" sz="1200" dirty="0"/>
              <a:t> </a:t>
            </a:r>
            <a:r>
              <a:rPr kumimoji="0" lang="es-SV" sz="1200" dirty="0" err="1"/>
              <a:t>generating</a:t>
            </a:r>
            <a:r>
              <a:rPr kumimoji="0" lang="es-SV" sz="1200" dirty="0"/>
              <a:t> </a:t>
            </a:r>
            <a:r>
              <a:rPr kumimoji="0" lang="es-SV" sz="1200" dirty="0" err="1"/>
              <a:t>port</a:t>
            </a:r>
            <a:r>
              <a:rPr kumimoji="0" lang="es-SV" sz="1200" dirty="0"/>
              <a:t> </a:t>
            </a:r>
            <a:r>
              <a:rPr kumimoji="0" lang="es-SV" sz="1200" dirty="0" err="1"/>
              <a:t>storage</a:t>
            </a:r>
            <a:r>
              <a:rPr kumimoji="0" lang="es-SV" sz="1200" dirty="0"/>
              <a:t> </a:t>
            </a:r>
            <a:r>
              <a:rPr kumimoji="0" lang="es-SV" sz="1200" dirty="0" err="1"/>
              <a:t>costs</a:t>
            </a:r>
            <a:r>
              <a:rPr kumimoji="0" lang="es-SV" sz="1200" dirty="0"/>
              <a:t> </a:t>
            </a:r>
            <a:r>
              <a:rPr lang="es-SV" sz="1200" dirty="0" err="1"/>
              <a:t>that</a:t>
            </a:r>
            <a:r>
              <a:rPr lang="es-SV" sz="1200" dirty="0"/>
              <a:t> Carrier </a:t>
            </a:r>
            <a:r>
              <a:rPr lang="es-SV" sz="1200" dirty="0" err="1"/>
              <a:t>also</a:t>
            </a:r>
            <a:r>
              <a:rPr lang="es-SV" sz="1200" dirty="0"/>
              <a:t> </a:t>
            </a:r>
            <a:r>
              <a:rPr lang="es-SV" sz="1200" dirty="0" err="1"/>
              <a:t>claims</a:t>
            </a:r>
            <a:r>
              <a:rPr lang="es-SV" sz="1200" dirty="0"/>
              <a:t> </a:t>
            </a:r>
            <a:r>
              <a:rPr lang="es-SV" sz="1200" dirty="0" err="1"/>
              <a:t>is</a:t>
            </a:r>
            <a:r>
              <a:rPr lang="es-SV" sz="1200" dirty="0"/>
              <a:t> </a:t>
            </a:r>
            <a:r>
              <a:rPr lang="es-SV" sz="1200" dirty="0" err="1"/>
              <a:t>beyond</a:t>
            </a:r>
            <a:r>
              <a:rPr lang="es-SV" sz="1200" dirty="0"/>
              <a:t> </a:t>
            </a:r>
            <a:r>
              <a:rPr lang="es-SV" sz="1200" dirty="0" err="1"/>
              <a:t>their</a:t>
            </a:r>
            <a:r>
              <a:rPr lang="es-SV" sz="1200" dirty="0"/>
              <a:t> control and </a:t>
            </a:r>
            <a:r>
              <a:rPr lang="es-SV" sz="1200" dirty="0" err="1"/>
              <a:t>therefore</a:t>
            </a:r>
            <a:r>
              <a:rPr lang="es-SV" sz="1200" dirty="0"/>
              <a:t> </a:t>
            </a:r>
            <a:r>
              <a:rPr lang="es-SV" sz="1200" dirty="0" err="1"/>
              <a:t>not</a:t>
            </a:r>
            <a:r>
              <a:rPr lang="es-SV" sz="1200" dirty="0"/>
              <a:t> </a:t>
            </a:r>
            <a:r>
              <a:rPr lang="es-SV" sz="1200" dirty="0" err="1"/>
              <a:t>their</a:t>
            </a:r>
            <a:r>
              <a:rPr lang="es-SV" sz="1200" dirty="0"/>
              <a:t> </a:t>
            </a:r>
            <a:r>
              <a:rPr lang="es-SV" sz="1200" dirty="0" err="1"/>
              <a:t>responsability</a:t>
            </a:r>
            <a:r>
              <a:rPr lang="es-SV" sz="1200" dirty="0"/>
              <a:t>.</a:t>
            </a:r>
          </a:p>
          <a:p>
            <a:pPr algn="just">
              <a:buFontTx/>
              <a:buChar char="-"/>
              <a:defRPr/>
            </a:pP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272651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DFKai-SB" pitchFamily="65" charset="-120"/>
                <a:ea typeface="DFKai-SB" pitchFamily="65" charset="-120"/>
              </a:rPr>
              <a:t>Topic discussion </a:t>
            </a:r>
            <a:r>
              <a:rPr lang="en-US" altLang="zh-TW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(SV)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6D82E-CE9F-4850-9751-B326B49AD2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02267E6-EBAF-9A4D-EC57-823B4392686D}"/>
              </a:ext>
            </a:extLst>
          </p:cNvPr>
          <p:cNvSpPr txBox="1">
            <a:spLocks/>
          </p:cNvSpPr>
          <p:nvPr/>
        </p:nvSpPr>
        <p:spPr>
          <a:xfrm>
            <a:off x="457200" y="915566"/>
            <a:ext cx="8229600" cy="438943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kumimoji="0" lang="es-SV" sz="2000" dirty="0"/>
              <a:t>Future Plan </a:t>
            </a:r>
            <a:r>
              <a:rPr kumimoji="0" lang="es-SV" sz="2000" dirty="0" err="1"/>
              <a:t>suggestion</a:t>
            </a:r>
            <a:r>
              <a:rPr kumimoji="0" lang="es-SV" sz="2000" dirty="0"/>
              <a:t>: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kumimoji="0" lang="es-SV" sz="2000" dirty="0"/>
          </a:p>
          <a:p>
            <a:pPr algn="just">
              <a:buFontTx/>
              <a:buChar char="-"/>
              <a:defRPr/>
            </a:pPr>
            <a:r>
              <a:rPr lang="es-SV" sz="1200" dirty="0" err="1"/>
              <a:t>Increase</a:t>
            </a:r>
            <a:r>
              <a:rPr lang="es-SV" sz="1200" dirty="0"/>
              <a:t> cargo </a:t>
            </a:r>
            <a:r>
              <a:rPr lang="es-SV" sz="1200" dirty="0" err="1"/>
              <a:t>volume</a:t>
            </a:r>
            <a:r>
              <a:rPr lang="es-SV" sz="1200" dirty="0"/>
              <a:t> </a:t>
            </a:r>
            <a:r>
              <a:rPr lang="es-SV" sz="1200" dirty="0" err="1"/>
              <a:t>from</a:t>
            </a:r>
            <a:r>
              <a:rPr lang="es-SV" sz="1200" dirty="0"/>
              <a:t> Far East </a:t>
            </a:r>
            <a:r>
              <a:rPr lang="es-SV" sz="1200" dirty="0" err="1"/>
              <a:t>to</a:t>
            </a:r>
            <a:r>
              <a:rPr lang="es-SV" sz="1200" dirty="0"/>
              <a:t> El Salvador (</a:t>
            </a:r>
            <a:r>
              <a:rPr lang="es-SV" sz="1200" dirty="0" err="1"/>
              <a:t>If</a:t>
            </a:r>
            <a:r>
              <a:rPr lang="es-SV" sz="1200" dirty="0"/>
              <a:t> </a:t>
            </a:r>
            <a:r>
              <a:rPr lang="es-SV" sz="1200" dirty="0" err="1"/>
              <a:t>it</a:t>
            </a:r>
            <a:r>
              <a:rPr lang="es-SV" sz="1200" dirty="0"/>
              <a:t> </a:t>
            </a:r>
            <a:r>
              <a:rPr lang="es-SV" sz="1200" dirty="0" err="1"/>
              <a:t>is</a:t>
            </a:r>
            <a:r>
              <a:rPr lang="es-SV" sz="1200" dirty="0"/>
              <a:t> light cargo, </a:t>
            </a:r>
            <a:r>
              <a:rPr lang="es-SV" sz="1200" dirty="0" err="1"/>
              <a:t>it’s</a:t>
            </a:r>
            <a:r>
              <a:rPr lang="es-SV" sz="1200" dirty="0"/>
              <a:t> </a:t>
            </a:r>
            <a:r>
              <a:rPr lang="es-SV" sz="1200" dirty="0" err="1"/>
              <a:t>better</a:t>
            </a:r>
            <a:r>
              <a:rPr lang="es-SV" sz="1200" dirty="0"/>
              <a:t>).</a:t>
            </a:r>
          </a:p>
          <a:p>
            <a:pPr algn="just">
              <a:buFontTx/>
              <a:buChar char="-"/>
              <a:defRPr/>
            </a:pPr>
            <a:r>
              <a:rPr lang="es-SV" sz="1200" dirty="0" err="1"/>
              <a:t>Enlarge</a:t>
            </a:r>
            <a:r>
              <a:rPr lang="es-SV" sz="1200" dirty="0"/>
              <a:t> </a:t>
            </a:r>
            <a:r>
              <a:rPr lang="es-SV" sz="1200" dirty="0" err="1"/>
              <a:t>customer</a:t>
            </a:r>
            <a:r>
              <a:rPr lang="es-SV" sz="1200" dirty="0"/>
              <a:t> </a:t>
            </a:r>
            <a:r>
              <a:rPr lang="es-SV" sz="1200" dirty="0" err="1"/>
              <a:t>database</a:t>
            </a:r>
            <a:r>
              <a:rPr lang="es-SV" sz="1200" dirty="0"/>
              <a:t> </a:t>
            </a:r>
            <a:r>
              <a:rPr lang="es-SV" sz="1200" dirty="0" err="1"/>
              <a:t>for</a:t>
            </a:r>
            <a:r>
              <a:rPr lang="es-SV" sz="1200" dirty="0"/>
              <a:t> </a:t>
            </a:r>
            <a:r>
              <a:rPr lang="es-SV" sz="1200" dirty="0" err="1"/>
              <a:t>both</a:t>
            </a:r>
            <a:r>
              <a:rPr lang="es-SV" sz="1200" dirty="0"/>
              <a:t> </a:t>
            </a:r>
            <a:r>
              <a:rPr lang="es-SV" sz="1200" dirty="0" err="1"/>
              <a:t>Inbound</a:t>
            </a:r>
            <a:r>
              <a:rPr lang="es-SV" sz="1200" dirty="0"/>
              <a:t> and </a:t>
            </a:r>
            <a:r>
              <a:rPr lang="es-SV" sz="1200" dirty="0" err="1"/>
              <a:t>Outbound</a:t>
            </a:r>
            <a:r>
              <a:rPr lang="es-SV" sz="1200" dirty="0"/>
              <a:t> cargo in </a:t>
            </a:r>
            <a:r>
              <a:rPr lang="es-SV" sz="1200" dirty="0" err="1"/>
              <a:t>order</a:t>
            </a:r>
            <a:r>
              <a:rPr lang="es-SV" sz="1200" dirty="0"/>
              <a:t> </a:t>
            </a:r>
            <a:r>
              <a:rPr lang="es-SV" sz="1200" dirty="0" err="1"/>
              <a:t>to</a:t>
            </a:r>
            <a:r>
              <a:rPr lang="es-SV" sz="1200" dirty="0"/>
              <a:t> </a:t>
            </a:r>
            <a:r>
              <a:rPr lang="es-SV" sz="1200" dirty="0" err="1"/>
              <a:t>maximize</a:t>
            </a:r>
            <a:r>
              <a:rPr lang="es-SV" sz="1200" dirty="0"/>
              <a:t> </a:t>
            </a:r>
            <a:r>
              <a:rPr lang="es-SV" sz="1200" dirty="0" err="1"/>
              <a:t>usage</a:t>
            </a:r>
            <a:r>
              <a:rPr lang="es-SV" sz="1200" dirty="0"/>
              <a:t> </a:t>
            </a:r>
            <a:r>
              <a:rPr lang="es-SV" sz="1200" dirty="0" err="1"/>
              <a:t>of</a:t>
            </a:r>
            <a:r>
              <a:rPr lang="es-SV" sz="1200" dirty="0"/>
              <a:t> </a:t>
            </a:r>
            <a:r>
              <a:rPr lang="es-SV" sz="1200" dirty="0" err="1"/>
              <a:t>spaces</a:t>
            </a:r>
            <a:r>
              <a:rPr lang="es-SV" sz="1200" dirty="0"/>
              <a:t> </a:t>
            </a:r>
            <a:r>
              <a:rPr lang="es-SV" sz="1200" dirty="0" err="1"/>
              <a:t>on</a:t>
            </a:r>
            <a:r>
              <a:rPr lang="es-SV" sz="1200" dirty="0"/>
              <a:t> </a:t>
            </a:r>
            <a:r>
              <a:rPr lang="es-SV" sz="1200" dirty="0" err="1"/>
              <a:t>each</a:t>
            </a:r>
            <a:r>
              <a:rPr lang="es-SV" sz="1200" dirty="0"/>
              <a:t> </a:t>
            </a:r>
            <a:r>
              <a:rPr lang="es-SV" sz="1200" dirty="0" err="1"/>
              <a:t>vessel</a:t>
            </a:r>
            <a:r>
              <a:rPr lang="es-SV" sz="1200" dirty="0"/>
              <a:t>.</a:t>
            </a:r>
          </a:p>
          <a:p>
            <a:pPr algn="just">
              <a:buFontTx/>
              <a:buChar char="-"/>
              <a:defRPr/>
            </a:pPr>
            <a:r>
              <a:rPr kumimoji="0" lang="es-SV" sz="1200" dirty="0" err="1"/>
              <a:t>Avoid</a:t>
            </a:r>
            <a:r>
              <a:rPr kumimoji="0" lang="es-SV" sz="1200" dirty="0"/>
              <a:t> </a:t>
            </a:r>
            <a:r>
              <a:rPr kumimoji="0" lang="es-SV" sz="1200" dirty="0" err="1"/>
              <a:t>confrontations</a:t>
            </a:r>
            <a:r>
              <a:rPr kumimoji="0" lang="es-SV" sz="1200" dirty="0"/>
              <a:t> </a:t>
            </a:r>
            <a:r>
              <a:rPr kumimoji="0" lang="es-SV" sz="1200" dirty="0" err="1"/>
              <a:t>with</a:t>
            </a:r>
            <a:r>
              <a:rPr kumimoji="0" lang="es-SV" sz="1200" dirty="0"/>
              <a:t> </a:t>
            </a:r>
            <a:r>
              <a:rPr kumimoji="0" lang="es-SV" sz="1200" dirty="0" err="1"/>
              <a:t>customers</a:t>
            </a:r>
            <a:r>
              <a:rPr kumimoji="0" lang="es-SV" sz="1200" dirty="0"/>
              <a:t> </a:t>
            </a:r>
            <a:r>
              <a:rPr kumimoji="0" lang="es-SV" sz="1200" dirty="0" err="1"/>
              <a:t>due</a:t>
            </a:r>
            <a:r>
              <a:rPr kumimoji="0" lang="es-SV" sz="1200" dirty="0"/>
              <a:t> </a:t>
            </a:r>
            <a:r>
              <a:rPr kumimoji="0" lang="es-SV" sz="1200" dirty="0" err="1"/>
              <a:t>to</a:t>
            </a:r>
            <a:r>
              <a:rPr kumimoji="0" lang="es-SV" sz="1200" dirty="0"/>
              <a:t> </a:t>
            </a:r>
            <a:r>
              <a:rPr kumimoji="0" lang="es-SV" sz="1200" dirty="0" err="1"/>
              <a:t>poor</a:t>
            </a:r>
            <a:r>
              <a:rPr kumimoji="0" lang="es-SV" sz="1200" dirty="0"/>
              <a:t> LAE Service and </a:t>
            </a:r>
            <a:r>
              <a:rPr kumimoji="0" lang="es-SV" sz="1200" dirty="0" err="1"/>
              <a:t>its</a:t>
            </a:r>
            <a:r>
              <a:rPr kumimoji="0" lang="es-SV" sz="1200" dirty="0"/>
              <a:t> </a:t>
            </a:r>
            <a:r>
              <a:rPr kumimoji="0" lang="es-SV" sz="1200" dirty="0" err="1"/>
              <a:t>implications</a:t>
            </a:r>
            <a:r>
              <a:rPr lang="es-SV" sz="1200" dirty="0"/>
              <a:t>.</a:t>
            </a:r>
            <a:endParaRPr kumimoji="0" lang="es-SV" sz="1200" dirty="0"/>
          </a:p>
          <a:p>
            <a:pPr algn="just">
              <a:buFontTx/>
              <a:buChar char="-"/>
              <a:defRPr/>
            </a:pPr>
            <a:r>
              <a:rPr lang="es-SV" sz="1200" dirty="0" err="1"/>
              <a:t>Improve</a:t>
            </a:r>
            <a:r>
              <a:rPr lang="es-SV" sz="1200" dirty="0"/>
              <a:t> Customer Service </a:t>
            </a:r>
            <a:r>
              <a:rPr lang="es-SV" sz="1200" dirty="0" err="1"/>
              <a:t>to</a:t>
            </a:r>
            <a:r>
              <a:rPr lang="es-SV" sz="1200" dirty="0"/>
              <a:t> use </a:t>
            </a:r>
            <a:r>
              <a:rPr lang="es-SV" sz="1200" dirty="0" err="1"/>
              <a:t>it</a:t>
            </a:r>
            <a:r>
              <a:rPr lang="es-SV" sz="1200" dirty="0"/>
              <a:t> as </a:t>
            </a:r>
            <a:r>
              <a:rPr lang="es-SV" sz="1200" dirty="0" err="1"/>
              <a:t>our</a:t>
            </a:r>
            <a:r>
              <a:rPr lang="es-SV" sz="1200" dirty="0"/>
              <a:t> </a:t>
            </a:r>
            <a:r>
              <a:rPr lang="es-SV" sz="1200" dirty="0" err="1"/>
              <a:t>power</a:t>
            </a:r>
            <a:r>
              <a:rPr lang="es-SV" sz="1200" dirty="0"/>
              <a:t> </a:t>
            </a:r>
            <a:r>
              <a:rPr lang="es-SV" sz="1200" dirty="0" err="1"/>
              <a:t>tool</a:t>
            </a:r>
            <a:r>
              <a:rPr lang="es-SV" sz="1200" dirty="0"/>
              <a:t> </a:t>
            </a:r>
            <a:r>
              <a:rPr lang="es-SV" sz="1200" dirty="0" err="1"/>
              <a:t>to</a:t>
            </a:r>
            <a:r>
              <a:rPr lang="es-SV" sz="1200" dirty="0"/>
              <a:t> </a:t>
            </a:r>
            <a:r>
              <a:rPr lang="es-SV" sz="1200" dirty="0" err="1"/>
              <a:t>keep</a:t>
            </a:r>
            <a:r>
              <a:rPr lang="es-SV" sz="1200" dirty="0"/>
              <a:t> </a:t>
            </a:r>
            <a:r>
              <a:rPr lang="es-SV" sz="1200" dirty="0" err="1"/>
              <a:t>current</a:t>
            </a:r>
            <a:r>
              <a:rPr lang="es-SV" sz="1200" dirty="0"/>
              <a:t> </a:t>
            </a:r>
            <a:r>
              <a:rPr lang="es-SV" sz="1200" dirty="0" err="1"/>
              <a:t>customers</a:t>
            </a:r>
            <a:r>
              <a:rPr lang="es-SV" sz="1200" dirty="0"/>
              <a:t>’ </a:t>
            </a:r>
            <a:r>
              <a:rPr lang="es-SV" sz="1200" dirty="0" err="1"/>
              <a:t>support</a:t>
            </a:r>
            <a:r>
              <a:rPr lang="es-SV" sz="1200" dirty="0"/>
              <a:t> </a:t>
            </a:r>
            <a:r>
              <a:rPr lang="es-SV" sz="1200" dirty="0" err="1"/>
              <a:t>through</a:t>
            </a:r>
            <a:r>
              <a:rPr lang="es-SV" sz="1200" dirty="0"/>
              <a:t> time.</a:t>
            </a:r>
          </a:p>
          <a:p>
            <a:pPr algn="just">
              <a:buFontTx/>
              <a:buChar char="-"/>
              <a:defRPr/>
            </a:pPr>
            <a:r>
              <a:rPr lang="es-SV" sz="1200" dirty="0" err="1"/>
              <a:t>Work</a:t>
            </a:r>
            <a:r>
              <a:rPr lang="es-SV" sz="1200" dirty="0"/>
              <a:t> </a:t>
            </a:r>
            <a:r>
              <a:rPr lang="es-SV" sz="1200" dirty="0" err="1"/>
              <a:t>on</a:t>
            </a:r>
            <a:r>
              <a:rPr lang="es-SV" sz="1200" dirty="0"/>
              <a:t> </a:t>
            </a:r>
            <a:r>
              <a:rPr lang="es-SV" sz="1200" dirty="0" err="1"/>
              <a:t>approaching</a:t>
            </a:r>
            <a:r>
              <a:rPr lang="es-SV" sz="1200" dirty="0"/>
              <a:t> </a:t>
            </a:r>
            <a:r>
              <a:rPr lang="es-SV" sz="1200" dirty="0" err="1"/>
              <a:t>lost</a:t>
            </a:r>
            <a:r>
              <a:rPr lang="es-SV" sz="1200" dirty="0"/>
              <a:t> </a:t>
            </a:r>
            <a:r>
              <a:rPr lang="es-SV" sz="1200" dirty="0" err="1"/>
              <a:t>customers</a:t>
            </a:r>
            <a:r>
              <a:rPr lang="es-SV" sz="1200" dirty="0"/>
              <a:t> </a:t>
            </a:r>
            <a:r>
              <a:rPr lang="es-SV" sz="1200" dirty="0" err="1"/>
              <a:t>to</a:t>
            </a:r>
            <a:r>
              <a:rPr lang="es-SV" sz="1200" dirty="0"/>
              <a:t> </a:t>
            </a:r>
            <a:r>
              <a:rPr lang="es-SV" sz="1200" dirty="0" err="1"/>
              <a:t>regain</a:t>
            </a:r>
            <a:r>
              <a:rPr lang="es-SV" sz="1200" dirty="0"/>
              <a:t> </a:t>
            </a:r>
            <a:r>
              <a:rPr lang="es-SV" sz="1200" dirty="0" err="1"/>
              <a:t>their</a:t>
            </a:r>
            <a:r>
              <a:rPr lang="es-SV" sz="1200" dirty="0"/>
              <a:t> trust and </a:t>
            </a:r>
            <a:r>
              <a:rPr lang="es-SV" sz="1200" dirty="0" err="1"/>
              <a:t>support</a:t>
            </a:r>
            <a:r>
              <a:rPr lang="es-SV" sz="1200" dirty="0"/>
              <a:t>.</a:t>
            </a:r>
          </a:p>
          <a:p>
            <a:pPr algn="just">
              <a:buFontTx/>
              <a:buChar char="-"/>
              <a:defRPr/>
            </a:pPr>
            <a:r>
              <a:rPr lang="en-US" sz="1200" dirty="0">
                <a:ea typeface="Times New Roman" panose="02020603050405020304" pitchFamily="18" charset="0"/>
              </a:rPr>
              <a:t>Encourage Carrier to 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study </a:t>
            </a:r>
            <a:r>
              <a:rPr lang="en-US" sz="1200" dirty="0">
                <a:ea typeface="Times New Roman" panose="02020603050405020304" pitchFamily="18" charset="0"/>
              </a:rPr>
              <a:t>feasibility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 of a dedicated service between Mexico ports and Acajutla so situation is isolated from the rest.</a:t>
            </a:r>
          </a:p>
          <a:p>
            <a:pPr algn="just">
              <a:buFontTx/>
              <a:buChar char="-"/>
              <a:defRPr/>
            </a:pPr>
            <a:endParaRPr lang="en-US" sz="12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kumimoji="0" lang="es-SV" sz="1200" dirty="0"/>
          </a:p>
          <a:p>
            <a:pPr marL="0" indent="0" algn="just">
              <a:buNone/>
              <a:defRPr/>
            </a:pPr>
            <a:r>
              <a:rPr lang="es-SV" sz="1200" dirty="0"/>
              <a:t> </a:t>
            </a:r>
          </a:p>
          <a:p>
            <a:pPr algn="just">
              <a:buFontTx/>
              <a:buChar char="-"/>
              <a:defRPr/>
            </a:pPr>
            <a:endParaRPr kumimoji="0" lang="es-SV" sz="1200" dirty="0"/>
          </a:p>
          <a:p>
            <a:pPr algn="just">
              <a:buFontTx/>
              <a:buChar char="-"/>
              <a:defRPr/>
            </a:pPr>
            <a:endParaRPr lang="es-SV" sz="1200" dirty="0"/>
          </a:p>
          <a:p>
            <a:pPr algn="just">
              <a:buFontTx/>
              <a:buChar char="-"/>
              <a:defRPr/>
            </a:pPr>
            <a:endParaRPr kumimoji="0" lang="es-SV" sz="1200" dirty="0"/>
          </a:p>
          <a:p>
            <a:pPr algn="just">
              <a:buFontTx/>
              <a:buChar char="-"/>
              <a:defRPr/>
            </a:pPr>
            <a:endParaRPr lang="es-SV" sz="1200" dirty="0"/>
          </a:p>
          <a:p>
            <a:pPr algn="just">
              <a:buFontTx/>
              <a:buChar char="-"/>
              <a:defRPr/>
            </a:pPr>
            <a:endParaRPr kumimoji="0" lang="es-SV" sz="1200" dirty="0"/>
          </a:p>
          <a:p>
            <a:pPr algn="just">
              <a:buFontTx/>
              <a:buChar char="-"/>
              <a:defRPr/>
            </a:pPr>
            <a:endParaRPr lang="es-SV" sz="1200" dirty="0"/>
          </a:p>
          <a:p>
            <a:pPr algn="just">
              <a:buFontTx/>
              <a:buChar char="-"/>
              <a:defRPr/>
            </a:pPr>
            <a:endParaRPr kumimoji="0" lang="es-SV" sz="1200" dirty="0"/>
          </a:p>
          <a:p>
            <a:pPr algn="just">
              <a:buFontTx/>
              <a:buChar char="-"/>
              <a:defRPr/>
            </a:pPr>
            <a:endParaRPr kumimoji="0" lang="es-SV" sz="1200" dirty="0"/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kumimoji="0" lang="es-SV" sz="1200" dirty="0"/>
          </a:p>
        </p:txBody>
      </p:sp>
    </p:spTree>
    <p:extLst>
      <p:ext uri="{BB962C8B-B14F-4D97-AF65-F5344CB8AC3E}">
        <p14:creationId xmlns:p14="http://schemas.microsoft.com/office/powerpoint/2010/main" val="212793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DFKai-SB" pitchFamily="65" charset="-120"/>
                <a:ea typeface="DFKai-SB" pitchFamily="65" charset="-120"/>
              </a:rPr>
              <a:t>Topic discussion </a:t>
            </a:r>
            <a:r>
              <a:rPr lang="en-US" altLang="zh-TW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(SV)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F36D82E-CE9F-4850-9751-B326B49AD240}" type="slidenum">
              <a:rPr lang="en-US" sz="1200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6</a:t>
            </a:fld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9512" y="771550"/>
            <a:ext cx="8784976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market forecast</a:t>
            </a:r>
            <a:r>
              <a:rPr lang="zh-TW" altLang="en-US" dirty="0"/>
              <a:t> </a:t>
            </a:r>
            <a:r>
              <a:rPr lang="en-US" altLang="zh-TW" dirty="0"/>
              <a:t>in 2025</a:t>
            </a:r>
            <a:r>
              <a:rPr lang="en-US" dirty="0"/>
              <a:t> (Pessimistic / Optimistic / Remain the same)?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s-SV" altLang="es-SV" sz="1800" dirty="0"/>
              <a:t>*</a:t>
            </a:r>
            <a:r>
              <a:rPr lang="es-SV" altLang="es-SV" sz="1800" dirty="0" err="1"/>
              <a:t>Under</a:t>
            </a:r>
            <a:r>
              <a:rPr lang="es-SV" altLang="es-SV" sz="1800" dirty="0"/>
              <a:t> </a:t>
            </a:r>
            <a:r>
              <a:rPr lang="es-SV" altLang="es-SV" sz="1800" dirty="0" err="1"/>
              <a:t>current</a:t>
            </a:r>
            <a:r>
              <a:rPr lang="es-SV" altLang="es-SV" sz="1800" dirty="0"/>
              <a:t> </a:t>
            </a:r>
            <a:r>
              <a:rPr lang="es-SV" altLang="es-SV" sz="1800" dirty="0" err="1"/>
              <a:t>conditions</a:t>
            </a:r>
            <a:r>
              <a:rPr lang="es-SV" altLang="es-SV" sz="1800" dirty="0"/>
              <a:t> in el Salvador </a:t>
            </a:r>
            <a:r>
              <a:rPr lang="es-SV" altLang="es-SV" sz="1800" dirty="0" err="1"/>
              <a:t>our</a:t>
            </a:r>
            <a:r>
              <a:rPr lang="es-SV" altLang="es-SV" sz="1800" dirty="0"/>
              <a:t> Future </a:t>
            </a:r>
            <a:r>
              <a:rPr lang="es-SV" altLang="es-SV" sz="1800" dirty="0" err="1"/>
              <a:t>Market</a:t>
            </a:r>
            <a:r>
              <a:rPr lang="es-SV" altLang="es-SV" sz="1800" dirty="0"/>
              <a:t> </a:t>
            </a:r>
            <a:r>
              <a:rPr lang="es-SV" altLang="es-SV" sz="1800" dirty="0" err="1"/>
              <a:t>forecast</a:t>
            </a:r>
            <a:r>
              <a:rPr lang="es-SV" altLang="es-SV" sz="1800" dirty="0"/>
              <a:t> </a:t>
            </a:r>
            <a:r>
              <a:rPr lang="es-SV" altLang="es-SV" sz="1800" dirty="0" err="1"/>
              <a:t>for</a:t>
            </a:r>
            <a:r>
              <a:rPr lang="es-SV" altLang="es-SV" sz="1800" dirty="0"/>
              <a:t> 2025 </a:t>
            </a:r>
            <a:r>
              <a:rPr lang="es-SV" altLang="es-SV" sz="1800" dirty="0" err="1"/>
              <a:t>is</a:t>
            </a:r>
            <a:r>
              <a:rPr lang="es-SV" altLang="es-SV" sz="1800" dirty="0"/>
              <a:t> </a:t>
            </a:r>
            <a:r>
              <a:rPr lang="es-SV" altLang="es-SV" sz="1800" dirty="0" err="1"/>
              <a:t>to</a:t>
            </a:r>
            <a:r>
              <a:rPr lang="es-SV" altLang="es-SV" sz="1800" dirty="0"/>
              <a:t> </a:t>
            </a:r>
            <a:r>
              <a:rPr lang="es-SV" altLang="es-SV" sz="1800" dirty="0" err="1"/>
              <a:t>Improve</a:t>
            </a:r>
            <a:r>
              <a:rPr lang="es-SV" altLang="es-SV" sz="18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30768"/>
              </p:ext>
            </p:extLst>
          </p:nvPr>
        </p:nvGraphicFramePr>
        <p:xfrm>
          <a:off x="255390" y="1203598"/>
          <a:ext cx="6758880" cy="67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Get worse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Improve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Stay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the same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86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DFKai-SB" pitchFamily="65" charset="-120"/>
                <a:ea typeface="DFKai-SB" pitchFamily="65" charset="-120"/>
              </a:rPr>
              <a:t>Topic discussion </a:t>
            </a:r>
            <a:r>
              <a:rPr lang="en-US" altLang="zh-TW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(SV)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6D82E-CE9F-4850-9751-B326B49AD2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文字方塊 2">
            <a:extLst>
              <a:ext uri="{FF2B5EF4-FFF2-40B4-BE49-F238E27FC236}">
                <a16:creationId xmlns:a16="http://schemas.microsoft.com/office/drawing/2014/main" id="{4AF3412D-9171-2955-0A41-3C9DA517C254}"/>
              </a:ext>
            </a:extLst>
          </p:cNvPr>
          <p:cNvSpPr txBox="1"/>
          <p:nvPr/>
        </p:nvSpPr>
        <p:spPr>
          <a:xfrm>
            <a:off x="179387" y="915566"/>
            <a:ext cx="8785225" cy="46269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Wingdings 2" panose="05020102010507070707" pitchFamily="18" charset="2"/>
              <a:buNone/>
              <a:defRPr/>
            </a:pPr>
            <a:r>
              <a:rPr lang="es-SV" altLang="es-SV" sz="1100" dirty="0" err="1"/>
              <a:t>Economic</a:t>
            </a:r>
            <a:r>
              <a:rPr lang="es-SV" altLang="es-SV" sz="1100" dirty="0"/>
              <a:t> </a:t>
            </a:r>
            <a:r>
              <a:rPr lang="es-SV" altLang="es-SV" sz="1100" dirty="0" err="1"/>
              <a:t>Background</a:t>
            </a:r>
            <a:endParaRPr lang="es-SV" altLang="es-SV" sz="1100" dirty="0"/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s-SV" altLang="es-SV" sz="1100" dirty="0"/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sz="1100" b="0" i="0" dirty="0">
                <a:solidFill>
                  <a:srgbClr val="001D35"/>
                </a:solidFill>
                <a:effectLst/>
              </a:rPr>
              <a:t>According to Trading Economics, El Salvador's GDP is expected to reach $35,85 billion by the end of 2024. The IMF forecasts GDP growth of 4.5% in 2025. The World Bank projects the national economy will grow by 2.9% in 2025.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altLang="es-SV" sz="1100" dirty="0">
              <a:solidFill>
                <a:srgbClr val="001D35"/>
              </a:solidFill>
            </a:endParaRPr>
          </a:p>
          <a:p>
            <a:pPr algn="just">
              <a:defRPr/>
            </a:pPr>
            <a:r>
              <a:rPr lang="en-US" sz="1100" b="0" i="0" dirty="0">
                <a:solidFill>
                  <a:srgbClr val="333333"/>
                </a:solidFill>
                <a:effectLst/>
              </a:rPr>
              <a:t>El Salvador's economy grew by 1.58% in the third quarter of 2024, slightly accelerating from an upwardly revised 1.53 percent growth in the previous period. </a:t>
            </a:r>
            <a:r>
              <a:rPr lang="en-US" sz="1100" b="1" i="0" u="sng" dirty="0">
                <a:solidFill>
                  <a:srgbClr val="FF0000"/>
                </a:solidFill>
                <a:effectLst/>
              </a:rPr>
              <a:t>Net foreign demand slowed (7.26% vs. 20.12% in Q2), while imports plummeted (1.75% vs. 7.77%).</a:t>
            </a:r>
            <a:r>
              <a:rPr lang="en-US" sz="1100" b="0" i="0" dirty="0">
                <a:solidFill>
                  <a:srgbClr val="333333"/>
                </a:solidFill>
                <a:effectLst/>
              </a:rPr>
              <a:t> From a spending perspective, gross fixed capital formation rebounded sharply (7.84% vs. -3.61%), while growth in household consumption (1.65% vs. 3.0%) and government spending (-1.55% vs. 0.21%) decelerated. On a quarterly basis, the economy contracted by 0.2%, down from previous quarter. source: </a:t>
            </a:r>
            <a:r>
              <a:rPr lang="en-US" sz="1100" b="0" i="0" u="none" strike="noStrike" dirty="0">
                <a:solidFill>
                  <a:srgbClr val="333333"/>
                </a:solidFill>
                <a:effectLst/>
                <a:hlinkClick r:id="rId3"/>
              </a:rPr>
              <a:t>Central Reserve Bank of El Salvador</a:t>
            </a:r>
            <a:endParaRPr lang="en-US" sz="1100" b="0" i="0" dirty="0">
              <a:solidFill>
                <a:srgbClr val="333333"/>
              </a:solidFill>
              <a:effectLst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altLang="es-SV" sz="1100" dirty="0">
              <a:solidFill>
                <a:srgbClr val="001D35"/>
              </a:solidFill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sz="1100" b="0" i="0" dirty="0">
                <a:solidFill>
                  <a:srgbClr val="001D35"/>
                </a:solidFill>
                <a:effectLst/>
              </a:rPr>
              <a:t>El Salvador's main growth drivers are domestic demand and household consumption. The country's economic activity is heavily dependent on the United States, its main trading partner and source of remittances</a:t>
            </a:r>
          </a:p>
          <a:p>
            <a:pPr algn="l">
              <a:spcBef>
                <a:spcPts val="1500"/>
              </a:spcBef>
              <a:spcAft>
                <a:spcPts val="750"/>
              </a:spcAft>
            </a:pPr>
            <a:r>
              <a:rPr lang="en-US" sz="1100" b="0" i="0" dirty="0">
                <a:solidFill>
                  <a:srgbClr val="001D35"/>
                </a:solidFill>
                <a:effectLst/>
              </a:rPr>
              <a:t>Recent developments: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01D35"/>
                </a:solidFill>
                <a:effectLst/>
              </a:rPr>
              <a:t>Improved security:</a:t>
            </a:r>
            <a:r>
              <a:rPr lang="en-US" sz="1100" b="0" i="0" dirty="0">
                <a:solidFill>
                  <a:srgbClr val="001D35"/>
                </a:solidFill>
                <a:effectLst/>
              </a:rPr>
              <a:t> Government initiatives to combat crime have led to a decrease in gang violence, potentially boosting economic activity.</a:t>
            </a: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01D35"/>
                </a:solidFill>
                <a:effectLst/>
              </a:rPr>
              <a:t>Focus on public investment:</a:t>
            </a:r>
            <a:r>
              <a:rPr lang="en-US" sz="1100" b="0" i="0" dirty="0">
                <a:solidFill>
                  <a:srgbClr val="001D35"/>
                </a:solidFill>
                <a:effectLst/>
              </a:rPr>
              <a:t> Government investments in infrastructure and development projects aimed at stimulating growth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01D35"/>
                </a:solidFill>
                <a:effectLst/>
              </a:rPr>
              <a:t>Increased tourism:</a:t>
            </a:r>
            <a:r>
              <a:rPr lang="en-US" sz="1100" b="0" i="0" dirty="0">
                <a:solidFill>
                  <a:srgbClr val="001D35"/>
                </a:solidFill>
                <a:effectLst/>
              </a:rPr>
              <a:t> Efforts to promote tourism as a source of revenue</a:t>
            </a:r>
          </a:p>
          <a:p>
            <a:pPr algn="just">
              <a:defRPr/>
            </a:pPr>
            <a:endParaRPr lang="en-US" sz="1200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397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DFKai-SB" pitchFamily="65" charset="-120"/>
                <a:ea typeface="DFKai-SB" pitchFamily="65" charset="-120"/>
              </a:rPr>
              <a:t>Topic discussion </a:t>
            </a:r>
            <a:r>
              <a:rPr lang="en-US" altLang="zh-TW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(SV)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6D82E-CE9F-4850-9751-B326B49AD2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文字方塊 2">
            <a:extLst>
              <a:ext uri="{FF2B5EF4-FFF2-40B4-BE49-F238E27FC236}">
                <a16:creationId xmlns:a16="http://schemas.microsoft.com/office/drawing/2014/main" id="{00338EA6-5C9A-A639-504A-F5E12C00A188}"/>
              </a:ext>
            </a:extLst>
          </p:cNvPr>
          <p:cNvSpPr txBox="1"/>
          <p:nvPr/>
        </p:nvSpPr>
        <p:spPr>
          <a:xfrm>
            <a:off x="179387" y="693168"/>
            <a:ext cx="878522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IMPORT Market share and Loading volume prospect.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18BAEC-E997-2338-A746-C4294F15D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82" y="1018197"/>
            <a:ext cx="6174429" cy="15950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8ECBB4-4A67-4C82-5FE6-02867F4A7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691" y="2613199"/>
            <a:ext cx="4168609" cy="251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9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533400"/>
          </a:xfrm>
          <a:solidFill>
            <a:srgbClr val="003217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TW" sz="2400" b="1" dirty="0">
                <a:latin typeface="DFKai-SB" pitchFamily="65" charset="-120"/>
                <a:ea typeface="DFKai-SB" pitchFamily="65" charset="-120"/>
              </a:rPr>
              <a:t>Topic discussion </a:t>
            </a:r>
            <a:r>
              <a:rPr lang="en-US" altLang="zh-TW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(SV)</a:t>
            </a:r>
            <a:endParaRPr lang="en-US" sz="24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10400" y="488372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6D82E-CE9F-4850-9751-B326B49AD2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文字方塊 2">
            <a:extLst>
              <a:ext uri="{FF2B5EF4-FFF2-40B4-BE49-F238E27FC236}">
                <a16:creationId xmlns:a16="http://schemas.microsoft.com/office/drawing/2014/main" id="{00338EA6-5C9A-A639-504A-F5E12C00A188}"/>
              </a:ext>
            </a:extLst>
          </p:cNvPr>
          <p:cNvSpPr txBox="1"/>
          <p:nvPr/>
        </p:nvSpPr>
        <p:spPr>
          <a:xfrm>
            <a:off x="179387" y="693168"/>
            <a:ext cx="878522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EXPORT Market share and Loading volume prospect.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23E510-F49F-2723-B95A-9D98BD917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5" y="1014783"/>
            <a:ext cx="6413484" cy="17555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E259D9D-9243-2F05-BA85-E021FA47F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697" y="2753754"/>
            <a:ext cx="4238600" cy="238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21529</TotalTime>
  <Words>1802</Words>
  <Application>Microsoft Office PowerPoint</Application>
  <PresentationFormat>Presentación en pantalla (16:9)</PresentationFormat>
  <Paragraphs>296</Paragraphs>
  <Slides>14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华文中宋</vt:lpstr>
      <vt:lpstr>Arial</vt:lpstr>
      <vt:lpstr>Calibri</vt:lpstr>
      <vt:lpstr>Candara</vt:lpstr>
      <vt:lpstr>DFKai-SB</vt:lpstr>
      <vt:lpstr>Symbol</vt:lpstr>
      <vt:lpstr>Times New Roman</vt:lpstr>
      <vt:lpstr>Vijaya</vt:lpstr>
      <vt:lpstr>Wingdings</vt:lpstr>
      <vt:lpstr>Wingdings 2</vt:lpstr>
      <vt:lpstr>Office Theme</vt:lpstr>
      <vt:lpstr>Presentación de PowerPoint</vt:lpstr>
      <vt:lpstr>Presentación de PowerPoint</vt:lpstr>
      <vt:lpstr>Presentación de PowerPoint</vt:lpstr>
      <vt:lpstr>Topic discussion (SV)</vt:lpstr>
      <vt:lpstr>Topic discussion (SV)</vt:lpstr>
      <vt:lpstr>Topic discussion (SV)</vt:lpstr>
      <vt:lpstr>Topic discussion (SV)</vt:lpstr>
      <vt:lpstr>Topic discussion (SV)</vt:lpstr>
      <vt:lpstr>Topic discussion (SV)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 for 2015 Goal/KPI  Set Up : XXX-XXX</dc:title>
  <dc:creator>036570</dc:creator>
  <cp:lastModifiedBy>Ernesto Rivera</cp:lastModifiedBy>
  <cp:revision>2136</cp:revision>
  <cp:lastPrinted>2024-03-05T15:26:56Z</cp:lastPrinted>
  <dcterms:created xsi:type="dcterms:W3CDTF">2016-02-08T21:22:43Z</dcterms:created>
  <dcterms:modified xsi:type="dcterms:W3CDTF">2025-01-31T14:19:56Z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17</vt:i4>
  </property>
  <property fmtid="{D5CDD505-2E9C-101B-9397-08002B2CF9AE}" pid="3" name="PresentationFormat">
    <vt:lpwstr>如螢幕大小 (16:9)</vt:lpwstr>
  </property>
  <property fmtid="{D5CDD505-2E9C-101B-9397-08002B2CF9AE}" pid="4" name="Slides">
    <vt:i4>27</vt:i4>
  </property>
</Properties>
</file>