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2"/>
  </p:notesMasterIdLst>
  <p:sldIdLst>
    <p:sldId id="625" r:id="rId2"/>
    <p:sldId id="626" r:id="rId3"/>
    <p:sldId id="378" r:id="rId4"/>
    <p:sldId id="530" r:id="rId5"/>
    <p:sldId id="627" r:id="rId6"/>
    <p:sldId id="628" r:id="rId7"/>
    <p:sldId id="641" r:id="rId8"/>
    <p:sldId id="642" r:id="rId9"/>
    <p:sldId id="643" r:id="rId10"/>
    <p:sldId id="644" r:id="rId11"/>
    <p:sldId id="645" r:id="rId12"/>
    <p:sldId id="381" r:id="rId13"/>
    <p:sldId id="536" r:id="rId14"/>
    <p:sldId id="629" r:id="rId15"/>
    <p:sldId id="630" r:id="rId16"/>
    <p:sldId id="631" r:id="rId17"/>
    <p:sldId id="632" r:id="rId18"/>
    <p:sldId id="384" r:id="rId19"/>
    <p:sldId id="520" r:id="rId20"/>
    <p:sldId id="633" r:id="rId21"/>
    <p:sldId id="634" r:id="rId22"/>
    <p:sldId id="635" r:id="rId23"/>
    <p:sldId id="636" r:id="rId24"/>
    <p:sldId id="387" r:id="rId25"/>
    <p:sldId id="542" r:id="rId26"/>
    <p:sldId id="637" r:id="rId27"/>
    <p:sldId id="638" r:id="rId28"/>
    <p:sldId id="639" r:id="rId29"/>
    <p:sldId id="640" r:id="rId30"/>
    <p:sldId id="514" r:id="rId3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626"/>
            <p14:sldId id="378"/>
            <p14:sldId id="530"/>
            <p14:sldId id="627"/>
            <p14:sldId id="628"/>
            <p14:sldId id="641"/>
            <p14:sldId id="642"/>
            <p14:sldId id="643"/>
            <p14:sldId id="644"/>
            <p14:sldId id="645"/>
            <p14:sldId id="381"/>
            <p14:sldId id="536"/>
            <p14:sldId id="629"/>
            <p14:sldId id="630"/>
            <p14:sldId id="631"/>
            <p14:sldId id="632"/>
            <p14:sldId id="384"/>
            <p14:sldId id="520"/>
            <p14:sldId id="633"/>
            <p14:sldId id="634"/>
            <p14:sldId id="635"/>
            <p14:sldId id="636"/>
            <p14:sldId id="387"/>
            <p14:sldId id="542"/>
            <p14:sldId id="637"/>
            <p14:sldId id="638"/>
            <p14:sldId id="639"/>
            <p14:sldId id="64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912" autoAdjust="0"/>
  </p:normalViewPr>
  <p:slideViewPr>
    <p:cSldViewPr>
      <p:cViewPr varScale="1">
        <p:scale>
          <a:sx n="147" d="100"/>
          <a:sy n="147" d="100"/>
        </p:scale>
        <p:origin x="54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3738-6897-FD09-DE2B-1D2FFB2F8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9D843-AA82-9BB9-F3BA-3670C74F6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E8067-C1F1-4229-CDC0-7D5C658D17E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B9E64B2-EF6B-F6A5-DDF4-1196C379851D}"/>
              </a:ext>
            </a:extLst>
          </p:cNvPr>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79808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C4CAD-6377-70BF-FC3A-4B4588E23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CE75A-FC29-804B-49FD-732BC102C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41719-AC62-69BD-AF83-D303D3862DE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91F1251-67F2-7162-A787-4F2799EDE22F}"/>
              </a:ext>
            </a:extLst>
          </p:cNvPr>
          <p:cNvSpPr>
            <a:spLocks noGrp="1"/>
          </p:cNvSpPr>
          <p:nvPr>
            <p:ph type="sldNum" sz="quarter" idx="10"/>
          </p:nvPr>
        </p:nvSpPr>
        <p:spPr/>
        <p:txBody>
          <a:bodyPr/>
          <a:lstStyle/>
          <a:p>
            <a:fld id="{772B93F9-0430-4295-A60B-76228A639C3D}" type="slidenum">
              <a:rPr lang="en-US" smtClean="0"/>
              <a:pPr/>
              <a:t>15</a:t>
            </a:fld>
            <a:endParaRPr lang="en-US" dirty="0"/>
          </a:p>
        </p:txBody>
      </p:sp>
    </p:spTree>
    <p:extLst>
      <p:ext uri="{BB962C8B-B14F-4D97-AF65-F5344CB8AC3E}">
        <p14:creationId xmlns:p14="http://schemas.microsoft.com/office/powerpoint/2010/main" val="91898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19</a:t>
            </a:fld>
            <a:endParaRPr lang="en-US" dirty="0"/>
          </a:p>
        </p:txBody>
      </p:sp>
    </p:spTree>
    <p:extLst>
      <p:ext uri="{BB962C8B-B14F-4D97-AF65-F5344CB8AC3E}">
        <p14:creationId xmlns:p14="http://schemas.microsoft.com/office/powerpoint/2010/main" val="25114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AEA7-F17A-B13D-D203-FDD1F1167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023E6-A48A-0E80-B9B1-EB9A42367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A0C8B-EBA8-F1BE-B28E-A2A2C0727DDE}"/>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249A58A-94AD-5117-D757-A8CBC4A594BA}"/>
              </a:ext>
            </a:extLst>
          </p:cNvPr>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19460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366D-F524-B31C-238A-7BF954B0A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97CFD-B340-E218-BD33-81E345138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25361-79CE-F473-8110-A7776ABCCE0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90BEB818-2751-2DFC-971F-9A184C3FF18B}"/>
              </a:ext>
            </a:extLst>
          </p:cNvPr>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254374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25</a:t>
            </a:fld>
            <a:endParaRPr lang="en-US" dirty="0"/>
          </a:p>
        </p:txBody>
      </p:sp>
    </p:spTree>
    <p:extLst>
      <p:ext uri="{BB962C8B-B14F-4D97-AF65-F5344CB8AC3E}">
        <p14:creationId xmlns:p14="http://schemas.microsoft.com/office/powerpoint/2010/main" val="2696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6755-470F-4263-123F-079AB4393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B38A8-7224-11D1-77D5-CAB86680F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D1C7F-B7C4-75F2-3854-9D6EA240B35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01E4DDD-CE29-4549-03DB-ECB850C3BEB1}"/>
              </a:ext>
            </a:extLst>
          </p:cNvPr>
          <p:cNvSpPr>
            <a:spLocks noGrp="1"/>
          </p:cNvSpPr>
          <p:nvPr>
            <p:ph type="sldNum" sz="quarter" idx="10"/>
          </p:nvPr>
        </p:nvSpPr>
        <p:spPr/>
        <p:txBody>
          <a:bodyPr/>
          <a:lstStyle/>
          <a:p>
            <a:fld id="{772B93F9-0430-4295-A60B-76228A639C3D}" type="slidenum">
              <a:rPr lang="en-US" smtClean="0"/>
              <a:pPr/>
              <a:t>26</a:t>
            </a:fld>
            <a:endParaRPr lang="en-US" dirty="0"/>
          </a:p>
        </p:txBody>
      </p:sp>
    </p:spTree>
    <p:extLst>
      <p:ext uri="{BB962C8B-B14F-4D97-AF65-F5344CB8AC3E}">
        <p14:creationId xmlns:p14="http://schemas.microsoft.com/office/powerpoint/2010/main" val="1133709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A2E8-A639-7E09-D921-E8BA4AE93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00DF2-F26A-842A-CA7C-75714284B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25FC0-883D-A838-A892-2A83EFEF7B5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600AB5B-51E1-6501-7449-4CE6F7103961}"/>
              </a:ext>
            </a:extLst>
          </p:cNvPr>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115682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9</a:t>
            </a:fld>
            <a:endParaRPr lang="en-US" dirty="0"/>
          </a:p>
        </p:txBody>
      </p:sp>
    </p:spTree>
    <p:extLst>
      <p:ext uri="{BB962C8B-B14F-4D97-AF65-F5344CB8AC3E}">
        <p14:creationId xmlns:p14="http://schemas.microsoft.com/office/powerpoint/2010/main" val="417512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116265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67576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(ECSA)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801078903"/>
              </p:ext>
            </p:extLst>
          </p:nvPr>
        </p:nvGraphicFramePr>
        <p:xfrm>
          <a:off x="2" y="771551"/>
          <a:ext cx="9108503" cy="4043620"/>
        </p:xfrm>
        <a:graphic>
          <a:graphicData uri="http://schemas.openxmlformats.org/drawingml/2006/table">
            <a:tbl>
              <a:tblPr>
                <a:tableStyleId>{5C22544A-7EE6-4342-B048-85BDC9FD1C3A}</a:tableStyleId>
              </a:tblPr>
              <a:tblGrid>
                <a:gridCol w="849570">
                  <a:extLst>
                    <a:ext uri="{9D8B030D-6E8A-4147-A177-3AD203B41FA5}">
                      <a16:colId xmlns:a16="http://schemas.microsoft.com/office/drawing/2014/main" val="1096605092"/>
                    </a:ext>
                  </a:extLst>
                </a:gridCol>
                <a:gridCol w="986124">
                  <a:extLst>
                    <a:ext uri="{9D8B030D-6E8A-4147-A177-3AD203B41FA5}">
                      <a16:colId xmlns:a16="http://schemas.microsoft.com/office/drawing/2014/main" val="1714653431"/>
                    </a:ext>
                  </a:extLst>
                </a:gridCol>
                <a:gridCol w="864096">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878946">
                  <a:extLst>
                    <a:ext uri="{9D8B030D-6E8A-4147-A177-3AD203B41FA5}">
                      <a16:colId xmlns:a16="http://schemas.microsoft.com/office/drawing/2014/main" val="1668644550"/>
                    </a:ext>
                  </a:extLst>
                </a:gridCol>
                <a:gridCol w="4665671">
                  <a:extLst>
                    <a:ext uri="{9D8B030D-6E8A-4147-A177-3AD203B41FA5}">
                      <a16:colId xmlns:a16="http://schemas.microsoft.com/office/drawing/2014/main" val="3561485105"/>
                    </a:ext>
                  </a:extLst>
                </a:gridCol>
              </a:tblGrid>
              <a:tr h="180446">
                <a:tc>
                  <a:txBody>
                    <a:bodyPr/>
                    <a:lstStyle/>
                    <a:p>
                      <a:pPr algn="l" fontAlgn="ctr"/>
                      <a:r>
                        <a:rPr lang="zh-TW" altLang="en-US" sz="800" b="0" u="none" strike="noStrike" dirty="0">
                          <a:solidFill>
                            <a:schemeClr val="tx1"/>
                          </a:solidFill>
                          <a:effectLst/>
                          <a:latin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u="none" strike="noStrike" dirty="0">
                          <a:solidFill>
                            <a:schemeClr val="tx1"/>
                          </a:solidFill>
                          <a:effectLst/>
                          <a:latin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2023</a:t>
                      </a:r>
                      <a:endPar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endPar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Diff</a:t>
                      </a:r>
                      <a:endParaRPr lang="en-US"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Action Plan</a:t>
                      </a:r>
                      <a:r>
                        <a:rPr lang="zh-TW" altLang="en-US" sz="800" b="0" u="none" strike="noStrike" dirty="0">
                          <a:solidFill>
                            <a:schemeClr val="tx1"/>
                          </a:solidFill>
                          <a:effectLst/>
                          <a:latin typeface="Tahoma" panose="020B0604030504040204" pitchFamily="34" charset="0"/>
                          <a:cs typeface="Tahoma" panose="020B0604030504040204" pitchFamily="34" charset="0"/>
                        </a:rPr>
                        <a:t> </a:t>
                      </a: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2025</a:t>
                      </a:r>
                      <a:endParaRPr lang="en-US"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2100">
                <a:tc rowSpan="3">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OPD KPI</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BOA</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92,86</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+7,14 %</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ARBUE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Berth</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is free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all</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times,</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svc</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However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1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 time is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allowed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berthing</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 case of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own</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svc</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overlap</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due</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to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out</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Schedule.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Navigation</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Channel</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Traffic</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congestion</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is</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observed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most</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cases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beyond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control (20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own</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operated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 2024,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all</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with</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Y BOA).</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71589">
                <a:tc vMerge="1">
                  <a:txBody>
                    <a:bodyPr/>
                    <a:lstStyle/>
                    <a:p>
                      <a:endParaRPr lang="zh-TW" altLang="en-US"/>
                    </a:p>
                  </a:txBody>
                  <a:tcPr/>
                </a:tc>
                <a:tc>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 Stay</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keep</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promoting</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monitoring</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efficient</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productivity</a:t>
                      </a:r>
                      <a:r>
                        <a:rPr lang="en-U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 own </a:t>
                      </a:r>
                      <a:r>
                        <a:rPr lang="en-U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vsls</a:t>
                      </a:r>
                      <a:r>
                        <a:rPr lang="en-U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operated in 2024, all with Y PORT STAY).</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23573">
                <a:tc vMerge="1">
                  <a:txBody>
                    <a:bodyPr/>
                    <a:lstStyle/>
                    <a:p>
                      <a:endParaRPr lang="zh-TW" altLang="en-US"/>
                    </a:p>
                  </a:txBody>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Productivity </a:t>
                      </a:r>
                    </a:p>
                    <a:p>
                      <a:pPr marL="0" marR="0" indent="0" algn="ctr" defTabSz="914400" eaLnBrk="1" fontAlgn="ctr" latinLnBrk="0" hangingPunct="1">
                        <a:lnSpc>
                          <a:spcPct val="100000"/>
                        </a:lnSpc>
                        <a:spcBef>
                          <a:spcPts val="0"/>
                        </a:spcBef>
                        <a:spcAft>
                          <a:spcPts val="0"/>
                        </a:spcAft>
                        <a:buClrTx/>
                        <a:buSzTx/>
                        <a:buFontTx/>
                        <a:buNone/>
                        <a:tabLst/>
                        <a:defRPr/>
                      </a:pP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(Target</a:t>
                      </a:r>
                      <a:r>
                        <a:rPr lang="en-US" sz="800" b="1"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is 57MPH)</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100 %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TPE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evaluation</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ur</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Prod</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KPI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is</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≥57 MPH.</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Our</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AVG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Product</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2023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was</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62MPH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while</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2024 </a:t>
                      </a:r>
                      <a:r>
                        <a:rPr lang="es-ES" altLang="zh-TW" sz="800" b="0" i="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was</a:t>
                      </a:r>
                      <a:r>
                        <a:rPr lang="es-ES" altLang="zh-TW" sz="800" b="0" i="0" u="none" strike="noStrike" baseline="0">
                          <a:solidFill>
                            <a:schemeClr val="tx1"/>
                          </a:solidFill>
                          <a:effectLst/>
                          <a:latin typeface="Tahoma" panose="020B0604030504040204" pitchFamily="34" charset="0"/>
                          <a:ea typeface="Tahoma" panose="020B0604030504040204" pitchFamily="34" charset="0"/>
                          <a:cs typeface="Tahoma" panose="020B0604030504040204" pitchFamily="34" charset="0"/>
                        </a:rPr>
                        <a:t> 58,6MPH</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Additionally</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as per Terminal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contract</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valid</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until</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2027,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another</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Productivity</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KPI set up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cgo</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lifting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is</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70MPH</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AVG PRODUCT</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2024: 76,1MPH)</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881054">
                <a:tc rowSpan="3">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OCD KPI</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Incentive</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fontAlgn="ct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Fm May’23 24,047 </a:t>
                      </a:r>
                    </a:p>
                    <a:p>
                      <a:pPr algn="ctr" fontAlgn="ct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Boxes</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Apr’24 24,047 Boxes</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N/A</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8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From May 2023 to Apr 2024, the total bonus for the period achieved, was USD48.094 (24.047 x USD 2,00).</a:t>
                      </a:r>
                    </a:p>
                    <a:p>
                      <a:r>
                        <a:rPr lang="en-US" sz="800" b="0" i="0" dirty="0">
                          <a:solidFill>
                            <a:schemeClr val="tx1"/>
                          </a:solidFill>
                          <a:effectLst/>
                          <a:latin typeface="Tahoma" panose="020B0604030504040204" pitchFamily="34" charset="0"/>
                          <a:ea typeface="Tahoma" panose="020B0604030504040204" pitchFamily="34" charset="0"/>
                          <a:cs typeface="Tahoma" panose="020B0604030504040204" pitchFamily="34" charset="0"/>
                        </a:rPr>
                        <a:t>Next bonus incentive period</a:t>
                      </a:r>
                      <a:r>
                        <a:rPr lang="en-US" sz="800" b="0" i="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is set as from May 2024 up to April 2025, currently in process of </a:t>
                      </a:r>
                      <a:r>
                        <a:rPr lang="en-US" sz="800" b="0" i="0"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cgo</a:t>
                      </a:r>
                      <a:r>
                        <a:rPr lang="en-US" sz="800" b="0" i="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development. Due to volume drop in 2024 as consequence to banned abroad remittances, more conservative KPI volume of 1,600 boxes/month was settled.  However, volume is presently increasing. USD2 x box has been increased, in addition to former cost base on each scale. </a:t>
                      </a:r>
                      <a:endParaRPr lang="en-US" sz="800" b="0" i="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24080">
                <a:tc vMerge="1">
                  <a:txBody>
                    <a:bodyPr/>
                    <a:lstStyle/>
                    <a:p>
                      <a:endParaRPr lang="zh-TW" altLang="en-US"/>
                    </a:p>
                  </a:txBody>
                  <a:tcPr/>
                </a:tc>
                <a:tc>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Empty Storage</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1600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1600 </a:t>
                      </a:r>
                      <a:r>
                        <a:rPr lang="es-ES" altLang="zh-TW" sz="800" b="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1600Teus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Free pool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quota</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settled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ARBUE.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will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keep</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promoting</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the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usage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of this Terminal pool, in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order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incur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extra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costs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Eventual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increase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of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quota</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due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Schedule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disorder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beyond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control. Monitor and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reinforce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REPO OUT.</a:t>
                      </a:r>
                      <a:endParaRPr kumimoji="0" lang="zh-TW" altLang="en-US" sz="800" b="0" i="0" u="none" strike="noStrike" kern="0" cap="none" spc="0" normalizeH="0" baseline="0" noProof="0" dirty="0">
                        <a:ln>
                          <a:noFill/>
                        </a:ln>
                        <a:solidFill>
                          <a:schemeClr val="tx1"/>
                        </a:solidFill>
                        <a:effectLst/>
                        <a:uLnTx/>
                        <a:uFillTx/>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990778">
                <a:tc vMerge="1">
                  <a:txBody>
                    <a:bodyPr/>
                    <a:lstStyle/>
                    <a:p>
                      <a:endParaRPr lang="zh-TW" altLang="en-US"/>
                    </a:p>
                  </a:txBody>
                  <a:tcPr/>
                </a:tc>
                <a:tc>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Rate Reduction</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USD</a:t>
                      </a:r>
                    </a:p>
                    <a:p>
                      <a:pPr algn="ctr" fontAlgn="ct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212,153.40</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 96,355.34</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-USD 115,798.06</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recently</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competitive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THC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rate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extensión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until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2027,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applying</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any</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increase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on</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other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Terminal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rates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Furthermore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the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usage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of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(GAMMA)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VIP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customer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TOYOTA,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that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the terminal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does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invoice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Gates in/</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GAMMA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nor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TRP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Gate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when</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repo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Mties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returned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by</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TOYOTA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into</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Additionally</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this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benefit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40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transportations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per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month</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were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well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be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under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Terminal’s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account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service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Potential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additional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GATES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saving</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of USD111,888 per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year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has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been</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addition</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to 2024 figure.</a:t>
                      </a:r>
                      <a:endParaRPr kumimoji="0" lang="zh-TW" altLang="en-US" sz="800" b="0" i="0" u="none" strike="noStrike" kern="0" cap="none" spc="0" normalizeH="0" baseline="0" noProof="0" dirty="0">
                        <a:ln>
                          <a:noFill/>
                        </a:ln>
                        <a:solidFill>
                          <a:schemeClr val="tx1"/>
                        </a:solidFill>
                        <a:effectLst/>
                        <a:uLnTx/>
                        <a:uFillTx/>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endParaRPr lang="en-US" sz="1000" dirty="0"/>
          </a:p>
        </p:txBody>
      </p:sp>
    </p:spTree>
    <p:extLst>
      <p:ext uri="{BB962C8B-B14F-4D97-AF65-F5344CB8AC3E}">
        <p14:creationId xmlns:p14="http://schemas.microsoft.com/office/powerpoint/2010/main" val="31110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07950" y="771550"/>
            <a:ext cx="8784976" cy="5832366"/>
          </a:xfrm>
          <a:prstGeom prst="rect">
            <a:avLst/>
          </a:prstGeom>
          <a:noFill/>
        </p:spPr>
        <p:txBody>
          <a:bodyPr wrap="square" rtlCol="0" anchor="t">
            <a:spAutoFit/>
          </a:bodyPr>
          <a:lstStyle/>
          <a:p>
            <a:pPr marL="285750" indent="-285750">
              <a:buFont typeface="Arial" panose="020B0604020202020204" pitchFamily="34" charset="0"/>
              <a:buChar char="•"/>
            </a:pPr>
            <a:r>
              <a:rPr lang="en-US" altLang="zh-TW" sz="1600" u="sng" dirty="0">
                <a:solidFill>
                  <a:srgbClr val="00B050"/>
                </a:solidFill>
                <a:latin typeface="Candara" panose="020E0502030303020204" pitchFamily="34" charset="0"/>
              </a:rPr>
              <a:t>Topic : Terminal info update (expansion/dredge/crane)</a:t>
            </a:r>
          </a:p>
          <a:p>
            <a:pPr marL="285750" indent="-285750">
              <a:buFont typeface="Arial" panose="020B0604020202020204" pitchFamily="34" charset="0"/>
              <a:buChar char="•"/>
            </a:pPr>
            <a:endParaRPr lang="en-US" altLang="zh-TW" sz="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altLang="zh-TW" sz="1200" dirty="0">
                <a:latin typeface="DFKai-SB" pitchFamily="65" charset="-120"/>
                <a:ea typeface="DFKai-SB" pitchFamily="65" charset="-120"/>
              </a:rPr>
              <a:t>Since the change of Government by 20th December 2023, the new port project has been freeze. There are no news about the tender for the refurbishing of the port Terminals, and new &amp; deeper berths constructions.                                                    </a:t>
            </a:r>
          </a:p>
          <a:p>
            <a:r>
              <a:rPr lang="en-US" altLang="zh-TW" sz="1200" dirty="0">
                <a:latin typeface="DFKai-SB" pitchFamily="65" charset="-120"/>
                <a:ea typeface="DFKai-SB" pitchFamily="65" charset="-120"/>
              </a:rPr>
              <a:t>       There are no plans for terminals investment on cranes, or other issues under this scenario.                                                                          </a:t>
            </a:r>
          </a:p>
          <a:p>
            <a:r>
              <a:rPr lang="en-US" altLang="zh-TW" sz="1200" dirty="0">
                <a:latin typeface="DFKai-SB" pitchFamily="65" charset="-120"/>
                <a:ea typeface="DFKai-SB" pitchFamily="65" charset="-120"/>
              </a:rPr>
              <a:t>       The surrounding area of the two terminals located within the City of Buenos Aires (TRP &amp; APM), is improving, experiencing </a:t>
            </a:r>
          </a:p>
          <a:p>
            <a:r>
              <a:rPr lang="en-US" altLang="zh-TW" sz="1200" dirty="0">
                <a:latin typeface="DFKai-SB" pitchFamily="65" charset="-120"/>
                <a:ea typeface="DFKai-SB" pitchFamily="65" charset="-120"/>
              </a:rPr>
              <a:t>       important changes helping to elevate the condition of the connecting surrounding roads and highways.</a:t>
            </a:r>
          </a:p>
          <a:p>
            <a:endParaRPr lang="en-US" altLang="zh-TW" sz="1200" dirty="0">
              <a:latin typeface="DFKai-SB" pitchFamily="65" charset="-120"/>
              <a:ea typeface="DFKai-SB" pitchFamily="65" charset="-120"/>
            </a:endParaRPr>
          </a:p>
          <a:p>
            <a:pPr marL="285750" indent="-285750">
              <a:buFont typeface="Arial" panose="020B0604020202020204" pitchFamily="34" charset="0"/>
              <a:buChar char="•"/>
            </a:pPr>
            <a:r>
              <a:rPr lang="en-US" altLang="zh-TW" sz="1200" dirty="0">
                <a:latin typeface="DFKai-SB" pitchFamily="65" charset="-120"/>
                <a:ea typeface="DFKai-SB" pitchFamily="65" charset="-120"/>
              </a:rPr>
              <a:t>There are deeper depth areas all along the ARBUE Access channel, however, the Draft limitation at ARBUE keeps being 10Mts (at Zero tidal value) which is located at Basins berths (quay walls at 10mts basement construction).                                                                                    Our current vessels type have the green light from our Pilots to reach a maximum draft of 10,20mts in/out subject to high/slack tide to proceed.</a:t>
            </a:r>
          </a:p>
          <a:p>
            <a:pPr marL="285750" indent="-285750">
              <a:buFont typeface="Arial" panose="020B0604020202020204" pitchFamily="34" charset="0"/>
              <a:buChar char="•"/>
            </a:pPr>
            <a:endParaRPr lang="en-US" altLang="zh-TW" sz="1200" dirty="0">
              <a:latin typeface="DFKai-SB" pitchFamily="65" charset="-120"/>
              <a:ea typeface="DFKai-SB" pitchFamily="65" charset="-120"/>
            </a:endParaRPr>
          </a:p>
          <a:p>
            <a:pPr marL="285750" indent="-285750">
              <a:buFont typeface="Arial" panose="020B0604020202020204" pitchFamily="34" charset="0"/>
              <a:buChar char="•"/>
            </a:pPr>
            <a:r>
              <a:rPr lang="en-US" altLang="zh-TW" sz="1200" dirty="0">
                <a:latin typeface="DFKai-SB" pitchFamily="65" charset="-120"/>
                <a:ea typeface="DFKai-SB" pitchFamily="65" charset="-120"/>
              </a:rPr>
              <a:t>TRP &amp; APM have concessions valid until year 2027. Our Terminal contract is in fact valid until this deadline at the moment. According to a recent renewal process which included additional benefits for the Principal (new cash bonus + waive outer Depot gates in/out and TRP gate in for TOYOTA containers as per special agreement, freeze current terminal rates and increase cash back scales in volume incentive).</a:t>
            </a:r>
          </a:p>
          <a:p>
            <a:pPr marL="285750" indent="-285750">
              <a:buFont typeface="Arial" panose="020B0604020202020204" pitchFamily="34" charset="0"/>
              <a:buChar char="•"/>
            </a:pPr>
            <a:endParaRPr lang="en-US" altLang="zh-TW" sz="1200" dirty="0">
              <a:latin typeface="DFKai-SB" pitchFamily="65" charset="-120"/>
              <a:ea typeface="DFKai-SB" pitchFamily="65" charset="-120"/>
            </a:endParaRPr>
          </a:p>
          <a:p>
            <a:pPr marL="285750" indent="-285750">
              <a:buFont typeface="Arial" panose="020B0604020202020204" pitchFamily="34" charset="0"/>
              <a:buChar char="•"/>
            </a:pPr>
            <a:endParaRPr lang="en-US" altLang="zh-TW" sz="800" dirty="0">
              <a:latin typeface="Tahoma" panose="020B0604030504040204" pitchFamily="34" charset="0"/>
              <a:ea typeface="Tahoma" panose="020B0604030504040204" pitchFamily="34" charset="0"/>
              <a:cs typeface="Tahoma" panose="020B0604030504040204" pitchFamily="34" charset="0"/>
            </a:endParaRPr>
          </a:p>
          <a:p>
            <a:pPr lvl="1"/>
            <a:endParaRPr lang="en-US" altLang="zh-TW" sz="1100" dirty="0"/>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sp>
        <p:nvSpPr>
          <p:cNvPr id="6" name="Title 11">
            <a:extLst>
              <a:ext uri="{FF2B5EF4-FFF2-40B4-BE49-F238E27FC236}">
                <a16:creationId xmlns:a16="http://schemas.microsoft.com/office/drawing/2014/main" id="{9D07FD97-BCDB-CFF1-4F44-A9FEEA238FD8}"/>
              </a:ext>
            </a:extLst>
          </p:cNvPr>
          <p:cNvSpPr txBox="1">
            <a:spLocks noGrp="1"/>
          </p:cNvSpPr>
          <p:nvPr>
            <p:ph type="title"/>
          </p:nvPr>
        </p:nvSpPr>
        <p:spPr>
          <a:xfrm>
            <a:off x="107950" y="123825"/>
            <a:ext cx="8928100"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75964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EBR</a:t>
            </a:r>
          </a:p>
          <a:p>
            <a:pPr lvl="0" algn="ctr">
              <a:defRPr/>
            </a:pPr>
            <a:r>
              <a:rPr lang="en-US" altLang="zh-CN" sz="2400" b="1" dirty="0">
                <a:solidFill>
                  <a:prstClr val="black">
                    <a:lumMod val="85000"/>
                    <a:lumOff val="15000"/>
                  </a:prstClr>
                </a:solidFill>
                <a:latin typeface="DFKai-SB" pitchFamily="65" charset="-120"/>
                <a:ea typeface="DFKai-SB" pitchFamily="65" charset="-120"/>
              </a:rPr>
              <a:t>(BRAZIL)</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675491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3942944"/>
              </p:ext>
            </p:extLst>
          </p:nvPr>
        </p:nvGraphicFramePr>
        <p:xfrm>
          <a:off x="132314" y="699542"/>
          <a:ext cx="8883832" cy="4239408"/>
        </p:xfrm>
        <a:graphic>
          <a:graphicData uri="http://schemas.openxmlformats.org/drawingml/2006/table">
            <a:tbl>
              <a:tblPr/>
              <a:tblGrid>
                <a:gridCol w="55125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045207659"/>
                    </a:ext>
                  </a:extLst>
                </a:gridCol>
                <a:gridCol w="3580050">
                  <a:extLst>
                    <a:ext uri="{9D8B030D-6E8A-4147-A177-3AD203B41FA5}">
                      <a16:colId xmlns:a16="http://schemas.microsoft.com/office/drawing/2014/main" val="20005"/>
                    </a:ext>
                  </a:extLst>
                </a:gridCol>
              </a:tblGrid>
              <a:tr h="56488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4449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356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BR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10,006</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10,071</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101%</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13,000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de-DE" sz="1000" b="0" i="0" u="none" strike="noStrike" baseline="0"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26467">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BR</a:t>
                      </a:r>
                      <a:r>
                        <a:rPr lang="en-US" altLang="zh-TW" sz="1000" b="1" i="0" u="none" strike="noStrike" dirty="0">
                          <a:solidFill>
                            <a:schemeClr val="tx1"/>
                          </a:solidFill>
                          <a:effectLst/>
                          <a:latin typeface="DFKai-SB" pitchFamily="65" charset="-120"/>
                          <a:ea typeface="DFKai-SB" pitchFamily="65" charset="-120"/>
                        </a:rPr>
                        <a:t> EXP. </a:t>
                      </a:r>
                      <a:r>
                        <a:rPr lang="fr-FR" altLang="zh-TW" sz="1000" b="1" i="0" u="none" strike="noStrike" dirty="0">
                          <a:solidFill>
                            <a:schemeClr val="tx1"/>
                          </a:solidFill>
                          <a:effectLst/>
                          <a:latin typeface="DFKai-SB" pitchFamily="65" charset="-120"/>
                          <a:ea typeface="DFKai-SB" pitchFamily="65" charset="-120"/>
                        </a:rPr>
                        <a:t>=&gt;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a:solidFill>
                            <a:schemeClr val="tx1"/>
                          </a:solidFill>
                          <a:effectLst/>
                          <a:latin typeface="DFKai-SB" pitchFamily="65" charset="-120"/>
                          <a:ea typeface="DFKai-SB" pitchFamily="65" charset="-120"/>
                        </a:rPr>
                        <a:t>ade)</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55,052</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59,540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108%</a:t>
                      </a:r>
                      <a:endParaRPr sz="1000" b="0" i="0" u="none" strike="noStrike" dirty="0">
                        <a:solidFill>
                          <a:schemeClr val="tx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61,250</a:t>
                      </a:r>
                      <a:endParaRPr sz="1000" b="0" i="0" u="none" strike="noStrike" dirty="0">
                        <a:solidFill>
                          <a:schemeClr val="dk1"/>
                        </a:solidFill>
                        <a:latin typeface="DFKai-SB"/>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1174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AEA1-A597-FB28-5DB3-B4BD966C3B0D}"/>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0537F7E0-2F1B-90C5-68DC-D83F67AA0EFA}"/>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721AB69-ADFF-4235-6E1F-E82A1C2E8B4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E436A9-4AC5-635E-E75A-3F5992BAD281}"/>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BEA44FCC-7717-EE24-6D23-3E15EA9D9694}"/>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310565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6B17-F208-5F2E-B36C-FDA532C1B380}"/>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72B1548C-541A-BF48-9A17-AF80C8B96141}"/>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DCDF89DD-FFEC-5F94-BE82-B3B262AE08C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ADBF837-E876-C546-7DC1-1E5DD6735B79}"/>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0DC3E12-7566-F1B6-0D45-0478B764998E}"/>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9892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ABB35-616D-2BD8-6DCD-DD395734BA29}"/>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E51DB06-91E9-9405-E999-177F2B79D78F}"/>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7DC58E42-F23F-9925-4460-A5FA4D9E1E83}"/>
              </a:ext>
            </a:extLst>
          </p:cNvPr>
          <p:cNvGraphicFramePr>
            <a:graphicFrameLocks noGrp="1"/>
          </p:cNvGraphicFramePr>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80E4C437-041A-7BAD-00B4-2E8F81AA141E}"/>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B4D34BB6-2E92-4502-2318-6EC556A7EA8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16</a:t>
            </a:fld>
            <a:endParaRPr lang="en-US" sz="1000" dirty="0"/>
          </a:p>
        </p:txBody>
      </p:sp>
    </p:spTree>
    <p:extLst>
      <p:ext uri="{BB962C8B-B14F-4D97-AF65-F5344CB8AC3E}">
        <p14:creationId xmlns:p14="http://schemas.microsoft.com/office/powerpoint/2010/main" val="312446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476D-B9B4-F1C4-A44C-BE86F765A25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51833F9-3544-0808-246D-57B308B2112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C02B6B0-7AD7-DC7A-C4B5-185AB69BC0E1}"/>
              </a:ext>
            </a:extLst>
          </p:cNvPr>
          <p:cNvGraphicFramePr>
            <a:graphicFrameLocks noGrp="1"/>
          </p:cNvGraphicFramePr>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3B2B9765-F692-0F7A-CF4D-A18E381D6F4A}"/>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E3565AC9-1368-748D-9884-71A748943ED1}"/>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17</a:t>
            </a:fld>
            <a:endParaRPr lang="en-US" sz="1000" dirty="0"/>
          </a:p>
        </p:txBody>
      </p:sp>
    </p:spTree>
    <p:extLst>
      <p:ext uri="{BB962C8B-B14F-4D97-AF65-F5344CB8AC3E}">
        <p14:creationId xmlns:p14="http://schemas.microsoft.com/office/powerpoint/2010/main" val="244337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UMR</a:t>
            </a:r>
          </a:p>
          <a:p>
            <a:pPr lvl="0" algn="ctr">
              <a:defRPr/>
            </a:pPr>
            <a:r>
              <a:rPr lang="en-US" altLang="zh-CN" sz="2400" b="1" dirty="0">
                <a:solidFill>
                  <a:prstClr val="black">
                    <a:lumMod val="85000"/>
                    <a:lumOff val="15000"/>
                  </a:prstClr>
                </a:solidFill>
                <a:latin typeface="DFKai-SB" pitchFamily="65" charset="-120"/>
                <a:ea typeface="DFKai-SB" pitchFamily="65" charset="-120"/>
              </a:rPr>
              <a:t>(PARAGUAY)</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9951326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77444532"/>
              </p:ext>
            </p:extLst>
          </p:nvPr>
        </p:nvGraphicFramePr>
        <p:xfrm>
          <a:off x="122664" y="643261"/>
          <a:ext cx="8883832" cy="4377381"/>
        </p:xfrm>
        <a:graphic>
          <a:graphicData uri="http://schemas.openxmlformats.org/drawingml/2006/table">
            <a:tbl>
              <a:tblPr/>
              <a:tblGrid>
                <a:gridCol w="55125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045207659"/>
                    </a:ext>
                  </a:extLst>
                </a:gridCol>
                <a:gridCol w="3580050">
                  <a:extLst>
                    <a:ext uri="{9D8B030D-6E8A-4147-A177-3AD203B41FA5}">
                      <a16:colId xmlns:a16="http://schemas.microsoft.com/office/drawing/2014/main" val="20005"/>
                    </a:ext>
                  </a:extLst>
                </a:gridCol>
              </a:tblGrid>
              <a:tr h="56488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4449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356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PY</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1,333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1,298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rgbClr val="FF0000"/>
                          </a:solidFill>
                          <a:latin typeface="DFKai-SB"/>
                          <a:ea typeface="DFKai-SB"/>
                          <a:cs typeface="DFKai-SB"/>
                          <a:sym typeface="DFKai-SB"/>
                        </a:rPr>
                        <a:t>97%</a:t>
                      </a:r>
                      <a:endParaRPr sz="1000" b="0" i="0" u="none" strike="noStrike" dirty="0">
                        <a:solidFill>
                          <a:srgbClr val="FF0000"/>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2,050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AutoNum type="arabicParenR"/>
                      </a:pPr>
                      <a:endParaRPr lang="de-DE" sz="900" b="0" i="0" u="none" strike="noStrike" baseline="0"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64440">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PY</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2,691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3,092</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115%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3,500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de-DE" sz="9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92280" y="4933903"/>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19</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159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307195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F5E3-01CD-0DBB-A8EC-8F71DACD0E3B}"/>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533E638C-E8B6-56E8-62E7-7A505EA5686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ABD68BC-F5E4-2832-8718-6E3A2B0EFDC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8785BBE-8914-BCE0-A671-3A3E4490A7CC}"/>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658ADAAE-7046-D85C-B5DA-01ECFBD896C7}"/>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1369716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26E0-7F3D-29D3-F0A7-860EB3EFADF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C073DD-F1B0-79E9-DE54-C282CD5B5E5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DFB65C07-B622-88D2-D443-8A4F6BEC58C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56E8DF33-3446-FC32-74CB-FB7F4CB727A8}"/>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8477EEFA-CD75-3FD5-C50B-04C9E7038988}"/>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941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D7D7-F0EA-8760-C83B-EAC17CEB99A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43769CA2-007E-6909-3D21-FE6E4BD447B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BD2F5BFF-FB88-34BC-A6FA-A8DE5F704BBE}"/>
              </a:ext>
            </a:extLst>
          </p:cNvPr>
          <p:cNvGraphicFramePr>
            <a:graphicFrameLocks noGrp="1"/>
          </p:cNvGraphicFramePr>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C63C2738-879F-84C0-7855-2C9D18649FB2}"/>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7C0A4131-CD6F-E7D9-8FD1-46A8C323FCA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22</a:t>
            </a:fld>
            <a:endParaRPr lang="en-US" sz="1000" dirty="0"/>
          </a:p>
        </p:txBody>
      </p:sp>
    </p:spTree>
    <p:extLst>
      <p:ext uri="{BB962C8B-B14F-4D97-AF65-F5344CB8AC3E}">
        <p14:creationId xmlns:p14="http://schemas.microsoft.com/office/powerpoint/2010/main" val="43553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5D8F-9FBE-730F-C790-AF260B383E69}"/>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035430D0-0D24-E4B1-36EE-BB777E72A0E6}"/>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EB822B33-0BBB-1B99-0962-A755F5DB2727}"/>
              </a:ext>
            </a:extLst>
          </p:cNvPr>
          <p:cNvGraphicFramePr>
            <a:graphicFrameLocks noGrp="1"/>
          </p:cNvGraphicFramePr>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7E546421-6F54-E378-51EE-8DA1DC679023}"/>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DFBBA066-F711-7C71-4F5D-A5F915B9B6B4}"/>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23</a:t>
            </a:fld>
            <a:endParaRPr lang="en-US" sz="1000" dirty="0"/>
          </a:p>
        </p:txBody>
      </p:sp>
    </p:spTree>
    <p:extLst>
      <p:ext uri="{BB962C8B-B14F-4D97-AF65-F5344CB8AC3E}">
        <p14:creationId xmlns:p14="http://schemas.microsoft.com/office/powerpoint/2010/main" val="383557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EUY</a:t>
            </a:r>
          </a:p>
          <a:p>
            <a:pPr lvl="0" algn="ctr">
              <a:defRPr/>
            </a:pPr>
            <a:r>
              <a:rPr lang="en-US" altLang="zh-CN" sz="2400" b="1" dirty="0">
                <a:solidFill>
                  <a:prstClr val="black">
                    <a:lumMod val="85000"/>
                    <a:lumOff val="15000"/>
                  </a:prstClr>
                </a:solidFill>
                <a:latin typeface="DFKai-SB" pitchFamily="65" charset="-120"/>
                <a:ea typeface="DFKai-SB" pitchFamily="65" charset="-120"/>
              </a:rPr>
              <a:t>(URUGUAY)</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5739092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55287442"/>
              </p:ext>
            </p:extLst>
          </p:nvPr>
        </p:nvGraphicFramePr>
        <p:xfrm>
          <a:off x="179512" y="642874"/>
          <a:ext cx="8873778" cy="4102235"/>
        </p:xfrm>
        <a:graphic>
          <a:graphicData uri="http://schemas.openxmlformats.org/drawingml/2006/table">
            <a:tbl>
              <a:tblPr/>
              <a:tblGrid>
                <a:gridCol w="550630">
                  <a:extLst>
                    <a:ext uri="{9D8B030D-6E8A-4147-A177-3AD203B41FA5}">
                      <a16:colId xmlns:a16="http://schemas.microsoft.com/office/drawing/2014/main" val="20000"/>
                    </a:ext>
                  </a:extLst>
                </a:gridCol>
                <a:gridCol w="1078898">
                  <a:extLst>
                    <a:ext uri="{9D8B030D-6E8A-4147-A177-3AD203B41FA5}">
                      <a16:colId xmlns:a16="http://schemas.microsoft.com/office/drawing/2014/main" val="20001"/>
                    </a:ext>
                  </a:extLst>
                </a:gridCol>
                <a:gridCol w="431559">
                  <a:extLst>
                    <a:ext uri="{9D8B030D-6E8A-4147-A177-3AD203B41FA5}">
                      <a16:colId xmlns:a16="http://schemas.microsoft.com/office/drawing/2014/main" val="20006"/>
                    </a:ext>
                  </a:extLst>
                </a:gridCol>
                <a:gridCol w="863118">
                  <a:extLst>
                    <a:ext uri="{9D8B030D-6E8A-4147-A177-3AD203B41FA5}">
                      <a16:colId xmlns:a16="http://schemas.microsoft.com/office/drawing/2014/main" val="20002"/>
                    </a:ext>
                  </a:extLst>
                </a:gridCol>
                <a:gridCol w="863118">
                  <a:extLst>
                    <a:ext uri="{9D8B030D-6E8A-4147-A177-3AD203B41FA5}">
                      <a16:colId xmlns:a16="http://schemas.microsoft.com/office/drawing/2014/main" val="20003"/>
                    </a:ext>
                  </a:extLst>
                </a:gridCol>
                <a:gridCol w="647339">
                  <a:extLst>
                    <a:ext uri="{9D8B030D-6E8A-4147-A177-3AD203B41FA5}">
                      <a16:colId xmlns:a16="http://schemas.microsoft.com/office/drawing/2014/main" val="20004"/>
                    </a:ext>
                  </a:extLst>
                </a:gridCol>
                <a:gridCol w="863118">
                  <a:extLst>
                    <a:ext uri="{9D8B030D-6E8A-4147-A177-3AD203B41FA5}">
                      <a16:colId xmlns:a16="http://schemas.microsoft.com/office/drawing/2014/main" val="2045207659"/>
                    </a:ext>
                  </a:extLst>
                </a:gridCol>
                <a:gridCol w="3575998">
                  <a:extLst>
                    <a:ext uri="{9D8B030D-6E8A-4147-A177-3AD203B41FA5}">
                      <a16:colId xmlns:a16="http://schemas.microsoft.com/office/drawing/2014/main" val="20005"/>
                    </a:ext>
                  </a:extLst>
                </a:gridCol>
              </a:tblGrid>
              <a:tr h="460728">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80979">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4601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UY</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1,907</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1978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2,700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rtl="0" fontAlgn="ctr"/>
                      <a:endParaRPr lang="es-UY" sz="800" b="0" i="0" u="none" strike="noStrike" dirty="0">
                        <a:solidFill>
                          <a:schemeClr val="tx1"/>
                        </a:solidFill>
                        <a:effectLst/>
                        <a:latin typeface="DFKai-SB" panose="03000509000000000000" pitchFamily="65" charset="-120"/>
                        <a:ea typeface="DFKai-SB" panose="03000509000000000000"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900388">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UY</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6,838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7,871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115%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800" b="0" i="0" u="none" strike="noStrike" dirty="0">
                        <a:solidFill>
                          <a:schemeClr val="tx1"/>
                        </a:solidFill>
                        <a:effectLst/>
                        <a:latin typeface="DFKai-SB" pitchFamily="65" charset="-120"/>
                        <a:ea typeface="DFKai-SB" pitchFamily="65" charset="-120"/>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3" name="Slide Number Placeholder 1">
            <a:extLst>
              <a:ext uri="{FF2B5EF4-FFF2-40B4-BE49-F238E27FC236}">
                <a16:creationId xmlns:a16="http://schemas.microsoft.com/office/drawing/2014/main" id="{C9834635-4F8C-53D8-7043-2A374B9F35AB}"/>
              </a:ext>
            </a:extLst>
          </p:cNvPr>
          <p:cNvSpPr txBox="1">
            <a:spLocks/>
          </p:cNvSpPr>
          <p:nvPr/>
        </p:nvSpPr>
        <p:spPr>
          <a:xfrm>
            <a:off x="7092280" y="4888747"/>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25</a:t>
            </a:fld>
            <a:endParaRPr lang="en-US" sz="1200" dirty="0">
              <a:solidFill>
                <a:prstClr val="black"/>
              </a:solidFill>
              <a:latin typeface="Calibri"/>
            </a:endParaRPr>
          </a:p>
        </p:txBody>
      </p:sp>
    </p:spTree>
    <p:extLst>
      <p:ext uri="{BB962C8B-B14F-4D97-AF65-F5344CB8AC3E}">
        <p14:creationId xmlns:p14="http://schemas.microsoft.com/office/powerpoint/2010/main" val="33841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8788-131A-F4DB-1055-E6D687F0B28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37C21341-EE61-9300-88D3-63248D381F13}"/>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5E2FE3B-A775-70A0-BD22-422E303AE04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8436F8B-F80C-F788-E17A-0E4D1E71D733}"/>
              </a:ext>
            </a:extLst>
          </p:cNvPr>
          <p:cNvSpPr txBox="1"/>
          <p:nvPr/>
        </p:nvSpPr>
        <p:spPr>
          <a:xfrm>
            <a:off x="114400" y="646349"/>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D78490E9-D382-A245-14D9-0E5931D091FE}"/>
              </a:ext>
            </a:extLst>
          </p:cNvPr>
          <p:cNvSpPr txBox="1"/>
          <p:nvPr/>
        </p:nvSpPr>
        <p:spPr>
          <a:xfrm>
            <a:off x="114500" y="3013328"/>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Tree>
    <p:extLst>
      <p:ext uri="{BB962C8B-B14F-4D97-AF65-F5344CB8AC3E}">
        <p14:creationId xmlns:p14="http://schemas.microsoft.com/office/powerpoint/2010/main" val="4827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7DFF-294F-EF9E-280A-07B760DA407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C4D3A4DA-5ADA-861E-BA7E-681741F7CA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DFF6CB2-0FED-2272-3EA9-DF0A74DC5D9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F4EB0E5-53D8-8B3D-32D6-252C4B60DDB0}"/>
              </a:ext>
            </a:extLst>
          </p:cNvPr>
          <p:cNvSpPr txBox="1"/>
          <p:nvPr/>
        </p:nvSpPr>
        <p:spPr>
          <a:xfrm>
            <a:off x="179512" y="771550"/>
            <a:ext cx="8784976" cy="3662541"/>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0B452FD6-B282-DAEA-FFCD-C629FB8004D5}"/>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24266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E2CE-EA62-3761-198A-3BA83F727E7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C20D889-4371-3A45-0CD5-EE917E0886E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C613EF8-6B1C-ED68-D05E-9FDC03EFC92F}"/>
              </a:ext>
            </a:extLst>
          </p:cNvPr>
          <p:cNvGraphicFramePr>
            <a:graphicFrameLocks noGrp="1"/>
          </p:cNvGraphicFramePr>
          <p:nvPr/>
        </p:nvGraphicFramePr>
        <p:xfrm>
          <a:off x="107504" y="771551"/>
          <a:ext cx="8928993" cy="30773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766572DE-5D74-40CB-EB1F-A14D77D09252}"/>
              </a:ext>
            </a:extLst>
          </p:cNvPr>
          <p:cNvSpPr txBox="1"/>
          <p:nvPr/>
        </p:nvSpPr>
        <p:spPr>
          <a:xfrm>
            <a:off x="111870" y="3927783"/>
            <a:ext cx="8928992" cy="1215717"/>
          </a:xfrm>
          <a:prstGeom prst="rect">
            <a:avLst/>
          </a:prstGeom>
          <a:noFill/>
        </p:spPr>
        <p:txBody>
          <a:bodyPr wrap="square" rtlCol="0">
            <a:spAutoFit/>
          </a:bodyPr>
          <a:lstStyle/>
          <a:p>
            <a:r>
              <a:rPr lang="en-US" altLang="zh-TW" dirty="0"/>
              <a:t>Topic </a:t>
            </a:r>
          </a:p>
          <a:p>
            <a:r>
              <a:rPr lang="en-US" altLang="zh-TW" sz="1100" dirty="0"/>
              <a:t>Aged Container Selling / Free Reposition Plan</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84294046-51BA-3742-1248-6030F7D26F2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28</a:t>
            </a:fld>
            <a:endParaRPr lang="en-US" sz="1000" dirty="0"/>
          </a:p>
        </p:txBody>
      </p:sp>
    </p:spTree>
    <p:extLst>
      <p:ext uri="{BB962C8B-B14F-4D97-AF65-F5344CB8AC3E}">
        <p14:creationId xmlns:p14="http://schemas.microsoft.com/office/powerpoint/2010/main" val="3008648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6150-E924-882B-4BEA-E0B59BC1DEBE}"/>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39243DAC-2CEE-643B-F897-2B5E5133B9D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(PY)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21E1E34-6C5A-B53D-350B-45F145721BA5}"/>
              </a:ext>
            </a:extLst>
          </p:cNvPr>
          <p:cNvGraphicFramePr>
            <a:graphicFrameLocks noGrp="1"/>
          </p:cNvGraphicFramePr>
          <p:nvPr/>
        </p:nvGraphicFramePr>
        <p:xfrm>
          <a:off x="107504" y="771551"/>
          <a:ext cx="8928993" cy="2808309"/>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42650">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kumimoji="0" lang="zh-TW" altLang="en-US" sz="7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6F5C155-83DE-8493-0799-10AFCC44BFFF}"/>
              </a:ext>
            </a:extLst>
          </p:cNvPr>
          <p:cNvSpPr txBox="1"/>
          <p:nvPr/>
        </p:nvSpPr>
        <p:spPr>
          <a:xfrm>
            <a:off x="107504" y="3723878"/>
            <a:ext cx="8928992" cy="1215717"/>
          </a:xfrm>
          <a:prstGeom prst="rect">
            <a:avLst/>
          </a:prstGeom>
          <a:noFill/>
        </p:spPr>
        <p:txBody>
          <a:bodyPr wrap="square" rtlCol="0">
            <a:spAutoFit/>
          </a:bodyPr>
          <a:lstStyle/>
          <a:p>
            <a:r>
              <a:rPr lang="en-US" altLang="zh-TW" dirty="0"/>
              <a:t>Topic</a:t>
            </a:r>
          </a:p>
          <a:p>
            <a:r>
              <a:rPr lang="en-US" altLang="zh-TW" sz="1100" dirty="0"/>
              <a:t>Terminal info update (expansion/dredge/crane)</a:t>
            </a:r>
          </a:p>
          <a:p>
            <a:pPr marL="628650" lvl="1" indent="-171450">
              <a:buFont typeface="Wingdings" panose="05000000000000000000" pitchFamily="2" charset="2"/>
              <a:buChar char="l"/>
            </a:pPr>
            <a:r>
              <a:rPr lang="en-US" altLang="zh-TW" sz="1100" dirty="0"/>
              <a:t>A</a:t>
            </a:r>
          </a:p>
          <a:p>
            <a:pPr marL="628650" lvl="1" indent="-171450">
              <a:buFont typeface="Wingdings" panose="05000000000000000000" pitchFamily="2" charset="2"/>
              <a:buChar char="l"/>
            </a:pPr>
            <a:r>
              <a:rPr lang="en-US" altLang="zh-TW" sz="1100" dirty="0"/>
              <a:t>B</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95FCAA58-1020-037F-BCB9-D9983E55E62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29</a:t>
            </a:fld>
            <a:endParaRPr lang="en-US" sz="1000" dirty="0"/>
          </a:p>
        </p:txBody>
      </p:sp>
    </p:spTree>
    <p:extLst>
      <p:ext uri="{BB962C8B-B14F-4D97-AF65-F5344CB8AC3E}">
        <p14:creationId xmlns:p14="http://schemas.microsoft.com/office/powerpoint/2010/main" val="395740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TW"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10</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EAR</a:t>
            </a:r>
          </a:p>
          <a:p>
            <a:pPr lvl="0" algn="ctr">
              <a:defRPr/>
            </a:pPr>
            <a:r>
              <a:rPr lang="en-US" altLang="zh-CN" sz="2400" b="1" dirty="0">
                <a:solidFill>
                  <a:prstClr val="black">
                    <a:lumMod val="85000"/>
                    <a:lumOff val="15000"/>
                  </a:prstClr>
                </a:solidFill>
                <a:latin typeface="DFKai-SB" pitchFamily="65" charset="-120"/>
                <a:ea typeface="DFKai-SB" pitchFamily="65" charset="-120"/>
              </a:rPr>
              <a:t>(ARGENTINA)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0284218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30</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59467525"/>
              </p:ext>
            </p:extLst>
          </p:nvPr>
        </p:nvGraphicFramePr>
        <p:xfrm>
          <a:off x="132313" y="699543"/>
          <a:ext cx="8907429" cy="4630098"/>
        </p:xfrm>
        <a:graphic>
          <a:graphicData uri="http://schemas.openxmlformats.org/drawingml/2006/table">
            <a:tbl>
              <a:tblPr/>
              <a:tblGrid>
                <a:gridCol w="552718">
                  <a:extLst>
                    <a:ext uri="{9D8B030D-6E8A-4147-A177-3AD203B41FA5}">
                      <a16:colId xmlns:a16="http://schemas.microsoft.com/office/drawing/2014/main" val="20000"/>
                    </a:ext>
                  </a:extLst>
                </a:gridCol>
                <a:gridCol w="1082989">
                  <a:extLst>
                    <a:ext uri="{9D8B030D-6E8A-4147-A177-3AD203B41FA5}">
                      <a16:colId xmlns:a16="http://schemas.microsoft.com/office/drawing/2014/main" val="20001"/>
                    </a:ext>
                  </a:extLst>
                </a:gridCol>
                <a:gridCol w="433196">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649793">
                  <a:extLst>
                    <a:ext uri="{9D8B030D-6E8A-4147-A177-3AD203B41FA5}">
                      <a16:colId xmlns:a16="http://schemas.microsoft.com/office/drawing/2014/main" val="20004"/>
                    </a:ext>
                  </a:extLst>
                </a:gridCol>
                <a:gridCol w="866391">
                  <a:extLst>
                    <a:ext uri="{9D8B030D-6E8A-4147-A177-3AD203B41FA5}">
                      <a16:colId xmlns:a16="http://schemas.microsoft.com/office/drawing/2014/main" val="2045207659"/>
                    </a:ext>
                  </a:extLst>
                </a:gridCol>
                <a:gridCol w="3589560">
                  <a:extLst>
                    <a:ext uri="{9D8B030D-6E8A-4147-A177-3AD203B41FA5}">
                      <a16:colId xmlns:a16="http://schemas.microsoft.com/office/drawing/2014/main" val="20005"/>
                    </a:ext>
                  </a:extLst>
                </a:gridCol>
              </a:tblGrid>
              <a:tr h="500547">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5263">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839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AR</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12,513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12,673</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tx1"/>
                          </a:solidFill>
                          <a:latin typeface="DFKai-SB"/>
                          <a:ea typeface="DFKai-SB"/>
                          <a:cs typeface="DFKai-SB"/>
                          <a:sym typeface="DFKai-SB"/>
                        </a:rPr>
                        <a:t>101</a:t>
                      </a:r>
                      <a:r>
                        <a:rPr lang="en-US" sz="1000" b="0" i="0" u="none" strike="noStrike" dirty="0">
                          <a:solidFill>
                            <a:schemeClr val="tx1"/>
                          </a:solidFill>
                          <a:latin typeface="DFKai-SB"/>
                          <a:ea typeface="DFKai-SB"/>
                          <a:cs typeface="DFKai-SB"/>
                          <a:sym typeface="DFKai-SB"/>
                        </a:rPr>
                        <a:t>%</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22,500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Develop new sources of cargo and clients (</a:t>
                      </a:r>
                      <a:r>
                        <a:rPr lang="en-US" sz="1000" b="0" i="0" u="none" strike="noStrike" baseline="0" dirty="0">
                          <a:solidFill>
                            <a:schemeClr val="tx1"/>
                          </a:solidFill>
                          <a:effectLst/>
                          <a:latin typeface="DFKai-SB" pitchFamily="65" charset="-120"/>
                          <a:ea typeface="DFKai-SB" pitchFamily="65" charset="-120"/>
                        </a:rPr>
                        <a:t>Market monitoring and close contact with clients and meetings with clients program).</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en-US" sz="1000" b="0" i="0" u="none" strike="noStrike" baseline="0" dirty="0">
                          <a:solidFill>
                            <a:schemeClr val="tx1"/>
                          </a:solidFill>
                          <a:effectLst/>
                          <a:latin typeface="DFKai-SB" pitchFamily="65" charset="-120"/>
                          <a:ea typeface="DFKai-SB" pitchFamily="65" charset="-120"/>
                        </a:rPr>
                        <a:t>Business trips plan to AR internal strategic cities such as Mendoza, Cordoba, Rosario, Ushuaia, etc. Including the case </a:t>
                      </a:r>
                      <a:r>
                        <a:rPr lang="en-US" sz="1000" b="0" i="0" u="none" strike="noStrike" baseline="0" dirty="0">
                          <a:solidFill>
                            <a:schemeClr val="tx1"/>
                          </a:solidFill>
                          <a:effectLst/>
                          <a:latin typeface="DFKai-SB" pitchFamily="65" charset="-120"/>
                          <a:ea typeface="DFKai-SB" pitchFamily="65" charset="-120"/>
                          <a:cs typeface="+mn-cs"/>
                        </a:rPr>
                        <a:t>study</a:t>
                      </a:r>
                      <a:r>
                        <a:rPr lang="en-US" sz="1000" b="0" i="0" u="none" strike="noStrike" baseline="0" dirty="0">
                          <a:solidFill>
                            <a:schemeClr val="tx1"/>
                          </a:solidFill>
                          <a:effectLst/>
                          <a:latin typeface="DFKai-SB" pitchFamily="65" charset="-120"/>
                          <a:ea typeface="DFKai-SB" pitchFamily="65" charset="-120"/>
                        </a:rPr>
                        <a:t> of new depots for empty containers (DEFIBE DEPOT).</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es-ES" sz="1000" b="0" i="0" u="none" strike="noStrike" baseline="0" dirty="0" err="1">
                          <a:solidFill>
                            <a:schemeClr val="tx1"/>
                          </a:solidFill>
                          <a:effectLst/>
                          <a:latin typeface="DFKai-SB" pitchFamily="65" charset="-120"/>
                          <a:ea typeface="DFKai-SB" pitchFamily="65" charset="-120"/>
                        </a:rPr>
                        <a:t>Adjust</a:t>
                      </a:r>
                      <a:r>
                        <a:rPr lang="es-ES" sz="1000" b="0" i="0" u="none" strike="noStrike" baseline="0" dirty="0">
                          <a:solidFill>
                            <a:schemeClr val="tx1"/>
                          </a:solidFill>
                          <a:effectLst/>
                          <a:latin typeface="DFKai-SB" pitchFamily="65" charset="-120"/>
                          <a:ea typeface="DFKai-SB" pitchFamily="65" charset="-120"/>
                        </a:rPr>
                        <a:t> drop off fee to improve Mendoza </a:t>
                      </a:r>
                      <a:r>
                        <a:rPr lang="es-ES" sz="1000" b="0" i="0" u="none" strike="noStrike" baseline="0" dirty="0" err="1">
                          <a:solidFill>
                            <a:schemeClr val="tx1"/>
                          </a:solidFill>
                          <a:effectLst/>
                          <a:latin typeface="DFKai-SB" pitchFamily="65" charset="-120"/>
                          <a:ea typeface="DFKai-SB" pitchFamily="65" charset="-120"/>
                        </a:rPr>
                        <a:t>depot</a:t>
                      </a:r>
                      <a:r>
                        <a:rPr lang="es-ES" sz="1000" b="0" i="0" u="none" strike="noStrike" baseline="0" dirty="0">
                          <a:solidFill>
                            <a:schemeClr val="tx1"/>
                          </a:solidFill>
                          <a:effectLst/>
                          <a:latin typeface="DFKai-SB" pitchFamily="65" charset="-120"/>
                          <a:ea typeface="DFKai-SB" pitchFamily="65" charset="-120"/>
                        </a:rPr>
                        <a:t> performance.</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NOR aggressive policy to enlarge our cargo sources &amp; supply E/B reefer cargo.</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Promote ARLPG and resume ARUHA.</a:t>
                      </a:r>
                    </a:p>
                    <a:p>
                      <a:pPr marL="228600" indent="-228600" algn="l" rtl="0" fontAlgn="ctr">
                        <a:buAutoNum type="arabicParenR"/>
                      </a:pPr>
                      <a:r>
                        <a:rPr lang="de-DE" sz="1000" b="0" i="0" u="none" strike="noStrike" baseline="0" dirty="0">
                          <a:solidFill>
                            <a:schemeClr val="tx1"/>
                          </a:solidFill>
                          <a:effectLst/>
                          <a:latin typeface="DFKai-SB" pitchFamily="65" charset="-120"/>
                          <a:ea typeface="DFKai-SB" pitchFamily="65" charset="-120"/>
                        </a:rPr>
                        <a:t>Develop additional AR POD services (ARZAR/ARROS).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70249">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AR</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dirty="0">
                          <a:solidFill>
                            <a:schemeClr val="tx1"/>
                          </a:solidFill>
                          <a:effectLst/>
                          <a:latin typeface="DFKai-SB" pitchFamily="65" charset="-120"/>
                          <a:ea typeface="DFKai-SB" pitchFamily="65" charset="-120"/>
                        </a:rPr>
                        <a:t>=&gt;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13,016</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13,185</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101%</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13,850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Develop new sources of cargo (</a:t>
                      </a:r>
                      <a:r>
                        <a:rPr lang="en-US" sz="1000" b="0" i="0" u="none" strike="noStrike" baseline="0" dirty="0">
                          <a:solidFill>
                            <a:schemeClr val="tx1"/>
                          </a:solidFill>
                          <a:effectLst/>
                          <a:latin typeface="DFKai-SB" pitchFamily="65" charset="-120"/>
                          <a:ea typeface="DFKai-SB" pitchFamily="65" charset="-120"/>
                        </a:rPr>
                        <a:t>Market monitoring and close contact with clients and meetings program)</a:t>
                      </a:r>
                      <a:r>
                        <a:rPr lang="de-DE" sz="1000" b="0" i="0" u="none" strike="noStrike" baseline="0" dirty="0">
                          <a:solidFill>
                            <a:schemeClr val="tx1"/>
                          </a:solidFill>
                          <a:effectLst/>
                          <a:latin typeface="DFKai-SB" pitchFamily="65" charset="-120"/>
                          <a:ea typeface="DFKai-SB" pitchFamily="65" charset="-120"/>
                        </a:rPr>
                        <a:t>.</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en-US" sz="1000" b="0" i="0" u="none" strike="noStrike" baseline="0" dirty="0">
                          <a:solidFill>
                            <a:schemeClr val="tx1"/>
                          </a:solidFill>
                          <a:effectLst/>
                          <a:latin typeface="DFKai-SB" pitchFamily="65" charset="-120"/>
                          <a:ea typeface="DFKai-SB" pitchFamily="65" charset="-120"/>
                        </a:rPr>
                        <a:t>Business trips plan to AR internal strategic cities such as Mendoza, Cordoba, Rosario, Ushuaia, etc. Including the case study of new depots for empty containers (DEFIBE DEPOT).</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es-ES" sz="1000" b="0" i="0" u="none" strike="noStrike" baseline="0" dirty="0" err="1">
                          <a:solidFill>
                            <a:schemeClr val="tx1"/>
                          </a:solidFill>
                          <a:effectLst/>
                          <a:latin typeface="DFKai-SB" pitchFamily="65" charset="-120"/>
                          <a:ea typeface="DFKai-SB" pitchFamily="65" charset="-120"/>
                        </a:rPr>
                        <a:t>Adjust</a:t>
                      </a:r>
                      <a:r>
                        <a:rPr lang="es-ES" sz="1000" b="0" i="0" u="none" strike="noStrike" baseline="0" dirty="0">
                          <a:solidFill>
                            <a:schemeClr val="tx1"/>
                          </a:solidFill>
                          <a:effectLst/>
                          <a:latin typeface="DFKai-SB" pitchFamily="65" charset="-120"/>
                          <a:ea typeface="DFKai-SB" pitchFamily="65" charset="-120"/>
                        </a:rPr>
                        <a:t> pick up fee to improve Mendoza </a:t>
                      </a:r>
                      <a:r>
                        <a:rPr lang="es-ES" sz="1000" b="0" i="0" u="none" strike="noStrike" baseline="0" dirty="0" err="1">
                          <a:solidFill>
                            <a:schemeClr val="tx1"/>
                          </a:solidFill>
                          <a:effectLst/>
                          <a:latin typeface="DFKai-SB" pitchFamily="65" charset="-120"/>
                          <a:ea typeface="DFKai-SB" pitchFamily="65" charset="-120"/>
                        </a:rPr>
                        <a:t>depot</a:t>
                      </a:r>
                      <a:r>
                        <a:rPr lang="es-ES" sz="1000" b="0" i="0" u="none" strike="noStrike" baseline="0" dirty="0">
                          <a:solidFill>
                            <a:schemeClr val="tx1"/>
                          </a:solidFill>
                          <a:effectLst/>
                          <a:latin typeface="DFKai-SB" pitchFamily="65" charset="-120"/>
                          <a:ea typeface="DFKai-SB" pitchFamily="65" charset="-120"/>
                        </a:rPr>
                        <a:t>  performance.</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Promote reefer shipments to improve revenue, mainly focusing on smart containers.</a:t>
                      </a:r>
                    </a:p>
                    <a:p>
                      <a:pPr marL="228600" marR="0" indent="-228600" algn="l" defTabSz="914400" rtl="0" eaLnBrk="1" fontAlgn="ctr" latinLnBrk="0" hangingPunct="1">
                        <a:lnSpc>
                          <a:spcPct val="100000"/>
                        </a:lnSpc>
                        <a:spcBef>
                          <a:spcPts val="0"/>
                        </a:spcBef>
                        <a:spcAft>
                          <a:spcPts val="0"/>
                        </a:spcAft>
                        <a:buClrTx/>
                        <a:buSzTx/>
                        <a:buFontTx/>
                        <a:buAutoNum type="arabicParenR"/>
                        <a:tabLst/>
                        <a:defRPr/>
                      </a:pPr>
                      <a:r>
                        <a:rPr lang="de-DE" sz="1000" b="0" i="0" u="none" strike="noStrike" baseline="0" dirty="0">
                          <a:solidFill>
                            <a:schemeClr val="tx1"/>
                          </a:solidFill>
                          <a:effectLst/>
                          <a:latin typeface="DFKai-SB" pitchFamily="65" charset="-120"/>
                          <a:ea typeface="DFKai-SB" pitchFamily="65" charset="-120"/>
                        </a:rPr>
                        <a:t>Working in new AR POL services (ARZAR/ARROS).</a:t>
                      </a:r>
                    </a:p>
                    <a:p>
                      <a:pPr marL="0" marR="0" indent="0" algn="l" defTabSz="914400" rtl="0" eaLnBrk="1" fontAlgn="ctr" latinLnBrk="0" hangingPunct="1">
                        <a:lnSpc>
                          <a:spcPct val="100000"/>
                        </a:lnSpc>
                        <a:spcBef>
                          <a:spcPts val="0"/>
                        </a:spcBef>
                        <a:spcAft>
                          <a:spcPts val="0"/>
                        </a:spcAft>
                        <a:buClrTx/>
                        <a:buSzTx/>
                        <a:buFontTx/>
                        <a:buNone/>
                        <a:tabLst/>
                        <a:defRPr/>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5426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46846" y="687826"/>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81033" y="4008552"/>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sp>
        <p:nvSpPr>
          <p:cNvPr id="2" name="Rectángulo 1"/>
          <p:cNvSpPr/>
          <p:nvPr/>
        </p:nvSpPr>
        <p:spPr>
          <a:xfrm>
            <a:off x="107504" y="960962"/>
            <a:ext cx="8928992" cy="3046988"/>
          </a:xfrm>
          <a:prstGeom prst="rect">
            <a:avLst/>
          </a:prstGeom>
        </p:spPr>
        <p:txBody>
          <a:bodyPr wrap="square">
            <a:spAutoFit/>
          </a:bodyPr>
          <a:lstStyle/>
          <a:p>
            <a:pPr marL="285750" indent="-285750">
              <a:buFontTx/>
              <a:buChar char="-"/>
            </a:pPr>
            <a:r>
              <a:rPr lang="en-US" sz="1200" dirty="0">
                <a:latin typeface="DFKai-SB" pitchFamily="65" charset="-120"/>
                <a:ea typeface="DFKai-SB" pitchFamily="65" charset="-120"/>
              </a:rPr>
              <a:t>To compete in the market and react quickly, we need to receive aggressive and competitive rates on time from BCC.</a:t>
            </a:r>
          </a:p>
          <a:p>
            <a:r>
              <a:rPr lang="es-ES" sz="1200" b="1" dirty="0">
                <a:latin typeface="DFKai-SB" pitchFamily="65" charset="-120"/>
                <a:ea typeface="DFKai-SB" pitchFamily="65" charset="-120"/>
              </a:rPr>
              <a:t>E/B</a:t>
            </a:r>
          </a:p>
          <a:p>
            <a:pPr marL="285750" indent="-285750">
              <a:buFontTx/>
              <a:buChar char="-"/>
            </a:pPr>
            <a:r>
              <a:rPr lang="es-ES" sz="1200" dirty="0">
                <a:latin typeface="DFKai-SB" pitchFamily="65" charset="-120"/>
                <a:ea typeface="DFKai-SB" pitchFamily="65" charset="-120"/>
              </a:rPr>
              <a:t>Empty reefer </a:t>
            </a:r>
            <a:r>
              <a:rPr lang="es-ES" sz="1200" dirty="0" err="1">
                <a:latin typeface="DFKai-SB" pitchFamily="65" charset="-120"/>
                <a:ea typeface="DFKai-SB" pitchFamily="65" charset="-120"/>
              </a:rPr>
              <a:t>equipment</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availability</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for</a:t>
            </a:r>
            <a:r>
              <a:rPr lang="es-ES" sz="1200" dirty="0">
                <a:latin typeface="DFKai-SB" pitchFamily="65" charset="-120"/>
                <a:ea typeface="DFKai-SB" pitchFamily="65" charset="-120"/>
              </a:rPr>
              <a:t> E/B on time.</a:t>
            </a:r>
          </a:p>
          <a:p>
            <a:pPr marL="285750" indent="-285750">
              <a:buFontTx/>
              <a:buChar char="-"/>
            </a:pPr>
            <a:r>
              <a:rPr lang="en-US" sz="1200" dirty="0">
                <a:latin typeface="DFKai-SB" pitchFamily="65" charset="-120"/>
                <a:ea typeface="DFKai-SB" pitchFamily="65" charset="-120"/>
              </a:rPr>
              <a:t>Mineral shipments (Lithium / Silver concentrate). (50X4SH per week)</a:t>
            </a:r>
          </a:p>
          <a:p>
            <a:pPr marL="285750" indent="-285750">
              <a:buFontTx/>
              <a:buChar char="-"/>
            </a:pPr>
            <a:r>
              <a:rPr lang="es-ES" sz="1200" dirty="0">
                <a:latin typeface="DFKai-SB" pitchFamily="65" charset="-120"/>
                <a:ea typeface="DFKai-SB" pitchFamily="65" charset="-120"/>
              </a:rPr>
              <a:t>Space </a:t>
            </a:r>
            <a:r>
              <a:rPr lang="es-ES" sz="1200" dirty="0" err="1">
                <a:latin typeface="DFKai-SB" pitchFamily="65" charset="-120"/>
                <a:ea typeface="DFKai-SB" pitchFamily="65" charset="-120"/>
              </a:rPr>
              <a:t>availability</a:t>
            </a:r>
            <a:r>
              <a:rPr lang="es-ES" sz="1200" dirty="0">
                <a:latin typeface="DFKai-SB" pitchFamily="65" charset="-120"/>
                <a:ea typeface="DFKai-SB" pitchFamily="65" charset="-120"/>
              </a:rPr>
              <a:t> on </a:t>
            </a:r>
            <a:r>
              <a:rPr lang="es-ES" sz="1200" dirty="0" err="1">
                <a:latin typeface="DFKai-SB" pitchFamily="65" charset="-120"/>
                <a:ea typeface="DFKai-SB" pitchFamily="65" charset="-120"/>
              </a:rPr>
              <a:t>feeders</a:t>
            </a:r>
            <a:r>
              <a:rPr lang="es-ES" sz="1200" dirty="0">
                <a:latin typeface="DFKai-SB" pitchFamily="65" charset="-120"/>
                <a:ea typeface="DFKai-SB" pitchFamily="65" charset="-120"/>
              </a:rPr>
              <a:t> at T/S </a:t>
            </a:r>
            <a:r>
              <a:rPr lang="es-ES" sz="1200" dirty="0" err="1">
                <a:latin typeface="DFKai-SB" pitchFamily="65" charset="-120"/>
                <a:ea typeface="DFKai-SB" pitchFamily="65" charset="-120"/>
              </a:rPr>
              <a:t>for</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cotton</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shipments</a:t>
            </a:r>
            <a:r>
              <a:rPr lang="es-ES" sz="1200" dirty="0">
                <a:latin typeface="DFKai-SB" pitchFamily="65" charset="-120"/>
                <a:ea typeface="DFKai-SB" pitchFamily="65" charset="-120"/>
              </a:rPr>
              <a:t> to </a:t>
            </a:r>
            <a:r>
              <a:rPr lang="es-ES" sz="1200" dirty="0" err="1">
                <a:latin typeface="DFKai-SB" pitchFamily="65" charset="-120"/>
                <a:ea typeface="DFKai-SB" pitchFamily="65" charset="-120"/>
              </a:rPr>
              <a:t>Middle</a:t>
            </a:r>
            <a:r>
              <a:rPr lang="es-ES" sz="1200" dirty="0">
                <a:latin typeface="DFKai-SB" pitchFamily="65" charset="-120"/>
                <a:ea typeface="DFKai-SB" pitchFamily="65" charset="-120"/>
              </a:rPr>
              <a:t> East, </a:t>
            </a:r>
            <a:r>
              <a:rPr lang="es-ES" sz="1200" dirty="0" err="1">
                <a:latin typeface="DFKai-SB" pitchFamily="65" charset="-120"/>
                <a:ea typeface="DFKai-SB" pitchFamily="65" charset="-120"/>
              </a:rPr>
              <a:t>mainly</a:t>
            </a:r>
            <a:r>
              <a:rPr lang="es-ES" sz="1200" dirty="0">
                <a:latin typeface="DFKai-SB" pitchFamily="65" charset="-120"/>
                <a:ea typeface="DFKai-SB" pitchFamily="65" charset="-120"/>
              </a:rPr>
              <a:t> PKKHI. (11</a:t>
            </a:r>
            <a:r>
              <a:rPr lang="en-US" sz="1200" dirty="0">
                <a:latin typeface="DFKai-SB" pitchFamily="65" charset="-120"/>
                <a:ea typeface="DFKai-SB" pitchFamily="65" charset="-120"/>
              </a:rPr>
              <a:t>0x4SH weekly)</a:t>
            </a:r>
          </a:p>
          <a:p>
            <a:pPr marL="285750" indent="-285750">
              <a:buFontTx/>
              <a:buChar char="-"/>
            </a:pPr>
            <a:r>
              <a:rPr lang="en-US" sz="1200" dirty="0">
                <a:latin typeface="DFKai-SB" pitchFamily="65" charset="-120"/>
                <a:ea typeface="DFKai-SB" pitchFamily="65" charset="-120"/>
              </a:rPr>
              <a:t>4SH Food grade containers availability for E/B. – (50X4SH Milk powder + 10X4SH wool, per month).</a:t>
            </a:r>
          </a:p>
          <a:p>
            <a:pPr marL="285750" indent="-285750">
              <a:buFontTx/>
              <a:buChar char="-"/>
            </a:pPr>
            <a:r>
              <a:rPr lang="en-US" sz="1200" dirty="0">
                <a:latin typeface="DFKai-SB" pitchFamily="65" charset="-120"/>
                <a:ea typeface="DFKai-SB" pitchFamily="65" charset="-120"/>
              </a:rPr>
              <a:t>Green X status. </a:t>
            </a:r>
          </a:p>
          <a:p>
            <a:r>
              <a:rPr lang="es-ES" sz="1200" b="1" dirty="0">
                <a:latin typeface="DFKai-SB" pitchFamily="65" charset="-120"/>
                <a:ea typeface="DFKai-SB" pitchFamily="65" charset="-120"/>
              </a:rPr>
              <a:t>W/B</a:t>
            </a:r>
          </a:p>
          <a:p>
            <a:pPr marL="285750" indent="-285750">
              <a:buFontTx/>
              <a:buChar char="-"/>
            </a:pPr>
            <a:r>
              <a:rPr lang="es-ES" sz="1200" dirty="0">
                <a:latin typeface="DFKai-SB" pitchFamily="65" charset="-120"/>
                <a:ea typeface="DFKai-SB" pitchFamily="65" charset="-120"/>
              </a:rPr>
              <a:t>Try to be in line </a:t>
            </a:r>
            <a:r>
              <a:rPr lang="es-ES" sz="1200" dirty="0" err="1">
                <a:latin typeface="DFKai-SB" pitchFamily="65" charset="-120"/>
                <a:ea typeface="DFKai-SB" pitchFamily="65" charset="-120"/>
              </a:rPr>
              <a:t>with</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Competitors</a:t>
            </a:r>
            <a:r>
              <a:rPr lang="es-ES" sz="1200" dirty="0">
                <a:latin typeface="DFKai-SB" pitchFamily="65" charset="-120"/>
                <a:ea typeface="DFKai-SB" pitchFamily="65" charset="-120"/>
              </a:rPr>
              <a:t> regarding S.E.A. </a:t>
            </a:r>
            <a:r>
              <a:rPr lang="es-ES" sz="1200" dirty="0" err="1">
                <a:latin typeface="DFKai-SB" pitchFamily="65" charset="-120"/>
                <a:ea typeface="DFKai-SB" pitchFamily="65" charset="-120"/>
              </a:rPr>
              <a:t>rates</a:t>
            </a:r>
            <a:r>
              <a:rPr lang="es-ES" sz="1200" dirty="0">
                <a:latin typeface="DFKai-SB" pitchFamily="65" charset="-120"/>
                <a:ea typeface="DFKai-SB" pitchFamily="65" charset="-120"/>
              </a:rPr>
              <a:t> to improve </a:t>
            </a:r>
            <a:r>
              <a:rPr lang="es-ES" sz="1200" dirty="0" err="1">
                <a:latin typeface="DFKai-SB" pitchFamily="65" charset="-120"/>
                <a:ea typeface="DFKai-SB" pitchFamily="65" charset="-120"/>
              </a:rPr>
              <a:t>our</a:t>
            </a:r>
            <a:r>
              <a:rPr lang="es-ES" sz="1200" dirty="0">
                <a:latin typeface="DFKai-SB" pitchFamily="65" charset="-120"/>
                <a:ea typeface="DFKai-SB" pitchFamily="65" charset="-120"/>
              </a:rPr>
              <a:t> performance </a:t>
            </a:r>
            <a:r>
              <a:rPr lang="es-ES" sz="1200" dirty="0" err="1">
                <a:latin typeface="DFKai-SB" pitchFamily="65" charset="-120"/>
                <a:ea typeface="DFKai-SB" pitchFamily="65" charset="-120"/>
              </a:rPr>
              <a:t>from</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these</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POLs</a:t>
            </a:r>
            <a:r>
              <a:rPr lang="es-ES" sz="1200" dirty="0">
                <a:latin typeface="DFKai-SB" pitchFamily="65" charset="-120"/>
                <a:ea typeface="DFKai-SB" pitchFamily="65" charset="-120"/>
              </a:rPr>
              <a:t> (W/B). (Total </a:t>
            </a:r>
            <a:r>
              <a:rPr lang="es-ES" sz="1200" dirty="0" err="1">
                <a:latin typeface="DFKai-SB" pitchFamily="65" charset="-120"/>
                <a:ea typeface="DFKai-SB" pitchFamily="65" charset="-120"/>
              </a:rPr>
              <a:t>volume</a:t>
            </a:r>
            <a:r>
              <a:rPr lang="es-ES" sz="1200" dirty="0">
                <a:latin typeface="DFKai-SB" pitchFamily="65" charset="-120"/>
                <a:ea typeface="DFKai-SB" pitchFamily="65" charset="-120"/>
              </a:rPr>
              <a:t> 2024: 39047TEUS – EGL Loaded 8847TEUS – Share 23%)</a:t>
            </a:r>
          </a:p>
          <a:p>
            <a:pPr marL="285750" indent="-285750">
              <a:buFontTx/>
              <a:buChar char="-"/>
            </a:pPr>
            <a:r>
              <a:rPr lang="es-ES" sz="1200" dirty="0" err="1">
                <a:latin typeface="DFKai-SB" pitchFamily="65" charset="-120"/>
                <a:ea typeface="DFKai-SB" pitchFamily="65" charset="-120"/>
              </a:rPr>
              <a:t>Equipment</a:t>
            </a:r>
            <a:r>
              <a:rPr lang="es-ES" sz="1200" dirty="0">
                <a:latin typeface="DFKai-SB" pitchFamily="65" charset="-120"/>
                <a:ea typeface="DFKai-SB" pitchFamily="65" charset="-120"/>
              </a:rPr>
              <a:t> and feeder </a:t>
            </a:r>
            <a:r>
              <a:rPr lang="es-ES" sz="1200" dirty="0" err="1">
                <a:latin typeface="DFKai-SB" pitchFamily="65" charset="-120"/>
                <a:ea typeface="DFKai-SB" pitchFamily="65" charset="-120"/>
              </a:rPr>
              <a:t>availability</a:t>
            </a:r>
            <a:r>
              <a:rPr lang="es-ES" sz="1200" dirty="0">
                <a:latin typeface="DFKai-SB" pitchFamily="65" charset="-120"/>
                <a:ea typeface="DFKai-SB" pitchFamily="65" charset="-120"/>
              </a:rPr>
              <a:t> at CNCHG (W/B). (Total </a:t>
            </a:r>
            <a:r>
              <a:rPr lang="es-ES" sz="1200" dirty="0" err="1">
                <a:latin typeface="DFKai-SB" pitchFamily="65" charset="-120"/>
                <a:ea typeface="DFKai-SB" pitchFamily="65" charset="-120"/>
              </a:rPr>
              <a:t>volume</a:t>
            </a:r>
            <a:r>
              <a:rPr lang="es-ES" sz="1200" dirty="0">
                <a:latin typeface="DFKai-SB" pitchFamily="65" charset="-120"/>
                <a:ea typeface="DFKai-SB" pitchFamily="65" charset="-120"/>
              </a:rPr>
              <a:t> 2024: 2380TEUS – EGL Loaded 1206TEUS – Share 49%). </a:t>
            </a:r>
            <a:r>
              <a:rPr lang="es-ES" sz="1200" dirty="0" err="1">
                <a:latin typeface="DFKai-SB" pitchFamily="65" charset="-120"/>
                <a:ea typeface="DFKai-SB" pitchFamily="65" charset="-120"/>
              </a:rPr>
              <a:t>It</a:t>
            </a:r>
            <a:r>
              <a:rPr lang="es-ES" sz="1200" dirty="0">
                <a:latin typeface="DFKai-SB" pitchFamily="65" charset="-120"/>
                <a:ea typeface="DFKai-SB" pitchFamily="65" charset="-120"/>
              </a:rPr>
              <a:t> is </a:t>
            </a:r>
            <a:r>
              <a:rPr lang="es-ES" sz="1200" dirty="0" err="1">
                <a:latin typeface="DFKai-SB" pitchFamily="65" charset="-120"/>
                <a:ea typeface="DFKai-SB" pitchFamily="65" charset="-120"/>
              </a:rPr>
              <a:t>expected</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an</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increase</a:t>
            </a:r>
            <a:r>
              <a:rPr lang="es-ES" sz="1200" dirty="0">
                <a:latin typeface="DFKai-SB" pitchFamily="65" charset="-120"/>
                <a:ea typeface="DFKai-SB" pitchFamily="65" charset="-120"/>
              </a:rPr>
              <a:t> in the </a:t>
            </a:r>
            <a:r>
              <a:rPr lang="es-ES" sz="1200" dirty="0" err="1">
                <a:latin typeface="DFKai-SB" pitchFamily="65" charset="-120"/>
                <a:ea typeface="DFKai-SB" pitchFamily="65" charset="-120"/>
              </a:rPr>
              <a:t>volume</a:t>
            </a:r>
            <a:r>
              <a:rPr lang="es-ES" sz="1200" dirty="0">
                <a:latin typeface="DFKai-SB" pitchFamily="65" charset="-120"/>
                <a:ea typeface="DFKai-SB" pitchFamily="65" charset="-120"/>
              </a:rPr>
              <a:t> of </a:t>
            </a:r>
            <a:r>
              <a:rPr lang="es-ES" sz="1200" dirty="0" err="1">
                <a:latin typeface="DFKai-SB" pitchFamily="65" charset="-120"/>
                <a:ea typeface="DFKai-SB" pitchFamily="65" charset="-120"/>
              </a:rPr>
              <a:t>motorbike</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shipments</a:t>
            </a:r>
            <a:r>
              <a:rPr lang="es-ES" sz="1200" dirty="0">
                <a:latin typeface="DFKai-SB" pitchFamily="65" charset="-120"/>
                <a:ea typeface="DFKai-SB" pitchFamily="65" charset="-120"/>
              </a:rPr>
              <a:t> </a:t>
            </a:r>
            <a:r>
              <a:rPr lang="es-ES" sz="1200" dirty="0" err="1">
                <a:latin typeface="DFKai-SB" pitchFamily="65" charset="-120"/>
                <a:ea typeface="DFKai-SB" pitchFamily="65" charset="-120"/>
              </a:rPr>
              <a:t>for</a:t>
            </a:r>
            <a:r>
              <a:rPr lang="es-ES" sz="1200" dirty="0">
                <a:latin typeface="DFKai-SB" pitchFamily="65" charset="-120"/>
                <a:ea typeface="DFKai-SB" pitchFamily="65" charset="-120"/>
              </a:rPr>
              <a:t> 2025.</a:t>
            </a:r>
          </a:p>
          <a:p>
            <a:pPr marL="285750" indent="-285750">
              <a:buFontTx/>
              <a:buChar char="-"/>
            </a:pPr>
            <a:r>
              <a:rPr lang="en-US" sz="1200" dirty="0">
                <a:latin typeface="DFKai-SB" pitchFamily="65" charset="-120"/>
                <a:ea typeface="DFKai-SB" pitchFamily="65" charset="-120"/>
              </a:rPr>
              <a:t>Equipment availability at IN main ports (INNXV, INMUN) for W/B. </a:t>
            </a:r>
            <a:r>
              <a:rPr lang="es-ES" sz="1200" dirty="0">
                <a:latin typeface="DFKai-SB" pitchFamily="65" charset="-120"/>
                <a:ea typeface="DFKai-SB" pitchFamily="65" charset="-120"/>
              </a:rPr>
              <a:t>(Total </a:t>
            </a:r>
            <a:r>
              <a:rPr lang="es-ES" sz="1200" dirty="0" err="1">
                <a:latin typeface="DFKai-SB" pitchFamily="65" charset="-120"/>
                <a:ea typeface="DFKai-SB" pitchFamily="65" charset="-120"/>
              </a:rPr>
              <a:t>volume</a:t>
            </a:r>
            <a:r>
              <a:rPr lang="es-ES" sz="1200" dirty="0">
                <a:latin typeface="DFKai-SB" pitchFamily="65" charset="-120"/>
                <a:ea typeface="DFKai-SB" pitchFamily="65" charset="-120"/>
              </a:rPr>
              <a:t> 2024: 12360TEUS – EGL Loaded 1749TEUS – Share 14%)</a:t>
            </a:r>
            <a:endParaRPr lang="en-US" sz="1200" dirty="0">
              <a:latin typeface="DFKai-SB" pitchFamily="65" charset="-120"/>
              <a:ea typeface="DFKai-SB" pitchFamily="65" charset="-120"/>
            </a:endParaRPr>
          </a:p>
          <a:p>
            <a:pPr marL="285750" indent="-285750">
              <a:buFontTx/>
              <a:buChar char="-"/>
            </a:pPr>
            <a:r>
              <a:rPr lang="es-ES" sz="1200" dirty="0">
                <a:latin typeface="DFKai-SB" pitchFamily="65" charset="-120"/>
                <a:ea typeface="DFKai-SB" pitchFamily="65" charset="-120"/>
              </a:rPr>
              <a:t>NOR </a:t>
            </a:r>
            <a:r>
              <a:rPr lang="es-ES" sz="1200" dirty="0" err="1">
                <a:latin typeface="DFKai-SB" pitchFamily="65" charset="-120"/>
                <a:ea typeface="DFKai-SB" pitchFamily="65" charset="-120"/>
              </a:rPr>
              <a:t>availability</a:t>
            </a:r>
            <a:r>
              <a:rPr lang="es-ES" sz="1200" dirty="0">
                <a:latin typeface="DFKai-SB" pitchFamily="65" charset="-120"/>
                <a:ea typeface="DFKai-SB" pitchFamily="65" charset="-120"/>
              </a:rPr>
              <a:t> at </a:t>
            </a:r>
            <a:r>
              <a:rPr lang="es-ES" sz="1200" dirty="0" err="1">
                <a:latin typeface="DFKai-SB" pitchFamily="65" charset="-120"/>
                <a:ea typeface="DFKai-SB" pitchFamily="65" charset="-120"/>
              </a:rPr>
              <a:t>POLs</a:t>
            </a:r>
            <a:r>
              <a:rPr lang="es-ES" sz="1200" dirty="0">
                <a:latin typeface="DFKai-SB" pitchFamily="65" charset="-120"/>
                <a:ea typeface="DFKai-SB" pitchFamily="65" charset="-120"/>
              </a:rPr>
              <a:t> to </a:t>
            </a:r>
            <a:r>
              <a:rPr lang="es-ES" sz="1200" dirty="0" err="1">
                <a:latin typeface="DFKai-SB" pitchFamily="65" charset="-120"/>
                <a:ea typeface="DFKai-SB" pitchFamily="65" charset="-120"/>
              </a:rPr>
              <a:t>achieve</a:t>
            </a:r>
            <a:r>
              <a:rPr lang="es-ES" sz="1200" dirty="0">
                <a:latin typeface="DFKai-SB" pitchFamily="65" charset="-120"/>
                <a:ea typeface="DFKai-SB" pitchFamily="65" charset="-120"/>
              </a:rPr>
              <a:t> KPI and </a:t>
            </a:r>
            <a:r>
              <a:rPr lang="es-ES" sz="1200" dirty="0" err="1">
                <a:latin typeface="DFKai-SB" pitchFamily="65" charset="-120"/>
                <a:ea typeface="DFKai-SB" pitchFamily="65" charset="-120"/>
              </a:rPr>
              <a:t>supply</a:t>
            </a:r>
            <a:r>
              <a:rPr lang="es-ES" sz="1200" dirty="0">
                <a:latin typeface="DFKai-SB" pitchFamily="65" charset="-120"/>
                <a:ea typeface="DFKai-SB" pitchFamily="65" charset="-120"/>
              </a:rPr>
              <a:t> E/B </a:t>
            </a:r>
            <a:r>
              <a:rPr lang="es-ES" sz="1200" dirty="0" err="1">
                <a:latin typeface="DFKai-SB" pitchFamily="65" charset="-120"/>
                <a:ea typeface="DFKai-SB" pitchFamily="65" charset="-120"/>
              </a:rPr>
              <a:t>demands</a:t>
            </a:r>
            <a:r>
              <a:rPr lang="es-ES" sz="1200" dirty="0">
                <a:latin typeface="DFKai-SB" pitchFamily="65" charset="-120"/>
                <a:ea typeface="DFKai-SB" pitchFamily="65" charset="-120"/>
              </a:rPr>
              <a:t>.</a:t>
            </a:r>
          </a:p>
          <a:p>
            <a:pPr marL="285750" indent="-285750">
              <a:buFontTx/>
              <a:buChar char="-"/>
            </a:pPr>
            <a:r>
              <a:rPr lang="es-ES" sz="1200" dirty="0">
                <a:latin typeface="DFKai-SB" pitchFamily="65" charset="-120"/>
                <a:ea typeface="DFKai-SB" pitchFamily="65" charset="-120"/>
              </a:rPr>
              <a:t>Resume ARUHA Service </a:t>
            </a:r>
            <a:r>
              <a:rPr lang="es-ES" sz="1200" dirty="0" err="1">
                <a:latin typeface="DFKai-SB" pitchFamily="65" charset="-120"/>
                <a:ea typeface="DFKai-SB" pitchFamily="65" charset="-120"/>
              </a:rPr>
              <a:t>for</a:t>
            </a:r>
            <a:r>
              <a:rPr lang="es-ES" sz="1200" dirty="0">
                <a:latin typeface="DFKai-SB" pitchFamily="65" charset="-120"/>
                <a:ea typeface="DFKai-SB" pitchFamily="65" charset="-120"/>
              </a:rPr>
              <a:t> W/B. </a:t>
            </a:r>
            <a:r>
              <a:rPr lang="es-ES" sz="1200" dirty="0" err="1">
                <a:latin typeface="DFKai-SB" pitchFamily="65" charset="-120"/>
                <a:ea typeface="DFKai-SB" pitchFamily="65" charset="-120"/>
              </a:rPr>
              <a:t>Depending</a:t>
            </a:r>
            <a:r>
              <a:rPr lang="es-ES" sz="1200" dirty="0">
                <a:latin typeface="DFKai-SB" pitchFamily="65" charset="-120"/>
                <a:ea typeface="DFKai-SB" pitchFamily="65" charset="-120"/>
              </a:rPr>
              <a:t> on second feeder </a:t>
            </a:r>
            <a:r>
              <a:rPr lang="es-ES" sz="1200" dirty="0" err="1">
                <a:latin typeface="DFKai-SB" pitchFamily="65" charset="-120"/>
                <a:ea typeface="DFKai-SB" pitchFamily="65" charset="-120"/>
              </a:rPr>
              <a:t>deployment</a:t>
            </a:r>
            <a:r>
              <a:rPr lang="es-ES" sz="1200" dirty="0"/>
              <a:t>. </a:t>
            </a:r>
          </a:p>
        </p:txBody>
      </p:sp>
      <p:sp>
        <p:nvSpPr>
          <p:cNvPr id="4" name="Rectángulo 3"/>
          <p:cNvSpPr/>
          <p:nvPr/>
        </p:nvSpPr>
        <p:spPr>
          <a:xfrm>
            <a:off x="107504" y="4299942"/>
            <a:ext cx="8496944" cy="461665"/>
          </a:xfrm>
          <a:prstGeom prst="rect">
            <a:avLst/>
          </a:prstGeom>
        </p:spPr>
        <p:txBody>
          <a:bodyPr wrap="square">
            <a:spAutoFit/>
          </a:bodyPr>
          <a:lstStyle/>
          <a:p>
            <a:r>
              <a:rPr lang="en-US" sz="1200" dirty="0"/>
              <a:t>-     </a:t>
            </a:r>
            <a:r>
              <a:rPr lang="en-US" sz="1200" dirty="0">
                <a:latin typeface="DFKai-SB" pitchFamily="65" charset="-120"/>
                <a:ea typeface="DFKai-SB" pitchFamily="65" charset="-120"/>
              </a:rPr>
              <a:t>Evaluate new trade services, such as USEC, CARB, EUR or MED.</a:t>
            </a:r>
          </a:p>
          <a:p>
            <a:r>
              <a:rPr lang="en-US" sz="1200" dirty="0">
                <a:latin typeface="DFKai-SB" pitchFamily="65" charset="-120"/>
                <a:ea typeface="DFKai-SB" pitchFamily="65" charset="-120"/>
              </a:rPr>
              <a:t>-     Evaluate new AR ports or depots in strategic cities so as to develop with an alternative connection. </a:t>
            </a:r>
          </a:p>
        </p:txBody>
      </p:sp>
    </p:spTree>
    <p:extLst>
      <p:ext uri="{BB962C8B-B14F-4D97-AF65-F5344CB8AC3E}">
        <p14:creationId xmlns:p14="http://schemas.microsoft.com/office/powerpoint/2010/main" val="425178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754874"/>
          </a:xfrm>
          <a:prstGeom prst="rect">
            <a:avLst/>
          </a:prstGeom>
          <a:noFill/>
        </p:spPr>
        <p:txBody>
          <a:bodyPr wrap="square" rtlCol="0" anchor="t">
            <a:spAutoFit/>
          </a:bodyPr>
          <a:lstStyle/>
          <a:p>
            <a:pPr marL="285750" indent="-285750">
              <a:buFont typeface="Arial" panose="020B0604020202020204" pitchFamily="34" charset="0"/>
              <a:buChar char="•"/>
            </a:pPr>
            <a:r>
              <a:rPr lang="en-US" sz="1600" dirty="0">
                <a:latin typeface="Candara" panose="020E0502030303020204" pitchFamily="34" charset="0"/>
              </a:rPr>
              <a:t>Future market forecast</a:t>
            </a:r>
            <a:r>
              <a:rPr lang="zh-TW" altLang="en-US" sz="1600" dirty="0">
                <a:latin typeface="Candara" panose="020E0502030303020204" pitchFamily="34" charset="0"/>
              </a:rPr>
              <a:t> </a:t>
            </a:r>
            <a:r>
              <a:rPr lang="en-US" altLang="zh-TW" sz="1600" dirty="0">
                <a:latin typeface="Candara" panose="020E0502030303020204" pitchFamily="34" charset="0"/>
              </a:rPr>
              <a:t>in 2025</a:t>
            </a:r>
            <a:r>
              <a:rPr lang="en-US" sz="1600"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sz="1600" dirty="0">
                <a:latin typeface="Candara" panose="020E0502030303020204" pitchFamily="34" charset="0"/>
              </a:rPr>
              <a:t>E</a:t>
            </a:r>
            <a:r>
              <a:rPr lang="en-US" sz="1600" dirty="0">
                <a:latin typeface="Candara" panose="020E0502030303020204" pitchFamily="34" charset="0"/>
              </a:rPr>
              <a:t>conomic background.</a:t>
            </a: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extLst>
              <p:ext uri="{D42A27DB-BD31-4B8C-83A1-F6EECF244321}">
                <p14:modId xmlns:p14="http://schemas.microsoft.com/office/powerpoint/2010/main" val="469489585"/>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a:t>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499742"/>
            <a:ext cx="4094584" cy="2558401"/>
          </a:xfrm>
          <a:prstGeom prst="rect">
            <a:avLst/>
          </a:prstGeom>
        </p:spPr>
      </p:pic>
    </p:spTree>
    <p:extLst>
      <p:ext uri="{BB962C8B-B14F-4D97-AF65-F5344CB8AC3E}">
        <p14:creationId xmlns:p14="http://schemas.microsoft.com/office/powerpoint/2010/main" val="382027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3518"/>
            <a:ext cx="8229240" cy="432048"/>
          </a:xfrm>
        </p:spPr>
        <p:txBody>
          <a:bodyPr/>
          <a:lstStyle/>
          <a:p>
            <a:pPr algn="ctr"/>
            <a:r>
              <a:rPr lang="en-US" b="1" dirty="0">
                <a:solidFill>
                  <a:schemeClr val="tx1"/>
                </a:solidFill>
                <a:latin typeface="DFKai-SB" pitchFamily="65" charset="-120"/>
                <a:ea typeface="DFKai-SB" pitchFamily="65" charset="-120"/>
                <a:cs typeface="+mn-cs"/>
              </a:rPr>
              <a:t>Market share and Loading volume prospect </a:t>
            </a:r>
            <a:r>
              <a:rPr lang="en-US" altLang="zh-TW" b="1" dirty="0">
                <a:solidFill>
                  <a:schemeClr val="tx1"/>
                </a:solidFill>
                <a:latin typeface="DFKai-SB" pitchFamily="65" charset="-120"/>
                <a:ea typeface="DFKai-SB" pitchFamily="65" charset="-120"/>
                <a:cs typeface="+mn-cs"/>
              </a:rPr>
              <a:t>2025</a:t>
            </a:r>
            <a:r>
              <a:rPr lang="en-US" b="1" dirty="0">
                <a:solidFill>
                  <a:schemeClr val="tx1"/>
                </a:solidFill>
                <a:latin typeface="DFKai-SB" pitchFamily="65" charset="-120"/>
                <a:ea typeface="DFKai-SB" pitchFamily="65" charset="-120"/>
                <a:cs typeface="+mn-cs"/>
              </a:rPr>
              <a:t> (Long Haul)</a:t>
            </a:r>
            <a:br>
              <a:rPr lang="en-US" b="1" dirty="0">
                <a:solidFill>
                  <a:schemeClr val="tx1"/>
                </a:solidFill>
                <a:latin typeface="DFKai-SB" pitchFamily="65" charset="-120"/>
                <a:ea typeface="DFKai-SB" pitchFamily="65" charset="-120"/>
                <a:cs typeface="+mn-cs"/>
              </a:rPr>
            </a:br>
            <a:endParaRPr lang="en-US" b="1" dirty="0">
              <a:solidFill>
                <a:schemeClr val="tx1"/>
              </a:solidFill>
              <a:latin typeface="DFKai-SB" pitchFamily="65" charset="-120"/>
              <a:ea typeface="DFKai-SB" pitchFamily="65" charset="-120"/>
              <a:cs typeface="+mn-cs"/>
            </a:endParaRPr>
          </a:p>
        </p:txBody>
      </p:sp>
      <p:sp>
        <p:nvSpPr>
          <p:cNvPr id="3" name="Marcador de texto 2"/>
          <p:cNvSpPr>
            <a:spLocks noGrp="1"/>
          </p:cNvSpPr>
          <p:nvPr>
            <p:ph type="body"/>
          </p:nvPr>
        </p:nvSpPr>
        <p:spPr>
          <a:xfrm>
            <a:off x="457200" y="771550"/>
            <a:ext cx="8435280" cy="3888432"/>
          </a:xfrm>
        </p:spPr>
        <p:txBody>
          <a:bodyPr>
            <a:normAutofit fontScale="92500" lnSpcReduction="20000"/>
          </a:bodyPr>
          <a:lstStyle/>
          <a:p>
            <a:pPr algn="ctr"/>
            <a:r>
              <a:rPr lang="en-US" sz="1600" u="sng" dirty="0">
                <a:latin typeface="Candara" panose="020E0502030303020204" pitchFamily="34" charset="0"/>
              </a:rPr>
              <a:t>Market Share</a:t>
            </a:r>
          </a:p>
          <a:p>
            <a:pPr algn="ctr"/>
            <a:endParaRPr lang="en-US" sz="1400" u="sng" dirty="0"/>
          </a:p>
          <a:p>
            <a:pPr marL="285750" indent="-285750" algn="l" rtl="0">
              <a:buFontTx/>
              <a:buChar char="-"/>
            </a:pPr>
            <a:r>
              <a:rPr lang="en-US" sz="1400" kern="1200" dirty="0">
                <a:solidFill>
                  <a:schemeClr val="tx1"/>
                </a:solidFill>
                <a:latin typeface="DFKai-SB" pitchFamily="65" charset="-120"/>
                <a:ea typeface="DFKai-SB" pitchFamily="65" charset="-120"/>
                <a:cs typeface="+mn-cs"/>
              </a:rPr>
              <a:t>Import: 13 %          Economic background and scenario in Argentina expects to be better in 2025.</a:t>
            </a:r>
          </a:p>
          <a:p>
            <a:pPr algn="l" rtl="0"/>
            <a:r>
              <a:rPr lang="en-US" sz="1400" kern="1200" dirty="0">
                <a:solidFill>
                  <a:schemeClr val="tx1"/>
                </a:solidFill>
                <a:latin typeface="DFKai-SB" pitchFamily="65" charset="-120"/>
                <a:ea typeface="DFKai-SB" pitchFamily="65" charset="-120"/>
                <a:cs typeface="+mn-cs"/>
              </a:rPr>
              <a:t>     It will be possible to get an improvement for Import volume, but among other issues (such as space and     </a:t>
            </a:r>
          </a:p>
          <a:p>
            <a:pPr algn="l" rtl="0"/>
            <a:r>
              <a:rPr lang="en-US" sz="1400" kern="1200" dirty="0">
                <a:solidFill>
                  <a:schemeClr val="tx1"/>
                </a:solidFill>
                <a:latin typeface="DFKai-SB" pitchFamily="65" charset="-120"/>
                <a:ea typeface="DFKai-SB" pitchFamily="65" charset="-120"/>
                <a:cs typeface="+mn-cs"/>
              </a:rPr>
              <a:t>     schedule) it will be very important to increase of FOB shipments, thus we will need full support from BCC </a:t>
            </a:r>
          </a:p>
          <a:p>
            <a:pPr algn="l" rtl="0"/>
            <a:r>
              <a:rPr lang="en-US" sz="1400" kern="1200" dirty="0">
                <a:solidFill>
                  <a:schemeClr val="tx1"/>
                </a:solidFill>
                <a:latin typeface="DFKai-SB" pitchFamily="65" charset="-120"/>
                <a:ea typeface="DFKai-SB" pitchFamily="65" charset="-120"/>
                <a:cs typeface="+mn-cs"/>
              </a:rPr>
              <a:t>     and pricing efforts to achieve said goal.</a:t>
            </a:r>
          </a:p>
          <a:p>
            <a:pPr marL="285750" indent="-285750" algn="l" rtl="0">
              <a:buFontTx/>
              <a:buChar char="-"/>
            </a:pPr>
            <a:endParaRPr lang="en-US" sz="1400" kern="1200" dirty="0">
              <a:solidFill>
                <a:schemeClr val="tx1"/>
              </a:solidFill>
              <a:latin typeface="DFKai-SB" pitchFamily="65" charset="-120"/>
              <a:ea typeface="DFKai-SB" pitchFamily="65" charset="-120"/>
              <a:cs typeface="+mn-cs"/>
            </a:endParaRPr>
          </a:p>
          <a:p>
            <a:pPr marL="285750" indent="-285750" algn="l" rtl="0">
              <a:buFontTx/>
              <a:buChar char="-"/>
            </a:pPr>
            <a:r>
              <a:rPr lang="en-US" sz="1400" kern="1200" dirty="0">
                <a:solidFill>
                  <a:schemeClr val="tx1"/>
                </a:solidFill>
                <a:latin typeface="DFKai-SB" pitchFamily="65" charset="-120"/>
                <a:ea typeface="DFKai-SB" pitchFamily="65" charset="-120"/>
                <a:cs typeface="+mn-cs"/>
              </a:rPr>
              <a:t>Export: 11%          Argentina economic outlook suggests a gradual recovery. </a:t>
            </a:r>
          </a:p>
          <a:p>
            <a:pPr algn="l" rtl="0"/>
            <a:r>
              <a:rPr lang="en-US" sz="1400" kern="1200" dirty="0">
                <a:solidFill>
                  <a:schemeClr val="tx1"/>
                </a:solidFill>
                <a:latin typeface="DFKai-SB" pitchFamily="65" charset="-120"/>
                <a:ea typeface="DFKai-SB" pitchFamily="65" charset="-120"/>
                <a:cs typeface="+mn-cs"/>
              </a:rPr>
              <a:t>      It is expected to have better export volume than 2024 on RH market, which will require BCC support on         </a:t>
            </a:r>
          </a:p>
          <a:p>
            <a:pPr algn="l" rtl="0"/>
            <a:r>
              <a:rPr lang="en-US" sz="1400" kern="1200" dirty="0">
                <a:solidFill>
                  <a:schemeClr val="tx1"/>
                </a:solidFill>
                <a:latin typeface="DFKai-SB" pitchFamily="65" charset="-120"/>
                <a:ea typeface="DFKai-SB" pitchFamily="65" charset="-120"/>
                <a:cs typeface="+mn-cs"/>
              </a:rPr>
              <a:t>      competitive rates on time and equipment availability. </a:t>
            </a:r>
            <a:r>
              <a:rPr lang="es-ES" sz="1400" kern="1200" dirty="0" err="1">
                <a:solidFill>
                  <a:schemeClr val="tx1"/>
                </a:solidFill>
                <a:latin typeface="DFKai-SB" pitchFamily="65" charset="-120"/>
                <a:ea typeface="DFKai-SB" pitchFamily="65" charset="-120"/>
                <a:cs typeface="+mn-cs"/>
              </a:rPr>
              <a:t>Regarding</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dry</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cargoes</a:t>
            </a:r>
            <a:r>
              <a:rPr lang="es-ES" sz="1400" kern="1200" dirty="0">
                <a:solidFill>
                  <a:schemeClr val="tx1"/>
                </a:solidFill>
                <a:latin typeface="DFKai-SB" pitchFamily="65" charset="-120"/>
                <a:ea typeface="DFKai-SB" pitchFamily="65" charset="-120"/>
                <a:cs typeface="+mn-cs"/>
              </a:rPr>
              <a:t>, </a:t>
            </a:r>
            <a:r>
              <a:rPr lang="en-US" sz="1400" kern="1200" dirty="0">
                <a:solidFill>
                  <a:schemeClr val="tx1"/>
                </a:solidFill>
                <a:latin typeface="DFKai-SB" pitchFamily="65" charset="-120"/>
                <a:ea typeface="DFKai-SB" pitchFamily="65" charset="-120"/>
                <a:cs typeface="+mn-cs"/>
              </a:rPr>
              <a:t>the government reduced </a:t>
            </a:r>
          </a:p>
          <a:p>
            <a:pPr algn="l" rtl="0"/>
            <a:r>
              <a:rPr lang="en-US" sz="1400" kern="1200" dirty="0">
                <a:solidFill>
                  <a:schemeClr val="tx1"/>
                </a:solidFill>
                <a:latin typeface="DFKai-SB" pitchFamily="65" charset="-120"/>
                <a:ea typeface="DFKai-SB" pitchFamily="65" charset="-120"/>
                <a:cs typeface="+mn-cs"/>
              </a:rPr>
              <a:t>      or eliminated taxes some concepts for some exports such us grains/seeds up to </a:t>
            </a:r>
            <a:r>
              <a:rPr lang="es-ES" sz="1400" kern="1200" dirty="0">
                <a:solidFill>
                  <a:schemeClr val="tx1"/>
                </a:solidFill>
                <a:latin typeface="DFKai-SB" pitchFamily="65" charset="-120"/>
                <a:ea typeface="DFKai-SB" pitchFamily="65" charset="-120"/>
                <a:cs typeface="+mn-cs"/>
              </a:rPr>
              <a:t>jun/30th/2025 so </a:t>
            </a:r>
            <a:r>
              <a:rPr lang="es-ES" sz="1400" kern="1200" dirty="0" err="1">
                <a:solidFill>
                  <a:schemeClr val="tx1"/>
                </a:solidFill>
                <a:latin typeface="DFKai-SB" pitchFamily="65" charset="-120"/>
                <a:ea typeface="DFKai-SB" pitchFamily="65" charset="-120"/>
                <a:cs typeface="+mn-cs"/>
              </a:rPr>
              <a:t>it</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is</a:t>
            </a:r>
            <a:r>
              <a:rPr lang="es-ES" sz="1400" kern="1200" dirty="0">
                <a:solidFill>
                  <a:schemeClr val="tx1"/>
                </a:solidFill>
                <a:latin typeface="DFKai-SB" pitchFamily="65" charset="-120"/>
                <a:ea typeface="DFKai-SB" pitchFamily="65" charset="-120"/>
                <a:cs typeface="+mn-cs"/>
              </a:rPr>
              <a:t> </a:t>
            </a:r>
          </a:p>
          <a:p>
            <a:pPr algn="l" rtl="0"/>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expected</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that</a:t>
            </a:r>
            <a:r>
              <a:rPr lang="es-ES" sz="1400" kern="1200" dirty="0">
                <a:solidFill>
                  <a:schemeClr val="tx1"/>
                </a:solidFill>
                <a:latin typeface="DFKai-SB" pitchFamily="65" charset="-120"/>
                <a:ea typeface="DFKai-SB" pitchFamily="65" charset="-120"/>
                <a:cs typeface="+mn-cs"/>
              </a:rPr>
              <a:t> cargo </a:t>
            </a:r>
            <a:r>
              <a:rPr lang="es-ES" sz="1400" kern="1200" dirty="0" err="1">
                <a:solidFill>
                  <a:schemeClr val="tx1"/>
                </a:solidFill>
                <a:latin typeface="DFKai-SB" pitchFamily="65" charset="-120"/>
                <a:ea typeface="DFKai-SB" pitchFamily="65" charset="-120"/>
                <a:cs typeface="+mn-cs"/>
              </a:rPr>
              <a:t>volume</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may</a:t>
            </a:r>
            <a:r>
              <a:rPr lang="es-ES" sz="1400" kern="1200" dirty="0">
                <a:solidFill>
                  <a:schemeClr val="tx1"/>
                </a:solidFill>
                <a:latin typeface="DFKai-SB" pitchFamily="65" charset="-120"/>
                <a:ea typeface="DFKai-SB" pitchFamily="65" charset="-120"/>
                <a:cs typeface="+mn-cs"/>
              </a:rPr>
              <a:t> </a:t>
            </a:r>
            <a:r>
              <a:rPr lang="es-ES" sz="1400" kern="1200" dirty="0" err="1">
                <a:solidFill>
                  <a:schemeClr val="tx1"/>
                </a:solidFill>
                <a:latin typeface="DFKai-SB" pitchFamily="65" charset="-120"/>
                <a:ea typeface="DFKai-SB" pitchFamily="65" charset="-120"/>
                <a:cs typeface="+mn-cs"/>
              </a:rPr>
              <a:t>increase</a:t>
            </a:r>
            <a:r>
              <a:rPr lang="es-ES" sz="1400" kern="1200" dirty="0">
                <a:solidFill>
                  <a:schemeClr val="tx1"/>
                </a:solidFill>
                <a:latin typeface="DFKai-SB" pitchFamily="65" charset="-120"/>
                <a:ea typeface="DFKai-SB" pitchFamily="65" charset="-120"/>
                <a:cs typeface="+mn-cs"/>
              </a:rPr>
              <a:t>.</a:t>
            </a:r>
            <a:endParaRPr lang="en-US" sz="1400" kern="1200" dirty="0">
              <a:solidFill>
                <a:schemeClr val="tx1"/>
              </a:solidFill>
              <a:latin typeface="DFKai-SB" pitchFamily="65" charset="-120"/>
              <a:ea typeface="DFKai-SB" pitchFamily="65" charset="-120"/>
              <a:cs typeface="+mn-cs"/>
            </a:endParaRPr>
          </a:p>
          <a:p>
            <a:pPr algn="ctr"/>
            <a:endParaRPr lang="en-US" sz="1600" u="sng" kern="1200" dirty="0">
              <a:solidFill>
                <a:schemeClr val="tx1"/>
              </a:solidFill>
              <a:latin typeface="Candara" panose="020E0502030303020204" pitchFamily="34" charset="0"/>
              <a:ea typeface="DFKai-SB" pitchFamily="65" charset="-120"/>
              <a:cs typeface="+mn-cs"/>
            </a:endParaRPr>
          </a:p>
          <a:p>
            <a:pPr algn="ctr"/>
            <a:r>
              <a:rPr lang="en-US" sz="1600" u="sng" kern="1200" dirty="0">
                <a:solidFill>
                  <a:schemeClr val="tx1"/>
                </a:solidFill>
                <a:latin typeface="Candara" panose="020E0502030303020204" pitchFamily="34" charset="0"/>
                <a:ea typeface="DFKai-SB" pitchFamily="65" charset="-120"/>
                <a:cs typeface="+mn-cs"/>
              </a:rPr>
              <a:t>Volume Prospect</a:t>
            </a:r>
          </a:p>
          <a:p>
            <a:pPr algn="ctr"/>
            <a:endParaRPr lang="en-US" sz="1400" kern="1200" dirty="0">
              <a:solidFill>
                <a:schemeClr val="tx1"/>
              </a:solidFill>
              <a:latin typeface="DFKai-SB" pitchFamily="65" charset="-120"/>
              <a:ea typeface="DFKai-SB" pitchFamily="65" charset="-120"/>
              <a:cs typeface="+mn-cs"/>
            </a:endParaRPr>
          </a:p>
          <a:p>
            <a:r>
              <a:rPr lang="en-US" sz="1400" kern="1200" dirty="0">
                <a:solidFill>
                  <a:schemeClr val="tx1"/>
                </a:solidFill>
                <a:latin typeface="DFKai-SB" pitchFamily="65" charset="-120"/>
                <a:ea typeface="DFKai-SB" pitchFamily="65" charset="-120"/>
                <a:cs typeface="+mn-cs"/>
              </a:rPr>
              <a:t>-     Import: Market lifting the same (300,000 TEUS) / EGL 38,400 TEUS</a:t>
            </a:r>
          </a:p>
          <a:p>
            <a:r>
              <a:rPr lang="en-US" sz="1400" kern="1200" dirty="0">
                <a:solidFill>
                  <a:schemeClr val="tx1"/>
                </a:solidFill>
                <a:latin typeface="DFKai-SB" pitchFamily="65" charset="-120"/>
                <a:ea typeface="DFKai-SB" pitchFamily="65" charset="-120"/>
                <a:cs typeface="+mn-cs"/>
              </a:rPr>
              <a:t>-     Export: Market lifting (170,000 TEUS) / EGL 18,000 TEUS</a:t>
            </a:r>
          </a:p>
          <a:p>
            <a:endParaRPr lang="en-US" dirty="0"/>
          </a:p>
        </p:txBody>
      </p:sp>
      <p:sp>
        <p:nvSpPr>
          <p:cNvPr id="5" name="Flecha a la derecha con muesca 4"/>
          <p:cNvSpPr/>
          <p:nvPr/>
        </p:nvSpPr>
        <p:spPr>
          <a:xfrm>
            <a:off x="1763688" y="2211750"/>
            <a:ext cx="360040" cy="21602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Flecha a la derecha con muesca 5"/>
          <p:cNvSpPr/>
          <p:nvPr/>
        </p:nvSpPr>
        <p:spPr>
          <a:xfrm>
            <a:off x="1763688" y="1203517"/>
            <a:ext cx="360040" cy="21602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1922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866987176"/>
              </p:ext>
            </p:extLst>
          </p:nvPr>
        </p:nvGraphicFramePr>
        <p:xfrm>
          <a:off x="107504" y="771551"/>
          <a:ext cx="8928993" cy="41674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99421">
                  <a:extLst>
                    <a:ext uri="{9D8B030D-6E8A-4147-A177-3AD203B41FA5}">
                      <a16:colId xmlns:a16="http://schemas.microsoft.com/office/drawing/2014/main" val="1714653431"/>
                    </a:ext>
                  </a:extLst>
                </a:gridCol>
                <a:gridCol w="648513">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b="1" u="none" strike="noStrike" dirty="0">
                          <a:solidFill>
                            <a:schemeClr val="tx1"/>
                          </a:solidFill>
                          <a:effectLst/>
                          <a:latin typeface="Candara" panose="020E0502030303020204" pitchFamily="34" charset="0"/>
                        </a:rPr>
                        <a:t>　</a:t>
                      </a:r>
                    </a:p>
                    <a:p>
                      <a:pPr algn="ctr" fontAlgn="ctr"/>
                      <a:r>
                        <a:rPr lang="en-US" altLang="zh-TW" sz="1050" b="1" u="none" strike="noStrike" dirty="0">
                          <a:solidFill>
                            <a:schemeClr val="tx1"/>
                          </a:solidFill>
                          <a:effectLst/>
                          <a:latin typeface="Candara" panose="020E0502030303020204" pitchFamily="34" charset="0"/>
                        </a:rPr>
                        <a:t>ECD </a:t>
                      </a:r>
                      <a:r>
                        <a:rPr lang="en-US" sz="1050" b="1" u="none" strike="noStrike" dirty="0">
                          <a:solidFill>
                            <a:schemeClr val="tx1"/>
                          </a:solidFill>
                          <a:effectLst/>
                          <a:latin typeface="Candara" panose="020E0502030303020204" pitchFamily="34" charset="0"/>
                        </a:rPr>
                        <a:t>KPI</a:t>
                      </a:r>
                      <a:endParaRPr lang="en-US" sz="105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USD16,516</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USD2,608</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-USD13,908</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Exceeding</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the 1600 TEU free per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day</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may</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be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affected</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by</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Schedule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delays</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and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bunching</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of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vsls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beyond</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our</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control. Action plan: to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ove</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out</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empties</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following</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mty</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repo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instructions</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fm</a:t>
                      </a: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ELA Office.</a:t>
                      </a:r>
                      <a:endPar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eaLnBrk="1" fontAlgn="ctr" latinLnBrk="0" hangingPunct="1">
                        <a:lnSpc>
                          <a:spcPct val="100000"/>
                        </a:lnSpc>
                        <a:spcBef>
                          <a:spcPts val="0"/>
                        </a:spcBef>
                        <a:spcAft>
                          <a:spcPts val="0"/>
                        </a:spcAft>
                        <a:buClrTx/>
                        <a:buSzTx/>
                        <a:buFontTx/>
                        <a:buNone/>
                        <a:tabLst/>
                        <a:defRPr/>
                      </a:pPr>
                      <a:endParaRPr lang="zh-TW" altLang="en-US" sz="800" b="0" u="none" strike="noStrike" dirty="0">
                        <a:solidFill>
                          <a:schemeClr val="tx1"/>
                        </a:solidFill>
                        <a:effectLst/>
                        <a:latin typeface="Tahoma" panose="020B0604030504040204" pitchFamily="34" charset="0"/>
                        <a:ea typeface="+mn-ea"/>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USD14,972</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USD1,556</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-USD13,416</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To promote empty return to Terminal,</a:t>
                      </a:r>
                      <a:r>
                        <a:rPr lang="en-U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instead of</a:t>
                      </a:r>
                      <a:r>
                        <a:rPr lang="en-U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outside depot making usage of Free Pool quota.</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USD86,645</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USD12,261</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-USD74,384</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To promote more EXPORT shipments.</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USD</a:t>
                      </a:r>
                      <a:r>
                        <a:rPr lang="es-ES" altLang="zh-TW" sz="800" b="0" i="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0-</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USD0-</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Only</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for</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emergency</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repair</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cases (full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imp</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 full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exp</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202932">
                <a:tc rowSpan="3">
                  <a:txBody>
                    <a:bodyPr/>
                    <a:lstStyle/>
                    <a:p>
                      <a:pPr algn="ctr" fontAlgn="ctr"/>
                      <a:r>
                        <a:rPr lang="en-US" altLang="zh-TW" sz="1050" b="1" u="none" strike="noStrike" dirty="0">
                          <a:effectLst/>
                          <a:latin typeface="Candara" panose="020E0502030303020204" pitchFamily="34" charset="0"/>
                        </a:rPr>
                        <a:t>IMD</a:t>
                      </a:r>
                      <a:r>
                        <a:rPr lang="en-US" sz="1050" b="1" u="none" strike="noStrike" dirty="0">
                          <a:effectLst/>
                          <a:latin typeface="Candara" panose="020E0502030303020204" pitchFamily="34" charset="0"/>
                        </a:rPr>
                        <a:t> KPI</a:t>
                      </a:r>
                      <a:endParaRPr lang="en-US" sz="105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Cost </a:t>
                      </a:r>
                      <a:r>
                        <a:rPr lang="en-US" altLang="zh-TW"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Saving Project</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USD864</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USD60,000</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Tahoma" panose="020B0604030504040204" pitchFamily="34" charset="0"/>
                          <a:ea typeface="Tahoma" panose="020B0604030504040204" pitchFamily="34" charset="0"/>
                          <a:cs typeface="Tahoma" panose="020B0604030504040204" pitchFamily="34" charset="0"/>
                        </a:rPr>
                        <a:t>+ USD59,136</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contract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with the Terminal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providor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has a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table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scale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incentive rebate,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which</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includes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Imports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Exports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exclude</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T/S &amp;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Mties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As per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recent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contract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extensión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until</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2027, incentive cash back has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been</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increased</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for</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Principal’s</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benefit</a:t>
                      </a:r>
                      <a:r>
                        <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in </a:t>
                      </a:r>
                      <a:r>
                        <a:rPr lang="en-US" sz="800" b="0" i="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USD2 x box, on top of former cost base on each scale.</a:t>
                      </a:r>
                      <a:r>
                        <a:rPr lang="en-US" sz="8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800" b="0" i="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A new </a:t>
                      </a:r>
                      <a:r>
                        <a:rPr lang="en-US" sz="800" b="0" dirty="0">
                          <a:solidFill>
                            <a:schemeClr val="tx1"/>
                          </a:solidFill>
                          <a:latin typeface="Tahoma" panose="020B0604030504040204" pitchFamily="34" charset="0"/>
                          <a:ea typeface="Tahoma" panose="020B0604030504040204" pitchFamily="34" charset="0"/>
                          <a:cs typeface="Tahoma" panose="020B0604030504040204" pitchFamily="34" charset="0"/>
                        </a:rPr>
                        <a:t>Signing</a:t>
                      </a:r>
                      <a:r>
                        <a:rPr lang="en-US" sz="800" b="0" baseline="0" dirty="0">
                          <a:solidFill>
                            <a:schemeClr val="tx1"/>
                          </a:solidFill>
                          <a:latin typeface="Tahoma" panose="020B0604030504040204" pitchFamily="34" charset="0"/>
                          <a:ea typeface="Tahoma" panose="020B0604030504040204" pitchFamily="34" charset="0"/>
                          <a:cs typeface="Tahoma" panose="020B0604030504040204" pitchFamily="34" charset="0"/>
                        </a:rPr>
                        <a:t> bonus of USD60,000 has been agreed for Principal’s benefit in the negotiation of contract extension up to 2027. Both issues contribute to an important saving for the Principal.</a:t>
                      </a:r>
                      <a:endParaRPr kumimoji="0" lang="es-ES" altLang="zh-TW" sz="8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algn="l" fontAlgn="ct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90% Onboard </a:t>
                      </a:r>
                    </a:p>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rPr>
                        <a:t>USD5,580</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rPr>
                        <a:t>-</a:t>
                      </a:r>
                      <a:r>
                        <a:rPr lang="es-ES" altLang="zh-TW" sz="800" b="0" i="0" u="none" strike="noStrike" baseline="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rPr>
                        <a:t> </a:t>
                      </a:r>
                      <a:r>
                        <a:rPr lang="es-ES" altLang="zh-TW" sz="800" b="0" i="0" u="none" strike="noStrike">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rPr>
                        <a:t>USD5,580</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 typeface="+mj-lt"/>
                        <a:buNone/>
                        <a:tabLst/>
                        <a:defRPr/>
                      </a:pPr>
                      <a:r>
                        <a:rPr lang="en-US" altLang="zh-TW" sz="800" b="1" u="sng"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T/S FREE TIME at BUE: 14 straight days as</a:t>
                      </a:r>
                      <a:r>
                        <a:rPr lang="en-US" altLang="zh-TW" sz="800" b="1" u="sng" strike="noStrike" baseline="0" dirty="0">
                          <a:solidFill>
                            <a:srgbClr val="FF0000"/>
                          </a:solidFill>
                          <a:effectLst/>
                          <a:latin typeface="Tahoma" panose="020B0604030504040204" pitchFamily="34" charset="0"/>
                          <a:ea typeface="Tahoma" panose="020B0604030504040204" pitchFamily="34" charset="0"/>
                          <a:cs typeface="Tahoma" panose="020B0604030504040204" pitchFamily="34" charset="0"/>
                        </a:rPr>
                        <a:t> per </a:t>
                      </a:r>
                      <a:r>
                        <a:rPr lang="en-US" altLang="zh-TW" sz="800" b="1" u="sng" strike="noStrike" dirty="0">
                          <a:solidFill>
                            <a:srgbClr val="FF0000"/>
                          </a:solidFill>
                          <a:effectLst/>
                          <a:latin typeface="Tahoma" panose="020B0604030504040204" pitchFamily="34" charset="0"/>
                          <a:ea typeface="Tahoma" panose="020B0604030504040204" pitchFamily="34" charset="0"/>
                          <a:cs typeface="Tahoma" panose="020B0604030504040204" pitchFamily="34" charset="0"/>
                        </a:rPr>
                        <a:t>contract.</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endPar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EX</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LBRL1574-056W     to BRRGR (FULL 48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85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 USD4,230 Storage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over</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free/p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EX CSBZ002W             to BRNVT (FULL 15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28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 USD1,350 Storage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over</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free/p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EX</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LTUS1585-061W     to BRRGR (FULL 3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3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 NIL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EX LKIN 1602-062W    to BRPNP  (FULL 77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146 </a:t>
                      </a:r>
                      <a:r>
                        <a:rPr lang="es-ES" altLang="zh-TW" sz="800" b="0" u="none" strike="noStrike" baseline="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(MTYS 100cntrs/200Teus) : NIL</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NIL</a:t>
                      </a:r>
                      <a:endParaRPr lang="zh-TW" altLang="en-US" sz="800" b="0" i="0" u="none" strike="noStrike" dirty="0">
                        <a:solidFill>
                          <a:schemeClr val="tx1"/>
                        </a:solidFill>
                        <a:effectLst/>
                        <a:highlight>
                          <a:srgbClr val="FFFF00"/>
                        </a:highligh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NIL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307273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07950" y="771550"/>
            <a:ext cx="8784976" cy="4308872"/>
          </a:xfrm>
          <a:prstGeom prst="rect">
            <a:avLst/>
          </a:prstGeom>
          <a:noFill/>
        </p:spPr>
        <p:txBody>
          <a:bodyPr wrap="square" rtlCol="0" anchor="t">
            <a:spAutoFit/>
          </a:bodyPr>
          <a:lstStyle/>
          <a:p>
            <a:pPr marL="285750" indent="-285750">
              <a:buFont typeface="Arial" panose="020B0604020202020204" pitchFamily="34" charset="0"/>
              <a:buChar char="•"/>
            </a:pPr>
            <a:r>
              <a:rPr lang="en-US" altLang="zh-TW" sz="1600" dirty="0">
                <a:solidFill>
                  <a:srgbClr val="00B050"/>
                </a:solidFill>
                <a:latin typeface="Candara" panose="020E0502030303020204" pitchFamily="34" charset="0"/>
              </a:rPr>
              <a:t>Topic : Aged Container Selling / Free Reposition Plan</a:t>
            </a:r>
          </a:p>
          <a:p>
            <a:pPr marL="285750" indent="-285750">
              <a:buFont typeface="Arial" panose="020B0604020202020204" pitchFamily="34" charset="0"/>
              <a:buChar char="•"/>
            </a:pPr>
            <a:endParaRPr lang="en-US" altLang="zh-TW" sz="1600" dirty="0">
              <a:solidFill>
                <a:srgbClr val="00B050"/>
              </a:solidFill>
              <a:latin typeface="Candara" panose="020E0502030303020204" pitchFamily="34" charset="0"/>
            </a:endParaRPr>
          </a:p>
          <a:p>
            <a:pPr marL="285750" indent="-285750">
              <a:buFont typeface="Arial" panose="020B0604020202020204" pitchFamily="34" charset="0"/>
              <a:buChar char="•"/>
            </a:pPr>
            <a:r>
              <a:rPr lang="en-US" altLang="zh-TW" sz="1400" dirty="0">
                <a:latin typeface="DFKai-SB" pitchFamily="65" charset="-120"/>
                <a:ea typeface="DFKai-SB" pitchFamily="65" charset="-120"/>
              </a:rPr>
              <a:t>Selling available only for operations closed and paid abroad (transferences abroad restricted by Government). </a:t>
            </a:r>
          </a:p>
          <a:p>
            <a:pPr marL="285750" indent="-285750">
              <a:buFont typeface="Arial" panose="020B0604020202020204" pitchFamily="34" charset="0"/>
              <a:buChar char="•"/>
            </a:pPr>
            <a:r>
              <a:rPr lang="en-US" altLang="zh-TW" sz="1400" dirty="0">
                <a:latin typeface="DFKai-SB" pitchFamily="65" charset="-120"/>
                <a:ea typeface="DFKai-SB" pitchFamily="65" charset="-120"/>
              </a:rPr>
              <a:t>There is no Free Reposition plan as per contract terms.</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sz="1100" dirty="0"/>
          </a:p>
          <a:p>
            <a:pPr marL="285750" indent="-285750">
              <a:buFont typeface="Arial" panose="020B0604020202020204" pitchFamily="34" charset="0"/>
              <a:buChar char="•"/>
            </a:pPr>
            <a:endParaRPr lang="en-US" altLang="zh-TW" sz="1100" dirty="0"/>
          </a:p>
          <a:p>
            <a:pPr marL="285750" indent="-285750">
              <a:buFont typeface="Arial" panose="020B0604020202020204" pitchFamily="34" charset="0"/>
              <a:buChar char="•"/>
            </a:pPr>
            <a:endParaRPr lang="en-US" altLang="zh-TW" sz="1100" dirty="0"/>
          </a:p>
          <a:p>
            <a:pPr lvl="1"/>
            <a:endParaRPr lang="en-US" altLang="zh-TW" sz="1100" dirty="0"/>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sp>
        <p:nvSpPr>
          <p:cNvPr id="6" name="Title 11">
            <a:extLst>
              <a:ext uri="{FF2B5EF4-FFF2-40B4-BE49-F238E27FC236}">
                <a16:creationId xmlns:a16="http://schemas.microsoft.com/office/drawing/2014/main" id="{9D07FD97-BCDB-CFF1-4F44-A9FEEA238FD8}"/>
              </a:ext>
            </a:extLst>
          </p:cNvPr>
          <p:cNvSpPr txBox="1">
            <a:spLocks noGrp="1"/>
          </p:cNvSpPr>
          <p:nvPr>
            <p:ph type="title"/>
          </p:nvPr>
        </p:nvSpPr>
        <p:spPr>
          <a:xfrm>
            <a:off x="107950" y="123825"/>
            <a:ext cx="8928100"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fontScale="90000"/>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br>
              <a:rPr lang="en-US" altLang="zh-TW" sz="2400" b="1" dirty="0">
                <a:latin typeface="DFKai-SB" pitchFamily="65" charset="-120"/>
                <a:ea typeface="DFKai-SB" pitchFamily="65" charset="-120"/>
              </a:rPr>
            </a:br>
            <a:r>
              <a:rPr lang="en-US" altLang="zh-TW" sz="2400" b="1" dirty="0">
                <a:latin typeface="DFKai-SB" pitchFamily="65" charset="-120"/>
                <a:ea typeface="DFKai-SB" pitchFamily="65" charset="-120"/>
              </a:rPr>
              <a:t>ECD/IMD Topic discussion </a:t>
            </a:r>
            <a:r>
              <a:rPr lang="en-US" altLang="zh-TW" sz="2400" b="1" dirty="0">
                <a:solidFill>
                  <a:srgbClr val="FFFF00"/>
                </a:solidFill>
                <a:latin typeface="DFKai-SB" pitchFamily="65" charset="-120"/>
                <a:ea typeface="DFKai-SB" pitchFamily="65" charset="-120"/>
              </a:rPr>
              <a:t>(AR)</a:t>
            </a:r>
            <a:br>
              <a:rPr lang="en-US" sz="2400" b="1" dirty="0">
                <a:solidFill>
                  <a:srgbClr val="FFFF00"/>
                </a:solidFill>
                <a:latin typeface="DFKai-SB" pitchFamily="65" charset="-120"/>
                <a:ea typeface="DFKai-SB" pitchFamily="65" charset="-120"/>
              </a:rPr>
            </a:br>
            <a:endParaRPr lang="en-US" sz="2400" b="1" kern="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31241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15407</TotalTime>
  <Words>2765</Words>
  <Application>Microsoft Office PowerPoint</Application>
  <PresentationFormat>如螢幕大小 (16:9)</PresentationFormat>
  <Paragraphs>574</Paragraphs>
  <Slides>30</Slides>
  <Notes>20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30</vt:i4>
      </vt:variant>
    </vt:vector>
  </HeadingPairs>
  <TitlesOfParts>
    <vt:vector size="41" baseType="lpstr">
      <vt:lpstr>DFKai-SB</vt:lpstr>
      <vt:lpstr>华文中宋</vt:lpstr>
      <vt:lpstr>Arial</vt:lpstr>
      <vt:lpstr>Calibri</vt:lpstr>
      <vt:lpstr>Candara</vt:lpstr>
      <vt:lpstr>Symbol</vt:lpstr>
      <vt:lpstr>Tahoma</vt:lpstr>
      <vt:lpstr>Times New Roman</vt:lpstr>
      <vt:lpstr>Vijaya</vt:lpstr>
      <vt:lpstr>Wingdings</vt:lpstr>
      <vt:lpstr>Office Theme</vt:lpstr>
      <vt:lpstr>PowerPoint 簡報</vt:lpstr>
      <vt:lpstr>PowerPoint 簡報</vt:lpstr>
      <vt:lpstr>PowerPoint 簡報</vt:lpstr>
      <vt:lpstr>PowerPoint 簡報</vt:lpstr>
      <vt:lpstr>Topic discussion (AR)</vt:lpstr>
      <vt:lpstr>Topic discussion (AR)</vt:lpstr>
      <vt:lpstr>Market share and Loading volume prospect 2025 (Long Haul) </vt:lpstr>
      <vt:lpstr>PowerPoint 簡報</vt:lpstr>
      <vt:lpstr> ECD/IMD Topic discussion (AR) </vt:lpstr>
      <vt:lpstr>PowerPoint 簡報</vt:lpstr>
      <vt:lpstr>OCD/OPD Topic discussion (AR)</vt:lpstr>
      <vt:lpstr>PowerPoint 簡報</vt:lpstr>
      <vt:lpstr>PowerPoint 簡報</vt:lpstr>
      <vt:lpstr>Topic discussion (BR)</vt:lpstr>
      <vt:lpstr>Topic discussion (BR)</vt:lpstr>
      <vt:lpstr>PowerPoint 簡報</vt:lpstr>
      <vt:lpstr>PowerPoint 簡報</vt:lpstr>
      <vt:lpstr>PowerPoint 簡報</vt:lpstr>
      <vt:lpstr>PowerPoint 簡報</vt:lpstr>
      <vt:lpstr>Topic discussion (PY)</vt:lpstr>
      <vt:lpstr>Topic discussion (PY)</vt:lpstr>
      <vt:lpstr>PowerPoint 簡報</vt:lpstr>
      <vt:lpstr>PowerPoint 簡報</vt:lpstr>
      <vt:lpstr>PowerPoint 簡報</vt:lpstr>
      <vt:lpstr>PowerPoint 簡報</vt:lpstr>
      <vt:lpstr>Topic discussion (PY)</vt:lpstr>
      <vt:lpstr>Topic discussion (PY)</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2178</cp:revision>
  <cp:lastPrinted>2024-03-05T16:25:29Z</cp:lastPrinted>
  <dcterms:created xsi:type="dcterms:W3CDTF">2016-02-08T21:22:43Z</dcterms:created>
  <dcterms:modified xsi:type="dcterms:W3CDTF">2025-01-31T13:56:32Z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