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2"/>
  </p:notesMasterIdLst>
  <p:sldIdLst>
    <p:sldId id="625" r:id="rId2"/>
    <p:sldId id="347" r:id="rId3"/>
    <p:sldId id="351" r:id="rId4"/>
    <p:sldId id="573" r:id="rId5"/>
    <p:sldId id="574" r:id="rId6"/>
    <p:sldId id="575" r:id="rId7"/>
    <p:sldId id="576" r:id="rId8"/>
    <p:sldId id="577" r:id="rId9"/>
    <p:sldId id="528" r:id="rId10"/>
    <p:sldId id="514" r:id="rId1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51"/>
            <p14:sldId id="573"/>
            <p14:sldId id="574"/>
            <p14:sldId id="575"/>
            <p14:sldId id="576"/>
            <p14:sldId id="577"/>
            <p14:sldId id="528"/>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7912" autoAdjust="0"/>
  </p:normalViewPr>
  <p:slideViewPr>
    <p:cSldViewPr>
      <p:cViewPr varScale="1">
        <p:scale>
          <a:sx n="134" d="100"/>
          <a:sy n="134" d="100"/>
        </p:scale>
        <p:origin x="96" y="12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16834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10</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4133823"/>
              </p:ext>
            </p:extLst>
          </p:nvPr>
        </p:nvGraphicFramePr>
        <p:xfrm>
          <a:off x="132314" y="699543"/>
          <a:ext cx="8883832" cy="3869973"/>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r>
                        <a:rPr lang="de-DE" sz="800" b="0" i="0" u="none" strike="noStrike" dirty="0">
                          <a:solidFill>
                            <a:schemeClr val="tx1"/>
                          </a:solidFill>
                          <a:effectLst/>
                          <a:latin typeface="DFKai-SB" pitchFamily="65" charset="-120"/>
                          <a:ea typeface="DFKai-SB" pitchFamily="65" charset="-120"/>
                        </a:rPr>
                        <a:t>-The decrease in volume (-2%) in 2024 was primarily due to port closures caused by civil unrests from Feb-June and again in Sept. 2024 </a:t>
                      </a:r>
                    </a:p>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r>
                        <a:rPr lang="de-DE" sz="800" b="0" i="0" u="none" strike="noStrike" dirty="0">
                          <a:solidFill>
                            <a:schemeClr val="tx1"/>
                          </a:solidFill>
                          <a:effectLst/>
                          <a:latin typeface="DFKai-SB" pitchFamily="65" charset="-120"/>
                          <a:ea typeface="DFKai-SB" pitchFamily="65" charset="-120"/>
                        </a:rPr>
                        <a:t>-Despite these challenges, we remain commited to keeping BCC informed with the latest market rates/share ensuring we align with our customers demand for more competitive pricing.  </a:t>
                      </a:r>
                    </a:p>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r>
                        <a:rPr lang="de-DE" sz="800" b="0" i="0" u="none" strike="noStrike" dirty="0">
                          <a:solidFill>
                            <a:schemeClr val="tx1"/>
                          </a:solidFill>
                          <a:effectLst/>
                          <a:latin typeface="DFKai-SB" pitchFamily="65" charset="-120"/>
                          <a:ea typeface="DFKai-SB" pitchFamily="65" charset="-120"/>
                        </a:rPr>
                        <a:t>-Our key objective this year is to drive a significant increase in bookings by actively promoting Evergreen and its services to restore growth and exceed our target.</a:t>
                      </a:r>
                    </a:p>
                    <a:p>
                      <a:pPr algn="l" rtl="0" fontAlgn="ct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234</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800" b="0" i="0" u="none" strike="noStrike" dirty="0">
                          <a:solidFill>
                            <a:schemeClr val="tx1"/>
                          </a:solidFill>
                          <a:effectLst/>
                          <a:latin typeface="DFKai-SB" pitchFamily="65" charset="-120"/>
                          <a:ea typeface="DFKai-SB" pitchFamily="65" charset="-120"/>
                        </a:rPr>
                        <a:t>-Volume decline and targets have not been met due to the security crisis in the country over the past months. </a:t>
                      </a:r>
                    </a:p>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r>
                        <a:rPr lang="de-DE" sz="800" b="0" i="0" u="none" strike="noStrike" dirty="0">
                          <a:solidFill>
                            <a:schemeClr val="tx1"/>
                          </a:solidFill>
                          <a:effectLst/>
                          <a:latin typeface="DFKai-SB" pitchFamily="65" charset="-120"/>
                          <a:ea typeface="DFKai-SB" pitchFamily="65" charset="-120"/>
                        </a:rPr>
                        <a:t>-The need to increase allocation, and enhance the availability of foodgrade containers, particularly for sugar/confectionery imports. </a:t>
                      </a:r>
                    </a:p>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endParaRPr lang="de-DE" sz="800" b="0" i="0" u="none" strike="noStrike" dirty="0">
                        <a:solidFill>
                          <a:schemeClr val="tx1"/>
                        </a:solidFill>
                        <a:effectLst/>
                        <a:latin typeface="DFKai-SB" pitchFamily="65" charset="-120"/>
                        <a:ea typeface="DFKai-SB" pitchFamily="65" charset="-120"/>
                      </a:endParaRPr>
                    </a:p>
                    <a:p>
                      <a:pPr algn="l" rtl="0" fontAlgn="ctr"/>
                      <a:r>
                        <a:rPr lang="de-DE" sz="800" b="0" i="0" u="none" strike="noStrike" dirty="0">
                          <a:solidFill>
                            <a:schemeClr val="tx1"/>
                          </a:solidFill>
                          <a:effectLst/>
                          <a:latin typeface="DFKai-SB" pitchFamily="65" charset="-120"/>
                          <a:ea typeface="DFKai-SB" pitchFamily="65" charset="-120"/>
                        </a:rPr>
                        <a:t>-Our focus this year is on driving volume growth by actively promoting Evergreen and its reliable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60067105"/>
              </p:ext>
            </p:extLst>
          </p:nvPr>
        </p:nvGraphicFramePr>
        <p:xfrm>
          <a:off x="132314" y="689870"/>
          <a:ext cx="8883832" cy="4785086"/>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92</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10%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-The need to increase allocation, and enhance the availability of foodgrade containers, particularly for sugar/confectionery imports especially for GTZNJ, CRCAL, SVAGR &amp; NICPK.</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-Services from COBVT &amp; PECAL still suspended.</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[2024 Q1-Q4]</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COBVT – 4,051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PECAL – 2,789 TEU</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900" dirty="0">
                          <a:latin typeface="+mn-lt"/>
                        </a:rPr>
                        <a:t>-Our primary goal this year is to significantly boost bookings by strategically promoting Evergreen and its services, aiming to restore growth and surpass our target.</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18%</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-Volume decrease due to the country insecurity.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-main challenges impacting this trade are equipment shortage and limited trucking schedule availability.</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2024 Imports to HTPAP – 5,777 TEU</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USHUS – 42%</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USNYC – 27%</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USSVN – 18%</a:t>
                      </a:r>
                    </a:p>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mn-lt"/>
                        <a:ea typeface="DFKai-SB"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de-DE" sz="900" b="0" i="0" u="none" strike="noStrike" dirty="0">
                          <a:solidFill>
                            <a:schemeClr val="tx1"/>
                          </a:solidFill>
                          <a:effectLst/>
                          <a:latin typeface="+mn-lt"/>
                          <a:ea typeface="DFKai-SB" pitchFamily="65" charset="-120"/>
                        </a:rPr>
                        <a:t>-Goal this year is to secure more bookings by actively promoting Evergreen and its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p:cNvSpPr txBox="1"/>
          <p:nvPr/>
        </p:nvSpPr>
        <p:spPr>
          <a:xfrm>
            <a:off x="143843" y="744857"/>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43843" y="272566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
        <p:nvSpPr>
          <p:cNvPr id="2" name="TextBox 1">
            <a:extLst>
              <a:ext uri="{FF2B5EF4-FFF2-40B4-BE49-F238E27FC236}">
                <a16:creationId xmlns:a16="http://schemas.microsoft.com/office/drawing/2014/main" id="{367EA920-C247-3EE9-9D93-436E4A8902F2}"/>
              </a:ext>
            </a:extLst>
          </p:cNvPr>
          <p:cNvSpPr txBox="1"/>
          <p:nvPr/>
        </p:nvSpPr>
        <p:spPr>
          <a:xfrm>
            <a:off x="148457" y="1083411"/>
            <a:ext cx="8568952" cy="1384995"/>
          </a:xfrm>
          <a:prstGeom prst="rect">
            <a:avLst/>
          </a:prstGeom>
          <a:noFill/>
        </p:spPr>
        <p:txBody>
          <a:bodyPr wrap="square" rtlCol="0">
            <a:spAutoFit/>
          </a:bodyPr>
          <a:lstStyle/>
          <a:p>
            <a:r>
              <a:rPr lang="en-US" sz="1050" dirty="0"/>
              <a:t>Pleased to share that in 2024, we have secured the </a:t>
            </a:r>
            <a:r>
              <a:rPr lang="en-US" sz="1050" b="1" dirty="0"/>
              <a:t>1st position</a:t>
            </a:r>
            <a:r>
              <a:rPr lang="en-US" sz="1050" dirty="0"/>
              <a:t> in imports from </a:t>
            </a:r>
            <a:r>
              <a:rPr lang="en-US" sz="1050" b="1" dirty="0"/>
              <a:t>Far East Asia (C Trade)</a:t>
            </a:r>
            <a:r>
              <a:rPr lang="en-US" sz="1050" dirty="0"/>
              <a:t> despite facing significant challenges, including political instability. This achievement reflects our resilience and strategic efforts in navigating complex market conditions. However, we have yet to attain the top position in </a:t>
            </a:r>
            <a:r>
              <a:rPr lang="en-US" sz="1050" b="1" dirty="0"/>
              <a:t>CB </a:t>
            </a:r>
            <a:r>
              <a:rPr lang="en-US" sz="1050" dirty="0"/>
              <a:t>and other trade, primarily due to the non-resumption of COBVT, PECAL, USHUS services. Additionally, both </a:t>
            </a:r>
            <a:r>
              <a:rPr lang="en-US" sz="1050" b="1" dirty="0"/>
              <a:t>CMACGM and MSC</a:t>
            </a:r>
            <a:r>
              <a:rPr lang="en-US" sz="1050" dirty="0"/>
              <a:t> continue to provide services from these ports, including Europe and Brazil, which has impacted our position.</a:t>
            </a:r>
          </a:p>
          <a:p>
            <a:endParaRPr lang="en-US" sz="1050" dirty="0"/>
          </a:p>
          <a:p>
            <a:r>
              <a:rPr lang="en-US" sz="1050" dirty="0"/>
              <a:t>We sincerely appreciate the unwavering support and understanding of our BCC partners during this challenging period. Their cooperation and proactive efforts have played a crucial role in helping us navigate the difficulties arising from the political situation in HTPAP.</a:t>
            </a:r>
          </a:p>
        </p:txBody>
      </p:sp>
      <p:sp>
        <p:nvSpPr>
          <p:cNvPr id="4" name="TextBox 3">
            <a:extLst>
              <a:ext uri="{FF2B5EF4-FFF2-40B4-BE49-F238E27FC236}">
                <a16:creationId xmlns:a16="http://schemas.microsoft.com/office/drawing/2014/main" id="{D8EFEF33-1F09-47A1-66AA-8BB1F592A77C}"/>
              </a:ext>
            </a:extLst>
          </p:cNvPr>
          <p:cNvSpPr txBox="1"/>
          <p:nvPr/>
        </p:nvSpPr>
        <p:spPr>
          <a:xfrm>
            <a:off x="143843" y="3056071"/>
            <a:ext cx="8568952" cy="1446550"/>
          </a:xfrm>
          <a:prstGeom prst="rect">
            <a:avLst/>
          </a:prstGeom>
          <a:noFill/>
        </p:spPr>
        <p:txBody>
          <a:bodyPr wrap="square" rtlCol="0">
            <a:spAutoFit/>
          </a:bodyPr>
          <a:lstStyle/>
          <a:p>
            <a:r>
              <a:rPr lang="en-US" sz="1100" dirty="0"/>
              <a:t>We are fully committed to reinforcing our competitive position and expanding our market presence in the Haiti imports sector. With a strong foundation established with our clients in Haiti, it is essential to address existing gaps in our service offerings to further solidify our standing and increase our market share. There is a clear demand for services to Brazil, Europe, and key ports such as COBVT and PECAL. By incorporating these routes into our service portfolio, we can effectively meet the needs of underserved clients and capitalize on new growth opportunities.</a:t>
            </a:r>
          </a:p>
          <a:p>
            <a:endParaRPr lang="en-US" sz="1100" dirty="0"/>
          </a:p>
          <a:p>
            <a:r>
              <a:rPr lang="en-US" sz="1100" dirty="0"/>
              <a:t>In addition, we recommend the integration of Port Everglades and USHUS into the CAJ service, which will strengthen our market presence and align with our strategic objective of becoming the leading carrier in Haiti.</a:t>
            </a:r>
          </a:p>
        </p:txBody>
      </p:sp>
    </p:spTree>
    <p:extLst>
      <p:ext uri="{BB962C8B-B14F-4D97-AF65-F5344CB8AC3E}">
        <p14:creationId xmlns:p14="http://schemas.microsoft.com/office/powerpoint/2010/main" val="235352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79512" y="771550"/>
            <a:ext cx="8784976" cy="4124206"/>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lvl="1"/>
            <a:r>
              <a:rPr lang="en-US" sz="1050" dirty="0"/>
              <a:t>Haiti has been receiving international support from organizations like the World Bank and the IMF, aimed at boosting economic stability and development. Collaborations with regional partners, including the Caribbean Community (CARICOM) and other trade blocks, can open new avenues for trade and economic growth. Haiti's import dependencies in 2025 remain high in several key sectors due to its limited domestic production capacity and infrastructure challenges such as food, agricultural products, fuel, construction &amp; machinery materials, consumer goods and healthcare supplies.</a:t>
            </a:r>
            <a:endParaRPr lang="en-US" sz="105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a:r>
              <a:rPr lang="en-US" sz="1050" dirty="0"/>
              <a:t>We expect to enhance our market share by re-establishing services at the ports we previously lost, COBVT, PECAL, ECGYE, CLSAI, and USHUS. Additionally, we aim to expand our offerings with the inclusion of Port Everglades (USPEV), as well as services from Brazil and European countries.</a:t>
            </a:r>
            <a:endParaRPr lang="en-US" sz="1050" dirty="0">
              <a:latin typeface="Candara" panose="020E0502030303020204" pitchFamily="34" charset="0"/>
            </a:endParaRP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26306621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sym typeface="Wingdings" panose="05000000000000000000" pitchFamily="2" charset="2"/>
                        </a:rPr>
                        <a:t></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15636</TotalTime>
  <Words>1133</Words>
  <Application>Microsoft Office PowerPoint</Application>
  <PresentationFormat>On-screen Show (16:9)</PresentationFormat>
  <Paragraphs>195</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华文中宋</vt:lpstr>
      <vt:lpstr>Arial</vt:lpstr>
      <vt:lpstr>Calibri</vt:lpstr>
      <vt:lpstr>Candara</vt:lpstr>
      <vt:lpstr>DFKai-SB</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Topic discussion (HT)</vt:lpstr>
      <vt:lpstr>Topic discussion (HT)</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Catherine Pacia</cp:lastModifiedBy>
  <cp:revision>2182</cp:revision>
  <cp:lastPrinted>2024-03-05T15:50:24Z</cp:lastPrinted>
  <dcterms:created xsi:type="dcterms:W3CDTF">2016-02-08T21:22:43Z</dcterms:created>
  <dcterms:modified xsi:type="dcterms:W3CDTF">2025-01-30T08:15:51Z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