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6858000" cx="12192000"/>
  <p:notesSz cx="6858000" cy="9144000"/>
  <p:embeddedFontLst>
    <p:embeddedFont>
      <p:font typeface="Roboto"/>
      <p:regular r:id="rId26"/>
      <p:bold r:id="rId27"/>
      <p:italic r:id="rId28"/>
      <p:boldItalic r:id="rId29"/>
    </p:embeddedFont>
    <p:embeddedFont>
      <p:font typeface="Montserrat"/>
      <p:regular r:id="rId30"/>
      <p:bold r:id="rId31"/>
      <p:italic r:id="rId32"/>
      <p:boldItalic r:id="rId33"/>
    </p:embeddedFont>
    <p:embeddedFont>
      <p:font typeface="Inter"/>
      <p:regular r:id="rId34"/>
      <p:bold r:id="rId35"/>
      <p:italic r:id="rId36"/>
      <p:boldItalic r:id="rId37"/>
    </p:embeddedFont>
    <p:embeddedFont>
      <p:font typeface="Montserrat Medium"/>
      <p:regular r:id="rId38"/>
      <p:bold r:id="rId39"/>
      <p:italic r:id="rId40"/>
      <p:boldItalic r:id="rId41"/>
    </p:embeddedFont>
    <p:embeddedFont>
      <p:font typeface="Roboto SemiBold"/>
      <p:regular r:id="rId42"/>
      <p:bold r:id="rId43"/>
      <p:italic r:id="rId44"/>
      <p:boldItalic r:id="rId45"/>
    </p:embeddedFont>
    <p:embeddedFont>
      <p:font typeface="Roboto Light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AB27474-ADA2-41B5-8DC3-F2878DB62DB9}">
  <a:tblStyle styleId="{7AB27474-ADA2-41B5-8DC3-F2878DB62DB9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E41EF28A-9FF0-40FB-99F1-27B22D0636A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italic.fntdata"/><Relationship Id="rId42" Type="http://schemas.openxmlformats.org/officeDocument/2006/relationships/font" Target="fonts/RobotoSemiBold-regular.fntdata"/><Relationship Id="rId41" Type="http://schemas.openxmlformats.org/officeDocument/2006/relationships/font" Target="fonts/MontserratMedium-boldItalic.fntdata"/><Relationship Id="rId44" Type="http://schemas.openxmlformats.org/officeDocument/2006/relationships/font" Target="fonts/RobotoSemiBold-italic.fntdata"/><Relationship Id="rId43" Type="http://schemas.openxmlformats.org/officeDocument/2006/relationships/font" Target="fonts/RobotoSemiBold-bold.fntdata"/><Relationship Id="rId46" Type="http://schemas.openxmlformats.org/officeDocument/2006/relationships/font" Target="fonts/RobotoLight-regular.fntdata"/><Relationship Id="rId45" Type="http://schemas.openxmlformats.org/officeDocument/2006/relationships/font" Target="fonts/RobotoSemiBold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RobotoLight-italic.fntdata"/><Relationship Id="rId47" Type="http://schemas.openxmlformats.org/officeDocument/2006/relationships/font" Target="fonts/RobotoLight-bold.fntdata"/><Relationship Id="rId49" Type="http://schemas.openxmlformats.org/officeDocument/2006/relationships/font" Target="fonts/RobotoLight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33" Type="http://schemas.openxmlformats.org/officeDocument/2006/relationships/font" Target="fonts/Montserrat-boldItalic.fntdata"/><Relationship Id="rId32" Type="http://schemas.openxmlformats.org/officeDocument/2006/relationships/font" Target="fonts/Montserrat-italic.fntdata"/><Relationship Id="rId35" Type="http://schemas.openxmlformats.org/officeDocument/2006/relationships/font" Target="fonts/Inter-bold.fntdata"/><Relationship Id="rId34" Type="http://schemas.openxmlformats.org/officeDocument/2006/relationships/font" Target="fonts/Inter-regular.fntdata"/><Relationship Id="rId37" Type="http://schemas.openxmlformats.org/officeDocument/2006/relationships/font" Target="fonts/Inter-boldItalic.fntdata"/><Relationship Id="rId36" Type="http://schemas.openxmlformats.org/officeDocument/2006/relationships/font" Target="fonts/Inter-italic.fntdata"/><Relationship Id="rId39" Type="http://schemas.openxmlformats.org/officeDocument/2006/relationships/font" Target="fonts/MontserratMedium-bold.fntdata"/><Relationship Id="rId38" Type="http://schemas.openxmlformats.org/officeDocument/2006/relationships/font" Target="fonts/MontserratMedium-regular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font" Target="fonts/Roboto-regular.fntdata"/><Relationship Id="rId25" Type="http://schemas.openxmlformats.org/officeDocument/2006/relationships/slide" Target="slides/slide19.xml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29" Type="http://schemas.openxmlformats.org/officeDocument/2006/relationships/font" Target="fonts/Roboto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5" name="Google Shape;15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4" name="Google Shape;16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4" name="Google Shape;17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4" name="Google Shape;184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3" name="Google Shape;193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bc5c7e2a7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bc5c7e2a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3" name="Google Shape;213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1" name="Google Shape;221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bc375c99f8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bc375c99f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bc375c99f8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bc375c99f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bc375c99f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bc375c99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bd2319f9a3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bd2319f9a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0" name="Google Shape;13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bbf9d1f33b_1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bbf9d1f33b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bd2319f9a3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bd2319f9a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bbf9d1f33b_1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bbf9d1f33b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bbf9d1f33b_1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bbf9d1f33b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1" Type="http://schemas.openxmlformats.org/officeDocument/2006/relationships/image" Target="../media/image6.png"/><Relationship Id="rId10" Type="http://schemas.openxmlformats.org/officeDocument/2006/relationships/image" Target="../media/image15.png"/><Relationship Id="rId9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7075325" y="3159600"/>
            <a:ext cx="3987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Business Report</a:t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4344050" y="4351897"/>
            <a:ext cx="6096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99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5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2026 LATIN AMERICA AGENCY MEETING</a:t>
            </a:r>
            <a:endParaRPr b="1" i="0" sz="800" u="none" cap="none" strike="noStrike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57" name="Google Shape;15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8" name="Google Shape;158;p22"/>
          <p:cNvGraphicFramePr/>
          <p:nvPr/>
        </p:nvGraphicFramePr>
        <p:xfrm>
          <a:off x="649350" y="27875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{7AB27474-ADA2-41B5-8DC3-F2878DB62DB9}</a:tableStyleId>
              </a:tblPr>
              <a:tblGrid>
                <a:gridCol w="3311725"/>
                <a:gridCol w="2207875"/>
                <a:gridCol w="2759875"/>
                <a:gridCol w="2760025"/>
              </a:tblGrid>
              <a:tr h="525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Trade 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OWN SQ KPI (Year)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ACTUAL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%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</a:tr>
              <a:tr h="525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F.E. – EC (G)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3,163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4,092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129</a:t>
                      </a:r>
                      <a:r>
                        <a:rPr b="0" i="0" lang="en-US" sz="12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%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</a:tbl>
          </a:graphicData>
        </a:graphic>
      </p:graphicFrame>
      <p:sp>
        <p:nvSpPr>
          <p:cNvPr id="159" name="Google Shape;159;p22"/>
          <p:cNvSpPr txBox="1"/>
          <p:nvPr/>
        </p:nvSpPr>
        <p:spPr>
          <a:xfrm>
            <a:off x="571500" y="47625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n-US" sz="31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2025 KPI PERFORMANCE (LAD)</a:t>
            </a:r>
            <a:endParaRPr b="1" i="0" sz="3150" u="none" cap="none" strike="noStrike">
              <a:solidFill>
                <a:srgbClr val="004B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22"/>
          <p:cNvSpPr/>
          <p:nvPr/>
        </p:nvSpPr>
        <p:spPr>
          <a:xfrm>
            <a:off x="571500" y="1066800"/>
            <a:ext cx="11049000" cy="28575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1" name="Google Shape;161;p22"/>
          <p:cNvGraphicFramePr/>
          <p:nvPr/>
        </p:nvGraphicFramePr>
        <p:xfrm>
          <a:off x="658850" y="38867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{7AB27474-ADA2-41B5-8DC3-F2878DB62DB9}</a:tableStyleId>
              </a:tblPr>
              <a:tblGrid>
                <a:gridCol w="3311725"/>
                <a:gridCol w="2207875"/>
                <a:gridCol w="2759875"/>
                <a:gridCol w="2760025"/>
              </a:tblGrid>
              <a:tr h="525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EC – F.E. (Y)</a:t>
                      </a:r>
                      <a:endParaRPr b="0" i="0" sz="1200" u="none" cap="none" strike="noStrike">
                        <a:solidFill>
                          <a:srgbClr val="33333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5,408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5,888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109</a:t>
                      </a:r>
                      <a:r>
                        <a:rPr b="0" i="0" lang="en-US" sz="12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%</a:t>
                      </a:r>
                      <a:endParaRPr b="0" i="0" sz="1200" u="none" cap="none" strike="noStrike">
                        <a:solidFill>
                          <a:srgbClr val="33333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66" name="Google Shape;16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 txBox="1"/>
          <p:nvPr/>
        </p:nvSpPr>
        <p:spPr>
          <a:xfrm>
            <a:off x="571500" y="47625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n-US" sz="31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2025 Why can’t achieve KPI</a:t>
            </a:r>
            <a:endParaRPr b="1" i="0" sz="3150" u="none" cap="none" strike="noStrike">
              <a:solidFill>
                <a:srgbClr val="004B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23"/>
          <p:cNvSpPr/>
          <p:nvPr/>
        </p:nvSpPr>
        <p:spPr>
          <a:xfrm>
            <a:off x="571500" y="1066800"/>
            <a:ext cx="11049000" cy="28575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9" name="Google Shape;169;p23"/>
          <p:cNvGraphicFramePr/>
          <p:nvPr/>
        </p:nvGraphicFramePr>
        <p:xfrm>
          <a:off x="8070925" y="2049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{E41EF28A-9FF0-40FB-99F1-27B22D0636A2}</a:tableStyleId>
              </a:tblPr>
              <a:tblGrid>
                <a:gridCol w="2780125"/>
                <a:gridCol w="746800"/>
                <a:gridCol w="509600"/>
              </a:tblGrid>
              <a:tr h="230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MAIN REASONS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solidFill>
                      <a:srgbClr val="009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TEUS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solidFill>
                      <a:srgbClr val="009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%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solidFill>
                      <a:srgbClr val="009B4D"/>
                    </a:solidFill>
                  </a:tcPr>
                </a:tc>
              </a:tr>
              <a:tr h="230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NO RH EQUIPMENT AVAILABILITY ON TIME</a:t>
                      </a:r>
                      <a:endParaRPr sz="8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380</a:t>
                      </a:r>
                      <a:endParaRPr sz="9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31%</a:t>
                      </a:r>
                      <a:endParaRPr sz="9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</a:tr>
              <a:tr h="230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ALLOCATION OVER (WSA2 &amp; T/S SVC: NSD</a:t>
                      </a:r>
                      <a:r>
                        <a:rPr lang="en-US" sz="8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 NSB - </a:t>
                      </a:r>
                      <a:r>
                        <a:rPr lang="en-US" sz="8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CIX)</a:t>
                      </a:r>
                      <a:endParaRPr sz="8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266</a:t>
                      </a:r>
                      <a:endParaRPr sz="9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22%</a:t>
                      </a:r>
                      <a:endParaRPr sz="9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</a:tr>
              <a:tr h="230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DUE TO CHANGE IN VSL SCHEDULE - WSA2</a:t>
                      </a:r>
                      <a:endParaRPr sz="8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179</a:t>
                      </a:r>
                      <a:endParaRPr sz="9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15%</a:t>
                      </a:r>
                      <a:endParaRPr sz="9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</a:tr>
              <a:tr h="257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CLIENT COULDN'T WAIT FOR TPE BOOKING RELEASE DUE TO ALLOCATION OVER IN T/S PORT</a:t>
                      </a:r>
                      <a:endParaRPr sz="8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133</a:t>
                      </a:r>
                      <a:endParaRPr sz="9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11%</a:t>
                      </a:r>
                      <a:endParaRPr sz="9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</a:tr>
              <a:tr h="231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WEIGHT RESTRICTION IN SHANGHAI</a:t>
                      </a:r>
                      <a:endParaRPr sz="8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64</a:t>
                      </a:r>
                      <a:endParaRPr sz="9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5%</a:t>
                      </a:r>
                      <a:endParaRPr sz="9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</a:tr>
              <a:tr h="230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VSL OMITS HONG KONG, KAOHSIUNG, SHEKOU</a:t>
                      </a:r>
                      <a:endParaRPr sz="8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62</a:t>
                      </a:r>
                      <a:endParaRPr sz="9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5%</a:t>
                      </a:r>
                      <a:endParaRPr sz="9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</a:tr>
              <a:tr h="257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LONG TRANSIT TIME TO: XINGANG, YOKOHAMA, ZHANJIANG, QINGDAO</a:t>
                      </a:r>
                      <a:endParaRPr sz="8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22</a:t>
                      </a:r>
                      <a:endParaRPr sz="9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2%</a:t>
                      </a:r>
                      <a:endParaRPr sz="9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</a:tr>
              <a:tr h="248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OTHERS </a:t>
                      </a:r>
                      <a:r>
                        <a:rPr lang="en-US" sz="7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(NO AVAILABLE COMMON ROUTE IN SYSTEM / COMMODITY REJECTED BY POD/ ETC)</a:t>
                      </a:r>
                      <a:endParaRPr sz="7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119</a:t>
                      </a:r>
                      <a:endParaRPr sz="9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10%</a:t>
                      </a:r>
                      <a:endParaRPr sz="9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/>
                </a:tc>
              </a:tr>
              <a:tr h="230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TOTAL</a:t>
                      </a:r>
                      <a:endParaRPr sz="10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solidFill>
                      <a:srgbClr val="009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1225</a:t>
                      </a:r>
                      <a:endParaRPr sz="10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solidFill>
                      <a:srgbClr val="009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100%</a:t>
                      </a:r>
                      <a:endParaRPr sz="10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solidFill>
                      <a:srgbClr val="009B4D"/>
                    </a:solidFill>
                  </a:tcPr>
                </a:tc>
              </a:tr>
            </a:tbl>
          </a:graphicData>
        </a:graphic>
      </p:graphicFrame>
      <p:sp>
        <p:nvSpPr>
          <p:cNvPr id="170" name="Google Shape;170;p23"/>
          <p:cNvSpPr txBox="1"/>
          <p:nvPr/>
        </p:nvSpPr>
        <p:spPr>
          <a:xfrm>
            <a:off x="4292275" y="1391663"/>
            <a:ext cx="44334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lang="en-US" sz="2350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LOST CARGO - </a:t>
            </a:r>
            <a:r>
              <a:rPr b="1" i="0" lang="en-US" sz="23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2025 </a:t>
            </a:r>
            <a:r>
              <a:rPr b="1" lang="en-US" sz="2350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(Export)</a:t>
            </a:r>
            <a:endParaRPr b="1" i="0" sz="2350" u="none" cap="none" strike="noStrike">
              <a:solidFill>
                <a:srgbClr val="004B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1" name="Google Shape;171;p23"/>
          <p:cNvPicPr preferRelativeResize="0"/>
          <p:nvPr/>
        </p:nvPicPr>
        <p:blipFill rotWithShape="1">
          <a:blip r:embed="rId4">
            <a:alphaModFix/>
          </a:blip>
          <a:srcRect b="2700" l="4230" r="4794" t="1898"/>
          <a:stretch/>
        </p:blipFill>
        <p:spPr>
          <a:xfrm>
            <a:off x="127950" y="2049775"/>
            <a:ext cx="7806151" cy="43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76" name="Google Shape;17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4"/>
          <p:cNvSpPr txBox="1"/>
          <p:nvPr/>
        </p:nvSpPr>
        <p:spPr>
          <a:xfrm>
            <a:off x="571500" y="476250"/>
            <a:ext cx="116016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n-US" sz="31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2025 KPI PERFORMANCE (ELA)</a:t>
            </a:r>
            <a:endParaRPr b="1" i="0" sz="3150" u="none" cap="none" strike="noStrike">
              <a:solidFill>
                <a:srgbClr val="004B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24"/>
          <p:cNvSpPr/>
          <p:nvPr/>
        </p:nvSpPr>
        <p:spPr>
          <a:xfrm>
            <a:off x="571500" y="1066800"/>
            <a:ext cx="11049000" cy="28575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79" name="Google Shape;179;p24"/>
          <p:cNvGraphicFramePr/>
          <p:nvPr/>
        </p:nvGraphicFramePr>
        <p:xfrm>
          <a:off x="573875" y="24363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{7AB27474-ADA2-41B5-8DC3-F2878DB62DB9}</a:tableStyleId>
              </a:tblPr>
              <a:tblGrid>
                <a:gridCol w="3311725"/>
                <a:gridCol w="2207875"/>
                <a:gridCol w="2759875"/>
                <a:gridCol w="2760025"/>
              </a:tblGrid>
              <a:tr h="525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Trade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OWN SQ KPI (Year)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ACTUAL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%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</a:tr>
              <a:tr h="525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CAME/WCCA – EC (CW)</a:t>
                      </a:r>
                      <a:endParaRPr b="0" i="0" sz="1200" u="none" cap="none" strike="noStrike">
                        <a:solidFill>
                          <a:srgbClr val="33333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293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460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156</a:t>
                      </a:r>
                      <a:r>
                        <a:rPr b="0" i="0" lang="en-US" sz="12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%</a:t>
                      </a:r>
                      <a:endParaRPr b="0" i="0" sz="1200" u="none" cap="none" strike="noStrike">
                        <a:solidFill>
                          <a:srgbClr val="33333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5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EC – CAME/WCCA (WC)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283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919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324</a:t>
                      </a:r>
                      <a:r>
                        <a:rPr b="0" i="0" lang="en-US" sz="12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%</a:t>
                      </a:r>
                      <a:endParaRPr b="0" i="0" sz="1200" u="none" cap="none" strike="noStrike">
                        <a:solidFill>
                          <a:srgbClr val="33333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0" name="Google Shape;180;p24"/>
          <p:cNvGraphicFramePr/>
          <p:nvPr/>
        </p:nvGraphicFramePr>
        <p:xfrm>
          <a:off x="578625" y="40136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{7AB27474-ADA2-41B5-8DC3-F2878DB62DB9}</a:tableStyleId>
              </a:tblPr>
              <a:tblGrid>
                <a:gridCol w="3311725"/>
                <a:gridCol w="2207875"/>
                <a:gridCol w="2759875"/>
                <a:gridCol w="2760025"/>
              </a:tblGrid>
              <a:tr h="525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WCSA – EC (WS)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34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79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232</a:t>
                      </a:r>
                      <a:r>
                        <a:rPr b="0" i="0" lang="en-US" sz="12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%</a:t>
                      </a:r>
                      <a:endParaRPr b="0" i="0" sz="1200" u="none" cap="none" strike="noStrike">
                        <a:solidFill>
                          <a:srgbClr val="33333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1" name="Google Shape;181;p24"/>
          <p:cNvSpPr txBox="1"/>
          <p:nvPr/>
        </p:nvSpPr>
        <p:spPr>
          <a:xfrm>
            <a:off x="1679250" y="4825600"/>
            <a:ext cx="20841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8FAFC"/>
                </a:solidFill>
                <a:latin typeface="Georgia"/>
                <a:ea typeface="Georgia"/>
                <a:cs typeface="Georgia"/>
                <a:sym typeface="Georgia"/>
              </a:rPr>
              <a:t>IMPORT</a:t>
            </a:r>
            <a:endParaRPr sz="2500">
              <a:solidFill>
                <a:srgbClr val="F8FAF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86" name="Google Shape;18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87" name="Google Shape;18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725" y="1702575"/>
            <a:ext cx="11233950" cy="2808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8" name="Google Shape;188;p25"/>
          <p:cNvGraphicFramePr/>
          <p:nvPr/>
        </p:nvGraphicFramePr>
        <p:xfrm>
          <a:off x="467725" y="202610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{7AB27474-ADA2-41B5-8DC3-F2878DB62DB9}</a:tableStyleId>
              </a:tblPr>
              <a:tblGrid>
                <a:gridCol w="1872225"/>
                <a:gridCol w="1248100"/>
                <a:gridCol w="1248100"/>
                <a:gridCol w="6865525"/>
              </a:tblGrid>
              <a:tr h="646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ITEM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202</a:t>
                      </a:r>
                      <a:r>
                        <a:rPr lang="en-U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202</a:t>
                      </a:r>
                      <a:r>
                        <a:rPr lang="en-U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 KPI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Action Plan in 2026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</a:tr>
              <a:tr h="1224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Storage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USD 32,043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N/A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The increase in storage costs from 2024 to 2025 is mainly driven by the terminal change and its different commercial conditions. In 2024, operations at ECGYEI included 7 free storage days for empty containers, counted only until vessel berthing regardless of volume. In contrast, ECGYET grants a free pool limited to 200 TEU, including both loading and discharge containers.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6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Lift on/off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USD 79,572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USD 87,756</a:t>
                      </a:r>
                      <a:endParaRPr sz="1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We will keep monitoring and following Line instructions regarding the sale of containers.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  <a:tr h="651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Reposition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USD 122,675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N/A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Empty repositioning trucking costs decreased since August 2025, due to the end of WSA4 calls at ECPSJD.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1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 &amp; R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USD 169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USD 252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We will continue to ensure sufficient import volume to 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cover 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our export demand to avoid the need to repair units.</a:t>
                      </a:r>
                      <a:endParaRPr sz="1200" u="none" cap="none" strike="noStrik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</a:tbl>
          </a:graphicData>
        </a:graphic>
      </p:graphicFrame>
      <p:sp>
        <p:nvSpPr>
          <p:cNvPr id="189" name="Google Shape;189;p25"/>
          <p:cNvSpPr txBox="1"/>
          <p:nvPr/>
        </p:nvSpPr>
        <p:spPr>
          <a:xfrm>
            <a:off x="571500" y="381000"/>
            <a:ext cx="1160145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n-US" sz="31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ECD / IMD KPI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5"/>
          <p:cNvSpPr/>
          <p:nvPr/>
        </p:nvSpPr>
        <p:spPr>
          <a:xfrm>
            <a:off x="571500" y="971550"/>
            <a:ext cx="11049000" cy="28575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95" name="Google Shape;19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96" name="Google Shape;19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1238250"/>
            <a:ext cx="1104900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97" name="Google Shape;197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500" y="3709987"/>
            <a:ext cx="11049000" cy="2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6"/>
          <p:cNvSpPr txBox="1"/>
          <p:nvPr/>
        </p:nvSpPr>
        <p:spPr>
          <a:xfrm>
            <a:off x="571500" y="381000"/>
            <a:ext cx="1160145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n-US" sz="31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OCD / OPD KPI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6"/>
          <p:cNvSpPr/>
          <p:nvPr/>
        </p:nvSpPr>
        <p:spPr>
          <a:xfrm>
            <a:off x="571500" y="971550"/>
            <a:ext cx="11049000" cy="28575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0" name="Google Shape;200;p26"/>
          <p:cNvGraphicFramePr/>
          <p:nvPr/>
        </p:nvGraphicFramePr>
        <p:xfrm>
          <a:off x="571500" y="1514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{7AB27474-ADA2-41B5-8DC3-F2878DB62DB9}</a:tableStyleId>
              </a:tblPr>
              <a:tblGrid>
                <a:gridCol w="1841400"/>
                <a:gridCol w="1227550"/>
                <a:gridCol w="1227550"/>
                <a:gridCol w="6752500"/>
              </a:tblGrid>
              <a:tr h="413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ITEM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202</a:t>
                      </a:r>
                      <a:r>
                        <a:rPr lang="en-U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202</a:t>
                      </a:r>
                      <a:r>
                        <a:rPr lang="en-U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 KPI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Action Plan in 2026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</a:tr>
              <a:tr h="413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BOA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&lt;4 hrs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Since only one of WSA2's own vessel berths at ECGYE, we will keep monitoring the performance and communicate with ELA/OPS and TPE/OPS any news.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3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Port Stay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&lt;62 hrs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Since only one of WSA2's own vessel berths at ECGYE, we will keep monitoring the performance and communicate with ELA/OPS and TPE/OPS any news.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  <a:tr h="413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lang="en-US" sz="10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Productivity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</a:t>
                      </a:r>
                      <a:r>
                        <a:rPr lang="en-US" sz="1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0%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&gt;60 moves per hour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Since only one of WSA2's own vessel berths at ECGYE, we will keep monitoring the performance and communicate with ELA/OPS and TPE/OPS any news.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01" name="Google Shape;201;p26"/>
          <p:cNvGraphicFramePr/>
          <p:nvPr/>
        </p:nvGraphicFramePr>
        <p:xfrm>
          <a:off x="571500" y="39862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{7AB27474-ADA2-41B5-8DC3-F2878DB62DB9}</a:tableStyleId>
              </a:tblPr>
              <a:tblGrid>
                <a:gridCol w="1841400"/>
                <a:gridCol w="1227550"/>
                <a:gridCol w="1227550"/>
                <a:gridCol w="6752500"/>
              </a:tblGrid>
              <a:tr h="413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ITEM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202</a:t>
                      </a:r>
                      <a:r>
                        <a:rPr lang="en-U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202</a:t>
                      </a:r>
                      <a:r>
                        <a:rPr lang="en-U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 KPI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Action Plan in 2026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</a:tr>
              <a:tr h="413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Incentive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N/A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N/A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There is no incentive </a:t>
                      </a: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negotiated</a:t>
                      </a: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 with Contecon based on discharging/loading movements.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3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Empty Storage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USD 12,076.32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N/A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We will continue to work closely with partners to keep container movements smooth and improve overall efficiency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  <a:tr h="413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Rate Reduction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N/A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N/A</a:t>
                      </a:r>
                      <a:endParaRPr sz="10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The WSA2 has only one ship and calls at Contecon terminal. After deploying the F‑type vessel and increasing slot capacity, we’re actively seeking a volume incentive to improve efficiency and revenue.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/>
          <p:nvPr/>
        </p:nvSpPr>
        <p:spPr>
          <a:xfrm>
            <a:off x="412099" y="779271"/>
            <a:ext cx="110490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7"/>
          <p:cNvSpPr txBox="1"/>
          <p:nvPr/>
        </p:nvSpPr>
        <p:spPr>
          <a:xfrm>
            <a:off x="514855" y="159021"/>
            <a:ext cx="112989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lang="en-US" sz="3150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TERMINAL INFORMATION: DPW POSORJA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7"/>
          <p:cNvSpPr txBox="1"/>
          <p:nvPr>
            <p:ph idx="4" type="body"/>
          </p:nvPr>
        </p:nvSpPr>
        <p:spPr>
          <a:xfrm>
            <a:off x="514850" y="1253781"/>
            <a:ext cx="5421300" cy="257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just">
              <a:spcBef>
                <a:spcPts val="480"/>
              </a:spcBef>
              <a:spcAft>
                <a:spcPts val="0"/>
              </a:spcAft>
              <a:buSzPts val="1800"/>
              <a:buChar char="-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Currently, DPW berth has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467.5 meters and will reach the first 700 meters in April 2026, while the additional 100 meters will be completed by the end of October.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just">
              <a:spcBef>
                <a:spcPts val="480"/>
              </a:spcBef>
              <a:spcAft>
                <a:spcPts val="0"/>
              </a:spcAft>
              <a:buSzPts val="1800"/>
              <a:buChar char="-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Two additional gantry cranes will be incorporated to support operations at the expanded berth.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4975" y="1057050"/>
            <a:ext cx="5232325" cy="552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275" y="4089200"/>
            <a:ext cx="5994424" cy="249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15" name="Google Shape;21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8"/>
          <p:cNvSpPr txBox="1"/>
          <p:nvPr/>
        </p:nvSpPr>
        <p:spPr>
          <a:xfrm>
            <a:off x="295275" y="1796355"/>
            <a:ext cx="1160145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2026 Strategy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8"/>
          <p:cNvSpPr txBox="1"/>
          <p:nvPr/>
        </p:nvSpPr>
        <p:spPr>
          <a:xfrm>
            <a:off x="571500" y="3091755"/>
            <a:ext cx="11049000" cy="4266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99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86EFAC"/>
                </a:solidFill>
                <a:latin typeface="Roboto Light"/>
                <a:ea typeface="Roboto Light"/>
                <a:cs typeface="Roboto Light"/>
                <a:sym typeface="Roboto Light"/>
              </a:rPr>
              <a:t>How to Achieve KPI Goals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218" name="Google Shape;21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2625" y="4204245"/>
            <a:ext cx="666750" cy="7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23" name="Google Shape;22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9"/>
          <p:cNvSpPr txBox="1"/>
          <p:nvPr/>
        </p:nvSpPr>
        <p:spPr>
          <a:xfrm>
            <a:off x="571500" y="47625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n-US" sz="31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HOW TO ACHIEVE 2026 OWN SQ?</a:t>
            </a:r>
            <a:endParaRPr b="1" i="0" sz="3150" u="none" cap="none" strike="noStrike">
              <a:solidFill>
                <a:srgbClr val="004B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p29"/>
          <p:cNvSpPr/>
          <p:nvPr/>
        </p:nvSpPr>
        <p:spPr>
          <a:xfrm>
            <a:off x="571500" y="1066800"/>
            <a:ext cx="11049000" cy="28575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.png" id="226" name="Google Shape;22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5494" y="2443793"/>
            <a:ext cx="3555950" cy="3619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7" name="Google Shape;227;p29"/>
          <p:cNvGraphicFramePr/>
          <p:nvPr/>
        </p:nvGraphicFramePr>
        <p:xfrm>
          <a:off x="2262884" y="29486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{7AB27474-ADA2-41B5-8DC3-F2878DB62DB9}</a:tableStyleId>
              </a:tblPr>
              <a:tblGrid>
                <a:gridCol w="2401350"/>
                <a:gridCol w="1145075"/>
              </a:tblGrid>
              <a:tr h="453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 SemiBold"/>
                          <a:ea typeface="Roboto SemiBold"/>
                          <a:cs typeface="Roboto SemiBold"/>
                          <a:sym typeface="Roboto SemiBold"/>
                        </a:rPr>
                        <a:t>Trade </a:t>
                      </a:r>
                      <a:endParaRPr sz="1400" u="none" cap="none" strike="noStrike"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Target (Year)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</a:tr>
              <a:tr h="453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F.E. – EC (G)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/>
                        <a:t>3,312</a:t>
                      </a:r>
                      <a:endParaRPr sz="1400" u="none" cap="none" strike="noStrike"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3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EC – F.E. (Y)</a:t>
                      </a:r>
                      <a:endParaRPr b="0" i="0" sz="1200" u="none" cap="none" strike="noStrike">
                        <a:solidFill>
                          <a:srgbClr val="33333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/>
                        <a:t>7,440</a:t>
                      </a:r>
                      <a:endParaRPr sz="1400" u="none" cap="none" strike="noStrike"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</a:tbl>
          </a:graphicData>
        </a:graphic>
      </p:graphicFrame>
      <p:pic>
        <p:nvPicPr>
          <p:cNvPr descr="image.png" id="228" name="Google Shape;228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43535" y="2443793"/>
            <a:ext cx="3555950" cy="3619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9" name="Google Shape;229;p29"/>
          <p:cNvGraphicFramePr/>
          <p:nvPr/>
        </p:nvGraphicFramePr>
        <p:xfrm>
          <a:off x="6125494" y="29486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{7AB27474-ADA2-41B5-8DC3-F2878DB62DB9}</a:tableStyleId>
              </a:tblPr>
              <a:tblGrid>
                <a:gridCol w="2180925"/>
                <a:gridCol w="1365650"/>
              </a:tblGrid>
              <a:tr h="453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 SemiBold"/>
                          <a:ea typeface="Roboto SemiBold"/>
                          <a:cs typeface="Roboto SemiBold"/>
                          <a:sym typeface="Roboto SemiBold"/>
                        </a:rPr>
                        <a:t>Trade</a:t>
                      </a:r>
                      <a:endParaRPr sz="1400" u="none" cap="none" strike="noStrike"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Target (Year)</a:t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</a:tr>
              <a:tr h="453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CAME/WCCA – EC (CW)</a:t>
                      </a:r>
                      <a:endParaRPr b="0" i="0" sz="1200" u="none" cap="none" strike="noStrike">
                        <a:solidFill>
                          <a:srgbClr val="33333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/>
                        <a:t>258</a:t>
                      </a:r>
                      <a:endParaRPr sz="1400" u="none" cap="none" strike="noStrike"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3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3333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EC – CAME/WCCA (WC)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/>
                        <a:t>628</a:t>
                      </a:r>
                      <a:endParaRPr sz="1400" u="none" cap="none" strike="noStrike"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</a:tbl>
          </a:graphicData>
        </a:graphic>
      </p:graphicFrame>
      <p:sp>
        <p:nvSpPr>
          <p:cNvPr id="230" name="Google Shape;230;p29"/>
          <p:cNvSpPr txBox="1"/>
          <p:nvPr/>
        </p:nvSpPr>
        <p:spPr>
          <a:xfrm>
            <a:off x="2022775" y="4640625"/>
            <a:ext cx="20841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8FAFC"/>
                </a:solidFill>
                <a:latin typeface="Georgia"/>
                <a:ea typeface="Georgia"/>
                <a:cs typeface="Georgia"/>
                <a:sym typeface="Georgia"/>
              </a:rPr>
              <a:t>IMPORT</a:t>
            </a:r>
            <a:endParaRPr sz="2600">
              <a:solidFill>
                <a:srgbClr val="F8FAF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91" name="Google Shape;9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" y="1905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92" name="Google Shape;9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1820316"/>
            <a:ext cx="5429250" cy="8629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93" name="Google Shape;9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91250" y="1820316"/>
            <a:ext cx="5429250" cy="8629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94" name="Google Shape;94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1500" y="2997175"/>
            <a:ext cx="5429250" cy="8629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95" name="Google Shape;9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91250" y="3011834"/>
            <a:ext cx="5429250" cy="8629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96" name="Google Shape;9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81375" y="4174034"/>
            <a:ext cx="5429250" cy="8629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97" name="Google Shape;97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47750" y="2089844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/>
        </p:nvSpPr>
        <p:spPr>
          <a:xfrm>
            <a:off x="1724025" y="2020341"/>
            <a:ext cx="1780222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Economic Status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1724024" y="2296566"/>
            <a:ext cx="2512997" cy="226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64748B"/>
                </a:solidFill>
                <a:latin typeface="Roboto"/>
                <a:ea typeface="Roboto"/>
                <a:cs typeface="Roboto"/>
                <a:sym typeface="Roboto"/>
              </a:rPr>
              <a:t>GDP Forecast , Inflation , USA Tariff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100" name="Google Shape;100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48450" y="2089844"/>
            <a:ext cx="3429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7343775" y="2020341"/>
            <a:ext cx="1800225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Cargo Flow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7343775" y="2296566"/>
            <a:ext cx="1714500" cy="226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64748B"/>
                </a:solidFill>
                <a:latin typeface="Roboto"/>
                <a:ea typeface="Roboto"/>
                <a:cs typeface="Roboto"/>
                <a:sym typeface="Roboto"/>
              </a:rPr>
              <a:t>Import/Export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103" name="Google Shape;103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28700" y="3143250"/>
            <a:ext cx="3429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 txBox="1"/>
          <p:nvPr/>
        </p:nvSpPr>
        <p:spPr>
          <a:xfrm>
            <a:off x="1724025" y="3073747"/>
            <a:ext cx="2290286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2025 KPI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4"/>
          <p:cNvSpPr txBox="1"/>
          <p:nvPr/>
        </p:nvSpPr>
        <p:spPr>
          <a:xfrm>
            <a:off x="1724025" y="3349972"/>
            <a:ext cx="2181225" cy="4524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64748B"/>
                </a:solidFill>
                <a:latin typeface="Roboto"/>
                <a:ea typeface="Roboto"/>
                <a:cs typeface="Roboto"/>
                <a:sym typeface="Roboto"/>
              </a:rPr>
              <a:t>Performance Review (LAD/EGA/ELA)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106" name="Google Shape;106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648450" y="3143250"/>
            <a:ext cx="3429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 txBox="1"/>
          <p:nvPr/>
        </p:nvSpPr>
        <p:spPr>
          <a:xfrm>
            <a:off x="7343775" y="3073747"/>
            <a:ext cx="1810226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Operations KPI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4"/>
          <p:cNvSpPr txBox="1"/>
          <p:nvPr/>
        </p:nvSpPr>
        <p:spPr>
          <a:xfrm>
            <a:off x="7343775" y="3349972"/>
            <a:ext cx="2216684" cy="226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64748B"/>
                </a:solidFill>
                <a:latin typeface="Roboto"/>
                <a:ea typeface="Roboto"/>
                <a:cs typeface="Roboto"/>
                <a:sym typeface="Roboto"/>
              </a:rPr>
              <a:t>ECD/IMD &amp; OCD/OPD Review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109" name="Google Shape;109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857625" y="4443562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 txBox="1"/>
          <p:nvPr/>
        </p:nvSpPr>
        <p:spPr>
          <a:xfrm>
            <a:off x="4533900" y="4374059"/>
            <a:ext cx="1150143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2026 Goals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4"/>
          <p:cNvSpPr txBox="1"/>
          <p:nvPr/>
        </p:nvSpPr>
        <p:spPr>
          <a:xfrm>
            <a:off x="4533900" y="4650284"/>
            <a:ext cx="1095375" cy="186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64748B"/>
                </a:solidFill>
                <a:latin typeface="Roboto"/>
                <a:ea typeface="Roboto"/>
                <a:cs typeface="Roboto"/>
                <a:sym typeface="Roboto"/>
              </a:rPr>
              <a:t>Strategy &amp; Targets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4"/>
          <p:cNvSpPr txBox="1"/>
          <p:nvPr/>
        </p:nvSpPr>
        <p:spPr>
          <a:xfrm>
            <a:off x="571500" y="381000"/>
            <a:ext cx="1160145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n-US" sz="31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4"/>
          <p:cNvSpPr/>
          <p:nvPr/>
        </p:nvSpPr>
        <p:spPr>
          <a:xfrm>
            <a:off x="571500" y="971550"/>
            <a:ext cx="11049000" cy="28575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/>
          <p:nvPr/>
        </p:nvSpPr>
        <p:spPr>
          <a:xfrm>
            <a:off x="571500" y="381000"/>
            <a:ext cx="116016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lang="en-US" sz="3150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ECONOMIC STATUS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5"/>
          <p:cNvSpPr/>
          <p:nvPr/>
        </p:nvSpPr>
        <p:spPr>
          <a:xfrm>
            <a:off x="571500" y="971550"/>
            <a:ext cx="110490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1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/>
          <p:nvPr/>
        </p:nvSpPr>
        <p:spPr>
          <a:xfrm>
            <a:off x="571500" y="381000"/>
            <a:ext cx="116016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lang="en-US" sz="3150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USA TARIFF - FREE TRADE AGREEMENTS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6"/>
          <p:cNvSpPr/>
          <p:nvPr/>
        </p:nvSpPr>
        <p:spPr>
          <a:xfrm>
            <a:off x="571500" y="971550"/>
            <a:ext cx="110490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7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