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Inter Light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9" roundtripDataSignature="AMtx7mhO3FopD32HVixHvQYGuJa+JOi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nterLight-regular.fntdata"/><Relationship Id="rId16" Type="http://schemas.openxmlformats.org/officeDocument/2006/relationships/slide" Target="slides/slide11.xml"/><Relationship Id="rId19" Type="http://schemas.openxmlformats.org/officeDocument/2006/relationships/font" Target="fonts/InterLight-italic.fntdata"/><Relationship Id="rId18" Type="http://schemas.openxmlformats.org/officeDocument/2006/relationships/font" Target="fonts/InterLight-bold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Libro1" TargetMode="Externa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everbolshipping-my.sharepoint.com/personal/gabriela_montero_everbolshipping_bo/Documents/Documentos/EVERBOL/2026/Viaje%20Sao%20Paulo%2025.03/tabla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https://everbolshipping-my.sharepoint.com/personal/gabriela_montero_everbolshipping_bo/Documents/Documentos/EVERBOL/2026/Viaje%20Sao%20Paulo%2025.03/tablas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https://everbolshipping-my.sharepoint.com/personal/gabriela_montero_everbolshipping_bo/Documents/Documentos/EVERBOL/2026/Viaje%20Sao%20Paulo%2025.03/tablas.xlsx" TargetMode="Externa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https://everbolshipping-my.sharepoint.com/personal/gabriela_montero_everbolshipping_bo/Documents/Documentos/EVERBOL/2026/Viaje%20Sao%20Paulo%2025.03/tab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Hoja2!$F$12</c:f>
              <c:strCache>
                <c:ptCount val="1"/>
                <c:pt idx="0">
                  <c:v>EXPO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Hoja2!$E$13:$E$15</c:f>
              <c:strCache>
                <c:ptCount val="3"/>
                <c:pt idx="0">
                  <c:v>ARICA</c:v>
                </c:pt>
                <c:pt idx="1">
                  <c:v>IQUIQUE</c:v>
                </c:pt>
                <c:pt idx="2">
                  <c:v>ARICA + IQUIQUE</c:v>
                </c:pt>
              </c:strCache>
            </c:strRef>
          </c:cat>
          <c:val>
            <c:numRef>
              <c:f>Hoja2!$F$13:$F$15</c:f>
              <c:numCache>
                <c:formatCode>#,##0</c:formatCode>
                <c:ptCount val="3"/>
                <c:pt idx="0">
                  <c:v>40914</c:v>
                </c:pt>
                <c:pt idx="1">
                  <c:v>18047</c:v>
                </c:pt>
                <c:pt idx="2">
                  <c:v>58961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3-4C55-8673-BC3E1A635CA7}"/>
            </c:ext>
          </c:extLst>
        </c:ser>
        <c:ser>
          <c:idx val="1"/>
          <c:order val="1"/>
          <c:tx>
            <c:strRef>
              <c:f>Hoja2!$G$12</c:f>
              <c:strCache>
                <c:ptCount val="1"/>
                <c:pt idx="0">
                  <c:v>IMPO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Hoja2!$E$13:$E$15</c:f>
              <c:strCache>
                <c:ptCount val="3"/>
                <c:pt idx="0">
                  <c:v>ARICA</c:v>
                </c:pt>
                <c:pt idx="1">
                  <c:v>IQUIQUE</c:v>
                </c:pt>
                <c:pt idx="2">
                  <c:v>ARICA + IQUIQUE</c:v>
                </c:pt>
              </c:strCache>
            </c:strRef>
          </c:cat>
          <c:val>
            <c:numRef>
              <c:f>Hoja2!$G$13:$G$15</c:f>
              <c:numCache>
                <c:formatCode>#,##0</c:formatCode>
                <c:ptCount val="3"/>
                <c:pt idx="0">
                  <c:v>54097</c:v>
                </c:pt>
                <c:pt idx="1">
                  <c:v>14302</c:v>
                </c:pt>
                <c:pt idx="2">
                  <c:v>68399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3-4C55-8673-BC3E1A635C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14556767"/>
        <c:axId val="1114552607"/>
      </c:barChart>
      <c:catAx>
        <c:axId val="11145567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4552607"/>
        <c:crosses val="autoZero"/>
        <c:auto val="1"/>
        <c:lblAlgn val="ctr"/>
        <c:lblOffset val="100"/>
        <c:noMultiLvlLbl val="0"/>
      </c:catAx>
      <c:valAx>
        <c:axId val="111455260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14556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103687280685578E-2"/>
          <c:y val="0.1607692414352925"/>
          <c:w val="0.28774923109713479"/>
          <c:h val="0.13333994508641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Hoja1!$M$103</c:f>
              <c:strCache>
                <c:ptCount val="1"/>
                <c:pt idx="0">
                  <c:v>MSC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Hoja1!$N$103</c:f>
              <c:numCache>
                <c:formatCode>0%</c:formatCode>
                <c:ptCount val="1"/>
                <c:pt idx="0">
                  <c:v>0.432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47AB-B10A-24073B369334}"/>
            </c:ext>
          </c:extLst>
        </c:ser>
        <c:ser>
          <c:idx val="1"/>
          <c:order val="1"/>
          <c:tx>
            <c:strRef>
              <c:f>Hoja1!$M$104</c:f>
              <c:strCache>
                <c:ptCount val="1"/>
                <c:pt idx="0">
                  <c:v>MAERKS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Hoja1!$N$104</c:f>
              <c:numCache>
                <c:formatCode>0%</c:formatCode>
                <c:ptCount val="1"/>
                <c:pt idx="0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47AB-B10A-24073B369334}"/>
            </c:ext>
          </c:extLst>
        </c:ser>
        <c:ser>
          <c:idx val="2"/>
          <c:order val="2"/>
          <c:tx>
            <c:strRef>
              <c:f>Hoja1!$M$105</c:f>
              <c:strCache>
                <c:ptCount val="1"/>
                <c:pt idx="0">
                  <c:v>HAPPAG-LLOYD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Hoja1!$N$105</c:f>
              <c:numCache>
                <c:formatCode>0%</c:formatCode>
                <c:ptCount val="1"/>
                <c:pt idx="0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47AB-B10A-24073B369334}"/>
            </c:ext>
          </c:extLst>
        </c:ser>
        <c:ser>
          <c:idx val="3"/>
          <c:order val="3"/>
          <c:tx>
            <c:strRef>
              <c:f>Hoja1!$M$106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Hoja1!$N$106</c:f>
              <c:numCache>
                <c:formatCode>0%</c:formatCode>
                <c:ptCount val="1"/>
                <c:pt idx="0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B3-47AB-B10A-24073B369334}"/>
            </c:ext>
          </c:extLst>
        </c:ser>
        <c:ser>
          <c:idx val="4"/>
          <c:order val="4"/>
          <c:tx>
            <c:strRef>
              <c:f>Hoja1!$M$107</c:f>
              <c:strCache>
                <c:ptCount val="1"/>
                <c:pt idx="0">
                  <c:v>CMA - CGM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Hoja1!$N$107</c:f>
              <c:numCache>
                <c:formatCode>0%</c:formatCode>
                <c:ptCount val="1"/>
                <c:pt idx="0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3-47AB-B10A-24073B369334}"/>
            </c:ext>
          </c:extLst>
        </c:ser>
        <c:ser>
          <c:idx val="5"/>
          <c:order val="5"/>
          <c:tx>
            <c:strRef>
              <c:f>Hoja1!$M$108</c:f>
              <c:strCache>
                <c:ptCount val="1"/>
                <c:pt idx="0">
                  <c:v>COSCO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Hoja1!$N$108</c:f>
              <c:numCache>
                <c:formatCode>0%</c:formatCode>
                <c:ptCount val="1"/>
                <c:pt idx="0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B3-47AB-B10A-24073B369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4118159"/>
        <c:axId val="774114799"/>
      </c:barChart>
      <c:catAx>
        <c:axId val="774118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4114799"/>
        <c:crosses val="autoZero"/>
        <c:auto val="1"/>
        <c:lblAlgn val="ctr"/>
        <c:lblOffset val="100"/>
        <c:noMultiLvlLbl val="0"/>
      </c:catAx>
      <c:valAx>
        <c:axId val="77411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741181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Hoja1!$N$45</c:f>
              <c:strCache>
                <c:ptCount val="1"/>
                <c:pt idx="0">
                  <c:v>EXPO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D-4D59-B61F-A787D724B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D-4D59-B61F-A787D724B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6D-4D59-B61F-A787D724B0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Hoja1!$M$46:$M$48</c:f>
              <c:strCache>
                <c:ptCount val="3"/>
                <c:pt idx="0">
                  <c:v>COLOMBIA</c:v>
                </c:pt>
                <c:pt idx="1">
                  <c:v>ECUADOR</c:v>
                </c:pt>
                <c:pt idx="2">
                  <c:v>PERU</c:v>
                </c:pt>
              </c:strCache>
            </c:strRef>
          </c:cat>
          <c:val>
            <c:numRef>
              <c:f>Hoja1!$N$46:$N$48</c:f>
              <c:numCache>
                <c:formatCode>0%</c:formatCode>
                <c:ptCount val="3"/>
                <c:pt idx="0">
                  <c:v>0.41</c:v>
                </c:pt>
                <c:pt idx="1">
                  <c:v>0.36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6D-4D59-B61F-A787D724B0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Hoja1!$N$61</c:f>
              <c:strCache>
                <c:ptCount val="1"/>
                <c:pt idx="0">
                  <c:v>IMPO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0-4101-9383-A6D162A640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0-4101-9383-A6D162A64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Hoja1!$M$62:$M$63</c:f>
              <c:strCache>
                <c:ptCount val="2"/>
                <c:pt idx="0">
                  <c:v>CHINA</c:v>
                </c:pt>
                <c:pt idx="1">
                  <c:v>OTHERS</c:v>
                </c:pt>
              </c:strCache>
            </c:strRef>
          </c:cat>
          <c:val>
            <c:numRef>
              <c:f>Hoja1!$N$62:$N$63</c:f>
              <c:numCache>
                <c:formatCode>0.00%</c:formatCode>
                <c:ptCount val="2"/>
                <c:pt idx="0">
                  <c:v>0.87419999999999998</c:v>
                </c:pt>
                <c:pt idx="1">
                  <c:v>0.12479999999999999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F0-4101-9383-A6D162A64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Hoja1!$N$78</c:f>
              <c:strCache>
                <c:ptCount val="1"/>
                <c:pt idx="0">
                  <c:v>IMPO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3-4FE6-AE46-8D0376A2C5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3-4FE6-AE46-8D0376A2C5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3-4FE6-AE46-8D0376A2C5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Hoja1!$M$79:$M$81</c:f>
              <c:strCache>
                <c:ptCount val="3"/>
                <c:pt idx="0">
                  <c:v>COLOMBIA</c:v>
                </c:pt>
                <c:pt idx="1">
                  <c:v>ECUADOR</c:v>
                </c:pt>
                <c:pt idx="2">
                  <c:v>PERU</c:v>
                </c:pt>
              </c:strCache>
            </c:strRef>
          </c:cat>
          <c:val>
            <c:numRef>
              <c:f>Hoja1!$N$79:$N$81</c:f>
              <c:numCache>
                <c:formatCode>0%</c:formatCode>
                <c:ptCount val="3"/>
                <c:pt idx="0">
                  <c:v>0.58750000000000002</c:v>
                </c:pt>
                <c:pt idx="1">
                  <c:v>0.25640000000000002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73-4FE6-AE46-8D0376A2C5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0.45053</cdr:x>
      <cdr:y>0.68265</cdr:y>
    </cdr:from>
    <cdr:to>
      <cdr:x>0.54467</cdr:x>
      <cdr:y>0.75498</cdr:y>
    </cdr:to>
    <cdr:sp macro="" textlink="">
      <cdr:nvSpPr>
        <cdr:cNvPr id="3" name="CuadroTexto 9">
          <a:extLst xmlns:a="http://schemas.openxmlformats.org/drawingml/2006/main">
            <a:ext uri="{FF2B5EF4-FFF2-40B4-BE49-F238E27FC236}">
              <a16:creationId xmlns:a16="http://schemas.microsoft.com/office/drawing/2014/main" id="{06920DE1-5E38-4FAF-A495-84B6CAE3B4F4}"/>
            </a:ext>
          </a:extLst>
        </cdr:cNvPr>
        <cdr:cNvSpPr txBox="1"/>
      </cdr:nvSpPr>
      <cdr:spPr>
        <a:xfrm xmlns:a="http://schemas.openxmlformats.org/drawingml/2006/main">
          <a:off x="3713111" y="2865692"/>
          <a:ext cx="775861" cy="3036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MX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In TEU</a:t>
          </a:r>
          <a:endParaRPr lang="es-PE" b="1" dirty="0">
            <a:solidFill>
              <a:schemeClr val="tx1">
                <a:lumMod val="75000"/>
                <a:lumOff val="25000"/>
              </a:schemeClr>
            </a:solidFill>
            <a:latin typeface="Montserrat" panose="00000500000000000000" pitchFamily="2" charset="0"/>
          </a:endParaRPr>
        </a:p>
      </cdr:txBody>
    </cdr:sp>
  </cdr:relSizeAnchor>
  <cdr:relSizeAnchor xmlns:cdr="http://schemas.openxmlformats.org/drawingml/2006/chartDrawing">
    <cdr:from>
      <cdr:x>0.77405</cdr:x>
      <cdr:y>0.13228</cdr:y>
    </cdr:from>
    <cdr:to>
      <cdr:x>0.86819</cdr:x>
      <cdr:y>0.20462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379F2AA-3D5E-4EDB-BA80-AB79A480FD7A}"/>
            </a:ext>
          </a:extLst>
        </cdr:cNvPr>
        <cdr:cNvSpPr txBox="1"/>
      </cdr:nvSpPr>
      <cdr:spPr>
        <a:xfrm xmlns:a="http://schemas.openxmlformats.org/drawingml/2006/main">
          <a:off x="6379387" y="555296"/>
          <a:ext cx="775862" cy="3036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In TEU</a:t>
          </a:r>
          <a:endParaRPr lang="es-PE" sz="1400" b="1" dirty="0">
            <a:solidFill>
              <a:schemeClr val="tx1">
                <a:lumMod val="75000"/>
                <a:lumOff val="25000"/>
              </a:schemeClr>
            </a:solidFill>
            <a:latin typeface="Montserrat" panose="000005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0.43572</cdr:x>
      <cdr:y>0.42649</cdr:y>
    </cdr:from>
    <cdr:to>
      <cdr:x>0.55999</cdr:x>
      <cdr:y>0.5735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DAE97DFB-0172-11BE-7147-92C83DDAF65D}"/>
            </a:ext>
          </a:extLst>
        </cdr:cNvPr>
        <cdr:cNvSpPr txBox="1"/>
      </cdr:nvSpPr>
      <cdr:spPr>
        <a:xfrm xmlns:a="http://schemas.openxmlformats.org/drawingml/2006/main">
          <a:off x="3238443" y="2232251"/>
          <a:ext cx="923651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es-PE" sz="4400" b="1" dirty="0">
              <a:latin typeface="Montserrat" panose="00000500000000000000" pitchFamily="2" charset="0"/>
            </a:rPr>
            <a:t>FE</a:t>
          </a:r>
          <a:endParaRPr lang="es-PE" sz="4400" b="1" dirty="0">
            <a:solidFill>
              <a:srgbClr val="C0504D"/>
            </a:solidFill>
            <a:latin typeface="Montserrat" panose="000005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Relationship Id="rId4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8" name="Google Shape;7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1143000" y="2206972"/>
            <a:ext cx="6400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PE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143000" y="321662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PE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2026 LATIN AMERICA AGENCY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571500" y="1296121"/>
            <a:ext cx="1104900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Target Indicators (2026 – 2030)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Export Growth	</a:t>
            </a:r>
            <a:r>
              <a:rPr b="0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8% – 12%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 Growth	</a:t>
            </a:r>
            <a:r>
              <a:rPr b="0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2% – 4%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Trade Balance 	</a:t>
            </a:r>
            <a:r>
              <a:rPr b="0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Surplus (+$1.5B / year)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Primary Driver	</a:t>
            </a:r>
            <a:r>
              <a:rPr b="0" i="0" lang="es-PE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🡪 Mining and Industrial Agribusiness</a:t>
            </a:r>
            <a:endParaRPr b="0" i="0" sz="2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n que contiene piso, interior, cuarto, tabla&#10;&#10;El contenido generado por IA puede ser incorrecto."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8460" y="3589748"/>
            <a:ext cx="8615680" cy="316500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/>
        </p:nvSpPr>
        <p:spPr>
          <a:xfrm>
            <a:off x="187452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456" y="1933700"/>
            <a:ext cx="5524500" cy="406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0956" y="1933700"/>
            <a:ext cx="6013704" cy="406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2"/>
          <p:cNvSpPr/>
          <p:nvPr/>
        </p:nvSpPr>
        <p:spPr>
          <a:xfrm>
            <a:off x="492521" y="4867870"/>
            <a:ext cx="47243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Salar de Uyuni</a:t>
            </a:r>
            <a:endParaRPr/>
          </a:p>
        </p:txBody>
      </p:sp>
      <p:sp>
        <p:nvSpPr>
          <p:cNvPr id="258" name="Google Shape;258;p12"/>
          <p:cNvSpPr/>
          <p:nvPr/>
        </p:nvSpPr>
        <p:spPr>
          <a:xfrm>
            <a:off x="5870956" y="5020902"/>
            <a:ext cx="42627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Titicaca Lake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7" name="Google Shape;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" name="Google Shape;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0" name="Google Shape;9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PE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724024" y="2296566"/>
            <a:ext cx="3797210" cy="34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PE" sz="16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95" name="Google Shape;9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PE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343775" y="2296566"/>
            <a:ext cx="1714500" cy="34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PE" sz="16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98" name="Google Shape;9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PE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565909" y="3373897"/>
            <a:ext cx="3876675" cy="34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PE" sz="16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1" name="Google Shape;10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PE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343775" y="3349972"/>
            <a:ext cx="3219722" cy="34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PE" sz="16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4" name="Google Shape;10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PE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533900" y="4650284"/>
            <a:ext cx="2457450" cy="34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PE" sz="160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18231" y="1686493"/>
            <a:ext cx="6530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Population	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12.58 million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Territory	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1,098,581 sqm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GDP growth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1.50%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 GDP per capita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$4,590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5. Exports	 	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$5,776 million</a:t>
            </a: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6. Imports		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$7,220 million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7. Inflation rate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8. Currency	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Official 6.96 / Blue 9.3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9. Trade policy		</a:t>
            </a: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Open market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		Export promotion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		Zero import tariff  (2026)</a:t>
            </a:r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6945086" y="1390258"/>
            <a:ext cx="4965811" cy="4978611"/>
            <a:chOff x="7036526" y="1487451"/>
            <a:chExt cx="4252328" cy="4153260"/>
          </a:xfrm>
        </p:grpSpPr>
        <p:pic>
          <p:nvPicPr>
            <p:cNvPr descr="Mapa&#10;&#10;El contenido generado por IA puede ser incorrecto." id="117" name="Google Shape;11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6526" y="1487451"/>
              <a:ext cx="4252328" cy="415326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descr="Mapa&#10;&#10;El contenido generado por IA puede ser incorrecto." id="118" name="Google Shape;11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34119" y="2440185"/>
              <a:ext cx="1668133" cy="15783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4"/>
          <p:cNvSpPr txBox="1"/>
          <p:nvPr/>
        </p:nvSpPr>
        <p:spPr>
          <a:xfrm>
            <a:off x="506186" y="1339132"/>
            <a:ext cx="51834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Plurinational State of Bolivia</a:t>
            </a:r>
            <a:endParaRPr b="0" i="0" sz="2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cono Redondo Vectorial De La Bandera De Bolivia Stock de ilustración -  Ilustración: 103155153"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4708" y="1168918"/>
            <a:ext cx="929783" cy="92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15931" y="1196804"/>
            <a:ext cx="64182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Main Export Commodities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9664534" y="3848587"/>
            <a:ext cx="248177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Soy &amp; derivatives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Frozen beef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Mineral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Sugar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PE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Wood</a:t>
            </a:r>
            <a:endParaRPr b="1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98556" y="4810462"/>
            <a:ext cx="26019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Minerals: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Zinc, Silver, Tin</a:t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Quinoa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503231" y="2599293"/>
            <a:ext cx="26019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Minerals: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Zinc, Silver, Tin</a:t>
            </a:r>
            <a:endParaRPr b="1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Coffee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Leather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9674906" y="2177756"/>
            <a:ext cx="190468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Brazil nuts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Almonds</a:t>
            </a: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3576853" y="1832215"/>
            <a:ext cx="5698325" cy="4405880"/>
            <a:chOff x="5858098" y="1687499"/>
            <a:chExt cx="5038502" cy="4149655"/>
          </a:xfrm>
        </p:grpSpPr>
        <p:pic>
          <p:nvPicPr>
            <p:cNvPr id="133" name="Google Shape;13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58098" y="1687499"/>
              <a:ext cx="5038502" cy="414965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134" name="Google Shape;134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00443" y="3509820"/>
              <a:ext cx="356489" cy="278297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5098"/>
                </a:srgbClr>
              </a:outerShdw>
            </a:effectLst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01483" y="3795173"/>
              <a:ext cx="356489" cy="278297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5098"/>
                </a:srgbClr>
              </a:outerShdw>
            </a:effectLst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07323" y="3881676"/>
              <a:ext cx="356489" cy="278297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5098"/>
                </a:srgbClr>
              </a:outerShdw>
            </a:effectLst>
          </p:spPr>
        </p:pic>
        <p:pic>
          <p:nvPicPr>
            <p:cNvPr id="137" name="Google Shape;13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92989" y="4318473"/>
              <a:ext cx="356489" cy="278297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5098"/>
                </a:srgbClr>
              </a:outerShdw>
            </a:effectLst>
          </p:spPr>
        </p:pic>
        <p:pic>
          <p:nvPicPr>
            <p:cNvPr descr="Puerto - Iconos gratis de mapas y ubicación" id="138" name="Google Shape;13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8825" y="4343448"/>
              <a:ext cx="205531" cy="205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uerto - Iconos gratis de mapas y ubicación" id="139" name="Google Shape;13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04729" y="4861748"/>
              <a:ext cx="205531" cy="205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5"/>
            <p:cNvSpPr/>
            <p:nvPr/>
          </p:nvSpPr>
          <p:spPr>
            <a:xfrm>
              <a:off x="6890553" y="3736864"/>
              <a:ext cx="563458" cy="202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 Paz</a:t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762149" y="3963546"/>
              <a:ext cx="885576" cy="23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0800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Cochabamba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584593" y="4071076"/>
              <a:ext cx="885576" cy="202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720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Santa Cruz</a:t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94036" y="4187407"/>
              <a:ext cx="885576" cy="202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720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 la Sierra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314387" y="4204939"/>
              <a:ext cx="885576" cy="173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720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Oruro</a:t>
              </a:r>
              <a:endParaRPr/>
            </a:p>
          </p:txBody>
        </p:sp>
        <p:pic>
          <p:nvPicPr>
            <p:cNvPr descr="Puntero de ubicación del mapa - Iconos gratis de mapas y banderas" id="145" name="Google Shape;145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18048" y="4169966"/>
              <a:ext cx="157363" cy="157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5"/>
            <p:cNvSpPr/>
            <p:nvPr/>
          </p:nvSpPr>
          <p:spPr>
            <a:xfrm>
              <a:off x="7892787" y="4070646"/>
              <a:ext cx="76235" cy="65275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326312" y="3805584"/>
              <a:ext cx="76235" cy="65275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618738" y="4251452"/>
              <a:ext cx="76235" cy="65275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untero de ubicación del mapa - Iconos gratis de mapas y banderas" id="149" name="Google Shape;14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52222" y="4056601"/>
              <a:ext cx="157363" cy="157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untero de ubicación del mapa - Iconos gratis de mapas y banderas" id="150" name="Google Shape;15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99569" y="3788086"/>
              <a:ext cx="157363" cy="157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untero de ubicación del mapa - Iconos gratis de mapas y banderas" id="151" name="Google Shape;15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73496" y="4236595"/>
              <a:ext cx="157364" cy="15736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2" name="Google Shape;152;p5"/>
          <p:cNvCxnSpPr/>
          <p:nvPr/>
        </p:nvCxnSpPr>
        <p:spPr>
          <a:xfrm rot="10800000">
            <a:off x="3290495" y="3377959"/>
            <a:ext cx="1691400" cy="389100"/>
          </a:xfrm>
          <a:prstGeom prst="bentConnector3">
            <a:avLst>
              <a:gd fmla="val 50000" name="adj1"/>
            </a:avLst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3" name="Google Shape;153;p5"/>
          <p:cNvCxnSpPr/>
          <p:nvPr/>
        </p:nvCxnSpPr>
        <p:spPr>
          <a:xfrm flipH="1" rot="10800000">
            <a:off x="6712233" y="2722168"/>
            <a:ext cx="2736600" cy="741300"/>
          </a:xfrm>
          <a:prstGeom prst="bentConnector3">
            <a:avLst>
              <a:gd fmla="val 50000" name="adj1"/>
            </a:avLst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4" name="Google Shape;154;p5"/>
          <p:cNvCxnSpPr/>
          <p:nvPr/>
        </p:nvCxnSpPr>
        <p:spPr>
          <a:xfrm>
            <a:off x="7462856" y="4397163"/>
            <a:ext cx="1914300" cy="524100"/>
          </a:xfrm>
          <a:prstGeom prst="bentConnector3">
            <a:avLst>
              <a:gd fmla="val 50000" name="adj1"/>
            </a:avLst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5" name="Google Shape;155;p5"/>
          <p:cNvSpPr txBox="1"/>
          <p:nvPr/>
        </p:nvSpPr>
        <p:spPr>
          <a:xfrm>
            <a:off x="5400961" y="6396335"/>
            <a:ext cx="13532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Quinoa</a:t>
            </a:r>
            <a:endParaRPr/>
          </a:p>
        </p:txBody>
      </p:sp>
      <p:cxnSp>
        <p:nvCxnSpPr>
          <p:cNvPr id="156" name="Google Shape;156;p5"/>
          <p:cNvCxnSpPr/>
          <p:nvPr/>
        </p:nvCxnSpPr>
        <p:spPr>
          <a:xfrm flipH="1">
            <a:off x="3295471" y="5202220"/>
            <a:ext cx="2834097" cy="177743"/>
          </a:xfrm>
          <a:prstGeom prst="straightConnector1">
            <a:avLst/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7" name="Google Shape;157;p5"/>
          <p:cNvCxnSpPr/>
          <p:nvPr/>
        </p:nvCxnSpPr>
        <p:spPr>
          <a:xfrm>
            <a:off x="6177913" y="5202462"/>
            <a:ext cx="0" cy="1257195"/>
          </a:xfrm>
          <a:prstGeom prst="straightConnector1">
            <a:avLst/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8" name="Google Shape;158;p5"/>
          <p:cNvSpPr/>
          <p:nvPr/>
        </p:nvSpPr>
        <p:spPr>
          <a:xfrm>
            <a:off x="6105006" y="5132510"/>
            <a:ext cx="86219" cy="69305"/>
          </a:xfrm>
          <a:prstGeom prst="ellipse">
            <a:avLst/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untero de ubicación del mapa - Iconos gratis de mapas y banderas" id="159" name="Google Shape;15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1599" y="5118270"/>
            <a:ext cx="177971" cy="16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5774739" y="5060148"/>
            <a:ext cx="100154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2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Potosí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5"/>
          <p:cNvCxnSpPr/>
          <p:nvPr/>
        </p:nvCxnSpPr>
        <p:spPr>
          <a:xfrm flipH="1">
            <a:off x="3311476" y="4784217"/>
            <a:ext cx="2294403" cy="622779"/>
          </a:xfrm>
          <a:prstGeom prst="straightConnector1">
            <a:avLst/>
          </a:prstGeom>
          <a:noFill/>
          <a:ln cap="flat" cmpd="sng" w="6667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2" name="Google Shape;162;p5"/>
          <p:cNvSpPr/>
          <p:nvPr/>
        </p:nvSpPr>
        <p:spPr>
          <a:xfrm rot="10800000">
            <a:off x="3004111" y="2542669"/>
            <a:ext cx="268702" cy="167083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 rot="10800000">
            <a:off x="3013367" y="4759777"/>
            <a:ext cx="214135" cy="123955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9515155" y="1877215"/>
            <a:ext cx="268702" cy="167083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9490178" y="3848587"/>
            <a:ext cx="267490" cy="217260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17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6"/>
          <p:cNvGraphicFramePr/>
          <p:nvPr/>
        </p:nvGraphicFramePr>
        <p:xfrm>
          <a:off x="571500" y="1340741"/>
          <a:ext cx="8241575" cy="419789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1" name="Google Shape;171;p6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7727554" y="5931439"/>
            <a:ext cx="28676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Over 2,000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Reefer/year - Asia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8248114" y="3067159"/>
            <a:ext cx="16546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2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53% IMPO</a:t>
            </a:r>
            <a:endParaRPr b="1" i="0" sz="22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8236018" y="4079180"/>
            <a:ext cx="17171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2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47% EXPO</a:t>
            </a:r>
            <a:endParaRPr b="1" i="0" sz="22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633330" y="2681115"/>
            <a:ext cx="790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4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In TEU</a:t>
            </a:r>
            <a:endParaRPr b="1" i="0" sz="14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hina impondrá aranceles del 55% a la carne vacuna y obliga a la Argentina  a repensar su estrategia productiva Para 2026, China fijó un cupo global  cercano a las 2,7 millones de" id="177" name="Google Shape;1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8024" y="5517259"/>
            <a:ext cx="1252597" cy="125259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cxnSp>
        <p:nvCxnSpPr>
          <p:cNvPr id="178" name="Google Shape;178;p6"/>
          <p:cNvCxnSpPr/>
          <p:nvPr/>
        </p:nvCxnSpPr>
        <p:spPr>
          <a:xfrm>
            <a:off x="8670290" y="1941195"/>
            <a:ext cx="0" cy="3552825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6"/>
          <p:cNvCxnSpPr/>
          <p:nvPr/>
        </p:nvCxnSpPr>
        <p:spPr>
          <a:xfrm>
            <a:off x="704850" y="2047875"/>
            <a:ext cx="0" cy="3476625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6"/>
          <p:cNvSpPr txBox="1"/>
          <p:nvPr/>
        </p:nvSpPr>
        <p:spPr>
          <a:xfrm>
            <a:off x="1305781" y="1190530"/>
            <a:ext cx="67730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3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Throughput Bolivia </a:t>
            </a:r>
            <a:r>
              <a:rPr b="1" i="0" lang="es-PE" sz="32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127,360 TEU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" name="Google Shape;181;p6"/>
          <p:cNvCxnSpPr/>
          <p:nvPr/>
        </p:nvCxnSpPr>
        <p:spPr>
          <a:xfrm>
            <a:off x="6009886" y="1915764"/>
            <a:ext cx="0" cy="360873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6"/>
          <p:cNvSpPr txBox="1"/>
          <p:nvPr/>
        </p:nvSpPr>
        <p:spPr>
          <a:xfrm>
            <a:off x="3916680" y="5517259"/>
            <a:ext cx="1596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IQUIQUE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25%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424137" y="5538638"/>
            <a:ext cx="1208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6038835" y="5501825"/>
            <a:ext cx="29787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ARICA + IQUIQUE</a:t>
            </a:r>
            <a:endParaRPr/>
          </a:p>
        </p:txBody>
      </p:sp>
      <p:cxnSp>
        <p:nvCxnSpPr>
          <p:cNvPr id="185" name="Google Shape;185;p6"/>
          <p:cNvCxnSpPr/>
          <p:nvPr/>
        </p:nvCxnSpPr>
        <p:spPr>
          <a:xfrm>
            <a:off x="3357245" y="1915764"/>
            <a:ext cx="0" cy="360873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 rot="-5400000">
            <a:off x="-1938628" y="3052586"/>
            <a:ext cx="58492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Market share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by Shipping Line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0" y="6062682"/>
            <a:ext cx="38380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4F81BD"/>
                </a:solidFill>
                <a:latin typeface="Montserrat"/>
                <a:ea typeface="Montserrat"/>
                <a:cs typeface="Montserrat"/>
                <a:sym typeface="Montserrat"/>
              </a:rPr>
              <a:t>MSC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   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ALPACA | INCA</a:t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MAERSK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ATACAMA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/>
          </a:p>
        </p:txBody>
      </p:sp>
      <p:graphicFrame>
        <p:nvGraphicFramePr>
          <p:cNvPr id="194" name="Google Shape;194;p7"/>
          <p:cNvGraphicFramePr/>
          <p:nvPr/>
        </p:nvGraphicFramePr>
        <p:xfrm>
          <a:off x="1737360" y="1158006"/>
          <a:ext cx="8991600" cy="461733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95" name="Google Shape;195;p7"/>
          <p:cNvSpPr txBox="1"/>
          <p:nvPr/>
        </p:nvSpPr>
        <p:spPr>
          <a:xfrm>
            <a:off x="8387832" y="6083796"/>
            <a:ext cx="36009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4BACC6"/>
                </a:solidFill>
                <a:latin typeface="Montserrat"/>
                <a:ea typeface="Montserrat"/>
                <a:cs typeface="Montserrat"/>
                <a:sym typeface="Montserrat"/>
              </a:rPr>
              <a:t>CMA CGM 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ACSA2 | INCA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F79646"/>
                </a:solidFill>
                <a:latin typeface="Montserrat"/>
                <a:ea typeface="Montserrat"/>
                <a:cs typeface="Montserrat"/>
                <a:sym typeface="Montserrat"/>
              </a:rPr>
              <a:t>COSCO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  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WSA2</a:t>
            </a:r>
            <a:endParaRPr/>
          </a:p>
        </p:txBody>
      </p:sp>
      <p:sp>
        <p:nvSpPr>
          <p:cNvPr id="196" name="Google Shape;196;p7"/>
          <p:cNvSpPr txBox="1"/>
          <p:nvPr/>
        </p:nvSpPr>
        <p:spPr>
          <a:xfrm>
            <a:off x="3252297" y="5775336"/>
            <a:ext cx="50905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0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FE SHIPPING LINE SERVICES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3637280" y="6131088"/>
            <a:ext cx="4377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9BBB59"/>
                </a:solidFill>
                <a:latin typeface="Montserrat"/>
                <a:ea typeface="Montserrat"/>
                <a:cs typeface="Montserrat"/>
                <a:sym typeface="Montserrat"/>
              </a:rPr>
              <a:t>HAPAG LLOYD 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AN1 | AN2 | PEX2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1800" u="none" cap="none" strike="noStrike">
                <a:solidFill>
                  <a:srgbClr val="8064A2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b="1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         🡪 </a:t>
            </a:r>
            <a:r>
              <a:rPr b="0" i="0" lang="es-PE" sz="1800" u="none" cap="none" strike="noStrike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ALX1 |ALX2</a:t>
            </a:r>
            <a:endParaRPr b="1" i="0" sz="1800" u="none" cap="none" strike="noStrike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8"/>
          <p:cNvGraphicFramePr/>
          <p:nvPr/>
        </p:nvGraphicFramePr>
        <p:xfrm>
          <a:off x="4381021" y="1212275"/>
          <a:ext cx="8796908" cy="536292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03" name="Google Shape;203;p8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4561905" y="1059757"/>
            <a:ext cx="25318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6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EXPO</a:t>
            </a:r>
            <a:endParaRPr b="1" i="0" sz="6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6904" y="1591044"/>
            <a:ext cx="6790323" cy="456679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2426431" y="3489719"/>
            <a:ext cx="923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</a:t>
            </a:r>
            <a:endParaRPr b="1" i="0" sz="4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8196075" y="3509015"/>
            <a:ext cx="12009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WS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439603" y="6309890"/>
            <a:ext cx="32640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CHINA       OTHERS</a:t>
            </a:r>
            <a:endParaRPr b="1" i="0" sz="2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1247869" y="6422673"/>
            <a:ext cx="271462" cy="23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2814445" y="6425305"/>
            <a:ext cx="271462" cy="23083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6022752" y="6318693"/>
            <a:ext cx="5745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COLOMBIA       ECUADOR       PERU</a:t>
            </a:r>
            <a:endParaRPr b="1" i="0" sz="2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5751290" y="6434108"/>
            <a:ext cx="271462" cy="23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196075" y="6404516"/>
            <a:ext cx="271462" cy="23083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0412262" y="6439018"/>
            <a:ext cx="271462" cy="230833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9"/>
          <p:cNvGraphicFramePr/>
          <p:nvPr/>
        </p:nvGraphicFramePr>
        <p:xfrm>
          <a:off x="-914400" y="1196105"/>
          <a:ext cx="7615054" cy="536292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21" name="Google Shape;221;p9"/>
          <p:cNvGraphicFramePr/>
          <p:nvPr/>
        </p:nvGraphicFramePr>
        <p:xfrm>
          <a:off x="4807550" y="1181198"/>
          <a:ext cx="7943850" cy="543259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22" name="Google Shape;222;p9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561905" y="1059757"/>
            <a:ext cx="25318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60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IMPO</a:t>
            </a:r>
            <a:endParaRPr b="1" i="0" sz="60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8196075" y="3509015"/>
            <a:ext cx="12009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WS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1439603" y="6309890"/>
            <a:ext cx="32640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CHINA       OTHERS</a:t>
            </a:r>
            <a:endParaRPr b="1" i="0" sz="2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247869" y="6422673"/>
            <a:ext cx="271462" cy="23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2814445" y="6425305"/>
            <a:ext cx="271462" cy="23083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6022752" y="6318693"/>
            <a:ext cx="57454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COLOMBIA       ECUADOR       PERU</a:t>
            </a:r>
            <a:endParaRPr b="1" i="0" sz="2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5751290" y="6434108"/>
            <a:ext cx="271462" cy="23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8196075" y="6404516"/>
            <a:ext cx="271462" cy="230833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10412262" y="6439018"/>
            <a:ext cx="271462" cy="230833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50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/>
        </p:nvSpPr>
        <p:spPr>
          <a:xfrm>
            <a:off x="571500" y="381306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PE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Bolivia Market Introduction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-60961" y="2683164"/>
            <a:ext cx="12052663" cy="358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O/O Service only. Trucking under merchant´s costs</a:t>
            </a:r>
            <a:endParaRPr/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Empty Drop-Off in Bolivia important for exports</a:t>
            </a:r>
            <a:endParaRPr b="1" i="0" sz="22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21 free days DM/DT by law</a:t>
            </a:r>
            <a:endParaRPr/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Arica offers 365 days free import storage. “ASPB” - clearance at Arica port</a:t>
            </a:r>
            <a:endParaRPr/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Iquique offers 30 days free import storage no “ASPB” clearance at the border</a:t>
            </a:r>
            <a:endParaRPr/>
          </a:p>
          <a:p>
            <a:pPr indent="-342900" lvl="0" marL="8001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1" i="0" lang="es-PE" sz="22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D&amp;D insurance collected by STME, covers container damage up to $2,000</a:t>
            </a:r>
            <a:endParaRPr/>
          </a:p>
        </p:txBody>
      </p:sp>
      <p:pic>
        <p:nvPicPr>
          <p:cNvPr descr="Diagrama&#10;&#10;El contenido generado por IA puede ser incorrecto."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0970" y="1095375"/>
            <a:ext cx="2383303" cy="160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2026-02-09T23:27:08Z</dcterms:created>
  <dc:creator>Gloria Barandiaran</dc:creator>
</cp:coreProperties>
</file>