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2.xml"/>
  <Override ContentType="application/vnd.openxmlformats-officedocument.drawingml.chartshapes+xml" PartName="/ppt/drawings/drawing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5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12192000"/>
  <p:notesSz cx="6858000" cy="9144000"/>
  <p:embeddedFontLst>
    <p:embeddedFont>
      <p:font typeface="Teko"/>
      <p:regular r:id="rId33"/>
      <p:bold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Arial Black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0" roundtripDataSignature="AMtx7mhsN+QN2M3iRWMFdCxjcTgYxaap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766D69C-DC17-41D5-A939-9B129FFE904D}">
  <a:tblStyle styleId="{E766D69C-DC17-41D5-A939-9B129FFE904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Tek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6.xml"/><Relationship Id="rId34" Type="http://schemas.openxmlformats.org/officeDocument/2006/relationships/font" Target="fonts/Teko-bold.fntdata"/><Relationship Id="rId15" Type="http://schemas.openxmlformats.org/officeDocument/2006/relationships/slide" Target="slides/slide9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-bold.fntdata"/><Relationship Id="rId17" Type="http://schemas.openxmlformats.org/officeDocument/2006/relationships/slide" Target="slides/slide11.xml"/><Relationship Id="rId39" Type="http://schemas.openxmlformats.org/officeDocument/2006/relationships/font" Target="fonts/ArialBlack-regular.fntdata"/><Relationship Id="rId16" Type="http://schemas.openxmlformats.org/officeDocument/2006/relationships/slide" Target="slides/slide10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\\10.10.10.34\MGT\LAAM\2026\LAAM%20DATA.xlsx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gbarandiaran\AppData\Local\Microsoft\Windows\INetCache\Content.Outlook\50P1RHYN\TEUS%202025.xlsx" TargetMode="Externa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Libro1" TargetMode="Externa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\\10.10.10.34\MGT\LAAM\2026\LAAM%20DATA.xlsx" TargetMode="External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file:///\\10.10.10.34\MGT\LAAM\2026\LAAM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59-4D48-AAFE-1B7189573AE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B359-4D48-AAFE-1B7189573AEE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59-4D48-AAFE-1B7189573AEE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359-4D48-AAFE-1B7189573AE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59-4D48-AAFE-1B7189573AE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359-4D48-AAFE-1B7189573A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Hoja2!$E$6:$E$12</c:f>
              <c:strCache>
                <c:ptCount val="7"/>
                <c:pt idx="0">
                  <c:v>Emergent Asia</c:v>
                </c:pt>
                <c:pt idx="1">
                  <c:v>China</c:v>
                </c:pt>
                <c:pt idx="2">
                  <c:v>Europe</c:v>
                </c:pt>
                <c:pt idx="3">
                  <c:v>USA</c:v>
                </c:pt>
                <c:pt idx="4">
                  <c:v>Latam</c:v>
                </c:pt>
                <c:pt idx="5">
                  <c:v>World</c:v>
                </c:pt>
                <c:pt idx="6">
                  <c:v>Peru</c:v>
                </c:pt>
              </c:strCache>
            </c:strRef>
          </c:cat>
          <c:val>
            <c:numRef>
              <c:f>Hoja2!$F$6:$F$12</c:f>
              <c:numCache>
                <c:formatCode>0.0%</c:formatCode>
                <c:ptCount val="7"/>
                <c:pt idx="0">
                  <c:v>4.7E-2</c:v>
                </c:pt>
                <c:pt idx="1">
                  <c:v>4.2000000000000003E-2</c:v>
                </c:pt>
                <c:pt idx="2">
                  <c:v>1.3999999999999999E-2</c:v>
                </c:pt>
                <c:pt idx="3">
                  <c:v>2.1000000000000001E-2</c:v>
                </c:pt>
                <c:pt idx="4">
                  <c:v>2.3E-2</c:v>
                </c:pt>
                <c:pt idx="5">
                  <c:v>3.1E-2</c:v>
                </c:pt>
                <c:pt idx="6">
                  <c:v>2.7000000000000003E-2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9-4D48-AAFE-1B7189573A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33721760"/>
        <c:axId val="1133718848"/>
      </c:barChart>
      <c:catAx>
        <c:axId val="1133721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PE"/>
          </a:p>
        </c:txPr>
        <c:crossAx val="1133718848"/>
        <c:crosses val="autoZero"/>
        <c:auto val="1"/>
        <c:lblAlgn val="ctr"/>
        <c:lblOffset val="100"/>
        <c:noMultiLvlLbl val="0"/>
      </c:catAx>
      <c:valAx>
        <c:axId val="1133718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13372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800" b="1" u="sng" dirty="0">
                <a:latin typeface="Montserrat" panose="00000500000000000000" pitchFamily="2" charset="0"/>
              </a:rPr>
              <a:t>Callao – Throughput TEU</a:t>
            </a:r>
          </a:p>
        </c:rich>
      </c:tx>
      <c:layout>
        <c:manualLayout>
          <c:xMode val="edge"/>
          <c:yMode val="edge"/>
          <c:x val="0.19624662334449205"/>
          <c:y val="6.537276632324516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Montserrat" panose="00000500000000000000" pitchFamily="2" charset="0"/>
              <a:ea typeface="+mn-ea"/>
              <a:cs typeface="+mn-cs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3.6425812420587428E-2"/>
          <c:y val="0.14202365634923475"/>
          <c:w val="0.9427594376247912"/>
          <c:h val="0.76711212561146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Hoja1!$B$6</c:f>
              <c:strCache>
                <c:ptCount val="1"/>
                <c:pt idx="0">
                  <c:v>Callao - TOTAL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7.0060820132608181E-4"/>
                  <c:y val="0.2543876876305147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F1-48F6-9F24-749C8441E1DF}"/>
                </c:ext>
              </c:extLst>
            </c:dLbl>
            <c:dLbl>
              <c:idx val="1"/>
              <c:layout>
                <c:manualLayout>
                  <c:x val="1.0407339746090793E-2"/>
                  <c:y val="0.343351051786635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78671314975128"/>
                      <c:h val="0.164455133168599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F1-48F6-9F24-749C8441E1DF}"/>
                </c:ext>
              </c:extLst>
            </c:dLbl>
            <c:dLbl>
              <c:idx val="2"/>
              <c:layout>
                <c:manualLayout>
                  <c:x val="3.917113870500144E-3"/>
                  <c:y val="0.3719464188368163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F1-48F6-9F24-749C8441E1DF}"/>
                </c:ext>
              </c:extLst>
            </c:dLbl>
            <c:dLbl>
              <c:idx val="3"/>
              <c:layout>
                <c:manualLayout>
                  <c:x val="0"/>
                  <c:y val="0.4354916789483309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F1-48F6-9F24-749C8441E1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FFFF0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P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Hoja1!$C$3:$F$3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Hoja1!$C$6:$F$6</c:f>
              <c:numCache>
                <c:formatCode>#,##0</c:formatCode>
                <c:ptCount val="4"/>
                <c:pt idx="0">
                  <c:v>2461505</c:v>
                </c:pt>
                <c:pt idx="1">
                  <c:v>2757429</c:v>
                </c:pt>
                <c:pt idx="2">
                  <c:v>3075190</c:v>
                </c:pt>
                <c:pt idx="3">
                  <c:v>3331353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7F1-48F6-9F24-749C8441E1D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09344735"/>
        <c:axId val="1509360543"/>
      </c:barChart>
      <c:catAx>
        <c:axId val="1509344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PE"/>
          </a:p>
        </c:txPr>
        <c:crossAx val="1509360543"/>
        <c:crosses val="autoZero"/>
        <c:auto val="1"/>
        <c:lblAlgn val="ctr"/>
        <c:lblOffset val="100"/>
        <c:noMultiLvlLbl val="0"/>
      </c:catAx>
      <c:valAx>
        <c:axId val="1509360543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0934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2000"/>
      </a:pPr>
      <a:endParaRPr lang="es-P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14795408028568E-2"/>
          <c:y val="1.7937865192903902E-2"/>
          <c:w val="0.93504375114762983"/>
          <c:h val="0.827325739867348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Hoja1!$B$7</c:f>
              <c:strCache>
                <c:ptCount val="1"/>
                <c:pt idx="0">
                  <c:v>EXP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Hoja1!$C$6:$J$6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Hoja1!$C$7:$J$7</c:f>
              <c:numCache>
                <c:formatCode>#,##0</c:formatCode>
                <c:ptCount val="8"/>
                <c:pt idx="0">
                  <c:v>21063</c:v>
                </c:pt>
                <c:pt idx="1">
                  <c:v>28336</c:v>
                </c:pt>
                <c:pt idx="2">
                  <c:v>27254</c:v>
                </c:pt>
                <c:pt idx="3">
                  <c:v>36844</c:v>
                </c:pt>
                <c:pt idx="4">
                  <c:v>35044</c:v>
                </c:pt>
                <c:pt idx="5">
                  <c:v>29351</c:v>
                </c:pt>
                <c:pt idx="6">
                  <c:v>41232</c:v>
                </c:pt>
                <c:pt idx="7">
                  <c:v>59974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10-4FFE-A8DB-2DA54F07C83E}"/>
            </c:ext>
          </c:extLst>
        </c:ser>
        <c:ser>
          <c:idx val="1"/>
          <c:order val="1"/>
          <c:tx>
            <c:strRef>
              <c:f>Hoja1!$B$8</c:f>
              <c:strCache>
                <c:ptCount val="1"/>
                <c:pt idx="0">
                  <c:v>IMP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Hoja1!$C$6:$J$6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Hoja1!$C$8:$J$8</c:f>
              <c:numCache>
                <c:formatCode>#,##0</c:formatCode>
                <c:ptCount val="8"/>
                <c:pt idx="0">
                  <c:v>38159</c:v>
                </c:pt>
                <c:pt idx="1">
                  <c:v>46935</c:v>
                </c:pt>
                <c:pt idx="2">
                  <c:v>43186</c:v>
                </c:pt>
                <c:pt idx="3">
                  <c:v>46289</c:v>
                </c:pt>
                <c:pt idx="4">
                  <c:v>51110</c:v>
                </c:pt>
                <c:pt idx="5">
                  <c:v>47885</c:v>
                </c:pt>
                <c:pt idx="6">
                  <c:v>55163</c:v>
                </c:pt>
                <c:pt idx="7">
                  <c:v>79130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10-4FFE-A8DB-2DA54F07C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7889791"/>
        <c:axId val="797887295"/>
      </c:barChart>
      <c:lineChart>
        <c:grouping val="standard"/>
        <c:varyColors val="0"/>
        <c:ser>
          <c:idx val="2"/>
          <c:order val="2"/>
          <c:tx>
            <c:strRef>
              <c:f>Hoja1!$B$9</c:f>
              <c:strCache>
                <c:ptCount val="1"/>
                <c:pt idx="0">
                  <c:v>Throughput TEU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9592645182150232E-2"/>
                  <c:y val="5.744461344160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10-4FFE-A8DB-2DA54F07C83E}"/>
                </c:ext>
              </c:extLst>
            </c:dLbl>
            <c:dLbl>
              <c:idx val="1"/>
              <c:layout>
                <c:manualLayout>
                  <c:x val="-5.1721918459979456E-2"/>
                  <c:y val="3.7463878331482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10-4FFE-A8DB-2DA54F07C83E}"/>
                </c:ext>
              </c:extLst>
            </c:dLbl>
            <c:dLbl>
              <c:idx val="2"/>
              <c:layout>
                <c:manualLayout>
                  <c:x val="-5.7343866118672891E-2"/>
                  <c:y val="5.9942205330372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210-4FFE-A8DB-2DA54F07C83E}"/>
                </c:ext>
              </c:extLst>
            </c:dLbl>
            <c:dLbl>
              <c:idx val="3"/>
              <c:layout>
                <c:manualLayout>
                  <c:x val="-5.9592645182150218E-2"/>
                  <c:y val="4.7790388459570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10-4FFE-A8DB-2DA54F07C83E}"/>
                </c:ext>
              </c:extLst>
            </c:dLbl>
            <c:dLbl>
              <c:idx val="4"/>
              <c:layout>
                <c:manualLayout>
                  <c:x val="-5.2846307991718119E-2"/>
                  <c:y val="1.3677657297866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10-4FFE-A8DB-2DA54F07C83E}"/>
                </c:ext>
              </c:extLst>
            </c:dLbl>
            <c:dLbl>
              <c:idx val="5"/>
              <c:layout>
                <c:manualLayout>
                  <c:x val="-5.2846307991718119E-2"/>
                  <c:y val="3.2626586707607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10-4FFE-A8DB-2DA54F07C83E}"/>
                </c:ext>
              </c:extLst>
            </c:dLbl>
            <c:dLbl>
              <c:idx val="6"/>
              <c:layout>
                <c:manualLayout>
                  <c:x val="-4.3851191737808652E-2"/>
                  <c:y val="3.5183268000670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10-4FFE-A8DB-2DA54F07C83E}"/>
                </c:ext>
              </c:extLst>
            </c:dLbl>
            <c:dLbl>
              <c:idx val="7"/>
              <c:layout>
                <c:manualLayout>
                  <c:x val="-3.8229244079115238E-2"/>
                  <c:y val="-3.7319854398442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10-4FFE-A8DB-2DA54F07C8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2"/>
                    </a:solidFill>
                    <a:latin typeface="Monserra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Hoja1!$C$6:$J$6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Hoja1!$C$9:$J$9</c:f>
              <c:numCache>
                <c:formatCode>#,##0</c:formatCode>
                <c:ptCount val="8"/>
                <c:pt idx="0">
                  <c:v>59222</c:v>
                </c:pt>
                <c:pt idx="1">
                  <c:v>75271</c:v>
                </c:pt>
                <c:pt idx="2">
                  <c:v>70440</c:v>
                </c:pt>
                <c:pt idx="3">
                  <c:v>83133</c:v>
                </c:pt>
                <c:pt idx="4">
                  <c:v>86154</c:v>
                </c:pt>
                <c:pt idx="5">
                  <c:v>77236</c:v>
                </c:pt>
                <c:pt idx="6">
                  <c:v>96395</c:v>
                </c:pt>
                <c:pt idx="7">
                  <c:v>139104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10-4FFE-A8DB-2DA54F07C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7889791"/>
        <c:axId val="797887295"/>
      </c:lineChart>
      <c:catAx>
        <c:axId val="7978897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Monserrat"/>
                <a:ea typeface="+mn-ea"/>
                <a:cs typeface="+mn-cs"/>
              </a:defRPr>
            </a:pPr>
            <a:endParaRPr lang="es-PE"/>
          </a:p>
        </c:txPr>
        <c:crossAx val="797887295"/>
        <c:crosses val="autoZero"/>
        <c:auto val="1"/>
        <c:lblAlgn val="ctr"/>
        <c:lblOffset val="100"/>
        <c:noMultiLvlLbl val="0"/>
      </c:catAx>
      <c:valAx>
        <c:axId val="797887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7978897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55000461265309"/>
          <c:y val="0.91762473448152504"/>
          <c:w val="0.36689990224008495"/>
          <c:h val="8.23752655184750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Monserra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7921595036514"/>
          <c:y val="6.4428324296303879E-2"/>
          <c:w val="0.8682555863636372"/>
          <c:h val="0.7349851335215913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'MKT SHARE'!$D$4</c:f>
              <c:strCache>
                <c:ptCount val="1"/>
                <c:pt idx="0">
                  <c:v>TEUS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A25-4B46-8D94-83B7330E0FA9}"/>
              </c:ext>
            </c:extLst>
          </c:dPt>
          <c:dLbls>
            <c:delete val="1"/>
          </c:dLbls>
          <c:cat>
            <c:strRef>
              <c:f>'MKT SHARE'!$B$5:$B$14</c:f>
              <c:strCache>
                <c:ptCount val="10"/>
                <c:pt idx="0">
                  <c:v>EGL</c:v>
                </c:pt>
                <c:pt idx="1">
                  <c:v>CMA</c:v>
                </c:pt>
                <c:pt idx="2">
                  <c:v>ONE</c:v>
                </c:pt>
                <c:pt idx="3">
                  <c:v>MRSK</c:v>
                </c:pt>
                <c:pt idx="4">
                  <c:v>HPL</c:v>
                </c:pt>
                <c:pt idx="5">
                  <c:v>MSC</c:v>
                </c:pt>
                <c:pt idx="6">
                  <c:v>COS +OOCL</c:v>
                </c:pt>
                <c:pt idx="7">
                  <c:v>PIL</c:v>
                </c:pt>
                <c:pt idx="8">
                  <c:v>WHL</c:v>
                </c:pt>
                <c:pt idx="9">
                  <c:v>ZIM</c:v>
                </c:pt>
              </c:strCache>
            </c:strRef>
          </c:cat>
          <c:val>
            <c:numRef>
              <c:f>'MKT SHARE'!$D$5:$D$14</c:f>
              <c:numCache>
                <c:formatCode>#,##0</c:formatCode>
                <c:ptCount val="10"/>
                <c:pt idx="0">
                  <c:v>54236</c:v>
                </c:pt>
                <c:pt idx="1">
                  <c:v>44079</c:v>
                </c:pt>
                <c:pt idx="2">
                  <c:v>27447</c:v>
                </c:pt>
                <c:pt idx="3">
                  <c:v>25461</c:v>
                </c:pt>
                <c:pt idx="4">
                  <c:v>23964</c:v>
                </c:pt>
                <c:pt idx="5">
                  <c:v>20423</c:v>
                </c:pt>
                <c:pt idx="6">
                  <c:v>11695</c:v>
                </c:pt>
                <c:pt idx="7">
                  <c:v>11331</c:v>
                </c:pt>
                <c:pt idx="8">
                  <c:v>10983</c:v>
                </c:pt>
                <c:pt idx="9">
                  <c:v>5505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5-4B46-8D94-83B7330E0F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00524639"/>
        <c:axId val="150052505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'MKT SHARE'!$C$4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defRPr>
                      </a:pPr>
                      <a:endParaRPr lang="es-PE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'MKT SHARE'!$B$5:$B$14</c15:sqref>
                        </c15:formulaRef>
                      </c:ext>
                    </c:extLst>
                    <c:strCache>
                      <c:ptCount val="10"/>
                      <c:pt idx="0">
                        <c:v>EGL</c:v>
                      </c:pt>
                      <c:pt idx="1">
                        <c:v>CMA</c:v>
                      </c:pt>
                      <c:pt idx="2">
                        <c:v>ONE</c:v>
                      </c:pt>
                      <c:pt idx="3">
                        <c:v>MRSK</c:v>
                      </c:pt>
                      <c:pt idx="4">
                        <c:v>HPL</c:v>
                      </c:pt>
                      <c:pt idx="5">
                        <c:v>MSC</c:v>
                      </c:pt>
                      <c:pt idx="6">
                        <c:v>COS +OOCL</c:v>
                      </c:pt>
                      <c:pt idx="7">
                        <c:v>PIL</c:v>
                      </c:pt>
                      <c:pt idx="8">
                        <c:v>WHL</c:v>
                      </c:pt>
                      <c:pt idx="9">
                        <c:v>ZIM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'MKT SHARE'!$C$5:$C$14</c15:sqref>
                        </c15:formulaRef>
                      </c:ext>
                    </c:extLst>
                    <c:numCache>
                      <c:formatCode>0.0%</c:formatCode>
                      <c:ptCount val="10"/>
                      <c:pt idx="0">
                        <c:v>0.22426119424585372</c:v>
                      </c:pt>
                      <c:pt idx="1">
                        <c:v>0.18226287302092681</c:v>
                      </c:pt>
                      <c:pt idx="2">
                        <c:v>0.11349098382008162</c:v>
                      </c:pt>
                      <c:pt idx="3">
                        <c:v>0.10527904466947566</c:v>
                      </c:pt>
                      <c:pt idx="4">
                        <c:v>9.9089078451722809E-2</c:v>
                      </c:pt>
                      <c:pt idx="5">
                        <c:v>8.4447348072923339E-2</c:v>
                      </c:pt>
                      <c:pt idx="6">
                        <c:v>4.8357818915577465E-2</c:v>
                      </c:pt>
                      <c:pt idx="7">
                        <c:v>4.685271022936368E-2</c:v>
                      </c:pt>
                      <c:pt idx="8">
                        <c:v>4.5413760166719733E-2</c:v>
                      </c:pt>
                      <c:pt idx="9">
                        <c:v>2.2762701421996916E-2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A25-4B46-8D94-83B7330E0FA9}"/>
                  </c:ext>
                </c:extLst>
              </c15:ser>
            </c15:filteredBarSeries>
          </c:ext>
        </c:extLst>
      </c:barChart>
      <c:catAx>
        <c:axId val="150052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PE"/>
          </a:p>
        </c:txPr>
        <c:crossAx val="1500525055"/>
        <c:crosses val="autoZero"/>
        <c:auto val="1"/>
        <c:lblAlgn val="ctr"/>
        <c:lblOffset val="100"/>
        <c:noMultiLvlLbl val="0"/>
      </c:catAx>
      <c:valAx>
        <c:axId val="1500525055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PE"/>
          </a:p>
        </c:txPr>
        <c:crossAx val="1500524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0"/>
        </a:defRPr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94429905633919"/>
          <c:y val="5.5452936051347032E-2"/>
          <c:w val="0.89805570094366083"/>
          <c:h val="0.81090568361789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'MKT SHARE'!$D$18</c:f>
              <c:strCache>
                <c:ptCount val="1"/>
                <c:pt idx="0">
                  <c:v>TEUS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3E-45CF-8662-6D24556D78CD}"/>
              </c:ext>
            </c:extLst>
          </c:dPt>
          <c:cat>
            <c:strRef>
              <c:f>'MKT SHARE'!$B$19:$B$28</c:f>
              <c:strCache>
                <c:ptCount val="10"/>
                <c:pt idx="0">
                  <c:v>MRSK</c:v>
                </c:pt>
                <c:pt idx="1">
                  <c:v>MSC</c:v>
                </c:pt>
                <c:pt idx="2">
                  <c:v>CMA</c:v>
                </c:pt>
                <c:pt idx="3">
                  <c:v>HPL</c:v>
                </c:pt>
                <c:pt idx="4">
                  <c:v>EGL</c:v>
                </c:pt>
                <c:pt idx="5">
                  <c:v>ONE</c:v>
                </c:pt>
                <c:pt idx="6">
                  <c:v>WHL</c:v>
                </c:pt>
                <c:pt idx="7">
                  <c:v>PIL</c:v>
                </c:pt>
                <c:pt idx="8">
                  <c:v>COS + OOCL</c:v>
                </c:pt>
                <c:pt idx="9">
                  <c:v>ZIM</c:v>
                </c:pt>
              </c:strCache>
            </c:strRef>
          </c:cat>
          <c:val>
            <c:numRef>
              <c:f>'MKT SHARE'!$D$19:$D$28</c:f>
              <c:numCache>
                <c:formatCode>#,##0</c:formatCode>
                <c:ptCount val="10"/>
                <c:pt idx="0">
                  <c:v>110295</c:v>
                </c:pt>
                <c:pt idx="1">
                  <c:v>88518</c:v>
                </c:pt>
                <c:pt idx="2">
                  <c:v>74109</c:v>
                </c:pt>
                <c:pt idx="3">
                  <c:v>61954</c:v>
                </c:pt>
                <c:pt idx="4">
                  <c:v>60383</c:v>
                </c:pt>
                <c:pt idx="5">
                  <c:v>49653</c:v>
                </c:pt>
                <c:pt idx="6">
                  <c:v>43885</c:v>
                </c:pt>
                <c:pt idx="7">
                  <c:v>40353</c:v>
                </c:pt>
                <c:pt idx="8">
                  <c:v>29963</c:v>
                </c:pt>
                <c:pt idx="9">
                  <c:v>21325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3E-45CF-8662-6D24556D7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469320223"/>
        <c:axId val="1469318975"/>
      </c:barChart>
      <c:catAx>
        <c:axId val="1469320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PE"/>
          </a:p>
        </c:txPr>
        <c:crossAx val="1469318975"/>
        <c:crosses val="autoZero"/>
        <c:auto val="1"/>
        <c:lblAlgn val="ctr"/>
        <c:lblOffset val="100"/>
        <c:noMultiLvlLbl val="0"/>
      </c:catAx>
      <c:valAx>
        <c:axId val="1469318975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PE"/>
          </a:p>
        </c:txPr>
        <c:crossAx val="1469320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0.79404</cdr:x>
      <cdr:y>0.14715</cdr:y>
    </cdr:from>
    <cdr:to>
      <cdr:x>0.9644</cdr:x>
      <cdr:y>0.24794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CB0C1794-991C-45AF-9BFA-E107AE6FF981}"/>
            </a:ext>
          </a:extLst>
        </cdr:cNvPr>
        <cdr:cNvSpPr txBox="1"/>
      </cdr:nvSpPr>
      <cdr:spPr>
        <a:xfrm xmlns:a="http://schemas.openxmlformats.org/drawingml/2006/main">
          <a:off x="3931521" y="584146"/>
          <a:ext cx="843501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es-MX" sz="2000" b="1" dirty="0">
              <a:solidFill>
                <a:srgbClr val="FF0000"/>
              </a:solidFill>
              <a:latin typeface="Montserrat" panose="00000500000000000000" pitchFamily="2" charset="0"/>
            </a:rPr>
            <a:t>+8*%</a:t>
          </a:r>
          <a:endParaRPr lang="es-PE" sz="2000" b="1" dirty="0">
            <a:solidFill>
              <a:srgbClr val="FF0000"/>
            </a:solidFill>
            <a:latin typeface="Montserrat" panose="00000500000000000000" pitchFamily="2" charset="0"/>
          </a:endParaRPr>
        </a:p>
      </cdr:txBody>
    </cdr:sp>
  </cdr:relSizeAnchor>
  <cdr:relSizeAnchor xmlns:cdr="http://schemas.openxmlformats.org/drawingml/2006/chartDrawing">
    <cdr:from>
      <cdr:x>0.30786</cdr:x>
      <cdr:y>0.24836</cdr:y>
    </cdr:from>
    <cdr:to>
      <cdr:x>0.4724</cdr:x>
      <cdr:y>0.35134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2F5ED2F5-A111-4569-877F-719DCFF3089F}"/>
            </a:ext>
          </a:extLst>
        </cdr:cNvPr>
        <cdr:cNvSpPr txBox="1"/>
      </cdr:nvSpPr>
      <cdr:spPr>
        <a:xfrm xmlns:a="http://schemas.openxmlformats.org/drawingml/2006/main">
          <a:off x="1524320" y="745535"/>
          <a:ext cx="814647" cy="3091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2000" b="1" dirty="0">
              <a:solidFill>
                <a:srgbClr val="FF0000"/>
              </a:solidFill>
              <a:latin typeface="Montserrat" panose="00000500000000000000" pitchFamily="2" charset="0"/>
            </a:rPr>
            <a:t>+12%</a:t>
          </a:r>
          <a:endParaRPr lang="es-PE" sz="2000" b="1" dirty="0">
            <a:solidFill>
              <a:srgbClr val="FF0000"/>
            </a:solidFill>
            <a:latin typeface="Montserrat" panose="00000500000000000000" pitchFamily="2" charset="0"/>
          </a:endParaRPr>
        </a:p>
      </cdr:txBody>
    </cdr:sp>
  </cdr:relSizeAnchor>
  <cdr:relSizeAnchor xmlns:cdr="http://schemas.openxmlformats.org/drawingml/2006/chartDrawing">
    <cdr:from>
      <cdr:x>0.54853</cdr:x>
      <cdr:y>0.20005</cdr:y>
    </cdr:from>
    <cdr:to>
      <cdr:x>0.71307</cdr:x>
      <cdr:y>0.30303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97711593-6160-4AC8-8769-CB4A774FF32D}"/>
            </a:ext>
          </a:extLst>
        </cdr:cNvPr>
        <cdr:cNvSpPr txBox="1"/>
      </cdr:nvSpPr>
      <cdr:spPr>
        <a:xfrm xmlns:a="http://schemas.openxmlformats.org/drawingml/2006/main">
          <a:off x="2715941" y="600511"/>
          <a:ext cx="814647" cy="3091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2000" b="1" dirty="0">
              <a:solidFill>
                <a:srgbClr val="FF0000"/>
              </a:solidFill>
              <a:latin typeface="Montserrat" panose="00000500000000000000" pitchFamily="2" charset="0"/>
            </a:rPr>
            <a:t>+12%</a:t>
          </a:r>
          <a:endParaRPr lang="es-PE" sz="2000" b="1" dirty="0">
            <a:solidFill>
              <a:srgbClr val="FF0000"/>
            </a:solidFill>
            <a:latin typeface="Montserrat" panose="00000500000000000000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0.18073</cdr:x>
      <cdr:y>0.20935</cdr:y>
    </cdr:from>
    <cdr:to>
      <cdr:x>0.26169</cdr:x>
      <cdr:y>0.37713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41CE2FBF-AEC3-411D-AAD2-D650D1E8079F}"/>
            </a:ext>
          </a:extLst>
        </cdr:cNvPr>
        <cdr:cNvSpPr txBox="1"/>
      </cdr:nvSpPr>
      <cdr:spPr>
        <a:xfrm xmlns:a="http://schemas.openxmlformats.org/drawingml/2006/main">
          <a:off x="2041386" y="893043"/>
          <a:ext cx="914445" cy="7157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3000" b="1" dirty="0">
              <a:solidFill>
                <a:srgbClr val="00B0F0"/>
              </a:solidFill>
              <a:latin typeface="Monserrat"/>
            </a:rPr>
            <a:t>+27%</a:t>
          </a:r>
          <a:endParaRPr lang="es-PE" sz="3000" b="1" dirty="0">
            <a:solidFill>
              <a:srgbClr val="00B0F0"/>
            </a:solidFill>
            <a:latin typeface="Monserrat"/>
          </a:endParaRPr>
        </a:p>
      </cdr:txBody>
    </cdr:sp>
  </cdr:relSizeAnchor>
  <cdr:relSizeAnchor xmlns:cdr="http://schemas.openxmlformats.org/drawingml/2006/chartDrawing">
    <cdr:from>
      <cdr:x>0.41905</cdr:x>
      <cdr:y>0.20935</cdr:y>
    </cdr:from>
    <cdr:to>
      <cdr:x>0.5</cdr:x>
      <cdr:y>0.37713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6C292213-4212-4D17-A400-DC1A1F305CAA}"/>
            </a:ext>
          </a:extLst>
        </cdr:cNvPr>
        <cdr:cNvSpPr txBox="1"/>
      </cdr:nvSpPr>
      <cdr:spPr>
        <a:xfrm xmlns:a="http://schemas.openxmlformats.org/drawingml/2006/main">
          <a:off x="4733177" y="893043"/>
          <a:ext cx="914332" cy="7157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3000" b="1" dirty="0">
              <a:solidFill>
                <a:srgbClr val="00B0F0"/>
              </a:solidFill>
              <a:latin typeface="Monserrat"/>
            </a:rPr>
            <a:t>+18%</a:t>
          </a:r>
          <a:endParaRPr lang="es-PE" sz="3000" b="1" dirty="0">
            <a:solidFill>
              <a:srgbClr val="00B0F0"/>
            </a:solidFill>
            <a:latin typeface="Monserrat"/>
          </a:endParaRPr>
        </a:p>
      </cdr:txBody>
    </cdr:sp>
  </cdr:relSizeAnchor>
  <cdr:relSizeAnchor xmlns:cdr="http://schemas.openxmlformats.org/drawingml/2006/chartDrawing">
    <cdr:from>
      <cdr:x>0.3139</cdr:x>
      <cdr:y>0.20935</cdr:y>
    </cdr:from>
    <cdr:to>
      <cdr:x>0.39486</cdr:x>
      <cdr:y>0.37713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F4AF83EC-C746-4209-B7B3-8A693108720D}"/>
            </a:ext>
          </a:extLst>
        </cdr:cNvPr>
        <cdr:cNvSpPr txBox="1"/>
      </cdr:nvSpPr>
      <cdr:spPr>
        <a:xfrm xmlns:a="http://schemas.openxmlformats.org/drawingml/2006/main">
          <a:off x="3545561" y="893043"/>
          <a:ext cx="914444" cy="715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3000" b="1" dirty="0">
              <a:solidFill>
                <a:srgbClr val="FF0000"/>
              </a:solidFill>
              <a:latin typeface="Monserrat"/>
            </a:rPr>
            <a:t>-6%</a:t>
          </a:r>
          <a:endParaRPr lang="es-PE" sz="3000" b="1" dirty="0">
            <a:solidFill>
              <a:srgbClr val="FF0000"/>
            </a:solidFill>
            <a:latin typeface="Monserrat"/>
          </a:endParaRPr>
        </a:p>
      </cdr:txBody>
    </cdr:sp>
  </cdr:relSizeAnchor>
  <cdr:relSizeAnchor xmlns:cdr="http://schemas.openxmlformats.org/drawingml/2006/chartDrawing">
    <cdr:from>
      <cdr:x>0.54985</cdr:x>
      <cdr:y>0.20935</cdr:y>
    </cdr:from>
    <cdr:to>
      <cdr:x>0.6308</cdr:x>
      <cdr:y>0.37713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F4AF83EC-C746-4209-B7B3-8A693108720D}"/>
            </a:ext>
          </a:extLst>
        </cdr:cNvPr>
        <cdr:cNvSpPr txBox="1"/>
      </cdr:nvSpPr>
      <cdr:spPr>
        <a:xfrm xmlns:a="http://schemas.openxmlformats.org/drawingml/2006/main">
          <a:off x="6210532" y="893043"/>
          <a:ext cx="914332" cy="7157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3000" b="1" dirty="0">
              <a:solidFill>
                <a:srgbClr val="00B0F0"/>
              </a:solidFill>
              <a:latin typeface="Monserrat"/>
            </a:rPr>
            <a:t>+4%</a:t>
          </a:r>
          <a:endParaRPr lang="es-PE" sz="3000" b="1" dirty="0">
            <a:solidFill>
              <a:srgbClr val="00B0F0"/>
            </a:solidFill>
            <a:latin typeface="Monserrat"/>
          </a:endParaRPr>
        </a:p>
      </cdr:txBody>
    </cdr:sp>
  </cdr:relSizeAnchor>
  <cdr:relSizeAnchor xmlns:cdr="http://schemas.openxmlformats.org/drawingml/2006/chartDrawing">
    <cdr:from>
      <cdr:x>0.66491</cdr:x>
      <cdr:y>0.20935</cdr:y>
    </cdr:from>
    <cdr:to>
      <cdr:x>0.74586</cdr:x>
      <cdr:y>0.37713</cdr:y>
    </cdr:to>
    <cdr:sp macro="" textlink="">
      <cdr:nvSpPr>
        <cdr:cNvPr id="6" name="CuadroTexto 1">
          <a:extLst xmlns:a="http://schemas.openxmlformats.org/drawingml/2006/main">
            <a:ext uri="{FF2B5EF4-FFF2-40B4-BE49-F238E27FC236}">
              <a16:creationId xmlns:a16="http://schemas.microsoft.com/office/drawing/2014/main" id="{69A4321E-B182-4C6F-9B48-0F5A08CC4C7E}"/>
            </a:ext>
          </a:extLst>
        </cdr:cNvPr>
        <cdr:cNvSpPr txBox="1"/>
      </cdr:nvSpPr>
      <cdr:spPr>
        <a:xfrm xmlns:a="http://schemas.openxmlformats.org/drawingml/2006/main">
          <a:off x="7510223" y="893043"/>
          <a:ext cx="914332" cy="715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3000" b="1" dirty="0">
              <a:solidFill>
                <a:srgbClr val="FF0000"/>
              </a:solidFill>
              <a:latin typeface="Monserrat"/>
            </a:rPr>
            <a:t>-10%</a:t>
          </a:r>
          <a:endParaRPr lang="es-PE" sz="3000" b="1" dirty="0">
            <a:solidFill>
              <a:srgbClr val="FF0000"/>
            </a:solidFill>
            <a:latin typeface="Monserrat"/>
          </a:endParaRPr>
        </a:p>
      </cdr:txBody>
    </cdr:sp>
  </cdr:relSizeAnchor>
  <cdr:relSizeAnchor xmlns:cdr="http://schemas.openxmlformats.org/drawingml/2006/chartDrawing">
    <cdr:from>
      <cdr:x>0.76223</cdr:x>
      <cdr:y>0.20936</cdr:y>
    </cdr:from>
    <cdr:to>
      <cdr:x>0.84319</cdr:x>
      <cdr:y>0.37713</cdr:y>
    </cdr:to>
    <cdr:sp macro="" textlink="">
      <cdr:nvSpPr>
        <cdr:cNvPr id="7" name="CuadroTexto 1">
          <a:extLst xmlns:a="http://schemas.openxmlformats.org/drawingml/2006/main">
            <a:ext uri="{FF2B5EF4-FFF2-40B4-BE49-F238E27FC236}">
              <a16:creationId xmlns:a16="http://schemas.microsoft.com/office/drawing/2014/main" id="{FA90D68D-AC94-4582-8C6D-6C0B786058B9}"/>
            </a:ext>
          </a:extLst>
        </cdr:cNvPr>
        <cdr:cNvSpPr txBox="1"/>
      </cdr:nvSpPr>
      <cdr:spPr>
        <a:xfrm xmlns:a="http://schemas.openxmlformats.org/drawingml/2006/main">
          <a:off x="8609403" y="893065"/>
          <a:ext cx="914445" cy="715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3000" b="1" dirty="0">
              <a:solidFill>
                <a:srgbClr val="00B0F0"/>
              </a:solidFill>
              <a:latin typeface="Monserrat"/>
            </a:rPr>
            <a:t>+25%</a:t>
          </a:r>
          <a:endParaRPr lang="es-PE" sz="3000" b="1" dirty="0">
            <a:solidFill>
              <a:srgbClr val="00B0F0"/>
            </a:solidFill>
            <a:latin typeface="Monserrat"/>
          </a:endParaRPr>
        </a:p>
      </cdr:txBody>
    </cdr:sp>
  </cdr:relSizeAnchor>
  <cdr:relSizeAnchor xmlns:cdr="http://schemas.openxmlformats.org/drawingml/2006/chartDrawing">
    <cdr:from>
      <cdr:x>0.89647</cdr:x>
      <cdr:y>0.20935</cdr:y>
    </cdr:from>
    <cdr:to>
      <cdr:x>0.97743</cdr:x>
      <cdr:y>0.37713</cdr:y>
    </cdr:to>
    <cdr:sp macro="" textlink="">
      <cdr:nvSpPr>
        <cdr:cNvPr id="8" name="CuadroTexto 1">
          <a:extLst xmlns:a="http://schemas.openxmlformats.org/drawingml/2006/main">
            <a:ext uri="{FF2B5EF4-FFF2-40B4-BE49-F238E27FC236}">
              <a16:creationId xmlns:a16="http://schemas.microsoft.com/office/drawing/2014/main" id="{A0CB5640-95AE-41DE-9EC5-F156CEA32042}"/>
            </a:ext>
          </a:extLst>
        </cdr:cNvPr>
        <cdr:cNvSpPr txBox="1"/>
      </cdr:nvSpPr>
      <cdr:spPr>
        <a:xfrm xmlns:a="http://schemas.openxmlformats.org/drawingml/2006/main">
          <a:off x="10125623" y="893043"/>
          <a:ext cx="914444" cy="7157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3000" b="1" dirty="0">
              <a:solidFill>
                <a:srgbClr val="00B0F0"/>
              </a:solidFill>
              <a:latin typeface="Monserrat"/>
            </a:rPr>
            <a:t>+44%</a:t>
          </a:r>
          <a:endParaRPr lang="es-PE" sz="3000" b="1" dirty="0">
            <a:solidFill>
              <a:srgbClr val="00B0F0"/>
            </a:solidFill>
            <a:latin typeface="Monserrat"/>
          </a:endParaRPr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7" name="Google Shape;31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4" name="Google Shape;36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4" name="Google Shape;38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3" name="Google Shape;39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8" name="Google Shape;408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3" name="Google Shape;423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4" name="Google Shape;43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1" name="Google Shape;571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4" name="Google Shape;24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" name="Google Shape;30;p3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1" name="Google Shape;31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7" name="Google Shape;37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3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5" Type="http://schemas.openxmlformats.org/officeDocument/2006/relationships/image" Target="../media/image8.gif"/><Relationship Id="rId6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3" Type="http://schemas.openxmlformats.org/officeDocument/2006/relationships/image" Target="../media/image21.png"/><Relationship Id="rId1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43.png"/><Relationship Id="rId9" Type="http://schemas.openxmlformats.org/officeDocument/2006/relationships/image" Target="../media/image19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24.png"/><Relationship Id="rId8" Type="http://schemas.openxmlformats.org/officeDocument/2006/relationships/image" Target="../media/image5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chart" Target="../charts/chart3.xml"/><Relationship Id="rId5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chart" Target="../charts/chart4.xml"/><Relationship Id="rId5" Type="http://schemas.openxmlformats.org/officeDocument/2006/relationships/image" Target="../media/image2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chart" Target="../charts/chart5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1.jpg"/><Relationship Id="rId5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gif"/><Relationship Id="rId4" Type="http://schemas.openxmlformats.org/officeDocument/2006/relationships/image" Target="../media/image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2.jpg"/><Relationship Id="rId5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1.jpg"/><Relationship Id="rId7" Type="http://schemas.openxmlformats.org/officeDocument/2006/relationships/image" Target="../media/image3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40.png"/><Relationship Id="rId5" Type="http://schemas.openxmlformats.org/officeDocument/2006/relationships/image" Target="../media/image54.png"/><Relationship Id="rId6" Type="http://schemas.openxmlformats.org/officeDocument/2006/relationships/image" Target="../media/image1.jpg"/><Relationship Id="rId7" Type="http://schemas.openxmlformats.org/officeDocument/2006/relationships/image" Target="../media/image3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jp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Relationship Id="rId4" Type="http://schemas.openxmlformats.org/officeDocument/2006/relationships/image" Target="../media/image56.png"/><Relationship Id="rId5" Type="http://schemas.openxmlformats.org/officeDocument/2006/relationships/image" Target="../media/image41.jpg"/><Relationship Id="rId6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Relationship Id="rId4" Type="http://schemas.openxmlformats.org/officeDocument/2006/relationships/image" Target="../media/image45.png"/><Relationship Id="rId5" Type="http://schemas.openxmlformats.org/officeDocument/2006/relationships/image" Target="../media/image64.png"/><Relationship Id="rId6" Type="http://schemas.openxmlformats.org/officeDocument/2006/relationships/image" Target="../media/image42.png"/><Relationship Id="rId7" Type="http://schemas.openxmlformats.org/officeDocument/2006/relationships/image" Target="../media/image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45.png"/><Relationship Id="rId5" Type="http://schemas.openxmlformats.org/officeDocument/2006/relationships/image" Target="../media/image64.png"/><Relationship Id="rId6" Type="http://schemas.openxmlformats.org/officeDocument/2006/relationships/image" Target="../media/image42.png"/><Relationship Id="rId7" Type="http://schemas.openxmlformats.org/officeDocument/2006/relationships/image" Target="../media/image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jpg"/><Relationship Id="rId4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jpg"/><Relationship Id="rId4" Type="http://schemas.openxmlformats.org/officeDocument/2006/relationships/image" Target="../media/image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jpg"/><Relationship Id="rId4" Type="http://schemas.openxmlformats.org/officeDocument/2006/relationships/image" Target="../media/image1.jpg"/><Relationship Id="rId5" Type="http://schemas.openxmlformats.org/officeDocument/2006/relationships/image" Target="../media/image57.png"/><Relationship Id="rId6" Type="http://schemas.openxmlformats.org/officeDocument/2006/relationships/image" Target="../media/image48.png"/><Relationship Id="rId7" Type="http://schemas.openxmlformats.org/officeDocument/2006/relationships/image" Target="../media/image58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1.jpg"/><Relationship Id="rId9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65.png"/><Relationship Id="rId7" Type="http://schemas.openxmlformats.org/officeDocument/2006/relationships/image" Target="../media/image55.png"/><Relationship Id="rId8" Type="http://schemas.openxmlformats.org/officeDocument/2006/relationships/image" Target="../media/image5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1.jp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jpg"/><Relationship Id="rId5" Type="http://schemas.openxmlformats.org/officeDocument/2006/relationships/chart" Target="../charts/chart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gif"/><Relationship Id="rId4" Type="http://schemas.openxmlformats.org/officeDocument/2006/relationships/image" Target="../media/image1.jp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22.jpg"/><Relationship Id="rId6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.jpg"/><Relationship Id="rId5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s llamas de Machu Picchu: historia y curiosidades"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2332" y="0"/>
            <a:ext cx="7689668" cy="66861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493124" y="2305970"/>
            <a:ext cx="325482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s-MX" sz="4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PERÚ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06189" y="3597924"/>
            <a:ext cx="4089955" cy="1551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MX" sz="2100" u="none" cap="none" strike="noStrike">
                <a:solidFill>
                  <a:srgbClr val="E2E8F0"/>
                </a:solidFill>
                <a:latin typeface="Montserrat"/>
                <a:ea typeface="Montserrat"/>
                <a:cs typeface="Montserrat"/>
                <a:sym typeface="Montserrat"/>
              </a:rPr>
              <a:t>2026 LATIN AMERICA </a:t>
            </a:r>
            <a:endParaRPr/>
          </a:p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MX" sz="2100" u="none" cap="none" strike="noStrike">
                <a:solidFill>
                  <a:srgbClr val="E2E8F0"/>
                </a:solidFill>
                <a:latin typeface="Montserrat"/>
                <a:ea typeface="Montserrat"/>
                <a:cs typeface="Montserrat"/>
                <a:sym typeface="Montserrat"/>
              </a:rPr>
              <a:t>AGENCY MEETING</a:t>
            </a:r>
            <a:endParaRPr/>
          </a:p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MX" sz="2100" u="none" cap="none" strike="noStrike">
                <a:solidFill>
                  <a:srgbClr val="E2E8F0"/>
                </a:solidFill>
                <a:latin typeface="Montserrat"/>
                <a:ea typeface="Montserrat"/>
                <a:cs typeface="Montserrat"/>
                <a:sym typeface="Montserrat"/>
              </a:rPr>
              <a:t>Sao Paulo, March 26-27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as llamas de Machu Picchu: historia y curiosidades"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2332" y="0"/>
            <a:ext cx="76896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2025" y="314287"/>
            <a:ext cx="264795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90" name="Google Shape;9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58088" y="66253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51" name="Google Shape;2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52549"/>
            <a:ext cx="12261669" cy="711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689099" y="292073"/>
            <a:ext cx="9463243" cy="482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 Top EXP Commodities – TEU per year</a:t>
            </a:r>
            <a:endParaRPr b="1" i="0" sz="31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10"/>
          <p:cNvSpPr/>
          <p:nvPr/>
        </p:nvSpPr>
        <p:spPr>
          <a:xfrm>
            <a:off x="571500" y="111442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0"/>
          <p:cNvSpPr/>
          <p:nvPr/>
        </p:nvSpPr>
        <p:spPr>
          <a:xfrm>
            <a:off x="655256" y="1257533"/>
            <a:ext cx="3037767" cy="5450239"/>
          </a:xfrm>
          <a:prstGeom prst="roundRect">
            <a:avLst>
              <a:gd fmla="val 10447" name="adj"/>
            </a:avLst>
          </a:prstGeom>
          <a:solidFill>
            <a:srgbClr val="040404">
              <a:alpha val="49803"/>
            </a:srgbClr>
          </a:solidFill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10"/>
          <p:cNvCxnSpPr/>
          <p:nvPr/>
        </p:nvCxnSpPr>
        <p:spPr>
          <a:xfrm flipH="1" rot="10800000">
            <a:off x="650662" y="3059754"/>
            <a:ext cx="3037767" cy="25477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256" name="Google Shape;256;p10"/>
          <p:cNvSpPr/>
          <p:nvPr/>
        </p:nvSpPr>
        <p:spPr>
          <a:xfrm>
            <a:off x="4598629" y="1257532"/>
            <a:ext cx="3037767" cy="5453316"/>
          </a:xfrm>
          <a:prstGeom prst="roundRect">
            <a:avLst>
              <a:gd fmla="val 10447" name="adj"/>
            </a:avLst>
          </a:prstGeom>
          <a:solidFill>
            <a:srgbClr val="0C0C0C">
              <a:alpha val="50196"/>
            </a:srgbClr>
          </a:solidFill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0"/>
          <p:cNvSpPr/>
          <p:nvPr/>
        </p:nvSpPr>
        <p:spPr>
          <a:xfrm>
            <a:off x="8486572" y="1257532"/>
            <a:ext cx="3037767" cy="5450240"/>
          </a:xfrm>
          <a:prstGeom prst="roundRect">
            <a:avLst>
              <a:gd fmla="val 10447" name="adj"/>
            </a:avLst>
          </a:prstGeom>
          <a:solidFill>
            <a:srgbClr val="0C0C0C">
              <a:alpha val="50196"/>
            </a:srgbClr>
          </a:solidFill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" name="Google Shape;258;p10"/>
          <p:cNvCxnSpPr/>
          <p:nvPr/>
        </p:nvCxnSpPr>
        <p:spPr>
          <a:xfrm flipH="1" rot="10800000">
            <a:off x="8481978" y="3028611"/>
            <a:ext cx="3037767" cy="25477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259" name="Google Shape;259;p10"/>
          <p:cNvCxnSpPr/>
          <p:nvPr/>
        </p:nvCxnSpPr>
        <p:spPr>
          <a:xfrm flipH="1" rot="10800000">
            <a:off x="4630828" y="3028611"/>
            <a:ext cx="3037767" cy="25477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260" name="Google Shape;260;p10"/>
          <p:cNvSpPr/>
          <p:nvPr/>
        </p:nvSpPr>
        <p:spPr>
          <a:xfrm>
            <a:off x="721372" y="1314243"/>
            <a:ext cx="2926227" cy="1635429"/>
          </a:xfrm>
          <a:prstGeom prst="flowChartAlternateProcess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656" y="1538084"/>
            <a:ext cx="1597407" cy="1470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4584" y="1287588"/>
            <a:ext cx="1424903" cy="117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6479" y="2066422"/>
            <a:ext cx="1276988" cy="87792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/>
          <p:nvPr/>
        </p:nvSpPr>
        <p:spPr>
          <a:xfrm>
            <a:off x="8548928" y="1306695"/>
            <a:ext cx="2926227" cy="1635429"/>
          </a:xfrm>
          <a:prstGeom prst="flowChartAlternateProcess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9093" y="1441718"/>
            <a:ext cx="2099254" cy="1394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0"/>
          <p:cNvSpPr/>
          <p:nvPr/>
        </p:nvSpPr>
        <p:spPr>
          <a:xfrm>
            <a:off x="4690690" y="1329878"/>
            <a:ext cx="2926227" cy="1635429"/>
          </a:xfrm>
          <a:prstGeom prst="flowChartAlternateProcess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78163" y="1538736"/>
            <a:ext cx="2152950" cy="127652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0"/>
          <p:cNvSpPr/>
          <p:nvPr/>
        </p:nvSpPr>
        <p:spPr>
          <a:xfrm>
            <a:off x="4611538" y="3022550"/>
            <a:ext cx="2916861" cy="126591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1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Minerals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160K TEU</a:t>
            </a:r>
            <a:endParaRPr/>
          </a:p>
        </p:txBody>
      </p:sp>
      <p:sp>
        <p:nvSpPr>
          <p:cNvPr id="269" name="Google Shape;269;p10"/>
          <p:cNvSpPr/>
          <p:nvPr/>
        </p:nvSpPr>
        <p:spPr>
          <a:xfrm>
            <a:off x="667662" y="3059216"/>
            <a:ext cx="2979938" cy="131202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1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3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Agricultural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336K TEU</a:t>
            </a:r>
            <a:endParaRPr/>
          </a:p>
        </p:txBody>
      </p:sp>
      <p:sp>
        <p:nvSpPr>
          <p:cNvPr id="270" name="Google Shape;270;p10"/>
          <p:cNvSpPr/>
          <p:nvPr/>
        </p:nvSpPr>
        <p:spPr>
          <a:xfrm>
            <a:off x="8570770" y="3447322"/>
            <a:ext cx="2904385" cy="117370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1" anchor="ctr" bIns="36000" lIns="36000" spcFirstLastPara="1" rIns="36000" wrap="square" tIns="36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Fishmeal, Fish oil &amp; Frozen Seafood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142K TEU</a:t>
            </a:r>
            <a:endParaRPr/>
          </a:p>
        </p:txBody>
      </p:sp>
      <p:sp>
        <p:nvSpPr>
          <p:cNvPr id="271" name="Google Shape;271;p10"/>
          <p:cNvSpPr txBox="1"/>
          <p:nvPr/>
        </p:nvSpPr>
        <p:spPr>
          <a:xfrm>
            <a:off x="5344530" y="4240898"/>
            <a:ext cx="145087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70% ASIA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7% USA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 5% EUR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2" name="Google Shape;272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92938" y="1898260"/>
            <a:ext cx="1860375" cy="97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98646" y="5436374"/>
            <a:ext cx="1855999" cy="117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37445" y="5064283"/>
            <a:ext cx="2292042" cy="152802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"/>
          <p:cNvSpPr txBox="1"/>
          <p:nvPr/>
        </p:nvSpPr>
        <p:spPr>
          <a:xfrm>
            <a:off x="1365468" y="4288467"/>
            <a:ext cx="169683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42% USA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38% EUR </a:t>
            </a:r>
            <a:endParaRPr/>
          </a:p>
        </p:txBody>
      </p:sp>
      <p:sp>
        <p:nvSpPr>
          <p:cNvPr id="276" name="Google Shape;276;p10"/>
          <p:cNvSpPr txBox="1"/>
          <p:nvPr/>
        </p:nvSpPr>
        <p:spPr>
          <a:xfrm>
            <a:off x="9297523" y="5064283"/>
            <a:ext cx="14508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C000"/>
                </a:solidFill>
                <a:latin typeface="Montserrat"/>
                <a:ea typeface="Montserrat"/>
                <a:cs typeface="Montserrat"/>
                <a:sym typeface="Montserrat"/>
              </a:rPr>
              <a:t>75% ASIA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BSA Armenia LLC -... - BSA Armenia LLC - Evergreen LINE" id="277" name="Google Shape;277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532297" y="190199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8" name="Google Shape;278;p10"/>
          <p:cNvSpPr txBox="1"/>
          <p:nvPr>
            <p:ph idx="12" type="sldNum"/>
          </p:nvPr>
        </p:nvSpPr>
        <p:spPr>
          <a:xfrm>
            <a:off x="9787845" y="638589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46393" y="5436374"/>
            <a:ext cx="1272573" cy="1061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84" name="Google Shape;28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52549"/>
            <a:ext cx="12261669" cy="711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1"/>
          <p:cNvSpPr txBox="1"/>
          <p:nvPr>
            <p:ph idx="12" type="sldNum"/>
          </p:nvPr>
        </p:nvSpPr>
        <p:spPr>
          <a:xfrm>
            <a:off x="9941859" y="631031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graphicFrame>
        <p:nvGraphicFramePr>
          <p:cNvPr id="286" name="Google Shape;286;p11"/>
          <p:cNvGraphicFramePr/>
          <p:nvPr/>
        </p:nvGraphicFramePr>
        <p:xfrm>
          <a:off x="448491" y="1261327"/>
          <a:ext cx="11295018" cy="5494394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descr="BSA Armenia LLC -... - BSA Armenia LLC - Evergreen LINE" id="287" name="Google Shape;28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58078" y="25635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8" name="Google Shape;288;p11"/>
          <p:cNvSpPr txBox="1"/>
          <p:nvPr>
            <p:ph type="title"/>
          </p:nvPr>
        </p:nvSpPr>
        <p:spPr>
          <a:xfrm>
            <a:off x="686022" y="-70758"/>
            <a:ext cx="917874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s-MX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EPE 2018-2025 (TEU) LADEN</a:t>
            </a:r>
            <a:endParaRPr b="1"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 txBox="1"/>
          <p:nvPr/>
        </p:nvSpPr>
        <p:spPr>
          <a:xfrm>
            <a:off x="5595256" y="-868362"/>
            <a:ext cx="4665956" cy="1008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r>
              <a:rPr b="1" i="0" lang="es-MX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EPE 2018-2025 (TEU)</a:t>
            </a:r>
            <a:endParaRPr b="1" i="0" sz="6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/>
          <p:nvPr/>
        </p:nvSpPr>
        <p:spPr>
          <a:xfrm>
            <a:off x="571500" y="111442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2"/>
          <p:cNvSpPr txBox="1"/>
          <p:nvPr/>
        </p:nvSpPr>
        <p:spPr>
          <a:xfrm>
            <a:off x="706719" y="396051"/>
            <a:ext cx="11290527" cy="1025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78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MARKET SHARE CALLAO - ASIA 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1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BSA Armenia LLC -... - BSA Armenia LLC - Evergreen LINE" id="296" name="Google Shape;29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4225" y="2432635"/>
            <a:ext cx="483770" cy="459078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7" name="Google Shape;297;p12"/>
          <p:cNvSpPr txBox="1"/>
          <p:nvPr/>
        </p:nvSpPr>
        <p:spPr>
          <a:xfrm>
            <a:off x="1883112" y="1979869"/>
            <a:ext cx="13734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22.4</a:t>
            </a:r>
            <a:r>
              <a:rPr b="0" i="0" lang="es-MX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b="0"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12"/>
          <p:cNvSpPr txBox="1"/>
          <p:nvPr/>
        </p:nvSpPr>
        <p:spPr>
          <a:xfrm>
            <a:off x="2733945" y="2805076"/>
            <a:ext cx="12956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18.2%</a:t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12"/>
          <p:cNvSpPr txBox="1"/>
          <p:nvPr/>
        </p:nvSpPr>
        <p:spPr>
          <a:xfrm>
            <a:off x="3773371" y="3501093"/>
            <a:ext cx="115614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11.3%</a:t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12"/>
          <p:cNvSpPr txBox="1"/>
          <p:nvPr/>
        </p:nvSpPr>
        <p:spPr>
          <a:xfrm>
            <a:off x="4699639" y="3794961"/>
            <a:ext cx="1472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10.5%</a:t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12"/>
          <p:cNvSpPr/>
          <p:nvPr/>
        </p:nvSpPr>
        <p:spPr>
          <a:xfrm>
            <a:off x="0" y="0"/>
            <a:ext cx="349624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2"/>
          <p:cNvSpPr txBox="1"/>
          <p:nvPr/>
        </p:nvSpPr>
        <p:spPr>
          <a:xfrm>
            <a:off x="7760034" y="1481767"/>
            <a:ext cx="359696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LADEN / TEU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3" name="Google Shape;303;p12"/>
          <p:cNvGraphicFramePr/>
          <p:nvPr/>
        </p:nvGraphicFramePr>
        <p:xfrm>
          <a:off x="892886" y="2404821"/>
          <a:ext cx="10176732" cy="3931431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descr="BSA Armenia LLC -... - BSA Armenia LLC - Evergreen LINE" id="304" name="Google Shape;30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85281" y="16790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5" name="Google Shape;305;p12"/>
          <p:cNvSpPr txBox="1"/>
          <p:nvPr/>
        </p:nvSpPr>
        <p:spPr>
          <a:xfrm>
            <a:off x="600892" y="6413699"/>
            <a:ext cx="15936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Source: Qeneto</a:t>
            </a:r>
            <a:endParaRPr b="0" i="1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12"/>
          <p:cNvSpPr txBox="1"/>
          <p:nvPr>
            <p:ph idx="12" type="sldNum"/>
          </p:nvPr>
        </p:nvSpPr>
        <p:spPr>
          <a:xfrm>
            <a:off x="9863646" y="638502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pic>
        <p:nvPicPr>
          <p:cNvPr descr="bravo - GIF animado gratis - PicMix" id="307" name="Google Shape;30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1550" y="1237600"/>
            <a:ext cx="842395" cy="84239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2"/>
          <p:cNvSpPr txBox="1"/>
          <p:nvPr/>
        </p:nvSpPr>
        <p:spPr>
          <a:xfrm>
            <a:off x="6563082" y="4126936"/>
            <a:ext cx="1472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8.4% </a:t>
            </a:r>
            <a:endParaRPr/>
          </a:p>
        </p:txBody>
      </p:sp>
      <p:sp>
        <p:nvSpPr>
          <p:cNvPr id="309" name="Google Shape;309;p12"/>
          <p:cNvSpPr txBox="1"/>
          <p:nvPr/>
        </p:nvSpPr>
        <p:spPr>
          <a:xfrm>
            <a:off x="5737506" y="3962758"/>
            <a:ext cx="1472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9.9% </a:t>
            </a:r>
            <a:endParaRPr/>
          </a:p>
        </p:txBody>
      </p:sp>
      <p:sp>
        <p:nvSpPr>
          <p:cNvPr id="310" name="Google Shape;310;p12"/>
          <p:cNvSpPr txBox="1"/>
          <p:nvPr/>
        </p:nvSpPr>
        <p:spPr>
          <a:xfrm>
            <a:off x="7309063" y="4409476"/>
            <a:ext cx="1472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4.8% </a:t>
            </a:r>
            <a:endParaRPr/>
          </a:p>
        </p:txBody>
      </p:sp>
      <p:sp>
        <p:nvSpPr>
          <p:cNvPr id="311" name="Google Shape;311;p12"/>
          <p:cNvSpPr txBox="1"/>
          <p:nvPr/>
        </p:nvSpPr>
        <p:spPr>
          <a:xfrm>
            <a:off x="8280769" y="4515422"/>
            <a:ext cx="1472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4.7% </a:t>
            </a:r>
            <a:endParaRPr/>
          </a:p>
        </p:txBody>
      </p:sp>
      <p:sp>
        <p:nvSpPr>
          <p:cNvPr id="312" name="Google Shape;312;p12"/>
          <p:cNvSpPr txBox="1"/>
          <p:nvPr/>
        </p:nvSpPr>
        <p:spPr>
          <a:xfrm>
            <a:off x="9145475" y="4652013"/>
            <a:ext cx="1472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4.5% </a:t>
            </a:r>
            <a:endParaRPr/>
          </a:p>
        </p:txBody>
      </p:sp>
      <p:sp>
        <p:nvSpPr>
          <p:cNvPr id="313" name="Google Shape;313;p12"/>
          <p:cNvSpPr txBox="1"/>
          <p:nvPr/>
        </p:nvSpPr>
        <p:spPr>
          <a:xfrm>
            <a:off x="10023877" y="4938754"/>
            <a:ext cx="14729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2.3% </a:t>
            </a:r>
            <a:endParaRPr/>
          </a:p>
        </p:txBody>
      </p:sp>
      <p:sp>
        <p:nvSpPr>
          <p:cNvPr id="314" name="Google Shape;314;p12"/>
          <p:cNvSpPr txBox="1"/>
          <p:nvPr/>
        </p:nvSpPr>
        <p:spPr>
          <a:xfrm>
            <a:off x="10760340" y="4942024"/>
            <a:ext cx="134553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3%</a:t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6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  <a:r>
              <a:rPr b="1" i="0" lang="es-MX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"/>
          <p:cNvSpPr/>
          <p:nvPr/>
        </p:nvSpPr>
        <p:spPr>
          <a:xfrm>
            <a:off x="571500" y="111442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3"/>
          <p:cNvSpPr txBox="1"/>
          <p:nvPr/>
        </p:nvSpPr>
        <p:spPr>
          <a:xfrm>
            <a:off x="753036" y="367084"/>
            <a:ext cx="11165132" cy="484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787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MARKET SHARE ASIA - CALLAO</a:t>
            </a:r>
            <a:endParaRPr b="0" i="0" sz="36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BSA Armenia LLC -... - BSA Armenia LLC - Evergreen LINE" id="321" name="Google Shape;32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9183" y="2766404"/>
            <a:ext cx="588406" cy="55837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2" name="Google Shape;322;p13"/>
          <p:cNvSpPr txBox="1"/>
          <p:nvPr/>
        </p:nvSpPr>
        <p:spPr>
          <a:xfrm>
            <a:off x="1759921" y="1862716"/>
            <a:ext cx="10959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18.6</a:t>
            </a:r>
            <a:r>
              <a:rPr b="0" i="0" lang="es-MX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/>
          </a:p>
        </p:txBody>
      </p:sp>
      <p:sp>
        <p:nvSpPr>
          <p:cNvPr id="323" name="Google Shape;323;p13"/>
          <p:cNvSpPr txBox="1"/>
          <p:nvPr/>
        </p:nvSpPr>
        <p:spPr>
          <a:xfrm>
            <a:off x="2629639" y="2284396"/>
            <a:ext cx="128614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14.9%</a:t>
            </a:r>
            <a:endParaRPr/>
          </a:p>
        </p:txBody>
      </p:sp>
      <p:sp>
        <p:nvSpPr>
          <p:cNvPr id="324" name="Google Shape;324;p13"/>
          <p:cNvSpPr txBox="1"/>
          <p:nvPr/>
        </p:nvSpPr>
        <p:spPr>
          <a:xfrm>
            <a:off x="3619510" y="2805315"/>
            <a:ext cx="11473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12.5%</a:t>
            </a:r>
            <a:endParaRPr/>
          </a:p>
        </p:txBody>
      </p:sp>
      <p:sp>
        <p:nvSpPr>
          <p:cNvPr id="325" name="Google Shape;325;p13"/>
          <p:cNvSpPr txBox="1"/>
          <p:nvPr/>
        </p:nvSpPr>
        <p:spPr>
          <a:xfrm>
            <a:off x="4551848" y="3310151"/>
            <a:ext cx="11473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10.5%</a:t>
            </a:r>
            <a:endParaRPr/>
          </a:p>
        </p:txBody>
      </p:sp>
      <p:sp>
        <p:nvSpPr>
          <p:cNvPr id="326" name="Google Shape;326;p13"/>
          <p:cNvSpPr txBox="1"/>
          <p:nvPr/>
        </p:nvSpPr>
        <p:spPr>
          <a:xfrm>
            <a:off x="5519327" y="3429000"/>
            <a:ext cx="1147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10.2%</a:t>
            </a: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0" y="0"/>
            <a:ext cx="349624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 txBox="1"/>
          <p:nvPr/>
        </p:nvSpPr>
        <p:spPr>
          <a:xfrm>
            <a:off x="8633010" y="1649983"/>
            <a:ext cx="22852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LADEN / TEU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9" name="Google Shape;329;p13"/>
          <p:cNvGraphicFramePr/>
          <p:nvPr/>
        </p:nvGraphicFramePr>
        <p:xfrm>
          <a:off x="461554" y="1915976"/>
          <a:ext cx="10790945" cy="4306875"/>
        </p:xfrm>
        <a:graphic>
          <a:graphicData uri="http://schemas.openxmlformats.org/drawingml/2006/chart">
            <c:chart r:id="rId4"/>
          </a:graphicData>
        </a:graphic>
      </p:graphicFrame>
      <p:pic>
        <p:nvPicPr>
          <p:cNvPr descr="BSA Armenia LLC -... - BSA Armenia LLC - Evergreen LINE" id="330" name="Google Shape;33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82785" y="174226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1" name="Google Shape;331;p13"/>
          <p:cNvSpPr txBox="1"/>
          <p:nvPr/>
        </p:nvSpPr>
        <p:spPr>
          <a:xfrm>
            <a:off x="600892" y="6413699"/>
            <a:ext cx="15936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Source: Qeneto</a:t>
            </a:r>
            <a:endParaRPr b="0" i="1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13"/>
          <p:cNvSpPr txBox="1"/>
          <p:nvPr>
            <p:ph idx="12" type="sldNum"/>
          </p:nvPr>
        </p:nvSpPr>
        <p:spPr>
          <a:xfrm>
            <a:off x="9871934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sp>
        <p:nvSpPr>
          <p:cNvPr id="333" name="Google Shape;333;p13"/>
          <p:cNvSpPr txBox="1"/>
          <p:nvPr/>
        </p:nvSpPr>
        <p:spPr>
          <a:xfrm>
            <a:off x="6624541" y="3666241"/>
            <a:ext cx="1147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8.4%</a:t>
            </a:r>
            <a:endParaRPr/>
          </a:p>
        </p:txBody>
      </p:sp>
      <p:sp>
        <p:nvSpPr>
          <p:cNvPr id="334" name="Google Shape;334;p13"/>
          <p:cNvSpPr txBox="1"/>
          <p:nvPr/>
        </p:nvSpPr>
        <p:spPr>
          <a:xfrm>
            <a:off x="7633562" y="3951742"/>
            <a:ext cx="1147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7.4%</a:t>
            </a:r>
            <a:endParaRPr/>
          </a:p>
        </p:txBody>
      </p:sp>
      <p:sp>
        <p:nvSpPr>
          <p:cNvPr id="335" name="Google Shape;335;p13"/>
          <p:cNvSpPr txBox="1"/>
          <p:nvPr/>
        </p:nvSpPr>
        <p:spPr>
          <a:xfrm>
            <a:off x="8641142" y="4117346"/>
            <a:ext cx="1147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6.8%</a:t>
            </a:r>
            <a:endParaRPr/>
          </a:p>
        </p:txBody>
      </p:sp>
      <p:sp>
        <p:nvSpPr>
          <p:cNvPr id="336" name="Google Shape;336;p13"/>
          <p:cNvSpPr txBox="1"/>
          <p:nvPr/>
        </p:nvSpPr>
        <p:spPr>
          <a:xfrm>
            <a:off x="9664816" y="4385409"/>
            <a:ext cx="1147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5.1%</a:t>
            </a:r>
            <a:endParaRPr/>
          </a:p>
        </p:txBody>
      </p:sp>
      <p:sp>
        <p:nvSpPr>
          <p:cNvPr id="337" name="Google Shape;337;p13"/>
          <p:cNvSpPr txBox="1"/>
          <p:nvPr/>
        </p:nvSpPr>
        <p:spPr>
          <a:xfrm>
            <a:off x="10596825" y="4562644"/>
            <a:ext cx="11473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3.6%</a:t>
            </a:r>
            <a:endParaRPr/>
          </a:p>
        </p:txBody>
      </p:sp>
      <p:sp>
        <p:nvSpPr>
          <p:cNvPr id="338" name="Google Shape;338;p13"/>
          <p:cNvSpPr txBox="1"/>
          <p:nvPr/>
        </p:nvSpPr>
        <p:spPr>
          <a:xfrm>
            <a:off x="11057681" y="4942024"/>
            <a:ext cx="134553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2%</a:t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6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  <a:r>
              <a:rPr b="1" i="0" lang="es-MX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ricorn x Emotional Re connection x Where Do We Stand x April 2019 -  YouTube" id="343" name="Google Shape;34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190"/>
            <a:ext cx="12192000" cy="689752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4"/>
          <p:cNvSpPr txBox="1"/>
          <p:nvPr>
            <p:ph idx="12" type="sldNum"/>
          </p:nvPr>
        </p:nvSpPr>
        <p:spPr>
          <a:xfrm>
            <a:off x="9941859" y="631031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pic>
        <p:nvPicPr>
          <p:cNvPr descr="BSA Armenia LLC -... - BSA Armenia LLC - Evergreen LINE" id="345" name="Google Shape;34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8078" y="25635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6" name="Google Shape;346;p14"/>
          <p:cNvSpPr txBox="1"/>
          <p:nvPr>
            <p:ph type="title"/>
          </p:nvPr>
        </p:nvSpPr>
        <p:spPr>
          <a:xfrm>
            <a:off x="686021" y="-70758"/>
            <a:ext cx="965207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s-MX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EPE 2025: Where we stand?</a:t>
            </a:r>
            <a:endParaRPr b="1" sz="5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4"/>
          <p:cNvSpPr txBox="1"/>
          <p:nvPr/>
        </p:nvSpPr>
        <p:spPr>
          <a:xfrm>
            <a:off x="5595256" y="-868362"/>
            <a:ext cx="4665956" cy="1008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250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Calibri"/>
              <a:buNone/>
            </a:pPr>
            <a:r>
              <a:rPr b="1" i="0" lang="es-MX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EPE 2018-2025 (TEU)</a:t>
            </a:r>
            <a:endParaRPr b="1" i="0" sz="6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8" name="Google Shape;348;p14"/>
          <p:cNvGrpSpPr/>
          <p:nvPr/>
        </p:nvGrpSpPr>
        <p:grpSpPr>
          <a:xfrm>
            <a:off x="1101078" y="1648471"/>
            <a:ext cx="10341258" cy="4201136"/>
            <a:chOff x="218951" y="2551"/>
            <a:chExt cx="10341258" cy="4201136"/>
          </a:xfrm>
        </p:grpSpPr>
        <p:sp>
          <p:nvSpPr>
            <p:cNvPr id="349" name="Google Shape;349;p14"/>
            <p:cNvSpPr/>
            <p:nvPr/>
          </p:nvSpPr>
          <p:spPr>
            <a:xfrm>
              <a:off x="218951" y="2551"/>
              <a:ext cx="3231643" cy="1938985"/>
            </a:xfrm>
            <a:prstGeom prst="rect">
              <a:avLst/>
            </a:prstGeom>
            <a:solidFill>
              <a:srgbClr val="0F991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4"/>
            <p:cNvSpPr txBox="1"/>
            <p:nvPr/>
          </p:nvSpPr>
          <p:spPr>
            <a:xfrm>
              <a:off x="218951" y="2551"/>
              <a:ext cx="3231643" cy="1938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139,104 TEU throughput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3773759" y="2551"/>
              <a:ext cx="3231643" cy="1938985"/>
            </a:xfrm>
            <a:prstGeom prst="rect">
              <a:avLst/>
            </a:prstGeom>
            <a:solidFill>
              <a:srgbClr val="0F991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4"/>
            <p:cNvSpPr txBox="1"/>
            <p:nvPr/>
          </p:nvSpPr>
          <p:spPr>
            <a:xfrm>
              <a:off x="3773759" y="2551"/>
              <a:ext cx="3231643" cy="1938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43% export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57% import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7328566" y="2551"/>
              <a:ext cx="3231643" cy="1938985"/>
            </a:xfrm>
            <a:prstGeom prst="rect">
              <a:avLst/>
            </a:prstGeom>
            <a:solidFill>
              <a:srgbClr val="0F991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 txBox="1"/>
            <p:nvPr/>
          </p:nvSpPr>
          <p:spPr>
            <a:xfrm>
              <a:off x="7328566" y="2551"/>
              <a:ext cx="3231643" cy="1938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Asia trade: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90% exports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75% imports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218951" y="2264702"/>
              <a:ext cx="3231643" cy="1938985"/>
            </a:xfrm>
            <a:prstGeom prst="rect">
              <a:avLst/>
            </a:prstGeom>
            <a:solidFill>
              <a:srgbClr val="0F991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4"/>
            <p:cNvSpPr txBox="1"/>
            <p:nvPr/>
          </p:nvSpPr>
          <p:spPr>
            <a:xfrm>
              <a:off x="218951" y="2264702"/>
              <a:ext cx="3231643" cy="1938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 market +18%  EPE +44%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3773759" y="2264702"/>
              <a:ext cx="3231643" cy="1938985"/>
            </a:xfrm>
            <a:prstGeom prst="rect">
              <a:avLst/>
            </a:prstGeom>
            <a:solidFill>
              <a:srgbClr val="0F991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4"/>
            <p:cNvSpPr txBox="1"/>
            <p:nvPr/>
          </p:nvSpPr>
          <p:spPr>
            <a:xfrm>
              <a:off x="3773759" y="2264702"/>
              <a:ext cx="3231643" cy="1938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#1 TOP Carrier Asia (Callao)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328566" y="2264702"/>
              <a:ext cx="3231643" cy="1938985"/>
            </a:xfrm>
            <a:prstGeom prst="rect">
              <a:avLst/>
            </a:prstGeom>
            <a:solidFill>
              <a:srgbClr val="0F991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4"/>
            <p:cNvSpPr txBox="1"/>
            <p:nvPr/>
          </p:nvSpPr>
          <p:spPr>
            <a:xfrm>
              <a:off x="7328566" y="2264702"/>
              <a:ext cx="3231643" cy="19389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s-MX" sz="32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Fishmeal share #1 = 40%</a:t>
              </a:r>
              <a:endPara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14"/>
          <p:cNvSpPr txBox="1"/>
          <p:nvPr/>
        </p:nvSpPr>
        <p:spPr>
          <a:xfrm>
            <a:off x="3283271" y="5998194"/>
            <a:ext cx="62179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2026 Budget: 141,000 TEU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66" name="Google Shape;3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5"/>
          <p:cNvSpPr txBox="1"/>
          <p:nvPr/>
        </p:nvSpPr>
        <p:spPr>
          <a:xfrm>
            <a:off x="602428" y="2288602"/>
            <a:ext cx="4367605" cy="37548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 KPI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s-MX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Performance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s-MX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Review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SA Armenia LLC -... - BSA Armenia LLC - Evergreen LINE" id="368" name="Google Shape;3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5330" y="292412"/>
            <a:ext cx="522749" cy="496067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Día del Ceviche: ¿cómo cocinar el plato embajador del país en solo 5 pasos?" id="369" name="Google Shape;36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3525" y="86343"/>
            <a:ext cx="7050634" cy="623121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5"/>
          <p:cNvSpPr txBox="1"/>
          <p:nvPr>
            <p:ph idx="12" type="sldNum"/>
          </p:nvPr>
        </p:nvSpPr>
        <p:spPr>
          <a:xfrm>
            <a:off x="9834479" y="634106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"/>
          <p:cNvSpPr txBox="1"/>
          <p:nvPr/>
        </p:nvSpPr>
        <p:spPr>
          <a:xfrm>
            <a:off x="1346050" y="441017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OWN SQ PERFORMANCE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16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6"/>
          <p:cNvSpPr/>
          <p:nvPr/>
        </p:nvSpPr>
        <p:spPr>
          <a:xfrm>
            <a:off x="0" y="0"/>
            <a:ext cx="349624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🤩 Cara Sonriendo Con Estrellas Emoji: Significado y Uso" id="378" name="Google Shape;3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97848" y="3316540"/>
            <a:ext cx="1807686" cy="18076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379" name="Google Shape;3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59125" y="252182"/>
            <a:ext cx="522749" cy="496067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380" name="Google Shape;380;p16"/>
          <p:cNvGraphicFramePr/>
          <p:nvPr/>
        </p:nvGraphicFramePr>
        <p:xfrm>
          <a:off x="743222" y="12417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{E766D69C-DC17-41D5-A939-9B129FFE904D}</a:tableStyleId>
              </a:tblPr>
              <a:tblGrid>
                <a:gridCol w="1206025"/>
                <a:gridCol w="1013500"/>
                <a:gridCol w="1337450"/>
                <a:gridCol w="882075"/>
                <a:gridCol w="379400"/>
                <a:gridCol w="1720200"/>
                <a:gridCol w="1633575"/>
                <a:gridCol w="1508675"/>
              </a:tblGrid>
              <a:tr h="1159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OWN SQ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IMP/EXP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TRADE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2025/1~12 Target TEU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2025/1~12 Actual TEU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2025/1~12 Achieve</a:t>
                      </a:r>
                      <a:endParaRPr b="1" i="0" sz="24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2060"/>
                    </a:solidFill>
                  </a:tcPr>
                </a:tc>
              </a:tr>
              <a:tr h="386725">
                <a:tc row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EPE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 (TEU)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15,682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18,396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117%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25">
                <a:tc vMerge="1"/>
                <a:tc gridSpan="2" vMerge="1"/>
                <a:tc hMerge="1"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CW</a:t>
                      </a:r>
                      <a:endParaRPr sz="2400" u="none" cap="none" strike="noStrike"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690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793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114%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25">
                <a:tc vMerge="1"/>
                <a:tc gridSpan="2"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 (TEU)</a:t>
                      </a:r>
                      <a:endParaRPr sz="2400" u="none" cap="none" strike="noStrike"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Y</a:t>
                      </a:r>
                      <a:endParaRPr sz="2400" u="none" cap="none" strike="noStrike"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44,336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52,605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119%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25">
                <a:tc vMerge="1"/>
                <a:tc gridSpan="2" vMerge="1"/>
                <a:tc hMerge="1"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WC </a:t>
                      </a:r>
                      <a:endParaRPr sz="2400" u="none" cap="none" strike="noStrike"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1,838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1,948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105%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5050">
                <a:tc v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 + EXP (TEU)</a:t>
                      </a:r>
                      <a:endParaRPr sz="2400" u="none" cap="none" strike="noStrike"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WS </a:t>
                      </a:r>
                      <a:endParaRPr sz="2400" u="none" cap="none" strike="noStrike"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2,609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3,693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159%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6725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TOTAL TEU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65,155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77,435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119%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5425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2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3450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REEFER (UNIT)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1,910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UNIT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2,603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UNIT</a:t>
                      </a:r>
                      <a:endParaRPr/>
                    </a:p>
                  </a:txBody>
                  <a:tcPr marT="5025" marB="0" marR="5025" marL="50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2400" u="none" cap="none" strike="noStrike">
                          <a:solidFill>
                            <a:srgbClr val="40404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133%</a:t>
                      </a:r>
                      <a:endParaRPr/>
                    </a:p>
                  </a:txBody>
                  <a:tcPr marT="5025" marB="0" marR="5025" marL="50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1" name="Google Shape;381;p16"/>
          <p:cNvSpPr txBox="1"/>
          <p:nvPr>
            <p:ph idx="12" type="sldNum"/>
          </p:nvPr>
        </p:nvSpPr>
        <p:spPr>
          <a:xfrm>
            <a:off x="9871934" y="637700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86" name="Google Shape;3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7"/>
          <p:cNvSpPr txBox="1"/>
          <p:nvPr/>
        </p:nvSpPr>
        <p:spPr>
          <a:xfrm>
            <a:off x="-702212" y="2051934"/>
            <a:ext cx="5985009" cy="41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Operations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KPI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ECD/IMD &amp;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OCD/OPD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Review</a:t>
            </a:r>
            <a:endParaRPr b="0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3059" y="0"/>
            <a:ext cx="7733179" cy="6526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389" name="Google Shape;38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13489" y="175484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0" name="Google Shape;390;p17"/>
          <p:cNvSpPr txBox="1"/>
          <p:nvPr>
            <p:ph idx="12" type="sldNum"/>
          </p:nvPr>
        </p:nvSpPr>
        <p:spPr>
          <a:xfrm>
            <a:off x="9902638" y="634396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95" name="Google Shape;3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8810" y="1000124"/>
            <a:ext cx="2169562" cy="2779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96" name="Google Shape;39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1" y="1238250"/>
            <a:ext cx="11515724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397" name="Google Shape;39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026" y="3750371"/>
            <a:ext cx="11634774" cy="274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8" name="Google Shape;398;p18"/>
          <p:cNvGraphicFramePr/>
          <p:nvPr/>
        </p:nvGraphicFramePr>
        <p:xfrm>
          <a:off x="304800" y="1514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{E766D69C-DC17-41D5-A939-9B129FFE904D}</a:tableStyleId>
              </a:tblPr>
              <a:tblGrid>
                <a:gridCol w="1727300"/>
                <a:gridCol w="1151475"/>
                <a:gridCol w="1151475"/>
                <a:gridCol w="1360375"/>
                <a:gridCol w="6125125"/>
              </a:tblGrid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ITEM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TARGET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ACTUAL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KPI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Action Plan in 2026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Storage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$24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$4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Empty pool control, TS connection monitoring.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Lift on/off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$6,804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$4,655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Promote container sell.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Reposition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$71,365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$27,317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Repo cost PECHY &lt;-&gt; PECAL = $ 413. 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 &amp; R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$87,131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$81,467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2025 export demand increased 37%. Mín. repair.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  <p:sp>
        <p:nvSpPr>
          <p:cNvPr id="399" name="Google Shape;399;p18"/>
          <p:cNvSpPr txBox="1"/>
          <p:nvPr/>
        </p:nvSpPr>
        <p:spPr>
          <a:xfrm>
            <a:off x="571500" y="38100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ECD / IMD KPI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8"/>
          <p:cNvSpPr/>
          <p:nvPr/>
        </p:nvSpPr>
        <p:spPr>
          <a:xfrm>
            <a:off x="571500" y="97155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1" name="Google Shape;401;p18"/>
          <p:cNvGraphicFramePr/>
          <p:nvPr/>
        </p:nvGraphicFramePr>
        <p:xfrm>
          <a:off x="275037" y="40511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{E766D69C-DC17-41D5-A939-9B129FFE904D}</a:tableStyleId>
              </a:tblPr>
              <a:tblGrid>
                <a:gridCol w="1895975"/>
                <a:gridCol w="1101850"/>
                <a:gridCol w="1151475"/>
                <a:gridCol w="1300900"/>
                <a:gridCol w="6184575"/>
              </a:tblGrid>
              <a:tr h="22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6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ITEM</a:t>
                      </a:r>
                      <a:endParaRPr b="1"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6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TARGET</a:t>
                      </a:r>
                      <a:endParaRPr b="1"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6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ACTUAL</a:t>
                      </a:r>
                      <a:endParaRPr b="1"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6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KPI</a:t>
                      </a:r>
                      <a:endParaRPr b="1"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6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Action Plan in 2026</a:t>
                      </a:r>
                      <a:endParaRPr b="1" sz="16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89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90% Onboard 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within 7 Days</a:t>
                      </a:r>
                      <a:endParaRPr b="1" i="0" sz="1800" u="none" cap="none" strike="noStrike">
                        <a:solidFill>
                          <a:srgbClr val="333333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90</a:t>
                      </a: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%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72</a:t>
                      </a: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% 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Monitoring</a:t>
                      </a: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the connection on time.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466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 Personal Negligence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Achieved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BSA Armenia LLC -... - BSA Armenia LLC - Evergreen LINE" id="402" name="Google Shape;40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57737" y="271758"/>
            <a:ext cx="522749" cy="496067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ESL Discussion | Baamboozle - Baamboozle | The Most Fun Classroom Games!" id="403" name="Google Shape;40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02246" y="2077099"/>
            <a:ext cx="1272171" cy="12721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L Discussion | Baamboozle - Baamboozle | The Most Fun Classroom Games!" id="404" name="Google Shape;404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02246" y="4975754"/>
            <a:ext cx="1287992" cy="128799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8"/>
          <p:cNvSpPr txBox="1"/>
          <p:nvPr>
            <p:ph idx="12" type="sldNum"/>
          </p:nvPr>
        </p:nvSpPr>
        <p:spPr>
          <a:xfrm>
            <a:off x="9846886" y="643321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410" name="Google Shape;4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05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411" name="Google Shape;41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1095273"/>
            <a:ext cx="110490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412" name="Google Shape;41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499" y="3779615"/>
            <a:ext cx="11049000" cy="276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9"/>
          <p:cNvSpPr txBox="1"/>
          <p:nvPr/>
        </p:nvSpPr>
        <p:spPr>
          <a:xfrm>
            <a:off x="571500" y="333375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OCD / OPD KPI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9"/>
          <p:cNvSpPr/>
          <p:nvPr/>
        </p:nvSpPr>
        <p:spPr>
          <a:xfrm>
            <a:off x="571500" y="97155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15" name="Google Shape;415;p19"/>
          <p:cNvGraphicFramePr/>
          <p:nvPr/>
        </p:nvGraphicFramePr>
        <p:xfrm>
          <a:off x="209006" y="13929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{E766D69C-DC17-41D5-A939-9B129FFE904D}</a:tableStyleId>
              </a:tblPr>
              <a:tblGrid>
                <a:gridCol w="1750425"/>
                <a:gridCol w="1341125"/>
                <a:gridCol w="1152825"/>
                <a:gridCol w="816200"/>
                <a:gridCol w="6469250"/>
              </a:tblGrid>
              <a:tr h="211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ITEM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TARGET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ACTUAL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KPI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Action Plan in 2026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389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BOA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85%/95%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100%/98%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Monitor arrival according the berth window. 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Port Stay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97%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100%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Push Terminal for more resources in case needed.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567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Productivity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72.6 mph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84 mph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Continue sending the information in advance for stowage plan.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16" name="Google Shape;416;p19"/>
          <p:cNvGraphicFramePr/>
          <p:nvPr/>
        </p:nvGraphicFramePr>
        <p:xfrm>
          <a:off x="290499" y="40558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{E766D69C-DC17-41D5-A939-9B129FFE904D}</a:tableStyleId>
              </a:tblPr>
              <a:tblGrid>
                <a:gridCol w="1575850"/>
                <a:gridCol w="1082100"/>
                <a:gridCol w="1428800"/>
                <a:gridCol w="1011375"/>
                <a:gridCol w="6231850"/>
              </a:tblGrid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ITEM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TARGET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ACTUAL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KPI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Action Plan in 2026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4B24"/>
                    </a:solidFill>
                  </a:tcPr>
                </a:tc>
              </a:tr>
              <a:tr h="53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Incentive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$ 0 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$ 660,287.00 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LAR discounts to terminal when repo out of deadline.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Empty Storage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$ 0 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$ 41,362.66 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Storage bonus for Transshipments and mty containers.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FAFC"/>
                    </a:solidFill>
                  </a:tcPr>
                </a:tc>
              </a:tr>
              <a:tr h="413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33333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Rate Reduction</a:t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$ 0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MX" sz="1800" u="none" cap="none" strike="noStrik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$ 26,415.46 </a:t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800" u="none" cap="none" strike="noStrik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Request discount in our new negotiations with Terminal.</a:t>
                      </a:r>
                      <a:endParaRPr/>
                    </a:p>
                  </a:txBody>
                  <a:tcPr marT="25400" marB="25400" marR="63500" marL="635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BSA Armenia LLC -... - BSA Armenia LLC - Evergreen LINE" id="417" name="Google Shape;41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04301" y="266766"/>
            <a:ext cx="522749" cy="496067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ESL Discussion | Baamboozle - Baamboozle | The Most Fun Classroom Games!" id="418" name="Google Shape;418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41441" y="1913396"/>
            <a:ext cx="1191172" cy="11911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L Discussion | Baamboozle - Baamboozle | The Most Fun Classroom Games!" id="419" name="Google Shape;41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41441" y="4544670"/>
            <a:ext cx="1341780" cy="134178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9"/>
          <p:cNvSpPr txBox="1"/>
          <p:nvPr>
            <p:ph idx="12" type="sldNum"/>
          </p:nvPr>
        </p:nvSpPr>
        <p:spPr>
          <a:xfrm>
            <a:off x="9893450" y="635788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97" name="Google Shape;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25815" y="11295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>
            <p:ph idx="12" type="sldNum"/>
          </p:nvPr>
        </p:nvSpPr>
        <p:spPr>
          <a:xfrm>
            <a:off x="9845040" y="636678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1681776" y="2667504"/>
            <a:ext cx="5719483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Perú Outlook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Cargo Flow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2025 KPI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Operations KPI</a:t>
            </a:r>
            <a:endParaRPr/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2026 Strategy</a:t>
            </a:r>
            <a:endParaRPr b="1" i="0" sz="3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Q&amp;A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7544" y="228091"/>
            <a:ext cx="9300754" cy="3248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425" name="Google Shape;4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0"/>
          <p:cNvSpPr txBox="1"/>
          <p:nvPr/>
        </p:nvSpPr>
        <p:spPr>
          <a:xfrm>
            <a:off x="781957" y="1471021"/>
            <a:ext cx="3438609" cy="18774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MX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MX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2026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s-MX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Strategy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.png" id="427" name="Google Shape;42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6918" y="4092991"/>
            <a:ext cx="66675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0"/>
          <p:cNvSpPr txBox="1"/>
          <p:nvPr/>
        </p:nvSpPr>
        <p:spPr>
          <a:xfrm>
            <a:off x="781957" y="3437068"/>
            <a:ext cx="3438609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MX" sz="2000" u="none" cap="none" strike="noStrike">
                <a:solidFill>
                  <a:srgbClr val="86EFAC"/>
                </a:solidFill>
                <a:latin typeface="Montserrat"/>
                <a:ea typeface="Montserrat"/>
                <a:cs typeface="Montserrat"/>
                <a:sym typeface="Montserrat"/>
              </a:rPr>
              <a:t>How to Achieve KPI Goals</a:t>
            </a:r>
            <a:endParaRPr b="1" i="0" sz="20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Petición · No permitan que se extingan los caballitos de totora en  Huanchaco - Perú · Change.org" id="429" name="Google Shape;42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2522" y="462579"/>
            <a:ext cx="6820131" cy="59704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430" name="Google Shape;43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84577" y="21454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1" name="Google Shape;431;p20"/>
          <p:cNvSpPr txBox="1"/>
          <p:nvPr>
            <p:ph idx="12" type="sldNum"/>
          </p:nvPr>
        </p:nvSpPr>
        <p:spPr>
          <a:xfrm>
            <a:off x="9873726" y="631598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436" name="Google Shape;43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0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1"/>
          <p:cNvSpPr txBox="1"/>
          <p:nvPr/>
        </p:nvSpPr>
        <p:spPr>
          <a:xfrm>
            <a:off x="571500" y="503419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2026 ACTION PLAN - OWN SQ ASIA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21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9" name="Google Shape;439;p21"/>
          <p:cNvGrpSpPr/>
          <p:nvPr/>
        </p:nvGrpSpPr>
        <p:grpSpPr>
          <a:xfrm>
            <a:off x="367168" y="1559490"/>
            <a:ext cx="11600032" cy="5204565"/>
            <a:chOff x="0" y="0"/>
            <a:chExt cx="11600032" cy="5204565"/>
          </a:xfrm>
        </p:grpSpPr>
        <p:sp>
          <p:nvSpPr>
            <p:cNvPr id="440" name="Google Shape;440;p21"/>
            <p:cNvSpPr/>
            <p:nvPr/>
          </p:nvSpPr>
          <p:spPr>
            <a:xfrm>
              <a:off x="0" y="0"/>
              <a:ext cx="3682100" cy="5204565"/>
            </a:xfrm>
            <a:prstGeom prst="roundRect">
              <a:avLst>
                <a:gd fmla="val 10000" name="adj"/>
              </a:avLst>
            </a:prstGeom>
            <a:solidFill>
              <a:srgbClr val="284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1"/>
            <p:cNvSpPr txBox="1"/>
            <p:nvPr/>
          </p:nvSpPr>
          <p:spPr>
            <a:xfrm>
              <a:off x="0" y="0"/>
              <a:ext cx="3682100" cy="1561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i="0" lang="es-MX" sz="6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369626" y="1562894"/>
              <a:ext cx="2945680" cy="1569247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1"/>
            <p:cNvSpPr txBox="1"/>
            <p:nvPr/>
          </p:nvSpPr>
          <p:spPr>
            <a:xfrm>
              <a:off x="415588" y="1608856"/>
              <a:ext cx="2853756" cy="1477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71100" spcFirstLastPara="1" rIns="7110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 = TO ASIA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54,6K TEU  </a:t>
              </a:r>
              <a:endParaRPr b="1" i="0" sz="28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369626" y="3373564"/>
              <a:ext cx="2945680" cy="1569247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1"/>
            <p:cNvSpPr txBox="1"/>
            <p:nvPr/>
          </p:nvSpPr>
          <p:spPr>
            <a:xfrm>
              <a:off x="415588" y="3419526"/>
              <a:ext cx="2853756" cy="14773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71100" spcFirstLastPara="1" rIns="7110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 = FROM ASIA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17,9K TEU</a:t>
              </a: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959674" y="0"/>
              <a:ext cx="3682100" cy="5204565"/>
            </a:xfrm>
            <a:prstGeom prst="roundRect">
              <a:avLst>
                <a:gd fmla="val 10000" name="adj"/>
              </a:avLst>
            </a:prstGeom>
            <a:solidFill>
              <a:srgbClr val="284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1"/>
            <p:cNvSpPr txBox="1"/>
            <p:nvPr/>
          </p:nvSpPr>
          <p:spPr>
            <a:xfrm>
              <a:off x="3959674" y="0"/>
              <a:ext cx="3682100" cy="1561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7650" lIns="247650" spcFirstLastPara="1" rIns="247650" wrap="square" tIns="247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500"/>
                <a:buFont typeface="Arial"/>
                <a:buNone/>
              </a:pPr>
              <a:r>
                <a:rPr b="1" i="0" lang="es-MX" sz="6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1" i="0" sz="65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4069946" y="1562175"/>
              <a:ext cx="3461557" cy="1445359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1"/>
            <p:cNvSpPr txBox="1"/>
            <p:nvPr/>
          </p:nvSpPr>
          <p:spPr>
            <a:xfrm>
              <a:off x="4112279" y="1604508"/>
              <a:ext cx="3376891" cy="13606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45700" spcFirstLastPara="1" rIns="45700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FISHMEAL	18,7K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MINERAL	 24 K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REEFER	  5,6K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OTHERS	     6K TEU</a:t>
              </a:r>
              <a:endParaRPr b="1" i="0" sz="18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4096074" y="3229898"/>
              <a:ext cx="3409301" cy="171363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1"/>
            <p:cNvSpPr txBox="1"/>
            <p:nvPr/>
          </p:nvSpPr>
          <p:spPr>
            <a:xfrm>
              <a:off x="4146265" y="3280089"/>
              <a:ext cx="3308919" cy="1613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45700" spcFirstLastPara="1" rIns="45700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RETAIL	   8K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CARS		4,6K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TIRES		0.8K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APLIANCES	0.5K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FAK		   4K TEU</a:t>
              </a:r>
              <a:endParaRPr b="1" i="0" sz="18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7917932" y="0"/>
              <a:ext cx="3682100" cy="5204565"/>
            </a:xfrm>
            <a:prstGeom prst="roundRect">
              <a:avLst>
                <a:gd fmla="val 10000" name="adj"/>
              </a:avLst>
            </a:prstGeom>
            <a:solidFill>
              <a:srgbClr val="284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1"/>
            <p:cNvSpPr txBox="1"/>
            <p:nvPr/>
          </p:nvSpPr>
          <p:spPr>
            <a:xfrm>
              <a:off x="7917932" y="0"/>
              <a:ext cx="3682100" cy="15613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1" i="0" sz="15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294980" y="1566171"/>
              <a:ext cx="2958347" cy="170407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1"/>
            <p:cNvSpPr txBox="1"/>
            <p:nvPr/>
          </p:nvSpPr>
          <p:spPr>
            <a:xfrm>
              <a:off x="8344891" y="1616082"/>
              <a:ext cx="2858525" cy="16042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45700" spcFirstLastPara="1" rIns="45700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EXALMAR, TASA, AUSTRAL, DIAMANTE, CHINALCO, IXM, CORP. FORTUNA, SUNFRUITS, ESMERALDA,VANGUARD-WESTFALIA</a:t>
              </a:r>
              <a:endParaRPr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8286143" y="3444193"/>
              <a:ext cx="2945680" cy="149928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1"/>
            <p:cNvSpPr txBox="1"/>
            <p:nvPr/>
          </p:nvSpPr>
          <p:spPr>
            <a:xfrm>
              <a:off x="8330056" y="3488106"/>
              <a:ext cx="2857854" cy="14114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45700" spcFirstLastPara="1" rIns="45700" wrap="square" tIns="3427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MX" sz="1800">
                  <a:solidFill>
                    <a:schemeClr val="dk1"/>
                  </a:solidFill>
                </a:rPr>
                <a:t>•</a:t>
              </a:r>
              <a:r>
                <a:rPr b="1" lang="es-MX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INTERCORP  5.5K TEU</a:t>
              </a:r>
              <a:endParaRPr b="1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MX" sz="1800">
                  <a:solidFill>
                    <a:schemeClr val="dk1"/>
                  </a:solidFill>
                </a:rPr>
                <a:t>•</a:t>
              </a:r>
              <a:r>
                <a:rPr b="1" lang="es-MX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RIPLEY           2,5K TEU</a:t>
              </a:r>
              <a:endParaRPr b="1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MX" sz="1800">
                  <a:solidFill>
                    <a:schemeClr val="dk1"/>
                  </a:solidFill>
                </a:rPr>
                <a:t>•</a:t>
              </a:r>
              <a:r>
                <a:rPr b="1" lang="es-MX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JETOUR         4,6K TEU</a:t>
              </a:r>
              <a:endParaRPr b="1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MX" sz="1800">
                  <a:solidFill>
                    <a:schemeClr val="dk1"/>
                  </a:solidFill>
                </a:rPr>
                <a:t>•</a:t>
              </a:r>
              <a:r>
                <a:rPr b="1" lang="es-MX" sz="18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FAK                 3,6K TEU</a:t>
              </a:r>
              <a:endParaRPr b="1" sz="180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58" name="Google Shape;45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665" y="1452282"/>
            <a:ext cx="1734670" cy="173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7791" y="1649892"/>
            <a:ext cx="1300223" cy="130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73986" y="1559490"/>
            <a:ext cx="1734670" cy="1481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461" name="Google Shape;46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500150" y="291039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2" name="Google Shape;462;p21"/>
          <p:cNvSpPr txBox="1"/>
          <p:nvPr>
            <p:ph idx="12" type="sldNum"/>
          </p:nvPr>
        </p:nvSpPr>
        <p:spPr>
          <a:xfrm>
            <a:off x="10141321" y="642801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467" name="Google Shape;4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10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2"/>
          <p:cNvSpPr txBox="1"/>
          <p:nvPr/>
        </p:nvSpPr>
        <p:spPr>
          <a:xfrm>
            <a:off x="571500" y="476250"/>
            <a:ext cx="11601450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2026 ACTION PLAN - OWN SQ REGIONAL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22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0" name="Google Shape;470;p22"/>
          <p:cNvGrpSpPr/>
          <p:nvPr/>
        </p:nvGrpSpPr>
        <p:grpSpPr>
          <a:xfrm>
            <a:off x="348117" y="1149438"/>
            <a:ext cx="11886133" cy="5699871"/>
            <a:chOff x="0" y="0"/>
            <a:chExt cx="11886133" cy="5699871"/>
          </a:xfrm>
        </p:grpSpPr>
        <p:sp>
          <p:nvSpPr>
            <p:cNvPr id="471" name="Google Shape;471;p22"/>
            <p:cNvSpPr/>
            <p:nvPr/>
          </p:nvSpPr>
          <p:spPr>
            <a:xfrm>
              <a:off x="0" y="0"/>
              <a:ext cx="3772915" cy="5699871"/>
            </a:xfrm>
            <a:prstGeom prst="roundRect">
              <a:avLst>
                <a:gd fmla="val 10000" name="adj"/>
              </a:avLst>
            </a:prstGeom>
            <a:solidFill>
              <a:srgbClr val="284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2"/>
            <p:cNvSpPr txBox="1"/>
            <p:nvPr/>
          </p:nvSpPr>
          <p:spPr>
            <a:xfrm>
              <a:off x="0" y="0"/>
              <a:ext cx="3772915" cy="1709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08146" y="1710448"/>
              <a:ext cx="3359524" cy="111979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2"/>
            <p:cNvSpPr txBox="1"/>
            <p:nvPr/>
          </p:nvSpPr>
          <p:spPr>
            <a:xfrm>
              <a:off x="240944" y="1743246"/>
              <a:ext cx="3293928" cy="10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71100" spcFirstLastPara="1" rIns="7110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CW= CAME-PE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700 TEU</a:t>
              </a:r>
              <a:endParaRPr b="1" i="0" sz="28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334795" y="2984592"/>
              <a:ext cx="3018332" cy="111979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2"/>
            <p:cNvSpPr txBox="1"/>
            <p:nvPr/>
          </p:nvSpPr>
          <p:spPr>
            <a:xfrm>
              <a:off x="367593" y="3017390"/>
              <a:ext cx="2952736" cy="10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71100" spcFirstLastPara="1" rIns="7110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WC= PE-CAME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1,797 TEU</a:t>
              </a:r>
              <a:endParaRPr/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378742" y="4294593"/>
              <a:ext cx="3018332" cy="111979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2"/>
            <p:cNvSpPr txBox="1"/>
            <p:nvPr/>
          </p:nvSpPr>
          <p:spPr>
            <a:xfrm>
              <a:off x="411540" y="4327391"/>
              <a:ext cx="2952736" cy="105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71100" spcFirstLastPara="1" rIns="71100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Intra WSA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b="1" i="0" lang="es-MX" sz="28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3,711 TEU</a:t>
              </a:r>
              <a:endParaRPr b="1" i="0" sz="28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4057334" y="0"/>
              <a:ext cx="3772915" cy="5699871"/>
            </a:xfrm>
            <a:prstGeom prst="roundRect">
              <a:avLst>
                <a:gd fmla="val 10000" name="adj"/>
              </a:avLst>
            </a:prstGeom>
            <a:solidFill>
              <a:srgbClr val="284C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2"/>
            <p:cNvSpPr txBox="1"/>
            <p:nvPr/>
          </p:nvSpPr>
          <p:spPr>
            <a:xfrm>
              <a:off x="4057334" y="0"/>
              <a:ext cx="3772915" cy="1709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4363227" y="1714601"/>
              <a:ext cx="3221496" cy="1124677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2"/>
            <p:cNvSpPr txBox="1"/>
            <p:nvPr/>
          </p:nvSpPr>
          <p:spPr>
            <a:xfrm>
              <a:off x="4396168" y="1747542"/>
              <a:ext cx="3155614" cy="10587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FOODSTUFF		360 TEU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SUGAR		200 TEU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WHITEWOODS	150 TEU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FAK			150 TEU</a:t>
              </a:r>
              <a:endParaRPr/>
            </a:p>
          </p:txBody>
        </p:sp>
        <p:sp>
          <p:nvSpPr>
            <p:cNvPr id="483" name="Google Shape;483;p22"/>
            <p:cNvSpPr/>
            <p:nvPr/>
          </p:nvSpPr>
          <p:spPr>
            <a:xfrm>
              <a:off x="4343819" y="2883927"/>
              <a:ext cx="3139638" cy="1122686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2"/>
            <p:cNvSpPr txBox="1"/>
            <p:nvPr/>
          </p:nvSpPr>
          <p:spPr>
            <a:xfrm>
              <a:off x="4376701" y="2916809"/>
              <a:ext cx="3073874" cy="1056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COAL			550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FOODSTUFF 		450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REEFER		350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FAK 			400 TEU</a:t>
              </a: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4350535" y="4110433"/>
              <a:ext cx="3132908" cy="139256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2"/>
            <p:cNvSpPr txBox="1"/>
            <p:nvPr/>
          </p:nvSpPr>
          <p:spPr>
            <a:xfrm>
              <a:off x="4391322" y="4151220"/>
              <a:ext cx="3051334" cy="1310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38100" spcFirstLastPara="1" rIns="38100" wrap="square" tIns="2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FOODSTUFF		630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DETERGENT		200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PAPER 		650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WITHEGOODS 	650 TEU</a:t>
              </a:r>
              <a:endParaRPr/>
            </a:p>
            <a:p>
              <a:pPr indent="0" lvl="0" marL="0" marR="0" rtl="0" algn="l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s-MX" sz="1500" u="none" cap="none" strike="noStrike">
                  <a:solidFill>
                    <a:srgbClr val="0C0C0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AVOCADO 		350 TEU</a:t>
              </a: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8113218" y="0"/>
              <a:ext cx="3772915" cy="5699871"/>
            </a:xfrm>
            <a:prstGeom prst="roundRect">
              <a:avLst>
                <a:gd fmla="val 10000" name="adj"/>
              </a:avLst>
            </a:prstGeom>
            <a:solidFill>
              <a:srgbClr val="CBCE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2"/>
            <p:cNvSpPr txBox="1"/>
            <p:nvPr/>
          </p:nvSpPr>
          <p:spPr>
            <a:xfrm>
              <a:off x="8113218" y="0"/>
              <a:ext cx="3772915" cy="170996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1" i="0" sz="2000" u="none" cap="none" strike="noStrik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8494675" y="1712924"/>
              <a:ext cx="2972936" cy="100340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2"/>
            <p:cNvSpPr txBox="1"/>
            <p:nvPr/>
          </p:nvSpPr>
          <p:spPr>
            <a:xfrm>
              <a:off x="8524064" y="1742313"/>
              <a:ext cx="2914158" cy="9446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45700" spcFirstLastPara="1" rIns="45700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CW: MABE, C&amp;B LOGISTICS, LABOCER, DELICORP, ADICORP.</a:t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8490510" y="2873221"/>
              <a:ext cx="3018332" cy="102934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2"/>
            <p:cNvSpPr txBox="1"/>
            <p:nvPr/>
          </p:nvSpPr>
          <p:spPr>
            <a:xfrm>
              <a:off x="8520658" y="2903369"/>
              <a:ext cx="2958036" cy="9690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40625" spcFirstLastPara="1" rIns="40625" wrap="square" tIns="304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MX" sz="16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WC: ESMERALDA, CARBOMINERALES, LA ESTRELLA, ULEXANDES, S&amp;M FOODS.</a:t>
              </a:r>
              <a:endPara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8490510" y="4060926"/>
              <a:ext cx="3018332" cy="135245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1C417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2"/>
            <p:cNvSpPr txBox="1"/>
            <p:nvPr/>
          </p:nvSpPr>
          <p:spPr>
            <a:xfrm>
              <a:off x="8530122" y="4100538"/>
              <a:ext cx="2939108" cy="12732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45700" spcFirstLastPara="1" rIns="45700" wrap="square" tIns="342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s-MX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WS: MABE, INTERCORP (SUPERMERCADOS PERUANOS), BAIKA, EXPEDITORS, SOFTYS, OPP FILM.</a:t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95" name="Google Shape;49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766" y="1066800"/>
            <a:ext cx="1734670" cy="173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4410" y="1410558"/>
            <a:ext cx="1300223" cy="130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84738" y="1320156"/>
            <a:ext cx="1734670" cy="14810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498" name="Google Shape;49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500150" y="311118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9" name="Google Shape;499;p22"/>
          <p:cNvSpPr txBox="1"/>
          <p:nvPr>
            <p:ph idx="12" type="sldNum"/>
          </p:nvPr>
        </p:nvSpPr>
        <p:spPr>
          <a:xfrm>
            <a:off x="10227501" y="648418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d man what do we need stock illustration. Illustration of assistance -  44176411" id="504" name="Google Shape;5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812" y="4044875"/>
            <a:ext cx="3852752" cy="2727343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3"/>
          <p:cNvSpPr/>
          <p:nvPr/>
        </p:nvSpPr>
        <p:spPr>
          <a:xfrm>
            <a:off x="0" y="-1"/>
            <a:ext cx="349624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SA Armenia LLC -... - BSA Armenia LLC - Evergreen LINE" id="506" name="Google Shape;50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39754" y="128763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507" name="Google Shape;507;p23"/>
          <p:cNvSpPr txBox="1"/>
          <p:nvPr>
            <p:ph idx="12" type="sldNum"/>
          </p:nvPr>
        </p:nvSpPr>
        <p:spPr>
          <a:xfrm>
            <a:off x="9872830" y="6407093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grpSp>
        <p:nvGrpSpPr>
          <p:cNvPr id="508" name="Google Shape;508;p23"/>
          <p:cNvGrpSpPr/>
          <p:nvPr/>
        </p:nvGrpSpPr>
        <p:grpSpPr>
          <a:xfrm>
            <a:off x="1875796" y="626797"/>
            <a:ext cx="9563957" cy="5523884"/>
            <a:chOff x="67722" y="1967"/>
            <a:chExt cx="9563957" cy="5523884"/>
          </a:xfrm>
        </p:grpSpPr>
        <p:sp>
          <p:nvSpPr>
            <p:cNvPr id="509" name="Google Shape;509;p23"/>
            <p:cNvSpPr/>
            <p:nvPr/>
          </p:nvSpPr>
          <p:spPr>
            <a:xfrm>
              <a:off x="67722" y="1967"/>
              <a:ext cx="2967573" cy="1780543"/>
            </a:xfrm>
            <a:prstGeom prst="rect">
              <a:avLst/>
            </a:prstGeom>
            <a:solidFill>
              <a:srgbClr val="284C3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3"/>
            <p:cNvSpPr txBox="1"/>
            <p:nvPr/>
          </p:nvSpPr>
          <p:spPr>
            <a:xfrm>
              <a:off x="67722" y="1967"/>
              <a:ext cx="2967573" cy="17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2SD inventory</a:t>
              </a:r>
              <a:endPara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3332053" y="1967"/>
              <a:ext cx="2967573" cy="1780543"/>
            </a:xfrm>
            <a:prstGeom prst="rect">
              <a:avLst/>
            </a:prstGeom>
            <a:solidFill>
              <a:srgbClr val="284C3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3"/>
            <p:cNvSpPr txBox="1"/>
            <p:nvPr/>
          </p:nvSpPr>
          <p:spPr>
            <a:xfrm>
              <a:off x="3332053" y="1967"/>
              <a:ext cx="2967573" cy="17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Maintain 40HQ inventory</a:t>
              </a:r>
              <a:endParaRPr b="1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6596383" y="1967"/>
              <a:ext cx="2967573" cy="1780543"/>
            </a:xfrm>
            <a:prstGeom prst="rect">
              <a:avLst/>
            </a:prstGeom>
            <a:solidFill>
              <a:srgbClr val="284C3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3"/>
            <p:cNvSpPr txBox="1"/>
            <p:nvPr/>
          </p:nvSpPr>
          <p:spPr>
            <a:xfrm>
              <a:off x="6596383" y="1967"/>
              <a:ext cx="2967573" cy="17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4NOR/live reefer</a:t>
              </a:r>
              <a:endParaRPr b="1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67722" y="2079268"/>
              <a:ext cx="2967573" cy="1780543"/>
            </a:xfrm>
            <a:prstGeom prst="rect">
              <a:avLst/>
            </a:prstGeom>
            <a:solidFill>
              <a:srgbClr val="284C3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3"/>
            <p:cNvSpPr txBox="1"/>
            <p:nvPr/>
          </p:nvSpPr>
          <p:spPr>
            <a:xfrm>
              <a:off x="67722" y="2079268"/>
              <a:ext cx="2967573" cy="17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Reliable schedule for reefer </a:t>
              </a:r>
              <a:endParaRPr/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3332053" y="2079268"/>
              <a:ext cx="2967573" cy="1780543"/>
            </a:xfrm>
            <a:prstGeom prst="rect">
              <a:avLst/>
            </a:prstGeom>
            <a:solidFill>
              <a:srgbClr val="284C3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3"/>
            <p:cNvSpPr txBox="1"/>
            <p:nvPr/>
          </p:nvSpPr>
          <p:spPr>
            <a:xfrm>
              <a:off x="3332053" y="2079268"/>
              <a:ext cx="2967573" cy="17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Faster</a:t>
              </a:r>
              <a:endParaRPr b="1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connections to S.E.A.</a:t>
              </a:r>
              <a:endParaRPr/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6596383" y="2079268"/>
              <a:ext cx="2967573" cy="1780543"/>
            </a:xfrm>
            <a:prstGeom prst="rect">
              <a:avLst/>
            </a:prstGeom>
            <a:solidFill>
              <a:srgbClr val="284C3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3"/>
            <p:cNvSpPr txBox="1"/>
            <p:nvPr/>
          </p:nvSpPr>
          <p:spPr>
            <a:xfrm>
              <a:off x="6596383" y="2079268"/>
              <a:ext cx="2967573" cy="17805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Plugs on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91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WSA5 (Chancay)</a:t>
              </a:r>
              <a:endParaRPr/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2004393" y="4158536"/>
              <a:ext cx="7627286" cy="1367315"/>
            </a:xfrm>
            <a:prstGeom prst="rect">
              <a:avLst/>
            </a:prstGeom>
            <a:solidFill>
              <a:srgbClr val="284C3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3"/>
            <p:cNvSpPr txBox="1"/>
            <p:nvPr/>
          </p:nvSpPr>
          <p:spPr>
            <a:xfrm>
              <a:off x="2004393" y="4158536"/>
              <a:ext cx="7627286" cy="13673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1" i="0" lang="es-MX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Possible Costal Service in WCSA ?? </a:t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trol interno: Más de 133,793 ilustraciones y dibujos de stock con  licencia libres de regalías | Shutterstock" id="527" name="Google Shape;5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080"/>
            <a:ext cx="12182982" cy="686308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24"/>
          <p:cNvSpPr txBox="1"/>
          <p:nvPr>
            <p:ph type="title"/>
          </p:nvPr>
        </p:nvSpPr>
        <p:spPr>
          <a:xfrm>
            <a:off x="457200" y="274638"/>
            <a:ext cx="11160034" cy="8574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None/>
            </a:pPr>
            <a:r>
              <a:rPr b="1" lang="es-MX"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2026 EPE Control</a:t>
            </a:r>
            <a:endParaRPr b="1" sz="6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9" name="Google Shape;529;p24"/>
          <p:cNvSpPr txBox="1"/>
          <p:nvPr>
            <p:ph idx="12" type="sldNum"/>
          </p:nvPr>
        </p:nvSpPr>
        <p:spPr>
          <a:xfrm>
            <a:off x="9847227" y="641908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grpSp>
        <p:nvGrpSpPr>
          <p:cNvPr id="530" name="Google Shape;530;p24"/>
          <p:cNvGrpSpPr/>
          <p:nvPr/>
        </p:nvGrpSpPr>
        <p:grpSpPr>
          <a:xfrm>
            <a:off x="381067" y="2195276"/>
            <a:ext cx="11516947" cy="3105131"/>
            <a:chOff x="6600" y="1044879"/>
            <a:chExt cx="11516947" cy="3105131"/>
          </a:xfrm>
        </p:grpSpPr>
        <p:sp>
          <p:nvSpPr>
            <p:cNvPr id="531" name="Google Shape;531;p24"/>
            <p:cNvSpPr/>
            <p:nvPr/>
          </p:nvSpPr>
          <p:spPr>
            <a:xfrm>
              <a:off x="6600" y="1068646"/>
              <a:ext cx="2202089" cy="3057598"/>
            </a:xfrm>
            <a:prstGeom prst="roundRect">
              <a:avLst>
                <a:gd fmla="val 10000" name="adj"/>
              </a:avLst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4"/>
            <p:cNvSpPr txBox="1"/>
            <p:nvPr/>
          </p:nvSpPr>
          <p:spPr>
            <a:xfrm>
              <a:off x="71097" y="1133143"/>
              <a:ext cx="2073095" cy="29286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b="1" i="0" lang="es-MX" sz="2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Unclaimed cargo</a:t>
              </a:r>
              <a:endParaRPr b="1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2381923" y="2382636"/>
              <a:ext cx="367254" cy="42961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4"/>
            <p:cNvSpPr txBox="1"/>
            <p:nvPr/>
          </p:nvSpPr>
          <p:spPr>
            <a:xfrm>
              <a:off x="2381923" y="2468560"/>
              <a:ext cx="257078" cy="257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2901623" y="1068646"/>
              <a:ext cx="2578508" cy="3057598"/>
            </a:xfrm>
            <a:prstGeom prst="roundRect">
              <a:avLst>
                <a:gd fmla="val 10000" name="adj"/>
              </a:avLst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4"/>
            <p:cNvSpPr txBox="1"/>
            <p:nvPr/>
          </p:nvSpPr>
          <p:spPr>
            <a:xfrm>
              <a:off x="2977145" y="1144168"/>
              <a:ext cx="2427464" cy="2906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b="1" i="0" lang="es-MX" sz="2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Outstanding</a:t>
              </a:r>
              <a:endParaRPr b="1" i="0" sz="2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5653365" y="2382636"/>
              <a:ext cx="367254" cy="42961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 txBox="1"/>
            <p:nvPr/>
          </p:nvSpPr>
          <p:spPr>
            <a:xfrm>
              <a:off x="5653365" y="2468560"/>
              <a:ext cx="257078" cy="257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6173064" y="1068646"/>
              <a:ext cx="2143744" cy="3057598"/>
            </a:xfrm>
            <a:prstGeom prst="roundRect">
              <a:avLst>
                <a:gd fmla="val 10000" name="adj"/>
              </a:avLst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 txBox="1"/>
            <p:nvPr/>
          </p:nvSpPr>
          <p:spPr>
            <a:xfrm>
              <a:off x="6235852" y="1131434"/>
              <a:ext cx="2018168" cy="29320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b="1" i="0" lang="es-MX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DMDT collection</a:t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8490042" y="2382636"/>
              <a:ext cx="367254" cy="42961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4"/>
            <p:cNvSpPr txBox="1"/>
            <p:nvPr/>
          </p:nvSpPr>
          <p:spPr>
            <a:xfrm>
              <a:off x="8490042" y="2468560"/>
              <a:ext cx="257078" cy="257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9009742" y="1044879"/>
              <a:ext cx="2513805" cy="3105131"/>
            </a:xfrm>
            <a:prstGeom prst="roundRect">
              <a:avLst>
                <a:gd fmla="val 10000" name="adj"/>
              </a:avLst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 txBox="1"/>
            <p:nvPr/>
          </p:nvSpPr>
          <p:spPr>
            <a:xfrm>
              <a:off x="9083369" y="1118506"/>
              <a:ext cx="2366551" cy="29578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8100" lIns="118100" spcFirstLastPara="1" rIns="118100" wrap="square" tIns="11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r>
                <a:rPr b="1" i="0" lang="es-MX" sz="3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ZERO non conformity</a:t>
              </a:r>
              <a:endParaRPr b="1" i="0" sz="3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BSA Armenia LLC -... - BSA Armenia LLC - Evergreen LINE" id="545" name="Google Shape;54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8078" y="256355"/>
            <a:ext cx="522749" cy="49606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at is Profit Maximization? Definition, Models, Advantages" id="550" name="Google Shape;5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5"/>
          <p:cNvSpPr txBox="1"/>
          <p:nvPr>
            <p:ph type="title"/>
          </p:nvPr>
        </p:nvSpPr>
        <p:spPr>
          <a:xfrm>
            <a:off x="457200" y="274638"/>
            <a:ext cx="11160034" cy="8574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3333"/>
              <a:buNone/>
            </a:pPr>
            <a:r>
              <a:rPr b="1" lang="es-MX" sz="6000">
                <a:solidFill>
                  <a:srgbClr val="284C31"/>
                </a:solidFill>
                <a:latin typeface="Montserrat"/>
                <a:ea typeface="Montserrat"/>
                <a:cs typeface="Montserrat"/>
                <a:sym typeface="Montserrat"/>
              </a:rPr>
              <a:t>2026 EPE Additionals</a:t>
            </a:r>
            <a:endParaRPr b="1" sz="6000">
              <a:solidFill>
                <a:srgbClr val="284C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p25"/>
          <p:cNvSpPr txBox="1"/>
          <p:nvPr>
            <p:ph idx="12" type="sldNum"/>
          </p:nvPr>
        </p:nvSpPr>
        <p:spPr>
          <a:xfrm>
            <a:off x="9847227" y="641908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grpSp>
        <p:nvGrpSpPr>
          <p:cNvPr id="553" name="Google Shape;553;p25"/>
          <p:cNvGrpSpPr/>
          <p:nvPr/>
        </p:nvGrpSpPr>
        <p:grpSpPr>
          <a:xfrm>
            <a:off x="447658" y="2031745"/>
            <a:ext cx="11518505" cy="2728321"/>
            <a:chOff x="5821" y="0"/>
            <a:chExt cx="11518505" cy="2728321"/>
          </a:xfrm>
        </p:grpSpPr>
        <p:sp>
          <p:nvSpPr>
            <p:cNvPr id="554" name="Google Shape;554;p25"/>
            <p:cNvSpPr/>
            <p:nvPr/>
          </p:nvSpPr>
          <p:spPr>
            <a:xfrm>
              <a:off x="5821" y="0"/>
              <a:ext cx="3206614" cy="2728321"/>
            </a:xfrm>
            <a:prstGeom prst="roundRect">
              <a:avLst>
                <a:gd fmla="val 10000" name="adj"/>
              </a:avLst>
            </a:prstGeom>
            <a:solidFill>
              <a:srgbClr val="003E1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5"/>
            <p:cNvSpPr txBox="1"/>
            <p:nvPr/>
          </p:nvSpPr>
          <p:spPr>
            <a:xfrm>
              <a:off x="85731" y="79910"/>
              <a:ext cx="3046794" cy="2568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t/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s-MX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Local charge: R244015 – ADM Container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s-MX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USD 500k/year</a:t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3464693" y="1051361"/>
              <a:ext cx="534784" cy="62559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5"/>
            <p:cNvSpPr txBox="1"/>
            <p:nvPr/>
          </p:nvSpPr>
          <p:spPr>
            <a:xfrm>
              <a:off x="3464693" y="1176480"/>
              <a:ext cx="374349" cy="375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221463" y="0"/>
              <a:ext cx="3172181" cy="2728321"/>
            </a:xfrm>
            <a:prstGeom prst="roundRect">
              <a:avLst>
                <a:gd fmla="val 10000" name="adj"/>
              </a:avLst>
            </a:prstGeom>
            <a:solidFill>
              <a:srgbClr val="003E1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5"/>
            <p:cNvSpPr txBox="1"/>
            <p:nvPr/>
          </p:nvSpPr>
          <p:spPr>
            <a:xfrm>
              <a:off x="4301373" y="79910"/>
              <a:ext cx="3012361" cy="2568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t/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s-MX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Local charge Delivery order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s-MX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USD 450k/year</a:t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7645902" y="1051361"/>
              <a:ext cx="534784" cy="62559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25"/>
            <p:cNvSpPr txBox="1"/>
            <p:nvPr/>
          </p:nvSpPr>
          <p:spPr>
            <a:xfrm>
              <a:off x="7645902" y="1176480"/>
              <a:ext cx="374349" cy="3753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t/>
              </a:r>
              <a:endPara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5"/>
            <p:cNvSpPr/>
            <p:nvPr/>
          </p:nvSpPr>
          <p:spPr>
            <a:xfrm>
              <a:off x="8402672" y="0"/>
              <a:ext cx="3121654" cy="2728321"/>
            </a:xfrm>
            <a:prstGeom prst="roundRect">
              <a:avLst>
                <a:gd fmla="val 10000" name="adj"/>
              </a:avLst>
            </a:prstGeom>
            <a:solidFill>
              <a:srgbClr val="003E1C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5"/>
            <p:cNvSpPr txBox="1"/>
            <p:nvPr/>
          </p:nvSpPr>
          <p:spPr>
            <a:xfrm>
              <a:off x="8482582" y="79910"/>
              <a:ext cx="2961834" cy="2568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300" lIns="114300" spcFirstLastPara="1" rIns="114300" wrap="square" tIns="114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t/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05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s-MX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Port Agency manifest data USD 20k/year</a:t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BSA Armenia LLC -... - BSA Armenia LLC - Evergreen LINE" id="564" name="Google Shape;56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8078" y="25635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5" name="Google Shape;565;p25"/>
          <p:cNvSpPr txBox="1"/>
          <p:nvPr/>
        </p:nvSpPr>
        <p:spPr>
          <a:xfrm>
            <a:off x="987597" y="6137876"/>
            <a:ext cx="100992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rgbClr val="284C31"/>
                </a:solidFill>
                <a:latin typeface="Arial"/>
                <a:ea typeface="Arial"/>
                <a:cs typeface="Arial"/>
                <a:sym typeface="Arial"/>
              </a:rPr>
              <a:t>USD 970,000 additional revenue estimated for 2026</a:t>
            </a:r>
            <a:endParaRPr b="1" i="0" sz="3600" u="none" cap="none" strike="noStrike">
              <a:solidFill>
                <a:srgbClr val="284C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9082" y="1957952"/>
            <a:ext cx="1635657" cy="680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99488" y="1657178"/>
            <a:ext cx="1524081" cy="104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47227" y="1845032"/>
            <a:ext cx="1291517" cy="97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573" name="Google Shape;5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077" y="1125"/>
            <a:ext cx="12444550" cy="71105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574" name="Google Shape;57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58078" y="25635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5" name="Google Shape;575;p26"/>
          <p:cNvSpPr txBox="1"/>
          <p:nvPr>
            <p:ph idx="12" type="sldNum"/>
          </p:nvPr>
        </p:nvSpPr>
        <p:spPr>
          <a:xfrm>
            <a:off x="9847227" y="640249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pic>
        <p:nvPicPr>
          <p:cNvPr id="576" name="Google Shape;576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0418" y="134761"/>
            <a:ext cx="4278256" cy="297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9284" y="3624448"/>
            <a:ext cx="4576715" cy="2822104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26"/>
          <p:cNvSpPr/>
          <p:nvPr/>
        </p:nvSpPr>
        <p:spPr>
          <a:xfrm>
            <a:off x="323623" y="4852863"/>
            <a:ext cx="4399196" cy="207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9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r>
              <a:rPr b="1" i="0" lang="es-MX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ommunication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8400511" y="1620265"/>
            <a:ext cx="3831924" cy="207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9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r>
              <a:rPr b="1" i="0" lang="es-MX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ustainability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0" name="Google Shape;58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27022" y="3634793"/>
            <a:ext cx="4284144" cy="2793599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26"/>
          <p:cNvSpPr/>
          <p:nvPr/>
        </p:nvSpPr>
        <p:spPr>
          <a:xfrm>
            <a:off x="4846826" y="4841740"/>
            <a:ext cx="5605272" cy="207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9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r>
              <a:rPr b="1" i="0" lang="es-MX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utstanding results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2" name="Google Shape;582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41013" y="3791834"/>
            <a:ext cx="3382561" cy="179885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6"/>
          <p:cNvSpPr/>
          <p:nvPr/>
        </p:nvSpPr>
        <p:spPr>
          <a:xfrm>
            <a:off x="9946235" y="5341927"/>
            <a:ext cx="2321802" cy="10420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r>
              <a:rPr b="1" i="0" lang="es-MX" sz="4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r>
              <a:rPr b="1" i="0" lang="es-MX" sz="4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r>
              <a:rPr b="1" i="0" lang="es-MX" sz="46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r>
              <a:rPr b="1" i="0" lang="es-MX" sz="4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O</a:t>
            </a:r>
            <a:endParaRPr b="1" i="0" sz="4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4" name="Google Shape;584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9284" y="237423"/>
            <a:ext cx="4420292" cy="291644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26"/>
          <p:cNvSpPr/>
          <p:nvPr/>
        </p:nvSpPr>
        <p:spPr>
          <a:xfrm>
            <a:off x="517817" y="1608148"/>
            <a:ext cx="3697616" cy="207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9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r>
              <a:rPr b="1" i="0" lang="es-MX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rofessional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6" name="Google Shape;586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62327" y="168766"/>
            <a:ext cx="3417161" cy="2974033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26"/>
          <p:cNvSpPr/>
          <p:nvPr/>
        </p:nvSpPr>
        <p:spPr>
          <a:xfrm>
            <a:off x="5190070" y="1608148"/>
            <a:ext cx="3030188" cy="20786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96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r>
              <a:rPr b="1" i="0" lang="es-MX" sz="32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ntegrity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05" name="Google Shape;1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06" name="Google Shape;10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141474" y="2059391"/>
            <a:ext cx="456482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Perú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Outlook</a:t>
            </a:r>
            <a:endParaRPr/>
          </a:p>
        </p:txBody>
      </p:sp>
      <p:pic>
        <p:nvPicPr>
          <p:cNvPr descr="Los 5 mejores mercados en Lima - Exploor Peru" id="108" name="Google Shape;10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4180" y="0"/>
            <a:ext cx="7657820" cy="6745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109" name="Google Shape;10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25815" y="11295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>
            <p:ph idx="12" type="sldNum"/>
          </p:nvPr>
        </p:nvSpPr>
        <p:spPr>
          <a:xfrm>
            <a:off x="9845040" y="6366786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oce todos los mapas del Perú" id="115" name="Google Shape;11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5691" y="744855"/>
            <a:ext cx="5473196" cy="566465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6410960" y="145288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570679" y="1782411"/>
            <a:ext cx="5876605" cy="449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Capital: Lima 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90 microclimates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World #1 exporter: fishmeal, fishoil, grapes, blueberries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Mining country</a:t>
            </a:r>
            <a:endParaRPr/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r>
              <a:t/>
            </a:r>
            <a:endParaRPr b="1" i="0" sz="26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Machu Picchu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World famous gastronomy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3,000 varieties of potato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Best Chocolate Award 2025</a:t>
            </a:r>
            <a:endParaRPr/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✔"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75% world's alpacas</a:t>
            </a:r>
            <a:endParaRPr b="1" i="0" sz="20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0" y="0"/>
            <a:ext cx="349624" cy="6858000"/>
          </a:xfrm>
          <a:prstGeom prst="rect">
            <a:avLst/>
          </a:prstGeom>
          <a:solidFill>
            <a:srgbClr val="00A44A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553016" y="6409509"/>
            <a:ext cx="301749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*Source: World Bank, Central Bank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3572746" y="194173"/>
            <a:ext cx="2168662" cy="929175"/>
          </a:xfrm>
          <a:prstGeom prst="cloudCallout">
            <a:avLst>
              <a:gd fmla="val -61597" name="adj1"/>
              <a:gd fmla="val 30078" name="adj2"/>
            </a:avLst>
          </a:prstGeom>
          <a:solidFill>
            <a:srgbClr val="7030A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35 times TW</a:t>
            </a:r>
            <a:endParaRPr b="1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10231820" y="6363342"/>
            <a:ext cx="61485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</a:t>
            </a:r>
            <a:fld id="{00000000-1234-1234-1234-123412341234}" type="slidenum">
              <a:rPr b="0" i="0" lang="es-MX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SA Armenia LLC -... - BSA Armenia LLC - Evergreen LINE" id="122" name="Google Shape;12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46138" y="248788"/>
            <a:ext cx="522749" cy="49606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4279" y="658761"/>
            <a:ext cx="538622" cy="52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7764" y="1217539"/>
            <a:ext cx="926951" cy="49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98648" y="4156194"/>
            <a:ext cx="845646" cy="87155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1592901" y="685327"/>
            <a:ext cx="1656223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1´258,215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784164" y="1206658"/>
            <a:ext cx="2236292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35 million</a:t>
            </a:r>
            <a:endParaRPr b="1" i="0" sz="26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0" y="0"/>
            <a:ext cx="349624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erú - Wikipedia, la enciclopedia libre" id="133" name="Google Shape;1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2177" y="1184366"/>
            <a:ext cx="5646460" cy="48898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600892" y="6413698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IMF, Central Bank </a:t>
            </a:r>
            <a:endParaRPr/>
          </a:p>
        </p:txBody>
      </p:sp>
      <p:sp>
        <p:nvSpPr>
          <p:cNvPr id="135" name="Google Shape;135;p5"/>
          <p:cNvSpPr txBox="1"/>
          <p:nvPr/>
        </p:nvSpPr>
        <p:spPr>
          <a:xfrm>
            <a:off x="803046" y="316506"/>
            <a:ext cx="47676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GDP Forecast 2026</a:t>
            </a:r>
            <a:endParaRPr b="1" i="0" sz="3600" u="none" cap="none" strike="noStrike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BSA Armenia LLC -... - BSA Armenia LLC - Evergreen LINE" id="136" name="Google Shape;1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29006" y="216089"/>
            <a:ext cx="522749" cy="496067"/>
          </a:xfrm>
          <a:prstGeom prst="ellipse">
            <a:avLst/>
          </a:prstGeom>
          <a:noFill/>
          <a:ln>
            <a:noFill/>
          </a:ln>
        </p:spPr>
      </p:pic>
      <p:graphicFrame>
        <p:nvGraphicFramePr>
          <p:cNvPr id="137" name="Google Shape;137;p5"/>
          <p:cNvGraphicFramePr/>
          <p:nvPr/>
        </p:nvGraphicFramePr>
        <p:xfrm>
          <a:off x="1215869" y="1032789"/>
          <a:ext cx="8586140" cy="5262969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138" name="Google Shape;138;p5"/>
          <p:cNvSpPr txBox="1"/>
          <p:nvPr/>
        </p:nvSpPr>
        <p:spPr>
          <a:xfrm>
            <a:off x="8215624" y="1032789"/>
            <a:ext cx="36283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6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3.2% according to Central Bank</a:t>
            </a:r>
            <a:endParaRPr b="1" i="0" sz="1600" u="none" cap="none" strike="noStrike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5"/>
          <p:cNvSpPr txBox="1"/>
          <p:nvPr>
            <p:ph idx="12" type="sldNum"/>
          </p:nvPr>
        </p:nvSpPr>
        <p:spPr>
          <a:xfrm>
            <a:off x="9802009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6"/>
          <p:cNvSpPr txBox="1"/>
          <p:nvPr/>
        </p:nvSpPr>
        <p:spPr>
          <a:xfrm>
            <a:off x="664372" y="412893"/>
            <a:ext cx="11601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ECONOMIC STATUS – Why positive for 2026?</a:t>
            </a:r>
            <a:endParaRPr b="1" i="0" sz="31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6"/>
          <p:cNvSpPr/>
          <p:nvPr/>
        </p:nvSpPr>
        <p:spPr>
          <a:xfrm>
            <a:off x="571500" y="1114425"/>
            <a:ext cx="11049000" cy="192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2025" y="2888343"/>
            <a:ext cx="2647950" cy="174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6"/>
          <p:cNvGrpSpPr/>
          <p:nvPr/>
        </p:nvGrpSpPr>
        <p:grpSpPr>
          <a:xfrm>
            <a:off x="1045705" y="1115390"/>
            <a:ext cx="9696116" cy="5426675"/>
            <a:chOff x="95583" y="63231"/>
            <a:chExt cx="9696116" cy="5426675"/>
          </a:xfrm>
        </p:grpSpPr>
        <p:sp>
          <p:nvSpPr>
            <p:cNvPr id="149" name="Google Shape;149;p6"/>
            <p:cNvSpPr/>
            <p:nvPr/>
          </p:nvSpPr>
          <p:spPr>
            <a:xfrm>
              <a:off x="3224618" y="63231"/>
              <a:ext cx="2679775" cy="1278885"/>
            </a:xfrm>
            <a:prstGeom prst="ellipse">
              <a:avLst/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6"/>
            <p:cNvSpPr txBox="1"/>
            <p:nvPr/>
          </p:nvSpPr>
          <p:spPr>
            <a:xfrm>
              <a:off x="3617062" y="250519"/>
              <a:ext cx="1894887" cy="904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Inflation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below 2%</a:t>
              </a:r>
              <a:endParaRPr b="1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 rot="362672">
              <a:off x="5991077" y="653224"/>
              <a:ext cx="289009" cy="43162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6"/>
            <p:cNvSpPr txBox="1"/>
            <p:nvPr/>
          </p:nvSpPr>
          <p:spPr>
            <a:xfrm rot="362672">
              <a:off x="5991318" y="734984"/>
              <a:ext cx="202306" cy="258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383039" y="397677"/>
              <a:ext cx="2679775" cy="1278885"/>
            </a:xfrm>
            <a:prstGeom prst="ellipse">
              <a:avLst/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6"/>
            <p:cNvSpPr txBox="1"/>
            <p:nvPr/>
          </p:nvSpPr>
          <p:spPr>
            <a:xfrm>
              <a:off x="6775483" y="584965"/>
              <a:ext cx="1894887" cy="904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Stable currency</a:t>
              </a: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4069641">
              <a:off x="7931541" y="1707570"/>
              <a:ext cx="305138" cy="43162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6"/>
            <p:cNvSpPr txBox="1"/>
            <p:nvPr/>
          </p:nvSpPr>
          <p:spPr>
            <a:xfrm rot="4069641">
              <a:off x="7960038" y="1751509"/>
              <a:ext cx="213597" cy="258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7111924" y="2186197"/>
              <a:ext cx="2679775" cy="1278885"/>
            </a:xfrm>
            <a:prstGeom prst="ellipse">
              <a:avLst/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 txBox="1"/>
            <p:nvPr/>
          </p:nvSpPr>
          <p:spPr>
            <a:xfrm>
              <a:off x="7504368" y="2373485"/>
              <a:ext cx="1894887" cy="904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22 FTA agreements</a:t>
              </a: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 rot="8101248">
              <a:off x="7209504" y="3561690"/>
              <a:ext cx="579509" cy="43162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6"/>
            <p:cNvSpPr txBox="1"/>
            <p:nvPr/>
          </p:nvSpPr>
          <p:spPr>
            <a:xfrm rot="-2698752">
              <a:off x="7320045" y="3602251"/>
              <a:ext cx="450022" cy="258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5183614" y="4113107"/>
              <a:ext cx="2679775" cy="1278885"/>
            </a:xfrm>
            <a:prstGeom prst="ellipse">
              <a:avLst/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 txBox="1"/>
            <p:nvPr/>
          </p:nvSpPr>
          <p:spPr>
            <a:xfrm>
              <a:off x="5576058" y="4300395"/>
              <a:ext cx="1894887" cy="904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General Elections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April 2026</a:t>
              </a: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 rot="10706925">
              <a:off x="4480597" y="4585313"/>
              <a:ext cx="498437" cy="43162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6"/>
            <p:cNvSpPr txBox="1"/>
            <p:nvPr/>
          </p:nvSpPr>
          <p:spPr>
            <a:xfrm rot="-93075">
              <a:off x="4610060" y="4669885"/>
              <a:ext cx="368950" cy="258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1568039" y="4211021"/>
              <a:ext cx="2679775" cy="1278885"/>
            </a:xfrm>
            <a:prstGeom prst="ellipse">
              <a:avLst/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 txBox="1"/>
            <p:nvPr/>
          </p:nvSpPr>
          <p:spPr>
            <a:xfrm>
              <a:off x="1960483" y="4398309"/>
              <a:ext cx="1894887" cy="904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USA zero tariff for 100 agricultural products</a:t>
              </a: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8063815">
              <a:off x="2048755" y="3887937"/>
              <a:ext cx="256027" cy="43162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 txBox="1"/>
            <p:nvPr/>
          </p:nvSpPr>
          <p:spPr>
            <a:xfrm rot="2736185">
              <a:off x="2114027" y="4001702"/>
              <a:ext cx="179219" cy="258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95583" y="2707237"/>
              <a:ext cx="2679775" cy="1278885"/>
            </a:xfrm>
            <a:prstGeom prst="ellipse">
              <a:avLst/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 txBox="1"/>
            <p:nvPr/>
          </p:nvSpPr>
          <p:spPr>
            <a:xfrm>
              <a:off x="488027" y="2894525"/>
              <a:ext cx="1894887" cy="904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mineral prices boost up</a:t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5361104">
              <a:off x="1307742" y="2239219"/>
              <a:ext cx="275634" cy="43162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 txBox="1"/>
            <p:nvPr/>
          </p:nvSpPr>
          <p:spPr>
            <a:xfrm rot="-5361104">
              <a:off x="1348619" y="2366886"/>
              <a:ext cx="192944" cy="258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15937" y="908338"/>
              <a:ext cx="2679775" cy="1278885"/>
            </a:xfrm>
            <a:prstGeom prst="ellipse">
              <a:avLst/>
            </a:prstGeom>
            <a:solidFill>
              <a:srgbClr val="CC000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 txBox="1"/>
            <p:nvPr/>
          </p:nvSpPr>
          <p:spPr>
            <a:xfrm>
              <a:off x="508381" y="1095626"/>
              <a:ext cx="1894887" cy="904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MX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Private investment ongoing</a:t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912511">
              <a:off x="2784207" y="912597"/>
              <a:ext cx="428510" cy="431623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>
            <a:xfrm rot="-912511">
              <a:off x="2786458" y="1015784"/>
              <a:ext cx="299957" cy="258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BSA Armenia LLC -... - BSA Armenia LLC - Evergreen LINE" id="177" name="Google Shape;17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44863" y="159225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8" name="Google Shape;178;p6"/>
          <p:cNvSpPr txBox="1"/>
          <p:nvPr>
            <p:ph idx="12" type="sldNum"/>
          </p:nvPr>
        </p:nvSpPr>
        <p:spPr>
          <a:xfrm>
            <a:off x="9834012" y="63336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16122" y="5064282"/>
            <a:ext cx="2297106" cy="156771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/>
        </p:nvSpPr>
        <p:spPr>
          <a:xfrm>
            <a:off x="10538035" y="4943356"/>
            <a:ext cx="1012888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4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❓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5" name="Google Shape;18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6" name="Google Shape;18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2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7"/>
          <p:cNvSpPr txBox="1"/>
          <p:nvPr/>
        </p:nvSpPr>
        <p:spPr>
          <a:xfrm>
            <a:off x="527124" y="2497848"/>
            <a:ext cx="3750833" cy="30641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Cargo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Flow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s-MX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Import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s-MX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Export</a:t>
            </a:r>
            <a:endParaRPr/>
          </a:p>
        </p:txBody>
      </p:sp>
      <p:pic>
        <p:nvPicPr>
          <p:cNvPr descr="Vinicunca, la hermosa montaña de los siete colores" id="188" name="Google Shape;18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8268" y="0"/>
            <a:ext cx="75737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SA Armenia LLC -... - BSA Armenia LLC - Evergreen LINE" id="189" name="Google Shape;18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58089" y="165807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0" name="Google Shape;190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190" y="1665479"/>
            <a:ext cx="11601599" cy="514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4648866"/>
            <a:ext cx="1280159" cy="135481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 txBox="1"/>
          <p:nvPr/>
        </p:nvSpPr>
        <p:spPr>
          <a:xfrm>
            <a:off x="3805761" y="5253530"/>
            <a:ext cx="34261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3A"/>
              </a:buClr>
              <a:buSzPts val="3600"/>
              <a:buFont typeface="Arial"/>
              <a:buNone/>
            </a:pP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WCSA 11%</a:t>
            </a:r>
            <a:endParaRPr/>
          </a:p>
        </p:txBody>
      </p:sp>
      <p:sp>
        <p:nvSpPr>
          <p:cNvPr id="198" name="Google Shape;198;p8"/>
          <p:cNvSpPr txBox="1"/>
          <p:nvPr/>
        </p:nvSpPr>
        <p:spPr>
          <a:xfrm>
            <a:off x="3976526" y="3577078"/>
            <a:ext cx="45335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3A"/>
              </a:buClr>
              <a:buSzPts val="3600"/>
              <a:buFont typeface="Arial"/>
              <a:buNone/>
            </a:pP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CAME +CARI </a:t>
            </a: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7%</a:t>
            </a:r>
            <a:endParaRPr b="1" i="0" sz="3600" u="none" cap="none" strike="noStrike">
              <a:solidFill>
                <a:srgbClr val="2A2E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4982135" y="2362904"/>
            <a:ext cx="323121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3A"/>
              </a:buClr>
              <a:buSzPts val="4000"/>
              <a:buFont typeface="Arial"/>
              <a:buNone/>
            </a:pPr>
            <a:r>
              <a:rPr b="1" i="0" lang="es-MX" sz="40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NAME 16%</a:t>
            </a:r>
            <a:endParaRPr b="1" i="0" sz="4000" u="none" cap="none" strike="noStrike">
              <a:solidFill>
                <a:srgbClr val="2A2E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8"/>
          <p:cNvSpPr txBox="1"/>
          <p:nvPr/>
        </p:nvSpPr>
        <p:spPr>
          <a:xfrm>
            <a:off x="571500" y="2553767"/>
            <a:ext cx="3757908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3A"/>
              </a:buClr>
              <a:buSzPts val="3600"/>
              <a:buFont typeface="Arial"/>
              <a:buNone/>
            </a:pP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FAR EAST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3A"/>
              </a:buClr>
              <a:buSzPts val="3600"/>
              <a:buFont typeface="Arial"/>
              <a:buNone/>
            </a:pP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46%</a:t>
            </a: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sp>
        <p:nvSpPr>
          <p:cNvPr id="201" name="Google Shape;201;p8"/>
          <p:cNvSpPr txBox="1"/>
          <p:nvPr/>
        </p:nvSpPr>
        <p:spPr>
          <a:xfrm>
            <a:off x="9190987" y="2439848"/>
            <a:ext cx="2292484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3A"/>
              </a:buClr>
              <a:buSzPts val="3600"/>
              <a:buFont typeface="Arial"/>
              <a:buNone/>
            </a:pP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EUR </a:t>
            </a: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14%</a:t>
            </a:r>
            <a:endParaRPr b="1" i="0" sz="3600" u="none" cap="none" strike="noStrike">
              <a:solidFill>
                <a:srgbClr val="2A2E3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7905967" y="4516403"/>
            <a:ext cx="39734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E3A"/>
              </a:buClr>
              <a:buSzPts val="3600"/>
              <a:buFont typeface="Arial"/>
              <a:buNone/>
            </a:pPr>
            <a:r>
              <a:rPr b="1" i="0" lang="es-MX" sz="3600" u="none" cap="none" strike="noStrike">
                <a:solidFill>
                  <a:srgbClr val="2A2E3A"/>
                </a:solidFill>
                <a:latin typeface="Montserrat"/>
                <a:ea typeface="Montserrat"/>
                <a:cs typeface="Montserrat"/>
                <a:sym typeface="Montserrat"/>
              </a:rPr>
              <a:t>OTHERS 5%</a:t>
            </a:r>
            <a:endParaRPr/>
          </a:p>
        </p:txBody>
      </p:sp>
      <p:sp>
        <p:nvSpPr>
          <p:cNvPr id="203" name="Google Shape;203;p8"/>
          <p:cNvSpPr txBox="1"/>
          <p:nvPr/>
        </p:nvSpPr>
        <p:spPr>
          <a:xfrm>
            <a:off x="4095881" y="1240022"/>
            <a:ext cx="685510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i="0" lang="es-MX" sz="32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2.04M TEU Laden </a:t>
            </a:r>
            <a:r>
              <a:rPr b="1" i="0" lang="es-MX" sz="24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+18% vs </a:t>
            </a:r>
            <a:r>
              <a:rPr b="1" i="0" lang="es-MX" sz="2400" u="none" cap="none" strike="noStrike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b="1" i="0" sz="2400" u="none" cap="none" strike="noStrike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8"/>
          <p:cNvSpPr txBox="1"/>
          <p:nvPr/>
        </p:nvSpPr>
        <p:spPr>
          <a:xfrm>
            <a:off x="571500" y="443031"/>
            <a:ext cx="11601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PERU THROUGHPUT (Laden only)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571500" y="1114425"/>
            <a:ext cx="11049000" cy="1905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BSA Armenia LLC -... - BSA Armenia LLC - Evergreen LINE" id="206" name="Google Shape;20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98605" y="164284"/>
            <a:ext cx="522749" cy="496067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" name="Google Shape;207;p8"/>
          <p:cNvSpPr txBox="1"/>
          <p:nvPr/>
        </p:nvSpPr>
        <p:spPr>
          <a:xfrm>
            <a:off x="600892" y="6413699"/>
            <a:ext cx="15936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Source: Qeneto</a:t>
            </a:r>
            <a:endParaRPr b="0" i="1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8"/>
          <p:cNvSpPr txBox="1"/>
          <p:nvPr>
            <p:ph idx="12" type="sldNum"/>
          </p:nvPr>
        </p:nvSpPr>
        <p:spPr>
          <a:xfrm>
            <a:off x="9884189" y="63285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MX" sz="1400"/>
              <a:t>‹#›</a:t>
            </a:fld>
            <a:endParaRPr sz="1400"/>
          </a:p>
        </p:txBody>
      </p:sp>
      <p:sp>
        <p:nvSpPr>
          <p:cNvPr id="209" name="Google Shape;209;p8"/>
          <p:cNvSpPr/>
          <p:nvPr/>
        </p:nvSpPr>
        <p:spPr>
          <a:xfrm>
            <a:off x="0" y="0"/>
            <a:ext cx="349624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1471032" y="1678451"/>
            <a:ext cx="104083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Arial"/>
              <a:buNone/>
            </a:pPr>
            <a:r>
              <a:rPr b="1" i="0" lang="es-MX" sz="3200" u="none" cap="none" strike="noStrik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191,000 RH export unit </a:t>
            </a:r>
            <a:r>
              <a:rPr b="1" i="0" lang="es-MX" sz="2400" u="none" cap="none" strike="noStrike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+27% vs 2024 (80% USA+EUR)</a:t>
            </a:r>
            <a:endParaRPr b="1" i="0" sz="2400" u="none" cap="none" strike="noStrike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9"/>
          <p:cNvPicPr preferRelativeResize="0"/>
          <p:nvPr/>
        </p:nvPicPr>
        <p:blipFill rotWithShape="1">
          <a:blip r:embed="rId3">
            <a:alphaModFix/>
          </a:blip>
          <a:srcRect b="3804" l="4428" r="0" t="0"/>
          <a:stretch/>
        </p:blipFill>
        <p:spPr>
          <a:xfrm>
            <a:off x="915507" y="931311"/>
            <a:ext cx="5023533" cy="55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/>
          <p:nvPr/>
        </p:nvSpPr>
        <p:spPr>
          <a:xfrm rot="-5984733">
            <a:off x="-551450" y="3324275"/>
            <a:ext cx="2646589" cy="753630"/>
          </a:xfrm>
          <a:prstGeom prst="curvedDownArrow">
            <a:avLst>
              <a:gd fmla="val 3804" name="adj1"/>
              <a:gd fmla="val 13064" name="adj2"/>
              <a:gd fmla="val 34302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9"/>
          <p:cNvSpPr/>
          <p:nvPr/>
        </p:nvSpPr>
        <p:spPr>
          <a:xfrm rot="-5644466">
            <a:off x="257361" y="3798625"/>
            <a:ext cx="1640608" cy="568593"/>
          </a:xfrm>
          <a:prstGeom prst="curvedDownArrow">
            <a:avLst>
              <a:gd fmla="val 3804" name="adj1"/>
              <a:gd fmla="val 13064" name="adj2"/>
              <a:gd fmla="val 34302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/>
          <p:nvPr/>
        </p:nvSpPr>
        <p:spPr>
          <a:xfrm flipH="1" rot="-9298925">
            <a:off x="1029575" y="5624822"/>
            <a:ext cx="3657530" cy="809845"/>
          </a:xfrm>
          <a:prstGeom prst="curvedDownArrow">
            <a:avLst>
              <a:gd fmla="val 3804" name="adj1"/>
              <a:gd fmla="val 13064" name="adj2"/>
              <a:gd fmla="val 34302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9"/>
          <p:cNvSpPr/>
          <p:nvPr/>
        </p:nvSpPr>
        <p:spPr>
          <a:xfrm flipH="1" rot="-9579076">
            <a:off x="1207443" y="5334817"/>
            <a:ext cx="3072305" cy="922534"/>
          </a:xfrm>
          <a:prstGeom prst="curvedDownArrow">
            <a:avLst>
              <a:gd fmla="val 4462" name="adj1"/>
              <a:gd fmla="val 18703" name="adj2"/>
              <a:gd fmla="val 34647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9"/>
          <p:cNvSpPr txBox="1"/>
          <p:nvPr/>
        </p:nvSpPr>
        <p:spPr>
          <a:xfrm>
            <a:off x="3751397" y="6358688"/>
            <a:ext cx="64793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400" u="none" cap="none" strike="noStrik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954</a:t>
            </a:r>
            <a:r>
              <a:rPr b="1" i="0" lang="es-MX" sz="1400" u="none" cap="none" strike="noStrike">
                <a:solidFill>
                  <a:srgbClr val="000000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b="1" i="0" lang="es-MX" sz="1400" u="none" cap="none" strike="noStrik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km</a:t>
            </a:r>
            <a:endParaRPr b="1" i="0" sz="1400" u="none" cap="none" strike="noStrike">
              <a:solidFill>
                <a:srgbClr val="00B05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3435613" y="5796084"/>
            <a:ext cx="6399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400" u="none" cap="none" strike="noStrik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787 km</a:t>
            </a:r>
            <a:endParaRPr b="1" i="0" sz="1400" u="none" cap="none" strike="noStrike">
              <a:solidFill>
                <a:srgbClr val="00B05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22" name="Google Shape;222;p9"/>
          <p:cNvSpPr txBox="1"/>
          <p:nvPr/>
        </p:nvSpPr>
        <p:spPr>
          <a:xfrm>
            <a:off x="549102" y="2600707"/>
            <a:ext cx="6527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400" u="none" cap="none" strike="noStrik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885 km</a:t>
            </a:r>
            <a:endParaRPr b="1" i="0" sz="1400" u="none" cap="none" strike="noStrike">
              <a:solidFill>
                <a:srgbClr val="00B05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23" name="Google Shape;223;p9"/>
          <p:cNvSpPr txBox="1"/>
          <p:nvPr/>
        </p:nvSpPr>
        <p:spPr>
          <a:xfrm>
            <a:off x="915507" y="3475848"/>
            <a:ext cx="6431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400" u="none" cap="none" strike="noStrik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467 km</a:t>
            </a:r>
            <a:endParaRPr b="1" i="0" sz="1400" u="none" cap="none" strike="noStrike">
              <a:solidFill>
                <a:srgbClr val="00B05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24" name="Google Shape;224;p9"/>
          <p:cNvSpPr txBox="1"/>
          <p:nvPr/>
        </p:nvSpPr>
        <p:spPr>
          <a:xfrm>
            <a:off x="1400916" y="4152191"/>
            <a:ext cx="8212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400" u="none" cap="none" strike="noStrik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65 km</a:t>
            </a:r>
            <a:endParaRPr b="1" i="0" sz="1400" u="none" cap="none" strike="noStrike">
              <a:solidFill>
                <a:srgbClr val="00B05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1950330" y="5243247"/>
            <a:ext cx="8212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400" u="none" cap="none" strike="noStrik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204 km</a:t>
            </a:r>
            <a:endParaRPr b="1" i="0" sz="1400" u="none" cap="none" strike="noStrike">
              <a:solidFill>
                <a:srgbClr val="00B050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26" name="Google Shape;226;p9"/>
          <p:cNvSpPr/>
          <p:nvPr/>
        </p:nvSpPr>
        <p:spPr>
          <a:xfrm flipH="1" rot="-9579076">
            <a:off x="1380661" y="5061219"/>
            <a:ext cx="1354981" cy="449970"/>
          </a:xfrm>
          <a:prstGeom prst="curvedDownArrow">
            <a:avLst>
              <a:gd fmla="val 4462" name="adj1"/>
              <a:gd fmla="val 18703" name="adj2"/>
              <a:gd fmla="val 34647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/>
          <p:nvPr/>
        </p:nvSpPr>
        <p:spPr>
          <a:xfrm rot="-2836720">
            <a:off x="1155364" y="4170716"/>
            <a:ext cx="846895" cy="449970"/>
          </a:xfrm>
          <a:prstGeom prst="curvedDownArrow">
            <a:avLst>
              <a:gd fmla="val 4462" name="adj1"/>
              <a:gd fmla="val 18703" name="adj2"/>
              <a:gd fmla="val 34647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9"/>
          <p:cNvSpPr/>
          <p:nvPr/>
        </p:nvSpPr>
        <p:spPr>
          <a:xfrm flipH="1" rot="4897691">
            <a:off x="2469581" y="4296105"/>
            <a:ext cx="462334" cy="937025"/>
          </a:xfrm>
          <a:prstGeom prst="triangle">
            <a:avLst>
              <a:gd fmla="val 71693" name="adj"/>
            </a:avLst>
          </a:prstGeom>
          <a:solidFill>
            <a:srgbClr val="E36C09">
              <a:alpha val="52156"/>
            </a:srgbClr>
          </a:solidFill>
          <a:ln cap="flat" cmpd="sng" w="25400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1196694" y="4594104"/>
            <a:ext cx="1057522" cy="475337"/>
          </a:xfrm>
          <a:prstGeom prst="rect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cap="flat" cmpd="sng" w="9525">
            <a:solidFill>
              <a:srgbClr val="F5913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CALLAO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 txBox="1"/>
          <p:nvPr/>
        </p:nvSpPr>
        <p:spPr>
          <a:xfrm>
            <a:off x="488746" y="6576510"/>
            <a:ext cx="115517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APN</a:t>
            </a:r>
            <a:endParaRPr/>
          </a:p>
        </p:txBody>
      </p:sp>
      <p:sp>
        <p:nvSpPr>
          <p:cNvPr id="231" name="Google Shape;231;p9"/>
          <p:cNvSpPr/>
          <p:nvPr/>
        </p:nvSpPr>
        <p:spPr>
          <a:xfrm>
            <a:off x="0" y="0"/>
            <a:ext cx="349624" cy="6858000"/>
          </a:xfrm>
          <a:prstGeom prst="rect">
            <a:avLst/>
          </a:prstGeom>
          <a:solidFill>
            <a:srgbClr val="284C31"/>
          </a:solidFill>
          <a:ln cap="flat" cmpd="sng" w="25400">
            <a:solidFill>
              <a:srgbClr val="008A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597080" y="211492"/>
            <a:ext cx="10279925" cy="4844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8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PERU PORTS: Throughput </a:t>
            </a:r>
            <a:r>
              <a:rPr b="1" i="0" lang="es-MX" sz="3200" u="none" cap="none" strike="noStrike">
                <a:solidFill>
                  <a:srgbClr val="284C31"/>
                </a:solidFill>
                <a:latin typeface="Montserrat"/>
                <a:ea typeface="Montserrat"/>
                <a:cs typeface="Montserrat"/>
                <a:sym typeface="Montserrat"/>
              </a:rPr>
              <a:t>4´203,855 TEU</a:t>
            </a:r>
            <a:r>
              <a:rPr b="1" i="0" lang="es-MX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  <p:pic>
        <p:nvPicPr>
          <p:cNvPr descr="BSA Armenia LLC -... - BSA Armenia LLC - Evergreen LINE" id="233" name="Google Shape;23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85281" y="167905"/>
            <a:ext cx="522749" cy="496067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234" name="Google Shape;234;p9"/>
          <p:cNvCxnSpPr/>
          <p:nvPr/>
        </p:nvCxnSpPr>
        <p:spPr>
          <a:xfrm flipH="1" rot="10800000">
            <a:off x="3909966" y="4152191"/>
            <a:ext cx="687739" cy="217587"/>
          </a:xfrm>
          <a:prstGeom prst="straightConnector1">
            <a:avLst/>
          </a:prstGeom>
          <a:noFill/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5" name="Google Shape;235;p9"/>
          <p:cNvCxnSpPr/>
          <p:nvPr/>
        </p:nvCxnSpPr>
        <p:spPr>
          <a:xfrm>
            <a:off x="3875314" y="4385826"/>
            <a:ext cx="651987" cy="208278"/>
          </a:xfrm>
          <a:prstGeom prst="straightConnector1">
            <a:avLst/>
          </a:prstGeom>
          <a:noFill/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6" name="Google Shape;236;p9"/>
          <p:cNvSpPr txBox="1"/>
          <p:nvPr/>
        </p:nvSpPr>
        <p:spPr>
          <a:xfrm>
            <a:off x="567393" y="727140"/>
            <a:ext cx="46677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1600" u="none" cap="none" strike="noStrike">
                <a:solidFill>
                  <a:srgbClr val="284C31"/>
                </a:solidFill>
                <a:latin typeface="Montserrat"/>
                <a:ea typeface="Montserrat"/>
                <a:cs typeface="Montserrat"/>
                <a:sym typeface="Montserrat"/>
              </a:rPr>
              <a:t>Figures include laden, empty and t/s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 txBox="1"/>
          <p:nvPr/>
        </p:nvSpPr>
        <p:spPr>
          <a:xfrm>
            <a:off x="11485281" y="6358687"/>
            <a:ext cx="48944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1543689" y="2210391"/>
            <a:ext cx="571608" cy="475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10%</a:t>
            </a:r>
            <a:endParaRPr b="1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 txBox="1"/>
          <p:nvPr/>
        </p:nvSpPr>
        <p:spPr>
          <a:xfrm>
            <a:off x="2582375" y="3720923"/>
            <a:ext cx="571608" cy="475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8%</a:t>
            </a:r>
            <a:endParaRPr b="1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4566049" y="3982204"/>
            <a:ext cx="1338276" cy="353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APMT </a:t>
            </a:r>
            <a:r>
              <a:rPr b="1" i="0" lang="es-MX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30%</a:t>
            </a:r>
            <a:endParaRPr b="1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 txBox="1"/>
          <p:nvPr/>
        </p:nvSpPr>
        <p:spPr>
          <a:xfrm>
            <a:off x="4566049" y="4395876"/>
            <a:ext cx="1275972" cy="335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DPW </a:t>
            </a:r>
            <a:r>
              <a:rPr b="1" i="0" lang="es-MX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49%</a:t>
            </a:r>
            <a:endParaRPr b="1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9"/>
          <p:cNvSpPr txBox="1"/>
          <p:nvPr/>
        </p:nvSpPr>
        <p:spPr>
          <a:xfrm>
            <a:off x="3250816" y="4839673"/>
            <a:ext cx="571608" cy="475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2%</a:t>
            </a:r>
            <a:endParaRPr b="1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9"/>
          <p:cNvSpPr txBox="1"/>
          <p:nvPr/>
        </p:nvSpPr>
        <p:spPr>
          <a:xfrm>
            <a:off x="5064299" y="5347584"/>
            <a:ext cx="571608" cy="475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0.2%</a:t>
            </a:r>
            <a:endParaRPr b="1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4" name="Google Shape;244;p9"/>
          <p:cNvGraphicFramePr/>
          <p:nvPr/>
        </p:nvGraphicFramePr>
        <p:xfrm>
          <a:off x="6368234" y="2152638"/>
          <a:ext cx="5606487" cy="3969708"/>
        </p:xfrm>
        <a:graphic>
          <a:graphicData uri="http://schemas.openxmlformats.org/drawingml/2006/chart">
            <c:chart r:id="rId5"/>
          </a:graphicData>
        </a:graphic>
      </p:graphicFrame>
      <p:sp>
        <p:nvSpPr>
          <p:cNvPr id="245" name="Google Shape;245;p9"/>
          <p:cNvSpPr txBox="1"/>
          <p:nvPr/>
        </p:nvSpPr>
        <p:spPr>
          <a:xfrm>
            <a:off x="8462839" y="6127670"/>
            <a:ext cx="255390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*Without Chancay could be 19%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9323180" y="707149"/>
            <a:ext cx="16193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000" u="none" cap="none" strike="noStrike">
                <a:solidFill>
                  <a:srgbClr val="003E1C"/>
                </a:solidFill>
                <a:latin typeface="Arial"/>
                <a:ea typeface="Arial"/>
                <a:cs typeface="Arial"/>
                <a:sym typeface="Arial"/>
              </a:rPr>
              <a:t>+21% vs 2024</a:t>
            </a:r>
            <a:endParaRPr b="1" i="0" sz="2000" u="none" cap="none" strike="noStrike">
              <a:solidFill>
                <a:srgbClr val="003E1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Gloria Barandiaran</dc:creator>
</cp:coreProperties>
</file>