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9" r:id="rId5"/>
    <p:sldMasterId id="214748368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y="6858000" cx="12192000"/>
  <p:notesSz cx="6858000" cy="9144000"/>
  <p:embeddedFontLst>
    <p:embeddedFont>
      <p:font typeface="Figtree"/>
      <p:regular r:id="rId35"/>
      <p:bold r:id="rId36"/>
      <p:italic r:id="rId37"/>
      <p:boldItalic r:id="rId38"/>
    </p:embeddedFont>
    <p:embeddedFont>
      <p:font typeface="Fraunces"/>
      <p:regular r:id="rId39"/>
      <p:bold r:id="rId40"/>
      <p:italic r:id="rId41"/>
      <p:boldItalic r:id="rId42"/>
    </p:embeddedFont>
    <p:embeddedFont>
      <p:font typeface="Roboto"/>
      <p:regular r:id="rId43"/>
      <p:bold r:id="rId44"/>
      <p:italic r:id="rId45"/>
      <p:boldItalic r:id="rId46"/>
    </p:embeddedFont>
    <p:embeddedFont>
      <p:font typeface="Montserrat"/>
      <p:regular r:id="rId47"/>
      <p:bold r:id="rId48"/>
      <p:italic r:id="rId49"/>
      <p:boldItalic r:id="rId50"/>
    </p:embeddedFont>
    <p:embeddedFont>
      <p:font typeface="Fira Sans Extra Condensed Medium"/>
      <p:regular r:id="rId51"/>
      <p:bold r:id="rId52"/>
      <p:italic r:id="rId53"/>
      <p:boldItalic r:id="rId54"/>
    </p:embeddedFont>
    <p:embeddedFont>
      <p:font typeface="Days One"/>
      <p:regular r:id="rId55"/>
    </p:embeddedFont>
    <p:embeddedFont>
      <p:font typeface="Livvic"/>
      <p:regular r:id="rId56"/>
      <p:bold r:id="rId57"/>
      <p:italic r:id="rId58"/>
      <p:boldItalic r:id="rId59"/>
    </p:embeddedFont>
    <p:embeddedFont>
      <p:font typeface="Candara"/>
      <p:regular r:id="rId60"/>
      <p:bold r:id="rId61"/>
      <p:italic r:id="rId62"/>
      <p:boldItalic r:id="rId63"/>
    </p:embeddedFont>
    <p:embeddedFont>
      <p:font typeface="Roboto Light"/>
      <p:regular r:id="rId64"/>
      <p:bold r:id="rId65"/>
      <p:italic r:id="rId66"/>
      <p:boldItalic r:id="rId67"/>
    </p:embeddedFont>
    <p:embeddedFont>
      <p:font typeface="Catamaran Light"/>
      <p:regular r:id="rId68"/>
      <p:bold r:id="rId69"/>
    </p:embeddedFont>
    <p:embeddedFont>
      <p:font typeface="Fira Sans Extra Condensed"/>
      <p:regular r:id="rId70"/>
      <p:bold r:id="rId71"/>
      <p:italic r:id="rId72"/>
      <p:boldItalic r:id="rId7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6AE1565-73C5-446D-983C-DC3A7F50C13D}">
  <a:tblStyle styleId="{96AE1565-73C5-446D-983C-DC3A7F50C13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raunces-bold.fntdata"/><Relationship Id="rId42" Type="http://schemas.openxmlformats.org/officeDocument/2006/relationships/font" Target="fonts/Fraunces-boldItalic.fntdata"/><Relationship Id="rId41" Type="http://schemas.openxmlformats.org/officeDocument/2006/relationships/font" Target="fonts/Fraunces-italic.fntdata"/><Relationship Id="rId44" Type="http://schemas.openxmlformats.org/officeDocument/2006/relationships/font" Target="fonts/Roboto-bold.fntdata"/><Relationship Id="rId43" Type="http://schemas.openxmlformats.org/officeDocument/2006/relationships/font" Target="fonts/Roboto-regular.fntdata"/><Relationship Id="rId46" Type="http://schemas.openxmlformats.org/officeDocument/2006/relationships/font" Target="fonts/Roboto-boldItalic.fntdata"/><Relationship Id="rId45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Montserrat-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FiraSansExtraCondensed-boldItalic.fntdata"/><Relationship Id="rId72" Type="http://schemas.openxmlformats.org/officeDocument/2006/relationships/font" Target="fonts/FiraSansExtraCondensed-italic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font" Target="fonts/Figtree-regular.fntdata"/><Relationship Id="rId34" Type="http://schemas.openxmlformats.org/officeDocument/2006/relationships/slide" Target="slides/slide27.xml"/><Relationship Id="rId71" Type="http://schemas.openxmlformats.org/officeDocument/2006/relationships/font" Target="fonts/FiraSansExtraCondensed-bold.fntdata"/><Relationship Id="rId70" Type="http://schemas.openxmlformats.org/officeDocument/2006/relationships/font" Target="fonts/FiraSansExtraCondensed-regular.fntdata"/><Relationship Id="rId37" Type="http://schemas.openxmlformats.org/officeDocument/2006/relationships/font" Target="fonts/Figtree-italic.fntdata"/><Relationship Id="rId36" Type="http://schemas.openxmlformats.org/officeDocument/2006/relationships/font" Target="fonts/Figtree-bold.fntdata"/><Relationship Id="rId39" Type="http://schemas.openxmlformats.org/officeDocument/2006/relationships/font" Target="fonts/Fraunces-regular.fntdata"/><Relationship Id="rId38" Type="http://schemas.openxmlformats.org/officeDocument/2006/relationships/font" Target="fonts/Figtree-boldItalic.fntdata"/><Relationship Id="rId62" Type="http://schemas.openxmlformats.org/officeDocument/2006/relationships/font" Target="fonts/Candara-italic.fntdata"/><Relationship Id="rId61" Type="http://schemas.openxmlformats.org/officeDocument/2006/relationships/font" Target="fonts/Candara-bold.fntdata"/><Relationship Id="rId20" Type="http://schemas.openxmlformats.org/officeDocument/2006/relationships/slide" Target="slides/slide13.xml"/><Relationship Id="rId64" Type="http://schemas.openxmlformats.org/officeDocument/2006/relationships/font" Target="fonts/RobotoLight-regular.fntdata"/><Relationship Id="rId63" Type="http://schemas.openxmlformats.org/officeDocument/2006/relationships/font" Target="fonts/Candara-boldItalic.fntdata"/><Relationship Id="rId22" Type="http://schemas.openxmlformats.org/officeDocument/2006/relationships/slide" Target="slides/slide15.xml"/><Relationship Id="rId66" Type="http://schemas.openxmlformats.org/officeDocument/2006/relationships/font" Target="fonts/RobotoLight-italic.fntdata"/><Relationship Id="rId21" Type="http://schemas.openxmlformats.org/officeDocument/2006/relationships/slide" Target="slides/slide14.xml"/><Relationship Id="rId65" Type="http://schemas.openxmlformats.org/officeDocument/2006/relationships/font" Target="fonts/RobotoLight-bold.fntdata"/><Relationship Id="rId24" Type="http://schemas.openxmlformats.org/officeDocument/2006/relationships/slide" Target="slides/slide17.xml"/><Relationship Id="rId68" Type="http://schemas.openxmlformats.org/officeDocument/2006/relationships/font" Target="fonts/CatamaranLight-regular.fntdata"/><Relationship Id="rId23" Type="http://schemas.openxmlformats.org/officeDocument/2006/relationships/slide" Target="slides/slide16.xml"/><Relationship Id="rId67" Type="http://schemas.openxmlformats.org/officeDocument/2006/relationships/font" Target="fonts/RobotoLight-boldItalic.fntdata"/><Relationship Id="rId60" Type="http://schemas.openxmlformats.org/officeDocument/2006/relationships/font" Target="fonts/Candara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CatamaranLight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FiraSansExtraCondensedMedium-regular.fntdata"/><Relationship Id="rId50" Type="http://schemas.openxmlformats.org/officeDocument/2006/relationships/font" Target="fonts/Montserrat-boldItalic.fntdata"/><Relationship Id="rId53" Type="http://schemas.openxmlformats.org/officeDocument/2006/relationships/font" Target="fonts/FiraSansExtraCondensedMedium-italic.fntdata"/><Relationship Id="rId52" Type="http://schemas.openxmlformats.org/officeDocument/2006/relationships/font" Target="fonts/FiraSansExtraCondensedMedium-bold.fntdata"/><Relationship Id="rId11" Type="http://schemas.openxmlformats.org/officeDocument/2006/relationships/slide" Target="slides/slide4.xml"/><Relationship Id="rId55" Type="http://schemas.openxmlformats.org/officeDocument/2006/relationships/font" Target="fonts/DaysOne-regular.fntdata"/><Relationship Id="rId10" Type="http://schemas.openxmlformats.org/officeDocument/2006/relationships/slide" Target="slides/slide3.xml"/><Relationship Id="rId54" Type="http://schemas.openxmlformats.org/officeDocument/2006/relationships/font" Target="fonts/FiraSansExtraCondensedMedium-boldItalic.fntdata"/><Relationship Id="rId13" Type="http://schemas.openxmlformats.org/officeDocument/2006/relationships/slide" Target="slides/slide6.xml"/><Relationship Id="rId57" Type="http://schemas.openxmlformats.org/officeDocument/2006/relationships/font" Target="fonts/Livvic-bold.fntdata"/><Relationship Id="rId12" Type="http://schemas.openxmlformats.org/officeDocument/2006/relationships/slide" Target="slides/slide5.xml"/><Relationship Id="rId56" Type="http://schemas.openxmlformats.org/officeDocument/2006/relationships/font" Target="fonts/Livvic-regular.fntdata"/><Relationship Id="rId15" Type="http://schemas.openxmlformats.org/officeDocument/2006/relationships/slide" Target="slides/slide8.xml"/><Relationship Id="rId59" Type="http://schemas.openxmlformats.org/officeDocument/2006/relationships/font" Target="fonts/Livvic-boldItalic.fntdata"/><Relationship Id="rId14" Type="http://schemas.openxmlformats.org/officeDocument/2006/relationships/slide" Target="slides/slide7.xml"/><Relationship Id="rId58" Type="http://schemas.openxmlformats.org/officeDocument/2006/relationships/font" Target="fonts/Livvic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c75a1278bd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c75a1278b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93c59cc015_2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53" name="Google Shape;553;g393c59cc015_2_3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93c59cc015_2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45" name="Google Shape;645;g393c59cc015_2_3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FF9900"/>
                </a:solidFill>
              </a:rPr>
              <a:t>PA - USD300*container  </a:t>
            </a:r>
            <a:endParaRPr sz="1300">
              <a:solidFill>
                <a:srgbClr val="FF99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308"/>
              </a:spcBef>
              <a:spcAft>
                <a:spcPts val="308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FF9900"/>
                </a:solidFill>
              </a:rPr>
              <a:t>PR  &amp; DO - USD500 * 20 &amp; USD750 * 40</a:t>
            </a:r>
            <a:endParaRPr/>
          </a:p>
        </p:txBody>
      </p:sp>
      <p:sp>
        <p:nvSpPr>
          <p:cNvPr id="741" name="Google Shape;74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955a5093db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69" name="Google Shape;769;g3955a5093db_8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05" name="Google Shape;805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3d03e1af42d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4" name="Google Shape;854;g3d03e1af42d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c474278537_3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3c474278537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3c765f8a3c9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87" name="Google Shape;887;g3c765f8a3c9_1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393c59cc015_6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6" name="Google Shape;896;g393c59cc015_6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3c43c86e9bf_3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9" name="Google Shape;999;g3c43c86e9bf_3_3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3c59cc015_4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93c59cc015_4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3c2db2ad537_0_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2" name="Google Shape;1032;g3c2db2ad537_0_9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3c2db2ad537_0_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1" name="Google Shape;1061;g3c2db2ad537_0_9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d0e258d868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3d0e258d86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d0e258d868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d0e258d868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d118133146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d11813314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3d118133146_1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3d118133146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3caede2d5a4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6" name="Google Shape;1106;g3caede2d5a4_1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3cff5b71dab_7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3cff5b71dab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cfe4bd0577_1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cfe4bd0577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d06dae8143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d06dae814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c43c86e9bf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Feast 35% -  Scope 71.5%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Norame 19% - cope 9.4%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Southame 17% - Scope 7.4%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Eur 17%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CentralAme 12% - Scope Cari 6.7% / Scope WCCA 5%</a:t>
            </a:r>
            <a:endParaRPr/>
          </a:p>
        </p:txBody>
      </p:sp>
      <p:sp>
        <p:nvSpPr>
          <p:cNvPr id="304" name="Google Shape;304;g3c43c86e9bf_3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c43c86e9bf_3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Feast 35% -  Scope 71.5%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Norame 19% - cope 9.4%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Southame 17% - Scope 7.4%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Eur 17%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CentralAme 12% - Scope Cari 6.7% / Scope WCCA 5%</a:t>
            </a:r>
            <a:endParaRPr/>
          </a:p>
        </p:txBody>
      </p:sp>
      <p:sp>
        <p:nvSpPr>
          <p:cNvPr id="346" name="Google Shape;346;g3c43c86e9bf_3_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c2db2ad537_0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BVT 45% - SCOPE 73%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CTG 36% - SCOPE 20%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SMM 7%  - SCOPE 1%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BQL 6&amp; - SCOPE 6%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MS PAN 6%</a:t>
            </a:r>
            <a:endParaRPr/>
          </a:p>
        </p:txBody>
      </p:sp>
      <p:sp>
        <p:nvSpPr>
          <p:cNvPr id="387" name="Google Shape;387;g3c2db2ad537_0_7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7" name="Google Shape;45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ctrTitle"/>
          </p:nvPr>
        </p:nvSpPr>
        <p:spPr>
          <a:xfrm>
            <a:off x="1386100" y="2268300"/>
            <a:ext cx="6123300" cy="2376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85" name="Google Shape;85;p14"/>
          <p:cNvSpPr txBox="1"/>
          <p:nvPr>
            <p:ph idx="1" type="subTitle"/>
          </p:nvPr>
        </p:nvSpPr>
        <p:spPr>
          <a:xfrm>
            <a:off x="1386100" y="4275200"/>
            <a:ext cx="3202800" cy="956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type="ctrTitle"/>
          </p:nvPr>
        </p:nvSpPr>
        <p:spPr>
          <a:xfrm>
            <a:off x="4565202" y="516631"/>
            <a:ext cx="3002400" cy="770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8" name="Google Shape;88;p15"/>
          <p:cNvSpPr txBox="1"/>
          <p:nvPr>
            <p:ph idx="1" type="subTitle"/>
          </p:nvPr>
        </p:nvSpPr>
        <p:spPr>
          <a:xfrm>
            <a:off x="4565200" y="1070029"/>
            <a:ext cx="2541900" cy="76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89" name="Google Shape;89;p15"/>
          <p:cNvSpPr txBox="1"/>
          <p:nvPr>
            <p:ph hasCustomPrompt="1" idx="2" type="title"/>
          </p:nvPr>
        </p:nvSpPr>
        <p:spPr>
          <a:xfrm>
            <a:off x="2697343" y="872150"/>
            <a:ext cx="23187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 txBox="1"/>
          <p:nvPr>
            <p:ph idx="3" type="ctrTitle"/>
          </p:nvPr>
        </p:nvSpPr>
        <p:spPr>
          <a:xfrm>
            <a:off x="4567019" y="1632381"/>
            <a:ext cx="3002400" cy="770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1" name="Google Shape;91;p15"/>
          <p:cNvSpPr txBox="1"/>
          <p:nvPr>
            <p:ph idx="4" type="subTitle"/>
          </p:nvPr>
        </p:nvSpPr>
        <p:spPr>
          <a:xfrm>
            <a:off x="4567012" y="2185145"/>
            <a:ext cx="2635500" cy="76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2" name="Google Shape;92;p15"/>
          <p:cNvSpPr txBox="1"/>
          <p:nvPr>
            <p:ph hasCustomPrompt="1" idx="5" type="title"/>
          </p:nvPr>
        </p:nvSpPr>
        <p:spPr>
          <a:xfrm>
            <a:off x="2697343" y="1985050"/>
            <a:ext cx="21537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/>
          <p:nvPr>
            <p:ph idx="6" type="ctrTitle"/>
          </p:nvPr>
        </p:nvSpPr>
        <p:spPr>
          <a:xfrm>
            <a:off x="4570665" y="2748131"/>
            <a:ext cx="3002400" cy="770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4" name="Google Shape;94;p15"/>
          <p:cNvSpPr txBox="1"/>
          <p:nvPr>
            <p:ph idx="7" type="subTitle"/>
          </p:nvPr>
        </p:nvSpPr>
        <p:spPr>
          <a:xfrm>
            <a:off x="4570663" y="3300262"/>
            <a:ext cx="2541900" cy="76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5" name="Google Shape;95;p15"/>
          <p:cNvSpPr txBox="1"/>
          <p:nvPr>
            <p:ph hasCustomPrompt="1" idx="8" type="title"/>
          </p:nvPr>
        </p:nvSpPr>
        <p:spPr>
          <a:xfrm>
            <a:off x="2697343" y="3097950"/>
            <a:ext cx="20979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/>
          <p:nvPr>
            <p:ph idx="9" type="ctrTitle"/>
          </p:nvPr>
        </p:nvSpPr>
        <p:spPr>
          <a:xfrm rot="5400000">
            <a:off x="8802122" y="2194977"/>
            <a:ext cx="3884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7" name="Google Shape;97;p15"/>
          <p:cNvSpPr txBox="1"/>
          <p:nvPr>
            <p:ph idx="13" type="ctrTitle"/>
          </p:nvPr>
        </p:nvSpPr>
        <p:spPr>
          <a:xfrm>
            <a:off x="4570665" y="3863881"/>
            <a:ext cx="3002400" cy="770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5"/>
          <p:cNvSpPr txBox="1"/>
          <p:nvPr>
            <p:ph idx="14" type="subTitle"/>
          </p:nvPr>
        </p:nvSpPr>
        <p:spPr>
          <a:xfrm>
            <a:off x="4570663" y="4415379"/>
            <a:ext cx="2541900" cy="76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9" name="Google Shape;99;p15"/>
          <p:cNvSpPr txBox="1"/>
          <p:nvPr>
            <p:ph hasCustomPrompt="1" idx="15" type="title"/>
          </p:nvPr>
        </p:nvSpPr>
        <p:spPr>
          <a:xfrm>
            <a:off x="2697343" y="4210850"/>
            <a:ext cx="20979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5"/>
          <p:cNvSpPr txBox="1"/>
          <p:nvPr>
            <p:ph idx="16" type="ctrTitle"/>
          </p:nvPr>
        </p:nvSpPr>
        <p:spPr>
          <a:xfrm>
            <a:off x="4570665" y="4979631"/>
            <a:ext cx="3002400" cy="770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1" name="Google Shape;101;p15"/>
          <p:cNvSpPr txBox="1"/>
          <p:nvPr>
            <p:ph idx="17" type="subTitle"/>
          </p:nvPr>
        </p:nvSpPr>
        <p:spPr>
          <a:xfrm>
            <a:off x="4570663" y="5530496"/>
            <a:ext cx="2541900" cy="76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02" name="Google Shape;102;p15"/>
          <p:cNvSpPr txBox="1"/>
          <p:nvPr>
            <p:ph hasCustomPrompt="1" idx="18" type="title"/>
          </p:nvPr>
        </p:nvSpPr>
        <p:spPr>
          <a:xfrm>
            <a:off x="2697343" y="5323750"/>
            <a:ext cx="20979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title"/>
          </p:nvPr>
        </p:nvSpPr>
        <p:spPr>
          <a:xfrm>
            <a:off x="896500" y="1909967"/>
            <a:ext cx="4664100" cy="1195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5" name="Google Shape;105;p16"/>
          <p:cNvSpPr txBox="1"/>
          <p:nvPr>
            <p:ph idx="1" type="subTitle"/>
          </p:nvPr>
        </p:nvSpPr>
        <p:spPr>
          <a:xfrm flipH="1">
            <a:off x="2223000" y="2872300"/>
            <a:ext cx="3337500" cy="1560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 sz="37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 sz="37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 sz="37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 sz="37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 sz="37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 sz="37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 sz="37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None/>
              <a:defRPr sz="37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ctrTitle"/>
          </p:nvPr>
        </p:nvSpPr>
        <p:spPr>
          <a:xfrm>
            <a:off x="842500" y="1122700"/>
            <a:ext cx="3828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08" name="Google Shape;108;p17"/>
          <p:cNvSpPr txBox="1"/>
          <p:nvPr>
            <p:ph idx="1" type="subTitle"/>
          </p:nvPr>
        </p:nvSpPr>
        <p:spPr>
          <a:xfrm>
            <a:off x="842512" y="1881121"/>
            <a:ext cx="3307500" cy="716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09" name="Google Shape;109;p17"/>
          <p:cNvSpPr txBox="1"/>
          <p:nvPr>
            <p:ph idx="2" type="ctrTitle"/>
          </p:nvPr>
        </p:nvSpPr>
        <p:spPr>
          <a:xfrm>
            <a:off x="5618218" y="1122700"/>
            <a:ext cx="3597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0" name="Google Shape;110;p17"/>
          <p:cNvSpPr txBox="1"/>
          <p:nvPr>
            <p:ph idx="3" type="subTitle"/>
          </p:nvPr>
        </p:nvSpPr>
        <p:spPr>
          <a:xfrm>
            <a:off x="5618218" y="1881121"/>
            <a:ext cx="3447900" cy="99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11" name="Google Shape;111;p17"/>
          <p:cNvSpPr txBox="1"/>
          <p:nvPr>
            <p:ph idx="4" type="ctrTitle"/>
          </p:nvPr>
        </p:nvSpPr>
        <p:spPr>
          <a:xfrm>
            <a:off x="842510" y="4442569"/>
            <a:ext cx="3828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2" name="Google Shape;112;p17"/>
          <p:cNvSpPr txBox="1"/>
          <p:nvPr>
            <p:ph idx="5" type="subTitle"/>
          </p:nvPr>
        </p:nvSpPr>
        <p:spPr>
          <a:xfrm>
            <a:off x="842512" y="5218944"/>
            <a:ext cx="3307500" cy="1261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13" name="Google Shape;113;p17"/>
          <p:cNvSpPr txBox="1"/>
          <p:nvPr>
            <p:ph idx="6" type="ctrTitle"/>
          </p:nvPr>
        </p:nvSpPr>
        <p:spPr>
          <a:xfrm rot="5400000">
            <a:off x="8913865" y="2194977"/>
            <a:ext cx="3884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14" name="Google Shape;114;p17"/>
          <p:cNvSpPr txBox="1"/>
          <p:nvPr>
            <p:ph idx="7" type="ctrTitle"/>
          </p:nvPr>
        </p:nvSpPr>
        <p:spPr>
          <a:xfrm>
            <a:off x="5618218" y="4442578"/>
            <a:ext cx="34479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5" name="Google Shape;115;p17"/>
          <p:cNvSpPr txBox="1"/>
          <p:nvPr>
            <p:ph idx="8" type="subTitle"/>
          </p:nvPr>
        </p:nvSpPr>
        <p:spPr>
          <a:xfrm>
            <a:off x="5618218" y="5218944"/>
            <a:ext cx="3447900" cy="99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ctrTitle"/>
          </p:nvPr>
        </p:nvSpPr>
        <p:spPr>
          <a:xfrm>
            <a:off x="6562100" y="3990713"/>
            <a:ext cx="24375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18"/>
          <p:cNvSpPr txBox="1"/>
          <p:nvPr>
            <p:ph idx="1" type="subTitle"/>
          </p:nvPr>
        </p:nvSpPr>
        <p:spPr>
          <a:xfrm>
            <a:off x="6562100" y="4738413"/>
            <a:ext cx="2029500" cy="1261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19" name="Google Shape;119;p18"/>
          <p:cNvSpPr txBox="1"/>
          <p:nvPr>
            <p:ph idx="2" type="ctrTitle"/>
          </p:nvPr>
        </p:nvSpPr>
        <p:spPr>
          <a:xfrm>
            <a:off x="1208185" y="3990713"/>
            <a:ext cx="24375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18"/>
          <p:cNvSpPr txBox="1"/>
          <p:nvPr>
            <p:ph idx="3" type="subTitle"/>
          </p:nvPr>
        </p:nvSpPr>
        <p:spPr>
          <a:xfrm>
            <a:off x="1208185" y="4738413"/>
            <a:ext cx="2029500" cy="1261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21" name="Google Shape;121;p18"/>
          <p:cNvSpPr txBox="1"/>
          <p:nvPr>
            <p:ph idx="4" type="ctrTitle"/>
          </p:nvPr>
        </p:nvSpPr>
        <p:spPr>
          <a:xfrm rot="5400000">
            <a:off x="8913865" y="2194977"/>
            <a:ext cx="3884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22" name="Google Shape;122;p18"/>
          <p:cNvSpPr txBox="1"/>
          <p:nvPr>
            <p:ph idx="5" type="ctrTitle"/>
          </p:nvPr>
        </p:nvSpPr>
        <p:spPr>
          <a:xfrm>
            <a:off x="3904742" y="3990713"/>
            <a:ext cx="23985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3" name="Google Shape;123;p18"/>
          <p:cNvSpPr txBox="1"/>
          <p:nvPr>
            <p:ph idx="6" type="subTitle"/>
          </p:nvPr>
        </p:nvSpPr>
        <p:spPr>
          <a:xfrm>
            <a:off x="3904733" y="4738413"/>
            <a:ext cx="1968300" cy="1261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/>
          <p:nvPr>
            <p:ph type="ctrTitle"/>
          </p:nvPr>
        </p:nvSpPr>
        <p:spPr>
          <a:xfrm>
            <a:off x="7242667" y="947567"/>
            <a:ext cx="3850800" cy="2738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6" name="Google Shape;126;p19"/>
          <p:cNvSpPr txBox="1"/>
          <p:nvPr>
            <p:ph idx="1" type="subTitle"/>
          </p:nvPr>
        </p:nvSpPr>
        <p:spPr>
          <a:xfrm>
            <a:off x="7151400" y="3632833"/>
            <a:ext cx="3942000" cy="237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1" type="subTitle"/>
          </p:nvPr>
        </p:nvSpPr>
        <p:spPr>
          <a:xfrm>
            <a:off x="1220233" y="4507700"/>
            <a:ext cx="5280900" cy="842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129" name="Google Shape;129;p20"/>
          <p:cNvSpPr txBox="1"/>
          <p:nvPr>
            <p:ph idx="2" type="subTitle"/>
          </p:nvPr>
        </p:nvSpPr>
        <p:spPr>
          <a:xfrm>
            <a:off x="1220233" y="5339433"/>
            <a:ext cx="2427900" cy="284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>
              <a:spcBef>
                <a:spcPts val="21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21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21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21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21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21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21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2100"/>
              </a:spcBef>
              <a:spcAft>
                <a:spcPts val="21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/>
          <p:nvPr>
            <p:ph idx="1" type="subTitle"/>
          </p:nvPr>
        </p:nvSpPr>
        <p:spPr>
          <a:xfrm>
            <a:off x="2823796" y="4507280"/>
            <a:ext cx="3935100" cy="393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132" name="Google Shape;132;p21"/>
          <p:cNvSpPr txBox="1"/>
          <p:nvPr>
            <p:ph type="ctrTitle"/>
          </p:nvPr>
        </p:nvSpPr>
        <p:spPr>
          <a:xfrm rot="-5400000">
            <a:off x="-457418" y="2345483"/>
            <a:ext cx="3850800" cy="119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>
            <p:ph idx="1" type="subTitle"/>
          </p:nvPr>
        </p:nvSpPr>
        <p:spPr>
          <a:xfrm flipH="1">
            <a:off x="5586267" y="4507280"/>
            <a:ext cx="3935100" cy="3936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"/>
            </a:lvl1pPr>
            <a:lvl2pPr lvl="1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135" name="Google Shape;135;p22"/>
          <p:cNvSpPr txBox="1"/>
          <p:nvPr>
            <p:ph type="ctrTitle"/>
          </p:nvPr>
        </p:nvSpPr>
        <p:spPr>
          <a:xfrm rot="5400000">
            <a:off x="8816496" y="2336702"/>
            <a:ext cx="3850800" cy="119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1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4267000" y="2323667"/>
            <a:ext cx="36576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48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ctrTitle"/>
          </p:nvPr>
        </p:nvSpPr>
        <p:spPr>
          <a:xfrm>
            <a:off x="1026300" y="1746733"/>
            <a:ext cx="4573500" cy="770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0" name="Google Shape;140;p24"/>
          <p:cNvSpPr txBox="1"/>
          <p:nvPr>
            <p:ph hasCustomPrompt="1" idx="2" type="title"/>
          </p:nvPr>
        </p:nvSpPr>
        <p:spPr>
          <a:xfrm rot="5400000">
            <a:off x="9522904" y="4760301"/>
            <a:ext cx="23184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8000"/>
              <a:buFont typeface="Fira Sans Extra Condensed Medium"/>
              <a:buNone/>
              <a:defRPr sz="8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ctrTitle"/>
          </p:nvPr>
        </p:nvSpPr>
        <p:spPr>
          <a:xfrm>
            <a:off x="875229" y="1859222"/>
            <a:ext cx="2508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3" name="Google Shape;143;p25"/>
          <p:cNvSpPr txBox="1"/>
          <p:nvPr>
            <p:ph idx="1" type="subTitle"/>
          </p:nvPr>
        </p:nvSpPr>
        <p:spPr>
          <a:xfrm>
            <a:off x="875233" y="2515633"/>
            <a:ext cx="20853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4" name="Google Shape;144;p25"/>
          <p:cNvSpPr txBox="1"/>
          <p:nvPr>
            <p:ph idx="2" type="ctrTitle"/>
          </p:nvPr>
        </p:nvSpPr>
        <p:spPr>
          <a:xfrm>
            <a:off x="3534280" y="1859222"/>
            <a:ext cx="2508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5" name="Google Shape;145;p25"/>
          <p:cNvSpPr txBox="1"/>
          <p:nvPr>
            <p:ph idx="3" type="subTitle"/>
          </p:nvPr>
        </p:nvSpPr>
        <p:spPr>
          <a:xfrm>
            <a:off x="3480933" y="2515633"/>
            <a:ext cx="26151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6" name="Google Shape;146;p25"/>
          <p:cNvSpPr txBox="1"/>
          <p:nvPr>
            <p:ph idx="4" type="ctrTitle"/>
          </p:nvPr>
        </p:nvSpPr>
        <p:spPr>
          <a:xfrm>
            <a:off x="6184142" y="1859222"/>
            <a:ext cx="2508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7" name="Google Shape;147;p25"/>
          <p:cNvSpPr txBox="1"/>
          <p:nvPr>
            <p:ph idx="5" type="subTitle"/>
          </p:nvPr>
        </p:nvSpPr>
        <p:spPr>
          <a:xfrm>
            <a:off x="6504102" y="2515633"/>
            <a:ext cx="21975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8" name="Google Shape;148;p25"/>
          <p:cNvSpPr txBox="1"/>
          <p:nvPr>
            <p:ph idx="6" type="ctrTitle"/>
          </p:nvPr>
        </p:nvSpPr>
        <p:spPr>
          <a:xfrm rot="5400000">
            <a:off x="9154000" y="1954833"/>
            <a:ext cx="34041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9" name="Google Shape;149;p25"/>
          <p:cNvSpPr txBox="1"/>
          <p:nvPr>
            <p:ph idx="7" type="ctrTitle"/>
          </p:nvPr>
        </p:nvSpPr>
        <p:spPr>
          <a:xfrm>
            <a:off x="875229" y="4490422"/>
            <a:ext cx="2508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0" name="Google Shape;150;p25"/>
          <p:cNvSpPr txBox="1"/>
          <p:nvPr>
            <p:ph idx="8" type="subTitle"/>
          </p:nvPr>
        </p:nvSpPr>
        <p:spPr>
          <a:xfrm>
            <a:off x="875233" y="5146833"/>
            <a:ext cx="20853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51" name="Google Shape;151;p25"/>
          <p:cNvSpPr txBox="1"/>
          <p:nvPr>
            <p:ph idx="9" type="ctrTitle"/>
          </p:nvPr>
        </p:nvSpPr>
        <p:spPr>
          <a:xfrm>
            <a:off x="3534280" y="4490422"/>
            <a:ext cx="2508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2" name="Google Shape;152;p25"/>
          <p:cNvSpPr txBox="1"/>
          <p:nvPr>
            <p:ph idx="13" type="subTitle"/>
          </p:nvPr>
        </p:nvSpPr>
        <p:spPr>
          <a:xfrm>
            <a:off x="3480933" y="5146833"/>
            <a:ext cx="26151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53" name="Google Shape;153;p25"/>
          <p:cNvSpPr txBox="1"/>
          <p:nvPr>
            <p:ph idx="14" type="ctrTitle"/>
          </p:nvPr>
        </p:nvSpPr>
        <p:spPr>
          <a:xfrm>
            <a:off x="6184142" y="4490422"/>
            <a:ext cx="2508300" cy="8595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4" name="Google Shape;154;p25"/>
          <p:cNvSpPr txBox="1"/>
          <p:nvPr>
            <p:ph idx="15" type="subTitle"/>
          </p:nvPr>
        </p:nvSpPr>
        <p:spPr>
          <a:xfrm>
            <a:off x="6504102" y="5146833"/>
            <a:ext cx="21975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ctrTitle"/>
          </p:nvPr>
        </p:nvSpPr>
        <p:spPr>
          <a:xfrm rot="5400000">
            <a:off x="8804744" y="2573583"/>
            <a:ext cx="4641600" cy="650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idx="1" type="subTitle"/>
          </p:nvPr>
        </p:nvSpPr>
        <p:spPr>
          <a:xfrm>
            <a:off x="6178600" y="2463861"/>
            <a:ext cx="24240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59" name="Google Shape;159;p27"/>
          <p:cNvSpPr txBox="1"/>
          <p:nvPr>
            <p:ph idx="2" type="subTitle"/>
          </p:nvPr>
        </p:nvSpPr>
        <p:spPr>
          <a:xfrm>
            <a:off x="6178600" y="5103827"/>
            <a:ext cx="24240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60" name="Google Shape;160;p27"/>
          <p:cNvSpPr txBox="1"/>
          <p:nvPr>
            <p:ph type="ctrTitle"/>
          </p:nvPr>
        </p:nvSpPr>
        <p:spPr>
          <a:xfrm>
            <a:off x="6178600" y="2052394"/>
            <a:ext cx="34923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1" name="Google Shape;161;p27"/>
          <p:cNvSpPr txBox="1"/>
          <p:nvPr>
            <p:ph idx="3" type="ctrTitle"/>
          </p:nvPr>
        </p:nvSpPr>
        <p:spPr>
          <a:xfrm>
            <a:off x="6178600" y="4692360"/>
            <a:ext cx="34923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2" name="Google Shape;162;p27"/>
          <p:cNvSpPr txBox="1"/>
          <p:nvPr>
            <p:ph idx="4" type="ctrTitle"/>
          </p:nvPr>
        </p:nvSpPr>
        <p:spPr>
          <a:xfrm rot="5400000">
            <a:off x="9222850" y="1885982"/>
            <a:ext cx="3266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680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/>
          <p:nvPr>
            <p:ph idx="1" type="subTitle"/>
          </p:nvPr>
        </p:nvSpPr>
        <p:spPr>
          <a:xfrm>
            <a:off x="3010833" y="4141767"/>
            <a:ext cx="4038900" cy="1346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sp>
        <p:nvSpPr>
          <p:cNvPr id="165" name="Google Shape;165;p28"/>
          <p:cNvSpPr txBox="1"/>
          <p:nvPr>
            <p:ph type="ctrTitle"/>
          </p:nvPr>
        </p:nvSpPr>
        <p:spPr>
          <a:xfrm rot="5400000">
            <a:off x="9655268" y="1387983"/>
            <a:ext cx="2270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idx="1" type="subTitle"/>
          </p:nvPr>
        </p:nvSpPr>
        <p:spPr>
          <a:xfrm flipH="1">
            <a:off x="1120700" y="3242867"/>
            <a:ext cx="2200500" cy="1004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8" name="Google Shape;168;p29"/>
          <p:cNvSpPr txBox="1"/>
          <p:nvPr>
            <p:ph idx="2" type="subTitle"/>
          </p:nvPr>
        </p:nvSpPr>
        <p:spPr>
          <a:xfrm>
            <a:off x="6269565" y="1398791"/>
            <a:ext cx="26136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69" name="Google Shape;169;p29"/>
          <p:cNvSpPr txBox="1"/>
          <p:nvPr>
            <p:ph type="ctrTitle"/>
          </p:nvPr>
        </p:nvSpPr>
        <p:spPr>
          <a:xfrm>
            <a:off x="-711200" y="2729800"/>
            <a:ext cx="40323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0" name="Google Shape;170;p29"/>
          <p:cNvSpPr txBox="1"/>
          <p:nvPr>
            <p:ph idx="3" type="ctrTitle"/>
          </p:nvPr>
        </p:nvSpPr>
        <p:spPr>
          <a:xfrm>
            <a:off x="6269565" y="885725"/>
            <a:ext cx="34923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1" name="Google Shape;171;p29"/>
          <p:cNvSpPr txBox="1"/>
          <p:nvPr>
            <p:ph idx="4" type="subTitle"/>
          </p:nvPr>
        </p:nvSpPr>
        <p:spPr>
          <a:xfrm>
            <a:off x="6269565" y="5051900"/>
            <a:ext cx="29532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2" name="Google Shape;172;p29"/>
          <p:cNvSpPr txBox="1"/>
          <p:nvPr>
            <p:ph idx="5" type="ctrTitle"/>
          </p:nvPr>
        </p:nvSpPr>
        <p:spPr>
          <a:xfrm>
            <a:off x="6269565" y="4519633"/>
            <a:ext cx="33009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73" name="Google Shape;173;p29"/>
          <p:cNvSpPr txBox="1"/>
          <p:nvPr>
            <p:ph idx="6" type="ctrTitle"/>
          </p:nvPr>
        </p:nvSpPr>
        <p:spPr>
          <a:xfrm rot="5400000">
            <a:off x="9147899" y="1876613"/>
            <a:ext cx="3266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680">
          <p15:clr>
            <a:srgbClr val="FA7B17"/>
          </p15:clr>
        </p15:guide>
        <p15:guide id="2" pos="605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ctrTitle"/>
          </p:nvPr>
        </p:nvSpPr>
        <p:spPr>
          <a:xfrm rot="5400000">
            <a:off x="9147899" y="1876613"/>
            <a:ext cx="3266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6" name="Google Shape;176;p30"/>
          <p:cNvSpPr txBox="1"/>
          <p:nvPr>
            <p:ph idx="1" type="subTitle"/>
          </p:nvPr>
        </p:nvSpPr>
        <p:spPr>
          <a:xfrm>
            <a:off x="2105418" y="2862933"/>
            <a:ext cx="21687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7" name="Google Shape;177;p30"/>
          <p:cNvSpPr txBox="1"/>
          <p:nvPr>
            <p:ph idx="2" type="ctrTitle"/>
          </p:nvPr>
        </p:nvSpPr>
        <p:spPr>
          <a:xfrm>
            <a:off x="2105418" y="2349867"/>
            <a:ext cx="34923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8" name="Google Shape;178;p30"/>
          <p:cNvSpPr txBox="1"/>
          <p:nvPr>
            <p:ph idx="3" type="subTitle"/>
          </p:nvPr>
        </p:nvSpPr>
        <p:spPr>
          <a:xfrm>
            <a:off x="5424358" y="2862933"/>
            <a:ext cx="2168700" cy="1483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None/>
              <a:defRPr sz="13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9" name="Google Shape;179;p30"/>
          <p:cNvSpPr txBox="1"/>
          <p:nvPr>
            <p:ph idx="4" type="ctrTitle"/>
          </p:nvPr>
        </p:nvSpPr>
        <p:spPr>
          <a:xfrm>
            <a:off x="4100756" y="2349867"/>
            <a:ext cx="3492300" cy="513300"/>
          </a:xfrm>
          <a:prstGeom prst="rect">
            <a:avLst/>
          </a:prstGeom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1"/>
          <p:cNvSpPr txBox="1"/>
          <p:nvPr>
            <p:ph type="ctrTitle"/>
          </p:nvPr>
        </p:nvSpPr>
        <p:spPr>
          <a:xfrm>
            <a:off x="1108267" y="501998"/>
            <a:ext cx="5156400" cy="2738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2" name="Google Shape;182;p31"/>
          <p:cNvSpPr txBox="1"/>
          <p:nvPr>
            <p:ph idx="1" type="subTitle"/>
          </p:nvPr>
        </p:nvSpPr>
        <p:spPr>
          <a:xfrm>
            <a:off x="1108267" y="3085633"/>
            <a:ext cx="4108800" cy="237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/>
          <p:nvPr>
            <p:ph idx="1" type="body"/>
          </p:nvPr>
        </p:nvSpPr>
        <p:spPr>
          <a:xfrm>
            <a:off x="856067" y="2846400"/>
            <a:ext cx="7077600" cy="1968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>
                <a:solidFill>
                  <a:srgbClr val="000000"/>
                </a:solidFill>
              </a:defRPr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>
                <a:solidFill>
                  <a:srgbClr val="000000"/>
                </a:solidFill>
              </a:defRPr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>
                <a:solidFill>
                  <a:srgbClr val="000000"/>
                </a:solidFill>
              </a:defRPr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>
                <a:solidFill>
                  <a:srgbClr val="000000"/>
                </a:solidFill>
              </a:defRPr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>
                <a:solidFill>
                  <a:srgbClr val="000000"/>
                </a:solidFill>
              </a:defRPr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>
                <a:solidFill>
                  <a:srgbClr val="000000"/>
                </a:solidFill>
              </a:defRPr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>
                <a:solidFill>
                  <a:srgbClr val="000000"/>
                </a:solidFill>
              </a:defRPr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>
                <a:solidFill>
                  <a:srgbClr val="000000"/>
                </a:solidFill>
              </a:defRPr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6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5" name="Google Shape;185;p32"/>
          <p:cNvSpPr txBox="1"/>
          <p:nvPr>
            <p:ph type="ctrTitle"/>
          </p:nvPr>
        </p:nvSpPr>
        <p:spPr>
          <a:xfrm rot="5400000">
            <a:off x="9230761" y="1876613"/>
            <a:ext cx="3266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3"/>
          <p:cNvSpPr txBox="1"/>
          <p:nvPr>
            <p:ph idx="1" type="body"/>
          </p:nvPr>
        </p:nvSpPr>
        <p:spPr>
          <a:xfrm>
            <a:off x="856067" y="1703400"/>
            <a:ext cx="7077600" cy="1968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>
                <a:solidFill>
                  <a:srgbClr val="000000"/>
                </a:solidFill>
              </a:defRPr>
            </a:lvl1pPr>
            <a:lvl2pPr indent="-330200" lvl="1" marL="9144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>
                <a:solidFill>
                  <a:srgbClr val="000000"/>
                </a:solidFill>
              </a:defRPr>
            </a:lvl2pPr>
            <a:lvl3pPr indent="-330200" lvl="2" marL="13716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>
                <a:solidFill>
                  <a:srgbClr val="000000"/>
                </a:solidFill>
              </a:defRPr>
            </a:lvl3pPr>
            <a:lvl4pPr indent="-330200" lvl="3" marL="18288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>
                <a:solidFill>
                  <a:srgbClr val="000000"/>
                </a:solidFill>
              </a:defRPr>
            </a:lvl4pPr>
            <a:lvl5pPr indent="-330200" lvl="4" marL="22860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>
                <a:solidFill>
                  <a:srgbClr val="000000"/>
                </a:solidFill>
              </a:defRPr>
            </a:lvl5pPr>
            <a:lvl6pPr indent="-330200" lvl="5" marL="27432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>
                <a:solidFill>
                  <a:srgbClr val="000000"/>
                </a:solidFill>
              </a:defRPr>
            </a:lvl6pPr>
            <a:lvl7pPr indent="-330200" lvl="6" marL="32004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>
                <a:solidFill>
                  <a:srgbClr val="000000"/>
                </a:solidFill>
              </a:defRPr>
            </a:lvl7pPr>
            <a:lvl8pPr indent="-330200" lvl="7" marL="3657600"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>
                <a:solidFill>
                  <a:srgbClr val="000000"/>
                </a:solidFill>
              </a:defRPr>
            </a:lvl8pPr>
            <a:lvl9pPr indent="-330200" lvl="8" marL="4114800"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6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8" name="Google Shape;188;p33"/>
          <p:cNvSpPr txBox="1"/>
          <p:nvPr>
            <p:ph type="ctrTitle"/>
          </p:nvPr>
        </p:nvSpPr>
        <p:spPr>
          <a:xfrm rot="5400000">
            <a:off x="9230761" y="1876613"/>
            <a:ext cx="32664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89" name="Google Shape;189;p33"/>
          <p:cNvSpPr txBox="1"/>
          <p:nvPr>
            <p:ph idx="2" type="subTitle"/>
          </p:nvPr>
        </p:nvSpPr>
        <p:spPr>
          <a:xfrm>
            <a:off x="856067" y="720000"/>
            <a:ext cx="6207300" cy="1280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21" Type="http://schemas.openxmlformats.org/officeDocument/2006/relationships/theme" Target="../theme/theme3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Livvic"/>
              <a:buNone/>
              <a:defRPr b="1" sz="37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 Light"/>
              <a:buChar char="●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3020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 Light"/>
              <a:buChar char="○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3020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 Light"/>
              <a:buChar char="■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3020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 Light"/>
              <a:buChar char="●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3020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 Light"/>
              <a:buChar char="○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3020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 Light"/>
              <a:buChar char="■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3020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 Light"/>
              <a:buChar char="●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3020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 Light"/>
              <a:buChar char="○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3020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600"/>
              <a:buFont typeface="Catamaran Light"/>
              <a:buChar char="■"/>
              <a:defRPr sz="16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34.png"/><Relationship Id="rId5" Type="http://schemas.openxmlformats.org/officeDocument/2006/relationships/image" Target="../media/image33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0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Relationship Id="rId5" Type="http://schemas.openxmlformats.org/officeDocument/2006/relationships/image" Target="../media/image9.png"/><Relationship Id="rId6" Type="http://schemas.openxmlformats.org/officeDocument/2006/relationships/image" Target="../media/image42.png"/><Relationship Id="rId7" Type="http://schemas.openxmlformats.org/officeDocument/2006/relationships/image" Target="../media/image32.png"/><Relationship Id="rId8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60.jpg"/><Relationship Id="rId9" Type="http://schemas.openxmlformats.org/officeDocument/2006/relationships/image" Target="../media/image48.png"/><Relationship Id="rId5" Type="http://schemas.openxmlformats.org/officeDocument/2006/relationships/image" Target="../media/image9.png"/><Relationship Id="rId6" Type="http://schemas.openxmlformats.org/officeDocument/2006/relationships/image" Target="../media/image55.png"/><Relationship Id="rId7" Type="http://schemas.openxmlformats.org/officeDocument/2006/relationships/image" Target="../media/image54.png"/><Relationship Id="rId8" Type="http://schemas.openxmlformats.org/officeDocument/2006/relationships/image" Target="../media/image5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0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.png"/><Relationship Id="rId4" Type="http://schemas.openxmlformats.org/officeDocument/2006/relationships/image" Target="../media/image60.jpg"/><Relationship Id="rId5" Type="http://schemas.openxmlformats.org/officeDocument/2006/relationships/image" Target="../media/image57.png"/><Relationship Id="rId6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gif"/><Relationship Id="rId10" Type="http://schemas.openxmlformats.org/officeDocument/2006/relationships/image" Target="../media/image16.jp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0.jpg"/><Relationship Id="rId9" Type="http://schemas.openxmlformats.org/officeDocument/2006/relationships/image" Target="../media/image59.jpg"/><Relationship Id="rId5" Type="http://schemas.openxmlformats.org/officeDocument/2006/relationships/image" Target="../media/image14.jp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8.jp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24.png"/><Relationship Id="rId13" Type="http://schemas.openxmlformats.org/officeDocument/2006/relationships/image" Target="../media/image26.png"/><Relationship Id="rId1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44.jpg"/><Relationship Id="rId15" Type="http://schemas.openxmlformats.org/officeDocument/2006/relationships/image" Target="../media/image9.png"/><Relationship Id="rId14" Type="http://schemas.openxmlformats.org/officeDocument/2006/relationships/image" Target="../media/image30.png"/><Relationship Id="rId5" Type="http://schemas.openxmlformats.org/officeDocument/2006/relationships/image" Target="../media/image21.jpg"/><Relationship Id="rId6" Type="http://schemas.openxmlformats.org/officeDocument/2006/relationships/image" Target="../media/image19.png"/><Relationship Id="rId7" Type="http://schemas.openxmlformats.org/officeDocument/2006/relationships/image" Target="../media/image38.png"/><Relationship Id="rId8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37.png"/><Relationship Id="rId13" Type="http://schemas.openxmlformats.org/officeDocument/2006/relationships/image" Target="../media/image26.pn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2.png"/><Relationship Id="rId9" Type="http://schemas.openxmlformats.org/officeDocument/2006/relationships/image" Target="../media/image20.jpg"/><Relationship Id="rId15" Type="http://schemas.openxmlformats.org/officeDocument/2006/relationships/image" Target="../media/image9.png"/><Relationship Id="rId14" Type="http://schemas.openxmlformats.org/officeDocument/2006/relationships/image" Target="../media/image30.png"/><Relationship Id="rId5" Type="http://schemas.openxmlformats.org/officeDocument/2006/relationships/image" Target="../media/image21.jpg"/><Relationship Id="rId6" Type="http://schemas.openxmlformats.org/officeDocument/2006/relationships/image" Target="../media/image19.png"/><Relationship Id="rId7" Type="http://schemas.openxmlformats.org/officeDocument/2006/relationships/image" Target="../media/image44.jpg"/><Relationship Id="rId8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555" name="Google Shape;55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" y="-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43"/>
          <p:cNvSpPr txBox="1"/>
          <p:nvPr/>
        </p:nvSpPr>
        <p:spPr>
          <a:xfrm>
            <a:off x="1556491" y="476250"/>
            <a:ext cx="11601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3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2025 KPI PERFORMANCE (</a:t>
            </a:r>
            <a:r>
              <a:rPr b="1" lang="en-US" sz="33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EGA</a:t>
            </a:r>
            <a:r>
              <a:rPr b="1" i="0" lang="en-US" sz="33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)</a:t>
            </a:r>
            <a:endParaRPr b="1" i="0" sz="33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57" name="Google Shape;557;p43"/>
          <p:cNvSpPr/>
          <p:nvPr/>
        </p:nvSpPr>
        <p:spPr>
          <a:xfrm>
            <a:off x="631830" y="1006483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8" name="Google Shape;558;p43"/>
          <p:cNvCxnSpPr/>
          <p:nvPr/>
        </p:nvCxnSpPr>
        <p:spPr>
          <a:xfrm flipH="1">
            <a:off x="5679034" y="1538636"/>
            <a:ext cx="6000" cy="24546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559" name="Google Shape;559;p43"/>
          <p:cNvCxnSpPr/>
          <p:nvPr/>
        </p:nvCxnSpPr>
        <p:spPr>
          <a:xfrm>
            <a:off x="8756476" y="1571586"/>
            <a:ext cx="40800" cy="24096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560" name="Google Shape;560;p43"/>
          <p:cNvSpPr/>
          <p:nvPr/>
        </p:nvSpPr>
        <p:spPr>
          <a:xfrm>
            <a:off x="651730" y="2175406"/>
            <a:ext cx="10612500" cy="400500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43"/>
          <p:cNvSpPr/>
          <p:nvPr/>
        </p:nvSpPr>
        <p:spPr>
          <a:xfrm>
            <a:off x="651730" y="2702802"/>
            <a:ext cx="10612500" cy="5427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43"/>
          <p:cNvSpPr/>
          <p:nvPr/>
        </p:nvSpPr>
        <p:spPr>
          <a:xfrm>
            <a:off x="651725" y="3425552"/>
            <a:ext cx="10612500" cy="5427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9B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43"/>
          <p:cNvSpPr txBox="1"/>
          <p:nvPr/>
        </p:nvSpPr>
        <p:spPr>
          <a:xfrm>
            <a:off x="818249" y="2831200"/>
            <a:ext cx="2592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CO3 – USEC (610)</a:t>
            </a:r>
            <a:endParaRPr b="1"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64" name="Google Shape;564;p43"/>
          <p:cNvSpPr txBox="1"/>
          <p:nvPr/>
        </p:nvSpPr>
        <p:spPr>
          <a:xfrm>
            <a:off x="3429121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OWN SQ KPI </a:t>
            </a:r>
            <a:endParaRPr b="1"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(YEAR)</a:t>
            </a:r>
            <a:endParaRPr b="1"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65" name="Google Shape;565;p43"/>
          <p:cNvSpPr txBox="1"/>
          <p:nvPr/>
        </p:nvSpPr>
        <p:spPr>
          <a:xfrm>
            <a:off x="6114826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ACTUAL</a:t>
            </a:r>
            <a:endParaRPr b="1"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66" name="Google Shape;566;p43"/>
          <p:cNvSpPr txBox="1"/>
          <p:nvPr/>
        </p:nvSpPr>
        <p:spPr>
          <a:xfrm>
            <a:off x="8830676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%</a:t>
            </a:r>
            <a:endParaRPr b="1"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67" name="Google Shape;567;p43"/>
          <p:cNvSpPr txBox="1"/>
          <p:nvPr/>
        </p:nvSpPr>
        <p:spPr>
          <a:xfrm>
            <a:off x="818250" y="3560592"/>
            <a:ext cx="2291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CO3 – CARI (CC)</a:t>
            </a:r>
            <a:endParaRPr b="1"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68" name="Google Shape;568;p43"/>
          <p:cNvSpPr txBox="1"/>
          <p:nvPr/>
        </p:nvSpPr>
        <p:spPr>
          <a:xfrm>
            <a:off x="8932453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184%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69" name="Google Shape;569;p43"/>
          <p:cNvSpPr txBox="1"/>
          <p:nvPr/>
        </p:nvSpPr>
        <p:spPr>
          <a:xfrm>
            <a:off x="6128303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1.511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70" name="Google Shape;570;p43"/>
          <p:cNvSpPr txBox="1"/>
          <p:nvPr/>
        </p:nvSpPr>
        <p:spPr>
          <a:xfrm>
            <a:off x="3410662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820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71" name="Google Shape;571;p43"/>
          <p:cNvSpPr txBox="1"/>
          <p:nvPr/>
        </p:nvSpPr>
        <p:spPr>
          <a:xfrm>
            <a:off x="8940094" y="3556611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75</a:t>
            </a: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%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72" name="Google Shape;572;p43"/>
          <p:cNvSpPr txBox="1"/>
          <p:nvPr/>
        </p:nvSpPr>
        <p:spPr>
          <a:xfrm>
            <a:off x="6135944" y="3556611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2.512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573" name="Google Shape;573;p43"/>
          <p:cNvSpPr txBox="1"/>
          <p:nvPr/>
        </p:nvSpPr>
        <p:spPr>
          <a:xfrm>
            <a:off x="3418302" y="3556611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3.360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574" name="Google Shape;574;p43"/>
          <p:cNvGrpSpPr/>
          <p:nvPr/>
        </p:nvGrpSpPr>
        <p:grpSpPr>
          <a:xfrm>
            <a:off x="7046579" y="2232039"/>
            <a:ext cx="322839" cy="270642"/>
            <a:chOff x="9324817" y="2477827"/>
            <a:chExt cx="322839" cy="270642"/>
          </a:xfrm>
        </p:grpSpPr>
        <p:sp>
          <p:nvSpPr>
            <p:cNvPr id="575" name="Google Shape;575;p43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3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3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3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43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3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1" name="Google Shape;581;p43"/>
          <p:cNvGrpSpPr/>
          <p:nvPr/>
        </p:nvGrpSpPr>
        <p:grpSpPr>
          <a:xfrm>
            <a:off x="10240380" y="2232039"/>
            <a:ext cx="322839" cy="270642"/>
            <a:chOff x="9324817" y="2477827"/>
            <a:chExt cx="322839" cy="270642"/>
          </a:xfrm>
        </p:grpSpPr>
        <p:sp>
          <p:nvSpPr>
            <p:cNvPr id="582" name="Google Shape;582;p43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3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3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3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3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3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8" name="Google Shape;588;p43"/>
          <p:cNvGrpSpPr/>
          <p:nvPr/>
        </p:nvGrpSpPr>
        <p:grpSpPr>
          <a:xfrm>
            <a:off x="4317963" y="2232039"/>
            <a:ext cx="322839" cy="270642"/>
            <a:chOff x="9324817" y="2477827"/>
            <a:chExt cx="322839" cy="270642"/>
          </a:xfrm>
        </p:grpSpPr>
        <p:sp>
          <p:nvSpPr>
            <p:cNvPr id="589" name="Google Shape;589;p43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95" name="Google Shape;595;p43"/>
          <p:cNvGrpSpPr/>
          <p:nvPr/>
        </p:nvGrpSpPr>
        <p:grpSpPr>
          <a:xfrm>
            <a:off x="4744257" y="2227679"/>
            <a:ext cx="322839" cy="279362"/>
            <a:chOff x="4515032" y="2473468"/>
            <a:chExt cx="322839" cy="279362"/>
          </a:xfrm>
        </p:grpSpPr>
        <p:sp>
          <p:nvSpPr>
            <p:cNvPr id="596" name="Google Shape;596;p43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3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4" name="Google Shape;604;p43"/>
          <p:cNvGrpSpPr/>
          <p:nvPr/>
        </p:nvGrpSpPr>
        <p:grpSpPr>
          <a:xfrm>
            <a:off x="9842620" y="2227679"/>
            <a:ext cx="322839" cy="279362"/>
            <a:chOff x="4515032" y="2473468"/>
            <a:chExt cx="322839" cy="279362"/>
          </a:xfrm>
        </p:grpSpPr>
        <p:sp>
          <p:nvSpPr>
            <p:cNvPr id="605" name="Google Shape;605;p43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3" name="Google Shape;613;p43"/>
          <p:cNvGrpSpPr/>
          <p:nvPr/>
        </p:nvGrpSpPr>
        <p:grpSpPr>
          <a:xfrm>
            <a:off x="7479807" y="2227679"/>
            <a:ext cx="322839" cy="279362"/>
            <a:chOff x="4515032" y="2473468"/>
            <a:chExt cx="322839" cy="279362"/>
          </a:xfrm>
        </p:grpSpPr>
        <p:sp>
          <p:nvSpPr>
            <p:cNvPr id="614" name="Google Shape;614;p43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2" name="Google Shape;622;p43"/>
          <p:cNvGrpSpPr/>
          <p:nvPr/>
        </p:nvGrpSpPr>
        <p:grpSpPr>
          <a:xfrm>
            <a:off x="3915657" y="2205941"/>
            <a:ext cx="298851" cy="322839"/>
            <a:chOff x="8547958" y="2451709"/>
            <a:chExt cx="298851" cy="322839"/>
          </a:xfrm>
        </p:grpSpPr>
        <p:sp>
          <p:nvSpPr>
            <p:cNvPr id="623" name="Google Shape;623;p43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28" name="Google Shape;628;p43"/>
          <p:cNvGrpSpPr/>
          <p:nvPr/>
        </p:nvGrpSpPr>
        <p:grpSpPr>
          <a:xfrm>
            <a:off x="9465996" y="2205941"/>
            <a:ext cx="298851" cy="322839"/>
            <a:chOff x="8547958" y="2451709"/>
            <a:chExt cx="298851" cy="322839"/>
          </a:xfrm>
        </p:grpSpPr>
        <p:sp>
          <p:nvSpPr>
            <p:cNvPr id="629" name="Google Shape;629;p43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</p:grpSp>
      <p:grpSp>
        <p:nvGrpSpPr>
          <p:cNvPr id="634" name="Google Shape;634;p43"/>
          <p:cNvGrpSpPr/>
          <p:nvPr/>
        </p:nvGrpSpPr>
        <p:grpSpPr>
          <a:xfrm>
            <a:off x="6637358" y="2205941"/>
            <a:ext cx="298851" cy="322839"/>
            <a:chOff x="8547958" y="2451709"/>
            <a:chExt cx="298851" cy="322839"/>
          </a:xfrm>
        </p:grpSpPr>
        <p:sp>
          <p:nvSpPr>
            <p:cNvPr id="635" name="Google Shape;635;p43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3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3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3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3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0" name="Google Shape;640;p43"/>
          <p:cNvSpPr txBox="1"/>
          <p:nvPr/>
        </p:nvSpPr>
        <p:spPr>
          <a:xfrm>
            <a:off x="571500" y="4213000"/>
            <a:ext cx="11229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Standing Out:</a:t>
            </a:r>
            <a:endParaRPr b="1" sz="2000" u="sng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 u="sng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Font typeface="Calibri"/>
              <a:buChar char="➢"/>
            </a:pPr>
            <a:r>
              <a:rPr lang="en-US" sz="20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Increase Sales contracts performance and development of new key Accounts as ADAMA Andina.</a:t>
            </a:r>
            <a:endParaRPr sz="20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000"/>
              <a:buFont typeface="Calibri"/>
              <a:buChar char="➢"/>
            </a:pPr>
            <a:r>
              <a:rPr lang="en-US" sz="20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Strong teamwork with CSD &amp; LOG departments.</a:t>
            </a:r>
            <a:endParaRPr i="1" sz="20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3"/>
          <p:cNvSpPr txBox="1"/>
          <p:nvPr/>
        </p:nvSpPr>
        <p:spPr>
          <a:xfrm>
            <a:off x="172200" y="6086185"/>
            <a:ext cx="113169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Calibri"/>
              <a:buChar char="❖"/>
            </a:pPr>
            <a:r>
              <a:rPr i="1" lang="en-US" sz="17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CC trade based on 47 CAN sailings, 48 CAC sailings, 28 CAJ sailings, and 43 CAW sailings.</a:t>
            </a:r>
            <a:endParaRPr i="1" sz="17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Calibri"/>
              <a:buChar char="❖"/>
            </a:pPr>
            <a:r>
              <a:rPr i="1" lang="en-US" sz="170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610 trade based on 41 weeks; wk23 and wk53 - all 610 cargo were rolled-over by LOG/NAD.</a:t>
            </a:r>
            <a:endParaRPr i="1" sz="170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Google Shape;64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647" name="Google Shape;64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" y="-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44"/>
          <p:cNvSpPr txBox="1"/>
          <p:nvPr/>
        </p:nvSpPr>
        <p:spPr>
          <a:xfrm>
            <a:off x="1562647" y="476250"/>
            <a:ext cx="11601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2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2025 KPI PERFORMANCE (</a:t>
            </a:r>
            <a:r>
              <a:rPr b="1" lang="en-US" sz="32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ELA MKD</a:t>
            </a:r>
            <a:r>
              <a:rPr b="1" i="0" lang="en-US" sz="32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)</a:t>
            </a:r>
            <a:endParaRPr b="1" i="0" sz="32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49" name="Google Shape;649;p44"/>
          <p:cNvSpPr/>
          <p:nvPr/>
        </p:nvSpPr>
        <p:spPr>
          <a:xfrm>
            <a:off x="631830" y="1006483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0" name="Google Shape;650;p44"/>
          <p:cNvCxnSpPr/>
          <p:nvPr/>
        </p:nvCxnSpPr>
        <p:spPr>
          <a:xfrm flipH="1">
            <a:off x="5667034" y="1538636"/>
            <a:ext cx="18000" cy="32598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651" name="Google Shape;651;p44"/>
          <p:cNvCxnSpPr/>
          <p:nvPr/>
        </p:nvCxnSpPr>
        <p:spPr>
          <a:xfrm flipH="1">
            <a:off x="8730976" y="1571586"/>
            <a:ext cx="25500" cy="32451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652" name="Google Shape;652;p44"/>
          <p:cNvSpPr/>
          <p:nvPr/>
        </p:nvSpPr>
        <p:spPr>
          <a:xfrm>
            <a:off x="651730" y="2175406"/>
            <a:ext cx="10612500" cy="400500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4"/>
          <p:cNvSpPr/>
          <p:nvPr/>
        </p:nvSpPr>
        <p:spPr>
          <a:xfrm>
            <a:off x="651730" y="2702802"/>
            <a:ext cx="10612500" cy="5427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54" name="Google Shape;654;p44"/>
          <p:cNvSpPr/>
          <p:nvPr/>
        </p:nvSpPr>
        <p:spPr>
          <a:xfrm>
            <a:off x="651730" y="3425542"/>
            <a:ext cx="10612500" cy="4350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9B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44"/>
          <p:cNvSpPr/>
          <p:nvPr/>
        </p:nvSpPr>
        <p:spPr>
          <a:xfrm>
            <a:off x="651730" y="4039737"/>
            <a:ext cx="10612500" cy="4848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44"/>
          <p:cNvSpPr txBox="1"/>
          <p:nvPr/>
        </p:nvSpPr>
        <p:spPr>
          <a:xfrm>
            <a:off x="818250" y="2831200"/>
            <a:ext cx="3097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CO3 – WCCA/CARO (CB)</a:t>
            </a:r>
            <a:endParaRPr b="1"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57" name="Google Shape;657;p44"/>
          <p:cNvSpPr txBox="1"/>
          <p:nvPr/>
        </p:nvSpPr>
        <p:spPr>
          <a:xfrm>
            <a:off x="3429121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OWN SQ KPI </a:t>
            </a:r>
            <a:endParaRPr b="1" sz="21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(YEAR)</a:t>
            </a:r>
            <a:endParaRPr b="1" sz="21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58" name="Google Shape;658;p44"/>
          <p:cNvSpPr txBox="1"/>
          <p:nvPr/>
        </p:nvSpPr>
        <p:spPr>
          <a:xfrm>
            <a:off x="6114826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ACTUAL</a:t>
            </a:r>
            <a:endParaRPr b="1" sz="21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59" name="Google Shape;659;p44"/>
          <p:cNvSpPr txBox="1"/>
          <p:nvPr/>
        </p:nvSpPr>
        <p:spPr>
          <a:xfrm>
            <a:off x="8830676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%</a:t>
            </a:r>
            <a:endParaRPr b="1" sz="21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0" name="Google Shape;660;p44"/>
          <p:cNvSpPr txBox="1"/>
          <p:nvPr/>
        </p:nvSpPr>
        <p:spPr>
          <a:xfrm>
            <a:off x="818249" y="3500275"/>
            <a:ext cx="293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CAME – COBVT (CW)</a:t>
            </a:r>
            <a:endParaRPr b="1"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1" name="Google Shape;661;p44"/>
          <p:cNvSpPr txBox="1"/>
          <p:nvPr/>
        </p:nvSpPr>
        <p:spPr>
          <a:xfrm>
            <a:off x="818249" y="4145425"/>
            <a:ext cx="2749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COBVT – WCSA (WS)</a:t>
            </a:r>
            <a:endParaRPr b="1"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2" name="Google Shape;662;p44"/>
          <p:cNvSpPr txBox="1"/>
          <p:nvPr/>
        </p:nvSpPr>
        <p:spPr>
          <a:xfrm>
            <a:off x="8932453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143%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3" name="Google Shape;663;p44"/>
          <p:cNvSpPr txBox="1"/>
          <p:nvPr/>
        </p:nvSpPr>
        <p:spPr>
          <a:xfrm>
            <a:off x="6128303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103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4" name="Google Shape;664;p44"/>
          <p:cNvSpPr txBox="1"/>
          <p:nvPr/>
        </p:nvSpPr>
        <p:spPr>
          <a:xfrm>
            <a:off x="3410662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72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5" name="Google Shape;665;p44"/>
          <p:cNvSpPr txBox="1"/>
          <p:nvPr/>
        </p:nvSpPr>
        <p:spPr>
          <a:xfrm>
            <a:off x="8940094" y="3496295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123%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6" name="Google Shape;666;p44"/>
          <p:cNvSpPr txBox="1"/>
          <p:nvPr/>
        </p:nvSpPr>
        <p:spPr>
          <a:xfrm>
            <a:off x="6135944" y="3496295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1.066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7" name="Google Shape;667;p44"/>
          <p:cNvSpPr txBox="1"/>
          <p:nvPr/>
        </p:nvSpPr>
        <p:spPr>
          <a:xfrm>
            <a:off x="3418302" y="3496295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860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8" name="Google Shape;668;p44"/>
          <p:cNvSpPr txBox="1"/>
          <p:nvPr/>
        </p:nvSpPr>
        <p:spPr>
          <a:xfrm>
            <a:off x="8959797" y="414932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147%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69" name="Google Shape;669;p44"/>
          <p:cNvSpPr txBox="1"/>
          <p:nvPr/>
        </p:nvSpPr>
        <p:spPr>
          <a:xfrm>
            <a:off x="6155647" y="414932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10.813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70" name="Google Shape;670;p44"/>
          <p:cNvSpPr txBox="1"/>
          <p:nvPr/>
        </p:nvSpPr>
        <p:spPr>
          <a:xfrm>
            <a:off x="3438005" y="414932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2.245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671" name="Google Shape;671;p44"/>
          <p:cNvGrpSpPr/>
          <p:nvPr/>
        </p:nvGrpSpPr>
        <p:grpSpPr>
          <a:xfrm>
            <a:off x="7046579" y="2232039"/>
            <a:ext cx="322839" cy="270642"/>
            <a:chOff x="9324817" y="2477827"/>
            <a:chExt cx="322839" cy="270642"/>
          </a:xfrm>
        </p:grpSpPr>
        <p:sp>
          <p:nvSpPr>
            <p:cNvPr id="672" name="Google Shape;672;p44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44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44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44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44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8" name="Google Shape;678;p44"/>
          <p:cNvGrpSpPr/>
          <p:nvPr/>
        </p:nvGrpSpPr>
        <p:grpSpPr>
          <a:xfrm>
            <a:off x="10240380" y="2232039"/>
            <a:ext cx="322839" cy="270642"/>
            <a:chOff x="9324817" y="2477827"/>
            <a:chExt cx="322839" cy="270642"/>
          </a:xfrm>
        </p:grpSpPr>
        <p:sp>
          <p:nvSpPr>
            <p:cNvPr id="679" name="Google Shape;679;p44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44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44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44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44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44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5" name="Google Shape;685;p44"/>
          <p:cNvGrpSpPr/>
          <p:nvPr/>
        </p:nvGrpSpPr>
        <p:grpSpPr>
          <a:xfrm>
            <a:off x="4317963" y="2232039"/>
            <a:ext cx="322839" cy="270642"/>
            <a:chOff x="9324817" y="2477827"/>
            <a:chExt cx="322839" cy="270642"/>
          </a:xfrm>
        </p:grpSpPr>
        <p:sp>
          <p:nvSpPr>
            <p:cNvPr id="686" name="Google Shape;686;p44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44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44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44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44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44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2" name="Google Shape;692;p44"/>
          <p:cNvGrpSpPr/>
          <p:nvPr/>
        </p:nvGrpSpPr>
        <p:grpSpPr>
          <a:xfrm>
            <a:off x="4744257" y="2227679"/>
            <a:ext cx="322839" cy="279362"/>
            <a:chOff x="4515032" y="2473468"/>
            <a:chExt cx="322839" cy="279362"/>
          </a:xfrm>
        </p:grpSpPr>
        <p:sp>
          <p:nvSpPr>
            <p:cNvPr id="693" name="Google Shape;693;p44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44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44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44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44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44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44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44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01" name="Google Shape;701;p44"/>
          <p:cNvGrpSpPr/>
          <p:nvPr/>
        </p:nvGrpSpPr>
        <p:grpSpPr>
          <a:xfrm>
            <a:off x="9842620" y="2227679"/>
            <a:ext cx="322839" cy="279362"/>
            <a:chOff x="4515032" y="2473468"/>
            <a:chExt cx="322839" cy="279362"/>
          </a:xfrm>
        </p:grpSpPr>
        <p:sp>
          <p:nvSpPr>
            <p:cNvPr id="702" name="Google Shape;702;p44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44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44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44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44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44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44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44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0" name="Google Shape;710;p44"/>
          <p:cNvGrpSpPr/>
          <p:nvPr/>
        </p:nvGrpSpPr>
        <p:grpSpPr>
          <a:xfrm>
            <a:off x="7479807" y="2227679"/>
            <a:ext cx="322839" cy="279362"/>
            <a:chOff x="4515032" y="2473468"/>
            <a:chExt cx="322839" cy="279362"/>
          </a:xfrm>
        </p:grpSpPr>
        <p:sp>
          <p:nvSpPr>
            <p:cNvPr id="711" name="Google Shape;711;p44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44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44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44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44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44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44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44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9" name="Google Shape;719;p44"/>
          <p:cNvGrpSpPr/>
          <p:nvPr/>
        </p:nvGrpSpPr>
        <p:grpSpPr>
          <a:xfrm>
            <a:off x="3915657" y="2205941"/>
            <a:ext cx="298851" cy="322839"/>
            <a:chOff x="8547958" y="2451709"/>
            <a:chExt cx="298851" cy="322839"/>
          </a:xfrm>
        </p:grpSpPr>
        <p:sp>
          <p:nvSpPr>
            <p:cNvPr id="720" name="Google Shape;720;p44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44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44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44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44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25" name="Google Shape;725;p44"/>
          <p:cNvGrpSpPr/>
          <p:nvPr/>
        </p:nvGrpSpPr>
        <p:grpSpPr>
          <a:xfrm>
            <a:off x="9465996" y="2205941"/>
            <a:ext cx="298851" cy="322839"/>
            <a:chOff x="8547958" y="2451709"/>
            <a:chExt cx="298851" cy="322839"/>
          </a:xfrm>
        </p:grpSpPr>
        <p:sp>
          <p:nvSpPr>
            <p:cNvPr id="726" name="Google Shape;726;p44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727" name="Google Shape;727;p44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728" name="Google Shape;728;p44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729" name="Google Shape;729;p44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730" name="Google Shape;730;p44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</p:grpSp>
      <p:grpSp>
        <p:nvGrpSpPr>
          <p:cNvPr id="731" name="Google Shape;731;p44"/>
          <p:cNvGrpSpPr/>
          <p:nvPr/>
        </p:nvGrpSpPr>
        <p:grpSpPr>
          <a:xfrm>
            <a:off x="6637358" y="2205941"/>
            <a:ext cx="298851" cy="322839"/>
            <a:chOff x="8547958" y="2451709"/>
            <a:chExt cx="298851" cy="322839"/>
          </a:xfrm>
        </p:grpSpPr>
        <p:sp>
          <p:nvSpPr>
            <p:cNvPr id="732" name="Google Shape;732;p44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4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4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4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4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7" name="Google Shape;737;p44"/>
          <p:cNvSpPr txBox="1"/>
          <p:nvPr/>
        </p:nvSpPr>
        <p:spPr>
          <a:xfrm>
            <a:off x="651725" y="4987250"/>
            <a:ext cx="6613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 u="sng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Standing Out:</a:t>
            </a:r>
            <a:endParaRPr b="1" sz="21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100"/>
              <a:buFont typeface="Candara"/>
              <a:buChar char="➢"/>
            </a:pPr>
            <a:r>
              <a:rPr lang="en-US" sz="21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Strong promotion on CAW for CB.</a:t>
            </a:r>
            <a:endParaRPr sz="21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100"/>
              <a:buFont typeface="Candara"/>
              <a:buChar char="➢"/>
            </a:pPr>
            <a:r>
              <a:rPr lang="en-US" sz="21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Consistent development of CW trade. </a:t>
            </a:r>
            <a:endParaRPr sz="21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100"/>
              <a:buFont typeface="Candara"/>
              <a:buChar char="➢"/>
            </a:pPr>
            <a:r>
              <a:rPr lang="en-US" sz="21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16 new accounts on WS trade OWN SQ.</a:t>
            </a:r>
            <a:endParaRPr i="1" sz="21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38" name="Google Shape;73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743" name="Google Shape;74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45"/>
          <p:cNvSpPr txBox="1"/>
          <p:nvPr/>
        </p:nvSpPr>
        <p:spPr>
          <a:xfrm>
            <a:off x="1716552" y="476250"/>
            <a:ext cx="11601600" cy="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2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2025 Why can’t achieve KPI&gt;</a:t>
            </a:r>
            <a:endParaRPr b="1" i="0" sz="32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45" name="Google Shape;745;p45"/>
          <p:cNvSpPr/>
          <p:nvPr/>
        </p:nvSpPr>
        <p:spPr>
          <a:xfrm>
            <a:off x="571500" y="1066800"/>
            <a:ext cx="11049000" cy="28575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6" name="Google Shape;746;p45"/>
          <p:cNvGrpSpPr/>
          <p:nvPr/>
        </p:nvGrpSpPr>
        <p:grpSpPr>
          <a:xfrm>
            <a:off x="1214639" y="1789198"/>
            <a:ext cx="9643263" cy="4591106"/>
            <a:chOff x="1141750" y="1537927"/>
            <a:chExt cx="5321302" cy="2067600"/>
          </a:xfrm>
        </p:grpSpPr>
        <p:sp>
          <p:nvSpPr>
            <p:cNvPr id="747" name="Google Shape;747;p45"/>
            <p:cNvSpPr/>
            <p:nvPr/>
          </p:nvSpPr>
          <p:spPr>
            <a:xfrm>
              <a:off x="5264125" y="1585373"/>
              <a:ext cx="198300" cy="198300"/>
            </a:xfrm>
            <a:prstGeom prst="star4">
              <a:avLst>
                <a:gd fmla="val 20600" name="adj"/>
              </a:avLst>
            </a:prstGeom>
            <a:solidFill>
              <a:srgbClr val="009B4D"/>
            </a:solidFill>
            <a:ln>
              <a:noFill/>
            </a:ln>
          </p:spPr>
          <p:txBody>
            <a:bodyPr anchorCtr="0" anchor="ctr" bIns="165675" lIns="165675" spcFirstLastPara="1" rIns="165675" wrap="square" tIns="165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37">
                <a:latin typeface="Days One"/>
                <a:ea typeface="Days One"/>
                <a:cs typeface="Days One"/>
                <a:sym typeface="Days One"/>
              </a:endParaRPr>
            </a:p>
          </p:txBody>
        </p:sp>
        <p:sp>
          <p:nvSpPr>
            <p:cNvPr id="748" name="Google Shape;748;p45"/>
            <p:cNvSpPr/>
            <p:nvPr/>
          </p:nvSpPr>
          <p:spPr>
            <a:xfrm rot="10800000">
              <a:off x="3406863" y="1585373"/>
              <a:ext cx="198300" cy="198300"/>
            </a:xfrm>
            <a:prstGeom prst="star4">
              <a:avLst>
                <a:gd fmla="val 20600" name="adj"/>
              </a:avLst>
            </a:prstGeom>
            <a:solidFill>
              <a:srgbClr val="009B4D"/>
            </a:solidFill>
            <a:ln>
              <a:noFill/>
            </a:ln>
          </p:spPr>
          <p:txBody>
            <a:bodyPr anchorCtr="0" anchor="ctr" bIns="165675" lIns="165675" spcFirstLastPara="1" rIns="165675" wrap="square" tIns="165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37">
                <a:latin typeface="Days One"/>
                <a:ea typeface="Days One"/>
                <a:cs typeface="Days One"/>
                <a:sym typeface="Days One"/>
              </a:endParaRPr>
            </a:p>
          </p:txBody>
        </p:sp>
        <p:sp>
          <p:nvSpPr>
            <p:cNvPr id="749" name="Google Shape;749;p45"/>
            <p:cNvSpPr txBox="1"/>
            <p:nvPr/>
          </p:nvSpPr>
          <p:spPr>
            <a:xfrm>
              <a:off x="1612450" y="1812336"/>
              <a:ext cx="461400" cy="4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099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0&gt;1</a:t>
              </a:r>
              <a:endParaRPr b="1" sz="3099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0" name="Google Shape;750;p45"/>
            <p:cNvSpPr txBox="1"/>
            <p:nvPr/>
          </p:nvSpPr>
          <p:spPr>
            <a:xfrm>
              <a:off x="1141750" y="2222850"/>
              <a:ext cx="14313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37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Schedule Reliability</a:t>
              </a:r>
              <a:endParaRPr b="1" sz="2737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1" name="Google Shape;751;p45"/>
            <p:cNvSpPr txBox="1"/>
            <p:nvPr/>
          </p:nvSpPr>
          <p:spPr>
            <a:xfrm>
              <a:off x="1162900" y="2753780"/>
              <a:ext cx="1314600" cy="8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65675" spcFirstLastPara="1" rIns="165675" wrap="square" tIns="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800">
                  <a:solidFill>
                    <a:srgbClr val="202124"/>
                  </a:solidFill>
                  <a:latin typeface="Candara"/>
                  <a:ea typeface="Candara"/>
                  <a:cs typeface="Candara"/>
                  <a:sym typeface="Candara"/>
                </a:rPr>
                <a:t>Critical 2025-1Q </a:t>
              </a:r>
              <a:endParaRPr b="1" sz="1800">
                <a:solidFill>
                  <a:srgbClr val="20212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362"/>
                </a:spcBef>
                <a:spcAft>
                  <a:spcPts val="0"/>
                </a:spcAft>
                <a:buNone/>
              </a:pPr>
              <a:r>
                <a:rPr lang="en-US" sz="1750">
                  <a:solidFill>
                    <a:srgbClr val="202124"/>
                  </a:solidFill>
                  <a:latin typeface="Candara"/>
                  <a:ea typeface="Candara"/>
                  <a:cs typeface="Candara"/>
                  <a:sym typeface="Candara"/>
                </a:rPr>
                <a:t>Facing 6 vessels skips + 12 calls delays </a:t>
              </a:r>
              <a:endParaRPr sz="1750">
                <a:solidFill>
                  <a:srgbClr val="20212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362"/>
                </a:spcBef>
                <a:spcAft>
                  <a:spcPts val="362"/>
                </a:spcAft>
                <a:buNone/>
              </a:pPr>
              <a:r>
                <a:t/>
              </a:r>
              <a:endParaRPr sz="1777">
                <a:solidFill>
                  <a:srgbClr val="20212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2" name="Google Shape;752;p45"/>
            <p:cNvSpPr txBox="1"/>
            <p:nvPr/>
          </p:nvSpPr>
          <p:spPr>
            <a:xfrm>
              <a:off x="3307438" y="1812336"/>
              <a:ext cx="461400" cy="4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9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02</a:t>
              </a:r>
              <a:endParaRPr sz="3099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3" name="Google Shape;753;p45"/>
            <p:cNvSpPr txBox="1"/>
            <p:nvPr/>
          </p:nvSpPr>
          <p:spPr>
            <a:xfrm>
              <a:off x="2781175" y="2222850"/>
              <a:ext cx="15348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37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Space </a:t>
              </a:r>
              <a:endParaRPr b="1" sz="2737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37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Limitation</a:t>
              </a:r>
              <a:endParaRPr b="1" sz="2737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4" name="Google Shape;754;p45"/>
            <p:cNvSpPr txBox="1"/>
            <p:nvPr/>
          </p:nvSpPr>
          <p:spPr>
            <a:xfrm>
              <a:off x="2781167" y="2753772"/>
              <a:ext cx="1556700" cy="8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65675" spcFirstLastPara="1" rIns="165675" wrap="square" tIns="0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77">
                  <a:solidFill>
                    <a:srgbClr val="202124"/>
                  </a:solidFill>
                  <a:latin typeface="Candara"/>
                  <a:ea typeface="Candara"/>
                  <a:cs typeface="Candara"/>
                  <a:sym typeface="Candara"/>
                </a:rPr>
                <a:t>CARI import affectation by long haul priority.</a:t>
              </a:r>
              <a:endParaRPr sz="1777">
                <a:solidFill>
                  <a:srgbClr val="20212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362"/>
                </a:spcBef>
                <a:spcAft>
                  <a:spcPts val="0"/>
                </a:spcAft>
                <a:buNone/>
              </a:pPr>
              <a:r>
                <a:rPr lang="en-US" sz="1777">
                  <a:solidFill>
                    <a:srgbClr val="202124"/>
                  </a:solidFill>
                  <a:latin typeface="Candara"/>
                  <a:ea typeface="Candara"/>
                  <a:cs typeface="Candara"/>
                  <a:sym typeface="Candara"/>
                </a:rPr>
                <a:t>CR Export allocation restrictions (CAW) </a:t>
              </a:r>
              <a:endParaRPr sz="1777">
                <a:solidFill>
                  <a:srgbClr val="20212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362"/>
                </a:spcBef>
                <a:spcAft>
                  <a:spcPts val="362"/>
                </a:spcAft>
                <a:buNone/>
              </a:pPr>
              <a:r>
                <a:rPr lang="en-US" sz="1777">
                  <a:solidFill>
                    <a:srgbClr val="202124"/>
                  </a:solidFill>
                  <a:latin typeface="Candara"/>
                  <a:ea typeface="Candara"/>
                  <a:cs typeface="Candara"/>
                  <a:sym typeface="Candara"/>
                </a:rPr>
                <a:t>Long TT CO3 to PR and DO with 26 days Avg.</a:t>
              </a:r>
              <a:endParaRPr sz="1777">
                <a:solidFill>
                  <a:srgbClr val="20212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5" name="Google Shape;755;p45"/>
            <p:cNvSpPr txBox="1"/>
            <p:nvPr/>
          </p:nvSpPr>
          <p:spPr>
            <a:xfrm>
              <a:off x="5134150" y="1812336"/>
              <a:ext cx="461400" cy="4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99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03</a:t>
              </a:r>
              <a:endParaRPr sz="3099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6" name="Google Shape;756;p45"/>
            <p:cNvSpPr txBox="1"/>
            <p:nvPr/>
          </p:nvSpPr>
          <p:spPr>
            <a:xfrm>
              <a:off x="4623050" y="2222850"/>
              <a:ext cx="1587300" cy="38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37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Service </a:t>
              </a:r>
              <a:endParaRPr b="1" sz="2737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737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Structure</a:t>
              </a:r>
              <a:endParaRPr b="1" sz="2737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7" name="Google Shape;757;p45"/>
            <p:cNvSpPr txBox="1"/>
            <p:nvPr/>
          </p:nvSpPr>
          <p:spPr>
            <a:xfrm>
              <a:off x="4632538" y="2753778"/>
              <a:ext cx="1534800" cy="85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165675" spcFirstLastPara="1" rIns="165675" wrap="square" tIns="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50">
                  <a:latin typeface="Candara"/>
                  <a:ea typeface="Candara"/>
                  <a:cs typeface="Candara"/>
                  <a:sym typeface="Candara"/>
                </a:rPr>
                <a:t>Coverage focused on direct services only </a:t>
              </a:r>
              <a:r>
                <a:rPr lang="en-US" sz="1728">
                  <a:latin typeface="Candara"/>
                  <a:ea typeface="Candara"/>
                  <a:cs typeface="Candara"/>
                  <a:sym typeface="Candara"/>
                </a:rPr>
                <a:t> </a:t>
              </a:r>
              <a:endParaRPr sz="1728"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362"/>
                </a:spcBef>
                <a:spcAft>
                  <a:spcPts val="362"/>
                </a:spcAft>
                <a:buNone/>
              </a:pPr>
              <a:r>
                <a:t/>
              </a:r>
              <a:endParaRPr sz="1728">
                <a:solidFill>
                  <a:srgbClr val="FF9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758" name="Google Shape;758;p45"/>
            <p:cNvSpPr/>
            <p:nvPr/>
          </p:nvSpPr>
          <p:spPr>
            <a:xfrm>
              <a:off x="1744000" y="1585373"/>
              <a:ext cx="198300" cy="198300"/>
            </a:xfrm>
            <a:prstGeom prst="star4">
              <a:avLst>
                <a:gd fmla="val 20600" name="adj"/>
              </a:avLst>
            </a:prstGeom>
            <a:solidFill>
              <a:srgbClr val="009B4D"/>
            </a:solidFill>
            <a:ln>
              <a:noFill/>
            </a:ln>
          </p:spPr>
          <p:txBody>
            <a:bodyPr anchorCtr="0" anchor="ctr" bIns="165675" lIns="165675" spcFirstLastPara="1" rIns="165675" wrap="square" tIns="1656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537">
                <a:latin typeface="Days One"/>
                <a:ea typeface="Days One"/>
                <a:cs typeface="Days One"/>
                <a:sym typeface="Days One"/>
              </a:endParaRPr>
            </a:p>
          </p:txBody>
        </p:sp>
        <p:cxnSp>
          <p:nvCxnSpPr>
            <p:cNvPr id="759" name="Google Shape;759;p45"/>
            <p:cNvCxnSpPr/>
            <p:nvPr/>
          </p:nvCxnSpPr>
          <p:spPr>
            <a:xfrm flipH="1" rot="5400000">
              <a:off x="2130035" y="1920577"/>
              <a:ext cx="1033800" cy="268500"/>
            </a:xfrm>
            <a:prstGeom prst="curvedConnector3">
              <a:avLst>
                <a:gd fmla="val 50000" name="adj1"/>
              </a:avLst>
            </a:prstGeom>
            <a:noFill/>
            <a:ln cap="flat" cmpd="sng" w="17275">
              <a:solidFill>
                <a:srgbClr val="009B4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0" name="Google Shape;760;p45"/>
            <p:cNvCxnSpPr/>
            <p:nvPr/>
          </p:nvCxnSpPr>
          <p:spPr>
            <a:xfrm rot="5400000">
              <a:off x="2130033" y="2954377"/>
              <a:ext cx="1033800" cy="268500"/>
            </a:xfrm>
            <a:prstGeom prst="curvedConnector3">
              <a:avLst>
                <a:gd fmla="val 50000" name="adj1"/>
              </a:avLst>
            </a:prstGeom>
            <a:noFill/>
            <a:ln cap="flat" cmpd="sng" w="17275">
              <a:solidFill>
                <a:srgbClr val="009B4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1" name="Google Shape;761;p45"/>
            <p:cNvCxnSpPr/>
            <p:nvPr/>
          </p:nvCxnSpPr>
          <p:spPr>
            <a:xfrm flipH="1" rot="5400000">
              <a:off x="3971899" y="1920577"/>
              <a:ext cx="1033800" cy="268500"/>
            </a:xfrm>
            <a:prstGeom prst="curvedConnector3">
              <a:avLst>
                <a:gd fmla="val 50000" name="adj1"/>
              </a:avLst>
            </a:prstGeom>
            <a:noFill/>
            <a:ln cap="flat" cmpd="sng" w="17275">
              <a:solidFill>
                <a:srgbClr val="009B4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2" name="Google Shape;762;p45"/>
            <p:cNvCxnSpPr/>
            <p:nvPr/>
          </p:nvCxnSpPr>
          <p:spPr>
            <a:xfrm rot="5400000">
              <a:off x="3971897" y="2954377"/>
              <a:ext cx="1033800" cy="268500"/>
            </a:xfrm>
            <a:prstGeom prst="curvedConnector3">
              <a:avLst>
                <a:gd fmla="val 50000" name="adj1"/>
              </a:avLst>
            </a:prstGeom>
            <a:noFill/>
            <a:ln cap="flat" cmpd="sng" w="17275">
              <a:solidFill>
                <a:srgbClr val="009B4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3" name="Google Shape;763;p45"/>
            <p:cNvCxnSpPr/>
            <p:nvPr/>
          </p:nvCxnSpPr>
          <p:spPr>
            <a:xfrm flipH="1" rot="5400000">
              <a:off x="5811902" y="1920577"/>
              <a:ext cx="1033800" cy="268500"/>
            </a:xfrm>
            <a:prstGeom prst="curvedConnector3">
              <a:avLst>
                <a:gd fmla="val 50000" name="adj1"/>
              </a:avLst>
            </a:prstGeom>
            <a:noFill/>
            <a:ln cap="flat" cmpd="sng" w="17275">
              <a:solidFill>
                <a:srgbClr val="009B4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4" name="Google Shape;764;p45"/>
            <p:cNvCxnSpPr/>
            <p:nvPr/>
          </p:nvCxnSpPr>
          <p:spPr>
            <a:xfrm rot="5400000">
              <a:off x="5811900" y="2954377"/>
              <a:ext cx="1033800" cy="268500"/>
            </a:xfrm>
            <a:prstGeom prst="curvedConnector3">
              <a:avLst>
                <a:gd fmla="val 50000" name="adj1"/>
              </a:avLst>
            </a:prstGeom>
            <a:noFill/>
            <a:ln cap="flat" cmpd="sng" w="17275">
              <a:solidFill>
                <a:srgbClr val="009B4D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65" name="Google Shape;765;p45"/>
          <p:cNvSpPr txBox="1"/>
          <p:nvPr/>
        </p:nvSpPr>
        <p:spPr>
          <a:xfrm>
            <a:off x="1680825" y="1339875"/>
            <a:ext cx="2563800" cy="286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900">
                <a:solidFill>
                  <a:srgbClr val="274E13"/>
                </a:solidFill>
                <a:latin typeface="Candara"/>
                <a:ea typeface="Candara"/>
                <a:cs typeface="Candara"/>
                <a:sym typeface="Candara"/>
              </a:rPr>
              <a:t>CC TRADE</a:t>
            </a:r>
            <a:endParaRPr b="1" sz="2900">
              <a:solidFill>
                <a:srgbClr val="274E1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66" name="Google Shape;76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771" name="Google Shape;77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6"/>
          <p:cNvSpPr txBox="1"/>
          <p:nvPr/>
        </p:nvSpPr>
        <p:spPr>
          <a:xfrm>
            <a:off x="2056686" y="297842"/>
            <a:ext cx="9281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ECD  KPI</a:t>
            </a:r>
            <a:endParaRPr i="0" sz="14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73" name="Google Shape;773;p46"/>
          <p:cNvSpPr/>
          <p:nvPr/>
        </p:nvSpPr>
        <p:spPr>
          <a:xfrm>
            <a:off x="697806" y="842065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4" name="Google Shape;77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69658" y="-640386"/>
            <a:ext cx="4997701" cy="33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Google Shape;775;p46"/>
          <p:cNvSpPr/>
          <p:nvPr/>
        </p:nvSpPr>
        <p:spPr>
          <a:xfrm>
            <a:off x="1088650" y="2223076"/>
            <a:ext cx="10518900" cy="9531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76" name="Google Shape;776;p46"/>
          <p:cNvCxnSpPr/>
          <p:nvPr/>
        </p:nvCxnSpPr>
        <p:spPr>
          <a:xfrm flipH="1">
            <a:off x="2720100" y="2223075"/>
            <a:ext cx="27300" cy="36336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77" name="Google Shape;777;p46"/>
          <p:cNvSpPr txBox="1"/>
          <p:nvPr/>
        </p:nvSpPr>
        <p:spPr>
          <a:xfrm>
            <a:off x="1187425" y="2556763"/>
            <a:ext cx="1525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Storage&gt;</a:t>
            </a:r>
            <a:endParaRPr b="1"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778" name="Google Shape;778;p46"/>
          <p:cNvCxnSpPr/>
          <p:nvPr/>
        </p:nvCxnSpPr>
        <p:spPr>
          <a:xfrm flipH="1">
            <a:off x="5495350" y="2212600"/>
            <a:ext cx="20400" cy="36429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79" name="Google Shape;779;p46"/>
          <p:cNvSpPr/>
          <p:nvPr/>
        </p:nvSpPr>
        <p:spPr>
          <a:xfrm>
            <a:off x="1088650" y="3264025"/>
            <a:ext cx="10518900" cy="8484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46"/>
          <p:cNvSpPr/>
          <p:nvPr/>
        </p:nvSpPr>
        <p:spPr>
          <a:xfrm>
            <a:off x="1088625" y="4177775"/>
            <a:ext cx="10518900" cy="7095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46"/>
          <p:cNvSpPr/>
          <p:nvPr/>
        </p:nvSpPr>
        <p:spPr>
          <a:xfrm>
            <a:off x="1088625" y="4970975"/>
            <a:ext cx="10518900" cy="6573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46"/>
          <p:cNvSpPr txBox="1"/>
          <p:nvPr/>
        </p:nvSpPr>
        <p:spPr>
          <a:xfrm>
            <a:off x="1139125" y="3579434"/>
            <a:ext cx="1574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Lift On/Off</a:t>
            </a:r>
            <a:endParaRPr b="1"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83" name="Google Shape;783;p46"/>
          <p:cNvSpPr txBox="1"/>
          <p:nvPr/>
        </p:nvSpPr>
        <p:spPr>
          <a:xfrm>
            <a:off x="1167150" y="4345963"/>
            <a:ext cx="1574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Reposition</a:t>
            </a:r>
            <a:endParaRPr b="1"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84" name="Google Shape;784;p46"/>
          <p:cNvSpPr txBox="1"/>
          <p:nvPr/>
        </p:nvSpPr>
        <p:spPr>
          <a:xfrm>
            <a:off x="1167125" y="5157263"/>
            <a:ext cx="1574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M&amp;R</a:t>
            </a:r>
            <a:endParaRPr b="1"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85" name="Google Shape;785;p46"/>
          <p:cNvSpPr txBox="1"/>
          <p:nvPr/>
        </p:nvSpPr>
        <p:spPr>
          <a:xfrm>
            <a:off x="2851038" y="2598811"/>
            <a:ext cx="11412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93.440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86" name="Google Shape;786;p46"/>
          <p:cNvSpPr txBox="1"/>
          <p:nvPr/>
        </p:nvSpPr>
        <p:spPr>
          <a:xfrm>
            <a:off x="2851050" y="3592253"/>
            <a:ext cx="11412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2.811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87" name="Google Shape;787;p46"/>
          <p:cNvSpPr txBox="1"/>
          <p:nvPr/>
        </p:nvSpPr>
        <p:spPr>
          <a:xfrm>
            <a:off x="2851038" y="4364275"/>
            <a:ext cx="11412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181.458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88" name="Google Shape;788;p46"/>
          <p:cNvSpPr txBox="1"/>
          <p:nvPr/>
        </p:nvSpPr>
        <p:spPr>
          <a:xfrm>
            <a:off x="2851050" y="5175575"/>
            <a:ext cx="11412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0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89" name="Google Shape;789;p46"/>
          <p:cNvSpPr txBox="1"/>
          <p:nvPr/>
        </p:nvSpPr>
        <p:spPr>
          <a:xfrm>
            <a:off x="4220040" y="2584213"/>
            <a:ext cx="12903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66.299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90" name="Google Shape;790;p46"/>
          <p:cNvSpPr txBox="1"/>
          <p:nvPr/>
        </p:nvSpPr>
        <p:spPr>
          <a:xfrm>
            <a:off x="4179550" y="3582434"/>
            <a:ext cx="12903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494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91" name="Google Shape;791;p46"/>
          <p:cNvSpPr txBox="1"/>
          <p:nvPr/>
        </p:nvSpPr>
        <p:spPr>
          <a:xfrm>
            <a:off x="4218829" y="4364275"/>
            <a:ext cx="12903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68.876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792" name="Google Shape;792;p46"/>
          <p:cNvSpPr txBox="1"/>
          <p:nvPr/>
        </p:nvSpPr>
        <p:spPr>
          <a:xfrm>
            <a:off x="4228648" y="5175575"/>
            <a:ext cx="12903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177</a:t>
            </a:r>
            <a:endParaRPr sz="3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93" name="Google Shape;79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2636" y="3477002"/>
            <a:ext cx="679334" cy="4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0263" y="4278525"/>
            <a:ext cx="679350" cy="419602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46"/>
          <p:cNvSpPr txBox="1"/>
          <p:nvPr/>
        </p:nvSpPr>
        <p:spPr>
          <a:xfrm>
            <a:off x="6812639" y="2315778"/>
            <a:ext cx="4866900" cy="76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ndara"/>
              <a:buChar char="➢"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Pending to confirm  Buenaventura terminal to increase free pool .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ndara"/>
              <a:buChar char="➢"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Barranquilla terminal increased free pool  33%.</a:t>
            </a:r>
            <a:endParaRPr sz="17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796" name="Google Shape;796;p46"/>
          <p:cNvCxnSpPr/>
          <p:nvPr/>
        </p:nvCxnSpPr>
        <p:spPr>
          <a:xfrm flipH="1">
            <a:off x="4130075" y="2223075"/>
            <a:ext cx="1500" cy="36492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797" name="Google Shape;797;p46"/>
          <p:cNvSpPr txBox="1"/>
          <p:nvPr/>
        </p:nvSpPr>
        <p:spPr>
          <a:xfrm>
            <a:off x="6780775" y="3476925"/>
            <a:ext cx="4557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ndara"/>
              <a:buChar char="➢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Divert empty containers to the terminal yard or </a:t>
            </a: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terminal-controlled depots </a:t>
            </a: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instead of using external depots</a:t>
            </a:r>
            <a:r>
              <a:rPr lang="en-US" sz="18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 sz="18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798" name="Google Shape;79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6350" y="2663750"/>
            <a:ext cx="679350" cy="363939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46"/>
          <p:cNvSpPr txBox="1"/>
          <p:nvPr/>
        </p:nvSpPr>
        <p:spPr>
          <a:xfrm>
            <a:off x="6799275" y="5086627"/>
            <a:ext cx="462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Remaining</a:t>
            </a: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under control</a:t>
            </a: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00" name="Google Shape;800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0275" y="5070000"/>
            <a:ext cx="679350" cy="45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8588" y="1219950"/>
            <a:ext cx="10518976" cy="643589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6"/>
          <p:cNvSpPr txBox="1"/>
          <p:nvPr/>
        </p:nvSpPr>
        <p:spPr>
          <a:xfrm>
            <a:off x="6799275" y="4317533"/>
            <a:ext cx="4625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Increase empty spaces at terminal yard or terminal-controlled depots instead of external depots to </a:t>
            </a: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avoid</a:t>
            </a: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generating RPO cost.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07" name="Google Shape;80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448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47"/>
          <p:cNvSpPr txBox="1"/>
          <p:nvPr/>
        </p:nvSpPr>
        <p:spPr>
          <a:xfrm>
            <a:off x="1907145" y="330375"/>
            <a:ext cx="9681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3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OCD / OPD KPI</a:t>
            </a:r>
            <a:endParaRPr i="0" sz="16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09" name="Google Shape;809;p47"/>
          <p:cNvSpPr/>
          <p:nvPr/>
        </p:nvSpPr>
        <p:spPr>
          <a:xfrm>
            <a:off x="703287" y="86580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47"/>
          <p:cNvSpPr/>
          <p:nvPr/>
        </p:nvSpPr>
        <p:spPr>
          <a:xfrm>
            <a:off x="1160038" y="1915801"/>
            <a:ext cx="10341000" cy="4542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11" name="Google Shape;811;p47"/>
          <p:cNvCxnSpPr/>
          <p:nvPr/>
        </p:nvCxnSpPr>
        <p:spPr>
          <a:xfrm>
            <a:off x="2851800" y="1639600"/>
            <a:ext cx="11100" cy="51240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12" name="Google Shape;812;p47"/>
          <p:cNvSpPr txBox="1"/>
          <p:nvPr/>
        </p:nvSpPr>
        <p:spPr>
          <a:xfrm>
            <a:off x="1160000" y="2028476"/>
            <a:ext cx="16917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BOA</a:t>
            </a:r>
            <a:endParaRPr b="1" sz="3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813" name="Google Shape;813;p47"/>
          <p:cNvCxnSpPr/>
          <p:nvPr/>
        </p:nvCxnSpPr>
        <p:spPr>
          <a:xfrm>
            <a:off x="6624000" y="1691125"/>
            <a:ext cx="13800" cy="50514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814" name="Google Shape;814;p47"/>
          <p:cNvSpPr txBox="1"/>
          <p:nvPr/>
        </p:nvSpPr>
        <p:spPr>
          <a:xfrm>
            <a:off x="2882350" y="1953915"/>
            <a:ext cx="182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 WINDOW: 100%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OFF WINDOW:100%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15" name="Google Shape;815;p47"/>
          <p:cNvSpPr txBox="1"/>
          <p:nvPr/>
        </p:nvSpPr>
        <p:spPr>
          <a:xfrm>
            <a:off x="7382375" y="1939925"/>
            <a:ext cx="398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ndara"/>
              <a:buChar char="➢"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Keep monitoring vessel schedule and get proper 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window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while vessel arrive. 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816" name="Google Shape;816;p47"/>
          <p:cNvCxnSpPr/>
          <p:nvPr/>
        </p:nvCxnSpPr>
        <p:spPr>
          <a:xfrm>
            <a:off x="4735400" y="1619950"/>
            <a:ext cx="25500" cy="51123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817" name="Google Shape;8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0013" y="1236925"/>
            <a:ext cx="10341025" cy="454202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47"/>
          <p:cNvSpPr/>
          <p:nvPr/>
        </p:nvSpPr>
        <p:spPr>
          <a:xfrm>
            <a:off x="1160088" y="3265610"/>
            <a:ext cx="10341000" cy="4542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47"/>
          <p:cNvSpPr/>
          <p:nvPr/>
        </p:nvSpPr>
        <p:spPr>
          <a:xfrm>
            <a:off x="1160050" y="2574970"/>
            <a:ext cx="10341000" cy="4542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0" name="Google Shape;82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0025" y="4138111"/>
            <a:ext cx="10341025" cy="454202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47"/>
          <p:cNvSpPr txBox="1"/>
          <p:nvPr/>
        </p:nvSpPr>
        <p:spPr>
          <a:xfrm>
            <a:off x="4768438" y="1953915"/>
            <a:ext cx="182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ON WINDOW: 100%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OFF WINDOW:100%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22" name="Google Shape;822;p47"/>
          <p:cNvSpPr txBox="1"/>
          <p:nvPr/>
        </p:nvSpPr>
        <p:spPr>
          <a:xfrm>
            <a:off x="1183800" y="2676921"/>
            <a:ext cx="16497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Port Stay</a:t>
            </a:r>
            <a:endParaRPr b="1" sz="3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23" name="Google Shape;823;p47"/>
          <p:cNvSpPr txBox="1"/>
          <p:nvPr/>
        </p:nvSpPr>
        <p:spPr>
          <a:xfrm>
            <a:off x="1183800" y="3379447"/>
            <a:ext cx="16917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Productivity</a:t>
            </a:r>
            <a:endParaRPr b="1" sz="3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24" name="Google Shape;824;p47"/>
          <p:cNvSpPr txBox="1"/>
          <p:nvPr/>
        </p:nvSpPr>
        <p:spPr>
          <a:xfrm>
            <a:off x="3248350" y="2615932"/>
            <a:ext cx="109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100%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25" name="Google Shape;825;p47"/>
          <p:cNvSpPr txBox="1"/>
          <p:nvPr/>
        </p:nvSpPr>
        <p:spPr>
          <a:xfrm>
            <a:off x="5134440" y="2615928"/>
            <a:ext cx="109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100%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26" name="Google Shape;826;p47"/>
          <p:cNvSpPr txBox="1"/>
          <p:nvPr/>
        </p:nvSpPr>
        <p:spPr>
          <a:xfrm>
            <a:off x="3023504" y="3303218"/>
            <a:ext cx="1499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96 moves/hour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27" name="Google Shape;827;p47"/>
          <p:cNvSpPr txBox="1"/>
          <p:nvPr/>
        </p:nvSpPr>
        <p:spPr>
          <a:xfrm>
            <a:off x="4929992" y="3301522"/>
            <a:ext cx="1499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100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moves/hour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28" name="Google Shape;828;p47"/>
          <p:cNvSpPr txBox="1"/>
          <p:nvPr/>
        </p:nvSpPr>
        <p:spPr>
          <a:xfrm>
            <a:off x="7382300" y="2578624"/>
            <a:ext cx="39849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ndara"/>
              <a:buChar char="➢"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et more cranes to 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increase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operational efficiency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within performa time.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29" name="Google Shape;829;p47"/>
          <p:cNvSpPr txBox="1"/>
          <p:nvPr/>
        </p:nvSpPr>
        <p:spPr>
          <a:xfrm>
            <a:off x="7382375" y="3285725"/>
            <a:ext cx="398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ndara"/>
              <a:buChar char="➢"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Keep monitoring SPIA´s productivity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ndara"/>
              <a:buChar char="➢"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Put 5  cranes for  operation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0" name="Google Shape;830;p47"/>
          <p:cNvSpPr/>
          <p:nvPr/>
        </p:nvSpPr>
        <p:spPr>
          <a:xfrm>
            <a:off x="1153000" y="4622551"/>
            <a:ext cx="10341000" cy="7506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47"/>
          <p:cNvSpPr txBox="1"/>
          <p:nvPr/>
        </p:nvSpPr>
        <p:spPr>
          <a:xfrm>
            <a:off x="1164300" y="4907320"/>
            <a:ext cx="16734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Incentive</a:t>
            </a:r>
            <a:endParaRPr b="1" sz="3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2" name="Google Shape;832;p47"/>
          <p:cNvSpPr txBox="1"/>
          <p:nvPr/>
        </p:nvSpPr>
        <p:spPr>
          <a:xfrm>
            <a:off x="2875300" y="4808700"/>
            <a:ext cx="18225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COBVT:77,457 BOX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COBQL:10,877 BOX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3" name="Google Shape;833;p47"/>
          <p:cNvSpPr txBox="1"/>
          <p:nvPr/>
        </p:nvSpPr>
        <p:spPr>
          <a:xfrm>
            <a:off x="7160750" y="4788963"/>
            <a:ext cx="4428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Keep m</a:t>
            </a: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aintaining 2026 operation</a:t>
            </a: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volumes  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COBVT: 50.000 BOX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COBQL: 10.000 BOX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4" name="Google Shape;834;p47"/>
          <p:cNvSpPr txBox="1"/>
          <p:nvPr/>
        </p:nvSpPr>
        <p:spPr>
          <a:xfrm>
            <a:off x="4761400" y="4888475"/>
            <a:ext cx="1876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COBVT:50,000 BOX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COBQL:10,000 BOX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5" name="Google Shape;835;p47"/>
          <p:cNvSpPr/>
          <p:nvPr/>
        </p:nvSpPr>
        <p:spPr>
          <a:xfrm>
            <a:off x="1153050" y="5470403"/>
            <a:ext cx="10341000" cy="7506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47"/>
          <p:cNvSpPr txBox="1"/>
          <p:nvPr/>
        </p:nvSpPr>
        <p:spPr>
          <a:xfrm>
            <a:off x="1160000" y="5720557"/>
            <a:ext cx="16917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Empty Storage</a:t>
            </a:r>
            <a:endParaRPr b="1" sz="3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7" name="Google Shape;837;p47"/>
          <p:cNvSpPr txBox="1"/>
          <p:nvPr/>
        </p:nvSpPr>
        <p:spPr>
          <a:xfrm>
            <a:off x="2875375" y="5627058"/>
            <a:ext cx="1822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86.882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8" name="Google Shape;838;p47"/>
          <p:cNvSpPr txBox="1"/>
          <p:nvPr/>
        </p:nvSpPr>
        <p:spPr>
          <a:xfrm>
            <a:off x="7382250" y="5615486"/>
            <a:ext cx="41259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ndara"/>
              <a:buChar char="➢"/>
            </a:pPr>
            <a:r>
              <a:rPr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Pending to confirm  Buenaventura terminal to increase free pool .</a:t>
            </a:r>
            <a:endParaRPr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➢"/>
            </a:pPr>
            <a:r>
              <a:rPr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Barranquilla terminal increased free pool  33%.</a:t>
            </a:r>
            <a:endParaRPr sz="1200">
              <a:solidFill>
                <a:srgbClr val="FF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39" name="Google Shape;839;p47"/>
          <p:cNvSpPr/>
          <p:nvPr/>
        </p:nvSpPr>
        <p:spPr>
          <a:xfrm>
            <a:off x="1153000" y="6368150"/>
            <a:ext cx="10341000" cy="4542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47"/>
          <p:cNvSpPr txBox="1"/>
          <p:nvPr/>
        </p:nvSpPr>
        <p:spPr>
          <a:xfrm>
            <a:off x="1119300" y="6435209"/>
            <a:ext cx="16917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Rate Reduction</a:t>
            </a:r>
            <a:endParaRPr b="1" sz="3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41" name="Google Shape;841;p47"/>
          <p:cNvSpPr txBox="1"/>
          <p:nvPr/>
        </p:nvSpPr>
        <p:spPr>
          <a:xfrm>
            <a:off x="7375150" y="6350541"/>
            <a:ext cx="4125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High incentive program.</a:t>
            </a:r>
            <a:endParaRPr sz="16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42" name="Google Shape;84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91721" y="-484492"/>
            <a:ext cx="4997701" cy="33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47"/>
          <p:cNvSpPr txBox="1"/>
          <p:nvPr/>
        </p:nvSpPr>
        <p:spPr>
          <a:xfrm>
            <a:off x="2861950" y="6386101"/>
            <a:ext cx="182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NIL</a:t>
            </a:r>
            <a:endParaRPr sz="1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44" name="Google Shape;844;p47"/>
          <p:cNvSpPr txBox="1"/>
          <p:nvPr/>
        </p:nvSpPr>
        <p:spPr>
          <a:xfrm>
            <a:off x="4781200" y="6360426"/>
            <a:ext cx="182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NIL</a:t>
            </a:r>
            <a:endParaRPr sz="1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45" name="Google Shape;845;p47"/>
          <p:cNvSpPr txBox="1"/>
          <p:nvPr/>
        </p:nvSpPr>
        <p:spPr>
          <a:xfrm>
            <a:off x="4768450" y="5628283"/>
            <a:ext cx="1822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61.647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46" name="Google Shape;84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3225" y="1926922"/>
            <a:ext cx="545539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2901" y="5689677"/>
            <a:ext cx="679350" cy="363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3275" y="2607203"/>
            <a:ext cx="495491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51698" y="3294600"/>
            <a:ext cx="376190" cy="4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31878" y="6403174"/>
            <a:ext cx="495501" cy="36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37313" y="4820847"/>
            <a:ext cx="545550" cy="421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56" name="Google Shape;85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0587" y="0"/>
            <a:ext cx="126525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8"/>
          <p:cNvSpPr txBox="1"/>
          <p:nvPr/>
        </p:nvSpPr>
        <p:spPr>
          <a:xfrm>
            <a:off x="682295" y="515250"/>
            <a:ext cx="9681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28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PORT INFORMATION</a:t>
            </a:r>
            <a:endParaRPr i="0" sz="11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58" name="Google Shape;858;p48"/>
          <p:cNvSpPr/>
          <p:nvPr/>
        </p:nvSpPr>
        <p:spPr>
          <a:xfrm>
            <a:off x="290687" y="95780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9" name="Google Shape;85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7250" y="1982713"/>
            <a:ext cx="2340126" cy="1345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48"/>
          <p:cNvSpPr/>
          <p:nvPr/>
        </p:nvSpPr>
        <p:spPr>
          <a:xfrm>
            <a:off x="290675" y="1332625"/>
            <a:ext cx="4911300" cy="3213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BUENAVENTURA	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61" name="Google Shape;861;p48"/>
          <p:cNvSpPr txBox="1"/>
          <p:nvPr/>
        </p:nvSpPr>
        <p:spPr>
          <a:xfrm>
            <a:off x="290675" y="1950740"/>
            <a:ext cx="25122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 u="sng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SPIA</a:t>
            </a:r>
            <a:endParaRPr b="1" sz="13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Berth: </a:t>
            </a: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 berth/</a:t>
            </a: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825m 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Draft: 14.5m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Crane: 6 STS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EVG Free Pool: 3500 TEUS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62" name="Google Shape;86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915684" y="-693862"/>
            <a:ext cx="4997701" cy="33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48"/>
          <p:cNvSpPr/>
          <p:nvPr/>
        </p:nvSpPr>
        <p:spPr>
          <a:xfrm>
            <a:off x="6341975" y="1332625"/>
            <a:ext cx="4997700" cy="3213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CARTAGENA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64" name="Google Shape;864;p48"/>
          <p:cNvSpPr/>
          <p:nvPr/>
        </p:nvSpPr>
        <p:spPr>
          <a:xfrm>
            <a:off x="379300" y="4372550"/>
            <a:ext cx="4911300" cy="3213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BARRANQUILLA	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65" name="Google Shape;865;p48"/>
          <p:cNvSpPr/>
          <p:nvPr/>
        </p:nvSpPr>
        <p:spPr>
          <a:xfrm>
            <a:off x="6359675" y="4459300"/>
            <a:ext cx="4997700" cy="3213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SANTA MARTA</a:t>
            </a: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	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66" name="Google Shape;866;p48"/>
          <p:cNvSpPr txBox="1"/>
          <p:nvPr/>
        </p:nvSpPr>
        <p:spPr>
          <a:xfrm>
            <a:off x="6602975" y="1827088"/>
            <a:ext cx="25122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 u="sng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CONTECAR</a:t>
            </a:r>
            <a:endParaRPr b="1" sz="13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Berth: 3 berth/1000m 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Draft: 16.5m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Crane: 13 STS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EVG Free Pool: 530 TEUS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 u="sng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SPRC</a:t>
            </a:r>
            <a:endParaRPr b="1" sz="13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Berth: 2 berth/700m 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Draft: 15.5m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Crane: 6 STS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EVG Free Pool: 70 TEUS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67" name="Google Shape;867;p48"/>
          <p:cNvSpPr txBox="1"/>
          <p:nvPr/>
        </p:nvSpPr>
        <p:spPr>
          <a:xfrm>
            <a:off x="379300" y="4953775"/>
            <a:ext cx="25122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 u="sng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SPRB</a:t>
            </a:r>
            <a:endParaRPr b="1" sz="13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Berth: 6 berth/1058m 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Draft: 11m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Crane: 5 Mobile crane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EVG Free Pool: 600 TEUS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68" name="Google Shape;868;p48"/>
          <p:cNvSpPr txBox="1"/>
          <p:nvPr/>
        </p:nvSpPr>
        <p:spPr>
          <a:xfrm>
            <a:off x="6602975" y="4953775"/>
            <a:ext cx="25122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 u="sng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SMITCO</a:t>
            </a:r>
            <a:endParaRPr b="1" sz="13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Berth: 1 berth/320m 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Draft: 12.1m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Crane: 2 STS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Candara"/>
              <a:buChar char="➢"/>
            </a:pPr>
            <a:r>
              <a:rPr lang="en-US" sz="13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EVG Free Pool: 100 TEUS</a:t>
            </a:r>
            <a:endParaRPr sz="13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69" name="Google Shape;869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17250" y="5023575"/>
            <a:ext cx="2340125" cy="133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07750" y="3059369"/>
            <a:ext cx="1956024" cy="130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Google Shape;871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07750" y="1689682"/>
            <a:ext cx="1956024" cy="130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87248" y="4948800"/>
            <a:ext cx="2340125" cy="1344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77" name="Google Shape;87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0580" y="-162375"/>
            <a:ext cx="126525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49"/>
          <p:cNvSpPr txBox="1"/>
          <p:nvPr/>
        </p:nvSpPr>
        <p:spPr>
          <a:xfrm>
            <a:off x="746395" y="515250"/>
            <a:ext cx="9681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28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Geographical Location of Buenaventura Terminal</a:t>
            </a:r>
            <a:endParaRPr i="0" sz="11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79" name="Google Shape;879;p49"/>
          <p:cNvSpPr/>
          <p:nvPr/>
        </p:nvSpPr>
        <p:spPr>
          <a:xfrm>
            <a:off x="746412" y="97155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0" name="Google Shape;88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68684" y="-680112"/>
            <a:ext cx="4997701" cy="33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49"/>
          <p:cNvSpPr/>
          <p:nvPr/>
        </p:nvSpPr>
        <p:spPr>
          <a:xfrm>
            <a:off x="8229469" y="1146682"/>
            <a:ext cx="3851700" cy="15567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INSPECTION POINT - TCBUEN  → 12 km</a:t>
            </a:r>
            <a:endParaRPr sz="150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andara"/>
                <a:ea typeface="Candara"/>
                <a:cs typeface="Candara"/>
                <a:sym typeface="Candara"/>
              </a:rPr>
              <a:t>Empty return within 1 -2 hours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Candara"/>
                <a:ea typeface="Candara"/>
                <a:cs typeface="Candara"/>
                <a:sym typeface="Candara"/>
              </a:rPr>
              <a:t>1.Shortest distance among the three terminals</a:t>
            </a:r>
            <a:br>
              <a:rPr lang="en-US" sz="1300">
                <a:latin typeface="Candara"/>
                <a:ea typeface="Candara"/>
                <a:cs typeface="Candara"/>
                <a:sym typeface="Candara"/>
              </a:rPr>
            </a:br>
            <a:r>
              <a:rPr lang="en-US" sz="1300">
                <a:latin typeface="Candara"/>
                <a:ea typeface="Candara"/>
                <a:cs typeface="Candara"/>
                <a:sym typeface="Candara"/>
              </a:rPr>
              <a:t>2.Faster truck turnaround</a:t>
            </a:r>
            <a:br>
              <a:rPr lang="en-US" sz="1300">
                <a:latin typeface="Candara"/>
                <a:ea typeface="Candara"/>
                <a:cs typeface="Candara"/>
                <a:sym typeface="Candara"/>
              </a:rPr>
            </a:br>
            <a:r>
              <a:rPr lang="en-US" sz="1300">
                <a:latin typeface="Candara"/>
                <a:ea typeface="Candara"/>
                <a:cs typeface="Candara"/>
                <a:sym typeface="Candara"/>
              </a:rPr>
              <a:t>3.More suitable for quick empty return operations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82" name="Google Shape;882;p49"/>
          <p:cNvSpPr/>
          <p:nvPr/>
        </p:nvSpPr>
        <p:spPr>
          <a:xfrm>
            <a:off x="8242281" y="2747458"/>
            <a:ext cx="3851700" cy="17175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INSPECTION POINT - SPRBUN  → 16 km</a:t>
            </a:r>
            <a:endParaRPr sz="1500" u="sng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Empty return within 1 -2 hours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1.Slightly longer distance than TCBUEN</a:t>
            </a:r>
            <a:endParaRPr sz="1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2.Similar return cycle under normal traffic conditions</a:t>
            </a:r>
            <a:b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3.Stable accessibility through main urban route</a:t>
            </a: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               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883" name="Google Shape;883;p49"/>
          <p:cNvSpPr/>
          <p:nvPr/>
        </p:nvSpPr>
        <p:spPr>
          <a:xfrm>
            <a:off x="8272325" y="4554700"/>
            <a:ext cx="3808800" cy="21411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u="sng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INSPECTION POINT</a:t>
            </a:r>
            <a:r>
              <a:rPr lang="en-US" sz="1500" u="sng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- </a:t>
            </a:r>
            <a:r>
              <a:rPr lang="en-US" sz="1500" u="sng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SPIA</a:t>
            </a:r>
            <a:r>
              <a:rPr lang="en-US" sz="1500" u="sng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→ </a:t>
            </a:r>
            <a:r>
              <a:rPr lang="en-US" sz="1500" u="sng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 27</a:t>
            </a:r>
            <a:r>
              <a:rPr lang="en-US" sz="1500" u="sng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km </a:t>
            </a:r>
            <a:r>
              <a:rPr lang="en-US" sz="1500">
                <a:latin typeface="Candara"/>
                <a:ea typeface="Candara"/>
                <a:cs typeface="Candara"/>
                <a:sym typeface="Candara"/>
              </a:rPr>
              <a:t> 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Candara"/>
                <a:ea typeface="Candara"/>
                <a:cs typeface="Candara"/>
                <a:sym typeface="Candara"/>
              </a:rPr>
              <a:t>Empty return within 3 -4 hours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1.Longest distance from inspection point</a:t>
            </a:r>
            <a:b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2.Higher exposure to urban congestion and road delays</a:t>
            </a:r>
            <a:endParaRPr sz="1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3.Longer truck cycle time and higher transport cost</a:t>
            </a:r>
            <a:endParaRPr sz="13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4.Lower flexibility for same-day empty repositioning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84" name="Google Shape;88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150" y="1439975"/>
            <a:ext cx="8042899" cy="519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4B24"/>
        </a:soli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889" name="Google Shape;889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.png" id="890" name="Google Shape;890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50"/>
          <p:cNvSpPr txBox="1"/>
          <p:nvPr/>
        </p:nvSpPr>
        <p:spPr>
          <a:xfrm>
            <a:off x="2091725" y="998800"/>
            <a:ext cx="8165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6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2026 Strategy</a:t>
            </a:r>
            <a:endParaRPr i="0" sz="2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2" name="Google Shape;892;p50"/>
          <p:cNvSpPr txBox="1"/>
          <p:nvPr/>
        </p:nvSpPr>
        <p:spPr>
          <a:xfrm>
            <a:off x="2591375" y="2130325"/>
            <a:ext cx="7166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700" u="none" cap="none" strike="noStrike">
                <a:solidFill>
                  <a:srgbClr val="86EFAC"/>
                </a:solidFill>
                <a:latin typeface="Roboto Light"/>
                <a:ea typeface="Roboto Light"/>
                <a:cs typeface="Roboto Light"/>
                <a:sym typeface="Roboto Light"/>
              </a:rPr>
              <a:t>How to Achieve KPI Goals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3" name="Google Shape;89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6178" y="3083725"/>
            <a:ext cx="2260800" cy="307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51"/>
          <p:cNvGrpSpPr/>
          <p:nvPr/>
        </p:nvGrpSpPr>
        <p:grpSpPr>
          <a:xfrm>
            <a:off x="1502109" y="2498838"/>
            <a:ext cx="1989045" cy="1957636"/>
            <a:chOff x="827442" y="1166440"/>
            <a:chExt cx="2260022" cy="2224333"/>
          </a:xfrm>
        </p:grpSpPr>
        <p:sp>
          <p:nvSpPr>
            <p:cNvPr id="899" name="Google Shape;899;p51"/>
            <p:cNvSpPr txBox="1"/>
            <p:nvPr/>
          </p:nvSpPr>
          <p:spPr>
            <a:xfrm>
              <a:off x="1197103" y="1858050"/>
              <a:ext cx="1520700" cy="4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b="1" lang="en-US" sz="2992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</a:t>
              </a:r>
              <a:endParaRPr b="1" sz="2992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900" name="Google Shape;900;p51"/>
            <p:cNvSpPr txBox="1"/>
            <p:nvPr/>
          </p:nvSpPr>
          <p:spPr>
            <a:xfrm>
              <a:off x="1334052" y="2356960"/>
              <a:ext cx="1246800" cy="4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32"/>
                <a:buFont typeface="Arial"/>
                <a:buNone/>
              </a:pPr>
              <a:r>
                <a:rPr lang="en-US" sz="1584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21.409</a:t>
              </a:r>
              <a:endParaRPr sz="1408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1" name="Google Shape;901;p51"/>
            <p:cNvSpPr/>
            <p:nvPr/>
          </p:nvSpPr>
          <p:spPr>
            <a:xfrm>
              <a:off x="1780291" y="1600298"/>
              <a:ext cx="41966" cy="21456"/>
            </a:xfrm>
            <a:custGeom>
              <a:rect b="b" l="l" r="r" t="t"/>
              <a:pathLst>
                <a:path extrusionOk="0" h="725" w="1418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51"/>
            <p:cNvSpPr/>
            <p:nvPr/>
          </p:nvSpPr>
          <p:spPr>
            <a:xfrm>
              <a:off x="827442" y="1166440"/>
              <a:ext cx="2260022" cy="2224333"/>
            </a:xfrm>
            <a:custGeom>
              <a:rect b="b" l="l" r="r" t="t"/>
              <a:pathLst>
                <a:path extrusionOk="0" h="37271" w="37869">
                  <a:moveTo>
                    <a:pt x="18935" y="1"/>
                  </a:moveTo>
                  <a:cubicBezTo>
                    <a:pt x="18152" y="1"/>
                    <a:pt x="17368" y="299"/>
                    <a:pt x="16770" y="897"/>
                  </a:cubicBezTo>
                  <a:lnTo>
                    <a:pt x="1197" y="16470"/>
                  </a:lnTo>
                  <a:cubicBezTo>
                    <a:pt x="1" y="17666"/>
                    <a:pt x="1" y="19605"/>
                    <a:pt x="1197" y="20801"/>
                  </a:cubicBezTo>
                  <a:lnTo>
                    <a:pt x="16769" y="36374"/>
                  </a:lnTo>
                  <a:cubicBezTo>
                    <a:pt x="17367" y="36972"/>
                    <a:pt x="18151" y="37271"/>
                    <a:pt x="18935" y="37271"/>
                  </a:cubicBezTo>
                  <a:cubicBezTo>
                    <a:pt x="19719" y="37271"/>
                    <a:pt x="20503" y="36972"/>
                    <a:pt x="21101" y="36374"/>
                  </a:cubicBezTo>
                  <a:lnTo>
                    <a:pt x="36674" y="20801"/>
                  </a:lnTo>
                  <a:cubicBezTo>
                    <a:pt x="37869" y="19605"/>
                    <a:pt x="37869" y="17666"/>
                    <a:pt x="36674" y="16470"/>
                  </a:cubicBezTo>
                  <a:lnTo>
                    <a:pt x="21101" y="897"/>
                  </a:lnTo>
                  <a:cubicBezTo>
                    <a:pt x="20503" y="299"/>
                    <a:pt x="19719" y="1"/>
                    <a:pt x="18935" y="1"/>
                  </a:cubicBezTo>
                  <a:close/>
                </a:path>
              </a:pathLst>
            </a:custGeom>
            <a:solidFill>
              <a:srgbClr val="006985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51"/>
            <p:cNvSpPr/>
            <p:nvPr/>
          </p:nvSpPr>
          <p:spPr>
            <a:xfrm>
              <a:off x="1782155" y="1655522"/>
              <a:ext cx="37319" cy="36165"/>
            </a:xfrm>
            <a:custGeom>
              <a:rect b="b" l="l" r="r" t="t"/>
              <a:pathLst>
                <a:path extrusionOk="0" h="1222" w="1261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51"/>
            <p:cNvSpPr/>
            <p:nvPr/>
          </p:nvSpPr>
          <p:spPr>
            <a:xfrm>
              <a:off x="1782155" y="1530365"/>
              <a:ext cx="37319" cy="35455"/>
            </a:xfrm>
            <a:custGeom>
              <a:rect b="b" l="l" r="r" t="t"/>
              <a:pathLst>
                <a:path extrusionOk="0" h="1198" w="1261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51"/>
            <p:cNvSpPr/>
            <p:nvPr/>
          </p:nvSpPr>
          <p:spPr>
            <a:xfrm>
              <a:off x="2094501" y="1530365"/>
              <a:ext cx="37319" cy="36165"/>
            </a:xfrm>
            <a:custGeom>
              <a:rect b="b" l="l" r="r" t="t"/>
              <a:pathLst>
                <a:path extrusionOk="0" h="1222" w="1261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51"/>
            <p:cNvSpPr/>
            <p:nvPr/>
          </p:nvSpPr>
          <p:spPr>
            <a:xfrm>
              <a:off x="2094501" y="1656232"/>
              <a:ext cx="37319" cy="35455"/>
            </a:xfrm>
            <a:custGeom>
              <a:rect b="b" l="l" r="r" t="t"/>
              <a:pathLst>
                <a:path extrusionOk="0" h="1198" w="1261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51"/>
            <p:cNvSpPr/>
            <p:nvPr/>
          </p:nvSpPr>
          <p:spPr>
            <a:xfrm>
              <a:off x="2092636" y="1600298"/>
              <a:ext cx="41966" cy="21456"/>
            </a:xfrm>
            <a:custGeom>
              <a:rect b="b" l="l" r="r" t="t"/>
              <a:pathLst>
                <a:path extrusionOk="0" h="725" w="1418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51"/>
            <p:cNvSpPr/>
            <p:nvPr/>
          </p:nvSpPr>
          <p:spPr>
            <a:xfrm>
              <a:off x="1935990" y="1647827"/>
              <a:ext cx="41995" cy="77421"/>
            </a:xfrm>
            <a:custGeom>
              <a:rect b="b" l="l" r="r" t="t"/>
              <a:pathLst>
                <a:path extrusionOk="0" h="2616" w="1419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51"/>
            <p:cNvSpPr/>
            <p:nvPr/>
          </p:nvSpPr>
          <p:spPr>
            <a:xfrm>
              <a:off x="1939719" y="1593757"/>
              <a:ext cx="34508" cy="37083"/>
            </a:xfrm>
            <a:custGeom>
              <a:rect b="b" l="l" r="r" t="t"/>
              <a:pathLst>
                <a:path extrusionOk="0" h="1253" w="1166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32"/>
            </a:p>
          </p:txBody>
        </p:sp>
      </p:grpSp>
      <p:pic>
        <p:nvPicPr>
          <p:cNvPr descr="image.png" id="910" name="Google Shape;91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69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51"/>
          <p:cNvSpPr/>
          <p:nvPr/>
        </p:nvSpPr>
        <p:spPr>
          <a:xfrm>
            <a:off x="8366265" y="1609451"/>
            <a:ext cx="18049" cy="45097"/>
          </a:xfrm>
          <a:custGeom>
            <a:rect b="b" l="l" r="r" t="t"/>
            <a:pathLst>
              <a:path extrusionOk="0" h="1734" w="694">
                <a:moveTo>
                  <a:pt x="347" y="0"/>
                </a:moveTo>
                <a:cubicBezTo>
                  <a:pt x="158" y="0"/>
                  <a:pt x="0" y="158"/>
                  <a:pt x="0" y="347"/>
                </a:cubicBezTo>
                <a:lnTo>
                  <a:pt x="0" y="1355"/>
                </a:lnTo>
                <a:cubicBezTo>
                  <a:pt x="0" y="1576"/>
                  <a:pt x="158" y="1733"/>
                  <a:pt x="347" y="1733"/>
                </a:cubicBezTo>
                <a:cubicBezTo>
                  <a:pt x="536" y="1733"/>
                  <a:pt x="693" y="1576"/>
                  <a:pt x="693" y="1355"/>
                </a:cubicBezTo>
                <a:lnTo>
                  <a:pt x="693" y="347"/>
                </a:lnTo>
                <a:cubicBezTo>
                  <a:pt x="693" y="158"/>
                  <a:pt x="536" y="0"/>
                  <a:pt x="3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80475" lIns="80475" spcFirstLastPara="1" rIns="80475" wrap="square" tIns="80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2" name="Google Shape;912;p51"/>
          <p:cNvGrpSpPr/>
          <p:nvPr/>
        </p:nvGrpSpPr>
        <p:grpSpPr>
          <a:xfrm>
            <a:off x="7380669" y="1320549"/>
            <a:ext cx="1989045" cy="1957636"/>
            <a:chOff x="6170884" y="1166440"/>
            <a:chExt cx="2260022" cy="2224333"/>
          </a:xfrm>
        </p:grpSpPr>
        <p:sp>
          <p:nvSpPr>
            <p:cNvPr id="913" name="Google Shape;913;p51"/>
            <p:cNvSpPr/>
            <p:nvPr/>
          </p:nvSpPr>
          <p:spPr>
            <a:xfrm>
              <a:off x="6170884" y="1166440"/>
              <a:ext cx="2260022" cy="2224333"/>
            </a:xfrm>
            <a:custGeom>
              <a:rect b="b" l="l" r="r" t="t"/>
              <a:pathLst>
                <a:path extrusionOk="0" h="37271" w="37869">
                  <a:moveTo>
                    <a:pt x="18935" y="1"/>
                  </a:moveTo>
                  <a:cubicBezTo>
                    <a:pt x="18151" y="1"/>
                    <a:pt x="17367" y="299"/>
                    <a:pt x="16769" y="897"/>
                  </a:cubicBezTo>
                  <a:lnTo>
                    <a:pt x="1197" y="16470"/>
                  </a:lnTo>
                  <a:cubicBezTo>
                    <a:pt x="0" y="17666"/>
                    <a:pt x="0" y="19605"/>
                    <a:pt x="1197" y="20801"/>
                  </a:cubicBezTo>
                  <a:lnTo>
                    <a:pt x="16769" y="36374"/>
                  </a:lnTo>
                  <a:cubicBezTo>
                    <a:pt x="17367" y="36972"/>
                    <a:pt x="18151" y="37271"/>
                    <a:pt x="18935" y="37271"/>
                  </a:cubicBezTo>
                  <a:cubicBezTo>
                    <a:pt x="19719" y="37271"/>
                    <a:pt x="20503" y="36972"/>
                    <a:pt x="21101" y="36374"/>
                  </a:cubicBezTo>
                  <a:lnTo>
                    <a:pt x="36673" y="20801"/>
                  </a:lnTo>
                  <a:cubicBezTo>
                    <a:pt x="37869" y="19605"/>
                    <a:pt x="37869" y="17666"/>
                    <a:pt x="36673" y="16470"/>
                  </a:cubicBezTo>
                  <a:lnTo>
                    <a:pt x="21101" y="897"/>
                  </a:lnTo>
                  <a:cubicBezTo>
                    <a:pt x="20503" y="299"/>
                    <a:pt x="19719" y="1"/>
                    <a:pt x="18935" y="1"/>
                  </a:cubicBezTo>
                  <a:close/>
                </a:path>
              </a:pathLst>
            </a:custGeom>
            <a:solidFill>
              <a:srgbClr val="81DAAB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32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14" name="Google Shape;914;p51"/>
            <p:cNvSpPr txBox="1"/>
            <p:nvPr/>
          </p:nvSpPr>
          <p:spPr>
            <a:xfrm>
              <a:off x="6540537" y="1858037"/>
              <a:ext cx="1520700" cy="550800"/>
            </a:xfrm>
            <a:prstGeom prst="rect">
              <a:avLst/>
            </a:prstGeom>
            <a:solidFill>
              <a:srgbClr val="81DAAB"/>
            </a:solidFill>
            <a:ln cap="flat" cmpd="sng" w="9525">
              <a:solidFill>
                <a:srgbClr val="81DA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CC</a:t>
              </a:r>
              <a:endParaRPr b="1" sz="32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15" name="Google Shape;915;p51"/>
            <p:cNvSpPr txBox="1"/>
            <p:nvPr/>
          </p:nvSpPr>
          <p:spPr>
            <a:xfrm>
              <a:off x="6704040" y="2437284"/>
              <a:ext cx="1246800" cy="417600"/>
            </a:xfrm>
            <a:prstGeom prst="rect">
              <a:avLst/>
            </a:prstGeom>
            <a:solidFill>
              <a:srgbClr val="81DAAB"/>
            </a:solidFill>
            <a:ln cap="flat" cmpd="sng" w="9525">
              <a:solidFill>
                <a:srgbClr val="81DA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lang="en-US" sz="17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3.640</a:t>
              </a:r>
              <a:endParaRPr sz="17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916" name="Google Shape;916;p51"/>
          <p:cNvGrpSpPr/>
          <p:nvPr/>
        </p:nvGrpSpPr>
        <p:grpSpPr>
          <a:xfrm>
            <a:off x="5029339" y="1320549"/>
            <a:ext cx="1989045" cy="1957636"/>
            <a:chOff x="3499223" y="1166440"/>
            <a:chExt cx="2260022" cy="2224333"/>
          </a:xfrm>
        </p:grpSpPr>
        <p:sp>
          <p:nvSpPr>
            <p:cNvPr id="917" name="Google Shape;917;p51"/>
            <p:cNvSpPr/>
            <p:nvPr/>
          </p:nvSpPr>
          <p:spPr>
            <a:xfrm>
              <a:off x="3499223" y="1166440"/>
              <a:ext cx="2260022" cy="2224333"/>
            </a:xfrm>
            <a:custGeom>
              <a:rect b="b" l="l" r="r" t="t"/>
              <a:pathLst>
                <a:path extrusionOk="0" h="37271" w="37869">
                  <a:moveTo>
                    <a:pt x="18934" y="1"/>
                  </a:moveTo>
                  <a:cubicBezTo>
                    <a:pt x="18150" y="1"/>
                    <a:pt x="17366" y="299"/>
                    <a:pt x="16768" y="897"/>
                  </a:cubicBezTo>
                  <a:lnTo>
                    <a:pt x="1196" y="16470"/>
                  </a:lnTo>
                  <a:cubicBezTo>
                    <a:pt x="0" y="17666"/>
                    <a:pt x="0" y="19605"/>
                    <a:pt x="1196" y="20801"/>
                  </a:cubicBezTo>
                  <a:lnTo>
                    <a:pt x="16767" y="36374"/>
                  </a:lnTo>
                  <a:cubicBezTo>
                    <a:pt x="17366" y="36972"/>
                    <a:pt x="18150" y="37271"/>
                    <a:pt x="18934" y="37271"/>
                  </a:cubicBezTo>
                  <a:cubicBezTo>
                    <a:pt x="19717" y="37271"/>
                    <a:pt x="20501" y="36972"/>
                    <a:pt x="21099" y="36374"/>
                  </a:cubicBezTo>
                  <a:lnTo>
                    <a:pt x="36672" y="20801"/>
                  </a:lnTo>
                  <a:cubicBezTo>
                    <a:pt x="37868" y="19605"/>
                    <a:pt x="37868" y="17666"/>
                    <a:pt x="36672" y="16470"/>
                  </a:cubicBezTo>
                  <a:lnTo>
                    <a:pt x="21099" y="897"/>
                  </a:lnTo>
                  <a:cubicBezTo>
                    <a:pt x="20501" y="299"/>
                    <a:pt x="19717" y="1"/>
                    <a:pt x="18934" y="1"/>
                  </a:cubicBezTo>
                  <a:close/>
                </a:path>
              </a:pathLst>
            </a:custGeom>
            <a:solidFill>
              <a:srgbClr val="0A958E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18" name="Google Shape;918;p51"/>
            <p:cNvSpPr txBox="1"/>
            <p:nvPr/>
          </p:nvSpPr>
          <p:spPr>
            <a:xfrm>
              <a:off x="3980865" y="1776839"/>
              <a:ext cx="1296600" cy="690900"/>
            </a:xfrm>
            <a:prstGeom prst="rect">
              <a:avLst/>
            </a:prstGeom>
            <a:solidFill>
              <a:srgbClr val="0A958E"/>
            </a:solidFill>
            <a:ln cap="flat" cmpd="sng" w="9525">
              <a:solidFill>
                <a:srgbClr val="0A95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WS</a:t>
              </a:r>
              <a:endParaRPr b="1" sz="32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19" name="Google Shape;919;p51"/>
            <p:cNvSpPr txBox="1"/>
            <p:nvPr/>
          </p:nvSpPr>
          <p:spPr>
            <a:xfrm>
              <a:off x="3980865" y="2342735"/>
              <a:ext cx="1296600" cy="363000"/>
            </a:xfrm>
            <a:prstGeom prst="rect">
              <a:avLst/>
            </a:prstGeom>
            <a:solidFill>
              <a:srgbClr val="0A958E"/>
            </a:solidFill>
            <a:ln cap="flat" cmpd="sng" w="9525">
              <a:solidFill>
                <a:srgbClr val="0A95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9.600</a:t>
              </a:r>
              <a:endParaRPr sz="17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920" name="Google Shape;920;p51"/>
          <p:cNvGrpSpPr/>
          <p:nvPr/>
        </p:nvGrpSpPr>
        <p:grpSpPr>
          <a:xfrm>
            <a:off x="3853596" y="2498718"/>
            <a:ext cx="1989098" cy="1957688"/>
            <a:chOff x="2163302" y="2505116"/>
            <a:chExt cx="2260082" cy="2224393"/>
          </a:xfrm>
        </p:grpSpPr>
        <p:sp>
          <p:nvSpPr>
            <p:cNvPr id="921" name="Google Shape;921;p51"/>
            <p:cNvSpPr/>
            <p:nvPr/>
          </p:nvSpPr>
          <p:spPr>
            <a:xfrm>
              <a:off x="2163302" y="2505116"/>
              <a:ext cx="2260082" cy="2224393"/>
            </a:xfrm>
            <a:custGeom>
              <a:rect b="b" l="l" r="r" t="t"/>
              <a:pathLst>
                <a:path extrusionOk="0" h="37272" w="37870">
                  <a:moveTo>
                    <a:pt x="18935" y="1"/>
                  </a:moveTo>
                  <a:cubicBezTo>
                    <a:pt x="18152" y="1"/>
                    <a:pt x="17368" y="300"/>
                    <a:pt x="16770" y="898"/>
                  </a:cubicBezTo>
                  <a:lnTo>
                    <a:pt x="1197" y="16471"/>
                  </a:lnTo>
                  <a:cubicBezTo>
                    <a:pt x="1" y="17667"/>
                    <a:pt x="1" y="19606"/>
                    <a:pt x="1197" y="20802"/>
                  </a:cubicBezTo>
                  <a:lnTo>
                    <a:pt x="16769" y="36375"/>
                  </a:lnTo>
                  <a:cubicBezTo>
                    <a:pt x="17367" y="36973"/>
                    <a:pt x="18151" y="37271"/>
                    <a:pt x="18935" y="37271"/>
                  </a:cubicBezTo>
                  <a:cubicBezTo>
                    <a:pt x="19719" y="37271"/>
                    <a:pt x="20503" y="36973"/>
                    <a:pt x="21100" y="36375"/>
                  </a:cubicBezTo>
                  <a:lnTo>
                    <a:pt x="36673" y="20802"/>
                  </a:lnTo>
                  <a:cubicBezTo>
                    <a:pt x="37869" y="19606"/>
                    <a:pt x="37869" y="17667"/>
                    <a:pt x="36673" y="16471"/>
                  </a:cubicBezTo>
                  <a:lnTo>
                    <a:pt x="21100" y="898"/>
                  </a:lnTo>
                  <a:cubicBezTo>
                    <a:pt x="20503" y="300"/>
                    <a:pt x="19719" y="1"/>
                    <a:pt x="18935" y="1"/>
                  </a:cubicBezTo>
                  <a:close/>
                </a:path>
              </a:pathLst>
            </a:custGeom>
            <a:solidFill>
              <a:srgbClr val="226884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2" name="Google Shape;922;p51"/>
            <p:cNvSpPr txBox="1"/>
            <p:nvPr/>
          </p:nvSpPr>
          <p:spPr>
            <a:xfrm>
              <a:off x="2756627" y="3119639"/>
              <a:ext cx="1073400" cy="645900"/>
            </a:xfrm>
            <a:prstGeom prst="rect">
              <a:avLst/>
            </a:prstGeom>
            <a:solidFill>
              <a:srgbClr val="226884"/>
            </a:solidFill>
            <a:ln cap="flat" cmpd="sng" w="9525">
              <a:solidFill>
                <a:srgbClr val="0069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Y</a:t>
              </a:r>
              <a:endParaRPr b="1" sz="32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3" name="Google Shape;923;p51"/>
            <p:cNvSpPr txBox="1"/>
            <p:nvPr/>
          </p:nvSpPr>
          <p:spPr>
            <a:xfrm>
              <a:off x="2645015" y="3631335"/>
              <a:ext cx="1296600" cy="388500"/>
            </a:xfrm>
            <a:prstGeom prst="rect">
              <a:avLst/>
            </a:prstGeom>
            <a:solidFill>
              <a:srgbClr val="226884"/>
            </a:solidFill>
            <a:ln cap="flat" cmpd="sng" w="9525">
              <a:solidFill>
                <a:srgbClr val="0069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2.561</a:t>
              </a:r>
              <a:endParaRPr sz="17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1408"/>
                </a:spcBef>
                <a:spcAft>
                  <a:spcPts val="1408"/>
                </a:spcAft>
                <a:buNone/>
              </a:pPr>
              <a:r>
                <a:t/>
              </a:r>
              <a:endParaRPr sz="1584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924" name="Google Shape;924;p51"/>
          <p:cNvGrpSpPr/>
          <p:nvPr/>
        </p:nvGrpSpPr>
        <p:grpSpPr>
          <a:xfrm>
            <a:off x="6205030" y="2498718"/>
            <a:ext cx="1988993" cy="1957688"/>
            <a:chOff x="4835083" y="2505116"/>
            <a:chExt cx="2259962" cy="2224393"/>
          </a:xfrm>
        </p:grpSpPr>
        <p:sp>
          <p:nvSpPr>
            <p:cNvPr id="925" name="Google Shape;925;p51"/>
            <p:cNvSpPr/>
            <p:nvPr/>
          </p:nvSpPr>
          <p:spPr>
            <a:xfrm>
              <a:off x="4835083" y="2505116"/>
              <a:ext cx="2259962" cy="2224393"/>
            </a:xfrm>
            <a:custGeom>
              <a:rect b="b" l="l" r="r" t="t"/>
              <a:pathLst>
                <a:path extrusionOk="0" h="37272" w="37868">
                  <a:moveTo>
                    <a:pt x="18935" y="1"/>
                  </a:moveTo>
                  <a:cubicBezTo>
                    <a:pt x="18151" y="1"/>
                    <a:pt x="17367" y="300"/>
                    <a:pt x="16769" y="898"/>
                  </a:cubicBezTo>
                  <a:lnTo>
                    <a:pt x="1196" y="16471"/>
                  </a:lnTo>
                  <a:cubicBezTo>
                    <a:pt x="0" y="17667"/>
                    <a:pt x="0" y="19606"/>
                    <a:pt x="1196" y="20802"/>
                  </a:cubicBezTo>
                  <a:lnTo>
                    <a:pt x="16769" y="36375"/>
                  </a:lnTo>
                  <a:cubicBezTo>
                    <a:pt x="17367" y="36973"/>
                    <a:pt x="18151" y="37271"/>
                    <a:pt x="18935" y="37271"/>
                  </a:cubicBezTo>
                  <a:cubicBezTo>
                    <a:pt x="19719" y="37271"/>
                    <a:pt x="20502" y="36973"/>
                    <a:pt x="21100" y="36375"/>
                  </a:cubicBezTo>
                  <a:lnTo>
                    <a:pt x="36672" y="20802"/>
                  </a:lnTo>
                  <a:cubicBezTo>
                    <a:pt x="37867" y="19606"/>
                    <a:pt x="37867" y="17667"/>
                    <a:pt x="36672" y="16471"/>
                  </a:cubicBezTo>
                  <a:lnTo>
                    <a:pt x="21100" y="898"/>
                  </a:lnTo>
                  <a:cubicBezTo>
                    <a:pt x="20502" y="300"/>
                    <a:pt x="19719" y="1"/>
                    <a:pt x="18935" y="1"/>
                  </a:cubicBezTo>
                  <a:close/>
                </a:path>
              </a:pathLst>
            </a:custGeom>
            <a:solidFill>
              <a:srgbClr val="0A958E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32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6" name="Google Shape;926;p51"/>
            <p:cNvSpPr txBox="1"/>
            <p:nvPr/>
          </p:nvSpPr>
          <p:spPr>
            <a:xfrm>
              <a:off x="5204727" y="3204288"/>
              <a:ext cx="1520700" cy="471300"/>
            </a:xfrm>
            <a:prstGeom prst="rect">
              <a:avLst/>
            </a:prstGeom>
            <a:noFill/>
            <a:ln cap="flat" cmpd="sng" w="9525">
              <a:solidFill>
                <a:srgbClr val="0A95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CW</a:t>
              </a:r>
              <a:endParaRPr b="1" sz="32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7" name="Google Shape;927;p51"/>
            <p:cNvSpPr txBox="1"/>
            <p:nvPr/>
          </p:nvSpPr>
          <p:spPr>
            <a:xfrm>
              <a:off x="5316765" y="3749435"/>
              <a:ext cx="1296600" cy="396300"/>
            </a:xfrm>
            <a:prstGeom prst="rect">
              <a:avLst/>
            </a:prstGeom>
            <a:noFill/>
            <a:ln cap="flat" cmpd="sng" w="9525">
              <a:solidFill>
                <a:srgbClr val="0A958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>
                  <a:solidFill>
                    <a:srgbClr val="FFFFFF"/>
                  </a:solidFill>
                  <a:highlight>
                    <a:srgbClr val="0A958E"/>
                  </a:highlight>
                  <a:latin typeface="Candara"/>
                  <a:ea typeface="Candara"/>
                  <a:cs typeface="Candara"/>
                  <a:sym typeface="Candara"/>
                </a:rPr>
                <a:t>720</a:t>
              </a:r>
              <a:endParaRPr sz="1700">
                <a:solidFill>
                  <a:srgbClr val="FFFFFF"/>
                </a:solidFill>
                <a:highlight>
                  <a:srgbClr val="0A958E"/>
                </a:highlight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t/>
              </a:r>
              <a:endParaRPr sz="1584">
                <a:solidFill>
                  <a:srgbClr val="FFFFFF"/>
                </a:solidFill>
                <a:highlight>
                  <a:srgbClr val="0A958E"/>
                </a:highlight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8" name="Google Shape;928;p51"/>
            <p:cNvSpPr/>
            <p:nvPr/>
          </p:nvSpPr>
          <p:spPr>
            <a:xfrm>
              <a:off x="5820729" y="3048497"/>
              <a:ext cx="81972" cy="80997"/>
            </a:xfrm>
            <a:custGeom>
              <a:rect b="b" l="l" r="r" t="t"/>
              <a:pathLst>
                <a:path extrusionOk="0" h="2741" w="2774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29" name="Google Shape;929;p51"/>
            <p:cNvSpPr/>
            <p:nvPr/>
          </p:nvSpPr>
          <p:spPr>
            <a:xfrm>
              <a:off x="6027401" y="3049413"/>
              <a:ext cx="81026" cy="81026"/>
            </a:xfrm>
            <a:custGeom>
              <a:rect b="b" l="l" r="r" t="t"/>
              <a:pathLst>
                <a:path extrusionOk="0" h="2742" w="2742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0" name="Google Shape;930;p51"/>
            <p:cNvSpPr/>
            <p:nvPr/>
          </p:nvSpPr>
          <p:spPr>
            <a:xfrm>
              <a:off x="5790026" y="3128548"/>
              <a:ext cx="144322" cy="84749"/>
            </a:xfrm>
            <a:custGeom>
              <a:rect b="b" l="l" r="r" t="t"/>
              <a:pathLst>
                <a:path extrusionOk="0" h="2868" w="4884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1" name="Google Shape;931;p51"/>
            <p:cNvSpPr/>
            <p:nvPr/>
          </p:nvSpPr>
          <p:spPr>
            <a:xfrm>
              <a:off x="5892417" y="2942353"/>
              <a:ext cx="145268" cy="85665"/>
            </a:xfrm>
            <a:custGeom>
              <a:rect b="b" l="l" r="r" t="t"/>
              <a:pathLst>
                <a:path extrusionOk="0" h="2899" w="4916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2" name="Google Shape;932;p51"/>
            <p:cNvSpPr/>
            <p:nvPr/>
          </p:nvSpPr>
          <p:spPr>
            <a:xfrm>
              <a:off x="5995753" y="3128548"/>
              <a:ext cx="144352" cy="84749"/>
            </a:xfrm>
            <a:custGeom>
              <a:rect b="b" l="l" r="r" t="t"/>
              <a:pathLst>
                <a:path extrusionOk="0" h="2868" w="4885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3" name="Google Shape;933;p51"/>
            <p:cNvSpPr/>
            <p:nvPr/>
          </p:nvSpPr>
          <p:spPr>
            <a:xfrm>
              <a:off x="5918480" y="3048497"/>
              <a:ext cx="91280" cy="76357"/>
            </a:xfrm>
            <a:custGeom>
              <a:rect b="b" l="l" r="r" t="t"/>
              <a:pathLst>
                <a:path extrusionOk="0" h="2584" w="3089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4" name="Google Shape;934;p51"/>
            <p:cNvSpPr/>
            <p:nvPr/>
          </p:nvSpPr>
          <p:spPr>
            <a:xfrm>
              <a:off x="5923144" y="2863218"/>
              <a:ext cx="83833" cy="81026"/>
            </a:xfrm>
            <a:custGeom>
              <a:rect b="b" l="l" r="r" t="t"/>
              <a:pathLst>
                <a:path extrusionOk="0" h="2742" w="2837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935" name="Google Shape;935;p51"/>
          <p:cNvGrpSpPr/>
          <p:nvPr/>
        </p:nvGrpSpPr>
        <p:grpSpPr>
          <a:xfrm>
            <a:off x="8556816" y="2498838"/>
            <a:ext cx="1989045" cy="1957636"/>
            <a:chOff x="827442" y="1166440"/>
            <a:chExt cx="2260022" cy="2224333"/>
          </a:xfrm>
        </p:grpSpPr>
        <p:sp>
          <p:nvSpPr>
            <p:cNvPr id="936" name="Google Shape;936;p51"/>
            <p:cNvSpPr/>
            <p:nvPr/>
          </p:nvSpPr>
          <p:spPr>
            <a:xfrm>
              <a:off x="827442" y="1166440"/>
              <a:ext cx="2260022" cy="2224333"/>
            </a:xfrm>
            <a:custGeom>
              <a:rect b="b" l="l" r="r" t="t"/>
              <a:pathLst>
                <a:path extrusionOk="0" h="37271" w="37869">
                  <a:moveTo>
                    <a:pt x="18935" y="1"/>
                  </a:moveTo>
                  <a:cubicBezTo>
                    <a:pt x="18152" y="1"/>
                    <a:pt x="17368" y="299"/>
                    <a:pt x="16770" y="897"/>
                  </a:cubicBezTo>
                  <a:lnTo>
                    <a:pt x="1197" y="16470"/>
                  </a:lnTo>
                  <a:cubicBezTo>
                    <a:pt x="1" y="17666"/>
                    <a:pt x="1" y="19605"/>
                    <a:pt x="1197" y="20801"/>
                  </a:cubicBezTo>
                  <a:lnTo>
                    <a:pt x="16769" y="36374"/>
                  </a:lnTo>
                  <a:cubicBezTo>
                    <a:pt x="17367" y="36972"/>
                    <a:pt x="18151" y="37271"/>
                    <a:pt x="18935" y="37271"/>
                  </a:cubicBezTo>
                  <a:cubicBezTo>
                    <a:pt x="19719" y="37271"/>
                    <a:pt x="20503" y="36972"/>
                    <a:pt x="21101" y="36374"/>
                  </a:cubicBezTo>
                  <a:lnTo>
                    <a:pt x="36674" y="20801"/>
                  </a:lnTo>
                  <a:cubicBezTo>
                    <a:pt x="37869" y="19605"/>
                    <a:pt x="37869" y="17666"/>
                    <a:pt x="36674" y="16470"/>
                  </a:cubicBezTo>
                  <a:lnTo>
                    <a:pt x="21101" y="897"/>
                  </a:lnTo>
                  <a:cubicBezTo>
                    <a:pt x="20503" y="299"/>
                    <a:pt x="19719" y="1"/>
                    <a:pt x="18935" y="1"/>
                  </a:cubicBezTo>
                  <a:close/>
                </a:path>
              </a:pathLst>
            </a:custGeom>
            <a:solidFill>
              <a:srgbClr val="81DAAB"/>
            </a:solidFill>
            <a:ln cap="flat" cmpd="sng" w="9525">
              <a:solidFill>
                <a:srgbClr val="0404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32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7" name="Google Shape;937;p51"/>
            <p:cNvSpPr txBox="1"/>
            <p:nvPr/>
          </p:nvSpPr>
          <p:spPr>
            <a:xfrm>
              <a:off x="1197103" y="1858050"/>
              <a:ext cx="1520700" cy="471300"/>
            </a:xfrm>
            <a:prstGeom prst="rect">
              <a:avLst/>
            </a:prstGeom>
            <a:solidFill>
              <a:srgbClr val="81DAAB"/>
            </a:solidFill>
            <a:ln cap="flat" cmpd="sng" w="9525">
              <a:solidFill>
                <a:srgbClr val="81DA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610</a:t>
              </a:r>
              <a:endParaRPr b="1" sz="32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38" name="Google Shape;938;p51"/>
            <p:cNvSpPr txBox="1"/>
            <p:nvPr/>
          </p:nvSpPr>
          <p:spPr>
            <a:xfrm>
              <a:off x="1330790" y="2399660"/>
              <a:ext cx="1246800" cy="388200"/>
            </a:xfrm>
            <a:prstGeom prst="rect">
              <a:avLst/>
            </a:prstGeom>
            <a:solidFill>
              <a:srgbClr val="81DAAB"/>
            </a:solidFill>
            <a:ln cap="flat" cmpd="sng" w="9525">
              <a:solidFill>
                <a:srgbClr val="81DA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lang="en-US" sz="17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1.040</a:t>
              </a:r>
              <a:endParaRPr sz="17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939" name="Google Shape;939;p51"/>
          <p:cNvGrpSpPr/>
          <p:nvPr/>
        </p:nvGrpSpPr>
        <p:grpSpPr>
          <a:xfrm>
            <a:off x="8732035" y="5411949"/>
            <a:ext cx="2223175" cy="928386"/>
            <a:chOff x="533400" y="1312755"/>
            <a:chExt cx="1813800" cy="757433"/>
          </a:xfrm>
        </p:grpSpPr>
        <p:sp>
          <p:nvSpPr>
            <p:cNvPr id="940" name="Google Shape;940;p51"/>
            <p:cNvSpPr txBox="1"/>
            <p:nvPr/>
          </p:nvSpPr>
          <p:spPr>
            <a:xfrm>
              <a:off x="533400" y="1550588"/>
              <a:ext cx="1813800" cy="519600"/>
            </a:xfrm>
            <a:prstGeom prst="rect">
              <a:avLst/>
            </a:prstGeom>
            <a:noFill/>
            <a:ln cap="flat" cmpd="sng" w="23350">
              <a:solidFill>
                <a:srgbClr val="81DA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2050" lIns="112050" spcFirstLastPara="1" rIns="112050" wrap="square" tIns="11205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70">
                  <a:latin typeface="Candara"/>
                  <a:ea typeface="Candara"/>
                  <a:cs typeface="Candara"/>
                  <a:sym typeface="Candara"/>
                </a:rPr>
                <a:t>4.680</a:t>
              </a:r>
              <a:endParaRPr sz="1770">
                <a:solidFill>
                  <a:srgbClr val="0000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41" name="Google Shape;941;p51"/>
            <p:cNvSpPr txBox="1"/>
            <p:nvPr/>
          </p:nvSpPr>
          <p:spPr>
            <a:xfrm>
              <a:off x="533400" y="1312755"/>
              <a:ext cx="1813800" cy="239400"/>
            </a:xfrm>
            <a:prstGeom prst="rect">
              <a:avLst/>
            </a:prstGeom>
            <a:solidFill>
              <a:srgbClr val="81DAAB"/>
            </a:solidFill>
            <a:ln cap="flat" cmpd="sng" w="23350">
              <a:solidFill>
                <a:srgbClr val="81DA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2050" lIns="112050" spcFirstLastPara="1" rIns="112050" wrap="square" tIns="11205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6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EGA TARGET</a:t>
              </a:r>
              <a:endParaRPr sz="2506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942" name="Google Shape;942;p51"/>
          <p:cNvGrpSpPr/>
          <p:nvPr/>
        </p:nvGrpSpPr>
        <p:grpSpPr>
          <a:xfrm>
            <a:off x="1000975" y="5365327"/>
            <a:ext cx="2223175" cy="928375"/>
            <a:chOff x="533400" y="2554388"/>
            <a:chExt cx="1813800" cy="757424"/>
          </a:xfrm>
        </p:grpSpPr>
        <p:sp>
          <p:nvSpPr>
            <p:cNvPr id="943" name="Google Shape;943;p51"/>
            <p:cNvSpPr txBox="1"/>
            <p:nvPr/>
          </p:nvSpPr>
          <p:spPr>
            <a:xfrm>
              <a:off x="533400" y="2792212"/>
              <a:ext cx="1813800" cy="519600"/>
            </a:xfrm>
            <a:prstGeom prst="rect">
              <a:avLst/>
            </a:prstGeom>
            <a:noFill/>
            <a:ln cap="flat" cmpd="sng" w="23350">
              <a:solidFill>
                <a:srgbClr val="0280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2050" lIns="112050" spcFirstLastPara="1" rIns="112050" wrap="square" tIns="11205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70">
                  <a:latin typeface="Candara"/>
                  <a:ea typeface="Candara"/>
                  <a:cs typeface="Candara"/>
                  <a:sym typeface="Candara"/>
                </a:rPr>
                <a:t>31.264</a:t>
              </a:r>
              <a:endParaRPr sz="1770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44" name="Google Shape;944;p51"/>
            <p:cNvSpPr txBox="1"/>
            <p:nvPr/>
          </p:nvSpPr>
          <p:spPr>
            <a:xfrm>
              <a:off x="533400" y="2554388"/>
              <a:ext cx="1813800" cy="239400"/>
            </a:xfrm>
            <a:prstGeom prst="rect">
              <a:avLst/>
            </a:prstGeom>
            <a:solidFill>
              <a:srgbClr val="005475"/>
            </a:solidFill>
            <a:ln cap="flat" cmpd="sng" w="23350">
              <a:solidFill>
                <a:srgbClr val="0280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2050" lIns="112050" spcFirstLastPara="1" rIns="112050" wrap="square" tIns="1120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6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TPE LAD TARGET</a:t>
              </a:r>
              <a:endParaRPr sz="2206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945" name="Google Shape;945;p51"/>
          <p:cNvGrpSpPr/>
          <p:nvPr/>
        </p:nvGrpSpPr>
        <p:grpSpPr>
          <a:xfrm>
            <a:off x="4984412" y="5411952"/>
            <a:ext cx="2223175" cy="928375"/>
            <a:chOff x="533400" y="2554388"/>
            <a:chExt cx="1813800" cy="757424"/>
          </a:xfrm>
        </p:grpSpPr>
        <p:sp>
          <p:nvSpPr>
            <p:cNvPr id="946" name="Google Shape;946;p51"/>
            <p:cNvSpPr txBox="1"/>
            <p:nvPr/>
          </p:nvSpPr>
          <p:spPr>
            <a:xfrm>
              <a:off x="533400" y="2792212"/>
              <a:ext cx="1813800" cy="519600"/>
            </a:xfrm>
            <a:prstGeom prst="rect">
              <a:avLst/>
            </a:prstGeom>
            <a:noFill/>
            <a:ln cap="flat" cmpd="sng" w="23350">
              <a:solidFill>
                <a:srgbClr val="0280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2050" lIns="112050" spcFirstLastPara="1" rIns="112050" wrap="square" tIns="112050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70">
                  <a:latin typeface="Candara"/>
                  <a:ea typeface="Candara"/>
                  <a:cs typeface="Candara"/>
                  <a:sym typeface="Candara"/>
                </a:rPr>
                <a:t>10.320</a:t>
              </a:r>
              <a:endParaRPr sz="1770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47" name="Google Shape;947;p51"/>
            <p:cNvSpPr txBox="1"/>
            <p:nvPr/>
          </p:nvSpPr>
          <p:spPr>
            <a:xfrm>
              <a:off x="533400" y="2554388"/>
              <a:ext cx="1813800" cy="239400"/>
            </a:xfrm>
            <a:prstGeom prst="rect">
              <a:avLst/>
            </a:prstGeom>
            <a:solidFill>
              <a:srgbClr val="028090"/>
            </a:solidFill>
            <a:ln cap="flat" cmpd="sng" w="23350">
              <a:solidFill>
                <a:srgbClr val="02809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2050" lIns="112050" spcFirstLastPara="1" rIns="112050" wrap="square" tIns="11205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6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ELA TARGET</a:t>
              </a:r>
              <a:endParaRPr sz="2506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948" name="Google Shape;948;p51"/>
          <p:cNvSpPr txBox="1"/>
          <p:nvPr/>
        </p:nvSpPr>
        <p:spPr>
          <a:xfrm>
            <a:off x="2574492" y="187900"/>
            <a:ext cx="8565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HOW TO ACHIEVE 2026 OWN SQ?</a:t>
            </a:r>
            <a:endParaRPr b="1" i="0" sz="31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949" name="Google Shape;949;p51"/>
          <p:cNvSpPr/>
          <p:nvPr/>
        </p:nvSpPr>
        <p:spPr>
          <a:xfrm>
            <a:off x="516925" y="77845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0" name="Google Shape;950;p51"/>
          <p:cNvGrpSpPr/>
          <p:nvPr/>
        </p:nvGrpSpPr>
        <p:grpSpPr>
          <a:xfrm>
            <a:off x="1527456" y="2554153"/>
            <a:ext cx="1989045" cy="1957636"/>
            <a:chOff x="827442" y="1166440"/>
            <a:chExt cx="2260022" cy="2224333"/>
          </a:xfrm>
        </p:grpSpPr>
        <p:sp>
          <p:nvSpPr>
            <p:cNvPr id="951" name="Google Shape;951;p51"/>
            <p:cNvSpPr/>
            <p:nvPr/>
          </p:nvSpPr>
          <p:spPr>
            <a:xfrm>
              <a:off x="827442" y="1166440"/>
              <a:ext cx="2260022" cy="2224333"/>
            </a:xfrm>
            <a:custGeom>
              <a:rect b="b" l="l" r="r" t="t"/>
              <a:pathLst>
                <a:path extrusionOk="0" h="37271" w="37869">
                  <a:moveTo>
                    <a:pt x="18935" y="1"/>
                  </a:moveTo>
                  <a:cubicBezTo>
                    <a:pt x="18152" y="1"/>
                    <a:pt x="17368" y="299"/>
                    <a:pt x="16770" y="897"/>
                  </a:cubicBezTo>
                  <a:lnTo>
                    <a:pt x="1197" y="16470"/>
                  </a:lnTo>
                  <a:cubicBezTo>
                    <a:pt x="1" y="17666"/>
                    <a:pt x="1" y="19605"/>
                    <a:pt x="1197" y="20801"/>
                  </a:cubicBezTo>
                  <a:lnTo>
                    <a:pt x="16769" y="36374"/>
                  </a:lnTo>
                  <a:cubicBezTo>
                    <a:pt x="17367" y="36972"/>
                    <a:pt x="18151" y="37271"/>
                    <a:pt x="18935" y="37271"/>
                  </a:cubicBezTo>
                  <a:cubicBezTo>
                    <a:pt x="19719" y="37271"/>
                    <a:pt x="20503" y="36972"/>
                    <a:pt x="21101" y="36374"/>
                  </a:cubicBezTo>
                  <a:lnTo>
                    <a:pt x="36674" y="20801"/>
                  </a:lnTo>
                  <a:cubicBezTo>
                    <a:pt x="37869" y="19605"/>
                    <a:pt x="37869" y="17666"/>
                    <a:pt x="36674" y="16470"/>
                  </a:cubicBezTo>
                  <a:lnTo>
                    <a:pt x="21101" y="897"/>
                  </a:lnTo>
                  <a:cubicBezTo>
                    <a:pt x="20503" y="299"/>
                    <a:pt x="19719" y="1"/>
                    <a:pt x="18935" y="1"/>
                  </a:cubicBezTo>
                  <a:close/>
                </a:path>
              </a:pathLst>
            </a:custGeom>
            <a:solidFill>
              <a:srgbClr val="00698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52" name="Google Shape;952;p51"/>
            <p:cNvSpPr txBox="1"/>
            <p:nvPr/>
          </p:nvSpPr>
          <p:spPr>
            <a:xfrm>
              <a:off x="1197103" y="1858050"/>
              <a:ext cx="1520700" cy="47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G</a:t>
              </a:r>
              <a:endParaRPr b="1" sz="32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53" name="Google Shape;953;p51"/>
            <p:cNvSpPr txBox="1"/>
            <p:nvPr/>
          </p:nvSpPr>
          <p:spPr>
            <a:xfrm>
              <a:off x="1330790" y="2399660"/>
              <a:ext cx="1246800" cy="417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lang="en-US" sz="17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21.409</a:t>
              </a:r>
              <a:endParaRPr sz="17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54" name="Google Shape;954;p51"/>
            <p:cNvSpPr/>
            <p:nvPr/>
          </p:nvSpPr>
          <p:spPr>
            <a:xfrm>
              <a:off x="1780291" y="1600298"/>
              <a:ext cx="41966" cy="21456"/>
            </a:xfrm>
            <a:custGeom>
              <a:rect b="b" l="l" r="r" t="t"/>
              <a:pathLst>
                <a:path extrusionOk="0" h="725" w="1418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55" name="Google Shape;955;p51"/>
            <p:cNvSpPr/>
            <p:nvPr/>
          </p:nvSpPr>
          <p:spPr>
            <a:xfrm>
              <a:off x="2092636" y="1600298"/>
              <a:ext cx="41966" cy="21456"/>
            </a:xfrm>
            <a:custGeom>
              <a:rect b="b" l="l" r="r" t="t"/>
              <a:pathLst>
                <a:path extrusionOk="0" h="725" w="1418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grpSp>
        <p:nvGrpSpPr>
          <p:cNvPr id="956" name="Google Shape;956;p51"/>
          <p:cNvGrpSpPr/>
          <p:nvPr/>
        </p:nvGrpSpPr>
        <p:grpSpPr>
          <a:xfrm>
            <a:off x="8205644" y="1654543"/>
            <a:ext cx="339313" cy="320245"/>
            <a:chOff x="-1960150" y="3956600"/>
            <a:chExt cx="308775" cy="291450"/>
          </a:xfrm>
        </p:grpSpPr>
        <p:sp>
          <p:nvSpPr>
            <p:cNvPr id="957" name="Google Shape;957;p51"/>
            <p:cNvSpPr/>
            <p:nvPr/>
          </p:nvSpPr>
          <p:spPr>
            <a:xfrm>
              <a:off x="-1960150" y="3956600"/>
              <a:ext cx="308775" cy="51275"/>
            </a:xfrm>
            <a:custGeom>
              <a:rect b="b" l="l" r="r" t="t"/>
              <a:pathLst>
                <a:path extrusionOk="0" h="2051" w="12351">
                  <a:moveTo>
                    <a:pt x="1355" y="1"/>
                  </a:moveTo>
                  <a:cubicBezTo>
                    <a:pt x="1" y="1"/>
                    <a:pt x="32" y="2049"/>
                    <a:pt x="1355" y="2049"/>
                  </a:cubicBezTo>
                  <a:lnTo>
                    <a:pt x="11027" y="2049"/>
                  </a:lnTo>
                  <a:cubicBezTo>
                    <a:pt x="11047" y="2050"/>
                    <a:pt x="11066" y="2050"/>
                    <a:pt x="11085" y="2050"/>
                  </a:cubicBezTo>
                  <a:cubicBezTo>
                    <a:pt x="12350" y="2050"/>
                    <a:pt x="12331" y="1"/>
                    <a:pt x="1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7825" lIns="67825" spcFirstLastPara="1" rIns="67825" wrap="square" tIns="67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51"/>
            <p:cNvSpPr/>
            <p:nvPr/>
          </p:nvSpPr>
          <p:spPr>
            <a:xfrm>
              <a:off x="-1934950" y="4025925"/>
              <a:ext cx="256000" cy="222125"/>
            </a:xfrm>
            <a:custGeom>
              <a:rect b="b" l="l" r="r" t="t"/>
              <a:pathLst>
                <a:path extrusionOk="0" h="8885" w="10240">
                  <a:moveTo>
                    <a:pt x="8570" y="756"/>
                  </a:moveTo>
                  <a:cubicBezTo>
                    <a:pt x="8759" y="756"/>
                    <a:pt x="8917" y="914"/>
                    <a:pt x="8917" y="1103"/>
                  </a:cubicBezTo>
                  <a:lnTo>
                    <a:pt x="8917" y="1765"/>
                  </a:lnTo>
                  <a:cubicBezTo>
                    <a:pt x="8917" y="1995"/>
                    <a:pt x="8737" y="2116"/>
                    <a:pt x="8558" y="2116"/>
                  </a:cubicBezTo>
                  <a:cubicBezTo>
                    <a:pt x="8419" y="2116"/>
                    <a:pt x="8279" y="2042"/>
                    <a:pt x="8224" y="1891"/>
                  </a:cubicBezTo>
                  <a:lnTo>
                    <a:pt x="6081" y="4065"/>
                  </a:lnTo>
                  <a:cubicBezTo>
                    <a:pt x="6018" y="4112"/>
                    <a:pt x="5924" y="4135"/>
                    <a:pt x="5833" y="4135"/>
                  </a:cubicBezTo>
                  <a:cubicBezTo>
                    <a:pt x="5743" y="4135"/>
                    <a:pt x="5656" y="4112"/>
                    <a:pt x="5609" y="4065"/>
                  </a:cubicBezTo>
                  <a:lnTo>
                    <a:pt x="3781" y="2237"/>
                  </a:lnTo>
                  <a:lnTo>
                    <a:pt x="1986" y="4065"/>
                  </a:lnTo>
                  <a:cubicBezTo>
                    <a:pt x="1912" y="4138"/>
                    <a:pt x="1831" y="4168"/>
                    <a:pt x="1752" y="4168"/>
                  </a:cubicBezTo>
                  <a:cubicBezTo>
                    <a:pt x="1493" y="4168"/>
                    <a:pt x="1271" y="3834"/>
                    <a:pt x="1513" y="3592"/>
                  </a:cubicBezTo>
                  <a:lnTo>
                    <a:pt x="3561" y="1544"/>
                  </a:lnTo>
                  <a:cubicBezTo>
                    <a:pt x="3624" y="1481"/>
                    <a:pt x="3711" y="1450"/>
                    <a:pt x="3797" y="1450"/>
                  </a:cubicBezTo>
                  <a:cubicBezTo>
                    <a:pt x="3884" y="1450"/>
                    <a:pt x="3970" y="1481"/>
                    <a:pt x="4033" y="1544"/>
                  </a:cubicBezTo>
                  <a:lnTo>
                    <a:pt x="5829" y="3340"/>
                  </a:lnTo>
                  <a:lnTo>
                    <a:pt x="7783" y="1418"/>
                  </a:lnTo>
                  <a:cubicBezTo>
                    <a:pt x="7404" y="1292"/>
                    <a:pt x="7499" y="756"/>
                    <a:pt x="7877" y="756"/>
                  </a:cubicBezTo>
                  <a:close/>
                  <a:moveTo>
                    <a:pt x="5136" y="7562"/>
                  </a:moveTo>
                  <a:cubicBezTo>
                    <a:pt x="5325" y="7562"/>
                    <a:pt x="5483" y="7719"/>
                    <a:pt x="5483" y="7908"/>
                  </a:cubicBezTo>
                  <a:cubicBezTo>
                    <a:pt x="5483" y="8097"/>
                    <a:pt x="5325" y="8255"/>
                    <a:pt x="5136" y="8255"/>
                  </a:cubicBezTo>
                  <a:cubicBezTo>
                    <a:pt x="4916" y="8255"/>
                    <a:pt x="4758" y="8097"/>
                    <a:pt x="4758" y="7908"/>
                  </a:cubicBezTo>
                  <a:cubicBezTo>
                    <a:pt x="4758" y="7719"/>
                    <a:pt x="4916" y="7562"/>
                    <a:pt x="5136" y="7562"/>
                  </a:cubicBezTo>
                  <a:close/>
                  <a:moveTo>
                    <a:pt x="1" y="0"/>
                  </a:moveTo>
                  <a:lnTo>
                    <a:pt x="1" y="5167"/>
                  </a:lnTo>
                  <a:cubicBezTo>
                    <a:pt x="1" y="5703"/>
                    <a:pt x="442" y="6175"/>
                    <a:pt x="1040" y="6175"/>
                  </a:cubicBezTo>
                  <a:lnTo>
                    <a:pt x="4758" y="6175"/>
                  </a:lnTo>
                  <a:lnTo>
                    <a:pt x="4758" y="6931"/>
                  </a:lnTo>
                  <a:cubicBezTo>
                    <a:pt x="4380" y="7089"/>
                    <a:pt x="4096" y="7436"/>
                    <a:pt x="4096" y="7877"/>
                  </a:cubicBezTo>
                  <a:cubicBezTo>
                    <a:pt x="4096" y="8412"/>
                    <a:pt x="4569" y="8885"/>
                    <a:pt x="5136" y="8885"/>
                  </a:cubicBezTo>
                  <a:cubicBezTo>
                    <a:pt x="5672" y="8885"/>
                    <a:pt x="6144" y="8412"/>
                    <a:pt x="6144" y="7877"/>
                  </a:cubicBezTo>
                  <a:cubicBezTo>
                    <a:pt x="6144" y="7436"/>
                    <a:pt x="5861" y="7057"/>
                    <a:pt x="5483" y="6931"/>
                  </a:cubicBezTo>
                  <a:lnTo>
                    <a:pt x="5483" y="6175"/>
                  </a:lnTo>
                  <a:lnTo>
                    <a:pt x="9232" y="6175"/>
                  </a:lnTo>
                  <a:cubicBezTo>
                    <a:pt x="9767" y="6175"/>
                    <a:pt x="10240" y="5703"/>
                    <a:pt x="10240" y="5167"/>
                  </a:cubicBezTo>
                  <a:lnTo>
                    <a:pt x="10240" y="0"/>
                  </a:lnTo>
                  <a:cubicBezTo>
                    <a:pt x="10114" y="32"/>
                    <a:pt x="10019" y="32"/>
                    <a:pt x="9893" y="32"/>
                  </a:cubicBezTo>
                  <a:lnTo>
                    <a:pt x="347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67825" lIns="67825" spcFirstLastPara="1" rIns="67825" wrap="square" tIns="678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9" name="Google Shape;959;p51"/>
          <p:cNvGrpSpPr/>
          <p:nvPr/>
        </p:nvGrpSpPr>
        <p:grpSpPr>
          <a:xfrm>
            <a:off x="5836093" y="1619929"/>
            <a:ext cx="339306" cy="339253"/>
            <a:chOff x="2685825" y="840375"/>
            <a:chExt cx="481900" cy="481825"/>
          </a:xfrm>
        </p:grpSpPr>
        <p:sp>
          <p:nvSpPr>
            <p:cNvPr id="960" name="Google Shape;960;p51"/>
            <p:cNvSpPr/>
            <p:nvPr/>
          </p:nvSpPr>
          <p:spPr>
            <a:xfrm>
              <a:off x="2685825" y="840375"/>
              <a:ext cx="481900" cy="481825"/>
            </a:xfrm>
            <a:custGeom>
              <a:rect b="b" l="l" r="r" t="t"/>
              <a:pathLst>
                <a:path extrusionOk="0" h="19273" w="19276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1" name="Google Shape;961;p51"/>
            <p:cNvSpPr/>
            <p:nvPr/>
          </p:nvSpPr>
          <p:spPr>
            <a:xfrm>
              <a:off x="2819200" y="983400"/>
              <a:ext cx="205475" cy="197625"/>
            </a:xfrm>
            <a:custGeom>
              <a:rect b="b" l="l" r="r" t="t"/>
              <a:pathLst>
                <a:path extrusionOk="0" h="7905" w="8219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62" name="Google Shape;962;p51"/>
          <p:cNvGrpSpPr/>
          <p:nvPr/>
        </p:nvGrpSpPr>
        <p:grpSpPr>
          <a:xfrm>
            <a:off x="9380891" y="2778114"/>
            <a:ext cx="340573" cy="339271"/>
            <a:chOff x="898875" y="4399275"/>
            <a:chExt cx="483700" cy="481850"/>
          </a:xfrm>
        </p:grpSpPr>
        <p:sp>
          <p:nvSpPr>
            <p:cNvPr id="963" name="Google Shape;963;p51"/>
            <p:cNvSpPr/>
            <p:nvPr/>
          </p:nvSpPr>
          <p:spPr>
            <a:xfrm>
              <a:off x="992750" y="4642900"/>
              <a:ext cx="145300" cy="144100"/>
            </a:xfrm>
            <a:custGeom>
              <a:rect b="b" l="l" r="r" t="t"/>
              <a:pathLst>
                <a:path extrusionOk="0" h="5764" w="5812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4" name="Google Shape;964;p51"/>
            <p:cNvSpPr/>
            <p:nvPr/>
          </p:nvSpPr>
          <p:spPr>
            <a:xfrm>
              <a:off x="1138025" y="47633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5" name="Google Shape;965;p51"/>
            <p:cNvSpPr/>
            <p:nvPr/>
          </p:nvSpPr>
          <p:spPr>
            <a:xfrm>
              <a:off x="1269550" y="4399275"/>
              <a:ext cx="113025" cy="112125"/>
            </a:xfrm>
            <a:custGeom>
              <a:rect b="b" l="l" r="r" t="t"/>
              <a:pathLst>
                <a:path extrusionOk="0" h="4485" w="4521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6" name="Google Shape;966;p51"/>
            <p:cNvSpPr/>
            <p:nvPr/>
          </p:nvSpPr>
          <p:spPr>
            <a:xfrm>
              <a:off x="1161975" y="4531175"/>
              <a:ext cx="91400" cy="84350"/>
            </a:xfrm>
            <a:custGeom>
              <a:rect b="b" l="l" r="r" t="t"/>
              <a:pathLst>
                <a:path extrusionOk="0" h="3374" w="3656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7" name="Google Shape;967;p51"/>
            <p:cNvSpPr/>
            <p:nvPr/>
          </p:nvSpPr>
          <p:spPr>
            <a:xfrm>
              <a:off x="1031050" y="4411100"/>
              <a:ext cx="338650" cy="338725"/>
            </a:xfrm>
            <a:custGeom>
              <a:rect b="b" l="l" r="r" t="t"/>
              <a:pathLst>
                <a:path extrusionOk="0" h="13549" w="13546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8" name="Google Shape;968;p51"/>
            <p:cNvSpPr/>
            <p:nvPr/>
          </p:nvSpPr>
          <p:spPr>
            <a:xfrm>
              <a:off x="1130500" y="4740450"/>
              <a:ext cx="108950" cy="111250"/>
            </a:xfrm>
            <a:custGeom>
              <a:rect b="b" l="l" r="r" t="t"/>
              <a:pathLst>
                <a:path extrusionOk="0" h="4450" w="4358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69" name="Google Shape;969;p51"/>
            <p:cNvSpPr/>
            <p:nvPr/>
          </p:nvSpPr>
          <p:spPr>
            <a:xfrm>
              <a:off x="927325" y="4539825"/>
              <a:ext cx="114150" cy="109800"/>
            </a:xfrm>
            <a:custGeom>
              <a:rect b="b" l="l" r="r" t="t"/>
              <a:pathLst>
                <a:path extrusionOk="0" h="4392" w="4566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70" name="Google Shape;970;p51"/>
            <p:cNvSpPr/>
            <p:nvPr/>
          </p:nvSpPr>
          <p:spPr>
            <a:xfrm>
              <a:off x="898875" y="4711550"/>
              <a:ext cx="170825" cy="169575"/>
            </a:xfrm>
            <a:custGeom>
              <a:rect b="b" l="l" r="r" t="t"/>
              <a:pathLst>
                <a:path extrusionOk="0" h="6783" w="6833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71" name="Google Shape;971;p51"/>
          <p:cNvGrpSpPr/>
          <p:nvPr/>
        </p:nvGrpSpPr>
        <p:grpSpPr>
          <a:xfrm>
            <a:off x="2330847" y="2891131"/>
            <a:ext cx="335832" cy="255764"/>
            <a:chOff x="3271200" y="3863875"/>
            <a:chExt cx="481825" cy="366950"/>
          </a:xfrm>
        </p:grpSpPr>
        <p:sp>
          <p:nvSpPr>
            <p:cNvPr id="972" name="Google Shape;972;p51"/>
            <p:cNvSpPr/>
            <p:nvPr/>
          </p:nvSpPr>
          <p:spPr>
            <a:xfrm>
              <a:off x="3271200" y="3920350"/>
              <a:ext cx="283225" cy="310475"/>
            </a:xfrm>
            <a:custGeom>
              <a:rect b="b" l="l" r="r" t="t"/>
              <a:pathLst>
                <a:path extrusionOk="0" h="12419" w="11329">
                  <a:moveTo>
                    <a:pt x="1693" y="0"/>
                  </a:moveTo>
                  <a:cubicBezTo>
                    <a:pt x="756" y="0"/>
                    <a:pt x="0" y="756"/>
                    <a:pt x="0" y="1693"/>
                  </a:cubicBezTo>
                  <a:lnTo>
                    <a:pt x="0" y="8468"/>
                  </a:lnTo>
                  <a:cubicBezTo>
                    <a:pt x="0" y="9405"/>
                    <a:pt x="756" y="10160"/>
                    <a:pt x="1693" y="10163"/>
                  </a:cubicBezTo>
                  <a:lnTo>
                    <a:pt x="2861" y="10163"/>
                  </a:lnTo>
                  <a:cubicBezTo>
                    <a:pt x="2861" y="11410"/>
                    <a:pt x="3870" y="12419"/>
                    <a:pt x="5120" y="12419"/>
                  </a:cubicBezTo>
                  <a:cubicBezTo>
                    <a:pt x="6366" y="12419"/>
                    <a:pt x="7378" y="11410"/>
                    <a:pt x="7378" y="10163"/>
                  </a:cubicBezTo>
                  <a:lnTo>
                    <a:pt x="9070" y="10163"/>
                  </a:lnTo>
                  <a:lnTo>
                    <a:pt x="9070" y="6679"/>
                  </a:lnTo>
                  <a:cubicBezTo>
                    <a:pt x="9070" y="6356"/>
                    <a:pt x="9350" y="6116"/>
                    <a:pt x="9645" y="6116"/>
                  </a:cubicBezTo>
                  <a:cubicBezTo>
                    <a:pt x="9705" y="6116"/>
                    <a:pt x="9765" y="6126"/>
                    <a:pt x="9823" y="6146"/>
                  </a:cubicBezTo>
                  <a:cubicBezTo>
                    <a:pt x="9938" y="6187"/>
                    <a:pt x="10055" y="6206"/>
                    <a:pt x="10172" y="6206"/>
                  </a:cubicBezTo>
                  <a:cubicBezTo>
                    <a:pt x="10766" y="6206"/>
                    <a:pt x="11329" y="5708"/>
                    <a:pt x="11329" y="5080"/>
                  </a:cubicBezTo>
                  <a:cubicBezTo>
                    <a:pt x="11329" y="4453"/>
                    <a:pt x="10766" y="3954"/>
                    <a:pt x="10172" y="3954"/>
                  </a:cubicBezTo>
                  <a:cubicBezTo>
                    <a:pt x="10055" y="3954"/>
                    <a:pt x="9938" y="3974"/>
                    <a:pt x="9823" y="4014"/>
                  </a:cubicBezTo>
                  <a:cubicBezTo>
                    <a:pt x="9759" y="4037"/>
                    <a:pt x="9695" y="4048"/>
                    <a:pt x="9632" y="4048"/>
                  </a:cubicBezTo>
                  <a:cubicBezTo>
                    <a:pt x="9333" y="4048"/>
                    <a:pt x="9070" y="3805"/>
                    <a:pt x="9070" y="3484"/>
                  </a:cubicBezTo>
                  <a:lnTo>
                    <a:pt x="9070" y="0"/>
                  </a:lnTo>
                  <a:lnTo>
                    <a:pt x="6381" y="0"/>
                  </a:lnTo>
                  <a:cubicBezTo>
                    <a:pt x="5894" y="0"/>
                    <a:pt x="5635" y="576"/>
                    <a:pt x="5960" y="940"/>
                  </a:cubicBezTo>
                  <a:cubicBezTo>
                    <a:pt x="6610" y="1669"/>
                    <a:pt x="6095" y="2822"/>
                    <a:pt x="5120" y="2822"/>
                  </a:cubicBezTo>
                  <a:cubicBezTo>
                    <a:pt x="4141" y="2822"/>
                    <a:pt x="3626" y="1669"/>
                    <a:pt x="4276" y="940"/>
                  </a:cubicBezTo>
                  <a:cubicBezTo>
                    <a:pt x="4602" y="576"/>
                    <a:pt x="4343" y="0"/>
                    <a:pt x="38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73" name="Google Shape;973;p51"/>
            <p:cNvSpPr/>
            <p:nvPr/>
          </p:nvSpPr>
          <p:spPr>
            <a:xfrm>
              <a:off x="3526175" y="3863875"/>
              <a:ext cx="226850" cy="310575"/>
            </a:xfrm>
            <a:custGeom>
              <a:rect b="b" l="l" r="r" t="t"/>
              <a:pathLst>
                <a:path extrusionOk="0" h="12423" w="9074">
                  <a:moveTo>
                    <a:pt x="3954" y="1"/>
                  </a:moveTo>
                  <a:cubicBezTo>
                    <a:pt x="2705" y="1"/>
                    <a:pt x="1696" y="1010"/>
                    <a:pt x="1696" y="2259"/>
                  </a:cubicBezTo>
                  <a:lnTo>
                    <a:pt x="1" y="2259"/>
                  </a:lnTo>
                  <a:lnTo>
                    <a:pt x="1" y="5081"/>
                  </a:lnTo>
                  <a:cubicBezTo>
                    <a:pt x="1247" y="5081"/>
                    <a:pt x="2259" y="6093"/>
                    <a:pt x="2259" y="7339"/>
                  </a:cubicBezTo>
                  <a:cubicBezTo>
                    <a:pt x="2259" y="8586"/>
                    <a:pt x="1247" y="9598"/>
                    <a:pt x="1" y="9598"/>
                  </a:cubicBezTo>
                  <a:lnTo>
                    <a:pt x="1" y="12422"/>
                  </a:lnTo>
                  <a:lnTo>
                    <a:pt x="7378" y="12422"/>
                  </a:lnTo>
                  <a:cubicBezTo>
                    <a:pt x="8315" y="12419"/>
                    <a:pt x="9070" y="11664"/>
                    <a:pt x="9073" y="10727"/>
                  </a:cubicBezTo>
                  <a:lnTo>
                    <a:pt x="9073" y="3952"/>
                  </a:lnTo>
                  <a:cubicBezTo>
                    <a:pt x="9070" y="3015"/>
                    <a:pt x="8315" y="2259"/>
                    <a:pt x="7378" y="2259"/>
                  </a:cubicBezTo>
                  <a:lnTo>
                    <a:pt x="6213" y="2259"/>
                  </a:lnTo>
                  <a:cubicBezTo>
                    <a:pt x="6213" y="1010"/>
                    <a:pt x="5201" y="1"/>
                    <a:pt x="39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74" name="Google Shape;974;p51"/>
          <p:cNvGrpSpPr/>
          <p:nvPr/>
        </p:nvGrpSpPr>
        <p:grpSpPr>
          <a:xfrm>
            <a:off x="4678165" y="2808229"/>
            <a:ext cx="339979" cy="335867"/>
            <a:chOff x="3858100" y="1435075"/>
            <a:chExt cx="487775" cy="481875"/>
          </a:xfrm>
        </p:grpSpPr>
        <p:sp>
          <p:nvSpPr>
            <p:cNvPr id="975" name="Google Shape;975;p51"/>
            <p:cNvSpPr/>
            <p:nvPr/>
          </p:nvSpPr>
          <p:spPr>
            <a:xfrm>
              <a:off x="3858100" y="1868750"/>
              <a:ext cx="55575" cy="48200"/>
            </a:xfrm>
            <a:custGeom>
              <a:rect b="b" l="l" r="r" t="t"/>
              <a:pathLst>
                <a:path extrusionOk="0" h="1928" w="2223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76" name="Google Shape;976;p51"/>
            <p:cNvSpPr/>
            <p:nvPr/>
          </p:nvSpPr>
          <p:spPr>
            <a:xfrm>
              <a:off x="3917950" y="1808500"/>
              <a:ext cx="60350" cy="48525"/>
            </a:xfrm>
            <a:custGeom>
              <a:rect b="b" l="l" r="r" t="t"/>
              <a:pathLst>
                <a:path extrusionOk="0" h="1941" w="2414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77" name="Google Shape;977;p51"/>
            <p:cNvSpPr/>
            <p:nvPr/>
          </p:nvSpPr>
          <p:spPr>
            <a:xfrm>
              <a:off x="3876450" y="1435075"/>
              <a:ext cx="450375" cy="251250"/>
            </a:xfrm>
            <a:custGeom>
              <a:rect b="b" l="l" r="r" t="t"/>
              <a:pathLst>
                <a:path extrusionOk="0" h="10050" w="18015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78" name="Google Shape;978;p51"/>
            <p:cNvSpPr/>
            <p:nvPr/>
          </p:nvSpPr>
          <p:spPr>
            <a:xfrm>
              <a:off x="4094925" y="1456025"/>
              <a:ext cx="250950" cy="445250"/>
            </a:xfrm>
            <a:custGeom>
              <a:rect b="b" l="l" r="r" t="t"/>
              <a:pathLst>
                <a:path extrusionOk="0" h="17810" w="10038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79" name="Google Shape;979;p51"/>
            <p:cNvSpPr/>
            <p:nvPr/>
          </p:nvSpPr>
          <p:spPr>
            <a:xfrm>
              <a:off x="3993575" y="1542825"/>
              <a:ext cx="245025" cy="242525"/>
            </a:xfrm>
            <a:custGeom>
              <a:rect b="b" l="l" r="r" t="t"/>
              <a:pathLst>
                <a:path extrusionOk="0" h="9701" w="9801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80" name="Google Shape;980;p51"/>
          <p:cNvGrpSpPr/>
          <p:nvPr/>
        </p:nvGrpSpPr>
        <p:grpSpPr>
          <a:xfrm>
            <a:off x="2677905" y="1320549"/>
            <a:ext cx="1989045" cy="1957636"/>
            <a:chOff x="827442" y="1166440"/>
            <a:chExt cx="2260022" cy="2224333"/>
          </a:xfrm>
        </p:grpSpPr>
        <p:sp>
          <p:nvSpPr>
            <p:cNvPr id="981" name="Google Shape;981;p51"/>
            <p:cNvSpPr/>
            <p:nvPr/>
          </p:nvSpPr>
          <p:spPr>
            <a:xfrm>
              <a:off x="827442" y="1166440"/>
              <a:ext cx="2260022" cy="2224333"/>
            </a:xfrm>
            <a:custGeom>
              <a:rect b="b" l="l" r="r" t="t"/>
              <a:pathLst>
                <a:path extrusionOk="0" h="37271" w="37869">
                  <a:moveTo>
                    <a:pt x="18935" y="1"/>
                  </a:moveTo>
                  <a:cubicBezTo>
                    <a:pt x="18152" y="1"/>
                    <a:pt x="17368" y="299"/>
                    <a:pt x="16770" y="897"/>
                  </a:cubicBezTo>
                  <a:lnTo>
                    <a:pt x="1197" y="16470"/>
                  </a:lnTo>
                  <a:cubicBezTo>
                    <a:pt x="1" y="17666"/>
                    <a:pt x="1" y="19605"/>
                    <a:pt x="1197" y="20801"/>
                  </a:cubicBezTo>
                  <a:lnTo>
                    <a:pt x="16769" y="36374"/>
                  </a:lnTo>
                  <a:cubicBezTo>
                    <a:pt x="17367" y="36972"/>
                    <a:pt x="18151" y="37271"/>
                    <a:pt x="18935" y="37271"/>
                  </a:cubicBezTo>
                  <a:cubicBezTo>
                    <a:pt x="19719" y="37271"/>
                    <a:pt x="20503" y="36972"/>
                    <a:pt x="21101" y="36374"/>
                  </a:cubicBezTo>
                  <a:lnTo>
                    <a:pt x="36674" y="20801"/>
                  </a:lnTo>
                  <a:cubicBezTo>
                    <a:pt x="37869" y="19605"/>
                    <a:pt x="37869" y="17666"/>
                    <a:pt x="36674" y="16470"/>
                  </a:cubicBezTo>
                  <a:lnTo>
                    <a:pt x="21101" y="897"/>
                  </a:lnTo>
                  <a:cubicBezTo>
                    <a:pt x="20503" y="299"/>
                    <a:pt x="19719" y="1"/>
                    <a:pt x="18935" y="1"/>
                  </a:cubicBezTo>
                  <a:close/>
                </a:path>
              </a:pathLst>
            </a:custGeom>
            <a:solidFill>
              <a:srgbClr val="00698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82" name="Google Shape;982;p51"/>
            <p:cNvSpPr txBox="1"/>
            <p:nvPr/>
          </p:nvSpPr>
          <p:spPr>
            <a:xfrm>
              <a:off x="1197103" y="1858050"/>
              <a:ext cx="1520700" cy="471300"/>
            </a:xfrm>
            <a:prstGeom prst="rect">
              <a:avLst/>
            </a:prstGeom>
            <a:noFill/>
            <a:ln cap="flat" cmpd="sng" w="9525">
              <a:solidFill>
                <a:srgbClr val="0069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C</a:t>
              </a:r>
              <a:endParaRPr b="1" sz="32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83" name="Google Shape;983;p51"/>
            <p:cNvSpPr txBox="1"/>
            <p:nvPr/>
          </p:nvSpPr>
          <p:spPr>
            <a:xfrm>
              <a:off x="1330790" y="2399660"/>
              <a:ext cx="1246800" cy="417600"/>
            </a:xfrm>
            <a:prstGeom prst="rect">
              <a:avLst/>
            </a:prstGeom>
            <a:noFill/>
            <a:ln cap="flat" cmpd="sng" w="9525">
              <a:solidFill>
                <a:srgbClr val="0069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80475" lIns="80475" spcFirstLastPara="1" rIns="80475" wrap="square" tIns="8047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1408"/>
                </a:spcAft>
                <a:buNone/>
              </a:pPr>
              <a:r>
                <a:rPr lang="en-US" sz="17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rPr>
                <a:t>7.294</a:t>
              </a:r>
              <a:endParaRPr sz="17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84" name="Google Shape;984;p51"/>
            <p:cNvSpPr/>
            <p:nvPr/>
          </p:nvSpPr>
          <p:spPr>
            <a:xfrm>
              <a:off x="1780291" y="1600298"/>
              <a:ext cx="41966" cy="21456"/>
            </a:xfrm>
            <a:custGeom>
              <a:rect b="b" l="l" r="r" t="t"/>
              <a:pathLst>
                <a:path extrusionOk="0" h="725" w="1418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85" name="Google Shape;985;p51"/>
            <p:cNvSpPr/>
            <p:nvPr/>
          </p:nvSpPr>
          <p:spPr>
            <a:xfrm>
              <a:off x="1782155" y="1530365"/>
              <a:ext cx="37319" cy="35455"/>
            </a:xfrm>
            <a:custGeom>
              <a:rect b="b" l="l" r="r" t="t"/>
              <a:pathLst>
                <a:path extrusionOk="0" h="1198" w="1261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1782155" y="1655522"/>
              <a:ext cx="37319" cy="36165"/>
            </a:xfrm>
            <a:custGeom>
              <a:rect b="b" l="l" r="r" t="t"/>
              <a:pathLst>
                <a:path extrusionOk="0" h="1222" w="1261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2092636" y="1600298"/>
              <a:ext cx="41966" cy="21456"/>
            </a:xfrm>
            <a:custGeom>
              <a:rect b="b" l="l" r="r" t="t"/>
              <a:pathLst>
                <a:path extrusionOk="0" h="725" w="1418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2094501" y="1530365"/>
              <a:ext cx="37319" cy="36165"/>
            </a:xfrm>
            <a:custGeom>
              <a:rect b="b" l="l" r="r" t="t"/>
              <a:pathLst>
                <a:path extrusionOk="0" h="1222" w="1261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89" name="Google Shape;989;p51"/>
            <p:cNvSpPr/>
            <p:nvPr/>
          </p:nvSpPr>
          <p:spPr>
            <a:xfrm>
              <a:off x="2094501" y="1656232"/>
              <a:ext cx="37319" cy="35455"/>
            </a:xfrm>
            <a:custGeom>
              <a:rect b="b" l="l" r="r" t="t"/>
              <a:pathLst>
                <a:path extrusionOk="0" h="1198" w="1261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0" name="Google Shape;990;p51"/>
            <p:cNvSpPr/>
            <p:nvPr/>
          </p:nvSpPr>
          <p:spPr>
            <a:xfrm>
              <a:off x="1826903" y="1474697"/>
              <a:ext cx="254576" cy="249634"/>
            </a:xfrm>
            <a:custGeom>
              <a:rect b="b" l="l" r="r" t="t"/>
              <a:pathLst>
                <a:path extrusionOk="0" h="8435" w="8602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1" name="Google Shape;991;p51"/>
            <p:cNvSpPr/>
            <p:nvPr/>
          </p:nvSpPr>
          <p:spPr>
            <a:xfrm>
              <a:off x="1935990" y="1647827"/>
              <a:ext cx="41995" cy="77421"/>
            </a:xfrm>
            <a:custGeom>
              <a:rect b="b" l="l" r="r" t="t"/>
              <a:pathLst>
                <a:path extrusionOk="0" h="2616" w="1419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2" name="Google Shape;992;p51"/>
            <p:cNvSpPr/>
            <p:nvPr/>
          </p:nvSpPr>
          <p:spPr>
            <a:xfrm>
              <a:off x="1884702" y="1746675"/>
              <a:ext cx="146406" cy="41048"/>
            </a:xfrm>
            <a:custGeom>
              <a:rect b="b" l="l" r="r" t="t"/>
              <a:pathLst>
                <a:path extrusionOk="0" h="1387" w="4947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3" name="Google Shape;993;p51"/>
            <p:cNvSpPr/>
            <p:nvPr/>
          </p:nvSpPr>
          <p:spPr>
            <a:xfrm>
              <a:off x="1939719" y="1593757"/>
              <a:ext cx="34508" cy="37083"/>
            </a:xfrm>
            <a:custGeom>
              <a:rect b="b" l="l" r="r" t="t"/>
              <a:pathLst>
                <a:path extrusionOk="0" h="1253" w="1166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994" name="Google Shape;994;p51"/>
            <p:cNvSpPr/>
            <p:nvPr/>
          </p:nvSpPr>
          <p:spPr>
            <a:xfrm>
              <a:off x="1907076" y="1809150"/>
              <a:ext cx="100741" cy="21456"/>
            </a:xfrm>
            <a:custGeom>
              <a:rect b="b" l="l" r="r" t="t"/>
              <a:pathLst>
                <a:path extrusionOk="0" h="725" w="3404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80475" lIns="80475" spcFirstLastPara="1" rIns="80475" wrap="square" tIns="804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995" name="Google Shape;99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51"/>
          <p:cNvSpPr txBox="1"/>
          <p:nvPr/>
        </p:nvSpPr>
        <p:spPr>
          <a:xfrm>
            <a:off x="4627100" y="864525"/>
            <a:ext cx="2757300" cy="3183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Annual</a:t>
            </a:r>
            <a:r>
              <a:rPr b="1" lang="en-US" sz="16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 2026 TEUS</a:t>
            </a:r>
            <a:endParaRPr b="1" sz="16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001" name="Google Shape;1001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200" y="-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52"/>
          <p:cNvSpPr txBox="1"/>
          <p:nvPr/>
        </p:nvSpPr>
        <p:spPr>
          <a:xfrm>
            <a:off x="3157100" y="476250"/>
            <a:ext cx="68931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4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2026 ACTION PLAN - </a:t>
            </a:r>
            <a:r>
              <a:rPr b="1" lang="en-US" sz="34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TPE LAD</a:t>
            </a:r>
            <a:endParaRPr b="1" i="0" sz="34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03" name="Google Shape;1003;p52"/>
          <p:cNvSpPr/>
          <p:nvPr/>
        </p:nvSpPr>
        <p:spPr>
          <a:xfrm>
            <a:off x="571500" y="106680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52"/>
          <p:cNvSpPr txBox="1"/>
          <p:nvPr/>
        </p:nvSpPr>
        <p:spPr>
          <a:xfrm>
            <a:off x="762550" y="1276263"/>
            <a:ext cx="1467000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888888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FRAMEWORK GUIDELINES</a:t>
            </a:r>
            <a:endParaRPr b="1" sz="17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005" name="Google Shape;1005;p52"/>
          <p:cNvCxnSpPr>
            <a:stCxn id="1004" idx="3"/>
            <a:endCxn id="1006" idx="1"/>
          </p:cNvCxnSpPr>
          <p:nvPr/>
        </p:nvCxnSpPr>
        <p:spPr>
          <a:xfrm>
            <a:off x="2229550" y="1581063"/>
            <a:ext cx="994200" cy="6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06" name="Google Shape;1006;p52"/>
          <p:cNvSpPr txBox="1"/>
          <p:nvPr/>
        </p:nvSpPr>
        <p:spPr>
          <a:xfrm>
            <a:off x="3223675" y="1356818"/>
            <a:ext cx="17907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AMP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Enlarge A/Cs &amp; Increase cargo volumes</a:t>
            </a:r>
            <a:endParaRPr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07" name="Google Shape;1007;p52"/>
          <p:cNvSpPr txBox="1"/>
          <p:nvPr/>
        </p:nvSpPr>
        <p:spPr>
          <a:xfrm>
            <a:off x="6283350" y="1424025"/>
            <a:ext cx="11814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GREEN X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08" name="Google Shape;1008;p52"/>
          <p:cNvSpPr txBox="1"/>
          <p:nvPr/>
        </p:nvSpPr>
        <p:spPr>
          <a:xfrm>
            <a:off x="8874225" y="1465238"/>
            <a:ext cx="14670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SALES LEAD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009" name="Google Shape;1009;p52"/>
          <p:cNvCxnSpPr>
            <a:stCxn id="1006" idx="3"/>
            <a:endCxn id="1007" idx="1"/>
          </p:cNvCxnSpPr>
          <p:nvPr/>
        </p:nvCxnSpPr>
        <p:spPr>
          <a:xfrm flipH="1" rot="10800000">
            <a:off x="5014375" y="1566968"/>
            <a:ext cx="1269000" cy="1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0" name="Google Shape;1010;p52"/>
          <p:cNvCxnSpPr>
            <a:endCxn id="1008" idx="1"/>
          </p:cNvCxnSpPr>
          <p:nvPr/>
        </p:nvCxnSpPr>
        <p:spPr>
          <a:xfrm>
            <a:off x="7600725" y="1560338"/>
            <a:ext cx="12735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011" name="Google Shape;1011;p52"/>
          <p:cNvGrpSpPr/>
          <p:nvPr/>
        </p:nvGrpSpPr>
        <p:grpSpPr>
          <a:xfrm>
            <a:off x="1368589" y="1782149"/>
            <a:ext cx="9086140" cy="4968896"/>
            <a:chOff x="1228835" y="1119575"/>
            <a:chExt cx="9707415" cy="5421599"/>
          </a:xfrm>
        </p:grpSpPr>
        <p:sp>
          <p:nvSpPr>
            <p:cNvPr id="1012" name="Google Shape;1012;p52"/>
            <p:cNvSpPr/>
            <p:nvPr/>
          </p:nvSpPr>
          <p:spPr>
            <a:xfrm>
              <a:off x="8149219" y="2012336"/>
              <a:ext cx="2029800" cy="1975500"/>
            </a:xfrm>
            <a:prstGeom prst="ellipse">
              <a:avLst/>
            </a:prstGeom>
            <a:solidFill>
              <a:srgbClr val="76DBAB"/>
            </a:solidFill>
            <a:ln>
              <a:noFill/>
            </a:ln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3"/>
            </a:p>
          </p:txBody>
        </p:sp>
        <p:sp>
          <p:nvSpPr>
            <p:cNvPr id="1013" name="Google Shape;1013;p52"/>
            <p:cNvSpPr/>
            <p:nvPr/>
          </p:nvSpPr>
          <p:spPr>
            <a:xfrm>
              <a:off x="5031943" y="3889799"/>
              <a:ext cx="2029800" cy="1975500"/>
            </a:xfrm>
            <a:prstGeom prst="ellipse">
              <a:avLst/>
            </a:prstGeom>
            <a:solidFill>
              <a:srgbClr val="00A896"/>
            </a:solidFill>
            <a:ln>
              <a:noFill/>
            </a:ln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83"/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1918092" y="2012336"/>
              <a:ext cx="2029800" cy="1975500"/>
            </a:xfrm>
            <a:prstGeom prst="ellipse">
              <a:avLst/>
            </a:prstGeom>
            <a:solidFill>
              <a:srgbClr val="009B4D"/>
            </a:solidFill>
            <a:ln>
              <a:noFill/>
            </a:ln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28"/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2267725" y="2352643"/>
              <a:ext cx="1330500" cy="129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03940" rotWithShape="0" algn="bl" dir="5400000" dist="138586">
                <a:srgbClr val="000000">
                  <a:alpha val="25000"/>
                </a:srgbClr>
              </a:outerShdw>
            </a:effectLst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231">
                  <a:solidFill>
                    <a:srgbClr val="009B4D"/>
                  </a:solidFill>
                  <a:latin typeface="Roboto"/>
                  <a:ea typeface="Roboto"/>
                  <a:cs typeface="Roboto"/>
                  <a:sym typeface="Roboto"/>
                </a:rPr>
                <a:t>G</a:t>
              </a:r>
              <a:endParaRPr b="1" sz="6231">
                <a:solidFill>
                  <a:srgbClr val="009B4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1305194" y="1311313"/>
              <a:ext cx="3248283" cy="3072333"/>
            </a:xfrm>
            <a:custGeom>
              <a:rect b="b" l="l" r="r" t="t"/>
              <a:pathLst>
                <a:path extrusionOk="0" h="39620" w="40773">
                  <a:moveTo>
                    <a:pt x="19788" y="0"/>
                  </a:moveTo>
                  <a:lnTo>
                    <a:pt x="17694" y="171"/>
                  </a:lnTo>
                  <a:lnTo>
                    <a:pt x="15685" y="513"/>
                  </a:lnTo>
                  <a:lnTo>
                    <a:pt x="13719" y="1111"/>
                  </a:lnTo>
                  <a:lnTo>
                    <a:pt x="10941" y="2265"/>
                  </a:lnTo>
                  <a:lnTo>
                    <a:pt x="7608" y="4445"/>
                  </a:lnTo>
                  <a:lnTo>
                    <a:pt x="4787" y="7223"/>
                  </a:lnTo>
                  <a:lnTo>
                    <a:pt x="2522" y="10514"/>
                  </a:lnTo>
                  <a:lnTo>
                    <a:pt x="1282" y="13249"/>
                  </a:lnTo>
                  <a:lnTo>
                    <a:pt x="641" y="15215"/>
                  </a:lnTo>
                  <a:lnTo>
                    <a:pt x="256" y="17224"/>
                  </a:lnTo>
                  <a:lnTo>
                    <a:pt x="0" y="19318"/>
                  </a:lnTo>
                  <a:lnTo>
                    <a:pt x="0" y="20387"/>
                  </a:lnTo>
                  <a:lnTo>
                    <a:pt x="0" y="38807"/>
                  </a:lnTo>
                  <a:lnTo>
                    <a:pt x="43" y="39149"/>
                  </a:lnTo>
                  <a:lnTo>
                    <a:pt x="470" y="39577"/>
                  </a:lnTo>
                  <a:lnTo>
                    <a:pt x="812" y="39619"/>
                  </a:lnTo>
                  <a:lnTo>
                    <a:pt x="1111" y="39577"/>
                  </a:lnTo>
                  <a:lnTo>
                    <a:pt x="1539" y="39149"/>
                  </a:lnTo>
                  <a:lnTo>
                    <a:pt x="1624" y="38807"/>
                  </a:lnTo>
                  <a:lnTo>
                    <a:pt x="1624" y="20729"/>
                  </a:lnTo>
                  <a:lnTo>
                    <a:pt x="1667" y="18805"/>
                  </a:lnTo>
                  <a:lnTo>
                    <a:pt x="2393" y="15173"/>
                  </a:lnTo>
                  <a:lnTo>
                    <a:pt x="3761" y="11796"/>
                  </a:lnTo>
                  <a:lnTo>
                    <a:pt x="5727" y="8762"/>
                  </a:lnTo>
                  <a:lnTo>
                    <a:pt x="8206" y="6155"/>
                  </a:lnTo>
                  <a:lnTo>
                    <a:pt x="11112" y="4060"/>
                  </a:lnTo>
                  <a:lnTo>
                    <a:pt x="14403" y="2565"/>
                  </a:lnTo>
                  <a:lnTo>
                    <a:pt x="18036" y="1710"/>
                  </a:lnTo>
                  <a:lnTo>
                    <a:pt x="19959" y="1582"/>
                  </a:lnTo>
                  <a:lnTo>
                    <a:pt x="21882" y="1624"/>
                  </a:lnTo>
                  <a:lnTo>
                    <a:pt x="25643" y="2308"/>
                  </a:lnTo>
                  <a:lnTo>
                    <a:pt x="29105" y="3718"/>
                  </a:lnTo>
                  <a:lnTo>
                    <a:pt x="32140" y="5727"/>
                  </a:lnTo>
                  <a:lnTo>
                    <a:pt x="34789" y="8249"/>
                  </a:lnTo>
                  <a:lnTo>
                    <a:pt x="36841" y="11283"/>
                  </a:lnTo>
                  <a:lnTo>
                    <a:pt x="38337" y="14702"/>
                  </a:lnTo>
                  <a:lnTo>
                    <a:pt x="39106" y="18421"/>
                  </a:lnTo>
                  <a:lnTo>
                    <a:pt x="39149" y="20387"/>
                  </a:lnTo>
                  <a:lnTo>
                    <a:pt x="39149" y="39619"/>
                  </a:lnTo>
                  <a:lnTo>
                    <a:pt x="40773" y="39619"/>
                  </a:lnTo>
                  <a:lnTo>
                    <a:pt x="40773" y="20771"/>
                  </a:lnTo>
                  <a:lnTo>
                    <a:pt x="40687" y="18677"/>
                  </a:lnTo>
                  <a:lnTo>
                    <a:pt x="39918" y="14702"/>
                  </a:lnTo>
                  <a:lnTo>
                    <a:pt x="38422" y="11027"/>
                  </a:lnTo>
                  <a:lnTo>
                    <a:pt x="36285" y="7736"/>
                  </a:lnTo>
                  <a:lnTo>
                    <a:pt x="33593" y="4915"/>
                  </a:lnTo>
                  <a:lnTo>
                    <a:pt x="30430" y="2650"/>
                  </a:lnTo>
                  <a:lnTo>
                    <a:pt x="26840" y="1026"/>
                  </a:lnTo>
                  <a:lnTo>
                    <a:pt x="23934" y="299"/>
                  </a:lnTo>
                  <a:lnTo>
                    <a:pt x="21925" y="43"/>
                  </a:lnTo>
                  <a:lnTo>
                    <a:pt x="2085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52"/>
            <p:cNvSpPr/>
            <p:nvPr/>
          </p:nvSpPr>
          <p:spPr>
            <a:xfrm>
              <a:off x="4424101" y="3279942"/>
              <a:ext cx="3248363" cy="3261233"/>
            </a:xfrm>
            <a:custGeom>
              <a:rect b="b" l="l" r="r" t="t"/>
              <a:pathLst>
                <a:path extrusionOk="0" h="42056" w="40774">
                  <a:moveTo>
                    <a:pt x="1" y="0"/>
                  </a:moveTo>
                  <a:lnTo>
                    <a:pt x="1" y="21968"/>
                  </a:lnTo>
                  <a:lnTo>
                    <a:pt x="44" y="22994"/>
                  </a:lnTo>
                  <a:lnTo>
                    <a:pt x="257" y="25045"/>
                  </a:lnTo>
                  <a:lnTo>
                    <a:pt x="941" y="27952"/>
                  </a:lnTo>
                  <a:lnTo>
                    <a:pt x="2522" y="31584"/>
                  </a:lnTo>
                  <a:lnTo>
                    <a:pt x="4745" y="34790"/>
                  </a:lnTo>
                  <a:lnTo>
                    <a:pt x="7480" y="37482"/>
                  </a:lnTo>
                  <a:lnTo>
                    <a:pt x="10728" y="39662"/>
                  </a:lnTo>
                  <a:lnTo>
                    <a:pt x="14361" y="41158"/>
                  </a:lnTo>
                  <a:lnTo>
                    <a:pt x="17310" y="41799"/>
                  </a:lnTo>
                  <a:lnTo>
                    <a:pt x="19319" y="42013"/>
                  </a:lnTo>
                  <a:lnTo>
                    <a:pt x="20387" y="42056"/>
                  </a:lnTo>
                  <a:lnTo>
                    <a:pt x="21413" y="42013"/>
                  </a:lnTo>
                  <a:lnTo>
                    <a:pt x="23465" y="41799"/>
                  </a:lnTo>
                  <a:lnTo>
                    <a:pt x="26414" y="41158"/>
                  </a:lnTo>
                  <a:lnTo>
                    <a:pt x="30004" y="39662"/>
                  </a:lnTo>
                  <a:lnTo>
                    <a:pt x="33252" y="37482"/>
                  </a:lnTo>
                  <a:lnTo>
                    <a:pt x="36030" y="34790"/>
                  </a:lnTo>
                  <a:lnTo>
                    <a:pt x="38209" y="31584"/>
                  </a:lnTo>
                  <a:lnTo>
                    <a:pt x="39791" y="27952"/>
                  </a:lnTo>
                  <a:lnTo>
                    <a:pt x="40517" y="25045"/>
                  </a:lnTo>
                  <a:lnTo>
                    <a:pt x="40731" y="22994"/>
                  </a:lnTo>
                  <a:lnTo>
                    <a:pt x="40774" y="21968"/>
                  </a:lnTo>
                  <a:lnTo>
                    <a:pt x="40774" y="0"/>
                  </a:lnTo>
                  <a:lnTo>
                    <a:pt x="39150" y="0"/>
                  </a:lnTo>
                  <a:lnTo>
                    <a:pt x="39150" y="21968"/>
                  </a:lnTo>
                  <a:lnTo>
                    <a:pt x="39064" y="23891"/>
                  </a:lnTo>
                  <a:lnTo>
                    <a:pt x="38295" y="27482"/>
                  </a:lnTo>
                  <a:lnTo>
                    <a:pt x="36842" y="30815"/>
                  </a:lnTo>
                  <a:lnTo>
                    <a:pt x="34790" y="33764"/>
                  </a:lnTo>
                  <a:lnTo>
                    <a:pt x="32226" y="36286"/>
                  </a:lnTo>
                  <a:lnTo>
                    <a:pt x="29277" y="38252"/>
                  </a:lnTo>
                  <a:lnTo>
                    <a:pt x="25901" y="39662"/>
                  </a:lnTo>
                  <a:lnTo>
                    <a:pt x="22268" y="40389"/>
                  </a:lnTo>
                  <a:lnTo>
                    <a:pt x="20387" y="40431"/>
                  </a:lnTo>
                  <a:lnTo>
                    <a:pt x="18464" y="40389"/>
                  </a:lnTo>
                  <a:lnTo>
                    <a:pt x="14831" y="39662"/>
                  </a:lnTo>
                  <a:lnTo>
                    <a:pt x="11498" y="38252"/>
                  </a:lnTo>
                  <a:lnTo>
                    <a:pt x="8506" y="36286"/>
                  </a:lnTo>
                  <a:lnTo>
                    <a:pt x="5984" y="33764"/>
                  </a:lnTo>
                  <a:lnTo>
                    <a:pt x="3933" y="30815"/>
                  </a:lnTo>
                  <a:lnTo>
                    <a:pt x="2480" y="27482"/>
                  </a:lnTo>
                  <a:lnTo>
                    <a:pt x="1710" y="23891"/>
                  </a:lnTo>
                  <a:lnTo>
                    <a:pt x="1582" y="21968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52"/>
            <p:cNvSpPr/>
            <p:nvPr/>
          </p:nvSpPr>
          <p:spPr>
            <a:xfrm>
              <a:off x="7539662" y="1284793"/>
              <a:ext cx="3248363" cy="3098853"/>
            </a:xfrm>
            <a:custGeom>
              <a:rect b="b" l="l" r="r" t="t"/>
              <a:pathLst>
                <a:path extrusionOk="0" h="39962" w="40774">
                  <a:moveTo>
                    <a:pt x="19362" y="0"/>
                  </a:moveTo>
                  <a:lnTo>
                    <a:pt x="17268" y="214"/>
                  </a:lnTo>
                  <a:lnTo>
                    <a:pt x="15259" y="641"/>
                  </a:lnTo>
                  <a:lnTo>
                    <a:pt x="13336" y="1240"/>
                  </a:lnTo>
                  <a:lnTo>
                    <a:pt x="10558" y="2479"/>
                  </a:lnTo>
                  <a:lnTo>
                    <a:pt x="7309" y="4702"/>
                  </a:lnTo>
                  <a:lnTo>
                    <a:pt x="4531" y="7522"/>
                  </a:lnTo>
                  <a:lnTo>
                    <a:pt x="2352" y="10856"/>
                  </a:lnTo>
                  <a:lnTo>
                    <a:pt x="1155" y="13591"/>
                  </a:lnTo>
                  <a:lnTo>
                    <a:pt x="599" y="15557"/>
                  </a:lnTo>
                  <a:lnTo>
                    <a:pt x="215" y="17566"/>
                  </a:lnTo>
                  <a:lnTo>
                    <a:pt x="1" y="19660"/>
                  </a:lnTo>
                  <a:lnTo>
                    <a:pt x="1" y="20729"/>
                  </a:lnTo>
                  <a:lnTo>
                    <a:pt x="1" y="39961"/>
                  </a:lnTo>
                  <a:lnTo>
                    <a:pt x="1625" y="39961"/>
                  </a:lnTo>
                  <a:lnTo>
                    <a:pt x="1625" y="20729"/>
                  </a:lnTo>
                  <a:lnTo>
                    <a:pt x="1668" y="18763"/>
                  </a:lnTo>
                  <a:lnTo>
                    <a:pt x="2352" y="15044"/>
                  </a:lnTo>
                  <a:lnTo>
                    <a:pt x="3762" y="11625"/>
                  </a:lnTo>
                  <a:lnTo>
                    <a:pt x="5771" y="8548"/>
                  </a:lnTo>
                  <a:lnTo>
                    <a:pt x="8335" y="5984"/>
                  </a:lnTo>
                  <a:lnTo>
                    <a:pt x="11327" y="3890"/>
                  </a:lnTo>
                  <a:lnTo>
                    <a:pt x="14746" y="2436"/>
                  </a:lnTo>
                  <a:lnTo>
                    <a:pt x="18464" y="1667"/>
                  </a:lnTo>
                  <a:lnTo>
                    <a:pt x="20387" y="1624"/>
                  </a:lnTo>
                  <a:lnTo>
                    <a:pt x="22353" y="1667"/>
                  </a:lnTo>
                  <a:lnTo>
                    <a:pt x="26072" y="2436"/>
                  </a:lnTo>
                  <a:lnTo>
                    <a:pt x="29448" y="3890"/>
                  </a:lnTo>
                  <a:lnTo>
                    <a:pt x="32483" y="5984"/>
                  </a:lnTo>
                  <a:lnTo>
                    <a:pt x="35047" y="8548"/>
                  </a:lnTo>
                  <a:lnTo>
                    <a:pt x="37056" y="11625"/>
                  </a:lnTo>
                  <a:lnTo>
                    <a:pt x="38466" y="15044"/>
                  </a:lnTo>
                  <a:lnTo>
                    <a:pt x="39150" y="18763"/>
                  </a:lnTo>
                  <a:lnTo>
                    <a:pt x="39193" y="20729"/>
                  </a:lnTo>
                  <a:lnTo>
                    <a:pt x="39193" y="39961"/>
                  </a:lnTo>
                  <a:lnTo>
                    <a:pt x="40774" y="39961"/>
                  </a:lnTo>
                  <a:lnTo>
                    <a:pt x="40774" y="20729"/>
                  </a:lnTo>
                  <a:lnTo>
                    <a:pt x="40774" y="19660"/>
                  </a:lnTo>
                  <a:lnTo>
                    <a:pt x="40603" y="17566"/>
                  </a:lnTo>
                  <a:lnTo>
                    <a:pt x="40218" y="15557"/>
                  </a:lnTo>
                  <a:lnTo>
                    <a:pt x="39663" y="13591"/>
                  </a:lnTo>
                  <a:lnTo>
                    <a:pt x="38466" y="10856"/>
                  </a:lnTo>
                  <a:lnTo>
                    <a:pt x="36286" y="7522"/>
                  </a:lnTo>
                  <a:lnTo>
                    <a:pt x="33508" y="4702"/>
                  </a:lnTo>
                  <a:lnTo>
                    <a:pt x="30217" y="2479"/>
                  </a:lnTo>
                  <a:lnTo>
                    <a:pt x="27482" y="1240"/>
                  </a:lnTo>
                  <a:lnTo>
                    <a:pt x="25559" y="641"/>
                  </a:lnTo>
                  <a:lnTo>
                    <a:pt x="23550" y="214"/>
                  </a:lnTo>
                  <a:lnTo>
                    <a:pt x="2145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52"/>
            <p:cNvSpPr txBox="1"/>
            <p:nvPr/>
          </p:nvSpPr>
          <p:spPr>
            <a:xfrm>
              <a:off x="1305161" y="4193931"/>
              <a:ext cx="32196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66025" spcFirstLastPara="1" rIns="2660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42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Scope Jan-Dec 2025 </a:t>
              </a:r>
              <a:r>
                <a:rPr lang="en-US" sz="1442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568.824teus; </a:t>
              </a:r>
              <a:r>
                <a:rPr i="1" lang="en-US" sz="1542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share </a:t>
              </a:r>
              <a:r>
                <a:rPr b="1" i="1" lang="en-US" sz="1542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16%</a:t>
              </a:r>
              <a:r>
                <a:rPr i="1" lang="en-US" sz="1542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, ranking </a:t>
              </a:r>
              <a:r>
                <a:rPr b="1" i="1" lang="en-US" sz="1542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3</a:t>
              </a:r>
              <a:r>
                <a:rPr i="1" lang="en-US" sz="1542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 / 14 </a:t>
              </a:r>
              <a:endParaRPr b="1" i="1" sz="1199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0" name="Google Shape;1020;p52"/>
            <p:cNvSpPr txBox="1"/>
            <p:nvPr/>
          </p:nvSpPr>
          <p:spPr>
            <a:xfrm>
              <a:off x="1228835" y="4774976"/>
              <a:ext cx="3296100" cy="17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66025" spcFirstLastPara="1" rIns="2660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Secure Key Tenders (70%).</a:t>
              </a:r>
              <a:endParaRPr sz="13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Maintain small &amp; medium BCO</a:t>
              </a:r>
              <a:endParaRPr sz="13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Develop NAC local NVOs</a:t>
              </a:r>
              <a:endParaRPr sz="13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Promote WSA6 (Direct)</a:t>
              </a:r>
              <a:endParaRPr sz="13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Report  weekly potential BIZ</a:t>
              </a:r>
              <a:endParaRPr sz="13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Provide feedback local market trends </a:t>
              </a:r>
              <a:endParaRPr sz="1157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1" name="Google Shape;1021;p52"/>
            <p:cNvSpPr txBox="1"/>
            <p:nvPr/>
          </p:nvSpPr>
          <p:spPr>
            <a:xfrm>
              <a:off x="4400737" y="1529884"/>
              <a:ext cx="32961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66025" spcFirstLastPara="1" rIns="2660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48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Scope Jan-Dec 2025 </a:t>
              </a:r>
              <a:r>
                <a:rPr lang="en-US" sz="1448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81.969teus; </a:t>
              </a:r>
              <a:r>
                <a:rPr i="1" lang="en-US" sz="1548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share </a:t>
              </a:r>
              <a:r>
                <a:rPr b="1" i="1" lang="en-US" sz="1548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25</a:t>
              </a:r>
              <a:r>
                <a:rPr i="1" lang="en-US" sz="1548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%, ranking </a:t>
              </a:r>
              <a:r>
                <a:rPr b="1" i="1" lang="en-US" sz="1548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2 </a:t>
              </a:r>
              <a:r>
                <a:rPr i="1" lang="en-US" sz="1548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/13</a:t>
              </a:r>
              <a:endParaRPr b="1" i="1" sz="2436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2" name="Google Shape;1022;p52"/>
            <p:cNvSpPr txBox="1"/>
            <p:nvPr/>
          </p:nvSpPr>
          <p:spPr>
            <a:xfrm>
              <a:off x="4472655" y="2197960"/>
              <a:ext cx="3219600" cy="17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66025" spcFirstLastPara="1" rIns="2660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</a:t>
              </a:r>
              <a:r>
                <a:rPr lang="en-US" sz="12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Secure Key tender (54%)</a:t>
              </a:r>
              <a:endParaRPr sz="12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Grow along medium A/C </a:t>
              </a:r>
              <a:endParaRPr sz="12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Promote FOB light BIZ.</a:t>
              </a:r>
              <a:endParaRPr sz="12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Close regular RH volumes</a:t>
              </a:r>
              <a:endParaRPr sz="12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Strengthen COBQL share</a:t>
              </a:r>
              <a:endParaRPr sz="12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Enlarge COCTG &amp; COSMM volume</a:t>
              </a:r>
              <a:endParaRPr sz="1299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9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Monitor T/S  PACCT reducing idle cargo from ASI</a:t>
              </a:r>
              <a:endParaRPr sz="1299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3" name="Google Shape;1023;p52"/>
            <p:cNvSpPr txBox="1"/>
            <p:nvPr/>
          </p:nvSpPr>
          <p:spPr>
            <a:xfrm>
              <a:off x="7640149" y="4103860"/>
              <a:ext cx="32481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66025" spcFirstLastPara="1" rIns="2660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Scope Jan-Dec 2025 </a:t>
              </a:r>
              <a:r>
                <a:rPr lang="en-US" sz="14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15.153teus; </a:t>
              </a:r>
              <a:r>
                <a:rPr i="1" lang="en-US" sz="15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share </a:t>
              </a:r>
              <a:r>
                <a:rPr b="1" i="1" lang="en-US" sz="15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25%</a:t>
              </a:r>
              <a:r>
                <a:rPr i="1" lang="en-US" sz="15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, ranking </a:t>
              </a:r>
              <a:r>
                <a:rPr b="1" i="1" lang="en-US" sz="15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2</a:t>
              </a:r>
              <a:r>
                <a:rPr i="1" lang="en-US" sz="15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 /12</a:t>
              </a:r>
              <a:endParaRPr b="1" i="1" sz="1591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4" name="Google Shape;1024;p52"/>
            <p:cNvSpPr txBox="1"/>
            <p:nvPr/>
          </p:nvSpPr>
          <p:spPr>
            <a:xfrm>
              <a:off x="7640149" y="5067318"/>
              <a:ext cx="3296100" cy="119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66025" spcFirstLastPara="1" rIns="266025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Preserve regular OWN SQ Scrap, Glycerin, Sugar confection BIZ</a:t>
              </a:r>
              <a:endParaRPr sz="1300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Find and close spot &amp; project vols</a:t>
              </a:r>
              <a:endParaRPr sz="1300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Develop new destinations AFR &amp; MIDEAST</a:t>
              </a:r>
              <a:endParaRPr sz="1300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GreenX to F.E Base Ports</a:t>
              </a:r>
              <a:endParaRPr sz="1300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WSA6  to KRPUS, CNNBO &amp; CNQND</a:t>
              </a:r>
              <a:endParaRPr sz="1300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25" name="Google Shape;1025;p52"/>
            <p:cNvSpPr/>
            <p:nvPr/>
          </p:nvSpPr>
          <p:spPr>
            <a:xfrm rot="5400000">
              <a:off x="2674669" y="1147925"/>
              <a:ext cx="516000" cy="459300"/>
            </a:xfrm>
            <a:prstGeom prst="triangle">
              <a:avLst>
                <a:gd fmla="val 50000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2"/>
            <p:cNvSpPr/>
            <p:nvPr/>
          </p:nvSpPr>
          <p:spPr>
            <a:xfrm rot="5400000">
              <a:off x="8907428" y="1147925"/>
              <a:ext cx="516000" cy="459300"/>
            </a:xfrm>
            <a:prstGeom prst="triangle">
              <a:avLst>
                <a:gd fmla="val 50000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5381293" y="4223646"/>
              <a:ext cx="1330500" cy="129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03940" rotWithShape="0" algn="bl" dir="5400000" dist="138586">
                <a:srgbClr val="000000">
                  <a:alpha val="25000"/>
                </a:srgbClr>
              </a:outerShdw>
            </a:effectLst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231">
                  <a:solidFill>
                    <a:srgbClr val="33A796"/>
                  </a:solidFill>
                  <a:latin typeface="Roboto"/>
                  <a:ea typeface="Roboto"/>
                  <a:cs typeface="Roboto"/>
                  <a:sym typeface="Roboto"/>
                </a:rPr>
                <a:t>C</a:t>
              </a:r>
              <a:endParaRPr b="1" sz="6231">
                <a:solidFill>
                  <a:srgbClr val="33A796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8" name="Google Shape;1028;p52"/>
            <p:cNvSpPr/>
            <p:nvPr/>
          </p:nvSpPr>
          <p:spPr>
            <a:xfrm>
              <a:off x="8524746" y="2352518"/>
              <a:ext cx="1330500" cy="129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103940" rotWithShape="0" algn="bl" dir="5400000" dist="138586">
                <a:srgbClr val="000000">
                  <a:alpha val="25000"/>
                </a:srgbClr>
              </a:outerShdw>
            </a:effectLst>
          </p:spPr>
          <p:txBody>
            <a:bodyPr anchorCtr="0" anchor="ctr" bIns="133025" lIns="133025" spcFirstLastPara="1" rIns="133025" wrap="square" tIns="1330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6231">
                  <a:solidFill>
                    <a:srgbClr val="81DAAB"/>
                  </a:solidFill>
                  <a:latin typeface="Roboto"/>
                  <a:ea typeface="Roboto"/>
                  <a:cs typeface="Roboto"/>
                  <a:sym typeface="Roboto"/>
                </a:rPr>
                <a:t>Y</a:t>
              </a:r>
              <a:endParaRPr b="1" sz="6231">
                <a:solidFill>
                  <a:srgbClr val="81DAAB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029" name="Google Shape;1029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47159" y="-649187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idx="9" type="ctrTitle"/>
          </p:nvPr>
        </p:nvSpPr>
        <p:spPr>
          <a:xfrm rot="5400000">
            <a:off x="9468450" y="1623625"/>
            <a:ext cx="2741700" cy="650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latin typeface="Candara"/>
                <a:ea typeface="Candara"/>
                <a:cs typeface="Candara"/>
                <a:sym typeface="Candara"/>
              </a:rPr>
              <a:t>AGENDA</a:t>
            </a:r>
            <a:endParaRPr sz="4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9" name="Google Shape;199;p35"/>
          <p:cNvSpPr/>
          <p:nvPr/>
        </p:nvSpPr>
        <p:spPr>
          <a:xfrm flipH="1" rot="-5400000">
            <a:off x="-1277183" y="1277250"/>
            <a:ext cx="6854400" cy="429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9B4D"/>
              </a:highlight>
            </a:endParaRPr>
          </a:p>
        </p:txBody>
      </p:sp>
      <p:sp>
        <p:nvSpPr>
          <p:cNvPr id="200" name="Google Shape;200;p35"/>
          <p:cNvSpPr txBox="1"/>
          <p:nvPr>
            <p:ph idx="7" type="subTitle"/>
          </p:nvPr>
        </p:nvSpPr>
        <p:spPr>
          <a:xfrm>
            <a:off x="4967775" y="3300250"/>
            <a:ext cx="2799600" cy="370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500">
                <a:solidFill>
                  <a:srgbClr val="64748B"/>
                </a:solidFill>
                <a:latin typeface="Candara"/>
                <a:ea typeface="Candara"/>
                <a:cs typeface="Candara"/>
                <a:sym typeface="Candara"/>
              </a:rPr>
              <a:t>Performance Review (LAD/EGA/ELA)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1" name="Google Shape;201;p35"/>
          <p:cNvSpPr txBox="1"/>
          <p:nvPr>
            <p:ph idx="6" type="ctrTitle"/>
          </p:nvPr>
        </p:nvSpPr>
        <p:spPr>
          <a:xfrm>
            <a:off x="4967775" y="3148325"/>
            <a:ext cx="1498200" cy="370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2025 KPI</a:t>
            </a:r>
            <a:endParaRPr sz="18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2" name="Google Shape;202;p35"/>
          <p:cNvSpPr txBox="1"/>
          <p:nvPr>
            <p:ph idx="8" type="title"/>
          </p:nvPr>
        </p:nvSpPr>
        <p:spPr>
          <a:xfrm>
            <a:off x="2697343" y="3097950"/>
            <a:ext cx="20979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3" name="Google Shape;203;p35"/>
          <p:cNvSpPr txBox="1"/>
          <p:nvPr>
            <p:ph type="ctrTitle"/>
          </p:nvPr>
        </p:nvSpPr>
        <p:spPr>
          <a:xfrm>
            <a:off x="4962300" y="872150"/>
            <a:ext cx="2423400" cy="414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1800"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Economic Status</a:t>
            </a:r>
            <a:endParaRPr sz="18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4" name="Google Shape;204;p35"/>
          <p:cNvSpPr txBox="1"/>
          <p:nvPr>
            <p:ph idx="1" type="subTitle"/>
          </p:nvPr>
        </p:nvSpPr>
        <p:spPr>
          <a:xfrm>
            <a:off x="4962300" y="1070025"/>
            <a:ext cx="3514500" cy="370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64748B"/>
                </a:solidFill>
                <a:latin typeface="Candara"/>
                <a:ea typeface="Candara"/>
                <a:cs typeface="Candara"/>
                <a:sym typeface="Candara"/>
              </a:rPr>
              <a:t>GDP Forecast , Inflation , USA Tariff 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5" name="Google Shape;205;p35"/>
          <p:cNvSpPr txBox="1"/>
          <p:nvPr>
            <p:ph idx="2" type="title"/>
          </p:nvPr>
        </p:nvSpPr>
        <p:spPr>
          <a:xfrm>
            <a:off x="2697343" y="872150"/>
            <a:ext cx="23187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6" name="Google Shape;206;p35"/>
          <p:cNvSpPr txBox="1"/>
          <p:nvPr>
            <p:ph idx="3" type="ctrTitle"/>
          </p:nvPr>
        </p:nvSpPr>
        <p:spPr>
          <a:xfrm>
            <a:off x="4964125" y="1968350"/>
            <a:ext cx="1782600" cy="434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70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Cargo Flow</a:t>
            </a:r>
            <a:endParaRPr sz="18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7" name="Google Shape;207;p35"/>
          <p:cNvSpPr txBox="1"/>
          <p:nvPr>
            <p:ph idx="4" type="subTitle"/>
          </p:nvPr>
        </p:nvSpPr>
        <p:spPr>
          <a:xfrm>
            <a:off x="4964100" y="2185150"/>
            <a:ext cx="1540800" cy="434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500">
                <a:solidFill>
                  <a:srgbClr val="64748B"/>
                </a:solidFill>
                <a:latin typeface="Candara"/>
                <a:ea typeface="Candara"/>
                <a:cs typeface="Candara"/>
                <a:sym typeface="Candara"/>
              </a:rPr>
              <a:t>Import/Export 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08" name="Google Shape;208;p35"/>
          <p:cNvSpPr txBox="1"/>
          <p:nvPr>
            <p:ph idx="5" type="title"/>
          </p:nvPr>
        </p:nvSpPr>
        <p:spPr>
          <a:xfrm>
            <a:off x="2697343" y="1985050"/>
            <a:ext cx="21537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9" name="Google Shape;209;p35"/>
          <p:cNvSpPr txBox="1"/>
          <p:nvPr>
            <p:ph idx="13" type="ctrTitle"/>
          </p:nvPr>
        </p:nvSpPr>
        <p:spPr>
          <a:xfrm>
            <a:off x="4967775" y="4264075"/>
            <a:ext cx="2423400" cy="370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Operations KPI</a:t>
            </a:r>
            <a:endParaRPr sz="18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0" name="Google Shape;210;p35"/>
          <p:cNvSpPr txBox="1"/>
          <p:nvPr>
            <p:ph idx="14" type="subTitle"/>
          </p:nvPr>
        </p:nvSpPr>
        <p:spPr>
          <a:xfrm>
            <a:off x="4967775" y="4415375"/>
            <a:ext cx="2846400" cy="370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64748B"/>
                </a:solidFill>
                <a:latin typeface="Candara"/>
                <a:ea typeface="Candara"/>
                <a:cs typeface="Candara"/>
                <a:sym typeface="Candara"/>
              </a:rPr>
              <a:t>ECD/IMD &amp; OCD/OPD Review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1" name="Google Shape;211;p35"/>
          <p:cNvSpPr txBox="1"/>
          <p:nvPr>
            <p:ph idx="15" type="title"/>
          </p:nvPr>
        </p:nvSpPr>
        <p:spPr>
          <a:xfrm>
            <a:off x="2697343" y="4210850"/>
            <a:ext cx="20979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2" name="Google Shape;212;p35"/>
          <p:cNvSpPr txBox="1"/>
          <p:nvPr>
            <p:ph idx="16" type="ctrTitle"/>
          </p:nvPr>
        </p:nvSpPr>
        <p:spPr>
          <a:xfrm>
            <a:off x="5051250" y="5319550"/>
            <a:ext cx="1638600" cy="434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2026 Goals</a:t>
            </a:r>
            <a:endParaRPr sz="18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3" name="Google Shape;213;p35"/>
          <p:cNvSpPr txBox="1"/>
          <p:nvPr>
            <p:ph idx="17" type="subTitle"/>
          </p:nvPr>
        </p:nvSpPr>
        <p:spPr>
          <a:xfrm>
            <a:off x="5045775" y="5635750"/>
            <a:ext cx="2267400" cy="370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64748B"/>
                </a:solidFill>
                <a:latin typeface="Candara"/>
                <a:ea typeface="Candara"/>
                <a:cs typeface="Candara"/>
                <a:sym typeface="Candara"/>
              </a:rPr>
              <a:t>Strategy &amp; Targets</a:t>
            </a:r>
            <a:endParaRPr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14" name="Google Shape;214;p35"/>
          <p:cNvSpPr txBox="1"/>
          <p:nvPr>
            <p:ph idx="18" type="title"/>
          </p:nvPr>
        </p:nvSpPr>
        <p:spPr>
          <a:xfrm>
            <a:off x="2697343" y="5323750"/>
            <a:ext cx="2097900" cy="770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05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1075" y="1952087"/>
            <a:ext cx="546700" cy="5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1087" y="806250"/>
            <a:ext cx="546675" cy="5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4487" y="4197162"/>
            <a:ext cx="599887" cy="59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1075" y="3010625"/>
            <a:ext cx="546700" cy="5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1078" y="5323750"/>
            <a:ext cx="650100" cy="65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034" name="Google Shape;103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22" y="-992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53"/>
          <p:cNvSpPr txBox="1"/>
          <p:nvPr/>
        </p:nvSpPr>
        <p:spPr>
          <a:xfrm>
            <a:off x="3025225" y="494725"/>
            <a:ext cx="6855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2026 ACTION PLAN - EGA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6" name="Google Shape;1036;p53"/>
          <p:cNvSpPr/>
          <p:nvPr/>
        </p:nvSpPr>
        <p:spPr>
          <a:xfrm>
            <a:off x="571500" y="106680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53"/>
          <p:cNvSpPr txBox="1"/>
          <p:nvPr/>
        </p:nvSpPr>
        <p:spPr>
          <a:xfrm>
            <a:off x="762550" y="1276263"/>
            <a:ext cx="1467000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888888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FRAMEWORK GUIDELINES</a:t>
            </a:r>
            <a:endParaRPr b="1" sz="17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038" name="Google Shape;1038;p53"/>
          <p:cNvCxnSpPr>
            <a:stCxn id="1037" idx="3"/>
            <a:endCxn id="1039" idx="1"/>
          </p:cNvCxnSpPr>
          <p:nvPr/>
        </p:nvCxnSpPr>
        <p:spPr>
          <a:xfrm>
            <a:off x="2229550" y="1581063"/>
            <a:ext cx="994200" cy="6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9" name="Google Shape;1039;p53"/>
          <p:cNvSpPr txBox="1"/>
          <p:nvPr/>
        </p:nvSpPr>
        <p:spPr>
          <a:xfrm>
            <a:off x="3223675" y="1356818"/>
            <a:ext cx="17907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AMP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Enlarge A/Cs &amp; Increase cargo volumes</a:t>
            </a:r>
            <a:endParaRPr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40" name="Google Shape;1040;p53"/>
          <p:cNvSpPr txBox="1"/>
          <p:nvPr/>
        </p:nvSpPr>
        <p:spPr>
          <a:xfrm>
            <a:off x="6283350" y="1424025"/>
            <a:ext cx="11814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GREEN X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41" name="Google Shape;1041;p53"/>
          <p:cNvSpPr txBox="1"/>
          <p:nvPr/>
        </p:nvSpPr>
        <p:spPr>
          <a:xfrm>
            <a:off x="8874225" y="1465238"/>
            <a:ext cx="14670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SALES LEAD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042" name="Google Shape;1042;p53"/>
          <p:cNvCxnSpPr>
            <a:stCxn id="1039" idx="3"/>
            <a:endCxn id="1040" idx="1"/>
          </p:cNvCxnSpPr>
          <p:nvPr/>
        </p:nvCxnSpPr>
        <p:spPr>
          <a:xfrm flipH="1" rot="10800000">
            <a:off x="5014375" y="1566968"/>
            <a:ext cx="1269000" cy="1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3" name="Google Shape;1043;p53"/>
          <p:cNvCxnSpPr>
            <a:endCxn id="1041" idx="1"/>
          </p:cNvCxnSpPr>
          <p:nvPr/>
        </p:nvCxnSpPr>
        <p:spPr>
          <a:xfrm>
            <a:off x="7600725" y="1560338"/>
            <a:ext cx="12735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044" name="Google Shape;1044;p53"/>
          <p:cNvGrpSpPr/>
          <p:nvPr/>
        </p:nvGrpSpPr>
        <p:grpSpPr>
          <a:xfrm>
            <a:off x="3025213" y="1955099"/>
            <a:ext cx="6402110" cy="4976715"/>
            <a:chOff x="1197770" y="1119575"/>
            <a:chExt cx="7066346" cy="5886816"/>
          </a:xfrm>
        </p:grpSpPr>
        <p:sp>
          <p:nvSpPr>
            <p:cNvPr id="1045" name="Google Shape;1045;p53"/>
            <p:cNvSpPr/>
            <p:nvPr/>
          </p:nvSpPr>
          <p:spPr>
            <a:xfrm>
              <a:off x="5031943" y="3889799"/>
              <a:ext cx="2029800" cy="1975500"/>
            </a:xfrm>
            <a:prstGeom prst="ellipse">
              <a:avLst/>
            </a:prstGeom>
            <a:solidFill>
              <a:srgbClr val="00A896"/>
            </a:solidFill>
            <a:ln>
              <a:noFill/>
            </a:ln>
          </p:spPr>
          <p:txBody>
            <a:bodyPr anchorCtr="0" anchor="ctr" bIns="122700" lIns="122700" spcFirstLastPara="1" rIns="122700" wrap="square" tIns="122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83"/>
            </a:p>
          </p:txBody>
        </p:sp>
        <p:sp>
          <p:nvSpPr>
            <p:cNvPr id="1046" name="Google Shape;1046;p53"/>
            <p:cNvSpPr/>
            <p:nvPr/>
          </p:nvSpPr>
          <p:spPr>
            <a:xfrm>
              <a:off x="1918092" y="2012336"/>
              <a:ext cx="2029800" cy="1975500"/>
            </a:xfrm>
            <a:prstGeom prst="ellipse">
              <a:avLst/>
            </a:prstGeom>
            <a:solidFill>
              <a:srgbClr val="009B4D"/>
            </a:solidFill>
            <a:ln>
              <a:noFill/>
            </a:ln>
          </p:spPr>
          <p:txBody>
            <a:bodyPr anchorCtr="0" anchor="ctr" bIns="122700" lIns="122700" spcFirstLastPara="1" rIns="122700" wrap="square" tIns="122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17"/>
            </a:p>
          </p:txBody>
        </p:sp>
        <p:sp>
          <p:nvSpPr>
            <p:cNvPr id="1047" name="Google Shape;1047;p53"/>
            <p:cNvSpPr/>
            <p:nvPr/>
          </p:nvSpPr>
          <p:spPr>
            <a:xfrm>
              <a:off x="2267725" y="2352643"/>
              <a:ext cx="1330500" cy="129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95876" rotWithShape="0" algn="bl" dir="5400000" dist="127835">
                <a:srgbClr val="000000">
                  <a:alpha val="25000"/>
                </a:srgbClr>
              </a:outerShdw>
            </a:effectLst>
          </p:spPr>
          <p:txBody>
            <a:bodyPr anchorCtr="0" anchor="ctr" bIns="122700" lIns="122700" spcFirstLastPara="1" rIns="122700" wrap="square" tIns="122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57">
                <a:solidFill>
                  <a:srgbClr val="009B4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8" name="Google Shape;1048;p53"/>
            <p:cNvSpPr/>
            <p:nvPr/>
          </p:nvSpPr>
          <p:spPr>
            <a:xfrm>
              <a:off x="1305194" y="1311313"/>
              <a:ext cx="3248283" cy="3072333"/>
            </a:xfrm>
            <a:custGeom>
              <a:rect b="b" l="l" r="r" t="t"/>
              <a:pathLst>
                <a:path extrusionOk="0" h="39620" w="40773">
                  <a:moveTo>
                    <a:pt x="19788" y="0"/>
                  </a:moveTo>
                  <a:lnTo>
                    <a:pt x="17694" y="171"/>
                  </a:lnTo>
                  <a:lnTo>
                    <a:pt x="15685" y="513"/>
                  </a:lnTo>
                  <a:lnTo>
                    <a:pt x="13719" y="1111"/>
                  </a:lnTo>
                  <a:lnTo>
                    <a:pt x="10941" y="2265"/>
                  </a:lnTo>
                  <a:lnTo>
                    <a:pt x="7608" y="4445"/>
                  </a:lnTo>
                  <a:lnTo>
                    <a:pt x="4787" y="7223"/>
                  </a:lnTo>
                  <a:lnTo>
                    <a:pt x="2522" y="10514"/>
                  </a:lnTo>
                  <a:lnTo>
                    <a:pt x="1282" y="13249"/>
                  </a:lnTo>
                  <a:lnTo>
                    <a:pt x="641" y="15215"/>
                  </a:lnTo>
                  <a:lnTo>
                    <a:pt x="256" y="17224"/>
                  </a:lnTo>
                  <a:lnTo>
                    <a:pt x="0" y="19318"/>
                  </a:lnTo>
                  <a:lnTo>
                    <a:pt x="0" y="20387"/>
                  </a:lnTo>
                  <a:lnTo>
                    <a:pt x="0" y="38807"/>
                  </a:lnTo>
                  <a:lnTo>
                    <a:pt x="43" y="39149"/>
                  </a:lnTo>
                  <a:lnTo>
                    <a:pt x="470" y="39577"/>
                  </a:lnTo>
                  <a:lnTo>
                    <a:pt x="812" y="39619"/>
                  </a:lnTo>
                  <a:lnTo>
                    <a:pt x="1111" y="39577"/>
                  </a:lnTo>
                  <a:lnTo>
                    <a:pt x="1539" y="39149"/>
                  </a:lnTo>
                  <a:lnTo>
                    <a:pt x="1624" y="38807"/>
                  </a:lnTo>
                  <a:lnTo>
                    <a:pt x="1624" y="20729"/>
                  </a:lnTo>
                  <a:lnTo>
                    <a:pt x="1667" y="18805"/>
                  </a:lnTo>
                  <a:lnTo>
                    <a:pt x="2393" y="15173"/>
                  </a:lnTo>
                  <a:lnTo>
                    <a:pt x="3761" y="11796"/>
                  </a:lnTo>
                  <a:lnTo>
                    <a:pt x="5727" y="8762"/>
                  </a:lnTo>
                  <a:lnTo>
                    <a:pt x="8206" y="6155"/>
                  </a:lnTo>
                  <a:lnTo>
                    <a:pt x="11112" y="4060"/>
                  </a:lnTo>
                  <a:lnTo>
                    <a:pt x="14403" y="2565"/>
                  </a:lnTo>
                  <a:lnTo>
                    <a:pt x="18036" y="1710"/>
                  </a:lnTo>
                  <a:lnTo>
                    <a:pt x="19959" y="1582"/>
                  </a:lnTo>
                  <a:lnTo>
                    <a:pt x="21882" y="1624"/>
                  </a:lnTo>
                  <a:lnTo>
                    <a:pt x="25643" y="2308"/>
                  </a:lnTo>
                  <a:lnTo>
                    <a:pt x="29105" y="3718"/>
                  </a:lnTo>
                  <a:lnTo>
                    <a:pt x="32140" y="5727"/>
                  </a:lnTo>
                  <a:lnTo>
                    <a:pt x="34789" y="8249"/>
                  </a:lnTo>
                  <a:lnTo>
                    <a:pt x="36841" y="11283"/>
                  </a:lnTo>
                  <a:lnTo>
                    <a:pt x="38337" y="14702"/>
                  </a:lnTo>
                  <a:lnTo>
                    <a:pt x="39106" y="18421"/>
                  </a:lnTo>
                  <a:lnTo>
                    <a:pt x="39149" y="20387"/>
                  </a:lnTo>
                  <a:lnTo>
                    <a:pt x="39149" y="39619"/>
                  </a:lnTo>
                  <a:lnTo>
                    <a:pt x="40773" y="39619"/>
                  </a:lnTo>
                  <a:lnTo>
                    <a:pt x="40773" y="20771"/>
                  </a:lnTo>
                  <a:lnTo>
                    <a:pt x="40687" y="18677"/>
                  </a:lnTo>
                  <a:lnTo>
                    <a:pt x="39918" y="14702"/>
                  </a:lnTo>
                  <a:lnTo>
                    <a:pt x="38422" y="11027"/>
                  </a:lnTo>
                  <a:lnTo>
                    <a:pt x="36285" y="7736"/>
                  </a:lnTo>
                  <a:lnTo>
                    <a:pt x="33593" y="4915"/>
                  </a:lnTo>
                  <a:lnTo>
                    <a:pt x="30430" y="2650"/>
                  </a:lnTo>
                  <a:lnTo>
                    <a:pt x="26840" y="1026"/>
                  </a:lnTo>
                  <a:lnTo>
                    <a:pt x="23934" y="299"/>
                  </a:lnTo>
                  <a:lnTo>
                    <a:pt x="21925" y="43"/>
                  </a:lnTo>
                  <a:lnTo>
                    <a:pt x="2085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122700" lIns="122700" spcFirstLastPara="1" rIns="122700" wrap="square" tIns="122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53"/>
            <p:cNvSpPr/>
            <p:nvPr/>
          </p:nvSpPr>
          <p:spPr>
            <a:xfrm>
              <a:off x="4424101" y="3279942"/>
              <a:ext cx="3248363" cy="3261233"/>
            </a:xfrm>
            <a:custGeom>
              <a:rect b="b" l="l" r="r" t="t"/>
              <a:pathLst>
                <a:path extrusionOk="0" h="42056" w="40774">
                  <a:moveTo>
                    <a:pt x="1" y="0"/>
                  </a:moveTo>
                  <a:lnTo>
                    <a:pt x="1" y="21968"/>
                  </a:lnTo>
                  <a:lnTo>
                    <a:pt x="44" y="22994"/>
                  </a:lnTo>
                  <a:lnTo>
                    <a:pt x="257" y="25045"/>
                  </a:lnTo>
                  <a:lnTo>
                    <a:pt x="941" y="27952"/>
                  </a:lnTo>
                  <a:lnTo>
                    <a:pt x="2522" y="31584"/>
                  </a:lnTo>
                  <a:lnTo>
                    <a:pt x="4745" y="34790"/>
                  </a:lnTo>
                  <a:lnTo>
                    <a:pt x="7480" y="37482"/>
                  </a:lnTo>
                  <a:lnTo>
                    <a:pt x="10728" y="39662"/>
                  </a:lnTo>
                  <a:lnTo>
                    <a:pt x="14361" y="41158"/>
                  </a:lnTo>
                  <a:lnTo>
                    <a:pt x="17310" y="41799"/>
                  </a:lnTo>
                  <a:lnTo>
                    <a:pt x="19319" y="42013"/>
                  </a:lnTo>
                  <a:lnTo>
                    <a:pt x="20387" y="42056"/>
                  </a:lnTo>
                  <a:lnTo>
                    <a:pt x="21413" y="42013"/>
                  </a:lnTo>
                  <a:lnTo>
                    <a:pt x="23465" y="41799"/>
                  </a:lnTo>
                  <a:lnTo>
                    <a:pt x="26414" y="41158"/>
                  </a:lnTo>
                  <a:lnTo>
                    <a:pt x="30004" y="39662"/>
                  </a:lnTo>
                  <a:lnTo>
                    <a:pt x="33252" y="37482"/>
                  </a:lnTo>
                  <a:lnTo>
                    <a:pt x="36030" y="34790"/>
                  </a:lnTo>
                  <a:lnTo>
                    <a:pt x="38209" y="31584"/>
                  </a:lnTo>
                  <a:lnTo>
                    <a:pt x="39791" y="27952"/>
                  </a:lnTo>
                  <a:lnTo>
                    <a:pt x="40517" y="25045"/>
                  </a:lnTo>
                  <a:lnTo>
                    <a:pt x="40731" y="22994"/>
                  </a:lnTo>
                  <a:lnTo>
                    <a:pt x="40774" y="21968"/>
                  </a:lnTo>
                  <a:lnTo>
                    <a:pt x="40774" y="0"/>
                  </a:lnTo>
                  <a:lnTo>
                    <a:pt x="39150" y="0"/>
                  </a:lnTo>
                  <a:lnTo>
                    <a:pt x="39150" y="21968"/>
                  </a:lnTo>
                  <a:lnTo>
                    <a:pt x="39064" y="23891"/>
                  </a:lnTo>
                  <a:lnTo>
                    <a:pt x="38295" y="27482"/>
                  </a:lnTo>
                  <a:lnTo>
                    <a:pt x="36842" y="30815"/>
                  </a:lnTo>
                  <a:lnTo>
                    <a:pt x="34790" y="33764"/>
                  </a:lnTo>
                  <a:lnTo>
                    <a:pt x="32226" y="36286"/>
                  </a:lnTo>
                  <a:lnTo>
                    <a:pt x="29277" y="38252"/>
                  </a:lnTo>
                  <a:lnTo>
                    <a:pt x="25901" y="39662"/>
                  </a:lnTo>
                  <a:lnTo>
                    <a:pt x="22268" y="40389"/>
                  </a:lnTo>
                  <a:lnTo>
                    <a:pt x="20387" y="40431"/>
                  </a:lnTo>
                  <a:lnTo>
                    <a:pt x="18464" y="40389"/>
                  </a:lnTo>
                  <a:lnTo>
                    <a:pt x="14831" y="39662"/>
                  </a:lnTo>
                  <a:lnTo>
                    <a:pt x="11498" y="38252"/>
                  </a:lnTo>
                  <a:lnTo>
                    <a:pt x="8506" y="36286"/>
                  </a:lnTo>
                  <a:lnTo>
                    <a:pt x="5984" y="33764"/>
                  </a:lnTo>
                  <a:lnTo>
                    <a:pt x="3933" y="30815"/>
                  </a:lnTo>
                  <a:lnTo>
                    <a:pt x="2480" y="27482"/>
                  </a:lnTo>
                  <a:lnTo>
                    <a:pt x="1710" y="23891"/>
                  </a:lnTo>
                  <a:lnTo>
                    <a:pt x="1582" y="21968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122700" lIns="122700" spcFirstLastPara="1" rIns="122700" wrap="square" tIns="122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53"/>
            <p:cNvSpPr txBox="1"/>
            <p:nvPr/>
          </p:nvSpPr>
          <p:spPr>
            <a:xfrm>
              <a:off x="1197770" y="4348492"/>
              <a:ext cx="35151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5400" spcFirstLastPara="1" rIns="24540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Scope Jan-Dec 2025 </a:t>
              </a:r>
              <a:r>
                <a:rPr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51.952teus; </a:t>
              </a:r>
              <a:r>
                <a:rPr i="1"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share 8%, ranking </a:t>
              </a:r>
              <a:r>
                <a:rPr b="1" i="1"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5</a:t>
              </a:r>
              <a:r>
                <a:rPr i="1"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 /18</a:t>
              </a:r>
              <a:endParaRPr b="1" i="1" sz="1514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51" name="Google Shape;1051;p53"/>
            <p:cNvSpPr txBox="1"/>
            <p:nvPr/>
          </p:nvSpPr>
          <p:spPr>
            <a:xfrm>
              <a:off x="1228836" y="5157791"/>
              <a:ext cx="3296100" cy="184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5400" spcFirstLastPara="1" rIns="24540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Focus on PA cargo promotion (IN/OUT).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To recover share to DO &amp; PR from COBQL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Enlarge shipments  from COSMM to CARI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Provide permanent local market trends feedback to EGA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52" name="Google Shape;1052;p53"/>
            <p:cNvSpPr txBox="1"/>
            <p:nvPr/>
          </p:nvSpPr>
          <p:spPr>
            <a:xfrm>
              <a:off x="4382716" y="1264618"/>
              <a:ext cx="38814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5400" spcFirstLastPara="1" rIns="24540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Scope Jan-Dec 2025 </a:t>
              </a:r>
              <a:r>
                <a:rPr lang="en-US" sz="14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33.996teus; </a:t>
              </a:r>
              <a:endParaRPr sz="14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share 7%, ranking </a:t>
              </a:r>
              <a:r>
                <a:rPr b="1" i="1"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6 </a:t>
              </a:r>
              <a:r>
                <a:rPr i="1"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/</a:t>
              </a:r>
              <a:r>
                <a:rPr i="1" lang="en-US" sz="15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 10</a:t>
              </a:r>
              <a:endParaRPr b="1" i="1" sz="15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53" name="Google Shape;1053;p53"/>
            <p:cNvSpPr txBox="1"/>
            <p:nvPr/>
          </p:nvSpPr>
          <p:spPr>
            <a:xfrm>
              <a:off x="4484644" y="2198094"/>
              <a:ext cx="3296100" cy="17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45400" spcFirstLastPara="1" rIns="24540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Protect USSVN &amp; USBAL regular businesses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Promote &amp; enlarge A/C base to USNYC, USBOS, USNFK, USBAL 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US Inland service  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Monitor T/S  PACCT priorities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14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Strengthen EMC COBQL &amp; COSMM share to US</a:t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14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54" name="Google Shape;1054;p53"/>
            <p:cNvSpPr/>
            <p:nvPr/>
          </p:nvSpPr>
          <p:spPr>
            <a:xfrm rot="5400000">
              <a:off x="2674669" y="1147925"/>
              <a:ext cx="516000" cy="459300"/>
            </a:xfrm>
            <a:prstGeom prst="triangle">
              <a:avLst>
                <a:gd fmla="val 50000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2700" lIns="122700" spcFirstLastPara="1" rIns="122700" wrap="square" tIns="122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53"/>
            <p:cNvSpPr/>
            <p:nvPr/>
          </p:nvSpPr>
          <p:spPr>
            <a:xfrm>
              <a:off x="5381293" y="4223646"/>
              <a:ext cx="1330500" cy="129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95876" rotWithShape="0" algn="bl" dir="5400000" dist="127835">
                <a:srgbClr val="000000">
                  <a:alpha val="25000"/>
                </a:srgbClr>
              </a:outerShdw>
            </a:effectLst>
          </p:spPr>
          <p:txBody>
            <a:bodyPr anchorCtr="0" anchor="ctr" bIns="122700" lIns="122700" spcFirstLastPara="1" rIns="122700" wrap="square" tIns="122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5748">
                <a:solidFill>
                  <a:srgbClr val="009B4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56" name="Google Shape;1056;p53"/>
          <p:cNvSpPr txBox="1"/>
          <p:nvPr/>
        </p:nvSpPr>
        <p:spPr>
          <a:xfrm>
            <a:off x="6692200" y="4918775"/>
            <a:ext cx="13248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A896"/>
                </a:solidFill>
                <a:latin typeface="Roboto"/>
                <a:ea typeface="Roboto"/>
                <a:cs typeface="Roboto"/>
                <a:sym typeface="Roboto"/>
              </a:rPr>
              <a:t>610</a:t>
            </a:r>
            <a:endParaRPr b="1" sz="4400">
              <a:solidFill>
                <a:srgbClr val="00A8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57" name="Google Shape;1057;p53"/>
          <p:cNvSpPr txBox="1"/>
          <p:nvPr/>
        </p:nvSpPr>
        <p:spPr>
          <a:xfrm>
            <a:off x="4111656" y="3317772"/>
            <a:ext cx="920700" cy="4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9B4D"/>
                </a:solidFill>
                <a:latin typeface="Roboto"/>
                <a:ea typeface="Roboto"/>
                <a:cs typeface="Roboto"/>
                <a:sym typeface="Roboto"/>
              </a:rPr>
              <a:t>CC</a:t>
            </a:r>
            <a:endParaRPr b="1" sz="4400">
              <a:solidFill>
                <a:srgbClr val="009B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8" name="Google Shape;105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88284" y="-584862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063" name="Google Shape;106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4" name="Google Shape;1064;p54"/>
          <p:cNvSpPr txBox="1"/>
          <p:nvPr/>
        </p:nvSpPr>
        <p:spPr>
          <a:xfrm>
            <a:off x="2964500" y="445450"/>
            <a:ext cx="7151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2026 ACTION PLAN - ELA MKD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5" name="Google Shape;1065;p54"/>
          <p:cNvSpPr/>
          <p:nvPr/>
        </p:nvSpPr>
        <p:spPr>
          <a:xfrm>
            <a:off x="571500" y="106680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66" name="Google Shape;1066;p54"/>
          <p:cNvGrpSpPr/>
          <p:nvPr/>
        </p:nvGrpSpPr>
        <p:grpSpPr>
          <a:xfrm>
            <a:off x="2964500" y="1805327"/>
            <a:ext cx="6070853" cy="5094344"/>
            <a:chOff x="1228849" y="1119575"/>
            <a:chExt cx="6467988" cy="5711147"/>
          </a:xfrm>
        </p:grpSpPr>
        <p:sp>
          <p:nvSpPr>
            <p:cNvPr id="1067" name="Google Shape;1067;p54"/>
            <p:cNvSpPr/>
            <p:nvPr/>
          </p:nvSpPr>
          <p:spPr>
            <a:xfrm>
              <a:off x="5031943" y="4067770"/>
              <a:ext cx="2029800" cy="1975500"/>
            </a:xfrm>
            <a:prstGeom prst="ellipse">
              <a:avLst/>
            </a:prstGeom>
            <a:solidFill>
              <a:srgbClr val="00A896"/>
            </a:solidFill>
            <a:ln>
              <a:noFill/>
            </a:ln>
          </p:spPr>
          <p:txBody>
            <a:bodyPr anchorCtr="0" anchor="ctr" bIns="127275" lIns="127275" spcFirstLastPara="1" rIns="127275" wrap="square" tIns="127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27"/>
            </a:p>
          </p:txBody>
        </p:sp>
        <p:sp>
          <p:nvSpPr>
            <p:cNvPr id="1068" name="Google Shape;1068;p54"/>
            <p:cNvSpPr/>
            <p:nvPr/>
          </p:nvSpPr>
          <p:spPr>
            <a:xfrm>
              <a:off x="1918092" y="2012336"/>
              <a:ext cx="2029800" cy="1975500"/>
            </a:xfrm>
            <a:prstGeom prst="ellipse">
              <a:avLst/>
            </a:prstGeom>
            <a:solidFill>
              <a:srgbClr val="009B4D"/>
            </a:solidFill>
            <a:ln>
              <a:noFill/>
            </a:ln>
          </p:spPr>
          <p:txBody>
            <a:bodyPr anchorCtr="0" anchor="ctr" bIns="127275" lIns="127275" spcFirstLastPara="1" rIns="127275" wrap="square" tIns="127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66"/>
            </a:p>
          </p:txBody>
        </p:sp>
        <p:sp>
          <p:nvSpPr>
            <p:cNvPr id="1069" name="Google Shape;1069;p54"/>
            <p:cNvSpPr/>
            <p:nvPr/>
          </p:nvSpPr>
          <p:spPr>
            <a:xfrm>
              <a:off x="2267725" y="2352643"/>
              <a:ext cx="1330500" cy="129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99440" rotWithShape="0" algn="bl" dir="5400000" dist="132587">
                <a:srgbClr val="000000">
                  <a:alpha val="25000"/>
                </a:srgbClr>
              </a:outerShdw>
            </a:effectLst>
          </p:spPr>
          <p:txBody>
            <a:bodyPr anchorCtr="0" anchor="ctr" bIns="127275" lIns="127275" spcFirstLastPara="1" rIns="127275" wrap="square" tIns="127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378">
                <a:solidFill>
                  <a:srgbClr val="009B4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0" name="Google Shape;1070;p54"/>
            <p:cNvSpPr/>
            <p:nvPr/>
          </p:nvSpPr>
          <p:spPr>
            <a:xfrm>
              <a:off x="1305194" y="1311313"/>
              <a:ext cx="3248283" cy="3072333"/>
            </a:xfrm>
            <a:custGeom>
              <a:rect b="b" l="l" r="r" t="t"/>
              <a:pathLst>
                <a:path extrusionOk="0" h="39620" w="40773">
                  <a:moveTo>
                    <a:pt x="19788" y="0"/>
                  </a:moveTo>
                  <a:lnTo>
                    <a:pt x="17694" y="171"/>
                  </a:lnTo>
                  <a:lnTo>
                    <a:pt x="15685" y="513"/>
                  </a:lnTo>
                  <a:lnTo>
                    <a:pt x="13719" y="1111"/>
                  </a:lnTo>
                  <a:lnTo>
                    <a:pt x="10941" y="2265"/>
                  </a:lnTo>
                  <a:lnTo>
                    <a:pt x="7608" y="4445"/>
                  </a:lnTo>
                  <a:lnTo>
                    <a:pt x="4787" y="7223"/>
                  </a:lnTo>
                  <a:lnTo>
                    <a:pt x="2522" y="10514"/>
                  </a:lnTo>
                  <a:lnTo>
                    <a:pt x="1282" y="13249"/>
                  </a:lnTo>
                  <a:lnTo>
                    <a:pt x="641" y="15215"/>
                  </a:lnTo>
                  <a:lnTo>
                    <a:pt x="256" y="17224"/>
                  </a:lnTo>
                  <a:lnTo>
                    <a:pt x="0" y="19318"/>
                  </a:lnTo>
                  <a:lnTo>
                    <a:pt x="0" y="20387"/>
                  </a:lnTo>
                  <a:lnTo>
                    <a:pt x="0" y="38807"/>
                  </a:lnTo>
                  <a:lnTo>
                    <a:pt x="43" y="39149"/>
                  </a:lnTo>
                  <a:lnTo>
                    <a:pt x="470" y="39577"/>
                  </a:lnTo>
                  <a:lnTo>
                    <a:pt x="812" y="39619"/>
                  </a:lnTo>
                  <a:lnTo>
                    <a:pt x="1111" y="39577"/>
                  </a:lnTo>
                  <a:lnTo>
                    <a:pt x="1539" y="39149"/>
                  </a:lnTo>
                  <a:lnTo>
                    <a:pt x="1624" y="38807"/>
                  </a:lnTo>
                  <a:lnTo>
                    <a:pt x="1624" y="20729"/>
                  </a:lnTo>
                  <a:lnTo>
                    <a:pt x="1667" y="18805"/>
                  </a:lnTo>
                  <a:lnTo>
                    <a:pt x="2393" y="15173"/>
                  </a:lnTo>
                  <a:lnTo>
                    <a:pt x="3761" y="11796"/>
                  </a:lnTo>
                  <a:lnTo>
                    <a:pt x="5727" y="8762"/>
                  </a:lnTo>
                  <a:lnTo>
                    <a:pt x="8206" y="6155"/>
                  </a:lnTo>
                  <a:lnTo>
                    <a:pt x="11112" y="4060"/>
                  </a:lnTo>
                  <a:lnTo>
                    <a:pt x="14403" y="2565"/>
                  </a:lnTo>
                  <a:lnTo>
                    <a:pt x="18036" y="1710"/>
                  </a:lnTo>
                  <a:lnTo>
                    <a:pt x="19959" y="1582"/>
                  </a:lnTo>
                  <a:lnTo>
                    <a:pt x="21882" y="1624"/>
                  </a:lnTo>
                  <a:lnTo>
                    <a:pt x="25643" y="2308"/>
                  </a:lnTo>
                  <a:lnTo>
                    <a:pt x="29105" y="3718"/>
                  </a:lnTo>
                  <a:lnTo>
                    <a:pt x="32140" y="5727"/>
                  </a:lnTo>
                  <a:lnTo>
                    <a:pt x="34789" y="8249"/>
                  </a:lnTo>
                  <a:lnTo>
                    <a:pt x="36841" y="11283"/>
                  </a:lnTo>
                  <a:lnTo>
                    <a:pt x="38337" y="14702"/>
                  </a:lnTo>
                  <a:lnTo>
                    <a:pt x="39106" y="18421"/>
                  </a:lnTo>
                  <a:lnTo>
                    <a:pt x="39149" y="20387"/>
                  </a:lnTo>
                  <a:lnTo>
                    <a:pt x="39149" y="39619"/>
                  </a:lnTo>
                  <a:lnTo>
                    <a:pt x="40773" y="39619"/>
                  </a:lnTo>
                  <a:lnTo>
                    <a:pt x="40773" y="20771"/>
                  </a:lnTo>
                  <a:lnTo>
                    <a:pt x="40687" y="18677"/>
                  </a:lnTo>
                  <a:lnTo>
                    <a:pt x="39918" y="14702"/>
                  </a:lnTo>
                  <a:lnTo>
                    <a:pt x="38422" y="11027"/>
                  </a:lnTo>
                  <a:lnTo>
                    <a:pt x="36285" y="7736"/>
                  </a:lnTo>
                  <a:lnTo>
                    <a:pt x="33593" y="4915"/>
                  </a:lnTo>
                  <a:lnTo>
                    <a:pt x="30430" y="2650"/>
                  </a:lnTo>
                  <a:lnTo>
                    <a:pt x="26840" y="1026"/>
                  </a:lnTo>
                  <a:lnTo>
                    <a:pt x="23934" y="299"/>
                  </a:lnTo>
                  <a:lnTo>
                    <a:pt x="21925" y="43"/>
                  </a:lnTo>
                  <a:lnTo>
                    <a:pt x="2085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127275" lIns="127275" spcFirstLastPara="1" rIns="127275" wrap="square" tIns="127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54"/>
            <p:cNvSpPr/>
            <p:nvPr/>
          </p:nvSpPr>
          <p:spPr>
            <a:xfrm>
              <a:off x="4424101" y="3279942"/>
              <a:ext cx="3248363" cy="3261233"/>
            </a:xfrm>
            <a:custGeom>
              <a:rect b="b" l="l" r="r" t="t"/>
              <a:pathLst>
                <a:path extrusionOk="0" h="42056" w="40774">
                  <a:moveTo>
                    <a:pt x="1" y="0"/>
                  </a:moveTo>
                  <a:lnTo>
                    <a:pt x="1" y="21968"/>
                  </a:lnTo>
                  <a:lnTo>
                    <a:pt x="44" y="22994"/>
                  </a:lnTo>
                  <a:lnTo>
                    <a:pt x="257" y="25045"/>
                  </a:lnTo>
                  <a:lnTo>
                    <a:pt x="941" y="27952"/>
                  </a:lnTo>
                  <a:lnTo>
                    <a:pt x="2522" y="31584"/>
                  </a:lnTo>
                  <a:lnTo>
                    <a:pt x="4745" y="34790"/>
                  </a:lnTo>
                  <a:lnTo>
                    <a:pt x="7480" y="37482"/>
                  </a:lnTo>
                  <a:lnTo>
                    <a:pt x="10728" y="39662"/>
                  </a:lnTo>
                  <a:lnTo>
                    <a:pt x="14361" y="41158"/>
                  </a:lnTo>
                  <a:lnTo>
                    <a:pt x="17310" y="41799"/>
                  </a:lnTo>
                  <a:lnTo>
                    <a:pt x="19319" y="42013"/>
                  </a:lnTo>
                  <a:lnTo>
                    <a:pt x="20387" y="42056"/>
                  </a:lnTo>
                  <a:lnTo>
                    <a:pt x="21413" y="42013"/>
                  </a:lnTo>
                  <a:lnTo>
                    <a:pt x="23465" y="41799"/>
                  </a:lnTo>
                  <a:lnTo>
                    <a:pt x="26414" y="41158"/>
                  </a:lnTo>
                  <a:lnTo>
                    <a:pt x="30004" y="39662"/>
                  </a:lnTo>
                  <a:lnTo>
                    <a:pt x="33252" y="37482"/>
                  </a:lnTo>
                  <a:lnTo>
                    <a:pt x="36030" y="34790"/>
                  </a:lnTo>
                  <a:lnTo>
                    <a:pt x="38209" y="31584"/>
                  </a:lnTo>
                  <a:lnTo>
                    <a:pt x="39791" y="27952"/>
                  </a:lnTo>
                  <a:lnTo>
                    <a:pt x="40517" y="25045"/>
                  </a:lnTo>
                  <a:lnTo>
                    <a:pt x="40731" y="22994"/>
                  </a:lnTo>
                  <a:lnTo>
                    <a:pt x="40774" y="21968"/>
                  </a:lnTo>
                  <a:lnTo>
                    <a:pt x="40774" y="0"/>
                  </a:lnTo>
                  <a:lnTo>
                    <a:pt x="39150" y="0"/>
                  </a:lnTo>
                  <a:lnTo>
                    <a:pt x="39150" y="21968"/>
                  </a:lnTo>
                  <a:lnTo>
                    <a:pt x="39064" y="23891"/>
                  </a:lnTo>
                  <a:lnTo>
                    <a:pt x="38295" y="27482"/>
                  </a:lnTo>
                  <a:lnTo>
                    <a:pt x="36842" y="30815"/>
                  </a:lnTo>
                  <a:lnTo>
                    <a:pt x="34790" y="33764"/>
                  </a:lnTo>
                  <a:lnTo>
                    <a:pt x="32226" y="36286"/>
                  </a:lnTo>
                  <a:lnTo>
                    <a:pt x="29277" y="38252"/>
                  </a:lnTo>
                  <a:lnTo>
                    <a:pt x="25901" y="39662"/>
                  </a:lnTo>
                  <a:lnTo>
                    <a:pt x="22268" y="40389"/>
                  </a:lnTo>
                  <a:lnTo>
                    <a:pt x="20387" y="40431"/>
                  </a:lnTo>
                  <a:lnTo>
                    <a:pt x="18464" y="40389"/>
                  </a:lnTo>
                  <a:lnTo>
                    <a:pt x="14831" y="39662"/>
                  </a:lnTo>
                  <a:lnTo>
                    <a:pt x="11498" y="38252"/>
                  </a:lnTo>
                  <a:lnTo>
                    <a:pt x="8506" y="36286"/>
                  </a:lnTo>
                  <a:lnTo>
                    <a:pt x="5984" y="33764"/>
                  </a:lnTo>
                  <a:lnTo>
                    <a:pt x="3933" y="30815"/>
                  </a:lnTo>
                  <a:lnTo>
                    <a:pt x="2480" y="27482"/>
                  </a:lnTo>
                  <a:lnTo>
                    <a:pt x="1710" y="23891"/>
                  </a:lnTo>
                  <a:lnTo>
                    <a:pt x="1582" y="21968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127275" lIns="127275" spcFirstLastPara="1" rIns="127275" wrap="square" tIns="127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54"/>
            <p:cNvSpPr txBox="1"/>
            <p:nvPr/>
          </p:nvSpPr>
          <p:spPr>
            <a:xfrm>
              <a:off x="1305159" y="4047459"/>
              <a:ext cx="33429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54500" spcFirstLastPara="1" rIns="25450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Scope Jan-Dec 2025 </a:t>
              </a:r>
              <a:r>
                <a:rPr lang="en-US" sz="14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70.947teus; </a:t>
              </a:r>
              <a:r>
                <a:rPr i="1" lang="en-US" sz="14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share 20%, ranking </a:t>
              </a:r>
              <a:r>
                <a:rPr b="1" i="1" lang="en-US" sz="14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1</a:t>
              </a:r>
              <a:r>
                <a:rPr i="1" lang="en-US" sz="14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 /12</a:t>
              </a:r>
              <a:endParaRPr b="1" i="1" sz="1491"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73" name="Google Shape;1073;p54"/>
            <p:cNvSpPr txBox="1"/>
            <p:nvPr/>
          </p:nvSpPr>
          <p:spPr>
            <a:xfrm>
              <a:off x="1228849" y="4855222"/>
              <a:ext cx="3342900" cy="197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54500" spcFirstLastPara="1" rIns="25450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9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* </a:t>
              </a:r>
              <a:r>
                <a:rPr lang="en-US" sz="119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Protect active businesses against low levels in the market.</a:t>
              </a:r>
              <a:endParaRPr sz="119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9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* Boost CLVAL promotion for spots.</a:t>
              </a:r>
              <a:endParaRPr sz="119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9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* GreenX promotions for PE &amp; CL</a:t>
              </a:r>
              <a:endParaRPr sz="119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91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Strengthen SUGAR </a:t>
              </a:r>
              <a:r>
                <a:rPr lang="en-US" sz="119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+ BCO + NVOCC (DRY &amp; RH)</a:t>
              </a:r>
              <a:endParaRPr sz="1191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91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* Monitoring on weekly basis bookings for all accounts including global &amp; local tenders.</a:t>
              </a:r>
              <a:endParaRPr sz="1191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91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74" name="Google Shape;1074;p54"/>
            <p:cNvSpPr txBox="1"/>
            <p:nvPr/>
          </p:nvSpPr>
          <p:spPr>
            <a:xfrm>
              <a:off x="4400737" y="1500484"/>
              <a:ext cx="3296100" cy="52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54500" spcFirstLastPara="1" rIns="25450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2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Scope Jan-Dec 2025 </a:t>
              </a:r>
              <a:r>
                <a:rPr lang="en-US" sz="162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38.491teus; </a:t>
              </a:r>
              <a:r>
                <a:rPr i="1" lang="en-US" sz="162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EGL market share 8%, ranking </a:t>
              </a:r>
              <a:r>
                <a:rPr b="1" i="1" lang="en-US" sz="162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7</a:t>
              </a:r>
              <a:r>
                <a:rPr i="1" lang="en-US" sz="1629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 / 11</a:t>
              </a:r>
              <a:endParaRPr b="1" i="1" sz="1552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75" name="Google Shape;1075;p54"/>
            <p:cNvSpPr txBox="1"/>
            <p:nvPr/>
          </p:nvSpPr>
          <p:spPr>
            <a:xfrm>
              <a:off x="4472643" y="2312594"/>
              <a:ext cx="3219600" cy="172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254500" spcFirstLastPara="1" rIns="25450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301900"/>
                  </a:solidFill>
                  <a:latin typeface="Candara"/>
                  <a:ea typeface="Candara"/>
                  <a:cs typeface="Candara"/>
                  <a:sym typeface="Candara"/>
                </a:rPr>
                <a:t>* </a:t>
              </a:r>
              <a:r>
                <a:rPr lang="en-US" sz="13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WSA6 promotion from MXLZC, MXDHJ, GTZNJ </a:t>
              </a:r>
              <a:endParaRPr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* Strong Sales Lead campaing for CIF cargo, supporting tenders closed at MX</a:t>
              </a:r>
              <a:endParaRPr sz="13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* Promote FOB cargo (Port to port) for small BCOs and main NVOCC.</a:t>
              </a:r>
              <a:endParaRPr sz="1300">
                <a:solidFill>
                  <a:srgbClr val="301900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1076" name="Google Shape;1076;p54"/>
            <p:cNvSpPr/>
            <p:nvPr/>
          </p:nvSpPr>
          <p:spPr>
            <a:xfrm rot="5400000">
              <a:off x="2674669" y="1147925"/>
              <a:ext cx="516000" cy="459300"/>
            </a:xfrm>
            <a:prstGeom prst="triangle">
              <a:avLst>
                <a:gd fmla="val 50000" name="adj"/>
              </a:avLst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127275" lIns="127275" spcFirstLastPara="1" rIns="127275" wrap="square" tIns="1272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54"/>
            <p:cNvSpPr/>
            <p:nvPr/>
          </p:nvSpPr>
          <p:spPr>
            <a:xfrm>
              <a:off x="5381293" y="4401617"/>
              <a:ext cx="1330500" cy="1295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99440" rotWithShape="0" algn="bl" dir="5400000" dist="132587">
                <a:srgbClr val="000000">
                  <a:alpha val="25000"/>
                </a:srgbClr>
              </a:outerShdw>
            </a:effectLst>
          </p:spPr>
          <p:txBody>
            <a:bodyPr anchorCtr="0" anchor="ctr" bIns="127275" lIns="127275" spcFirstLastPara="1" rIns="127275" wrap="square" tIns="1272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5962">
                <a:solidFill>
                  <a:srgbClr val="009B4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78" name="Google Shape;1078;p54"/>
          <p:cNvSpPr txBox="1"/>
          <p:nvPr/>
        </p:nvSpPr>
        <p:spPr>
          <a:xfrm>
            <a:off x="6883339" y="5131626"/>
            <a:ext cx="12192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400" lIns="82400" spcFirstLastPara="1" rIns="82400" wrap="square" tIns="82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65">
                <a:solidFill>
                  <a:srgbClr val="00A896"/>
                </a:solidFill>
                <a:latin typeface="Roboto"/>
                <a:ea typeface="Roboto"/>
                <a:cs typeface="Roboto"/>
                <a:sym typeface="Roboto"/>
              </a:rPr>
              <a:t>CW</a:t>
            </a:r>
            <a:endParaRPr b="1" sz="3965">
              <a:solidFill>
                <a:srgbClr val="00A89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9" name="Google Shape;1079;p54"/>
          <p:cNvSpPr txBox="1"/>
          <p:nvPr/>
        </p:nvSpPr>
        <p:spPr>
          <a:xfrm>
            <a:off x="4085816" y="3309613"/>
            <a:ext cx="10128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400" lIns="82400" spcFirstLastPara="1" rIns="82400" wrap="square" tIns="82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65">
                <a:solidFill>
                  <a:srgbClr val="009B4D"/>
                </a:solidFill>
                <a:latin typeface="Roboto"/>
                <a:ea typeface="Roboto"/>
                <a:cs typeface="Roboto"/>
                <a:sym typeface="Roboto"/>
              </a:rPr>
              <a:t>WS</a:t>
            </a:r>
            <a:endParaRPr b="1" sz="3965">
              <a:solidFill>
                <a:srgbClr val="009B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0" name="Google Shape;1080;p54"/>
          <p:cNvSpPr txBox="1"/>
          <p:nvPr/>
        </p:nvSpPr>
        <p:spPr>
          <a:xfrm>
            <a:off x="762550" y="1276263"/>
            <a:ext cx="1467000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888888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FRAMEWORK GUIDELINES</a:t>
            </a:r>
            <a:endParaRPr b="1" sz="17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081" name="Google Shape;1081;p54"/>
          <p:cNvCxnSpPr>
            <a:stCxn id="1080" idx="3"/>
            <a:endCxn id="1082" idx="1"/>
          </p:cNvCxnSpPr>
          <p:nvPr/>
        </p:nvCxnSpPr>
        <p:spPr>
          <a:xfrm>
            <a:off x="2229550" y="1581063"/>
            <a:ext cx="994200" cy="6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2" name="Google Shape;1082;p54"/>
          <p:cNvSpPr txBox="1"/>
          <p:nvPr/>
        </p:nvSpPr>
        <p:spPr>
          <a:xfrm>
            <a:off x="3223675" y="1356818"/>
            <a:ext cx="1790700" cy="44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AMP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Enlarge A/Cs &amp; Increase cargo volumes</a:t>
            </a:r>
            <a:endParaRPr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3" name="Google Shape;1083;p54"/>
          <p:cNvSpPr txBox="1"/>
          <p:nvPr/>
        </p:nvSpPr>
        <p:spPr>
          <a:xfrm>
            <a:off x="6283350" y="1424025"/>
            <a:ext cx="11814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GREEN X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84" name="Google Shape;1084;p54"/>
          <p:cNvSpPr txBox="1"/>
          <p:nvPr/>
        </p:nvSpPr>
        <p:spPr>
          <a:xfrm>
            <a:off x="8874225" y="1465238"/>
            <a:ext cx="14670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SALES LEAD</a:t>
            </a:r>
            <a:endParaRPr b="1" sz="12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1085" name="Google Shape;1085;p54"/>
          <p:cNvCxnSpPr>
            <a:stCxn id="1082" idx="3"/>
            <a:endCxn id="1083" idx="1"/>
          </p:cNvCxnSpPr>
          <p:nvPr/>
        </p:nvCxnSpPr>
        <p:spPr>
          <a:xfrm flipH="1" rot="10800000">
            <a:off x="5014375" y="1566968"/>
            <a:ext cx="1269000" cy="14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6" name="Google Shape;1086;p54"/>
          <p:cNvCxnSpPr>
            <a:endCxn id="1084" idx="1"/>
          </p:cNvCxnSpPr>
          <p:nvPr/>
        </p:nvCxnSpPr>
        <p:spPr>
          <a:xfrm>
            <a:off x="7600725" y="1560338"/>
            <a:ext cx="1273500" cy="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87" name="Google Shape;108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98359" y="-691262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1108" name="Google Shape;110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0575" y="0"/>
            <a:ext cx="126525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59"/>
          <p:cNvSpPr txBox="1"/>
          <p:nvPr/>
        </p:nvSpPr>
        <p:spPr>
          <a:xfrm>
            <a:off x="682295" y="515250"/>
            <a:ext cx="9681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28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SOCIEDAD PORTUARIA INDUSTRIAL AGUADULCE-SPIA</a:t>
            </a:r>
            <a:endParaRPr i="0" sz="11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10" name="Google Shape;1110;p59"/>
          <p:cNvSpPr/>
          <p:nvPr/>
        </p:nvSpPr>
        <p:spPr>
          <a:xfrm>
            <a:off x="682312" y="97155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p59"/>
          <p:cNvSpPr/>
          <p:nvPr/>
        </p:nvSpPr>
        <p:spPr>
          <a:xfrm>
            <a:off x="5830125" y="1267475"/>
            <a:ext cx="5901300" cy="3213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Candara"/>
                <a:ea typeface="Candara"/>
                <a:cs typeface="Candara"/>
                <a:sym typeface="Candara"/>
              </a:rPr>
              <a:t>1</a:t>
            </a: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. QUAY</a:t>
            </a: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 EXPANSION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12" name="Google Shape;111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575" y="3729650"/>
            <a:ext cx="4608249" cy="232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575" y="1223900"/>
            <a:ext cx="4608251" cy="2205111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1114" name="Google Shape;1114;p59"/>
          <p:cNvSpPr/>
          <p:nvPr/>
        </p:nvSpPr>
        <p:spPr>
          <a:xfrm>
            <a:off x="5830125" y="3218200"/>
            <a:ext cx="5848800" cy="3213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2. YARD DEVELOPMENT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15" name="Google Shape;1115;p59"/>
          <p:cNvSpPr/>
          <p:nvPr/>
        </p:nvSpPr>
        <p:spPr>
          <a:xfrm>
            <a:off x="5803875" y="4995000"/>
            <a:ext cx="5901300" cy="3213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latin typeface="Candara"/>
                <a:ea typeface="Candara"/>
                <a:cs typeface="Candara"/>
                <a:sym typeface="Candara"/>
              </a:rPr>
              <a:t>3. EQUIPMENT</a:t>
            </a:r>
            <a:endParaRPr b="1" sz="15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16" name="Google Shape;1116;p59"/>
          <p:cNvSpPr txBox="1"/>
          <p:nvPr/>
        </p:nvSpPr>
        <p:spPr>
          <a:xfrm>
            <a:off x="5830125" y="1469713"/>
            <a:ext cx="5697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2025: Berth 600m, 1 berth position.</a:t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           1 Trestle for SPIA.</a:t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2026: Jan- Berth 825m, 2 </a:t>
            </a: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berth</a:t>
            </a: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 position up to 366m LOA.</a:t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           Q4- Berth 900m, 2 berth position up to 400m LOA.</a:t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                     2</a:t>
            </a: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 Trestle for SPIA.</a:t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17" name="Google Shape;1117;p59"/>
          <p:cNvSpPr txBox="1"/>
          <p:nvPr/>
        </p:nvSpPr>
        <p:spPr>
          <a:xfrm>
            <a:off x="5827651" y="3463647"/>
            <a:ext cx="56976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Candara"/>
              <a:buChar char="➢"/>
            </a:pPr>
            <a:r>
              <a:rPr lang="en-US" sz="17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2025: 17.3 Ha          </a:t>
            </a:r>
            <a:endParaRPr sz="17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Candara"/>
              <a:buChar char="➢"/>
            </a:pPr>
            <a:r>
              <a:rPr lang="en-US" sz="17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2026: 21.8 Ha</a:t>
            </a:r>
            <a:endParaRPr sz="17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Candara"/>
              <a:buChar char="➢"/>
            </a:pPr>
            <a:r>
              <a:rPr lang="en-US" sz="17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2027: 23    Ha</a:t>
            </a:r>
            <a:endParaRPr sz="17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Candara"/>
              <a:buChar char="➢"/>
            </a:pPr>
            <a:r>
              <a:rPr lang="en-US" sz="17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2028: 24.3 Ha</a:t>
            </a:r>
            <a:endParaRPr sz="17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18" name="Google Shape;1118;p59"/>
          <p:cNvSpPr txBox="1"/>
          <p:nvPr/>
        </p:nvSpPr>
        <p:spPr>
          <a:xfrm>
            <a:off x="5830125" y="5431638"/>
            <a:ext cx="5697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2025: 4 STS Cranes + 13 RTG´s</a:t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ndara"/>
              <a:buChar char="➢"/>
            </a:pP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2026: 6 STS Cranes + 16 RTG´s (5 more Nov)</a:t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     	</a:t>
            </a:r>
            <a:endParaRPr sz="16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119" name="Google Shape;1119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146459" y="-437687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0"/>
          <p:cNvSpPr txBox="1"/>
          <p:nvPr/>
        </p:nvSpPr>
        <p:spPr>
          <a:xfrm>
            <a:off x="682295" y="515250"/>
            <a:ext cx="96816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27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COBVT Road Block 2025</a:t>
            </a:r>
            <a:endParaRPr i="0" sz="10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25" name="Google Shape;1125;p60"/>
          <p:cNvSpPr/>
          <p:nvPr/>
        </p:nvSpPr>
        <p:spPr>
          <a:xfrm>
            <a:off x="682312" y="97155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" name="Google Shape;112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46459" y="-617148"/>
            <a:ext cx="4997701" cy="3331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27" name="Google Shape;1127;p60"/>
          <p:cNvGraphicFramePr/>
          <p:nvPr/>
        </p:nvGraphicFramePr>
        <p:xfrm>
          <a:off x="489263" y="1579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{96AE1565-73C5-446D-983C-DC3A7F50C13D}</a:tableStyleId>
              </a:tblPr>
              <a:tblGrid>
                <a:gridCol w="1416725"/>
                <a:gridCol w="10018325"/>
              </a:tblGrid>
              <a:tr h="1144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Terminal</a:t>
                      </a:r>
                      <a:endParaRPr b="1" sz="19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Roadblock-related disruptions affected terminal access roads.</a:t>
                      </a:r>
                      <a:endParaRPr b="1" sz="19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614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SPIA</a:t>
                      </a:r>
                      <a:endParaRPr b="1" sz="18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Higher truck volume</a:t>
                      </a:r>
                      <a:r>
                        <a:rPr lang="en-US" sz="1800">
                          <a:highlight>
                            <a:schemeClr val="lt1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 and more frequent vessel operations. When vessels arrive, a large number of trucks are dispatched within a short period, making traffic congestion during peak road hours more likely. In addition, yard occupancy tends to increase, and once congestion occurs.</a:t>
                      </a:r>
                      <a:endParaRPr sz="1800">
                        <a:highlight>
                          <a:schemeClr val="lt1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9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SPRBUN</a:t>
                      </a:r>
                      <a:endParaRPr b="1" sz="18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Although cargo throughput is high, truck arrivals are generally more evenly distributed, Operations are therefore relatively more stable.</a:t>
                      </a:r>
                      <a:endParaRPr sz="18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9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TCBUEN</a:t>
                      </a:r>
                      <a:endParaRPr b="1" sz="18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Truck movements are lower during certain periods, with fewer gate peaks.</a:t>
                      </a:r>
                      <a:endParaRPr sz="18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/>
          <p:nvPr/>
        </p:nvSpPr>
        <p:spPr>
          <a:xfrm>
            <a:off x="1753489" y="476250"/>
            <a:ext cx="11601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34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COLOMBIA AT A GLANCE</a:t>
            </a:r>
            <a:endParaRPr b="1" i="0" sz="34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25" name="Google Shape;225;p36"/>
          <p:cNvSpPr/>
          <p:nvPr/>
        </p:nvSpPr>
        <p:spPr>
          <a:xfrm>
            <a:off x="571500" y="1114425"/>
            <a:ext cx="11049000" cy="1920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227" name="Google Shape;227;p36"/>
          <p:cNvSpPr txBox="1"/>
          <p:nvPr/>
        </p:nvSpPr>
        <p:spPr>
          <a:xfrm>
            <a:off x="132450" y="1643769"/>
            <a:ext cx="3509100" cy="49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33A796"/>
                </a:solidFill>
                <a:latin typeface="Candara"/>
                <a:ea typeface="Candara"/>
                <a:cs typeface="Candara"/>
                <a:sym typeface="Candara"/>
              </a:rPr>
              <a:t>AREA</a:t>
            </a:r>
            <a:endParaRPr b="1" sz="3100">
              <a:solidFill>
                <a:srgbClr val="33A79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6"/>
                </a:solidFill>
                <a:latin typeface="Candara"/>
                <a:ea typeface="Candara"/>
                <a:cs typeface="Candara"/>
                <a:sym typeface="Candara"/>
              </a:rPr>
              <a:t>1.14M. Km2 (World 25)</a:t>
            </a:r>
            <a:endParaRPr b="1" sz="1900">
              <a:solidFill>
                <a:schemeClr val="accent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33A796"/>
                </a:solidFill>
                <a:latin typeface="Candara"/>
                <a:ea typeface="Candara"/>
                <a:cs typeface="Candara"/>
                <a:sym typeface="Candara"/>
              </a:rPr>
              <a:t>POPULATION</a:t>
            </a:r>
            <a:endParaRPr b="1" sz="3100">
              <a:solidFill>
                <a:srgbClr val="33A79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6"/>
                </a:solidFill>
                <a:latin typeface="Candara"/>
                <a:ea typeface="Candara"/>
                <a:cs typeface="Candara"/>
                <a:sym typeface="Candara"/>
              </a:rPr>
              <a:t>52.7M </a:t>
            </a:r>
            <a:r>
              <a:rPr b="1" lang="en-US" sz="1900">
                <a:solidFill>
                  <a:schemeClr val="accent6"/>
                </a:solidFill>
                <a:latin typeface="Candara"/>
                <a:ea typeface="Candara"/>
                <a:cs typeface="Candara"/>
                <a:sym typeface="Candara"/>
              </a:rPr>
              <a:t>(World 28)</a:t>
            </a:r>
            <a:endParaRPr b="1" sz="1900">
              <a:solidFill>
                <a:schemeClr val="accent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33A796"/>
                </a:solidFill>
                <a:latin typeface="Candara"/>
                <a:ea typeface="Candara"/>
                <a:cs typeface="Candara"/>
                <a:sym typeface="Candara"/>
              </a:rPr>
              <a:t>CAPITAL</a:t>
            </a:r>
            <a:endParaRPr b="1" sz="3100">
              <a:solidFill>
                <a:srgbClr val="33A79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6"/>
                </a:solidFill>
                <a:latin typeface="Candara"/>
                <a:ea typeface="Candara"/>
                <a:cs typeface="Candara"/>
                <a:sym typeface="Candara"/>
              </a:rPr>
              <a:t>Bogotá</a:t>
            </a:r>
            <a:endParaRPr b="1" sz="1900">
              <a:solidFill>
                <a:schemeClr val="accent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33A796"/>
                </a:solidFill>
                <a:latin typeface="Candara"/>
                <a:ea typeface="Candara"/>
                <a:cs typeface="Candara"/>
                <a:sym typeface="Candara"/>
              </a:rPr>
              <a:t>LIFE EXPECTANCY</a:t>
            </a:r>
            <a:endParaRPr b="1" sz="3100">
              <a:solidFill>
                <a:srgbClr val="33A79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6"/>
                </a:solidFill>
                <a:latin typeface="Candara"/>
                <a:ea typeface="Candara"/>
                <a:cs typeface="Candara"/>
                <a:sym typeface="Candara"/>
              </a:rPr>
              <a:t>77.23y. Avg (World 62)</a:t>
            </a:r>
            <a:endParaRPr b="1" sz="1900">
              <a:solidFill>
                <a:schemeClr val="accent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chemeClr val="accent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33A796"/>
                </a:solidFill>
                <a:latin typeface="Candara"/>
                <a:ea typeface="Candara"/>
                <a:cs typeface="Candara"/>
                <a:sym typeface="Candara"/>
              </a:rPr>
              <a:t>LABOR FORCE</a:t>
            </a:r>
            <a:endParaRPr b="1" sz="3100">
              <a:solidFill>
                <a:srgbClr val="33A796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accent6"/>
                </a:solidFill>
                <a:latin typeface="Candara"/>
                <a:ea typeface="Candara"/>
                <a:cs typeface="Candara"/>
                <a:sym typeface="Candara"/>
              </a:rPr>
              <a:t>39.25M (World 28)</a:t>
            </a:r>
            <a:endParaRPr b="1" sz="3100">
              <a:solidFill>
                <a:srgbClr val="33A796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28" name="Google Shape;228;p36"/>
          <p:cNvPicPr preferRelativeResize="0"/>
          <p:nvPr/>
        </p:nvPicPr>
        <p:blipFill rotWithShape="1">
          <a:blip r:embed="rId5">
            <a:alphaModFix/>
          </a:blip>
          <a:srcRect b="0" l="11455" r="9218" t="0"/>
          <a:stretch/>
        </p:blipFill>
        <p:spPr>
          <a:xfrm>
            <a:off x="3726400" y="1257487"/>
            <a:ext cx="7659576" cy="543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/>
          <p:nvPr/>
        </p:nvSpPr>
        <p:spPr>
          <a:xfrm>
            <a:off x="7431525" y="1587550"/>
            <a:ext cx="4545000" cy="4776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Buenaventura - Cali  → 120 Km Time:5 hours                            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4" name="Google Shape;234;p37"/>
          <p:cNvSpPr/>
          <p:nvPr/>
        </p:nvSpPr>
        <p:spPr>
          <a:xfrm>
            <a:off x="7431525" y="5978100"/>
            <a:ext cx="4507800" cy="4080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Turbo - Bogota  → 729 Km </a:t>
            </a:r>
            <a:r>
              <a:rPr lang="en-US" sz="1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Time:24 hours  </a:t>
            </a:r>
            <a:r>
              <a:rPr lang="en-US" sz="1500">
                <a:latin typeface="Roboto"/>
                <a:ea typeface="Roboto"/>
                <a:cs typeface="Roboto"/>
                <a:sym typeface="Roboto"/>
              </a:rPr>
              <a:t>                            </a:t>
            </a:r>
            <a:endParaRPr b="1" sz="15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image.png" id="235" name="Google Shape;23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60575" y="0"/>
            <a:ext cx="1265257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/>
          <p:nvPr/>
        </p:nvSpPr>
        <p:spPr>
          <a:xfrm>
            <a:off x="953391" y="515250"/>
            <a:ext cx="96816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lang="en-US" sz="29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DISTANCES AMONG MAIN INLAND CITIES</a:t>
            </a:r>
            <a:endParaRPr b="1" i="0" sz="1200" u="none" cap="none" strike="noStrike">
              <a:solidFill>
                <a:srgbClr val="00000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37" name="Google Shape;237;p37"/>
          <p:cNvSpPr/>
          <p:nvPr/>
        </p:nvSpPr>
        <p:spPr>
          <a:xfrm>
            <a:off x="682312" y="971550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46459" y="-437687"/>
            <a:ext cx="4997701" cy="33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25" y="1688319"/>
            <a:ext cx="6684274" cy="45896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0" name="Google Shape;240;p37"/>
          <p:cNvGraphicFramePr/>
          <p:nvPr/>
        </p:nvGraphicFramePr>
        <p:xfrm>
          <a:off x="7228300" y="1188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{96AE1565-73C5-446D-983C-DC3A7F50C13D}</a:tableStyleId>
              </a:tblPr>
              <a:tblGrid>
                <a:gridCol w="2117575"/>
                <a:gridCol w="1176425"/>
                <a:gridCol w="1352900"/>
              </a:tblGrid>
              <a:tr h="7713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ROUTE</a:t>
                      </a:r>
                      <a:endParaRPr sz="15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(Origin - Destination)</a:t>
                      </a:r>
                      <a:endParaRPr sz="15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Distance</a:t>
                      </a:r>
                      <a:endParaRPr sz="15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Approximate</a:t>
                      </a:r>
                      <a:endParaRPr sz="15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Time</a:t>
                      </a:r>
                      <a:endParaRPr sz="1500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ctr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Buenaventura - Cali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120 Km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5 hours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Buenaventura - Bogotá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500 Km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24 hours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Buenaventura - Medellín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490 Km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18 hours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Cartagena - Bogotá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980 Km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30 hours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Cartagena - Medellín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650 Km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20 hours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Barranquilla - Bogotá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1,000 Km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32 hours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Barranquilla - Medellín</a:t>
                      </a:r>
                      <a:endParaRPr>
                        <a:highlight>
                          <a:schemeClr val="lt1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710 Km</a:t>
                      </a:r>
                      <a:endParaRPr>
                        <a:highlight>
                          <a:schemeClr val="lt1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chemeClr val="lt1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22 hours</a:t>
                      </a:r>
                      <a:endParaRPr>
                        <a:highlight>
                          <a:schemeClr val="lt1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Santa Marta-</a:t>
                      </a:r>
                      <a:r>
                        <a:rPr lang="en-US">
                          <a:solidFill>
                            <a:schemeClr val="dk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Bogotá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950 KM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26 hours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Santa Marta-Medellín</a:t>
                      </a:r>
                      <a:endParaRPr b="1"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830 KM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24 hours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Puerto Antioquia - Bogotá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729 Km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24 hours</a:t>
                      </a:r>
                      <a:endParaRPr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2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Puerto Antioquia</a:t>
                      </a: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- Medellín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312 Km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highlight>
                            <a:srgbClr val="76DBAB"/>
                          </a:highlight>
                          <a:latin typeface="Candara"/>
                          <a:ea typeface="Candara"/>
                          <a:cs typeface="Candara"/>
                          <a:sym typeface="Candara"/>
                        </a:rPr>
                        <a:t>10 hours</a:t>
                      </a:r>
                      <a:endParaRPr>
                        <a:highlight>
                          <a:srgbClr val="76DBAB"/>
                        </a:highlight>
                        <a:latin typeface="Candara"/>
                        <a:ea typeface="Candara"/>
                        <a:cs typeface="Candara"/>
                        <a:sym typeface="Candara"/>
                      </a:endParaRPr>
                    </a:p>
                  </a:txBody>
                  <a:tcPr marT="19050" marB="19050" marR="28575" marL="28575" anchor="b">
                    <a:lnL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245" name="Google Shape;24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6" name="Google Shape;246;p38"/>
          <p:cNvGrpSpPr/>
          <p:nvPr/>
        </p:nvGrpSpPr>
        <p:grpSpPr>
          <a:xfrm>
            <a:off x="1870348" y="1277627"/>
            <a:ext cx="9052315" cy="4034282"/>
            <a:chOff x="1732175" y="1512582"/>
            <a:chExt cx="7643600" cy="3815645"/>
          </a:xfrm>
        </p:grpSpPr>
        <p:cxnSp>
          <p:nvCxnSpPr>
            <p:cNvPr id="247" name="Google Shape;247;p38"/>
            <p:cNvCxnSpPr/>
            <p:nvPr/>
          </p:nvCxnSpPr>
          <p:spPr>
            <a:xfrm rot="10800000">
              <a:off x="1732175" y="1512994"/>
              <a:ext cx="0" cy="3814977"/>
            </a:xfrm>
            <a:prstGeom prst="straightConnector1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248" name="Google Shape;248;p38" title="gdp.jpg"/>
            <p:cNvPicPr preferRelativeResize="0"/>
            <p:nvPr/>
          </p:nvPicPr>
          <p:blipFill rotWithShape="1">
            <a:blip r:embed="rId4">
              <a:alphaModFix/>
            </a:blip>
            <a:srcRect b="0" l="6130" r="8011" t="0"/>
            <a:stretch/>
          </p:blipFill>
          <p:spPr>
            <a:xfrm>
              <a:off x="1732175" y="1512582"/>
              <a:ext cx="1090450" cy="1526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38" title="inflacion.jpg"/>
            <p:cNvPicPr preferRelativeResize="0"/>
            <p:nvPr/>
          </p:nvPicPr>
          <p:blipFill rotWithShape="1">
            <a:blip r:embed="rId5">
              <a:alphaModFix/>
            </a:blip>
            <a:srcRect b="0" l="20031" r="19815" t="0"/>
            <a:stretch/>
          </p:blipFill>
          <p:spPr>
            <a:xfrm>
              <a:off x="2820600" y="1515928"/>
              <a:ext cx="1099576" cy="152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0" name="Google Shape;250;p38" title="banrep.png"/>
            <p:cNvPicPr preferRelativeResize="0"/>
            <p:nvPr/>
          </p:nvPicPr>
          <p:blipFill rotWithShape="1">
            <a:blip r:embed="rId6">
              <a:alphaModFix/>
            </a:blip>
            <a:srcRect b="0" l="30160" r="30160" t="0"/>
            <a:stretch/>
          </p:blipFill>
          <p:spPr>
            <a:xfrm>
              <a:off x="5003750" y="1512582"/>
              <a:ext cx="1080799" cy="1526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38" title="bvc.png"/>
            <p:cNvPicPr preferRelativeResize="0"/>
            <p:nvPr/>
          </p:nvPicPr>
          <p:blipFill rotWithShape="1">
            <a:blip r:embed="rId7">
              <a:alphaModFix/>
            </a:blip>
            <a:srcRect b="0" l="-160" r="160" t="0"/>
            <a:stretch/>
          </p:blipFill>
          <p:spPr>
            <a:xfrm>
              <a:off x="3913100" y="1512582"/>
              <a:ext cx="1080803" cy="1526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38" title="desempleto.jpg"/>
            <p:cNvPicPr preferRelativeResize="0"/>
            <p:nvPr/>
          </p:nvPicPr>
          <p:blipFill rotWithShape="1">
            <a:blip r:embed="rId8">
              <a:alphaModFix/>
            </a:blip>
            <a:srcRect b="0" l="13235" r="13235" t="0"/>
            <a:stretch/>
          </p:blipFill>
          <p:spPr>
            <a:xfrm>
              <a:off x="6089325" y="1512582"/>
              <a:ext cx="1090451" cy="152687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53" name="Google Shape;253;p38"/>
            <p:cNvCxnSpPr/>
            <p:nvPr/>
          </p:nvCxnSpPr>
          <p:spPr>
            <a:xfrm rot="10800000">
              <a:off x="2822645" y="1512994"/>
              <a:ext cx="0" cy="3814977"/>
            </a:xfrm>
            <a:prstGeom prst="straightConnector1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54" name="Google Shape;254;p38"/>
            <p:cNvSpPr/>
            <p:nvPr/>
          </p:nvSpPr>
          <p:spPr>
            <a:xfrm>
              <a:off x="2885030" y="3122646"/>
              <a:ext cx="965700" cy="994285"/>
            </a:xfrm>
            <a:prstGeom prst="ellipse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55" name="Google Shape;255;p38"/>
            <p:cNvCxnSpPr/>
            <p:nvPr/>
          </p:nvCxnSpPr>
          <p:spPr>
            <a:xfrm rot="10800000">
              <a:off x="3913115" y="1512994"/>
              <a:ext cx="0" cy="3814977"/>
            </a:xfrm>
            <a:prstGeom prst="straightConnector1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6" name="Google Shape;256;p38"/>
            <p:cNvCxnSpPr/>
            <p:nvPr/>
          </p:nvCxnSpPr>
          <p:spPr>
            <a:xfrm rot="10800000">
              <a:off x="5003585" y="1512994"/>
              <a:ext cx="0" cy="3814977"/>
            </a:xfrm>
            <a:prstGeom prst="straightConnector1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7" name="Google Shape;257;p38"/>
            <p:cNvCxnSpPr/>
            <p:nvPr/>
          </p:nvCxnSpPr>
          <p:spPr>
            <a:xfrm rot="10800000">
              <a:off x="6094055" y="1512994"/>
              <a:ext cx="0" cy="3814977"/>
            </a:xfrm>
            <a:prstGeom prst="straightConnector1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8" name="Google Shape;258;p38"/>
            <p:cNvCxnSpPr/>
            <p:nvPr/>
          </p:nvCxnSpPr>
          <p:spPr>
            <a:xfrm rot="10800000">
              <a:off x="7184525" y="1512994"/>
              <a:ext cx="0" cy="3814977"/>
            </a:xfrm>
            <a:prstGeom prst="straightConnector1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59" name="Google Shape;259;p38"/>
            <p:cNvSpPr txBox="1"/>
            <p:nvPr/>
          </p:nvSpPr>
          <p:spPr>
            <a:xfrm>
              <a:off x="1752325" y="4230623"/>
              <a:ext cx="1080900" cy="1097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57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2.6%</a:t>
              </a:r>
              <a:endParaRPr b="1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External Debt</a:t>
              </a:r>
              <a:endParaRPr sz="11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Household and public </a:t>
              </a:r>
              <a:r>
                <a:rPr lang="en-US" sz="11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consumption</a:t>
              </a:r>
              <a:endParaRPr sz="11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Employment</a:t>
              </a:r>
              <a:endParaRPr sz="11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60" name="Google Shape;260;p38"/>
            <p:cNvSpPr txBox="1"/>
            <p:nvPr/>
          </p:nvSpPr>
          <p:spPr>
            <a:xfrm>
              <a:off x="2857925" y="4230622"/>
              <a:ext cx="1024200" cy="1097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57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5.1%</a:t>
              </a:r>
              <a:endParaRPr b="1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Decreased Trend</a:t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61" name="Google Shape;261;p38"/>
            <p:cNvSpPr txBox="1"/>
            <p:nvPr/>
          </p:nvSpPr>
          <p:spPr>
            <a:xfrm>
              <a:off x="3955350" y="4230622"/>
              <a:ext cx="1024200" cy="1097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57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43.8% </a:t>
              </a:r>
              <a:endParaRPr b="1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Growth </a:t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62" name="Google Shape;262;p38"/>
            <p:cNvSpPr txBox="1"/>
            <p:nvPr/>
          </p:nvSpPr>
          <p:spPr>
            <a:xfrm>
              <a:off x="5039500" y="4230622"/>
              <a:ext cx="1024200" cy="1097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57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9.25%</a:t>
              </a:r>
              <a:endParaRPr b="1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Interest Rate</a:t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63" name="Google Shape;263;p38"/>
            <p:cNvSpPr txBox="1"/>
            <p:nvPr/>
          </p:nvSpPr>
          <p:spPr>
            <a:xfrm>
              <a:off x="6137400" y="4230622"/>
              <a:ext cx="1024200" cy="1097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57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8.9%</a:t>
              </a:r>
              <a:endParaRPr b="1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Historically</a:t>
              </a:r>
              <a:r>
                <a:rPr lang="en-US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 lowest rate</a:t>
              </a:r>
              <a:endParaRPr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1794560" y="3122646"/>
              <a:ext cx="965700" cy="994285"/>
            </a:xfrm>
            <a:prstGeom prst="ellipse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00">
                  <a:solidFill>
                    <a:srgbClr val="202124"/>
                  </a:solidFill>
                  <a:latin typeface="Candara"/>
                  <a:ea typeface="Candara"/>
                  <a:cs typeface="Candara"/>
                  <a:sym typeface="Candara"/>
                </a:rPr>
                <a:t>GDP</a:t>
              </a:r>
              <a:endParaRPr b="1" sz="2200">
                <a:solidFill>
                  <a:srgbClr val="20212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65" name="Google Shape;265;p38"/>
            <p:cNvSpPr/>
            <p:nvPr/>
          </p:nvSpPr>
          <p:spPr>
            <a:xfrm>
              <a:off x="3970750" y="3122646"/>
              <a:ext cx="965700" cy="994285"/>
            </a:xfrm>
            <a:prstGeom prst="ellipse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202124"/>
                </a:solidFill>
                <a:latin typeface="Fraunces"/>
                <a:ea typeface="Fraunces"/>
                <a:cs typeface="Fraunces"/>
                <a:sym typeface="Fraunces"/>
              </a:endParaRPr>
            </a:p>
          </p:txBody>
        </p:sp>
        <p:sp>
          <p:nvSpPr>
            <p:cNvPr id="266" name="Google Shape;266;p38"/>
            <p:cNvSpPr/>
            <p:nvPr/>
          </p:nvSpPr>
          <p:spPr>
            <a:xfrm>
              <a:off x="5061220" y="3122646"/>
              <a:ext cx="965700" cy="994285"/>
            </a:xfrm>
            <a:prstGeom prst="ellipse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202124"/>
                </a:solidFill>
                <a:latin typeface="Fraunces"/>
                <a:ea typeface="Fraunces"/>
                <a:cs typeface="Fraunces"/>
                <a:sym typeface="Fraunces"/>
              </a:endParaRPr>
            </a:p>
          </p:txBody>
        </p:sp>
        <p:sp>
          <p:nvSpPr>
            <p:cNvPr id="267" name="Google Shape;267;p38"/>
            <p:cNvSpPr/>
            <p:nvPr/>
          </p:nvSpPr>
          <p:spPr>
            <a:xfrm>
              <a:off x="6156440" y="3122646"/>
              <a:ext cx="965700" cy="994285"/>
            </a:xfrm>
            <a:prstGeom prst="ellipse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202124"/>
                </a:solidFill>
                <a:latin typeface="Fraunces"/>
                <a:ea typeface="Fraunces"/>
                <a:cs typeface="Fraunces"/>
                <a:sym typeface="Fraunces"/>
              </a:endParaRPr>
            </a:p>
          </p:txBody>
        </p:sp>
        <p:pic>
          <p:nvPicPr>
            <p:cNvPr id="268" name="Google Shape;268;p38" title="Trump-tariff-czar.jpg"/>
            <p:cNvPicPr preferRelativeResize="0"/>
            <p:nvPr/>
          </p:nvPicPr>
          <p:blipFill rotWithShape="1">
            <a:blip r:embed="rId9">
              <a:alphaModFix/>
            </a:blip>
            <a:srcRect b="0" l="29297" r="29293" t="0"/>
            <a:stretch/>
          </p:blipFill>
          <p:spPr>
            <a:xfrm>
              <a:off x="8279050" y="1512736"/>
              <a:ext cx="1080800" cy="1526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38" title="TRM.jfif"/>
            <p:cNvPicPr preferRelativeResize="0"/>
            <p:nvPr/>
          </p:nvPicPr>
          <p:blipFill rotWithShape="1">
            <a:blip r:embed="rId10">
              <a:alphaModFix/>
            </a:blip>
            <a:srcRect b="0" l="29536" r="29532" t="0"/>
            <a:stretch/>
          </p:blipFill>
          <p:spPr>
            <a:xfrm>
              <a:off x="7188400" y="1512736"/>
              <a:ext cx="1080802" cy="15268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0" name="Google Shape;270;p38"/>
            <p:cNvCxnSpPr/>
            <p:nvPr/>
          </p:nvCxnSpPr>
          <p:spPr>
            <a:xfrm rot="10800000">
              <a:off x="8278885" y="1513148"/>
              <a:ext cx="0" cy="3814977"/>
            </a:xfrm>
            <a:prstGeom prst="straightConnector1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1" name="Google Shape;271;p38"/>
            <p:cNvCxnSpPr/>
            <p:nvPr/>
          </p:nvCxnSpPr>
          <p:spPr>
            <a:xfrm rot="10800000">
              <a:off x="9369355" y="1513148"/>
              <a:ext cx="0" cy="3814977"/>
            </a:xfrm>
            <a:prstGeom prst="straightConnector1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72" name="Google Shape;272;p38"/>
            <p:cNvSpPr txBox="1"/>
            <p:nvPr/>
          </p:nvSpPr>
          <p:spPr>
            <a:xfrm>
              <a:off x="7224300" y="4230777"/>
              <a:ext cx="1024200" cy="1097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57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$4.052COP</a:t>
              </a:r>
              <a:endParaRPr b="1" sz="15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Average</a:t>
              </a:r>
              <a:endParaRPr sz="15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73" name="Google Shape;273;p38"/>
            <p:cNvSpPr txBox="1"/>
            <p:nvPr/>
          </p:nvSpPr>
          <p:spPr>
            <a:xfrm>
              <a:off x="8321150" y="4230777"/>
              <a:ext cx="1024200" cy="10974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4570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+21.6% - </a:t>
              </a:r>
              <a:r>
                <a:rPr lang="en-US" sz="12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Outbound</a:t>
              </a:r>
              <a:endParaRPr sz="12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Non energy &amp; </a:t>
              </a:r>
              <a:r>
                <a:rPr lang="en-US" sz="12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Mining</a:t>
              </a:r>
              <a:r>
                <a:rPr lang="en-US" sz="12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endParaRPr sz="12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+8.5%</a:t>
              </a:r>
              <a:r>
                <a:rPr lang="en-US" sz="12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 - Inbound</a:t>
              </a:r>
              <a:endParaRPr sz="12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40404"/>
                  </a:solidFill>
                  <a:latin typeface="Candara"/>
                  <a:ea typeface="Candara"/>
                  <a:cs typeface="Candara"/>
                  <a:sym typeface="Candara"/>
                </a:rPr>
                <a:t>All markets</a:t>
              </a:r>
              <a:endParaRPr sz="12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74" name="Google Shape;274;p38"/>
            <p:cNvSpPr/>
            <p:nvPr/>
          </p:nvSpPr>
          <p:spPr>
            <a:xfrm>
              <a:off x="7246050" y="3122801"/>
              <a:ext cx="965700" cy="994285"/>
            </a:xfrm>
            <a:prstGeom prst="ellipse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100">
                  <a:solidFill>
                    <a:srgbClr val="202124"/>
                  </a:solidFill>
                  <a:latin typeface="Candara"/>
                  <a:ea typeface="Candara"/>
                  <a:cs typeface="Candara"/>
                  <a:sym typeface="Candara"/>
                </a:rPr>
                <a:t>Ex. Rate</a:t>
              </a:r>
              <a:endParaRPr b="1" sz="2100">
                <a:solidFill>
                  <a:srgbClr val="202124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75" name="Google Shape;275;p38"/>
            <p:cNvSpPr/>
            <p:nvPr/>
          </p:nvSpPr>
          <p:spPr>
            <a:xfrm>
              <a:off x="8336520" y="3122801"/>
              <a:ext cx="965700" cy="994285"/>
            </a:xfrm>
            <a:prstGeom prst="ellipse">
              <a:avLst/>
            </a:prstGeom>
            <a:noFill/>
            <a:ln cap="flat" cmpd="sng" w="9525">
              <a:solidFill>
                <a:srgbClr val="04040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rgbClr val="202124"/>
                </a:solidFill>
                <a:latin typeface="Fraunces"/>
                <a:ea typeface="Fraunces"/>
                <a:cs typeface="Fraunces"/>
                <a:sym typeface="Fraunces"/>
              </a:endParaRPr>
            </a:p>
          </p:txBody>
        </p:sp>
        <p:sp>
          <p:nvSpPr>
            <p:cNvPr id="276" name="Google Shape;276;p38"/>
            <p:cNvSpPr txBox="1"/>
            <p:nvPr/>
          </p:nvSpPr>
          <p:spPr>
            <a:xfrm>
              <a:off x="2803675" y="3359150"/>
              <a:ext cx="1111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INFLATION</a:t>
              </a:r>
              <a:endParaRPr b="1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77" name="Google Shape;277;p38"/>
            <p:cNvSpPr txBox="1"/>
            <p:nvPr/>
          </p:nvSpPr>
          <p:spPr>
            <a:xfrm>
              <a:off x="3895875" y="3249000"/>
              <a:ext cx="11112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7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STOCK MARKET</a:t>
              </a:r>
              <a:endParaRPr b="1" sz="17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78" name="Google Shape;278;p38"/>
            <p:cNvSpPr txBox="1"/>
            <p:nvPr/>
          </p:nvSpPr>
          <p:spPr>
            <a:xfrm>
              <a:off x="4994425" y="3325200"/>
              <a:ext cx="1111200" cy="63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MONETARY POLICY</a:t>
              </a:r>
              <a:endParaRPr b="1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79" name="Google Shape;279;p38"/>
            <p:cNvSpPr txBox="1"/>
            <p:nvPr/>
          </p:nvSpPr>
          <p:spPr>
            <a:xfrm>
              <a:off x="6086575" y="3412200"/>
              <a:ext cx="1111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UNEMPLOYMENT</a:t>
              </a:r>
              <a:endParaRPr b="1" sz="12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280" name="Google Shape;280;p38"/>
            <p:cNvSpPr txBox="1"/>
            <p:nvPr/>
          </p:nvSpPr>
          <p:spPr>
            <a:xfrm>
              <a:off x="8264575" y="3388650"/>
              <a:ext cx="1111200" cy="35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FOREIGN TRADE</a:t>
              </a:r>
              <a:endParaRPr b="1" sz="16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sp>
        <p:nvSpPr>
          <p:cNvPr id="281" name="Google Shape;281;p38"/>
          <p:cNvSpPr txBox="1"/>
          <p:nvPr/>
        </p:nvSpPr>
        <p:spPr>
          <a:xfrm>
            <a:off x="1778125" y="5442650"/>
            <a:ext cx="1432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2.7% to 3.2%</a:t>
            </a:r>
            <a:endParaRPr b="1" sz="17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2" name="Google Shape;282;p38"/>
          <p:cNvSpPr txBox="1"/>
          <p:nvPr/>
        </p:nvSpPr>
        <p:spPr>
          <a:xfrm>
            <a:off x="209700" y="5426025"/>
            <a:ext cx="1790700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888888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2026 ESTIMATIONS</a:t>
            </a:r>
            <a:endParaRPr b="1" sz="19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3" name="Google Shape;283;p38"/>
          <p:cNvSpPr txBox="1"/>
          <p:nvPr/>
        </p:nvSpPr>
        <p:spPr>
          <a:xfrm>
            <a:off x="8360917" y="5442656"/>
            <a:ext cx="12420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$3.830COP</a:t>
            </a:r>
            <a:endParaRPr b="1" sz="17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4" name="Google Shape;284;p38"/>
          <p:cNvSpPr txBox="1"/>
          <p:nvPr/>
        </p:nvSpPr>
        <p:spPr>
          <a:xfrm>
            <a:off x="5772831" y="5442656"/>
            <a:ext cx="12420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11.25%</a:t>
            </a:r>
            <a:endParaRPr b="1" sz="20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5" name="Google Shape;285;p38"/>
          <p:cNvSpPr txBox="1"/>
          <p:nvPr/>
        </p:nvSpPr>
        <p:spPr>
          <a:xfrm>
            <a:off x="3235975" y="5442656"/>
            <a:ext cx="12420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6.5</a:t>
            </a:r>
            <a:r>
              <a:rPr b="1" lang="en-US" sz="17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% to 6.7%</a:t>
            </a:r>
            <a:endParaRPr b="1" sz="17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6" name="Google Shape;286;p38"/>
          <p:cNvSpPr txBox="1"/>
          <p:nvPr/>
        </p:nvSpPr>
        <p:spPr>
          <a:xfrm>
            <a:off x="403375" y="3098280"/>
            <a:ext cx="1467000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888888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2025</a:t>
            </a:r>
            <a:endParaRPr b="1" sz="18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INDICATORS</a:t>
            </a:r>
            <a:endParaRPr b="1" sz="18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87" name="Google Shape;287;p38"/>
          <p:cNvCxnSpPr>
            <a:stCxn id="282" idx="2"/>
            <a:endCxn id="288" idx="1"/>
          </p:cNvCxnSpPr>
          <p:nvPr/>
        </p:nvCxnSpPr>
        <p:spPr>
          <a:xfrm flipH="1" rot="-5400000">
            <a:off x="1483500" y="5657175"/>
            <a:ext cx="257400" cy="10143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8" name="Google Shape;288;p38"/>
          <p:cNvSpPr txBox="1"/>
          <p:nvPr/>
        </p:nvSpPr>
        <p:spPr>
          <a:xfrm>
            <a:off x="2119413" y="6150025"/>
            <a:ext cx="1790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PRESIDENTIAL ELECTION YEAR</a:t>
            </a:r>
            <a:endParaRPr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Mar/Jun</a:t>
            </a:r>
            <a:endParaRPr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89" name="Google Shape;289;p38"/>
          <p:cNvSpPr txBox="1"/>
          <p:nvPr/>
        </p:nvSpPr>
        <p:spPr>
          <a:xfrm>
            <a:off x="4937225" y="6150025"/>
            <a:ext cx="1790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FISCAL RULE &amp; EXTERNAL DEBT BEHAVIOUR</a:t>
            </a:r>
            <a:endParaRPr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90" name="Google Shape;290;p38"/>
          <p:cNvSpPr txBox="1"/>
          <p:nvPr/>
        </p:nvSpPr>
        <p:spPr>
          <a:xfrm>
            <a:off x="7661687" y="6057606"/>
            <a:ext cx="249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FOREIGN</a:t>
            </a:r>
            <a:r>
              <a:rPr b="1"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POLICY &amp; </a:t>
            </a:r>
            <a:r>
              <a:rPr b="1"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DIPLOMATIC</a:t>
            </a:r>
            <a:r>
              <a:rPr b="1" lang="en-US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RELATION </a:t>
            </a:r>
            <a:endParaRPr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291" name="Google Shape;291;p38"/>
          <p:cNvCxnSpPr>
            <a:stCxn id="288" idx="3"/>
            <a:endCxn id="289" idx="1"/>
          </p:cNvCxnSpPr>
          <p:nvPr/>
        </p:nvCxnSpPr>
        <p:spPr>
          <a:xfrm>
            <a:off x="3910113" y="6292975"/>
            <a:ext cx="1027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38"/>
          <p:cNvCxnSpPr>
            <a:endCxn id="290" idx="1"/>
          </p:cNvCxnSpPr>
          <p:nvPr/>
        </p:nvCxnSpPr>
        <p:spPr>
          <a:xfrm>
            <a:off x="6478187" y="6244506"/>
            <a:ext cx="1183500" cy="13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3" name="Google Shape;293;p38"/>
          <p:cNvSpPr txBox="1"/>
          <p:nvPr/>
        </p:nvSpPr>
        <p:spPr>
          <a:xfrm>
            <a:off x="8299925" y="6437909"/>
            <a:ext cx="11430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US-EC-VE</a:t>
            </a:r>
            <a:endParaRPr sz="15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a thinking emoji with a hand on its chin and a thumbs up . (Provided by Tenor)" id="294" name="Google Shape;294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08013" y="5524025"/>
            <a:ext cx="1171575" cy="1162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38"/>
          <p:cNvCxnSpPr>
            <a:endCxn id="281" idx="0"/>
          </p:cNvCxnSpPr>
          <p:nvPr/>
        </p:nvCxnSpPr>
        <p:spPr>
          <a:xfrm flipH="1">
            <a:off x="2494375" y="5172650"/>
            <a:ext cx="4500" cy="270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38"/>
          <p:cNvCxnSpPr>
            <a:endCxn id="285" idx="0"/>
          </p:cNvCxnSpPr>
          <p:nvPr/>
        </p:nvCxnSpPr>
        <p:spPr>
          <a:xfrm flipH="1">
            <a:off x="3856975" y="5220056"/>
            <a:ext cx="900" cy="22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38"/>
          <p:cNvCxnSpPr/>
          <p:nvPr/>
        </p:nvCxnSpPr>
        <p:spPr>
          <a:xfrm>
            <a:off x="6392488" y="5145548"/>
            <a:ext cx="2700" cy="26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8"/>
          <p:cNvCxnSpPr/>
          <p:nvPr/>
        </p:nvCxnSpPr>
        <p:spPr>
          <a:xfrm>
            <a:off x="8950675" y="5083598"/>
            <a:ext cx="2700" cy="26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99" name="Google Shape;299;p38"/>
          <p:cNvSpPr txBox="1"/>
          <p:nvPr/>
        </p:nvSpPr>
        <p:spPr>
          <a:xfrm>
            <a:off x="1753489" y="476250"/>
            <a:ext cx="11601600" cy="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5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ECONOMIC STATUS</a:t>
            </a:r>
            <a:endParaRPr b="1" i="0" sz="35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00" name="Google Shape;300;p38"/>
          <p:cNvSpPr/>
          <p:nvPr/>
        </p:nvSpPr>
        <p:spPr>
          <a:xfrm>
            <a:off x="571500" y="1114425"/>
            <a:ext cx="11049000" cy="1920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06" name="Google Shape;30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" y="2411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 txBox="1"/>
          <p:nvPr/>
        </p:nvSpPr>
        <p:spPr>
          <a:xfrm>
            <a:off x="1599585" y="432288"/>
            <a:ext cx="11601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3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2025</a:t>
            </a:r>
            <a:r>
              <a:rPr b="1" lang="en-US" sz="33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0" lang="en-US" sz="33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COUNTRY CARGO FLOW STATUS</a:t>
            </a:r>
            <a:endParaRPr b="1" i="0" sz="33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World map vector image isolated on white background. (Provided by Getty Images)" id="308" name="Google Shape;308;p39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835875" y="1132175"/>
            <a:ext cx="10392924" cy="5635276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9"/>
          <p:cNvSpPr/>
          <p:nvPr/>
        </p:nvSpPr>
        <p:spPr>
          <a:xfrm>
            <a:off x="460575" y="948350"/>
            <a:ext cx="11049000" cy="1920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39"/>
          <p:cNvSpPr txBox="1"/>
          <p:nvPr/>
        </p:nvSpPr>
        <p:spPr>
          <a:xfrm>
            <a:off x="1490525" y="3158300"/>
            <a:ext cx="2917500" cy="652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NAME</a:t>
            </a:r>
            <a:r>
              <a:rPr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390 (9%)</a:t>
            </a:r>
            <a:endParaRPr sz="16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188 (48%) OUT 202 (52%)</a:t>
            </a:r>
            <a:endParaRPr b="1" sz="14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11" name="Google Shape;311;p39"/>
          <p:cNvSpPr txBox="1"/>
          <p:nvPr/>
        </p:nvSpPr>
        <p:spPr>
          <a:xfrm>
            <a:off x="7098764" y="3191175"/>
            <a:ext cx="2688300" cy="4824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ctr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FE</a:t>
            </a:r>
            <a:r>
              <a:rPr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711 (35%)</a:t>
            </a:r>
            <a:endParaRPr sz="16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668 (94%) OUT 43 (6%)</a:t>
            </a:r>
            <a:endParaRPr sz="15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12" name="Google Shape;312;p39"/>
          <p:cNvSpPr txBox="1"/>
          <p:nvPr/>
        </p:nvSpPr>
        <p:spPr>
          <a:xfrm>
            <a:off x="2757023" y="4648425"/>
            <a:ext cx="3052200" cy="4824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ctr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SAME</a:t>
            </a:r>
            <a:r>
              <a:rPr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348 (17%)</a:t>
            </a:r>
            <a:endParaRPr sz="16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175 (50%) OUT 173 (50%)</a:t>
            </a:r>
            <a:endParaRPr b="1" sz="15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13" name="Google Shape;313;p39"/>
          <p:cNvSpPr txBox="1"/>
          <p:nvPr/>
        </p:nvSpPr>
        <p:spPr>
          <a:xfrm>
            <a:off x="4408025" y="3150500"/>
            <a:ext cx="2587800" cy="484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ctr" bIns="101475" lIns="101475" spcFirstLastPara="1" rIns="101475" wrap="square" tIns="101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EU</a:t>
            </a:r>
            <a:r>
              <a:rPr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345 (17%)</a:t>
            </a:r>
            <a:endParaRPr sz="16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142 (41%) OUT 203(59%)</a:t>
            </a:r>
            <a:endParaRPr sz="15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14" name="Google Shape;314;p39"/>
          <p:cNvGrpSpPr/>
          <p:nvPr/>
        </p:nvGrpSpPr>
        <p:grpSpPr>
          <a:xfrm>
            <a:off x="3648722" y="1798139"/>
            <a:ext cx="4084209" cy="711233"/>
            <a:chOff x="4391525" y="5741270"/>
            <a:chExt cx="3679467" cy="640750"/>
          </a:xfrm>
        </p:grpSpPr>
        <p:pic>
          <p:nvPicPr>
            <p:cNvPr id="315" name="Google Shape;315;p39" title="cma.jpg"/>
            <p:cNvPicPr preferRelativeResize="0"/>
            <p:nvPr/>
          </p:nvPicPr>
          <p:blipFill rotWithShape="1">
            <a:blip r:embed="rId5">
              <a:alphaModFix/>
            </a:blip>
            <a:srcRect b="0" l="0" r="5114" t="0"/>
            <a:stretch/>
          </p:blipFill>
          <p:spPr>
            <a:xfrm>
              <a:off x="5104012" y="576012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16" name="Google Shape;316;p39" title="MAERKS.jpg"/>
            <p:cNvPicPr preferRelativeResize="0"/>
            <p:nvPr/>
          </p:nvPicPr>
          <p:blipFill rotWithShape="1">
            <a:blip r:embed="rId6">
              <a:alphaModFix/>
            </a:blip>
            <a:srcRect b="30" l="0" r="0" t="20"/>
            <a:stretch/>
          </p:blipFill>
          <p:spPr>
            <a:xfrm>
              <a:off x="4391525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6D9EEB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17" name="Google Shape;317;p39" title="hapag-lloyd.png"/>
            <p:cNvPicPr preferRelativeResize="0"/>
            <p:nvPr/>
          </p:nvPicPr>
          <p:blipFill rotWithShape="1">
            <a:blip r:embed="rId7">
              <a:alphaModFix/>
            </a:blip>
            <a:srcRect b="20" l="0" r="0" t="20"/>
            <a:stretch/>
          </p:blipFill>
          <p:spPr>
            <a:xfrm>
              <a:off x="5907900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18" name="Google Shape;318;p39" title="msc.jpg"/>
            <p:cNvPicPr preferRelativeResize="0"/>
            <p:nvPr/>
          </p:nvPicPr>
          <p:blipFill rotWithShape="1">
            <a:blip r:embed="rId8">
              <a:alphaModFix/>
            </a:blip>
            <a:srcRect b="0" l="22172" r="22177" t="0"/>
            <a:stretch/>
          </p:blipFill>
          <p:spPr>
            <a:xfrm>
              <a:off x="6682432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19" name="Google Shape;319;p39" title="Earth.jpg"/>
            <p:cNvPicPr preferRelativeResize="0"/>
            <p:nvPr/>
          </p:nvPicPr>
          <p:blipFill rotWithShape="1">
            <a:blip r:embed="rId9">
              <a:alphaModFix/>
            </a:blip>
            <a:srcRect b="30" l="0" r="0" t="20"/>
            <a:stretch/>
          </p:blipFill>
          <p:spPr>
            <a:xfrm>
              <a:off x="7448792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009B4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20" name="Google Shape;320;p39"/>
          <p:cNvSpPr txBox="1"/>
          <p:nvPr/>
        </p:nvSpPr>
        <p:spPr>
          <a:xfrm>
            <a:off x="4346675" y="1056450"/>
            <a:ext cx="2757300" cy="652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COLOMBIAN MARKET  </a:t>
            </a:r>
            <a:endParaRPr sz="18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2.051.788 </a:t>
            </a:r>
            <a:r>
              <a:rPr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Teus </a:t>
            </a:r>
            <a:endParaRPr sz="18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1" name="Google Shape;321;p39"/>
          <p:cNvSpPr txBox="1"/>
          <p:nvPr/>
        </p:nvSpPr>
        <p:spPr>
          <a:xfrm>
            <a:off x="1736825" y="3958050"/>
            <a:ext cx="2971800" cy="5763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ctr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CENTRAL A.</a:t>
            </a: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255 </a:t>
            </a: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</a:t>
            </a: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</a:t>
            </a: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</a:t>
            </a: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%</a:t>
            </a:r>
            <a:r>
              <a:rPr lang="en-US" sz="15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)</a:t>
            </a:r>
            <a:endParaRPr sz="15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94 (37%) OUT 161 (63%)</a:t>
            </a:r>
            <a:endParaRPr b="1" sz="14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2" name="Google Shape;322;p39"/>
          <p:cNvSpPr txBox="1"/>
          <p:nvPr/>
        </p:nvSpPr>
        <p:spPr>
          <a:xfrm>
            <a:off x="3634140" y="2417161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(24%)</a:t>
            </a:r>
            <a:endParaRPr b="1" sz="11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3" name="Google Shape;323;p39"/>
          <p:cNvSpPr txBox="1"/>
          <p:nvPr/>
        </p:nvSpPr>
        <p:spPr>
          <a:xfrm>
            <a:off x="4451764" y="2417161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(16%)</a:t>
            </a:r>
            <a:endParaRPr b="1" sz="11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4" name="Google Shape;324;p39"/>
          <p:cNvSpPr txBox="1"/>
          <p:nvPr/>
        </p:nvSpPr>
        <p:spPr>
          <a:xfrm>
            <a:off x="5339874" y="2417161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(16%)</a:t>
            </a:r>
            <a:endParaRPr b="1" sz="11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5" name="Google Shape;325;p39"/>
          <p:cNvSpPr txBox="1"/>
          <p:nvPr/>
        </p:nvSpPr>
        <p:spPr>
          <a:xfrm>
            <a:off x="6185692" y="2417161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(11%)</a:t>
            </a:r>
            <a:endParaRPr b="1" sz="11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6" name="Google Shape;326;p39"/>
          <p:cNvSpPr txBox="1"/>
          <p:nvPr/>
        </p:nvSpPr>
        <p:spPr>
          <a:xfrm>
            <a:off x="6596902" y="2403207"/>
            <a:ext cx="16614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8360000" dist="21145">
              <a:srgbClr val="F8FAFC"/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(7%) - 143.966</a:t>
            </a:r>
            <a:endParaRPr b="1" sz="1399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7" name="Google Shape;327;p39"/>
          <p:cNvSpPr txBox="1"/>
          <p:nvPr/>
        </p:nvSpPr>
        <p:spPr>
          <a:xfrm>
            <a:off x="1694475" y="1003700"/>
            <a:ext cx="2757300" cy="3183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Thousand teus by region</a:t>
            </a:r>
            <a:endParaRPr b="1" sz="16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8" name="Google Shape;328;p39"/>
          <p:cNvSpPr/>
          <p:nvPr/>
        </p:nvSpPr>
        <p:spPr>
          <a:xfrm>
            <a:off x="4099025" y="5658250"/>
            <a:ext cx="1661400" cy="318300"/>
          </a:xfrm>
          <a:prstGeom prst="roundRect">
            <a:avLst>
              <a:gd fmla="val 16667" name="adj"/>
            </a:avLst>
          </a:prstGeom>
          <a:solidFill>
            <a:srgbClr val="8FEDCD">
              <a:alpha val="27850"/>
            </a:srgbClr>
          </a:solidFill>
          <a:ln cap="flat" cmpd="sng" w="9525">
            <a:solidFill>
              <a:srgbClr val="F8FA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Roboto"/>
                <a:ea typeface="Roboto"/>
                <a:cs typeface="Roboto"/>
                <a:sym typeface="Roboto"/>
              </a:rPr>
              <a:t>INBOUND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9" name="Google Shape;329;p39"/>
          <p:cNvSpPr/>
          <p:nvPr/>
        </p:nvSpPr>
        <p:spPr>
          <a:xfrm>
            <a:off x="6156425" y="5658250"/>
            <a:ext cx="1661400" cy="318300"/>
          </a:xfrm>
          <a:prstGeom prst="roundRect">
            <a:avLst>
              <a:gd fmla="val 16667" name="adj"/>
            </a:avLst>
          </a:prstGeom>
          <a:solidFill>
            <a:srgbClr val="8FEDCD">
              <a:alpha val="27850"/>
            </a:srgbClr>
          </a:solidFill>
          <a:ln cap="flat" cmpd="sng" w="9525">
            <a:solidFill>
              <a:srgbClr val="F8FA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Roboto"/>
                <a:ea typeface="Roboto"/>
                <a:cs typeface="Roboto"/>
                <a:sym typeface="Roboto"/>
              </a:rPr>
              <a:t>OUT</a:t>
            </a:r>
            <a:r>
              <a:rPr b="1" lang="en-US" sz="1800">
                <a:latin typeface="Roboto"/>
                <a:ea typeface="Roboto"/>
                <a:cs typeface="Roboto"/>
                <a:sym typeface="Roboto"/>
              </a:rPr>
              <a:t>BOUND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0" name="Google Shape;330;p39"/>
          <p:cNvSpPr txBox="1"/>
          <p:nvPr/>
        </p:nvSpPr>
        <p:spPr>
          <a:xfrm>
            <a:off x="4567926" y="5897171"/>
            <a:ext cx="723600" cy="484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1.268</a:t>
            </a:r>
            <a:endParaRPr b="1" sz="17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62%</a:t>
            </a:r>
            <a:endParaRPr b="1" sz="17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31" name="Google Shape;331;p39"/>
          <p:cNvSpPr txBox="1"/>
          <p:nvPr/>
        </p:nvSpPr>
        <p:spPr>
          <a:xfrm>
            <a:off x="6625326" y="5897171"/>
            <a:ext cx="723600" cy="484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783</a:t>
            </a:r>
            <a:endParaRPr b="1" sz="17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38%</a:t>
            </a:r>
            <a:endParaRPr b="1" sz="17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32" name="Google Shape;332;p39"/>
          <p:cNvGrpSpPr/>
          <p:nvPr/>
        </p:nvGrpSpPr>
        <p:grpSpPr>
          <a:xfrm>
            <a:off x="8239465" y="5509148"/>
            <a:ext cx="2380434" cy="1019605"/>
            <a:chOff x="7901690" y="4459406"/>
            <a:chExt cx="2380434" cy="1019605"/>
          </a:xfrm>
        </p:grpSpPr>
        <p:pic>
          <p:nvPicPr>
            <p:cNvPr id="333" name="Google Shape;333;p39" title="banana.png"/>
            <p:cNvPicPr preferRelativeResize="0"/>
            <p:nvPr/>
          </p:nvPicPr>
          <p:blipFill rotWithShape="1">
            <a:blip r:embed="rId10">
              <a:alphaModFix/>
            </a:blip>
            <a:srcRect b="0" l="14296" r="14296" t="0"/>
            <a:stretch/>
          </p:blipFill>
          <p:spPr>
            <a:xfrm>
              <a:off x="8740824" y="4462234"/>
              <a:ext cx="690600" cy="690300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34" name="Google Shape;334;p39" title="plasticos.png"/>
            <p:cNvPicPr preferRelativeResize="0"/>
            <p:nvPr/>
          </p:nvPicPr>
          <p:blipFill rotWithShape="1">
            <a:blip r:embed="rId11">
              <a:alphaModFix/>
            </a:blip>
            <a:srcRect b="0" l="1191" r="1181" t="0"/>
            <a:stretch/>
          </p:blipFill>
          <p:spPr>
            <a:xfrm>
              <a:off x="7901709" y="4459406"/>
              <a:ext cx="690642" cy="690309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35" name="Google Shape;335;p39" title="alimentos.jpg"/>
            <p:cNvPicPr preferRelativeResize="0"/>
            <p:nvPr/>
          </p:nvPicPr>
          <p:blipFill rotWithShape="1">
            <a:blip r:embed="rId12">
              <a:alphaModFix/>
            </a:blip>
            <a:srcRect b="0" l="16648" r="16654" t="0"/>
            <a:stretch/>
          </p:blipFill>
          <p:spPr>
            <a:xfrm>
              <a:off x="9584886" y="4459406"/>
              <a:ext cx="690642" cy="690309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sp>
          <p:nvSpPr>
            <p:cNvPr id="336" name="Google Shape;336;p39"/>
            <p:cNvSpPr txBox="1"/>
            <p:nvPr/>
          </p:nvSpPr>
          <p:spPr>
            <a:xfrm>
              <a:off x="7901690" y="5120811"/>
              <a:ext cx="674700" cy="358200"/>
            </a:xfrm>
            <a:prstGeom prst="rect">
              <a:avLst/>
            </a:prstGeom>
            <a:noFill/>
            <a:ln>
              <a:noFill/>
            </a:ln>
            <a:effectLst>
              <a:outerShdw blurRad="63436" rotWithShape="0" algn="bl" dir="10020000" dist="21145">
                <a:srgbClr val="F8FAFC">
                  <a:alpha val="71000"/>
                </a:srgbClr>
              </a:outerShdw>
            </a:effectLst>
          </p:spPr>
          <p:txBody>
            <a:bodyPr anchorCtr="0" anchor="t" bIns="101475" lIns="101475" spcFirstLastPara="1" rIns="101475" wrap="square" tIns="101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99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(11%)</a:t>
              </a:r>
              <a:endParaRPr b="1" sz="14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37" name="Google Shape;337;p39"/>
            <p:cNvSpPr txBox="1"/>
            <p:nvPr/>
          </p:nvSpPr>
          <p:spPr>
            <a:xfrm>
              <a:off x="8719314" y="5120811"/>
              <a:ext cx="674700" cy="358200"/>
            </a:xfrm>
            <a:prstGeom prst="rect">
              <a:avLst/>
            </a:prstGeom>
            <a:noFill/>
            <a:ln>
              <a:noFill/>
            </a:ln>
            <a:effectLst>
              <a:outerShdw blurRad="63436" rotWithShape="0" algn="bl" dir="10020000" dist="21145">
                <a:srgbClr val="F8FAFC">
                  <a:alpha val="71000"/>
                </a:srgbClr>
              </a:outerShdw>
            </a:effectLst>
          </p:spPr>
          <p:txBody>
            <a:bodyPr anchorCtr="0" anchor="t" bIns="101475" lIns="101475" spcFirstLastPara="1" rIns="101475" wrap="square" tIns="101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99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(10%)</a:t>
              </a:r>
              <a:endParaRPr b="1" sz="14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38" name="Google Shape;338;p39"/>
            <p:cNvSpPr txBox="1"/>
            <p:nvPr/>
          </p:nvSpPr>
          <p:spPr>
            <a:xfrm>
              <a:off x="9607424" y="5120811"/>
              <a:ext cx="674700" cy="358200"/>
            </a:xfrm>
            <a:prstGeom prst="rect">
              <a:avLst/>
            </a:prstGeom>
            <a:noFill/>
            <a:ln>
              <a:noFill/>
            </a:ln>
            <a:effectLst>
              <a:outerShdw blurRad="63436" rotWithShape="0" algn="bl" dir="10020000" dist="21145">
                <a:srgbClr val="F8FAFC">
                  <a:alpha val="71000"/>
                </a:srgbClr>
              </a:outerShdw>
            </a:effectLst>
          </p:spPr>
          <p:txBody>
            <a:bodyPr anchorCtr="0" anchor="t" bIns="101475" lIns="101475" spcFirstLastPara="1" rIns="101475" wrap="square" tIns="101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99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(10%)</a:t>
              </a:r>
              <a:endParaRPr b="1" sz="14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339" name="Google Shape;339;p3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5786" y="5451666"/>
            <a:ext cx="1810796" cy="10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39136" y="5647404"/>
            <a:ext cx="1118525" cy="6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39"/>
          <p:cNvSpPr txBox="1"/>
          <p:nvPr/>
        </p:nvSpPr>
        <p:spPr>
          <a:xfrm>
            <a:off x="1120183" y="6031377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(19%)</a:t>
            </a:r>
            <a:endParaRPr b="1" sz="13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42" name="Google Shape;342;p39"/>
          <p:cNvSpPr txBox="1"/>
          <p:nvPr/>
        </p:nvSpPr>
        <p:spPr>
          <a:xfrm>
            <a:off x="2482968" y="6031377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(81%)</a:t>
            </a:r>
            <a:endParaRPr b="1" sz="13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43" name="Google Shape;343;p3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48" name="Google Shape;34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" y="-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0"/>
          <p:cNvSpPr txBox="1"/>
          <p:nvPr/>
        </p:nvSpPr>
        <p:spPr>
          <a:xfrm>
            <a:off x="1654500" y="482750"/>
            <a:ext cx="11601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150" u="none" cap="none" strike="noStrike">
                <a:solidFill>
                  <a:srgbClr val="004B24"/>
                </a:solidFill>
                <a:latin typeface="Montserrat"/>
                <a:ea typeface="Montserrat"/>
                <a:cs typeface="Montserrat"/>
                <a:sym typeface="Montserrat"/>
              </a:rPr>
              <a:t>2025 COUNTRY CARGO FLOW STATUS</a:t>
            </a:r>
            <a:endParaRPr b="1" i="0" sz="3150" u="none" cap="none" strike="noStrike">
              <a:solidFill>
                <a:srgbClr val="004B2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World map vector image isolated on white background. (Provided by Getty Images)" id="350" name="Google Shape;350;p40"/>
          <p:cNvPicPr preferRelativeResize="0"/>
          <p:nvPr/>
        </p:nvPicPr>
        <p:blipFill>
          <a:blip r:embed="rId4">
            <a:alphaModFix amt="37000"/>
          </a:blip>
          <a:stretch>
            <a:fillRect/>
          </a:stretch>
        </p:blipFill>
        <p:spPr>
          <a:xfrm>
            <a:off x="811750" y="1102025"/>
            <a:ext cx="10392924" cy="5635276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0"/>
          <p:cNvSpPr/>
          <p:nvPr/>
        </p:nvSpPr>
        <p:spPr>
          <a:xfrm>
            <a:off x="460575" y="948350"/>
            <a:ext cx="11049000" cy="1920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0"/>
          <p:cNvSpPr txBox="1"/>
          <p:nvPr/>
        </p:nvSpPr>
        <p:spPr>
          <a:xfrm>
            <a:off x="1654500" y="3229275"/>
            <a:ext cx="2917500" cy="652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USEC </a:t>
            </a:r>
            <a:r>
              <a:rPr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90</a:t>
            </a:r>
            <a:r>
              <a:rPr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(9%)</a:t>
            </a:r>
            <a:endParaRPr sz="18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56 (62%) OUT 34 (38%)</a:t>
            </a:r>
            <a:endParaRPr b="1" sz="16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53" name="Google Shape;353;p40"/>
          <p:cNvSpPr txBox="1"/>
          <p:nvPr/>
        </p:nvSpPr>
        <p:spPr>
          <a:xfrm>
            <a:off x="7098764" y="3191175"/>
            <a:ext cx="2688300" cy="4824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ctr" bIns="101475" lIns="101475" spcFirstLastPara="1" rIns="101475" wrap="square" tIns="10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FAR EAST </a:t>
            </a:r>
            <a:r>
              <a:rPr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685 (71%)</a:t>
            </a:r>
            <a:endParaRPr sz="18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650 (95%) OUT 35 (5%)</a:t>
            </a:r>
            <a:endParaRPr sz="17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54" name="Google Shape;354;p40"/>
          <p:cNvSpPr txBox="1"/>
          <p:nvPr/>
        </p:nvSpPr>
        <p:spPr>
          <a:xfrm>
            <a:off x="3351923" y="4688250"/>
            <a:ext cx="3052200" cy="4824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ctr" bIns="101475" lIns="101475" spcFirstLastPara="1" rIns="101475" wrap="square" tIns="10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WCSA </a:t>
            </a:r>
            <a:r>
              <a:rPr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71</a:t>
            </a:r>
            <a:r>
              <a:rPr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(7%)</a:t>
            </a:r>
            <a:endParaRPr sz="18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0.4 (1%) OUT 70 (99%)</a:t>
            </a:r>
            <a:endParaRPr b="1" sz="17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55" name="Google Shape;355;p40"/>
          <p:cNvSpPr txBox="1"/>
          <p:nvPr/>
        </p:nvSpPr>
        <p:spPr>
          <a:xfrm>
            <a:off x="4326800" y="1126300"/>
            <a:ext cx="2757300" cy="652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 EGL SCOPE</a:t>
            </a:r>
            <a:r>
              <a:rPr b="1" lang="en-US" sz="20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 </a:t>
            </a:r>
            <a:endParaRPr sz="20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959.860</a:t>
            </a:r>
            <a:r>
              <a:rPr b="1" lang="en-US" sz="20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20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Teus (47%) </a:t>
            </a:r>
            <a:endParaRPr sz="20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56" name="Google Shape;356;p40"/>
          <p:cNvSpPr txBox="1"/>
          <p:nvPr/>
        </p:nvSpPr>
        <p:spPr>
          <a:xfrm>
            <a:off x="1355925" y="3958050"/>
            <a:ext cx="3352800" cy="5763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ctr" bIns="101475" lIns="101475" spcFirstLastPara="1" rIns="101475" wrap="square" tIns="1014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CARI + CARO + WCCA </a:t>
            </a:r>
            <a:r>
              <a:rPr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112</a:t>
            </a:r>
            <a:r>
              <a:rPr lang="en-US" sz="18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(12%)</a:t>
            </a:r>
            <a:endParaRPr sz="18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1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51 (45%) OUT 61 (55%)</a:t>
            </a:r>
            <a:endParaRPr b="1" sz="171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1734600" y="993800"/>
            <a:ext cx="2757300" cy="3183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9B4D"/>
                </a:solidFill>
                <a:latin typeface="Roboto"/>
                <a:ea typeface="Roboto"/>
                <a:cs typeface="Roboto"/>
                <a:sym typeface="Roboto"/>
              </a:rPr>
              <a:t>Thousand teus by region</a:t>
            </a:r>
            <a:endParaRPr b="1">
              <a:solidFill>
                <a:srgbClr val="009B4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8" name="Google Shape;358;p40"/>
          <p:cNvSpPr/>
          <p:nvPr/>
        </p:nvSpPr>
        <p:spPr>
          <a:xfrm>
            <a:off x="4099025" y="5658250"/>
            <a:ext cx="1661400" cy="318300"/>
          </a:xfrm>
          <a:prstGeom prst="roundRect">
            <a:avLst>
              <a:gd fmla="val 16667" name="adj"/>
            </a:avLst>
          </a:prstGeom>
          <a:solidFill>
            <a:srgbClr val="8FEDCD">
              <a:alpha val="27850"/>
            </a:srgbClr>
          </a:solidFill>
          <a:ln cap="flat" cmpd="sng" w="9525">
            <a:solidFill>
              <a:srgbClr val="F8FA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Roboto"/>
                <a:ea typeface="Roboto"/>
                <a:cs typeface="Roboto"/>
                <a:sym typeface="Roboto"/>
              </a:rPr>
              <a:t>INBOUND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9" name="Google Shape;359;p40"/>
          <p:cNvSpPr/>
          <p:nvPr/>
        </p:nvSpPr>
        <p:spPr>
          <a:xfrm>
            <a:off x="6156425" y="5658250"/>
            <a:ext cx="1661400" cy="318300"/>
          </a:xfrm>
          <a:prstGeom prst="roundRect">
            <a:avLst>
              <a:gd fmla="val 16667" name="adj"/>
            </a:avLst>
          </a:prstGeom>
          <a:solidFill>
            <a:srgbClr val="8FEDCD">
              <a:alpha val="27850"/>
            </a:srgbClr>
          </a:solidFill>
          <a:ln cap="flat" cmpd="sng" w="9525">
            <a:solidFill>
              <a:srgbClr val="F8FAF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Roboto"/>
                <a:ea typeface="Roboto"/>
                <a:cs typeface="Roboto"/>
                <a:sym typeface="Roboto"/>
              </a:rPr>
              <a:t>OUTBOUND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40"/>
          <p:cNvSpPr txBox="1"/>
          <p:nvPr/>
        </p:nvSpPr>
        <p:spPr>
          <a:xfrm>
            <a:off x="4567926" y="5897171"/>
            <a:ext cx="723600" cy="484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758</a:t>
            </a:r>
            <a:endParaRPr b="1" sz="17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79%</a:t>
            </a:r>
            <a:endParaRPr b="1" sz="17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61" name="Google Shape;361;p40"/>
          <p:cNvSpPr txBox="1"/>
          <p:nvPr/>
        </p:nvSpPr>
        <p:spPr>
          <a:xfrm>
            <a:off x="6625326" y="5897171"/>
            <a:ext cx="723600" cy="4848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201</a:t>
            </a:r>
            <a:endParaRPr b="1" sz="17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21%</a:t>
            </a:r>
            <a:endParaRPr b="1" sz="17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62" name="Google Shape;362;p40"/>
          <p:cNvGrpSpPr/>
          <p:nvPr/>
        </p:nvGrpSpPr>
        <p:grpSpPr>
          <a:xfrm>
            <a:off x="3676947" y="1937846"/>
            <a:ext cx="4056995" cy="690309"/>
            <a:chOff x="4391525" y="5741270"/>
            <a:chExt cx="3654950" cy="621900"/>
          </a:xfrm>
        </p:grpSpPr>
        <p:pic>
          <p:nvPicPr>
            <p:cNvPr id="363" name="Google Shape;363;p40" title="cma.jpg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49712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073763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64" name="Google Shape;364;p40" title="MAERKS.jpg"/>
            <p:cNvPicPr preferRelativeResize="0"/>
            <p:nvPr/>
          </p:nvPicPr>
          <p:blipFill rotWithShape="1">
            <a:blip r:embed="rId6">
              <a:alphaModFix/>
            </a:blip>
            <a:srcRect b="30" l="0" r="0" t="20"/>
            <a:stretch/>
          </p:blipFill>
          <p:spPr>
            <a:xfrm>
              <a:off x="4391525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6FA8D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65" name="Google Shape;365;p40" title="Earth.jpg"/>
            <p:cNvPicPr preferRelativeResize="0"/>
            <p:nvPr/>
          </p:nvPicPr>
          <p:blipFill rotWithShape="1">
            <a:blip r:embed="rId7">
              <a:alphaModFix/>
            </a:blip>
            <a:srcRect b="30" l="0" r="0" t="20"/>
            <a:stretch/>
          </p:blipFill>
          <p:spPr>
            <a:xfrm>
              <a:off x="5907900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009B4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66" name="Google Shape;366;p40" title="hapag-lloyd.png"/>
            <p:cNvPicPr preferRelativeResize="0"/>
            <p:nvPr/>
          </p:nvPicPr>
          <p:blipFill rotWithShape="1">
            <a:blip r:embed="rId8">
              <a:alphaModFix/>
            </a:blip>
            <a:srcRect b="20" l="0" r="0" t="20"/>
            <a:stretch/>
          </p:blipFill>
          <p:spPr>
            <a:xfrm>
              <a:off x="6666087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67" name="Google Shape;367;p40" title="msc.jpg"/>
            <p:cNvPicPr preferRelativeResize="0"/>
            <p:nvPr/>
          </p:nvPicPr>
          <p:blipFill rotWithShape="1">
            <a:blip r:embed="rId9">
              <a:alphaModFix/>
            </a:blip>
            <a:srcRect b="0" l="22172" r="22177" t="0"/>
            <a:stretch/>
          </p:blipFill>
          <p:spPr>
            <a:xfrm>
              <a:off x="7424275" y="5741270"/>
              <a:ext cx="622200" cy="621900"/>
            </a:xfrm>
            <a:prstGeom prst="roundRect">
              <a:avLst>
                <a:gd fmla="val 50000" name="adj"/>
              </a:avLst>
            </a:prstGeom>
            <a:noFill/>
            <a:ln cap="flat" cmpd="sng" w="1247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</p:grpSp>
      <p:sp>
        <p:nvSpPr>
          <p:cNvPr id="368" name="Google Shape;368;p40"/>
          <p:cNvSpPr txBox="1"/>
          <p:nvPr/>
        </p:nvSpPr>
        <p:spPr>
          <a:xfrm>
            <a:off x="3695291" y="2563500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(20%)</a:t>
            </a:r>
            <a:endParaRPr b="1" sz="13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69" name="Google Shape;369;p40"/>
          <p:cNvSpPr txBox="1"/>
          <p:nvPr/>
        </p:nvSpPr>
        <p:spPr>
          <a:xfrm>
            <a:off x="4528666" y="2563500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(18%)</a:t>
            </a:r>
            <a:endParaRPr b="1" sz="13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70" name="Google Shape;370;p40"/>
          <p:cNvSpPr txBox="1"/>
          <p:nvPr/>
        </p:nvSpPr>
        <p:spPr>
          <a:xfrm>
            <a:off x="5385025" y="2563500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99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(15%)</a:t>
            </a:r>
            <a:endParaRPr b="1" sz="1599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71" name="Google Shape;371;p40"/>
          <p:cNvSpPr txBox="1"/>
          <p:nvPr/>
        </p:nvSpPr>
        <p:spPr>
          <a:xfrm>
            <a:off x="6209619" y="2563500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(12%)</a:t>
            </a:r>
            <a:endParaRPr b="1" sz="13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72" name="Google Shape;372;p40"/>
          <p:cNvSpPr txBox="1"/>
          <p:nvPr/>
        </p:nvSpPr>
        <p:spPr>
          <a:xfrm>
            <a:off x="7045611" y="2563500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(8%)</a:t>
            </a:r>
            <a:endParaRPr b="1" sz="13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73" name="Google Shape;373;p40"/>
          <p:cNvGrpSpPr/>
          <p:nvPr/>
        </p:nvGrpSpPr>
        <p:grpSpPr>
          <a:xfrm>
            <a:off x="8239465" y="5509148"/>
            <a:ext cx="2380434" cy="1019605"/>
            <a:chOff x="7901690" y="4459406"/>
            <a:chExt cx="2380434" cy="1019605"/>
          </a:xfrm>
        </p:grpSpPr>
        <p:pic>
          <p:nvPicPr>
            <p:cNvPr id="374" name="Google Shape;374;p40" title="chemicals.png"/>
            <p:cNvPicPr preferRelativeResize="0"/>
            <p:nvPr/>
          </p:nvPicPr>
          <p:blipFill rotWithShape="1">
            <a:blip r:embed="rId10">
              <a:alphaModFix/>
            </a:blip>
            <a:srcRect b="0" l="4939" r="4930" t="0"/>
            <a:stretch/>
          </p:blipFill>
          <p:spPr>
            <a:xfrm>
              <a:off x="8740824" y="4462234"/>
              <a:ext cx="690600" cy="690300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75" name="Google Shape;375;p40" title="plasticos.png"/>
            <p:cNvPicPr preferRelativeResize="0"/>
            <p:nvPr/>
          </p:nvPicPr>
          <p:blipFill rotWithShape="1">
            <a:blip r:embed="rId11">
              <a:alphaModFix/>
            </a:blip>
            <a:srcRect b="0" l="1191" r="1181" t="0"/>
            <a:stretch/>
          </p:blipFill>
          <p:spPr>
            <a:xfrm>
              <a:off x="7901709" y="4459406"/>
              <a:ext cx="690600" cy="690300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pic>
          <p:nvPicPr>
            <p:cNvPr id="376" name="Google Shape;376;p40" title="motos.png"/>
            <p:cNvPicPr preferRelativeResize="0"/>
            <p:nvPr/>
          </p:nvPicPr>
          <p:blipFill rotWithShape="1">
            <a:blip r:embed="rId12">
              <a:alphaModFix/>
            </a:blip>
            <a:srcRect b="0" l="690" r="690" t="0"/>
            <a:stretch/>
          </p:blipFill>
          <p:spPr>
            <a:xfrm>
              <a:off x="9584886" y="4459406"/>
              <a:ext cx="690600" cy="690300"/>
            </a:xfrm>
            <a:prstGeom prst="roundRect">
              <a:avLst>
                <a:gd fmla="val 50000" name="adj"/>
              </a:avLst>
            </a:prstGeom>
            <a:noFill/>
            <a:ln>
              <a:noFill/>
            </a:ln>
            <a:effectLst>
              <a:outerShdw blurRad="63436" rotWithShape="0" algn="bl" dir="5400000" dist="21145">
                <a:srgbClr val="000000">
                  <a:alpha val="50000"/>
                </a:srgbClr>
              </a:outerShdw>
            </a:effectLst>
          </p:spPr>
        </p:pic>
        <p:sp>
          <p:nvSpPr>
            <p:cNvPr id="377" name="Google Shape;377;p40"/>
            <p:cNvSpPr txBox="1"/>
            <p:nvPr/>
          </p:nvSpPr>
          <p:spPr>
            <a:xfrm>
              <a:off x="7901690" y="5120811"/>
              <a:ext cx="674700" cy="358200"/>
            </a:xfrm>
            <a:prstGeom prst="rect">
              <a:avLst/>
            </a:prstGeom>
            <a:noFill/>
            <a:ln>
              <a:noFill/>
            </a:ln>
            <a:effectLst>
              <a:outerShdw blurRad="63436" rotWithShape="0" algn="bl" dir="10020000" dist="21145">
                <a:srgbClr val="F8FAFC">
                  <a:alpha val="71000"/>
                </a:srgbClr>
              </a:outerShdw>
            </a:effectLst>
          </p:spPr>
          <p:txBody>
            <a:bodyPr anchorCtr="0" anchor="t" bIns="101475" lIns="101475" spcFirstLastPara="1" rIns="101475" wrap="square" tIns="101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99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(9%)</a:t>
              </a:r>
              <a:endParaRPr b="1" sz="12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8" name="Google Shape;378;p40"/>
            <p:cNvSpPr txBox="1"/>
            <p:nvPr/>
          </p:nvSpPr>
          <p:spPr>
            <a:xfrm>
              <a:off x="8719314" y="5120811"/>
              <a:ext cx="674700" cy="358200"/>
            </a:xfrm>
            <a:prstGeom prst="rect">
              <a:avLst/>
            </a:prstGeom>
            <a:noFill/>
            <a:ln>
              <a:noFill/>
            </a:ln>
            <a:effectLst>
              <a:outerShdw blurRad="63436" rotWithShape="0" algn="bl" dir="10020000" dist="21145">
                <a:srgbClr val="F8FAFC">
                  <a:alpha val="71000"/>
                </a:srgbClr>
              </a:outerShdw>
            </a:effectLst>
          </p:spPr>
          <p:txBody>
            <a:bodyPr anchorCtr="0" anchor="t" bIns="101475" lIns="101475" spcFirstLastPara="1" rIns="101475" wrap="square" tIns="101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99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(8%)</a:t>
              </a:r>
              <a:endParaRPr b="1" sz="12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379" name="Google Shape;379;p40"/>
            <p:cNvSpPr txBox="1"/>
            <p:nvPr/>
          </p:nvSpPr>
          <p:spPr>
            <a:xfrm>
              <a:off x="9607424" y="5120811"/>
              <a:ext cx="674700" cy="358200"/>
            </a:xfrm>
            <a:prstGeom prst="rect">
              <a:avLst/>
            </a:prstGeom>
            <a:noFill/>
            <a:ln>
              <a:noFill/>
            </a:ln>
            <a:effectLst>
              <a:outerShdw blurRad="63436" rotWithShape="0" algn="bl" dir="10020000" dist="21145">
                <a:srgbClr val="F8FAFC">
                  <a:alpha val="71000"/>
                </a:srgbClr>
              </a:outerShdw>
            </a:effectLst>
          </p:spPr>
          <p:txBody>
            <a:bodyPr anchorCtr="0" anchor="t" bIns="101475" lIns="101475" spcFirstLastPara="1" rIns="101475" wrap="square" tIns="10147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299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(8%)</a:t>
              </a:r>
              <a:endParaRPr b="1" sz="12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  <p:pic>
        <p:nvPicPr>
          <p:cNvPr id="380" name="Google Shape;380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5786" y="5451666"/>
            <a:ext cx="1810796" cy="10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39136" y="5647404"/>
            <a:ext cx="1118525" cy="62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0"/>
          <p:cNvSpPr txBox="1"/>
          <p:nvPr/>
        </p:nvSpPr>
        <p:spPr>
          <a:xfrm>
            <a:off x="1120183" y="6031377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(7%)</a:t>
            </a:r>
            <a:endParaRPr b="1" sz="13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3" name="Google Shape;383;p40"/>
          <p:cNvSpPr txBox="1"/>
          <p:nvPr/>
        </p:nvSpPr>
        <p:spPr>
          <a:xfrm>
            <a:off x="2482968" y="6031377"/>
            <a:ext cx="674700" cy="3582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10020000" dist="21145">
              <a:srgbClr val="F8FAFC">
                <a:alpha val="71000"/>
              </a:srgbClr>
            </a:outerShdw>
          </a:effectLst>
        </p:spPr>
        <p:txBody>
          <a:bodyPr anchorCtr="0" anchor="t" bIns="101475" lIns="101475" spcFirstLastPara="1" rIns="101475" wrap="square" tIns="101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99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(93%)</a:t>
            </a:r>
            <a:endParaRPr b="1" sz="1399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84" name="Google Shape;384;p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389" name="Google Shape;38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1" y="-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1"/>
          <p:cNvSpPr txBox="1"/>
          <p:nvPr/>
        </p:nvSpPr>
        <p:spPr>
          <a:xfrm>
            <a:off x="1648834" y="476250"/>
            <a:ext cx="11601600" cy="5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4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2025 COUNTRY CARGO FLOW STATUS</a:t>
            </a:r>
            <a:endParaRPr b="1" i="0" sz="34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91" name="Google Shape;391;p41"/>
          <p:cNvSpPr/>
          <p:nvPr/>
        </p:nvSpPr>
        <p:spPr>
          <a:xfrm>
            <a:off x="460575" y="948350"/>
            <a:ext cx="11049000" cy="19200"/>
          </a:xfrm>
          <a:prstGeom prst="rect">
            <a:avLst/>
          </a:prstGeom>
          <a:solidFill>
            <a:srgbClr val="E2E8F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41"/>
          <p:cNvSpPr txBox="1"/>
          <p:nvPr/>
        </p:nvSpPr>
        <p:spPr>
          <a:xfrm>
            <a:off x="313189" y="1068413"/>
            <a:ext cx="2438100" cy="425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CO PORTS</a:t>
            </a:r>
            <a:endParaRPr b="1" sz="30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393" name="Google Shape;393;p41"/>
          <p:cNvGrpSpPr/>
          <p:nvPr/>
        </p:nvGrpSpPr>
        <p:grpSpPr>
          <a:xfrm>
            <a:off x="390965" y="1259240"/>
            <a:ext cx="4222546" cy="5342246"/>
            <a:chOff x="3159304" y="1157352"/>
            <a:chExt cx="2825390" cy="3574604"/>
          </a:xfrm>
        </p:grpSpPr>
        <p:sp>
          <p:nvSpPr>
            <p:cNvPr id="394" name="Google Shape;394;p41"/>
            <p:cNvSpPr/>
            <p:nvPr/>
          </p:nvSpPr>
          <p:spPr>
            <a:xfrm flipH="1">
              <a:off x="5009798" y="2484461"/>
              <a:ext cx="848206" cy="753771"/>
            </a:xfrm>
            <a:custGeom>
              <a:rect b="b" l="l" r="r" t="t"/>
              <a:pathLst>
                <a:path extrusionOk="0" h="7908" w="13933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41"/>
            <p:cNvSpPr/>
            <p:nvPr/>
          </p:nvSpPr>
          <p:spPr>
            <a:xfrm flipH="1">
              <a:off x="4783676" y="3383022"/>
              <a:ext cx="674705" cy="710401"/>
            </a:xfrm>
            <a:custGeom>
              <a:rect b="b" l="l" r="r" t="t"/>
              <a:pathLst>
                <a:path extrusionOk="0" h="7453" w="11083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1"/>
            <p:cNvSpPr/>
            <p:nvPr/>
          </p:nvSpPr>
          <p:spPr>
            <a:xfrm flipH="1">
              <a:off x="3517868" y="2757642"/>
              <a:ext cx="411897" cy="414155"/>
            </a:xfrm>
            <a:custGeom>
              <a:rect b="b" l="l" r="r" t="t"/>
              <a:pathLst>
                <a:path extrusionOk="0" h="4345" w="6766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41"/>
            <p:cNvSpPr/>
            <p:nvPr/>
          </p:nvSpPr>
          <p:spPr>
            <a:xfrm flipH="1">
              <a:off x="3835425" y="2697687"/>
              <a:ext cx="380180" cy="517574"/>
            </a:xfrm>
            <a:custGeom>
              <a:rect b="b" l="l" r="r" t="t"/>
              <a:pathLst>
                <a:path extrusionOk="0" h="5430" w="6245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1"/>
            <p:cNvSpPr/>
            <p:nvPr/>
          </p:nvSpPr>
          <p:spPr>
            <a:xfrm flipH="1">
              <a:off x="3930455" y="1661583"/>
              <a:ext cx="270783" cy="401668"/>
            </a:xfrm>
            <a:custGeom>
              <a:rect b="b" l="l" r="r" t="t"/>
              <a:pathLst>
                <a:path extrusionOk="0" h="4214" w="4448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1"/>
            <p:cNvSpPr/>
            <p:nvPr/>
          </p:nvSpPr>
          <p:spPr>
            <a:xfrm flipH="1">
              <a:off x="4206243" y="2088130"/>
              <a:ext cx="475210" cy="525390"/>
            </a:xfrm>
            <a:custGeom>
              <a:rect b="b" l="l" r="r" t="t"/>
              <a:pathLst>
                <a:path extrusionOk="0" h="5512" w="7806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41"/>
            <p:cNvSpPr/>
            <p:nvPr/>
          </p:nvSpPr>
          <p:spPr>
            <a:xfrm flipH="1">
              <a:off x="3819591" y="2641736"/>
              <a:ext cx="187259" cy="193685"/>
            </a:xfrm>
            <a:custGeom>
              <a:rect b="b" l="l" r="r" t="t"/>
              <a:pathLst>
                <a:path extrusionOk="0" h="2032" w="3076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41"/>
            <p:cNvSpPr/>
            <p:nvPr/>
          </p:nvSpPr>
          <p:spPr>
            <a:xfrm flipH="1">
              <a:off x="3887226" y="2824746"/>
              <a:ext cx="116702" cy="137067"/>
            </a:xfrm>
            <a:custGeom>
              <a:rect b="b" l="l" r="r" t="t"/>
              <a:pathLst>
                <a:path extrusionOk="0" h="1438" w="1917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1"/>
            <p:cNvSpPr/>
            <p:nvPr/>
          </p:nvSpPr>
          <p:spPr>
            <a:xfrm flipH="1">
              <a:off x="3574082" y="3523902"/>
              <a:ext cx="784833" cy="425974"/>
            </a:xfrm>
            <a:custGeom>
              <a:rect b="b" l="l" r="r" t="t"/>
              <a:pathLst>
                <a:path extrusionOk="0" h="4469" w="12892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1"/>
            <p:cNvSpPr/>
            <p:nvPr/>
          </p:nvSpPr>
          <p:spPr>
            <a:xfrm flipH="1">
              <a:off x="4410734" y="1844593"/>
              <a:ext cx="383041" cy="519480"/>
            </a:xfrm>
            <a:custGeom>
              <a:rect b="b" l="l" r="r" t="t"/>
              <a:pathLst>
                <a:path extrusionOk="0" h="5450" w="6292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1"/>
            <p:cNvSpPr/>
            <p:nvPr/>
          </p:nvSpPr>
          <p:spPr>
            <a:xfrm flipH="1">
              <a:off x="3159304" y="3257965"/>
              <a:ext cx="506257" cy="500989"/>
            </a:xfrm>
            <a:custGeom>
              <a:rect b="b" l="l" r="r" t="t"/>
              <a:pathLst>
                <a:path extrusionOk="0" h="5256" w="8316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41"/>
            <p:cNvSpPr/>
            <p:nvPr/>
          </p:nvSpPr>
          <p:spPr>
            <a:xfrm flipH="1">
              <a:off x="4118406" y="2782615"/>
              <a:ext cx="892099" cy="701823"/>
            </a:xfrm>
            <a:custGeom>
              <a:rect b="b" l="l" r="r" t="t"/>
              <a:pathLst>
                <a:path extrusionOk="0" h="7363" w="14654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1"/>
            <p:cNvSpPr/>
            <p:nvPr/>
          </p:nvSpPr>
          <p:spPr>
            <a:xfrm flipH="1">
              <a:off x="4106884" y="1398220"/>
              <a:ext cx="321859" cy="533969"/>
            </a:xfrm>
            <a:custGeom>
              <a:rect b="b" l="l" r="r" t="t"/>
              <a:pathLst>
                <a:path extrusionOk="0" h="5602" w="5287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41"/>
            <p:cNvSpPr/>
            <p:nvPr/>
          </p:nvSpPr>
          <p:spPr>
            <a:xfrm flipH="1">
              <a:off x="4408548" y="1157352"/>
              <a:ext cx="591181" cy="448374"/>
            </a:xfrm>
            <a:custGeom>
              <a:rect b="b" l="l" r="r" t="t"/>
              <a:pathLst>
                <a:path extrusionOk="0" h="4704" w="9711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41"/>
            <p:cNvSpPr/>
            <p:nvPr/>
          </p:nvSpPr>
          <p:spPr>
            <a:xfrm flipH="1">
              <a:off x="3722376" y="3026915"/>
              <a:ext cx="489638" cy="471345"/>
            </a:xfrm>
            <a:custGeom>
              <a:rect b="b" l="l" r="r" t="t"/>
              <a:pathLst>
                <a:path extrusionOk="0" h="4945" w="8043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41"/>
            <p:cNvSpPr/>
            <p:nvPr/>
          </p:nvSpPr>
          <p:spPr>
            <a:xfrm flipH="1">
              <a:off x="4402772" y="3211831"/>
              <a:ext cx="856181" cy="476683"/>
            </a:xfrm>
            <a:custGeom>
              <a:rect b="b" l="l" r="r" t="t"/>
              <a:pathLst>
                <a:path extrusionOk="0" h="5001" w="14064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41"/>
            <p:cNvSpPr/>
            <p:nvPr/>
          </p:nvSpPr>
          <p:spPr>
            <a:xfrm flipH="1">
              <a:off x="5045781" y="2970296"/>
              <a:ext cx="938914" cy="610318"/>
            </a:xfrm>
            <a:custGeom>
              <a:rect b="b" l="l" r="r" t="t"/>
              <a:pathLst>
                <a:path extrusionOk="0" h="6403" w="15423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41"/>
            <p:cNvSpPr/>
            <p:nvPr/>
          </p:nvSpPr>
          <p:spPr>
            <a:xfrm flipH="1">
              <a:off x="4119793" y="2588453"/>
              <a:ext cx="427786" cy="452949"/>
            </a:xfrm>
            <a:custGeom>
              <a:rect b="b" l="l" r="r" t="t"/>
              <a:pathLst>
                <a:path extrusionOk="0" h="4752" w="7027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41"/>
            <p:cNvSpPr/>
            <p:nvPr/>
          </p:nvSpPr>
          <p:spPr>
            <a:xfrm flipH="1">
              <a:off x="3743985" y="1811613"/>
              <a:ext cx="397469" cy="447802"/>
            </a:xfrm>
            <a:custGeom>
              <a:rect b="b" l="l" r="r" t="t"/>
              <a:pathLst>
                <a:path extrusionOk="0" h="4698" w="6529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1"/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rect b="b" l="l" r="r" t="t"/>
              <a:pathLst>
                <a:path extrusionOk="0" h="10519" w="7085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1"/>
            <p:cNvSpPr/>
            <p:nvPr/>
          </p:nvSpPr>
          <p:spPr>
            <a:xfrm flipH="1">
              <a:off x="4295487" y="1504881"/>
              <a:ext cx="283750" cy="687334"/>
            </a:xfrm>
            <a:custGeom>
              <a:rect b="b" l="l" r="r" t="t"/>
              <a:pathLst>
                <a:path extrusionOk="0" h="7211" w="4661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1"/>
            <p:cNvSpPr/>
            <p:nvPr/>
          </p:nvSpPr>
          <p:spPr>
            <a:xfrm flipH="1">
              <a:off x="3345109" y="3123662"/>
              <a:ext cx="567378" cy="499750"/>
            </a:xfrm>
            <a:custGeom>
              <a:rect b="b" l="l" r="r" t="t"/>
              <a:pathLst>
                <a:path extrusionOk="0" h="5243" w="932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1"/>
            <p:cNvSpPr/>
            <p:nvPr/>
          </p:nvSpPr>
          <p:spPr>
            <a:xfrm flipH="1">
              <a:off x="4543948" y="2476550"/>
              <a:ext cx="747393" cy="438460"/>
            </a:xfrm>
            <a:custGeom>
              <a:rect b="b" l="l" r="r" t="t"/>
              <a:pathLst>
                <a:path extrusionOk="0" h="4600" w="12277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41"/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rect b="b" l="l" r="r" t="t"/>
              <a:pathLst>
                <a:path extrusionOk="0" h="8116" w="19007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4211956" y="2800440"/>
              <a:ext cx="115972" cy="247635"/>
            </a:xfrm>
            <a:custGeom>
              <a:rect b="b" l="l" r="r" t="t"/>
              <a:pathLst>
                <a:path extrusionOk="0" h="2598" w="1905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1"/>
            <p:cNvSpPr/>
            <p:nvPr/>
          </p:nvSpPr>
          <p:spPr>
            <a:xfrm flipH="1">
              <a:off x="3878586" y="2598938"/>
              <a:ext cx="301770" cy="208841"/>
            </a:xfrm>
            <a:custGeom>
              <a:rect b="b" l="l" r="r" t="t"/>
              <a:pathLst>
                <a:path extrusionOk="0" h="2191" w="4957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1"/>
            <p:cNvSpPr/>
            <p:nvPr/>
          </p:nvSpPr>
          <p:spPr>
            <a:xfrm flipH="1">
              <a:off x="4173129" y="2329093"/>
              <a:ext cx="627891" cy="508328"/>
            </a:xfrm>
            <a:custGeom>
              <a:rect b="b" l="l" r="r" t="t"/>
              <a:pathLst>
                <a:path extrusionOk="0" h="5333" w="10314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1"/>
            <p:cNvSpPr/>
            <p:nvPr/>
          </p:nvSpPr>
          <p:spPr>
            <a:xfrm flipH="1">
              <a:off x="3930460" y="1516700"/>
              <a:ext cx="453659" cy="821637"/>
            </a:xfrm>
            <a:custGeom>
              <a:rect b="b" l="l" r="r" t="t"/>
              <a:pathLst>
                <a:path extrusionOk="0" h="8620" w="7452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41"/>
            <p:cNvSpPr/>
            <p:nvPr/>
          </p:nvSpPr>
          <p:spPr>
            <a:xfrm flipH="1">
              <a:off x="4032667" y="1456840"/>
              <a:ext cx="126808" cy="177862"/>
            </a:xfrm>
            <a:custGeom>
              <a:rect b="b" l="l" r="r" t="t"/>
              <a:pathLst>
                <a:path extrusionOk="0" h="1866" w="2083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41"/>
            <p:cNvSpPr/>
            <p:nvPr/>
          </p:nvSpPr>
          <p:spPr>
            <a:xfrm flipH="1">
              <a:off x="4710938" y="2315939"/>
              <a:ext cx="679028" cy="229810"/>
            </a:xfrm>
            <a:custGeom>
              <a:rect b="b" l="l" r="r" t="t"/>
              <a:pathLst>
                <a:path extrusionOk="0" h="2411" w="11154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1"/>
            <p:cNvSpPr/>
            <p:nvPr/>
          </p:nvSpPr>
          <p:spPr>
            <a:xfrm flipH="1">
              <a:off x="3599955" y="1936098"/>
              <a:ext cx="753176" cy="736709"/>
            </a:xfrm>
            <a:custGeom>
              <a:rect b="b" l="l" r="r" t="t"/>
              <a:pathLst>
                <a:path extrusionOk="0" h="7729" w="12372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1"/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rect b="b" l="l" r="r" t="t"/>
              <a:pathLst>
                <a:path extrusionOk="0" h="9760" w="19089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solidFill>
              <a:srgbClr val="009B4D">
                <a:alpha val="50000"/>
              </a:srgbClr>
            </a:solidFill>
            <a:ln cap="rnd" cmpd="sng" w="14225">
              <a:solidFill>
                <a:srgbClr val="7FCD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36625" lIns="136625" spcFirstLastPara="1" rIns="136625" wrap="square" tIns="1366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6" name="Google Shape;426;p41"/>
          <p:cNvSpPr txBox="1"/>
          <p:nvPr/>
        </p:nvSpPr>
        <p:spPr>
          <a:xfrm>
            <a:off x="35100" y="6035450"/>
            <a:ext cx="2757300" cy="318300"/>
          </a:xfrm>
          <a:prstGeom prst="rect">
            <a:avLst/>
          </a:prstGeom>
          <a:noFill/>
          <a:ln>
            <a:noFill/>
          </a:ln>
          <a:effectLst>
            <a:outerShdw blurRad="63436" rotWithShape="0" algn="bl" dir="5400000" dist="21145">
              <a:schemeClr val="lt1">
                <a:alpha val="50000"/>
              </a:scheme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rPr>
              <a:t>Thousand teus EGL Scope </a:t>
            </a:r>
            <a:endParaRPr b="1" sz="1800">
              <a:solidFill>
                <a:srgbClr val="009B4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7" name="Google Shape;427;p41"/>
          <p:cNvSpPr txBox="1"/>
          <p:nvPr/>
        </p:nvSpPr>
        <p:spPr>
          <a:xfrm>
            <a:off x="2278065" y="1407912"/>
            <a:ext cx="2709900" cy="72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3</a:t>
            </a:r>
            <a:r>
              <a:rPr b="1"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. COSMM</a:t>
            </a:r>
            <a:r>
              <a:rPr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 (1%)</a:t>
            </a:r>
            <a:endParaRPr sz="20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  </a:t>
            </a:r>
            <a:r>
              <a:rPr b="1" i="1"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0.7T EGL RNK 3rd</a:t>
            </a:r>
            <a:endParaRPr i="1" sz="20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8" name="Google Shape;428;p41"/>
          <p:cNvSpPr txBox="1"/>
          <p:nvPr/>
        </p:nvSpPr>
        <p:spPr>
          <a:xfrm>
            <a:off x="1912488" y="2244587"/>
            <a:ext cx="2659500" cy="756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2. COCTG </a:t>
            </a:r>
            <a:r>
              <a:rPr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(20%)</a:t>
            </a:r>
            <a:endParaRPr sz="20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1" lang="en-US" sz="20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10T EGL RNK 7th</a:t>
            </a:r>
            <a:endParaRPr i="1" sz="20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29" name="Google Shape;429;p41"/>
          <p:cNvSpPr txBox="1"/>
          <p:nvPr/>
        </p:nvSpPr>
        <p:spPr>
          <a:xfrm>
            <a:off x="153594" y="1684951"/>
            <a:ext cx="2520300" cy="484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4</a:t>
            </a:r>
            <a:r>
              <a:rPr b="1" lang="en-US" sz="210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. </a:t>
            </a:r>
            <a:r>
              <a:rPr b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COBQL</a:t>
            </a:r>
            <a:r>
              <a:rPr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 (6%)</a:t>
            </a:r>
            <a:endParaRPr sz="21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100">
                <a:solidFill>
                  <a:srgbClr val="040404"/>
                </a:solidFill>
                <a:latin typeface="Candara"/>
                <a:ea typeface="Candara"/>
                <a:cs typeface="Candara"/>
                <a:sym typeface="Candara"/>
              </a:rPr>
              <a:t> 20T </a:t>
            </a:r>
            <a:r>
              <a:rPr b="1" i="1" lang="en-US" sz="21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EGL RNK 1st</a:t>
            </a:r>
            <a:endParaRPr i="1" sz="21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0" name="Google Shape;430;p41"/>
          <p:cNvSpPr txBox="1"/>
          <p:nvPr/>
        </p:nvSpPr>
        <p:spPr>
          <a:xfrm>
            <a:off x="613475" y="2914900"/>
            <a:ext cx="2399700" cy="425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5. Turbo</a:t>
            </a: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1" name="Google Shape;431;p41"/>
          <p:cNvSpPr txBox="1"/>
          <p:nvPr/>
        </p:nvSpPr>
        <p:spPr>
          <a:xfrm>
            <a:off x="949425" y="4125700"/>
            <a:ext cx="3264000" cy="724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chemeClr val="lt1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1. COBVT</a:t>
            </a: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 (73%)</a:t>
            </a:r>
            <a:endParaRPr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b="1" i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112T EGL RNK 3rd </a:t>
            </a:r>
            <a:endParaRPr i="1"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432" name="Google Shape;432;p41"/>
          <p:cNvGrpSpPr/>
          <p:nvPr/>
        </p:nvGrpSpPr>
        <p:grpSpPr>
          <a:xfrm>
            <a:off x="4765718" y="1259250"/>
            <a:ext cx="7438948" cy="5094501"/>
            <a:chOff x="2302350" y="567756"/>
            <a:chExt cx="4612157" cy="3452729"/>
          </a:xfrm>
        </p:grpSpPr>
        <p:sp>
          <p:nvSpPr>
            <p:cNvPr id="433" name="Google Shape;433;p41"/>
            <p:cNvSpPr/>
            <p:nvPr/>
          </p:nvSpPr>
          <p:spPr>
            <a:xfrm rot="-5400000">
              <a:off x="2305950" y="939894"/>
              <a:ext cx="571500" cy="5787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34" name="Google Shape;434;p41"/>
            <p:cNvSpPr/>
            <p:nvPr/>
          </p:nvSpPr>
          <p:spPr>
            <a:xfrm>
              <a:off x="2373600" y="977544"/>
              <a:ext cx="436200" cy="503400"/>
            </a:xfrm>
            <a:prstGeom prst="star6">
              <a:avLst>
                <a:gd fmla="val 43076" name="adj"/>
                <a:gd fmla="val 115470" name="hf"/>
              </a:avLst>
            </a:prstGeom>
            <a:solidFill>
              <a:srgbClr val="009B4D"/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35" name="Google Shape;435;p41"/>
            <p:cNvSpPr/>
            <p:nvPr/>
          </p:nvSpPr>
          <p:spPr>
            <a:xfrm rot="-5400000">
              <a:off x="2305950" y="1559331"/>
              <a:ext cx="571500" cy="5787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36" name="Google Shape;436;p41"/>
            <p:cNvSpPr/>
            <p:nvPr/>
          </p:nvSpPr>
          <p:spPr>
            <a:xfrm>
              <a:off x="2352925" y="1609644"/>
              <a:ext cx="484200" cy="484200"/>
            </a:xfrm>
            <a:prstGeom prst="ellipse">
              <a:avLst/>
            </a:prstGeom>
            <a:solidFill>
              <a:srgbClr val="009B4D"/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37" name="Google Shape;437;p41"/>
            <p:cNvSpPr/>
            <p:nvPr/>
          </p:nvSpPr>
          <p:spPr>
            <a:xfrm rot="-5400000">
              <a:off x="2305950" y="2809224"/>
              <a:ext cx="571500" cy="5787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38" name="Google Shape;438;p41"/>
            <p:cNvSpPr/>
            <p:nvPr/>
          </p:nvSpPr>
          <p:spPr>
            <a:xfrm rot="-5400000">
              <a:off x="2305950" y="3444377"/>
              <a:ext cx="571500" cy="5787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39" name="Google Shape;439;p41"/>
            <p:cNvSpPr/>
            <p:nvPr/>
          </p:nvSpPr>
          <p:spPr>
            <a:xfrm rot="-5400000">
              <a:off x="2305950" y="2184906"/>
              <a:ext cx="571500" cy="5787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40" name="Google Shape;440;p41"/>
            <p:cNvSpPr/>
            <p:nvPr/>
          </p:nvSpPr>
          <p:spPr>
            <a:xfrm flipH="1" rot="5400000">
              <a:off x="4585350" y="-741306"/>
              <a:ext cx="571500" cy="39411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41" name="Google Shape;441;p41"/>
            <p:cNvSpPr txBox="1"/>
            <p:nvPr/>
          </p:nvSpPr>
          <p:spPr>
            <a:xfrm>
              <a:off x="2554354" y="567756"/>
              <a:ext cx="4224600" cy="30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26">
                  <a:solidFill>
                    <a:srgbClr val="009B4D"/>
                  </a:solidFill>
                  <a:latin typeface="Candara"/>
                  <a:ea typeface="Candara"/>
                  <a:cs typeface="Candara"/>
                  <a:sym typeface="Candara"/>
                </a:rPr>
                <a:t>2026 KEY ESTIMATIONS</a:t>
              </a:r>
              <a:endParaRPr b="1" sz="2426">
                <a:solidFill>
                  <a:srgbClr val="009B4D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42" name="Google Shape;442;p41"/>
            <p:cNvSpPr txBox="1"/>
            <p:nvPr/>
          </p:nvSpPr>
          <p:spPr>
            <a:xfrm>
              <a:off x="2951992" y="943611"/>
              <a:ext cx="3795300" cy="57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47">
                  <a:solidFill>
                    <a:srgbClr val="434343"/>
                  </a:solidFill>
                  <a:latin typeface="Candara"/>
                  <a:ea typeface="Candara"/>
                  <a:cs typeface="Candara"/>
                  <a:sym typeface="Candara"/>
                </a:rPr>
                <a:t>Export demand &amp; New markets </a:t>
              </a:r>
              <a:endParaRPr b="1" sz="1547">
                <a:solidFill>
                  <a:srgbClr val="434343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Monitor demand behaviour to US </a:t>
              </a:r>
              <a:r>
                <a:rPr lang="en-US" sz="1204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(28%)</a:t>
              </a: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 LATAM (PA-MX-BR-EC) &amp; EU.</a:t>
              </a:r>
              <a:endParaRPr sz="1547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Development new ASI-MID EAST- AFR markets.</a:t>
              </a:r>
              <a:endParaRPr sz="1547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43" name="Google Shape;443;p41"/>
            <p:cNvSpPr/>
            <p:nvPr/>
          </p:nvSpPr>
          <p:spPr>
            <a:xfrm flipH="1" rot="5400000">
              <a:off x="4585350" y="-121869"/>
              <a:ext cx="571500" cy="39411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44" name="Google Shape;444;p41"/>
            <p:cNvSpPr txBox="1"/>
            <p:nvPr/>
          </p:nvSpPr>
          <p:spPr>
            <a:xfrm>
              <a:off x="2932276" y="1563045"/>
              <a:ext cx="3815100" cy="57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47">
                  <a:solidFill>
                    <a:srgbClr val="434343"/>
                  </a:solidFill>
                  <a:latin typeface="Candara"/>
                  <a:ea typeface="Candara"/>
                  <a:cs typeface="Candara"/>
                  <a:sym typeface="Candara"/>
                </a:rPr>
                <a:t>Goods imports</a:t>
              </a:r>
              <a:endParaRPr b="1" sz="1547">
                <a:solidFill>
                  <a:srgbClr val="434343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Slight</a:t>
              </a: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 increase of goods pushed by E-Commerce (2025 Growth 20%).</a:t>
              </a:r>
              <a:endParaRPr sz="1547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45" name="Google Shape;445;p41"/>
            <p:cNvSpPr/>
            <p:nvPr/>
          </p:nvSpPr>
          <p:spPr>
            <a:xfrm flipH="1" rot="5400000">
              <a:off x="4585350" y="503706"/>
              <a:ext cx="571500" cy="39411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46" name="Google Shape;446;p41"/>
            <p:cNvSpPr txBox="1"/>
            <p:nvPr/>
          </p:nvSpPr>
          <p:spPr>
            <a:xfrm>
              <a:off x="2932276" y="2188613"/>
              <a:ext cx="3815100" cy="57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47">
                  <a:solidFill>
                    <a:srgbClr val="434343"/>
                  </a:solidFill>
                  <a:latin typeface="Candara"/>
                  <a:ea typeface="Candara"/>
                  <a:cs typeface="Candara"/>
                  <a:sym typeface="Candara"/>
                </a:rPr>
                <a:t>Tariffs &amp; Exchange rates</a:t>
              </a:r>
              <a:endParaRPr b="1" sz="1547">
                <a:solidFill>
                  <a:srgbClr val="434343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Effects of new tariffs impositions; like EC over 30% in imports &amp; exports.</a:t>
              </a:r>
              <a:endParaRPr sz="1547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Impact over imports (+) &amp; exports (-) by low exchange rates.</a:t>
              </a:r>
              <a:endParaRPr sz="1547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47" name="Google Shape;447;p41"/>
            <p:cNvSpPr/>
            <p:nvPr/>
          </p:nvSpPr>
          <p:spPr>
            <a:xfrm flipH="1" rot="5400000">
              <a:off x="4585350" y="1128024"/>
              <a:ext cx="571500" cy="39411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48" name="Google Shape;448;p41"/>
            <p:cNvSpPr txBox="1"/>
            <p:nvPr/>
          </p:nvSpPr>
          <p:spPr>
            <a:xfrm>
              <a:off x="2932307" y="2812944"/>
              <a:ext cx="3815100" cy="57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47">
                  <a:solidFill>
                    <a:srgbClr val="434343"/>
                  </a:solidFill>
                  <a:latin typeface="Candara"/>
                  <a:ea typeface="Candara"/>
                  <a:cs typeface="Candara"/>
                  <a:sym typeface="Candara"/>
                </a:rPr>
                <a:t>Port </a:t>
              </a:r>
              <a:r>
                <a:rPr b="1" lang="en-US" sz="1447">
                  <a:solidFill>
                    <a:srgbClr val="434343"/>
                  </a:solidFill>
                  <a:latin typeface="Candara"/>
                  <a:ea typeface="Candara"/>
                  <a:cs typeface="Candara"/>
                  <a:sym typeface="Candara"/>
                </a:rPr>
                <a:t>development</a:t>
              </a:r>
              <a:r>
                <a:rPr b="1" lang="en-US" sz="1447">
                  <a:solidFill>
                    <a:srgbClr val="434343"/>
                  </a:solidFill>
                  <a:latin typeface="Candara"/>
                  <a:ea typeface="Candara"/>
                  <a:cs typeface="Candara"/>
                  <a:sym typeface="Candara"/>
                </a:rPr>
                <a:t> </a:t>
              </a:r>
              <a:endParaRPr b="1" sz="1447">
                <a:solidFill>
                  <a:srgbClr val="434343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Puerto Antioquia terminal</a:t>
              </a:r>
              <a:r>
                <a:rPr lang="en-US" sz="1104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 (6%) </a:t>
              </a:r>
              <a:r>
                <a:rPr lang="en-US" sz="14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received on january 29th the operational license </a:t>
              </a:r>
              <a:endParaRPr sz="1447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Starting operation on February 9th </a:t>
              </a:r>
              <a:endParaRPr sz="1447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49" name="Google Shape;449;p41"/>
            <p:cNvSpPr/>
            <p:nvPr/>
          </p:nvSpPr>
          <p:spPr>
            <a:xfrm flipH="1" rot="5400000">
              <a:off x="4585350" y="1763177"/>
              <a:ext cx="571500" cy="3941100"/>
            </a:xfrm>
            <a:prstGeom prst="round2SameRect">
              <a:avLst>
                <a:gd fmla="val 16789" name="adj1"/>
                <a:gd fmla="val 0" name="adj2"/>
              </a:avLst>
            </a:prstGeom>
            <a:solidFill>
              <a:srgbClr val="8FEDCD">
                <a:alpha val="27850"/>
              </a:srgbClr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50" name="Google Shape;450;p41"/>
            <p:cNvSpPr txBox="1"/>
            <p:nvPr/>
          </p:nvSpPr>
          <p:spPr>
            <a:xfrm>
              <a:off x="2932307" y="3448084"/>
              <a:ext cx="3982200" cy="57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47">
                  <a:solidFill>
                    <a:srgbClr val="434343"/>
                  </a:solidFill>
                  <a:latin typeface="Candara"/>
                  <a:ea typeface="Candara"/>
                  <a:cs typeface="Candara"/>
                  <a:sym typeface="Candara"/>
                </a:rPr>
                <a:t>Commodities growth</a:t>
              </a:r>
              <a:endParaRPr b="1" sz="1547">
                <a:solidFill>
                  <a:srgbClr val="434343"/>
                </a:solidFill>
                <a:latin typeface="Candara"/>
                <a:ea typeface="Candara"/>
                <a:cs typeface="Candara"/>
                <a:sym typeface="Candara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A</a:t>
              </a:r>
              <a:r>
                <a:rPr b="1"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groindustrial</a:t>
              </a: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 -avocado, flowers, palm oil &amp; cocoa- I</a:t>
              </a:r>
              <a:r>
                <a:rPr b="1"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ndustrial</a:t>
              </a: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 -sugar confections- </a:t>
              </a:r>
              <a:r>
                <a:rPr b="1"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Manufacturing</a:t>
              </a:r>
              <a:r>
                <a:rPr lang="en-US" sz="1547">
                  <a:solidFill>
                    <a:srgbClr val="666666"/>
                  </a:solidFill>
                  <a:latin typeface="Candara"/>
                  <a:ea typeface="Candara"/>
                  <a:cs typeface="Candara"/>
                  <a:sym typeface="Candara"/>
                </a:rPr>
                <a:t> -steel products &amp; health care-</a:t>
              </a:r>
              <a:endParaRPr sz="1547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  <p:sp>
          <p:nvSpPr>
            <p:cNvPr id="451" name="Google Shape;451;p41"/>
            <p:cNvSpPr/>
            <p:nvPr/>
          </p:nvSpPr>
          <p:spPr>
            <a:xfrm>
              <a:off x="2348003" y="2854327"/>
              <a:ext cx="487395" cy="488494"/>
            </a:xfrm>
            <a:custGeom>
              <a:rect b="b" l="l" r="r" t="t"/>
              <a:pathLst>
                <a:path extrusionOk="0" h="91564" w="91358">
                  <a:moveTo>
                    <a:pt x="35027" y="0"/>
                  </a:moveTo>
                  <a:lnTo>
                    <a:pt x="25605" y="17821"/>
                  </a:lnTo>
                  <a:lnTo>
                    <a:pt x="5735" y="20894"/>
                  </a:lnTo>
                  <a:lnTo>
                    <a:pt x="11676" y="40149"/>
                  </a:lnTo>
                  <a:lnTo>
                    <a:pt x="0" y="56536"/>
                  </a:lnTo>
                  <a:lnTo>
                    <a:pt x="17616" y="65959"/>
                  </a:lnTo>
                  <a:lnTo>
                    <a:pt x="20894" y="85623"/>
                  </a:lnTo>
                  <a:lnTo>
                    <a:pt x="40148" y="79683"/>
                  </a:lnTo>
                  <a:lnTo>
                    <a:pt x="56331" y="91563"/>
                  </a:lnTo>
                  <a:lnTo>
                    <a:pt x="65753" y="73742"/>
                  </a:lnTo>
                  <a:lnTo>
                    <a:pt x="85622" y="70670"/>
                  </a:lnTo>
                  <a:lnTo>
                    <a:pt x="79682" y="51415"/>
                  </a:lnTo>
                  <a:lnTo>
                    <a:pt x="91358" y="35028"/>
                  </a:lnTo>
                  <a:lnTo>
                    <a:pt x="73742" y="25810"/>
                  </a:lnTo>
                  <a:lnTo>
                    <a:pt x="70464" y="5941"/>
                  </a:lnTo>
                  <a:lnTo>
                    <a:pt x="51210" y="11881"/>
                  </a:lnTo>
                  <a:lnTo>
                    <a:pt x="35027" y="0"/>
                  </a:lnTo>
                  <a:close/>
                </a:path>
              </a:pathLst>
            </a:custGeom>
            <a:solidFill>
              <a:srgbClr val="009B4D"/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52" name="Google Shape;452;p41"/>
            <p:cNvSpPr/>
            <p:nvPr/>
          </p:nvSpPr>
          <p:spPr>
            <a:xfrm>
              <a:off x="2362425" y="2249331"/>
              <a:ext cx="465201" cy="465201"/>
            </a:xfrm>
            <a:custGeom>
              <a:rect b="b" l="l" r="r" t="t"/>
              <a:pathLst>
                <a:path extrusionOk="0" h="209550" w="209550">
                  <a:moveTo>
                    <a:pt x="78798" y="0"/>
                  </a:moveTo>
                  <a:lnTo>
                    <a:pt x="78798" y="41997"/>
                  </a:lnTo>
                  <a:lnTo>
                    <a:pt x="48924" y="12123"/>
                  </a:lnTo>
                  <a:lnTo>
                    <a:pt x="12123" y="48924"/>
                  </a:lnTo>
                  <a:lnTo>
                    <a:pt x="41997" y="78798"/>
                  </a:lnTo>
                  <a:lnTo>
                    <a:pt x="0" y="78798"/>
                  </a:lnTo>
                  <a:lnTo>
                    <a:pt x="0" y="130752"/>
                  </a:lnTo>
                  <a:lnTo>
                    <a:pt x="41997" y="130752"/>
                  </a:lnTo>
                  <a:lnTo>
                    <a:pt x="12123" y="160626"/>
                  </a:lnTo>
                  <a:lnTo>
                    <a:pt x="48924" y="197427"/>
                  </a:lnTo>
                  <a:lnTo>
                    <a:pt x="78798" y="167553"/>
                  </a:lnTo>
                  <a:lnTo>
                    <a:pt x="78798" y="209550"/>
                  </a:lnTo>
                  <a:lnTo>
                    <a:pt x="130752" y="209550"/>
                  </a:lnTo>
                  <a:lnTo>
                    <a:pt x="130752" y="167553"/>
                  </a:lnTo>
                  <a:lnTo>
                    <a:pt x="160193" y="197427"/>
                  </a:lnTo>
                  <a:lnTo>
                    <a:pt x="196994" y="160626"/>
                  </a:lnTo>
                  <a:lnTo>
                    <a:pt x="167553" y="130752"/>
                  </a:lnTo>
                  <a:lnTo>
                    <a:pt x="209550" y="130752"/>
                  </a:lnTo>
                  <a:lnTo>
                    <a:pt x="209550" y="78798"/>
                  </a:lnTo>
                  <a:lnTo>
                    <a:pt x="167553" y="78798"/>
                  </a:lnTo>
                  <a:lnTo>
                    <a:pt x="196994" y="48924"/>
                  </a:lnTo>
                  <a:lnTo>
                    <a:pt x="160193" y="12123"/>
                  </a:lnTo>
                  <a:lnTo>
                    <a:pt x="130752" y="41997"/>
                  </a:lnTo>
                  <a:lnTo>
                    <a:pt x="130752" y="0"/>
                  </a:lnTo>
                  <a:close/>
                </a:path>
              </a:pathLst>
            </a:custGeom>
            <a:solidFill>
              <a:srgbClr val="009B4D"/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  <p:sp>
          <p:nvSpPr>
            <p:cNvPr id="453" name="Google Shape;453;p41"/>
            <p:cNvSpPr/>
            <p:nvPr/>
          </p:nvSpPr>
          <p:spPr>
            <a:xfrm>
              <a:off x="2373552" y="3511386"/>
              <a:ext cx="436296" cy="444682"/>
            </a:xfrm>
            <a:custGeom>
              <a:rect b="b" l="l" r="r" t="t"/>
              <a:pathLst>
                <a:path extrusionOk="0" h="86852" w="85214">
                  <a:moveTo>
                    <a:pt x="43426" y="0"/>
                  </a:moveTo>
                  <a:lnTo>
                    <a:pt x="38920" y="205"/>
                  </a:lnTo>
                  <a:lnTo>
                    <a:pt x="34618" y="820"/>
                  </a:lnTo>
                  <a:lnTo>
                    <a:pt x="30521" y="1844"/>
                  </a:lnTo>
                  <a:lnTo>
                    <a:pt x="26425" y="3483"/>
                  </a:lnTo>
                  <a:lnTo>
                    <a:pt x="22737" y="5121"/>
                  </a:lnTo>
                  <a:lnTo>
                    <a:pt x="19050" y="7374"/>
                  </a:lnTo>
                  <a:lnTo>
                    <a:pt x="15773" y="9833"/>
                  </a:lnTo>
                  <a:lnTo>
                    <a:pt x="12700" y="12700"/>
                  </a:lnTo>
                  <a:lnTo>
                    <a:pt x="9833" y="15773"/>
                  </a:lnTo>
                  <a:lnTo>
                    <a:pt x="7375" y="19050"/>
                  </a:lnTo>
                  <a:lnTo>
                    <a:pt x="5121" y="22737"/>
                  </a:lnTo>
                  <a:lnTo>
                    <a:pt x="3278" y="26424"/>
                  </a:lnTo>
                  <a:lnTo>
                    <a:pt x="1844" y="30521"/>
                  </a:lnTo>
                  <a:lnTo>
                    <a:pt x="820" y="34618"/>
                  </a:lnTo>
                  <a:lnTo>
                    <a:pt x="205" y="38920"/>
                  </a:lnTo>
                  <a:lnTo>
                    <a:pt x="0" y="43426"/>
                  </a:lnTo>
                  <a:lnTo>
                    <a:pt x="205" y="47933"/>
                  </a:lnTo>
                  <a:lnTo>
                    <a:pt x="820" y="52234"/>
                  </a:lnTo>
                  <a:lnTo>
                    <a:pt x="1844" y="56331"/>
                  </a:lnTo>
                  <a:lnTo>
                    <a:pt x="3278" y="60223"/>
                  </a:lnTo>
                  <a:lnTo>
                    <a:pt x="5121" y="64115"/>
                  </a:lnTo>
                  <a:lnTo>
                    <a:pt x="7375" y="67597"/>
                  </a:lnTo>
                  <a:lnTo>
                    <a:pt x="9833" y="71079"/>
                  </a:lnTo>
                  <a:lnTo>
                    <a:pt x="12700" y="74152"/>
                  </a:lnTo>
                  <a:lnTo>
                    <a:pt x="15773" y="76815"/>
                  </a:lnTo>
                  <a:lnTo>
                    <a:pt x="19050" y="79478"/>
                  </a:lnTo>
                  <a:lnTo>
                    <a:pt x="22737" y="81526"/>
                  </a:lnTo>
                  <a:lnTo>
                    <a:pt x="26425" y="83370"/>
                  </a:lnTo>
                  <a:lnTo>
                    <a:pt x="30521" y="84803"/>
                  </a:lnTo>
                  <a:lnTo>
                    <a:pt x="34618" y="86033"/>
                  </a:lnTo>
                  <a:lnTo>
                    <a:pt x="38920" y="86647"/>
                  </a:lnTo>
                  <a:lnTo>
                    <a:pt x="43426" y="86852"/>
                  </a:lnTo>
                  <a:lnTo>
                    <a:pt x="43426" y="55307"/>
                  </a:lnTo>
                  <a:lnTo>
                    <a:pt x="44450" y="58584"/>
                  </a:lnTo>
                  <a:lnTo>
                    <a:pt x="45884" y="61862"/>
                  </a:lnTo>
                  <a:lnTo>
                    <a:pt x="47318" y="64934"/>
                  </a:lnTo>
                  <a:lnTo>
                    <a:pt x="49162" y="67802"/>
                  </a:lnTo>
                  <a:lnTo>
                    <a:pt x="51210" y="70670"/>
                  </a:lnTo>
                  <a:lnTo>
                    <a:pt x="53668" y="73128"/>
                  </a:lnTo>
                  <a:lnTo>
                    <a:pt x="56126" y="75586"/>
                  </a:lnTo>
                  <a:lnTo>
                    <a:pt x="58789" y="77839"/>
                  </a:lnTo>
                  <a:lnTo>
                    <a:pt x="61452" y="79887"/>
                  </a:lnTo>
                  <a:lnTo>
                    <a:pt x="64524" y="81731"/>
                  </a:lnTo>
                  <a:lnTo>
                    <a:pt x="67597" y="83165"/>
                  </a:lnTo>
                  <a:lnTo>
                    <a:pt x="70874" y="84394"/>
                  </a:lnTo>
                  <a:lnTo>
                    <a:pt x="74357" y="85418"/>
                  </a:lnTo>
                  <a:lnTo>
                    <a:pt x="77839" y="86237"/>
                  </a:lnTo>
                  <a:lnTo>
                    <a:pt x="81526" y="86647"/>
                  </a:lnTo>
                  <a:lnTo>
                    <a:pt x="85213" y="86852"/>
                  </a:lnTo>
                  <a:lnTo>
                    <a:pt x="85213" y="0"/>
                  </a:lnTo>
                  <a:lnTo>
                    <a:pt x="81526" y="205"/>
                  </a:lnTo>
                  <a:lnTo>
                    <a:pt x="77839" y="615"/>
                  </a:lnTo>
                  <a:lnTo>
                    <a:pt x="74357" y="1229"/>
                  </a:lnTo>
                  <a:lnTo>
                    <a:pt x="70874" y="2253"/>
                  </a:lnTo>
                  <a:lnTo>
                    <a:pt x="67597" y="3687"/>
                  </a:lnTo>
                  <a:lnTo>
                    <a:pt x="64524" y="5121"/>
                  </a:lnTo>
                  <a:lnTo>
                    <a:pt x="61452" y="6965"/>
                  </a:lnTo>
                  <a:lnTo>
                    <a:pt x="58789" y="9013"/>
                  </a:lnTo>
                  <a:lnTo>
                    <a:pt x="56126" y="11062"/>
                  </a:lnTo>
                  <a:lnTo>
                    <a:pt x="53668" y="13520"/>
                  </a:lnTo>
                  <a:lnTo>
                    <a:pt x="51210" y="16183"/>
                  </a:lnTo>
                  <a:lnTo>
                    <a:pt x="49162" y="19050"/>
                  </a:lnTo>
                  <a:lnTo>
                    <a:pt x="47318" y="21918"/>
                  </a:lnTo>
                  <a:lnTo>
                    <a:pt x="45884" y="24991"/>
                  </a:lnTo>
                  <a:lnTo>
                    <a:pt x="44450" y="28268"/>
                  </a:lnTo>
                  <a:lnTo>
                    <a:pt x="43426" y="31545"/>
                  </a:lnTo>
                  <a:lnTo>
                    <a:pt x="43426" y="0"/>
                  </a:lnTo>
                  <a:close/>
                </a:path>
              </a:pathLst>
            </a:custGeom>
            <a:solidFill>
              <a:srgbClr val="009B4D"/>
            </a:solidFill>
            <a:ln>
              <a:noFill/>
            </a:ln>
          </p:spPr>
          <p:txBody>
            <a:bodyPr anchorCtr="0" anchor="ctr" bIns="134925" lIns="134925" spcFirstLastPara="1" rIns="134925" wrap="square" tIns="1349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65">
                <a:latin typeface="Figtree"/>
                <a:ea typeface="Figtree"/>
                <a:cs typeface="Figtree"/>
                <a:sym typeface="Figtree"/>
              </a:endParaRPr>
            </a:p>
          </p:txBody>
        </p:sp>
      </p:grpSp>
      <p:pic>
        <p:nvPicPr>
          <p:cNvPr id="454" name="Google Shape;45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09834" y="-601787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.png" id="459" name="Google Shape;45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" y="-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42"/>
          <p:cNvSpPr txBox="1"/>
          <p:nvPr/>
        </p:nvSpPr>
        <p:spPr>
          <a:xfrm>
            <a:off x="1710396" y="476250"/>
            <a:ext cx="116016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50"/>
              <a:buFont typeface="Arial"/>
              <a:buNone/>
            </a:pPr>
            <a:r>
              <a:rPr b="1" i="0" lang="en-US" sz="33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2025 KPI PERFORMANCE (</a:t>
            </a:r>
            <a:r>
              <a:rPr b="1" lang="en-US" sz="3350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TPE </a:t>
            </a:r>
            <a:r>
              <a:rPr b="1" i="0" lang="en-US" sz="3350" u="none" cap="none" strike="noStrike">
                <a:solidFill>
                  <a:srgbClr val="004B24"/>
                </a:solidFill>
                <a:latin typeface="Candara"/>
                <a:ea typeface="Candara"/>
                <a:cs typeface="Candara"/>
                <a:sym typeface="Candara"/>
              </a:rPr>
              <a:t>LAD)</a:t>
            </a:r>
            <a:endParaRPr b="1" i="0" sz="3350" u="none" cap="none" strike="noStrike">
              <a:solidFill>
                <a:srgbClr val="004B24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61" name="Google Shape;461;p42"/>
          <p:cNvSpPr/>
          <p:nvPr/>
        </p:nvSpPr>
        <p:spPr>
          <a:xfrm>
            <a:off x="631830" y="1006483"/>
            <a:ext cx="11049000" cy="28500"/>
          </a:xfrm>
          <a:prstGeom prst="rect">
            <a:avLst/>
          </a:prstGeom>
          <a:solidFill>
            <a:srgbClr val="009B4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42"/>
          <p:cNvSpPr txBox="1"/>
          <p:nvPr/>
        </p:nvSpPr>
        <p:spPr>
          <a:xfrm>
            <a:off x="571500" y="4913325"/>
            <a:ext cx="100599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Standing Out:</a:t>
            </a:r>
            <a:endParaRPr b="1" sz="22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100" u="sng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100"/>
              <a:buFont typeface="Candara"/>
              <a:buChar char="➢"/>
            </a:pPr>
            <a:r>
              <a:rPr lang="en-US" sz="21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40</a:t>
            </a:r>
            <a:r>
              <a:rPr lang="en-US" sz="21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 new AC during 2025 (G &amp; C trades) + 15 new AC (Y trade).</a:t>
            </a:r>
            <a:endParaRPr sz="21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100"/>
              <a:buFont typeface="Candara"/>
              <a:buChar char="➢"/>
            </a:pPr>
            <a:r>
              <a:rPr lang="en-US" sz="21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Tender performance growth 43% on 2025 (G &amp; C trades).</a:t>
            </a:r>
            <a:endParaRPr sz="21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100"/>
              <a:buFont typeface="Candara"/>
              <a:buChar char="➢"/>
            </a:pPr>
            <a:r>
              <a:rPr lang="en-US" sz="21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New c</a:t>
            </a:r>
            <a:r>
              <a:rPr lang="en-US" sz="2100">
                <a:solidFill>
                  <a:srgbClr val="38761D"/>
                </a:solidFill>
                <a:latin typeface="Candara"/>
                <a:ea typeface="Candara"/>
                <a:cs typeface="Candara"/>
                <a:sym typeface="Candara"/>
              </a:rPr>
              <a:t>ommodities were developed such as Glycerine &amp; medical supplies (Y trade).</a:t>
            </a:r>
            <a:endParaRPr sz="2100">
              <a:solidFill>
                <a:srgbClr val="38761D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cxnSp>
        <p:nvCxnSpPr>
          <p:cNvPr id="463" name="Google Shape;463;p42"/>
          <p:cNvCxnSpPr/>
          <p:nvPr/>
        </p:nvCxnSpPr>
        <p:spPr>
          <a:xfrm flipH="1">
            <a:off x="5667034" y="1538636"/>
            <a:ext cx="18000" cy="32598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42"/>
          <p:cNvCxnSpPr/>
          <p:nvPr/>
        </p:nvCxnSpPr>
        <p:spPr>
          <a:xfrm flipH="1">
            <a:off x="8730976" y="1571586"/>
            <a:ext cx="25500" cy="324510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65" name="Google Shape;465;p42"/>
          <p:cNvSpPr/>
          <p:nvPr/>
        </p:nvSpPr>
        <p:spPr>
          <a:xfrm>
            <a:off x="651730" y="2175406"/>
            <a:ext cx="10612500" cy="400500"/>
          </a:xfrm>
          <a:prstGeom prst="roundRect">
            <a:avLst>
              <a:gd fmla="val 50000" name="adj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42"/>
          <p:cNvSpPr/>
          <p:nvPr/>
        </p:nvSpPr>
        <p:spPr>
          <a:xfrm>
            <a:off x="651730" y="2702802"/>
            <a:ext cx="10612500" cy="5427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2"/>
          <p:cNvSpPr/>
          <p:nvPr/>
        </p:nvSpPr>
        <p:spPr>
          <a:xfrm>
            <a:off x="651730" y="3425542"/>
            <a:ext cx="10612500" cy="4350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9B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2"/>
          <p:cNvSpPr/>
          <p:nvPr/>
        </p:nvSpPr>
        <p:spPr>
          <a:xfrm>
            <a:off x="651730" y="4039737"/>
            <a:ext cx="10612500" cy="484800"/>
          </a:xfrm>
          <a:prstGeom prst="roundRect">
            <a:avLst>
              <a:gd fmla="val 27083" name="adj"/>
            </a:avLst>
          </a:prstGeom>
          <a:noFill/>
          <a:ln cap="flat" cmpd="sng" w="25400">
            <a:solidFill>
              <a:srgbClr val="00A89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2"/>
          <p:cNvSpPr txBox="1"/>
          <p:nvPr/>
        </p:nvSpPr>
        <p:spPr>
          <a:xfrm>
            <a:off x="818253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F.E. – COBVT (G)</a:t>
            </a:r>
            <a:endParaRPr b="1"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0" name="Google Shape;470;p42"/>
          <p:cNvSpPr txBox="1"/>
          <p:nvPr/>
        </p:nvSpPr>
        <p:spPr>
          <a:xfrm>
            <a:off x="3429121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OWN SQ KPI </a:t>
            </a:r>
            <a:endParaRPr b="1"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(YEAR)</a:t>
            </a:r>
            <a:endParaRPr b="1"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1" name="Google Shape;471;p42"/>
          <p:cNvSpPr txBox="1"/>
          <p:nvPr/>
        </p:nvSpPr>
        <p:spPr>
          <a:xfrm>
            <a:off x="6114826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ACTUAL</a:t>
            </a:r>
            <a:endParaRPr b="1" sz="22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2" name="Google Shape;472;p42"/>
          <p:cNvSpPr txBox="1"/>
          <p:nvPr/>
        </p:nvSpPr>
        <p:spPr>
          <a:xfrm>
            <a:off x="8830676" y="1470297"/>
            <a:ext cx="2159400" cy="62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%</a:t>
            </a:r>
            <a:endParaRPr b="1" sz="2400">
              <a:solidFill>
                <a:srgbClr val="333333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3" name="Google Shape;473;p42"/>
          <p:cNvSpPr txBox="1"/>
          <p:nvPr/>
        </p:nvSpPr>
        <p:spPr>
          <a:xfrm>
            <a:off x="818253" y="3500269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F.E. – CO3 (C)</a:t>
            </a:r>
            <a:endParaRPr b="1"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4" name="Google Shape;474;p42"/>
          <p:cNvSpPr txBox="1"/>
          <p:nvPr/>
        </p:nvSpPr>
        <p:spPr>
          <a:xfrm>
            <a:off x="818253" y="4145417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COBVT - F.E. (Y)</a:t>
            </a:r>
            <a:endParaRPr b="1"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5" name="Google Shape;475;p42"/>
          <p:cNvSpPr txBox="1"/>
          <p:nvPr/>
        </p:nvSpPr>
        <p:spPr>
          <a:xfrm>
            <a:off x="8932453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112%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6" name="Google Shape;476;p42"/>
          <p:cNvSpPr txBox="1"/>
          <p:nvPr/>
        </p:nvSpPr>
        <p:spPr>
          <a:xfrm>
            <a:off x="6128303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20.800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7" name="Google Shape;477;p42"/>
          <p:cNvSpPr txBox="1"/>
          <p:nvPr/>
        </p:nvSpPr>
        <p:spPr>
          <a:xfrm>
            <a:off x="3410662" y="283120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18.533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8" name="Google Shape;478;p42"/>
          <p:cNvSpPr txBox="1"/>
          <p:nvPr/>
        </p:nvSpPr>
        <p:spPr>
          <a:xfrm>
            <a:off x="8940094" y="3496295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129%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9" name="Google Shape;479;p42"/>
          <p:cNvSpPr txBox="1"/>
          <p:nvPr/>
        </p:nvSpPr>
        <p:spPr>
          <a:xfrm>
            <a:off x="6135944" y="3496295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7.700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80" name="Google Shape;480;p42"/>
          <p:cNvSpPr txBox="1"/>
          <p:nvPr/>
        </p:nvSpPr>
        <p:spPr>
          <a:xfrm>
            <a:off x="3418302" y="3496295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5.960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81" name="Google Shape;481;p42"/>
          <p:cNvSpPr txBox="1"/>
          <p:nvPr/>
        </p:nvSpPr>
        <p:spPr>
          <a:xfrm>
            <a:off x="8959797" y="414932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112%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82" name="Google Shape;482;p42"/>
          <p:cNvSpPr txBox="1"/>
          <p:nvPr/>
        </p:nvSpPr>
        <p:spPr>
          <a:xfrm>
            <a:off x="6155647" y="414932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2.512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83" name="Google Shape;483;p42"/>
          <p:cNvSpPr txBox="1"/>
          <p:nvPr/>
        </p:nvSpPr>
        <p:spPr>
          <a:xfrm>
            <a:off x="3438005" y="4149323"/>
            <a:ext cx="215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333333"/>
                </a:solidFill>
                <a:latin typeface="Candara"/>
                <a:ea typeface="Candara"/>
                <a:cs typeface="Candara"/>
                <a:sym typeface="Candara"/>
              </a:rPr>
              <a:t>2.245</a:t>
            </a:r>
            <a:endParaRPr sz="340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484" name="Google Shape;484;p42"/>
          <p:cNvGrpSpPr/>
          <p:nvPr/>
        </p:nvGrpSpPr>
        <p:grpSpPr>
          <a:xfrm>
            <a:off x="7046579" y="2232039"/>
            <a:ext cx="322839" cy="270642"/>
            <a:chOff x="9324817" y="2477827"/>
            <a:chExt cx="322839" cy="270642"/>
          </a:xfrm>
        </p:grpSpPr>
        <p:sp>
          <p:nvSpPr>
            <p:cNvPr id="485" name="Google Shape;485;p42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2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2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42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2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2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1" name="Google Shape;491;p42"/>
          <p:cNvGrpSpPr/>
          <p:nvPr/>
        </p:nvGrpSpPr>
        <p:grpSpPr>
          <a:xfrm>
            <a:off x="10240380" y="2232039"/>
            <a:ext cx="322839" cy="270642"/>
            <a:chOff x="9324817" y="2477827"/>
            <a:chExt cx="322839" cy="270642"/>
          </a:xfrm>
        </p:grpSpPr>
        <p:sp>
          <p:nvSpPr>
            <p:cNvPr id="492" name="Google Shape;492;p42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2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2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2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2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2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8" name="Google Shape;498;p42"/>
          <p:cNvGrpSpPr/>
          <p:nvPr/>
        </p:nvGrpSpPr>
        <p:grpSpPr>
          <a:xfrm>
            <a:off x="4317963" y="2232039"/>
            <a:ext cx="322839" cy="270642"/>
            <a:chOff x="9324817" y="2477827"/>
            <a:chExt cx="322839" cy="270642"/>
          </a:xfrm>
        </p:grpSpPr>
        <p:sp>
          <p:nvSpPr>
            <p:cNvPr id="499" name="Google Shape;499;p42"/>
            <p:cNvSpPr/>
            <p:nvPr/>
          </p:nvSpPr>
          <p:spPr>
            <a:xfrm>
              <a:off x="9359609" y="2512637"/>
              <a:ext cx="61837" cy="26698"/>
            </a:xfrm>
            <a:custGeom>
              <a:rect b="b" l="l" r="r" t="t"/>
              <a:pathLst>
                <a:path extrusionOk="0" h="1537" w="3560">
                  <a:moveTo>
                    <a:pt x="3006" y="535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8"/>
                    <a:pt x="1" y="311"/>
                  </a:cubicBezTo>
                  <a:lnTo>
                    <a:pt x="1" y="1226"/>
                  </a:lnTo>
                  <a:cubicBezTo>
                    <a:pt x="1" y="1398"/>
                    <a:pt x="139" y="1537"/>
                    <a:pt x="312" y="1537"/>
                  </a:cubicBezTo>
                  <a:lnTo>
                    <a:pt x="3248" y="1537"/>
                  </a:lnTo>
                  <a:cubicBezTo>
                    <a:pt x="3421" y="1537"/>
                    <a:pt x="3559" y="1398"/>
                    <a:pt x="3559" y="1226"/>
                  </a:cubicBezTo>
                  <a:lnTo>
                    <a:pt x="3559" y="311"/>
                  </a:lnTo>
                  <a:cubicBezTo>
                    <a:pt x="3559" y="138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2"/>
            <p:cNvSpPr/>
            <p:nvPr/>
          </p:nvSpPr>
          <p:spPr>
            <a:xfrm>
              <a:off x="9359609" y="2582239"/>
              <a:ext cx="131439" cy="26698"/>
            </a:xfrm>
            <a:custGeom>
              <a:rect b="b" l="l" r="r" t="t"/>
              <a:pathLst>
                <a:path extrusionOk="0" h="1537" w="7567">
                  <a:moveTo>
                    <a:pt x="7014" y="535"/>
                  </a:moveTo>
                  <a:lnTo>
                    <a:pt x="7014" y="1002"/>
                  </a:lnTo>
                  <a:lnTo>
                    <a:pt x="554" y="1002"/>
                  </a:lnTo>
                  <a:lnTo>
                    <a:pt x="554" y="535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7255" y="1537"/>
                  </a:lnTo>
                  <a:cubicBezTo>
                    <a:pt x="7428" y="1537"/>
                    <a:pt x="7566" y="1399"/>
                    <a:pt x="7566" y="1244"/>
                  </a:cubicBezTo>
                  <a:lnTo>
                    <a:pt x="7566" y="311"/>
                  </a:lnTo>
                  <a:cubicBezTo>
                    <a:pt x="7566" y="139"/>
                    <a:pt x="7428" y="0"/>
                    <a:pt x="7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9359609" y="2547429"/>
              <a:ext cx="166248" cy="26715"/>
            </a:xfrm>
            <a:custGeom>
              <a:rect b="b" l="l" r="r" t="t"/>
              <a:pathLst>
                <a:path extrusionOk="0" h="1538" w="9571">
                  <a:moveTo>
                    <a:pt x="9017" y="535"/>
                  </a:moveTo>
                  <a:lnTo>
                    <a:pt x="9017" y="1003"/>
                  </a:lnTo>
                  <a:lnTo>
                    <a:pt x="554" y="1003"/>
                  </a:lnTo>
                  <a:lnTo>
                    <a:pt x="554" y="535"/>
                  </a:lnTo>
                  <a:close/>
                  <a:moveTo>
                    <a:pt x="312" y="1"/>
                  </a:moveTo>
                  <a:cubicBezTo>
                    <a:pt x="139" y="1"/>
                    <a:pt x="1" y="139"/>
                    <a:pt x="1" y="312"/>
                  </a:cubicBezTo>
                  <a:lnTo>
                    <a:pt x="1" y="1244"/>
                  </a:lnTo>
                  <a:cubicBezTo>
                    <a:pt x="1" y="1399"/>
                    <a:pt x="139" y="1537"/>
                    <a:pt x="312" y="1537"/>
                  </a:cubicBezTo>
                  <a:lnTo>
                    <a:pt x="9259" y="1537"/>
                  </a:lnTo>
                  <a:cubicBezTo>
                    <a:pt x="9432" y="1537"/>
                    <a:pt x="9570" y="1399"/>
                    <a:pt x="9570" y="1244"/>
                  </a:cubicBezTo>
                  <a:lnTo>
                    <a:pt x="9570" y="312"/>
                  </a:lnTo>
                  <a:cubicBezTo>
                    <a:pt x="9570" y="139"/>
                    <a:pt x="9432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9533639" y="2547429"/>
              <a:ext cx="79225" cy="26715"/>
            </a:xfrm>
            <a:custGeom>
              <a:rect b="b" l="l" r="r" t="t"/>
              <a:pathLst>
                <a:path extrusionOk="0" h="1538" w="4561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399"/>
                    <a:pt x="138" y="1537"/>
                    <a:pt x="311" y="1537"/>
                  </a:cubicBezTo>
                  <a:lnTo>
                    <a:pt x="1002" y="1537"/>
                  </a:lnTo>
                  <a:cubicBezTo>
                    <a:pt x="1157" y="1537"/>
                    <a:pt x="1278" y="1417"/>
                    <a:pt x="1278" y="1279"/>
                  </a:cubicBezTo>
                  <a:cubicBezTo>
                    <a:pt x="1278" y="1123"/>
                    <a:pt x="1157" y="1003"/>
                    <a:pt x="1002" y="1003"/>
                  </a:cubicBezTo>
                  <a:lnTo>
                    <a:pt x="553" y="1003"/>
                  </a:lnTo>
                  <a:lnTo>
                    <a:pt x="553" y="535"/>
                  </a:lnTo>
                  <a:lnTo>
                    <a:pt x="4024" y="535"/>
                  </a:lnTo>
                  <a:lnTo>
                    <a:pt x="4024" y="1003"/>
                  </a:lnTo>
                  <a:lnTo>
                    <a:pt x="2280" y="1003"/>
                  </a:lnTo>
                  <a:cubicBezTo>
                    <a:pt x="2124" y="1003"/>
                    <a:pt x="2004" y="1123"/>
                    <a:pt x="2004" y="1279"/>
                  </a:cubicBezTo>
                  <a:cubicBezTo>
                    <a:pt x="2004" y="1417"/>
                    <a:pt x="2124" y="1537"/>
                    <a:pt x="2280" y="1537"/>
                  </a:cubicBezTo>
                  <a:lnTo>
                    <a:pt x="4249" y="1537"/>
                  </a:lnTo>
                  <a:cubicBezTo>
                    <a:pt x="4422" y="1537"/>
                    <a:pt x="4560" y="1399"/>
                    <a:pt x="4560" y="1244"/>
                  </a:cubicBezTo>
                  <a:lnTo>
                    <a:pt x="4560" y="312"/>
                  </a:lnTo>
                  <a:cubicBezTo>
                    <a:pt x="4560" y="139"/>
                    <a:pt x="4422" y="1"/>
                    <a:pt x="4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2"/>
            <p:cNvSpPr/>
            <p:nvPr/>
          </p:nvSpPr>
          <p:spPr>
            <a:xfrm>
              <a:off x="9324817" y="2477827"/>
              <a:ext cx="322839" cy="270642"/>
            </a:xfrm>
            <a:custGeom>
              <a:rect b="b" l="l" r="r" t="t"/>
              <a:pathLst>
                <a:path extrusionOk="0" h="15581" w="18586">
                  <a:moveTo>
                    <a:pt x="553" y="12350"/>
                  </a:moveTo>
                  <a:lnTo>
                    <a:pt x="553" y="12350"/>
                  </a:lnTo>
                  <a:cubicBezTo>
                    <a:pt x="760" y="12488"/>
                    <a:pt x="1002" y="12575"/>
                    <a:pt x="1260" y="12575"/>
                  </a:cubicBezTo>
                  <a:lnTo>
                    <a:pt x="6028" y="12575"/>
                  </a:lnTo>
                  <a:cubicBezTo>
                    <a:pt x="6046" y="12730"/>
                    <a:pt x="6062" y="12868"/>
                    <a:pt x="6097" y="13024"/>
                  </a:cubicBezTo>
                  <a:lnTo>
                    <a:pt x="1260" y="13024"/>
                  </a:lnTo>
                  <a:cubicBezTo>
                    <a:pt x="880" y="13024"/>
                    <a:pt x="570" y="12730"/>
                    <a:pt x="553" y="12350"/>
                  </a:cubicBezTo>
                  <a:close/>
                  <a:moveTo>
                    <a:pt x="18050" y="12350"/>
                  </a:moveTo>
                  <a:lnTo>
                    <a:pt x="18050" y="12350"/>
                  </a:lnTo>
                  <a:cubicBezTo>
                    <a:pt x="18015" y="12730"/>
                    <a:pt x="17704" y="13024"/>
                    <a:pt x="17324" y="13024"/>
                  </a:cubicBezTo>
                  <a:lnTo>
                    <a:pt x="12488" y="13024"/>
                  </a:lnTo>
                  <a:cubicBezTo>
                    <a:pt x="12522" y="12868"/>
                    <a:pt x="12557" y="12730"/>
                    <a:pt x="12557" y="12575"/>
                  </a:cubicBezTo>
                  <a:lnTo>
                    <a:pt x="17324" y="12575"/>
                  </a:lnTo>
                  <a:cubicBezTo>
                    <a:pt x="17584" y="12575"/>
                    <a:pt x="17842" y="12488"/>
                    <a:pt x="18050" y="12350"/>
                  </a:cubicBezTo>
                  <a:close/>
                  <a:moveTo>
                    <a:pt x="553" y="13352"/>
                  </a:moveTo>
                  <a:lnTo>
                    <a:pt x="553" y="13352"/>
                  </a:lnTo>
                  <a:cubicBezTo>
                    <a:pt x="760" y="13490"/>
                    <a:pt x="1002" y="13577"/>
                    <a:pt x="1260" y="13577"/>
                  </a:cubicBezTo>
                  <a:lnTo>
                    <a:pt x="6270" y="13577"/>
                  </a:lnTo>
                  <a:cubicBezTo>
                    <a:pt x="6339" y="13732"/>
                    <a:pt x="6426" y="13888"/>
                    <a:pt x="6511" y="14026"/>
                  </a:cubicBezTo>
                  <a:lnTo>
                    <a:pt x="1260" y="14026"/>
                  </a:lnTo>
                  <a:cubicBezTo>
                    <a:pt x="880" y="14026"/>
                    <a:pt x="570" y="13732"/>
                    <a:pt x="553" y="13352"/>
                  </a:cubicBezTo>
                  <a:close/>
                  <a:moveTo>
                    <a:pt x="18050" y="13352"/>
                  </a:moveTo>
                  <a:lnTo>
                    <a:pt x="18050" y="13352"/>
                  </a:lnTo>
                  <a:cubicBezTo>
                    <a:pt x="18015" y="13732"/>
                    <a:pt x="17704" y="14026"/>
                    <a:pt x="17324" y="14026"/>
                  </a:cubicBezTo>
                  <a:lnTo>
                    <a:pt x="12073" y="14026"/>
                  </a:lnTo>
                  <a:cubicBezTo>
                    <a:pt x="12177" y="13888"/>
                    <a:pt x="12246" y="13732"/>
                    <a:pt x="12315" y="13577"/>
                  </a:cubicBezTo>
                  <a:lnTo>
                    <a:pt x="17324" y="13577"/>
                  </a:lnTo>
                  <a:cubicBezTo>
                    <a:pt x="17584" y="13577"/>
                    <a:pt x="17842" y="13490"/>
                    <a:pt x="18050" y="13352"/>
                  </a:cubicBezTo>
                  <a:close/>
                  <a:moveTo>
                    <a:pt x="9293" y="9552"/>
                  </a:moveTo>
                  <a:cubicBezTo>
                    <a:pt x="10795" y="9552"/>
                    <a:pt x="12022" y="10795"/>
                    <a:pt x="12022" y="12299"/>
                  </a:cubicBezTo>
                  <a:cubicBezTo>
                    <a:pt x="12022" y="13801"/>
                    <a:pt x="10795" y="15028"/>
                    <a:pt x="9293" y="15028"/>
                  </a:cubicBezTo>
                  <a:cubicBezTo>
                    <a:pt x="7790" y="15028"/>
                    <a:pt x="6564" y="13801"/>
                    <a:pt x="6564" y="12299"/>
                  </a:cubicBezTo>
                  <a:cubicBezTo>
                    <a:pt x="6564" y="10795"/>
                    <a:pt x="7790" y="9552"/>
                    <a:pt x="9293" y="9552"/>
                  </a:cubicBezTo>
                  <a:close/>
                  <a:moveTo>
                    <a:pt x="1260" y="0"/>
                  </a:moveTo>
                  <a:cubicBezTo>
                    <a:pt x="570" y="0"/>
                    <a:pt x="0" y="570"/>
                    <a:pt x="0" y="1261"/>
                  </a:cubicBezTo>
                  <a:lnTo>
                    <a:pt x="0" y="13300"/>
                  </a:lnTo>
                  <a:cubicBezTo>
                    <a:pt x="0" y="14008"/>
                    <a:pt x="570" y="14579"/>
                    <a:pt x="1260" y="14579"/>
                  </a:cubicBezTo>
                  <a:lnTo>
                    <a:pt x="6944" y="14579"/>
                  </a:lnTo>
                  <a:cubicBezTo>
                    <a:pt x="7531" y="15182"/>
                    <a:pt x="8377" y="15580"/>
                    <a:pt x="9293" y="15580"/>
                  </a:cubicBezTo>
                  <a:cubicBezTo>
                    <a:pt x="10226" y="15580"/>
                    <a:pt x="11055" y="15182"/>
                    <a:pt x="11659" y="14579"/>
                  </a:cubicBezTo>
                  <a:lnTo>
                    <a:pt x="17324" y="14579"/>
                  </a:lnTo>
                  <a:cubicBezTo>
                    <a:pt x="18015" y="14579"/>
                    <a:pt x="18586" y="14008"/>
                    <a:pt x="18586" y="13300"/>
                  </a:cubicBezTo>
                  <a:lnTo>
                    <a:pt x="18586" y="1261"/>
                  </a:lnTo>
                  <a:cubicBezTo>
                    <a:pt x="18586" y="570"/>
                    <a:pt x="18015" y="0"/>
                    <a:pt x="17324" y="0"/>
                  </a:cubicBezTo>
                  <a:lnTo>
                    <a:pt x="2937" y="0"/>
                  </a:lnTo>
                  <a:cubicBezTo>
                    <a:pt x="2780" y="0"/>
                    <a:pt x="2660" y="121"/>
                    <a:pt x="2660" y="277"/>
                  </a:cubicBezTo>
                  <a:cubicBezTo>
                    <a:pt x="2660" y="415"/>
                    <a:pt x="2780" y="535"/>
                    <a:pt x="2937" y="535"/>
                  </a:cubicBezTo>
                  <a:lnTo>
                    <a:pt x="17324" y="535"/>
                  </a:lnTo>
                  <a:cubicBezTo>
                    <a:pt x="17722" y="535"/>
                    <a:pt x="18050" y="864"/>
                    <a:pt x="18050" y="1261"/>
                  </a:cubicBezTo>
                  <a:lnTo>
                    <a:pt x="18050" y="11297"/>
                  </a:lnTo>
                  <a:cubicBezTo>
                    <a:pt x="18050" y="11693"/>
                    <a:pt x="17722" y="12022"/>
                    <a:pt x="17324" y="12022"/>
                  </a:cubicBezTo>
                  <a:lnTo>
                    <a:pt x="12557" y="12022"/>
                  </a:lnTo>
                  <a:cubicBezTo>
                    <a:pt x="12419" y="10346"/>
                    <a:pt x="11020" y="9017"/>
                    <a:pt x="9293" y="9017"/>
                  </a:cubicBezTo>
                  <a:cubicBezTo>
                    <a:pt x="7582" y="9017"/>
                    <a:pt x="6166" y="10346"/>
                    <a:pt x="6028" y="12022"/>
                  </a:cubicBezTo>
                  <a:lnTo>
                    <a:pt x="1260" y="12022"/>
                  </a:lnTo>
                  <a:cubicBezTo>
                    <a:pt x="864" y="12022"/>
                    <a:pt x="553" y="11693"/>
                    <a:pt x="553" y="11297"/>
                  </a:cubicBezTo>
                  <a:lnTo>
                    <a:pt x="553" y="1261"/>
                  </a:lnTo>
                  <a:cubicBezTo>
                    <a:pt x="553" y="864"/>
                    <a:pt x="864" y="535"/>
                    <a:pt x="1260" y="535"/>
                  </a:cubicBezTo>
                  <a:lnTo>
                    <a:pt x="1658" y="535"/>
                  </a:lnTo>
                  <a:cubicBezTo>
                    <a:pt x="1813" y="535"/>
                    <a:pt x="1935" y="415"/>
                    <a:pt x="1935" y="277"/>
                  </a:cubicBezTo>
                  <a:cubicBezTo>
                    <a:pt x="1935" y="121"/>
                    <a:pt x="1813" y="0"/>
                    <a:pt x="16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2"/>
            <p:cNvSpPr/>
            <p:nvPr/>
          </p:nvSpPr>
          <p:spPr>
            <a:xfrm>
              <a:off x="9455318" y="2677930"/>
              <a:ext cx="61820" cy="27028"/>
            </a:xfrm>
            <a:custGeom>
              <a:rect b="b" l="l" r="r" t="t"/>
              <a:pathLst>
                <a:path extrusionOk="0" h="1556" w="3559">
                  <a:moveTo>
                    <a:pt x="311" y="1"/>
                  </a:moveTo>
                  <a:cubicBezTo>
                    <a:pt x="138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00"/>
                    <a:pt x="138" y="1555"/>
                    <a:pt x="311" y="1555"/>
                  </a:cubicBezTo>
                  <a:lnTo>
                    <a:pt x="1055" y="1555"/>
                  </a:lnTo>
                  <a:cubicBezTo>
                    <a:pt x="1209" y="1555"/>
                    <a:pt x="1331" y="1417"/>
                    <a:pt x="1331" y="1279"/>
                  </a:cubicBezTo>
                  <a:cubicBezTo>
                    <a:pt x="1331" y="1124"/>
                    <a:pt x="1209" y="1002"/>
                    <a:pt x="1055" y="1002"/>
                  </a:cubicBezTo>
                  <a:lnTo>
                    <a:pt x="553" y="1002"/>
                  </a:lnTo>
                  <a:lnTo>
                    <a:pt x="553" y="553"/>
                  </a:lnTo>
                  <a:lnTo>
                    <a:pt x="3006" y="553"/>
                  </a:lnTo>
                  <a:lnTo>
                    <a:pt x="3006" y="1002"/>
                  </a:lnTo>
                  <a:lnTo>
                    <a:pt x="2315" y="1002"/>
                  </a:lnTo>
                  <a:cubicBezTo>
                    <a:pt x="2177" y="1002"/>
                    <a:pt x="2056" y="1124"/>
                    <a:pt x="2056" y="1279"/>
                  </a:cubicBezTo>
                  <a:cubicBezTo>
                    <a:pt x="2056" y="1417"/>
                    <a:pt x="2177" y="1555"/>
                    <a:pt x="2315" y="1555"/>
                  </a:cubicBezTo>
                  <a:lnTo>
                    <a:pt x="3248" y="1555"/>
                  </a:lnTo>
                  <a:cubicBezTo>
                    <a:pt x="3420" y="1555"/>
                    <a:pt x="3558" y="1400"/>
                    <a:pt x="3558" y="1244"/>
                  </a:cubicBezTo>
                  <a:lnTo>
                    <a:pt x="3558" y="312"/>
                  </a:lnTo>
                  <a:cubicBezTo>
                    <a:pt x="3558" y="139"/>
                    <a:pt x="3420" y="1"/>
                    <a:pt x="32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5" name="Google Shape;505;p42"/>
          <p:cNvGrpSpPr/>
          <p:nvPr/>
        </p:nvGrpSpPr>
        <p:grpSpPr>
          <a:xfrm>
            <a:off x="4744257" y="2227679"/>
            <a:ext cx="322839" cy="279362"/>
            <a:chOff x="4515032" y="2473468"/>
            <a:chExt cx="322839" cy="279362"/>
          </a:xfrm>
        </p:grpSpPr>
        <p:sp>
          <p:nvSpPr>
            <p:cNvPr id="506" name="Google Shape;506;p42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2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2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42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4" name="Google Shape;514;p42"/>
          <p:cNvGrpSpPr/>
          <p:nvPr/>
        </p:nvGrpSpPr>
        <p:grpSpPr>
          <a:xfrm>
            <a:off x="9842620" y="2227679"/>
            <a:ext cx="322839" cy="279362"/>
            <a:chOff x="4515032" y="2473468"/>
            <a:chExt cx="322839" cy="279362"/>
          </a:xfrm>
        </p:grpSpPr>
        <p:sp>
          <p:nvSpPr>
            <p:cNvPr id="515" name="Google Shape;515;p42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2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2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2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2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2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2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2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3" name="Google Shape;523;p42"/>
          <p:cNvGrpSpPr/>
          <p:nvPr/>
        </p:nvGrpSpPr>
        <p:grpSpPr>
          <a:xfrm>
            <a:off x="7479807" y="2227679"/>
            <a:ext cx="322839" cy="279362"/>
            <a:chOff x="4515032" y="2473468"/>
            <a:chExt cx="322839" cy="279362"/>
          </a:xfrm>
        </p:grpSpPr>
        <p:sp>
          <p:nvSpPr>
            <p:cNvPr id="524" name="Google Shape;524;p42"/>
            <p:cNvSpPr/>
            <p:nvPr/>
          </p:nvSpPr>
          <p:spPr>
            <a:xfrm>
              <a:off x="4654235" y="2665198"/>
              <a:ext cx="44415" cy="9310"/>
            </a:xfrm>
            <a:custGeom>
              <a:rect b="b" l="l" r="r" t="t"/>
              <a:pathLst>
                <a:path extrusionOk="0" h="536" w="2557">
                  <a:moveTo>
                    <a:pt x="277" y="1"/>
                  </a:moveTo>
                  <a:cubicBezTo>
                    <a:pt x="122" y="1"/>
                    <a:pt x="1" y="121"/>
                    <a:pt x="1" y="259"/>
                  </a:cubicBezTo>
                  <a:cubicBezTo>
                    <a:pt x="1" y="415"/>
                    <a:pt x="122" y="535"/>
                    <a:pt x="277" y="535"/>
                  </a:cubicBezTo>
                  <a:lnTo>
                    <a:pt x="2281" y="535"/>
                  </a:lnTo>
                  <a:cubicBezTo>
                    <a:pt x="2419" y="535"/>
                    <a:pt x="2557" y="415"/>
                    <a:pt x="2557" y="259"/>
                  </a:cubicBezTo>
                  <a:cubicBezTo>
                    <a:pt x="2557" y="121"/>
                    <a:pt x="2419" y="1"/>
                    <a:pt x="2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2"/>
            <p:cNvSpPr/>
            <p:nvPr/>
          </p:nvSpPr>
          <p:spPr>
            <a:xfrm>
              <a:off x="4599936" y="2560474"/>
              <a:ext cx="13827" cy="18343"/>
            </a:xfrm>
            <a:custGeom>
              <a:rect b="b" l="l" r="r" t="t"/>
              <a:pathLst>
                <a:path extrusionOk="0" h="1056" w="796">
                  <a:moveTo>
                    <a:pt x="519" y="1"/>
                  </a:moveTo>
                  <a:cubicBezTo>
                    <a:pt x="363" y="1"/>
                    <a:pt x="243" y="122"/>
                    <a:pt x="243" y="277"/>
                  </a:cubicBezTo>
                  <a:lnTo>
                    <a:pt x="243" y="502"/>
                  </a:lnTo>
                  <a:cubicBezTo>
                    <a:pt x="105" y="519"/>
                    <a:pt x="1" y="641"/>
                    <a:pt x="1" y="779"/>
                  </a:cubicBezTo>
                  <a:cubicBezTo>
                    <a:pt x="1" y="933"/>
                    <a:pt x="121" y="1055"/>
                    <a:pt x="259" y="1055"/>
                  </a:cubicBezTo>
                  <a:lnTo>
                    <a:pt x="294" y="1055"/>
                  </a:lnTo>
                  <a:cubicBezTo>
                    <a:pt x="570" y="1055"/>
                    <a:pt x="795" y="830"/>
                    <a:pt x="795" y="571"/>
                  </a:cubicBezTo>
                  <a:lnTo>
                    <a:pt x="795" y="277"/>
                  </a:lnTo>
                  <a:cubicBezTo>
                    <a:pt x="795" y="122"/>
                    <a:pt x="674" y="1"/>
                    <a:pt x="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4558544" y="2508277"/>
              <a:ext cx="96317" cy="122736"/>
            </a:xfrm>
            <a:custGeom>
              <a:rect b="b" l="l" r="r" t="t"/>
              <a:pathLst>
                <a:path extrusionOk="0" h="7066" w="5545">
                  <a:moveTo>
                    <a:pt x="2780" y="1555"/>
                  </a:moveTo>
                  <a:cubicBezTo>
                    <a:pt x="3437" y="1555"/>
                    <a:pt x="3955" y="2108"/>
                    <a:pt x="3904" y="2764"/>
                  </a:cubicBezTo>
                  <a:lnTo>
                    <a:pt x="3835" y="4026"/>
                  </a:lnTo>
                  <a:cubicBezTo>
                    <a:pt x="3800" y="4578"/>
                    <a:pt x="3333" y="5009"/>
                    <a:pt x="2780" y="5009"/>
                  </a:cubicBezTo>
                  <a:cubicBezTo>
                    <a:pt x="2211" y="5009"/>
                    <a:pt x="1762" y="4578"/>
                    <a:pt x="1728" y="4026"/>
                  </a:cubicBezTo>
                  <a:lnTo>
                    <a:pt x="1640" y="2764"/>
                  </a:lnTo>
                  <a:cubicBezTo>
                    <a:pt x="1606" y="2108"/>
                    <a:pt x="2108" y="1555"/>
                    <a:pt x="2780" y="1555"/>
                  </a:cubicBezTo>
                  <a:close/>
                  <a:moveTo>
                    <a:pt x="3248" y="5493"/>
                  </a:moveTo>
                  <a:cubicBezTo>
                    <a:pt x="3248" y="5787"/>
                    <a:pt x="3455" y="6046"/>
                    <a:pt x="3731" y="6133"/>
                  </a:cubicBezTo>
                  <a:lnTo>
                    <a:pt x="4162" y="6253"/>
                  </a:lnTo>
                  <a:cubicBezTo>
                    <a:pt x="4335" y="6306"/>
                    <a:pt x="4491" y="6391"/>
                    <a:pt x="4629" y="6513"/>
                  </a:cubicBezTo>
                  <a:lnTo>
                    <a:pt x="915" y="6513"/>
                  </a:lnTo>
                  <a:cubicBezTo>
                    <a:pt x="1053" y="6391"/>
                    <a:pt x="1209" y="6306"/>
                    <a:pt x="1399" y="6253"/>
                  </a:cubicBezTo>
                  <a:lnTo>
                    <a:pt x="1813" y="6133"/>
                  </a:lnTo>
                  <a:cubicBezTo>
                    <a:pt x="2108" y="6046"/>
                    <a:pt x="2297" y="5787"/>
                    <a:pt x="2297" y="5493"/>
                  </a:cubicBezTo>
                  <a:cubicBezTo>
                    <a:pt x="2452" y="5537"/>
                    <a:pt x="2612" y="5558"/>
                    <a:pt x="2772" y="5558"/>
                  </a:cubicBezTo>
                  <a:cubicBezTo>
                    <a:pt x="2932" y="5558"/>
                    <a:pt x="3092" y="5537"/>
                    <a:pt x="3248" y="5493"/>
                  </a:cubicBezTo>
                  <a:close/>
                  <a:moveTo>
                    <a:pt x="397" y="0"/>
                  </a:moveTo>
                  <a:cubicBezTo>
                    <a:pt x="173" y="0"/>
                    <a:pt x="0" y="191"/>
                    <a:pt x="0" y="398"/>
                  </a:cubicBezTo>
                  <a:lnTo>
                    <a:pt x="0" y="6668"/>
                  </a:lnTo>
                  <a:cubicBezTo>
                    <a:pt x="0" y="6893"/>
                    <a:pt x="173" y="7066"/>
                    <a:pt x="397" y="7066"/>
                  </a:cubicBezTo>
                  <a:lnTo>
                    <a:pt x="5164" y="7066"/>
                  </a:lnTo>
                  <a:cubicBezTo>
                    <a:pt x="5389" y="7066"/>
                    <a:pt x="5544" y="6893"/>
                    <a:pt x="5544" y="6668"/>
                  </a:cubicBezTo>
                  <a:lnTo>
                    <a:pt x="5544" y="4180"/>
                  </a:lnTo>
                  <a:cubicBezTo>
                    <a:pt x="5544" y="4026"/>
                    <a:pt x="5424" y="3904"/>
                    <a:pt x="5286" y="3904"/>
                  </a:cubicBezTo>
                  <a:cubicBezTo>
                    <a:pt x="5130" y="3904"/>
                    <a:pt x="5009" y="4026"/>
                    <a:pt x="5009" y="4180"/>
                  </a:cubicBezTo>
                  <a:lnTo>
                    <a:pt x="5009" y="6133"/>
                  </a:lnTo>
                  <a:cubicBezTo>
                    <a:pt x="4819" y="5942"/>
                    <a:pt x="4577" y="5804"/>
                    <a:pt x="4300" y="5735"/>
                  </a:cubicBezTo>
                  <a:lnTo>
                    <a:pt x="3886" y="5615"/>
                  </a:lnTo>
                  <a:cubicBezTo>
                    <a:pt x="3835" y="5597"/>
                    <a:pt x="3800" y="5546"/>
                    <a:pt x="3800" y="5493"/>
                  </a:cubicBezTo>
                  <a:lnTo>
                    <a:pt x="3800" y="5182"/>
                  </a:lnTo>
                  <a:cubicBezTo>
                    <a:pt x="4128" y="4924"/>
                    <a:pt x="4353" y="4509"/>
                    <a:pt x="4370" y="4060"/>
                  </a:cubicBezTo>
                  <a:lnTo>
                    <a:pt x="4457" y="2798"/>
                  </a:lnTo>
                  <a:cubicBezTo>
                    <a:pt x="4508" y="1831"/>
                    <a:pt x="3748" y="1002"/>
                    <a:pt x="2780" y="1002"/>
                  </a:cubicBezTo>
                  <a:cubicBezTo>
                    <a:pt x="1813" y="1002"/>
                    <a:pt x="1037" y="1831"/>
                    <a:pt x="1088" y="2798"/>
                  </a:cubicBezTo>
                  <a:lnTo>
                    <a:pt x="1175" y="4060"/>
                  </a:lnTo>
                  <a:cubicBezTo>
                    <a:pt x="1209" y="4509"/>
                    <a:pt x="1417" y="4924"/>
                    <a:pt x="1744" y="5182"/>
                  </a:cubicBezTo>
                  <a:lnTo>
                    <a:pt x="1744" y="5493"/>
                  </a:lnTo>
                  <a:cubicBezTo>
                    <a:pt x="1744" y="5546"/>
                    <a:pt x="1710" y="5597"/>
                    <a:pt x="1675" y="5615"/>
                  </a:cubicBezTo>
                  <a:lnTo>
                    <a:pt x="1244" y="5735"/>
                  </a:lnTo>
                  <a:cubicBezTo>
                    <a:pt x="984" y="5804"/>
                    <a:pt x="742" y="5942"/>
                    <a:pt x="535" y="6133"/>
                  </a:cubicBezTo>
                  <a:lnTo>
                    <a:pt x="535" y="553"/>
                  </a:lnTo>
                  <a:lnTo>
                    <a:pt x="5009" y="553"/>
                  </a:lnTo>
                  <a:lnTo>
                    <a:pt x="5009" y="2920"/>
                  </a:lnTo>
                  <a:cubicBezTo>
                    <a:pt x="5009" y="3058"/>
                    <a:pt x="5130" y="3178"/>
                    <a:pt x="5286" y="3178"/>
                  </a:cubicBezTo>
                  <a:cubicBezTo>
                    <a:pt x="5424" y="3178"/>
                    <a:pt x="5544" y="3058"/>
                    <a:pt x="5544" y="2920"/>
                  </a:cubicBezTo>
                  <a:lnTo>
                    <a:pt x="5544" y="398"/>
                  </a:lnTo>
                  <a:cubicBezTo>
                    <a:pt x="5544" y="191"/>
                    <a:pt x="5371" y="0"/>
                    <a:pt x="5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2"/>
            <p:cNvSpPr/>
            <p:nvPr/>
          </p:nvSpPr>
          <p:spPr>
            <a:xfrm>
              <a:off x="4671640" y="2525682"/>
              <a:ext cx="79225" cy="27010"/>
            </a:xfrm>
            <a:custGeom>
              <a:rect b="b" l="l" r="r" t="t"/>
              <a:pathLst>
                <a:path extrusionOk="0" h="1555" w="4561">
                  <a:moveTo>
                    <a:pt x="4008" y="553"/>
                  </a:moveTo>
                  <a:lnTo>
                    <a:pt x="4008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8"/>
                    <a:pt x="0" y="311"/>
                  </a:cubicBezTo>
                  <a:lnTo>
                    <a:pt x="0" y="1244"/>
                  </a:lnTo>
                  <a:cubicBezTo>
                    <a:pt x="0" y="1416"/>
                    <a:pt x="139" y="1555"/>
                    <a:pt x="311" y="1555"/>
                  </a:cubicBezTo>
                  <a:lnTo>
                    <a:pt x="4250" y="1555"/>
                  </a:lnTo>
                  <a:cubicBezTo>
                    <a:pt x="4422" y="1555"/>
                    <a:pt x="4560" y="1416"/>
                    <a:pt x="4560" y="1244"/>
                  </a:cubicBezTo>
                  <a:lnTo>
                    <a:pt x="4560" y="311"/>
                  </a:lnTo>
                  <a:cubicBezTo>
                    <a:pt x="4560" y="138"/>
                    <a:pt x="4422" y="0"/>
                    <a:pt x="4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2"/>
            <p:cNvSpPr/>
            <p:nvPr/>
          </p:nvSpPr>
          <p:spPr>
            <a:xfrm>
              <a:off x="4671640" y="2595283"/>
              <a:ext cx="44415" cy="27010"/>
            </a:xfrm>
            <a:custGeom>
              <a:rect b="b" l="l" r="r" t="t"/>
              <a:pathLst>
                <a:path extrusionOk="0" h="1555" w="2557">
                  <a:moveTo>
                    <a:pt x="2004" y="553"/>
                  </a:moveTo>
                  <a:lnTo>
                    <a:pt x="2004" y="1002"/>
                  </a:lnTo>
                  <a:lnTo>
                    <a:pt x="553" y="1002"/>
                  </a:lnTo>
                  <a:lnTo>
                    <a:pt x="553" y="553"/>
                  </a:lnTo>
                  <a:close/>
                  <a:moveTo>
                    <a:pt x="311" y="0"/>
                  </a:moveTo>
                  <a:cubicBezTo>
                    <a:pt x="139" y="0"/>
                    <a:pt x="0" y="139"/>
                    <a:pt x="0" y="311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2246" y="1555"/>
                  </a:lnTo>
                  <a:cubicBezTo>
                    <a:pt x="2419" y="1555"/>
                    <a:pt x="2557" y="1417"/>
                    <a:pt x="2557" y="1244"/>
                  </a:cubicBezTo>
                  <a:lnTo>
                    <a:pt x="2557" y="311"/>
                  </a:lnTo>
                  <a:cubicBezTo>
                    <a:pt x="2557" y="139"/>
                    <a:pt x="2419" y="0"/>
                    <a:pt x="2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>
              <a:off x="4723837" y="2595283"/>
              <a:ext cx="61837" cy="27010"/>
            </a:xfrm>
            <a:custGeom>
              <a:rect b="b" l="l" r="r" t="t"/>
              <a:pathLst>
                <a:path extrusionOk="0" h="1555" w="3560">
                  <a:moveTo>
                    <a:pt x="3006" y="553"/>
                  </a:moveTo>
                  <a:lnTo>
                    <a:pt x="3006" y="1002"/>
                  </a:lnTo>
                  <a:lnTo>
                    <a:pt x="554" y="1002"/>
                  </a:lnTo>
                  <a:lnTo>
                    <a:pt x="554" y="553"/>
                  </a:lnTo>
                  <a:close/>
                  <a:moveTo>
                    <a:pt x="312" y="0"/>
                  </a:moveTo>
                  <a:cubicBezTo>
                    <a:pt x="139" y="0"/>
                    <a:pt x="1" y="139"/>
                    <a:pt x="1" y="311"/>
                  </a:cubicBezTo>
                  <a:lnTo>
                    <a:pt x="1" y="1244"/>
                  </a:lnTo>
                  <a:cubicBezTo>
                    <a:pt x="1" y="1417"/>
                    <a:pt x="139" y="1555"/>
                    <a:pt x="312" y="1555"/>
                  </a:cubicBezTo>
                  <a:lnTo>
                    <a:pt x="3248" y="1555"/>
                  </a:lnTo>
                  <a:cubicBezTo>
                    <a:pt x="3421" y="1555"/>
                    <a:pt x="3559" y="1417"/>
                    <a:pt x="3559" y="1244"/>
                  </a:cubicBezTo>
                  <a:lnTo>
                    <a:pt x="3559" y="311"/>
                  </a:lnTo>
                  <a:cubicBezTo>
                    <a:pt x="3559" y="139"/>
                    <a:pt x="3421" y="0"/>
                    <a:pt x="32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4671640" y="2560474"/>
              <a:ext cx="131421" cy="27028"/>
            </a:xfrm>
            <a:custGeom>
              <a:rect b="b" l="l" r="r" t="t"/>
              <a:pathLst>
                <a:path extrusionOk="0" h="1556" w="7566">
                  <a:moveTo>
                    <a:pt x="7013" y="553"/>
                  </a:moveTo>
                  <a:lnTo>
                    <a:pt x="7013" y="1003"/>
                  </a:lnTo>
                  <a:lnTo>
                    <a:pt x="553" y="1003"/>
                  </a:lnTo>
                  <a:lnTo>
                    <a:pt x="553" y="553"/>
                  </a:lnTo>
                  <a:close/>
                  <a:moveTo>
                    <a:pt x="311" y="1"/>
                  </a:moveTo>
                  <a:cubicBezTo>
                    <a:pt x="139" y="1"/>
                    <a:pt x="0" y="139"/>
                    <a:pt x="0" y="312"/>
                  </a:cubicBezTo>
                  <a:lnTo>
                    <a:pt x="0" y="1244"/>
                  </a:lnTo>
                  <a:cubicBezTo>
                    <a:pt x="0" y="1417"/>
                    <a:pt x="139" y="1555"/>
                    <a:pt x="311" y="1555"/>
                  </a:cubicBezTo>
                  <a:lnTo>
                    <a:pt x="7255" y="1555"/>
                  </a:lnTo>
                  <a:cubicBezTo>
                    <a:pt x="7428" y="1555"/>
                    <a:pt x="7566" y="1417"/>
                    <a:pt x="7566" y="1244"/>
                  </a:cubicBezTo>
                  <a:lnTo>
                    <a:pt x="7566" y="312"/>
                  </a:lnTo>
                  <a:cubicBezTo>
                    <a:pt x="7566" y="139"/>
                    <a:pt x="7428" y="1"/>
                    <a:pt x="72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2"/>
            <p:cNvSpPr/>
            <p:nvPr/>
          </p:nvSpPr>
          <p:spPr>
            <a:xfrm>
              <a:off x="4515032" y="2473468"/>
              <a:ext cx="322839" cy="279362"/>
            </a:xfrm>
            <a:custGeom>
              <a:rect b="b" l="l" r="r" t="t"/>
              <a:pathLst>
                <a:path extrusionOk="0" h="16083" w="18586">
                  <a:moveTo>
                    <a:pt x="17031" y="1555"/>
                  </a:moveTo>
                  <a:lnTo>
                    <a:pt x="17031" y="10019"/>
                  </a:lnTo>
                  <a:lnTo>
                    <a:pt x="1538" y="10019"/>
                  </a:lnTo>
                  <a:lnTo>
                    <a:pt x="1538" y="1555"/>
                  </a:lnTo>
                  <a:close/>
                  <a:moveTo>
                    <a:pt x="10105" y="12575"/>
                  </a:moveTo>
                  <a:lnTo>
                    <a:pt x="10882" y="14544"/>
                  </a:lnTo>
                  <a:lnTo>
                    <a:pt x="7687" y="14544"/>
                  </a:lnTo>
                  <a:lnTo>
                    <a:pt x="8482" y="12575"/>
                  </a:lnTo>
                  <a:close/>
                  <a:moveTo>
                    <a:pt x="11763" y="15080"/>
                  </a:moveTo>
                  <a:cubicBezTo>
                    <a:pt x="11902" y="15080"/>
                    <a:pt x="12022" y="15201"/>
                    <a:pt x="12022" y="15339"/>
                  </a:cubicBezTo>
                  <a:lnTo>
                    <a:pt x="12022" y="15546"/>
                  </a:lnTo>
                  <a:lnTo>
                    <a:pt x="6547" y="15546"/>
                  </a:lnTo>
                  <a:lnTo>
                    <a:pt x="6547" y="15339"/>
                  </a:lnTo>
                  <a:cubicBezTo>
                    <a:pt x="6547" y="15201"/>
                    <a:pt x="6667" y="15080"/>
                    <a:pt x="6823" y="15080"/>
                  </a:cubicBezTo>
                  <a:close/>
                  <a:moveTo>
                    <a:pt x="1262" y="1"/>
                  </a:moveTo>
                  <a:cubicBezTo>
                    <a:pt x="553" y="1"/>
                    <a:pt x="0" y="571"/>
                    <a:pt x="0" y="1262"/>
                  </a:cubicBezTo>
                  <a:lnTo>
                    <a:pt x="0" y="11315"/>
                  </a:lnTo>
                  <a:cubicBezTo>
                    <a:pt x="0" y="12006"/>
                    <a:pt x="553" y="12575"/>
                    <a:pt x="1262" y="12575"/>
                  </a:cubicBezTo>
                  <a:lnTo>
                    <a:pt x="4525" y="12575"/>
                  </a:lnTo>
                  <a:cubicBezTo>
                    <a:pt x="4682" y="12575"/>
                    <a:pt x="4802" y="12455"/>
                    <a:pt x="4802" y="12299"/>
                  </a:cubicBezTo>
                  <a:cubicBezTo>
                    <a:pt x="4802" y="12161"/>
                    <a:pt x="4682" y="12040"/>
                    <a:pt x="4525" y="12040"/>
                  </a:cubicBezTo>
                  <a:lnTo>
                    <a:pt x="1262" y="12040"/>
                  </a:lnTo>
                  <a:cubicBezTo>
                    <a:pt x="864" y="12040"/>
                    <a:pt x="536" y="11712"/>
                    <a:pt x="536" y="11315"/>
                  </a:cubicBezTo>
                  <a:lnTo>
                    <a:pt x="536" y="10572"/>
                  </a:lnTo>
                  <a:lnTo>
                    <a:pt x="18033" y="10572"/>
                  </a:lnTo>
                  <a:lnTo>
                    <a:pt x="18033" y="11315"/>
                  </a:lnTo>
                  <a:cubicBezTo>
                    <a:pt x="18033" y="11712"/>
                    <a:pt x="17722" y="12040"/>
                    <a:pt x="17325" y="12040"/>
                  </a:cubicBezTo>
                  <a:lnTo>
                    <a:pt x="5804" y="12040"/>
                  </a:lnTo>
                  <a:cubicBezTo>
                    <a:pt x="5649" y="12040"/>
                    <a:pt x="5527" y="12161"/>
                    <a:pt x="5527" y="12299"/>
                  </a:cubicBezTo>
                  <a:cubicBezTo>
                    <a:pt x="5527" y="12455"/>
                    <a:pt x="5649" y="12575"/>
                    <a:pt x="5804" y="12575"/>
                  </a:cubicBezTo>
                  <a:lnTo>
                    <a:pt x="7894" y="12575"/>
                  </a:lnTo>
                  <a:lnTo>
                    <a:pt x="7100" y="14544"/>
                  </a:lnTo>
                  <a:lnTo>
                    <a:pt x="6823" y="14544"/>
                  </a:lnTo>
                  <a:cubicBezTo>
                    <a:pt x="6374" y="14544"/>
                    <a:pt x="6011" y="14908"/>
                    <a:pt x="6011" y="15339"/>
                  </a:cubicBezTo>
                  <a:lnTo>
                    <a:pt x="6011" y="15771"/>
                  </a:lnTo>
                  <a:cubicBezTo>
                    <a:pt x="6011" y="15944"/>
                    <a:pt x="6149" y="16082"/>
                    <a:pt x="6322" y="16082"/>
                  </a:cubicBezTo>
                  <a:lnTo>
                    <a:pt x="12264" y="16082"/>
                  </a:lnTo>
                  <a:cubicBezTo>
                    <a:pt x="12436" y="16082"/>
                    <a:pt x="12575" y="15944"/>
                    <a:pt x="12575" y="15771"/>
                  </a:cubicBezTo>
                  <a:lnTo>
                    <a:pt x="12575" y="15339"/>
                  </a:lnTo>
                  <a:cubicBezTo>
                    <a:pt x="12575" y="14908"/>
                    <a:pt x="12213" y="14544"/>
                    <a:pt x="11763" y="14544"/>
                  </a:cubicBezTo>
                  <a:lnTo>
                    <a:pt x="11469" y="14544"/>
                  </a:lnTo>
                  <a:lnTo>
                    <a:pt x="10693" y="12575"/>
                  </a:lnTo>
                  <a:lnTo>
                    <a:pt x="17325" y="12575"/>
                  </a:lnTo>
                  <a:cubicBezTo>
                    <a:pt x="18016" y="12575"/>
                    <a:pt x="18586" y="12006"/>
                    <a:pt x="18586" y="11315"/>
                  </a:cubicBezTo>
                  <a:lnTo>
                    <a:pt x="18586" y="1262"/>
                  </a:lnTo>
                  <a:cubicBezTo>
                    <a:pt x="18586" y="571"/>
                    <a:pt x="18016" y="1"/>
                    <a:pt x="17325" y="1"/>
                  </a:cubicBezTo>
                  <a:lnTo>
                    <a:pt x="2782" y="1"/>
                  </a:lnTo>
                  <a:cubicBezTo>
                    <a:pt x="2625" y="1"/>
                    <a:pt x="2505" y="122"/>
                    <a:pt x="2505" y="277"/>
                  </a:cubicBezTo>
                  <a:cubicBezTo>
                    <a:pt x="2505" y="433"/>
                    <a:pt x="2625" y="553"/>
                    <a:pt x="2782" y="553"/>
                  </a:cubicBezTo>
                  <a:lnTo>
                    <a:pt x="17325" y="553"/>
                  </a:lnTo>
                  <a:cubicBezTo>
                    <a:pt x="17722" y="553"/>
                    <a:pt x="18033" y="864"/>
                    <a:pt x="18033" y="1262"/>
                  </a:cubicBezTo>
                  <a:lnTo>
                    <a:pt x="18033" y="10019"/>
                  </a:lnTo>
                  <a:lnTo>
                    <a:pt x="17584" y="10019"/>
                  </a:lnTo>
                  <a:lnTo>
                    <a:pt x="17584" y="1279"/>
                  </a:lnTo>
                  <a:cubicBezTo>
                    <a:pt x="17584" y="1124"/>
                    <a:pt x="17463" y="1002"/>
                    <a:pt x="17307" y="1002"/>
                  </a:cubicBezTo>
                  <a:lnTo>
                    <a:pt x="1278" y="1002"/>
                  </a:lnTo>
                  <a:cubicBezTo>
                    <a:pt x="1123" y="1002"/>
                    <a:pt x="1002" y="1124"/>
                    <a:pt x="1002" y="1279"/>
                  </a:cubicBezTo>
                  <a:lnTo>
                    <a:pt x="1002" y="10019"/>
                  </a:lnTo>
                  <a:lnTo>
                    <a:pt x="536" y="10019"/>
                  </a:lnTo>
                  <a:lnTo>
                    <a:pt x="536" y="1262"/>
                  </a:lnTo>
                  <a:cubicBezTo>
                    <a:pt x="536" y="864"/>
                    <a:pt x="864" y="553"/>
                    <a:pt x="1262" y="553"/>
                  </a:cubicBezTo>
                  <a:lnTo>
                    <a:pt x="1503" y="553"/>
                  </a:lnTo>
                  <a:cubicBezTo>
                    <a:pt x="1658" y="553"/>
                    <a:pt x="1780" y="433"/>
                    <a:pt x="1780" y="277"/>
                  </a:cubicBezTo>
                  <a:cubicBezTo>
                    <a:pt x="1780" y="122"/>
                    <a:pt x="1658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2" name="Google Shape;532;p42"/>
          <p:cNvGrpSpPr/>
          <p:nvPr/>
        </p:nvGrpSpPr>
        <p:grpSpPr>
          <a:xfrm>
            <a:off x="3915657" y="2205941"/>
            <a:ext cx="298851" cy="322839"/>
            <a:chOff x="8547958" y="2451709"/>
            <a:chExt cx="298851" cy="322839"/>
          </a:xfrm>
        </p:grpSpPr>
        <p:sp>
          <p:nvSpPr>
            <p:cNvPr id="533" name="Google Shape;533;p42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2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8" name="Google Shape;538;p42"/>
          <p:cNvGrpSpPr/>
          <p:nvPr/>
        </p:nvGrpSpPr>
        <p:grpSpPr>
          <a:xfrm>
            <a:off x="9465996" y="2205941"/>
            <a:ext cx="298851" cy="322839"/>
            <a:chOff x="8547958" y="2451709"/>
            <a:chExt cx="298851" cy="322839"/>
          </a:xfrm>
        </p:grpSpPr>
        <p:sp>
          <p:nvSpPr>
            <p:cNvPr id="539" name="Google Shape;539;p42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540" name="Google Shape;540;p42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541" name="Google Shape;541;p42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  <p:sp>
          <p:nvSpPr>
            <p:cNvPr id="543" name="Google Shape;543;p42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/>
            </a:p>
          </p:txBody>
        </p:sp>
      </p:grpSp>
      <p:grpSp>
        <p:nvGrpSpPr>
          <p:cNvPr id="544" name="Google Shape;544;p42"/>
          <p:cNvGrpSpPr/>
          <p:nvPr/>
        </p:nvGrpSpPr>
        <p:grpSpPr>
          <a:xfrm>
            <a:off x="6637358" y="2205941"/>
            <a:ext cx="298851" cy="322839"/>
            <a:chOff x="8547958" y="2451709"/>
            <a:chExt cx="298851" cy="322839"/>
          </a:xfrm>
        </p:grpSpPr>
        <p:sp>
          <p:nvSpPr>
            <p:cNvPr id="545" name="Google Shape;545;p42"/>
            <p:cNvSpPr/>
            <p:nvPr/>
          </p:nvSpPr>
          <p:spPr>
            <a:xfrm>
              <a:off x="8547958" y="2451709"/>
              <a:ext cx="298851" cy="322839"/>
            </a:xfrm>
            <a:custGeom>
              <a:rect b="b" l="l" r="r" t="t"/>
              <a:pathLst>
                <a:path extrusionOk="0" h="18586" w="17205">
                  <a:moveTo>
                    <a:pt x="15799" y="4565"/>
                  </a:moveTo>
                  <a:cubicBezTo>
                    <a:pt x="15987" y="4565"/>
                    <a:pt x="16177" y="4638"/>
                    <a:pt x="16324" y="4786"/>
                  </a:cubicBezTo>
                  <a:cubicBezTo>
                    <a:pt x="16601" y="5062"/>
                    <a:pt x="16601" y="5528"/>
                    <a:pt x="16324" y="5822"/>
                  </a:cubicBezTo>
                  <a:lnTo>
                    <a:pt x="15097" y="7048"/>
                  </a:lnTo>
                  <a:lnTo>
                    <a:pt x="14061" y="6011"/>
                  </a:lnTo>
                  <a:lnTo>
                    <a:pt x="15288" y="4786"/>
                  </a:lnTo>
                  <a:cubicBezTo>
                    <a:pt x="15426" y="4638"/>
                    <a:pt x="15611" y="4565"/>
                    <a:pt x="15799" y="4565"/>
                  </a:cubicBezTo>
                  <a:close/>
                  <a:moveTo>
                    <a:pt x="13681" y="6391"/>
                  </a:moveTo>
                  <a:lnTo>
                    <a:pt x="14700" y="7428"/>
                  </a:lnTo>
                  <a:lnTo>
                    <a:pt x="14390" y="7756"/>
                  </a:lnTo>
                  <a:lnTo>
                    <a:pt x="13353" y="6720"/>
                  </a:lnTo>
                  <a:lnTo>
                    <a:pt x="13681" y="6391"/>
                  </a:lnTo>
                  <a:close/>
                  <a:moveTo>
                    <a:pt x="8119" y="12178"/>
                  </a:moveTo>
                  <a:lnTo>
                    <a:pt x="8913" y="12973"/>
                  </a:lnTo>
                  <a:lnTo>
                    <a:pt x="7722" y="13387"/>
                  </a:lnTo>
                  <a:lnTo>
                    <a:pt x="8119" y="12178"/>
                  </a:lnTo>
                  <a:close/>
                  <a:moveTo>
                    <a:pt x="13301" y="536"/>
                  </a:moveTo>
                  <a:cubicBezTo>
                    <a:pt x="13699" y="536"/>
                    <a:pt x="14026" y="864"/>
                    <a:pt x="14026" y="1278"/>
                  </a:cubicBezTo>
                  <a:lnTo>
                    <a:pt x="14026" y="5269"/>
                  </a:lnTo>
                  <a:lnTo>
                    <a:pt x="12783" y="6513"/>
                  </a:lnTo>
                  <a:lnTo>
                    <a:pt x="5770" y="6513"/>
                  </a:lnTo>
                  <a:cubicBezTo>
                    <a:pt x="5632" y="6513"/>
                    <a:pt x="5511" y="6633"/>
                    <a:pt x="5511" y="6789"/>
                  </a:cubicBezTo>
                  <a:cubicBezTo>
                    <a:pt x="5511" y="6927"/>
                    <a:pt x="5632" y="7048"/>
                    <a:pt x="5770" y="7048"/>
                  </a:cubicBezTo>
                  <a:lnTo>
                    <a:pt x="12248" y="7048"/>
                  </a:lnTo>
                  <a:lnTo>
                    <a:pt x="11781" y="7515"/>
                  </a:lnTo>
                  <a:lnTo>
                    <a:pt x="4319" y="7515"/>
                  </a:lnTo>
                  <a:cubicBezTo>
                    <a:pt x="4181" y="7515"/>
                    <a:pt x="4060" y="7635"/>
                    <a:pt x="4060" y="7791"/>
                  </a:cubicBezTo>
                  <a:cubicBezTo>
                    <a:pt x="4060" y="7929"/>
                    <a:pt x="4181" y="8049"/>
                    <a:pt x="4319" y="8049"/>
                  </a:cubicBezTo>
                  <a:lnTo>
                    <a:pt x="11246" y="8049"/>
                  </a:lnTo>
                  <a:lnTo>
                    <a:pt x="9277" y="10018"/>
                  </a:lnTo>
                  <a:lnTo>
                    <a:pt x="5770" y="10018"/>
                  </a:lnTo>
                  <a:cubicBezTo>
                    <a:pt x="5632" y="10018"/>
                    <a:pt x="5511" y="10140"/>
                    <a:pt x="5511" y="10295"/>
                  </a:cubicBezTo>
                  <a:cubicBezTo>
                    <a:pt x="5511" y="10433"/>
                    <a:pt x="5632" y="10555"/>
                    <a:pt x="5770" y="10555"/>
                  </a:cubicBezTo>
                  <a:lnTo>
                    <a:pt x="8741" y="10555"/>
                  </a:lnTo>
                  <a:lnTo>
                    <a:pt x="8275" y="11020"/>
                  </a:lnTo>
                  <a:lnTo>
                    <a:pt x="4319" y="11020"/>
                  </a:lnTo>
                  <a:cubicBezTo>
                    <a:pt x="4181" y="11020"/>
                    <a:pt x="4060" y="11142"/>
                    <a:pt x="4060" y="11297"/>
                  </a:cubicBezTo>
                  <a:cubicBezTo>
                    <a:pt x="4060" y="11435"/>
                    <a:pt x="4181" y="11556"/>
                    <a:pt x="4319" y="11556"/>
                  </a:cubicBezTo>
                  <a:lnTo>
                    <a:pt x="7773" y="11556"/>
                  </a:lnTo>
                  <a:cubicBezTo>
                    <a:pt x="7757" y="11591"/>
                    <a:pt x="7739" y="11626"/>
                    <a:pt x="7722" y="11642"/>
                  </a:cubicBezTo>
                  <a:lnTo>
                    <a:pt x="7601" y="12022"/>
                  </a:lnTo>
                  <a:lnTo>
                    <a:pt x="4319" y="12022"/>
                  </a:lnTo>
                  <a:cubicBezTo>
                    <a:pt x="4181" y="12022"/>
                    <a:pt x="4060" y="12144"/>
                    <a:pt x="4060" y="12298"/>
                  </a:cubicBezTo>
                  <a:cubicBezTo>
                    <a:pt x="4060" y="12437"/>
                    <a:pt x="4181" y="12558"/>
                    <a:pt x="4319" y="12558"/>
                  </a:cubicBezTo>
                  <a:lnTo>
                    <a:pt x="7411" y="12558"/>
                  </a:lnTo>
                  <a:lnTo>
                    <a:pt x="7100" y="13526"/>
                  </a:lnTo>
                  <a:lnTo>
                    <a:pt x="5770" y="13526"/>
                  </a:lnTo>
                  <a:cubicBezTo>
                    <a:pt x="5632" y="13526"/>
                    <a:pt x="5511" y="13646"/>
                    <a:pt x="5511" y="13802"/>
                  </a:cubicBezTo>
                  <a:cubicBezTo>
                    <a:pt x="5511" y="13940"/>
                    <a:pt x="5632" y="14078"/>
                    <a:pt x="5770" y="14078"/>
                  </a:cubicBezTo>
                  <a:cubicBezTo>
                    <a:pt x="7411" y="14078"/>
                    <a:pt x="7308" y="14078"/>
                    <a:pt x="7324" y="14060"/>
                  </a:cubicBezTo>
                  <a:lnTo>
                    <a:pt x="7324" y="14060"/>
                  </a:lnTo>
                  <a:cubicBezTo>
                    <a:pt x="7336" y="14066"/>
                    <a:pt x="7349" y="14068"/>
                    <a:pt x="7364" y="14068"/>
                  </a:cubicBezTo>
                  <a:cubicBezTo>
                    <a:pt x="7392" y="14068"/>
                    <a:pt x="7423" y="14060"/>
                    <a:pt x="7446" y="14060"/>
                  </a:cubicBezTo>
                  <a:lnTo>
                    <a:pt x="9450" y="13369"/>
                  </a:lnTo>
                  <a:cubicBezTo>
                    <a:pt x="9535" y="13353"/>
                    <a:pt x="9604" y="13300"/>
                    <a:pt x="9657" y="13249"/>
                  </a:cubicBezTo>
                  <a:lnTo>
                    <a:pt x="11332" y="11556"/>
                  </a:lnTo>
                  <a:lnTo>
                    <a:pt x="12800" y="11556"/>
                  </a:lnTo>
                  <a:cubicBezTo>
                    <a:pt x="12939" y="11556"/>
                    <a:pt x="13059" y="11435"/>
                    <a:pt x="13059" y="11297"/>
                  </a:cubicBezTo>
                  <a:cubicBezTo>
                    <a:pt x="13059" y="11142"/>
                    <a:pt x="12939" y="11020"/>
                    <a:pt x="12800" y="11020"/>
                  </a:cubicBezTo>
                  <a:lnTo>
                    <a:pt x="11884" y="11020"/>
                  </a:lnTo>
                  <a:lnTo>
                    <a:pt x="12333" y="10555"/>
                  </a:lnTo>
                  <a:lnTo>
                    <a:pt x="12800" y="10555"/>
                  </a:lnTo>
                  <a:cubicBezTo>
                    <a:pt x="12939" y="10555"/>
                    <a:pt x="13059" y="10433"/>
                    <a:pt x="13059" y="10295"/>
                  </a:cubicBezTo>
                  <a:cubicBezTo>
                    <a:pt x="13059" y="10175"/>
                    <a:pt x="12990" y="10071"/>
                    <a:pt x="12870" y="10036"/>
                  </a:cubicBezTo>
                  <a:lnTo>
                    <a:pt x="12955" y="9949"/>
                  </a:lnTo>
                  <a:cubicBezTo>
                    <a:pt x="13059" y="9846"/>
                    <a:pt x="13059" y="9673"/>
                    <a:pt x="12955" y="9569"/>
                  </a:cubicBezTo>
                  <a:cubicBezTo>
                    <a:pt x="12903" y="9518"/>
                    <a:pt x="12834" y="9492"/>
                    <a:pt x="12765" y="9492"/>
                  </a:cubicBezTo>
                  <a:cubicBezTo>
                    <a:pt x="12696" y="9492"/>
                    <a:pt x="12627" y="9518"/>
                    <a:pt x="12575" y="9569"/>
                  </a:cubicBezTo>
                  <a:lnTo>
                    <a:pt x="9432" y="12713"/>
                  </a:lnTo>
                  <a:lnTo>
                    <a:pt x="8395" y="11677"/>
                  </a:lnTo>
                  <a:cubicBezTo>
                    <a:pt x="8793" y="11262"/>
                    <a:pt x="12593" y="7462"/>
                    <a:pt x="12973" y="7100"/>
                  </a:cubicBezTo>
                  <a:lnTo>
                    <a:pt x="13992" y="8136"/>
                  </a:lnTo>
                  <a:lnTo>
                    <a:pt x="13473" y="8655"/>
                  </a:lnTo>
                  <a:cubicBezTo>
                    <a:pt x="13370" y="8758"/>
                    <a:pt x="13370" y="8931"/>
                    <a:pt x="13473" y="9035"/>
                  </a:cubicBezTo>
                  <a:cubicBezTo>
                    <a:pt x="13525" y="9086"/>
                    <a:pt x="13594" y="9112"/>
                    <a:pt x="13666" y="9112"/>
                  </a:cubicBezTo>
                  <a:cubicBezTo>
                    <a:pt x="13737" y="9112"/>
                    <a:pt x="13811" y="9086"/>
                    <a:pt x="13871" y="9035"/>
                  </a:cubicBezTo>
                  <a:lnTo>
                    <a:pt x="14026" y="8878"/>
                  </a:lnTo>
                  <a:lnTo>
                    <a:pt x="14026" y="15028"/>
                  </a:lnTo>
                  <a:lnTo>
                    <a:pt x="5960" y="15028"/>
                  </a:lnTo>
                  <a:cubicBezTo>
                    <a:pt x="5804" y="15028"/>
                    <a:pt x="5684" y="15149"/>
                    <a:pt x="5684" y="15304"/>
                  </a:cubicBezTo>
                  <a:cubicBezTo>
                    <a:pt x="5684" y="15442"/>
                    <a:pt x="5804" y="15580"/>
                    <a:pt x="5960" y="15580"/>
                  </a:cubicBezTo>
                  <a:lnTo>
                    <a:pt x="15028" y="15580"/>
                  </a:lnTo>
                  <a:lnTo>
                    <a:pt x="15028" y="17308"/>
                  </a:lnTo>
                  <a:cubicBezTo>
                    <a:pt x="15028" y="17706"/>
                    <a:pt x="14700" y="18033"/>
                    <a:pt x="14303" y="18033"/>
                  </a:cubicBezTo>
                  <a:lnTo>
                    <a:pt x="4319" y="18033"/>
                  </a:lnTo>
                  <a:cubicBezTo>
                    <a:pt x="4457" y="17826"/>
                    <a:pt x="4544" y="17584"/>
                    <a:pt x="4544" y="17308"/>
                  </a:cubicBezTo>
                  <a:lnTo>
                    <a:pt x="4544" y="15580"/>
                  </a:lnTo>
                  <a:lnTo>
                    <a:pt x="4682" y="15580"/>
                  </a:lnTo>
                  <a:cubicBezTo>
                    <a:pt x="4837" y="15580"/>
                    <a:pt x="4959" y="15442"/>
                    <a:pt x="4959" y="15304"/>
                  </a:cubicBezTo>
                  <a:cubicBezTo>
                    <a:pt x="4959" y="15149"/>
                    <a:pt x="4837" y="15028"/>
                    <a:pt x="4682" y="15028"/>
                  </a:cubicBezTo>
                  <a:lnTo>
                    <a:pt x="4319" y="15028"/>
                  </a:lnTo>
                  <a:cubicBezTo>
                    <a:pt x="4146" y="15028"/>
                    <a:pt x="4008" y="15166"/>
                    <a:pt x="4008" y="15338"/>
                  </a:cubicBezTo>
                  <a:lnTo>
                    <a:pt x="4008" y="17308"/>
                  </a:lnTo>
                  <a:cubicBezTo>
                    <a:pt x="4008" y="17706"/>
                    <a:pt x="3680" y="18033"/>
                    <a:pt x="3266" y="18033"/>
                  </a:cubicBezTo>
                  <a:cubicBezTo>
                    <a:pt x="2868" y="18033"/>
                    <a:pt x="2540" y="17706"/>
                    <a:pt x="2540" y="17308"/>
                  </a:cubicBezTo>
                  <a:lnTo>
                    <a:pt x="2540" y="1278"/>
                  </a:lnTo>
                  <a:cubicBezTo>
                    <a:pt x="2540" y="1002"/>
                    <a:pt x="2453" y="744"/>
                    <a:pt x="2315" y="536"/>
                  </a:cubicBezTo>
                  <a:close/>
                  <a:moveTo>
                    <a:pt x="1262" y="0"/>
                  </a:moveTo>
                  <a:cubicBezTo>
                    <a:pt x="571" y="0"/>
                    <a:pt x="1" y="571"/>
                    <a:pt x="1" y="1278"/>
                  </a:cubicBezTo>
                  <a:lnTo>
                    <a:pt x="1" y="2402"/>
                  </a:lnTo>
                  <a:cubicBezTo>
                    <a:pt x="1" y="2557"/>
                    <a:pt x="122" y="2678"/>
                    <a:pt x="260" y="2678"/>
                  </a:cubicBezTo>
                  <a:cubicBezTo>
                    <a:pt x="415" y="2678"/>
                    <a:pt x="537" y="2557"/>
                    <a:pt x="537" y="2402"/>
                  </a:cubicBezTo>
                  <a:lnTo>
                    <a:pt x="537" y="1278"/>
                  </a:lnTo>
                  <a:cubicBezTo>
                    <a:pt x="537" y="864"/>
                    <a:pt x="864" y="536"/>
                    <a:pt x="1262" y="536"/>
                  </a:cubicBezTo>
                  <a:cubicBezTo>
                    <a:pt x="1677" y="536"/>
                    <a:pt x="2004" y="864"/>
                    <a:pt x="2004" y="1278"/>
                  </a:cubicBezTo>
                  <a:lnTo>
                    <a:pt x="2004" y="6011"/>
                  </a:lnTo>
                  <a:lnTo>
                    <a:pt x="537" y="6011"/>
                  </a:lnTo>
                  <a:lnTo>
                    <a:pt x="537" y="3680"/>
                  </a:lnTo>
                  <a:cubicBezTo>
                    <a:pt x="537" y="3524"/>
                    <a:pt x="415" y="3404"/>
                    <a:pt x="260" y="3404"/>
                  </a:cubicBezTo>
                  <a:cubicBezTo>
                    <a:pt x="122" y="3404"/>
                    <a:pt x="1" y="3524"/>
                    <a:pt x="1" y="3680"/>
                  </a:cubicBezTo>
                  <a:lnTo>
                    <a:pt x="1" y="6253"/>
                  </a:lnTo>
                  <a:cubicBezTo>
                    <a:pt x="1" y="6409"/>
                    <a:pt x="139" y="6547"/>
                    <a:pt x="295" y="6547"/>
                  </a:cubicBezTo>
                  <a:lnTo>
                    <a:pt x="2004" y="6547"/>
                  </a:lnTo>
                  <a:lnTo>
                    <a:pt x="2004" y="17308"/>
                  </a:lnTo>
                  <a:cubicBezTo>
                    <a:pt x="2004" y="17998"/>
                    <a:pt x="2575" y="18586"/>
                    <a:pt x="3266" y="18586"/>
                  </a:cubicBezTo>
                  <a:lnTo>
                    <a:pt x="14303" y="18586"/>
                  </a:lnTo>
                  <a:cubicBezTo>
                    <a:pt x="14993" y="18586"/>
                    <a:pt x="15564" y="17998"/>
                    <a:pt x="15564" y="17308"/>
                  </a:cubicBezTo>
                  <a:lnTo>
                    <a:pt x="15564" y="15338"/>
                  </a:lnTo>
                  <a:cubicBezTo>
                    <a:pt x="15564" y="15166"/>
                    <a:pt x="15426" y="15028"/>
                    <a:pt x="15253" y="15028"/>
                  </a:cubicBezTo>
                  <a:lnTo>
                    <a:pt x="14562" y="15028"/>
                  </a:lnTo>
                  <a:lnTo>
                    <a:pt x="14562" y="8344"/>
                  </a:lnTo>
                  <a:lnTo>
                    <a:pt x="16704" y="6202"/>
                  </a:lnTo>
                  <a:cubicBezTo>
                    <a:pt x="17204" y="5700"/>
                    <a:pt x="17204" y="4889"/>
                    <a:pt x="16704" y="4406"/>
                  </a:cubicBezTo>
                  <a:cubicBezTo>
                    <a:pt x="16453" y="4155"/>
                    <a:pt x="16125" y="4029"/>
                    <a:pt x="15799" y="4029"/>
                  </a:cubicBezTo>
                  <a:cubicBezTo>
                    <a:pt x="15473" y="4029"/>
                    <a:pt x="15150" y="4155"/>
                    <a:pt x="14908" y="4406"/>
                  </a:cubicBezTo>
                  <a:lnTo>
                    <a:pt x="14562" y="4733"/>
                  </a:lnTo>
                  <a:lnTo>
                    <a:pt x="14562" y="1278"/>
                  </a:lnTo>
                  <a:cubicBezTo>
                    <a:pt x="14562" y="571"/>
                    <a:pt x="13992" y="0"/>
                    <a:pt x="133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8669773" y="2477816"/>
              <a:ext cx="44137" cy="9310"/>
            </a:xfrm>
            <a:custGeom>
              <a:rect b="b" l="l" r="r" t="t"/>
              <a:pathLst>
                <a:path extrusionOk="0" h="536" w="2541">
                  <a:moveTo>
                    <a:pt x="260" y="1"/>
                  </a:moveTo>
                  <a:cubicBezTo>
                    <a:pt x="122" y="1"/>
                    <a:pt x="0" y="121"/>
                    <a:pt x="0" y="277"/>
                  </a:cubicBezTo>
                  <a:cubicBezTo>
                    <a:pt x="0" y="415"/>
                    <a:pt x="122" y="535"/>
                    <a:pt x="260" y="535"/>
                  </a:cubicBezTo>
                  <a:lnTo>
                    <a:pt x="2264" y="535"/>
                  </a:lnTo>
                  <a:cubicBezTo>
                    <a:pt x="2419" y="535"/>
                    <a:pt x="2540" y="415"/>
                    <a:pt x="2540" y="277"/>
                  </a:cubicBezTo>
                  <a:cubicBezTo>
                    <a:pt x="2540" y="121"/>
                    <a:pt x="2419" y="1"/>
                    <a:pt x="22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8634964" y="2495221"/>
              <a:ext cx="113739" cy="9310"/>
            </a:xfrm>
            <a:custGeom>
              <a:rect b="b" l="l" r="r" t="t"/>
              <a:pathLst>
                <a:path extrusionOk="0" h="536" w="6548">
                  <a:moveTo>
                    <a:pt x="261" y="1"/>
                  </a:moveTo>
                  <a:cubicBezTo>
                    <a:pt x="122" y="1"/>
                    <a:pt x="1" y="121"/>
                    <a:pt x="1" y="277"/>
                  </a:cubicBezTo>
                  <a:cubicBezTo>
                    <a:pt x="1" y="415"/>
                    <a:pt x="122" y="535"/>
                    <a:pt x="261" y="535"/>
                  </a:cubicBezTo>
                  <a:lnTo>
                    <a:pt x="6288" y="535"/>
                  </a:lnTo>
                  <a:cubicBezTo>
                    <a:pt x="6426" y="535"/>
                    <a:pt x="6548" y="415"/>
                    <a:pt x="6548" y="277"/>
                  </a:cubicBezTo>
                  <a:cubicBezTo>
                    <a:pt x="6548" y="121"/>
                    <a:pt x="6426" y="1"/>
                    <a:pt x="6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2"/>
            <p:cNvSpPr/>
            <p:nvPr/>
          </p:nvSpPr>
          <p:spPr>
            <a:xfrm>
              <a:off x="8618480" y="2599632"/>
              <a:ext cx="95431" cy="9310"/>
            </a:xfrm>
            <a:custGeom>
              <a:rect b="b" l="l" r="r" t="t"/>
              <a:pathLst>
                <a:path extrusionOk="0" h="536" w="5494">
                  <a:moveTo>
                    <a:pt x="259" y="0"/>
                  </a:moveTo>
                  <a:cubicBezTo>
                    <a:pt x="121" y="0"/>
                    <a:pt x="0" y="121"/>
                    <a:pt x="0" y="277"/>
                  </a:cubicBezTo>
                  <a:cubicBezTo>
                    <a:pt x="0" y="415"/>
                    <a:pt x="121" y="535"/>
                    <a:pt x="259" y="535"/>
                  </a:cubicBezTo>
                  <a:lnTo>
                    <a:pt x="5217" y="535"/>
                  </a:lnTo>
                  <a:cubicBezTo>
                    <a:pt x="5372" y="535"/>
                    <a:pt x="5493" y="415"/>
                    <a:pt x="5493" y="277"/>
                  </a:cubicBezTo>
                  <a:cubicBezTo>
                    <a:pt x="5493" y="121"/>
                    <a:pt x="5372" y="0"/>
                    <a:pt x="5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2"/>
            <p:cNvSpPr/>
            <p:nvPr/>
          </p:nvSpPr>
          <p:spPr>
            <a:xfrm>
              <a:off x="8608874" y="2521311"/>
              <a:ext cx="165918" cy="26732"/>
            </a:xfrm>
            <a:custGeom>
              <a:rect b="b" l="l" r="r" t="t"/>
              <a:pathLst>
                <a:path extrusionOk="0" h="1539" w="9552">
                  <a:moveTo>
                    <a:pt x="9017" y="537"/>
                  </a:moveTo>
                  <a:lnTo>
                    <a:pt x="9017" y="1002"/>
                  </a:lnTo>
                  <a:lnTo>
                    <a:pt x="535" y="1002"/>
                  </a:lnTo>
                  <a:lnTo>
                    <a:pt x="535" y="537"/>
                  </a:lnTo>
                  <a:close/>
                  <a:moveTo>
                    <a:pt x="294" y="1"/>
                  </a:moveTo>
                  <a:cubicBezTo>
                    <a:pt x="121" y="1"/>
                    <a:pt x="1" y="139"/>
                    <a:pt x="1" y="295"/>
                  </a:cubicBezTo>
                  <a:lnTo>
                    <a:pt x="1" y="1244"/>
                  </a:lnTo>
                  <a:cubicBezTo>
                    <a:pt x="1" y="1417"/>
                    <a:pt x="121" y="1539"/>
                    <a:pt x="294" y="1539"/>
                  </a:cubicBezTo>
                  <a:lnTo>
                    <a:pt x="9259" y="1539"/>
                  </a:lnTo>
                  <a:cubicBezTo>
                    <a:pt x="9414" y="1539"/>
                    <a:pt x="9552" y="1417"/>
                    <a:pt x="9552" y="1244"/>
                  </a:cubicBezTo>
                  <a:lnTo>
                    <a:pt x="9552" y="295"/>
                  </a:lnTo>
                  <a:cubicBezTo>
                    <a:pt x="9552" y="139"/>
                    <a:pt x="9414" y="1"/>
                    <a:pt x="92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50" name="Google Shape;55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97284" y="-615762"/>
            <a:ext cx="4997701" cy="33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87771"/>
      </a:accent1>
      <a:accent2>
        <a:srgbClr val="212121"/>
      </a:accent2>
      <a:accent3>
        <a:srgbClr val="9ECFCB"/>
      </a:accent3>
      <a:accent4>
        <a:srgbClr val="289C91"/>
      </a:accent4>
      <a:accent5>
        <a:srgbClr val="619792"/>
      </a:accent5>
      <a:accent6>
        <a:srgbClr val="384C4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