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DLaM Display" panose="02010000000000000000" pitchFamily="2" charset="0"/>
      <p:regular r:id="rId17"/>
    </p:embeddedFont>
    <p:embeddedFont>
      <p:font typeface="Montserrat" panose="00000500000000000000" pitchFamily="2" charset="0"/>
      <p:regular r:id="rId18"/>
      <p:bold r:id="rId19"/>
      <p:italic r:id="rId20"/>
      <p:boldItalic r:id="rId21"/>
    </p:embeddedFont>
    <p:embeddedFont>
      <p:font typeface="Roboto" panose="02000000000000000000" pitchFamily="2" charset="0"/>
      <p:regular r:id="rId22"/>
      <p:bold r:id="rId23"/>
      <p:italic r:id="rId24"/>
      <p:boldItalic r:id="rId25"/>
    </p:embeddedFont>
    <p:embeddedFont>
      <p:font typeface="Shantell Sans"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hOwd+qT2ij7416OodmKK1nUFrc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5E45B0-8683-4661-852A-DA0473BC106A}">
  <a:tblStyle styleId="{CD5E45B0-8683-4661-852A-DA0473BC106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5" d="100"/>
          <a:sy n="45" d="100"/>
        </p:scale>
        <p:origin x="217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62" name="Google Shape;262;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63" name="Google Shape;263;p1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66" name="Google Shape;266;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74" name="Google Shape;274;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75" name="Google Shape;275;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78" name="Google Shape;278;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89" name="Google Shape;289;p2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90" name="Google Shape;290;p2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2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93" name="Google Shape;293;p2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02" name="Google Shape;302;p2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303" name="Google Shape;303;p2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2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06" name="Google Shape;306;p2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29" name="Google Shape;329;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330" name="Google Shape;330;p1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33" name="Google Shape;333;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97" name="Google Shape;97;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98" name="Google Shape;98;p2: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01" name="Google Shape;101;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08" name="Google Shape;108;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109" name="Google Shape;109;p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12" name="Google Shape;112;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82" name="Google Shape;182;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183" name="Google Shape;183;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86" name="Google Shape;186;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93" name="Google Shape;193;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194" name="Google Shape;194;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97" name="Google Shape;197;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05" name="Google Shape;205;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06" name="Google Shape;206;p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09" name="Google Shape;209;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21" name="Google Shape;221;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22" name="Google Shape;222;p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25" name="Google Shape;225;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36" name="Google Shape;236;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37" name="Google Shape;237;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40" name="Google Shape;240;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49" name="Google Shape;24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50" name="Google Shape;25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53" name="Google Shape;25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a:spLocks noGrp="1"/>
          </p:cNvSpPr>
          <p:nvPr>
            <p:ph type="pic" idx="2"/>
          </p:nvPr>
        </p:nvSpPr>
        <p:spPr>
          <a:xfrm>
            <a:off x="1792288" y="612775"/>
            <a:ext cx="5486400" cy="4114800"/>
          </a:xfrm>
          <a:prstGeom prst="rect">
            <a:avLst/>
          </a:prstGeom>
          <a:noFill/>
          <a:ln>
            <a:noFill/>
          </a:ln>
        </p:spPr>
      </p:sp>
      <p:sp>
        <p:nvSpPr>
          <p:cNvPr id="68" name="Google Shape;68;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a:stretch/>
        </p:blipFill>
        <p:spPr>
          <a:xfrm>
            <a:off x="0" y="19049"/>
            <a:ext cx="18288000" cy="10399058"/>
          </a:xfrm>
          <a:prstGeom prst="rect">
            <a:avLst/>
          </a:prstGeom>
          <a:gradFill>
            <a:gsLst>
              <a:gs pos="0">
                <a:srgbClr val="D8D8D8"/>
              </a:gs>
              <a:gs pos="100000">
                <a:srgbClr val="BFBFBF"/>
              </a:gs>
            </a:gsLst>
            <a:lin ang="16200000" scaled="0"/>
          </a:gradFill>
          <a:ln w="9525" cap="flat" cmpd="sng">
            <a:solidFill>
              <a:srgbClr val="D8D8D8"/>
            </a:solidFill>
            <a:prstDash val="solid"/>
            <a:round/>
            <a:headEnd type="none" w="sm" len="sm"/>
            <a:tailEnd type="none" w="sm" len="sm"/>
          </a:ln>
          <a:effectLst>
            <a:outerShdw blurRad="40000" dist="23000" dir="5400000" rotWithShape="0">
              <a:srgbClr val="000000">
                <a:alpha val="34901"/>
              </a:srgbClr>
            </a:outerShdw>
          </a:effectLst>
        </p:spPr>
      </p:pic>
      <p:sp>
        <p:nvSpPr>
          <p:cNvPr id="93" name="Google Shape;93;p1"/>
          <p:cNvSpPr txBox="1"/>
          <p:nvPr/>
        </p:nvSpPr>
        <p:spPr>
          <a:xfrm>
            <a:off x="100853" y="19049"/>
            <a:ext cx="9601200" cy="13295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chemeClr val="dk1"/>
                </a:solidFill>
                <a:latin typeface="Montserrat"/>
                <a:ea typeface="Montserrat"/>
                <a:cs typeface="Montserrat"/>
                <a:sym typeface="Montserrat"/>
              </a:rPr>
              <a:t>Business Report</a:t>
            </a:r>
            <a:endParaRPr sz="1400" b="0" i="0" u="none" strike="noStrike" cap="none">
              <a:solidFill>
                <a:schemeClr val="dk1"/>
              </a:solidFill>
              <a:latin typeface="Arial"/>
              <a:ea typeface="Arial"/>
              <a:cs typeface="Arial"/>
              <a:sym typeface="Arial"/>
            </a:endParaRPr>
          </a:p>
        </p:txBody>
      </p:sp>
      <p:sp>
        <p:nvSpPr>
          <p:cNvPr id="94" name="Google Shape;94;p1"/>
          <p:cNvSpPr/>
          <p:nvPr/>
        </p:nvSpPr>
        <p:spPr>
          <a:xfrm>
            <a:off x="100853" y="1106597"/>
            <a:ext cx="7604312" cy="695309"/>
          </a:xfrm>
          <a:prstGeom prst="rect">
            <a:avLst/>
          </a:prstGeom>
        </p:spPr>
        <p:txBody>
          <a:bodyPr>
            <a:prstTxWarp prst="textPlain">
              <a:avLst/>
            </a:prstTxWarp>
          </a:bodyPr>
          <a:lstStyle/>
          <a:p>
            <a:pPr lvl="0" algn="l"/>
            <a:r>
              <a:rPr b="0" i="0">
                <a:ln>
                  <a:noFill/>
                </a:ln>
                <a:solidFill>
                  <a:schemeClr val="dk1"/>
                </a:solidFill>
                <a:latin typeface="Inter;300"/>
              </a:rPr>
              <a:t>2026 LATIN AMERICA AGENCY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0" descr="image.png"/>
          <p:cNvSpPr/>
          <p:nvPr/>
        </p:nvSpPr>
        <p:spPr>
          <a:xfrm>
            <a:off x="0" y="0"/>
            <a:ext cx="18288000" cy="10287000"/>
          </a:xfrm>
          <a:custGeom>
            <a:avLst/>
            <a:gdLst/>
            <a:ahLst/>
            <a:cxnLst/>
            <a:rect l="l" t="t" r="r" b="b"/>
            <a:pathLst>
              <a:path w="24384000" h="13716000" extrusionOk="0">
                <a:moveTo>
                  <a:pt x="0" y="0"/>
                </a:moveTo>
                <a:lnTo>
                  <a:pt x="24384000" y="0"/>
                </a:lnTo>
                <a:lnTo>
                  <a:pt x="24384000" y="13716000"/>
                </a:lnTo>
                <a:lnTo>
                  <a:pt x="0" y="137160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9" name="Google Shape;269;p10"/>
          <p:cNvSpPr txBox="1"/>
          <p:nvPr/>
        </p:nvSpPr>
        <p:spPr>
          <a:xfrm>
            <a:off x="442912" y="2694537"/>
            <a:ext cx="17402175" cy="12573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8100"/>
              <a:buFont typeface="Arial"/>
              <a:buNone/>
            </a:pPr>
            <a:r>
              <a:rPr lang="en-US" sz="8100" b="1" i="0" u="none" strike="noStrike" cap="none">
                <a:solidFill>
                  <a:srgbClr val="FFFFFF"/>
                </a:solidFill>
                <a:latin typeface="Montserrat"/>
                <a:ea typeface="Montserrat"/>
                <a:cs typeface="Montserrat"/>
                <a:sym typeface="Montserrat"/>
              </a:rPr>
              <a:t>2026 Strategy</a:t>
            </a:r>
            <a:endParaRPr sz="1400" b="0" i="0" u="none" strike="noStrike" cap="none">
              <a:solidFill>
                <a:srgbClr val="000000"/>
              </a:solidFill>
              <a:latin typeface="Arial"/>
              <a:ea typeface="Arial"/>
              <a:cs typeface="Arial"/>
              <a:sym typeface="Arial"/>
            </a:endParaRPr>
          </a:p>
        </p:txBody>
      </p:sp>
      <p:sp>
        <p:nvSpPr>
          <p:cNvPr id="270" name="Google Shape;270;p10"/>
          <p:cNvSpPr txBox="1"/>
          <p:nvPr/>
        </p:nvSpPr>
        <p:spPr>
          <a:xfrm>
            <a:off x="857250" y="4409037"/>
            <a:ext cx="16573500" cy="868632"/>
          </a:xfrm>
          <a:prstGeom prst="rect">
            <a:avLst/>
          </a:prstGeom>
          <a:noFill/>
          <a:ln>
            <a:noFill/>
          </a:ln>
        </p:spPr>
        <p:txBody>
          <a:bodyPr spcFirstLastPara="1" wrap="square" lIns="0" tIns="0" rIns="0" bIns="0" anchor="t" anchorCtr="0">
            <a:spAutoFit/>
          </a:bodyPr>
          <a:lstStyle/>
          <a:p>
            <a:pPr marL="0" marR="0" lvl="0" indent="0" algn="ctr" rtl="0">
              <a:lnSpc>
                <a:spcPct val="191936"/>
              </a:lnSpc>
              <a:spcBef>
                <a:spcPts val="0"/>
              </a:spcBef>
              <a:spcAft>
                <a:spcPts val="0"/>
              </a:spcAft>
              <a:buClr>
                <a:srgbClr val="000000"/>
              </a:buClr>
              <a:buSzPts val="3150"/>
              <a:buFont typeface="Arial"/>
              <a:buNone/>
            </a:pPr>
            <a:r>
              <a:rPr lang="en-US" sz="3150" b="0" i="0" u="none" strike="noStrike" cap="none">
                <a:solidFill>
                  <a:srgbClr val="86EFAC"/>
                </a:solidFill>
                <a:latin typeface="Roboto"/>
                <a:ea typeface="Roboto"/>
                <a:cs typeface="Roboto"/>
                <a:sym typeface="Roboto"/>
              </a:rPr>
              <a:t>How to Achieve KPI Goals</a:t>
            </a:r>
            <a:endParaRPr sz="1400" b="0" i="0" u="none" strike="noStrike" cap="none">
              <a:solidFill>
                <a:srgbClr val="000000"/>
              </a:solidFill>
              <a:latin typeface="Arial"/>
              <a:ea typeface="Arial"/>
              <a:cs typeface="Arial"/>
              <a:sym typeface="Arial"/>
            </a:endParaRPr>
          </a:p>
        </p:txBody>
      </p:sp>
      <p:sp>
        <p:nvSpPr>
          <p:cNvPr id="271" name="Google Shape;271;p10" descr="image.png"/>
          <p:cNvSpPr/>
          <p:nvPr/>
        </p:nvSpPr>
        <p:spPr>
          <a:xfrm>
            <a:off x="8643938" y="6306369"/>
            <a:ext cx="1000125" cy="1143000"/>
          </a:xfrm>
          <a:custGeom>
            <a:avLst/>
            <a:gdLst/>
            <a:ahLst/>
            <a:cxnLst/>
            <a:rect l="l" t="t" r="r" b="b"/>
            <a:pathLst>
              <a:path w="1333500" h="1524000" extrusionOk="0">
                <a:moveTo>
                  <a:pt x="0" y="0"/>
                </a:moveTo>
                <a:lnTo>
                  <a:pt x="1333500" y="0"/>
                </a:lnTo>
                <a:lnTo>
                  <a:pt x="1333500" y="1524000"/>
                </a:lnTo>
                <a:lnTo>
                  <a:pt x="0" y="1524000"/>
                </a:lnTo>
                <a:lnTo>
                  <a:pt x="0" y="0"/>
                </a:lnTo>
                <a:close/>
              </a:path>
            </a:pathLst>
          </a:custGeom>
          <a:blipFill rotWithShape="1">
            <a:blip r:embed="rId4">
              <a:alphaModFix/>
            </a:blip>
            <a:stretch>
              <a:fillRect b="-12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1" descr="image.png"/>
          <p:cNvSpPr/>
          <p:nvPr/>
        </p:nvSpPr>
        <p:spPr>
          <a:xfrm>
            <a:off x="0" y="0"/>
            <a:ext cx="18288000" cy="10287000"/>
          </a:xfrm>
          <a:custGeom>
            <a:avLst/>
            <a:gdLst/>
            <a:ahLst/>
            <a:cxnLst/>
            <a:rect l="l" t="t" r="r" b="b"/>
            <a:pathLst>
              <a:path w="24384000" h="13716000" extrusionOk="0">
                <a:moveTo>
                  <a:pt x="0" y="0"/>
                </a:moveTo>
                <a:lnTo>
                  <a:pt x="24384000" y="0"/>
                </a:lnTo>
                <a:lnTo>
                  <a:pt x="24384000" y="13716000"/>
                </a:lnTo>
                <a:lnTo>
                  <a:pt x="0" y="137160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1" name="Google Shape;281;p11"/>
          <p:cNvSpPr/>
          <p:nvPr/>
        </p:nvSpPr>
        <p:spPr>
          <a:xfrm>
            <a:off x="889591" y="1904769"/>
            <a:ext cx="16413568" cy="7960223"/>
          </a:xfrm>
          <a:custGeom>
            <a:avLst/>
            <a:gdLst/>
            <a:ahLst/>
            <a:cxnLst/>
            <a:rect l="l" t="t" r="r" b="b"/>
            <a:pathLst>
              <a:path w="16413568" h="7960223" extrusionOk="0">
                <a:moveTo>
                  <a:pt x="0" y="0"/>
                </a:moveTo>
                <a:lnTo>
                  <a:pt x="16413568" y="0"/>
                </a:lnTo>
                <a:lnTo>
                  <a:pt x="16413568" y="7960224"/>
                </a:lnTo>
                <a:lnTo>
                  <a:pt x="0" y="7960224"/>
                </a:lnTo>
                <a:lnTo>
                  <a:pt x="0" y="0"/>
                </a:lnTo>
                <a:close/>
              </a:path>
            </a:pathLst>
          </a:custGeom>
          <a:blipFill rotWithShape="1">
            <a:blip r:embed="rId4">
              <a:alphaModFix/>
            </a:blip>
            <a:stretch>
              <a:fillRect t="-5284" b="-528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2" name="Google Shape;282;p11"/>
          <p:cNvSpPr/>
          <p:nvPr/>
        </p:nvSpPr>
        <p:spPr>
          <a:xfrm>
            <a:off x="857250" y="1600200"/>
            <a:ext cx="16573500" cy="42862"/>
          </a:xfrm>
          <a:custGeom>
            <a:avLst/>
            <a:gdLst/>
            <a:ahLst/>
            <a:cxnLst/>
            <a:rect l="l" t="t" r="r" b="b"/>
            <a:pathLst>
              <a:path w="22098000" h="57150" extrusionOk="0">
                <a:moveTo>
                  <a:pt x="0" y="0"/>
                </a:moveTo>
                <a:lnTo>
                  <a:pt x="22098000" y="0"/>
                </a:lnTo>
                <a:lnTo>
                  <a:pt x="22098000" y="57150"/>
                </a:lnTo>
                <a:lnTo>
                  <a:pt x="0" y="57150"/>
                </a:lnTo>
                <a:close/>
              </a:path>
            </a:pathLst>
          </a:custGeom>
          <a:solidFill>
            <a:srgbClr val="009B4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3" name="Google Shape;283;p11"/>
          <p:cNvSpPr txBox="1"/>
          <p:nvPr/>
        </p:nvSpPr>
        <p:spPr>
          <a:xfrm>
            <a:off x="1752600" y="545305"/>
            <a:ext cx="15011400" cy="909641"/>
          </a:xfrm>
          <a:prstGeom prst="rect">
            <a:avLst/>
          </a:prstGeom>
          <a:noFill/>
          <a:ln>
            <a:noFill/>
          </a:ln>
        </p:spPr>
        <p:txBody>
          <a:bodyPr spcFirstLastPara="1" wrap="square" lIns="0" tIns="0" rIns="0" bIns="0" anchor="t" anchorCtr="0">
            <a:spAutoFit/>
          </a:bodyPr>
          <a:lstStyle/>
          <a:p>
            <a:pPr marL="0" marR="0" lvl="0" indent="0" algn="ctr" rtl="0">
              <a:lnSpc>
                <a:spcPct val="130014"/>
              </a:lnSpc>
              <a:spcBef>
                <a:spcPts val="0"/>
              </a:spcBef>
              <a:spcAft>
                <a:spcPts val="0"/>
              </a:spcAft>
              <a:buClr>
                <a:srgbClr val="000000"/>
              </a:buClr>
              <a:buSzPts val="5624"/>
              <a:buFont typeface="Arial"/>
              <a:buNone/>
            </a:pPr>
            <a:r>
              <a:rPr lang="en-US" sz="5624" b="1" i="0" u="none" strike="noStrike" cap="none">
                <a:solidFill>
                  <a:srgbClr val="004B24"/>
                </a:solidFill>
                <a:latin typeface="Montserrat"/>
                <a:ea typeface="Montserrat"/>
                <a:cs typeface="Montserrat"/>
                <a:sym typeface="Montserrat"/>
              </a:rPr>
              <a:t>HOW TO ACHIEVE 2026 OWN SQ?</a:t>
            </a:r>
            <a:endParaRPr sz="1400" b="0" i="0" u="none" strike="noStrike" cap="none">
              <a:solidFill>
                <a:srgbClr val="000000"/>
              </a:solidFill>
              <a:latin typeface="Arial"/>
              <a:ea typeface="Arial"/>
              <a:cs typeface="Arial"/>
              <a:sym typeface="Arial"/>
            </a:endParaRPr>
          </a:p>
        </p:txBody>
      </p:sp>
      <p:sp>
        <p:nvSpPr>
          <p:cNvPr id="284" name="Google Shape;284;p11"/>
          <p:cNvSpPr txBox="1"/>
          <p:nvPr/>
        </p:nvSpPr>
        <p:spPr>
          <a:xfrm>
            <a:off x="6671982" y="9160143"/>
            <a:ext cx="6396335" cy="704850"/>
          </a:xfrm>
          <a:prstGeom prst="rect">
            <a:avLst/>
          </a:prstGeom>
          <a:noFill/>
          <a:ln>
            <a:noFill/>
          </a:ln>
        </p:spPr>
        <p:txBody>
          <a:bodyPr spcFirstLastPara="1" wrap="square" lIns="0" tIns="0" rIns="0" bIns="0" anchor="t" anchorCtr="0">
            <a:spAutoFit/>
          </a:bodyPr>
          <a:lstStyle/>
          <a:p>
            <a:pPr marL="0" marR="0" lvl="0" indent="0" algn="ctr" rtl="0">
              <a:lnSpc>
                <a:spcPct val="157500"/>
              </a:lnSpc>
              <a:spcBef>
                <a:spcPts val="0"/>
              </a:spcBef>
              <a:spcAft>
                <a:spcPts val="0"/>
              </a:spcAft>
              <a:buClr>
                <a:srgbClr val="000000"/>
              </a:buClr>
              <a:buSzPts val="3600"/>
              <a:buFont typeface="Arial"/>
              <a:buNone/>
            </a:pPr>
            <a:r>
              <a:rPr lang="en-US" sz="3600" b="0" i="0" u="none" strike="noStrike" cap="none">
                <a:solidFill>
                  <a:srgbClr val="004B24"/>
                </a:solidFill>
                <a:latin typeface="Shantell Sans"/>
                <a:ea typeface="Shantell Sans"/>
                <a:cs typeface="Shantell Sans"/>
                <a:sym typeface="Shantell Sans"/>
              </a:rPr>
              <a:t>WORKING TOGETHER</a:t>
            </a:r>
            <a:endParaRPr sz="1400" b="0" i="0" u="none" strike="noStrike" cap="none">
              <a:solidFill>
                <a:srgbClr val="000000"/>
              </a:solidFill>
              <a:latin typeface="Arial"/>
              <a:ea typeface="Arial"/>
              <a:cs typeface="Arial"/>
              <a:sym typeface="Arial"/>
            </a:endParaRPr>
          </a:p>
        </p:txBody>
      </p:sp>
      <p:sp>
        <p:nvSpPr>
          <p:cNvPr id="285" name="Google Shape;285;p11"/>
          <p:cNvSpPr txBox="1"/>
          <p:nvPr/>
        </p:nvSpPr>
        <p:spPr>
          <a:xfrm>
            <a:off x="13935526" y="2323651"/>
            <a:ext cx="3042493" cy="1419225"/>
          </a:xfrm>
          <a:prstGeom prst="rect">
            <a:avLst/>
          </a:prstGeom>
          <a:noFill/>
          <a:ln>
            <a:noFill/>
          </a:ln>
        </p:spPr>
        <p:txBody>
          <a:bodyPr spcFirstLastPara="1" wrap="square" lIns="0" tIns="0" rIns="0" bIns="0" anchor="t" anchorCtr="0">
            <a:spAutoFit/>
          </a:bodyPr>
          <a:lstStyle/>
          <a:p>
            <a:pPr marL="0" marR="0" lvl="0" indent="0" algn="ctr" rtl="0">
              <a:lnSpc>
                <a:spcPct val="157500"/>
              </a:lnSpc>
              <a:spcBef>
                <a:spcPts val="0"/>
              </a:spcBef>
              <a:spcAft>
                <a:spcPts val="0"/>
              </a:spcAft>
              <a:buClr>
                <a:srgbClr val="000000"/>
              </a:buClr>
              <a:buSzPts val="3600"/>
              <a:buFont typeface="Arial"/>
              <a:buNone/>
            </a:pPr>
            <a:r>
              <a:rPr lang="en-US" sz="3600" b="0" i="0" u="none" strike="noStrike" cap="none">
                <a:solidFill>
                  <a:srgbClr val="004B24"/>
                </a:solidFill>
                <a:latin typeface="Shantell Sans"/>
                <a:ea typeface="Shantell Sans"/>
                <a:cs typeface="Shantell Sans"/>
                <a:sym typeface="Shantell Sans"/>
              </a:rPr>
              <a:t>WORKING</a:t>
            </a:r>
            <a:endParaRPr sz="1400" b="0" i="0" u="none" strike="noStrike" cap="none">
              <a:solidFill>
                <a:srgbClr val="000000"/>
              </a:solidFill>
              <a:latin typeface="Arial"/>
              <a:ea typeface="Arial"/>
              <a:cs typeface="Arial"/>
              <a:sym typeface="Arial"/>
            </a:endParaRPr>
          </a:p>
          <a:p>
            <a:pPr marL="0" marR="0" lvl="0" indent="0" algn="ctr" rtl="0">
              <a:lnSpc>
                <a:spcPct val="157500"/>
              </a:lnSpc>
              <a:spcBef>
                <a:spcPts val="0"/>
              </a:spcBef>
              <a:spcAft>
                <a:spcPts val="0"/>
              </a:spcAft>
              <a:buClr>
                <a:srgbClr val="000000"/>
              </a:buClr>
              <a:buSzPts val="3600"/>
              <a:buFont typeface="Arial"/>
              <a:buNone/>
            </a:pPr>
            <a:r>
              <a:rPr lang="en-US" sz="3600" b="0" i="0" u="none" strike="noStrike" cap="none">
                <a:solidFill>
                  <a:srgbClr val="004B24"/>
                </a:solidFill>
                <a:latin typeface="Shantell Sans"/>
                <a:ea typeface="Shantell Sans"/>
                <a:cs typeface="Shantell Sans"/>
                <a:sym typeface="Shantell Sans"/>
              </a:rPr>
              <a:t>SMARTER</a:t>
            </a:r>
            <a:endParaRPr sz="1400" b="0" i="0" u="none" strike="noStrike" cap="none">
              <a:solidFill>
                <a:srgbClr val="000000"/>
              </a:solidFill>
              <a:latin typeface="Arial"/>
              <a:ea typeface="Arial"/>
              <a:cs typeface="Arial"/>
              <a:sym typeface="Arial"/>
            </a:endParaRPr>
          </a:p>
        </p:txBody>
      </p:sp>
      <p:sp>
        <p:nvSpPr>
          <p:cNvPr id="286" name="Google Shape;286;p11"/>
          <p:cNvSpPr txBox="1"/>
          <p:nvPr/>
        </p:nvSpPr>
        <p:spPr>
          <a:xfrm>
            <a:off x="181411" y="3942780"/>
            <a:ext cx="3042493" cy="1452834"/>
          </a:xfrm>
          <a:prstGeom prst="rect">
            <a:avLst/>
          </a:prstGeom>
          <a:noFill/>
          <a:ln>
            <a:noFill/>
          </a:ln>
        </p:spPr>
        <p:txBody>
          <a:bodyPr spcFirstLastPara="1" wrap="square" lIns="0" tIns="0" rIns="0" bIns="0" anchor="t" anchorCtr="0">
            <a:spAutoFit/>
          </a:bodyPr>
          <a:lstStyle/>
          <a:p>
            <a:pPr marL="0" marR="0" lvl="0" indent="0" algn="ctr" rtl="0">
              <a:lnSpc>
                <a:spcPct val="157500"/>
              </a:lnSpc>
              <a:spcBef>
                <a:spcPts val="0"/>
              </a:spcBef>
              <a:spcAft>
                <a:spcPts val="0"/>
              </a:spcAft>
              <a:buClr>
                <a:srgbClr val="000000"/>
              </a:buClr>
              <a:buSzPts val="3600"/>
              <a:buFont typeface="Arial"/>
              <a:buNone/>
            </a:pPr>
            <a:r>
              <a:rPr lang="en-US" sz="3600" b="0" i="0" u="none" strike="noStrike" cap="none">
                <a:solidFill>
                  <a:srgbClr val="004B24"/>
                </a:solidFill>
                <a:latin typeface="Shantell Sans"/>
                <a:ea typeface="Shantell Sans"/>
                <a:cs typeface="Shantell Sans"/>
                <a:sym typeface="Shantell Sans"/>
              </a:rPr>
              <a:t>WORKING</a:t>
            </a:r>
            <a:endParaRPr sz="1400" b="0" i="0" u="none" strike="noStrike" cap="none">
              <a:solidFill>
                <a:srgbClr val="000000"/>
              </a:solidFill>
              <a:latin typeface="Arial"/>
              <a:ea typeface="Arial"/>
              <a:cs typeface="Arial"/>
              <a:sym typeface="Arial"/>
            </a:endParaRPr>
          </a:p>
          <a:p>
            <a:pPr marL="0" marR="0" lvl="0" indent="0" algn="ctr" rtl="0">
              <a:lnSpc>
                <a:spcPct val="157500"/>
              </a:lnSpc>
              <a:spcBef>
                <a:spcPts val="0"/>
              </a:spcBef>
              <a:spcAft>
                <a:spcPts val="0"/>
              </a:spcAft>
              <a:buClr>
                <a:srgbClr val="000000"/>
              </a:buClr>
              <a:buSzPts val="3600"/>
              <a:buFont typeface="Arial"/>
              <a:buNone/>
            </a:pPr>
            <a:r>
              <a:rPr lang="en-US" sz="3600" b="0" i="0" u="none" strike="noStrike" cap="none">
                <a:solidFill>
                  <a:srgbClr val="004B24"/>
                </a:solidFill>
                <a:latin typeface="Shantell Sans"/>
                <a:ea typeface="Shantell Sans"/>
                <a:cs typeface="Shantell Sans"/>
                <a:sym typeface="Shantell Sans"/>
              </a:rPr>
              <a:t>HARDER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8" descr="image.png"/>
          <p:cNvSpPr/>
          <p:nvPr/>
        </p:nvSpPr>
        <p:spPr>
          <a:xfrm>
            <a:off x="0" y="0"/>
            <a:ext cx="18288000" cy="10287000"/>
          </a:xfrm>
          <a:custGeom>
            <a:avLst/>
            <a:gdLst/>
            <a:ahLst/>
            <a:cxnLst/>
            <a:rect l="l" t="t" r="r" b="b"/>
            <a:pathLst>
              <a:path w="24384000" h="13716000" extrusionOk="0">
                <a:moveTo>
                  <a:pt x="0" y="0"/>
                </a:moveTo>
                <a:lnTo>
                  <a:pt x="24384000" y="0"/>
                </a:lnTo>
                <a:lnTo>
                  <a:pt x="24384000" y="13716000"/>
                </a:lnTo>
                <a:lnTo>
                  <a:pt x="0" y="137160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p28"/>
          <p:cNvSpPr/>
          <p:nvPr/>
        </p:nvSpPr>
        <p:spPr>
          <a:xfrm>
            <a:off x="857250" y="1710747"/>
            <a:ext cx="6632762" cy="8157153"/>
          </a:xfrm>
          <a:custGeom>
            <a:avLst/>
            <a:gdLst/>
            <a:ahLst/>
            <a:cxnLst/>
            <a:rect l="l" t="t" r="r" b="b"/>
            <a:pathLst>
              <a:path w="812800" h="1001291" extrusionOk="0">
                <a:moveTo>
                  <a:pt x="0" y="0"/>
                </a:moveTo>
                <a:lnTo>
                  <a:pt x="812800" y="0"/>
                </a:lnTo>
                <a:lnTo>
                  <a:pt x="812800" y="1001291"/>
                </a:lnTo>
                <a:lnTo>
                  <a:pt x="0" y="1001291"/>
                </a:lnTo>
                <a:close/>
              </a:path>
            </a:pathLst>
          </a:custGeom>
          <a:blipFill rotWithShape="1">
            <a:blip r:embed="rId4">
              <a:alphaModFix/>
            </a:blip>
            <a:stretch>
              <a:fillRect l="-8973" r="-8973"/>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7" name="Google Shape;297;p28"/>
          <p:cNvSpPr/>
          <p:nvPr/>
        </p:nvSpPr>
        <p:spPr>
          <a:xfrm>
            <a:off x="857250" y="1457325"/>
            <a:ext cx="16573500" cy="42862"/>
          </a:xfrm>
          <a:custGeom>
            <a:avLst/>
            <a:gdLst/>
            <a:ahLst/>
            <a:cxnLst/>
            <a:rect l="l" t="t" r="r" b="b"/>
            <a:pathLst>
              <a:path w="22098000" h="57150" extrusionOk="0">
                <a:moveTo>
                  <a:pt x="0" y="0"/>
                </a:moveTo>
                <a:lnTo>
                  <a:pt x="22098000" y="0"/>
                </a:lnTo>
                <a:lnTo>
                  <a:pt x="22098000" y="57150"/>
                </a:lnTo>
                <a:lnTo>
                  <a:pt x="0" y="57150"/>
                </a:lnTo>
                <a:close/>
              </a:path>
            </a:pathLst>
          </a:custGeom>
          <a:solidFill>
            <a:srgbClr val="009B4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8" name="Google Shape;298;p28"/>
          <p:cNvSpPr txBox="1"/>
          <p:nvPr/>
        </p:nvSpPr>
        <p:spPr>
          <a:xfrm>
            <a:off x="990600" y="419100"/>
            <a:ext cx="13155705" cy="87254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725"/>
              <a:buFont typeface="Arial"/>
              <a:buNone/>
            </a:pPr>
            <a:r>
              <a:rPr lang="en-US" sz="4725" b="1" i="0" u="none" strike="noStrike" cap="none">
                <a:solidFill>
                  <a:srgbClr val="004B24"/>
                </a:solidFill>
                <a:latin typeface="Montserrat"/>
                <a:ea typeface="Montserrat"/>
                <a:cs typeface="Montserrat"/>
                <a:sym typeface="Montserrat"/>
              </a:rPr>
              <a:t>2026 ACTION PLAN EXPORT CARGO</a:t>
            </a:r>
            <a:endParaRPr sz="1400" b="0" i="0" u="none" strike="noStrike" cap="none">
              <a:solidFill>
                <a:srgbClr val="000000"/>
              </a:solidFill>
              <a:latin typeface="Arial"/>
              <a:ea typeface="Arial"/>
              <a:cs typeface="Arial"/>
              <a:sym typeface="Arial"/>
            </a:endParaRPr>
          </a:p>
        </p:txBody>
      </p:sp>
      <p:pic>
        <p:nvPicPr>
          <p:cNvPr id="299" name="Google Shape;299;p28"/>
          <p:cNvPicPr preferRelativeResize="0"/>
          <p:nvPr/>
        </p:nvPicPr>
        <p:blipFill rotWithShape="1">
          <a:blip r:embed="rId5">
            <a:alphaModFix/>
          </a:blip>
          <a:srcRect/>
          <a:stretch/>
        </p:blipFill>
        <p:spPr>
          <a:xfrm>
            <a:off x="7958590" y="1891417"/>
            <a:ext cx="9472160" cy="83014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9"/>
          <p:cNvSpPr/>
          <p:nvPr/>
        </p:nvSpPr>
        <p:spPr>
          <a:xfrm>
            <a:off x="363071" y="2138082"/>
            <a:ext cx="3899646" cy="3052140"/>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09" name="Google Shape;309;p29" descr="image.png"/>
          <p:cNvSpPr/>
          <p:nvPr/>
        </p:nvSpPr>
        <p:spPr>
          <a:xfrm>
            <a:off x="28576" y="274483"/>
            <a:ext cx="18288000" cy="10287000"/>
          </a:xfrm>
          <a:custGeom>
            <a:avLst/>
            <a:gdLst/>
            <a:ahLst/>
            <a:cxnLst/>
            <a:rect l="l" t="t" r="r" b="b"/>
            <a:pathLst>
              <a:path w="24384000" h="13716000" extrusionOk="0">
                <a:moveTo>
                  <a:pt x="0" y="0"/>
                </a:moveTo>
                <a:lnTo>
                  <a:pt x="24384000" y="0"/>
                </a:lnTo>
                <a:lnTo>
                  <a:pt x="24384000" y="13716000"/>
                </a:lnTo>
                <a:lnTo>
                  <a:pt x="0" y="137160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p29"/>
          <p:cNvSpPr/>
          <p:nvPr/>
        </p:nvSpPr>
        <p:spPr>
          <a:xfrm>
            <a:off x="857250" y="1600200"/>
            <a:ext cx="16573500" cy="42862"/>
          </a:xfrm>
          <a:custGeom>
            <a:avLst/>
            <a:gdLst/>
            <a:ahLst/>
            <a:cxnLst/>
            <a:rect l="l" t="t" r="r" b="b"/>
            <a:pathLst>
              <a:path w="22098000" h="57150" extrusionOk="0">
                <a:moveTo>
                  <a:pt x="0" y="0"/>
                </a:moveTo>
                <a:lnTo>
                  <a:pt x="22098000" y="0"/>
                </a:lnTo>
                <a:lnTo>
                  <a:pt x="22098000" y="57150"/>
                </a:lnTo>
                <a:lnTo>
                  <a:pt x="0" y="57150"/>
                </a:lnTo>
                <a:close/>
              </a:path>
            </a:pathLst>
          </a:custGeom>
          <a:solidFill>
            <a:srgbClr val="009B4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1" name="Google Shape;311;p29"/>
          <p:cNvSpPr txBox="1"/>
          <p:nvPr/>
        </p:nvSpPr>
        <p:spPr>
          <a:xfrm>
            <a:off x="857250" y="435745"/>
            <a:ext cx="16573500" cy="1125116"/>
          </a:xfrm>
          <a:prstGeom prst="rect">
            <a:avLst/>
          </a:prstGeom>
          <a:noFill/>
          <a:ln>
            <a:noFill/>
          </a:ln>
        </p:spPr>
        <p:txBody>
          <a:bodyPr spcFirstLastPara="1" wrap="square" lIns="0" tIns="0" rIns="0" bIns="0" anchor="t" anchorCtr="0">
            <a:spAutoFit/>
          </a:bodyPr>
          <a:lstStyle/>
          <a:p>
            <a:pPr marL="0" marR="0" lvl="0" indent="0" algn="ctr" rtl="0">
              <a:lnSpc>
                <a:spcPct val="130014"/>
              </a:lnSpc>
              <a:spcBef>
                <a:spcPts val="0"/>
              </a:spcBef>
              <a:spcAft>
                <a:spcPts val="0"/>
              </a:spcAft>
              <a:buClr>
                <a:srgbClr val="000000"/>
              </a:buClr>
              <a:buSzPts val="5624"/>
              <a:buFont typeface="Arial"/>
              <a:buNone/>
            </a:pPr>
            <a:r>
              <a:rPr lang="en-US" sz="5624" b="1" i="0" u="none" strike="noStrike" cap="none">
                <a:solidFill>
                  <a:srgbClr val="004B24"/>
                </a:solidFill>
                <a:latin typeface="Montserrat"/>
                <a:ea typeface="Montserrat"/>
                <a:cs typeface="Montserrat"/>
                <a:sym typeface="Montserrat"/>
              </a:rPr>
              <a:t>HOW TO ACHIEVE 2026 OWN SQ/Q TRADE?</a:t>
            </a:r>
            <a:endParaRPr sz="1400" b="0" i="0" u="none" strike="noStrike" cap="none">
              <a:solidFill>
                <a:srgbClr val="000000"/>
              </a:solidFill>
              <a:latin typeface="Arial"/>
              <a:ea typeface="Arial"/>
              <a:cs typeface="Arial"/>
              <a:sym typeface="Arial"/>
            </a:endParaRPr>
          </a:p>
        </p:txBody>
      </p:sp>
      <p:pic>
        <p:nvPicPr>
          <p:cNvPr id="312" name="Google Shape;312;p29"/>
          <p:cNvPicPr preferRelativeResize="0"/>
          <p:nvPr/>
        </p:nvPicPr>
        <p:blipFill rotWithShape="1">
          <a:blip r:embed="rId4">
            <a:alphaModFix/>
          </a:blip>
          <a:srcRect/>
          <a:stretch/>
        </p:blipFill>
        <p:spPr>
          <a:xfrm>
            <a:off x="2208679" y="1009108"/>
            <a:ext cx="13870642" cy="9247095"/>
          </a:xfrm>
          <a:prstGeom prst="rect">
            <a:avLst/>
          </a:prstGeom>
          <a:noFill/>
          <a:ln>
            <a:noFill/>
          </a:ln>
        </p:spPr>
      </p:pic>
      <p:grpSp>
        <p:nvGrpSpPr>
          <p:cNvPr id="313" name="Google Shape;313;p29"/>
          <p:cNvGrpSpPr/>
          <p:nvPr/>
        </p:nvGrpSpPr>
        <p:grpSpPr>
          <a:xfrm>
            <a:off x="1796430" y="1963925"/>
            <a:ext cx="3407707" cy="2318698"/>
            <a:chOff x="2224306" y="1962896"/>
            <a:chExt cx="4316506" cy="2659996"/>
          </a:xfrm>
        </p:grpSpPr>
        <p:sp>
          <p:nvSpPr>
            <p:cNvPr id="314" name="Google Shape;314;p29"/>
            <p:cNvSpPr/>
            <p:nvPr/>
          </p:nvSpPr>
          <p:spPr>
            <a:xfrm>
              <a:off x="2224306" y="1962896"/>
              <a:ext cx="4316506" cy="2659996"/>
            </a:xfrm>
            <a:prstGeom prst="wedgeRoundRectCallout">
              <a:avLst>
                <a:gd name="adj1" fmla="val -20833"/>
                <a:gd name="adj2" fmla="val 62500"/>
                <a:gd name="adj3" fmla="val 0"/>
              </a:avLst>
            </a:prstGeom>
            <a:gradFill>
              <a:gsLst>
                <a:gs pos="0">
                  <a:srgbClr val="A0C94A"/>
                </a:gs>
                <a:gs pos="100000">
                  <a:srgbClr val="DBFF9C"/>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5" name="Google Shape;315;p29"/>
            <p:cNvSpPr txBox="1"/>
            <p:nvPr/>
          </p:nvSpPr>
          <p:spPr>
            <a:xfrm>
              <a:off x="2678704" y="2301122"/>
              <a:ext cx="3407700" cy="1977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300" b="1" i="0" u="none" strike="noStrike" cap="none">
                  <a:solidFill>
                    <a:srgbClr val="000000"/>
                  </a:solidFill>
                  <a:latin typeface="Arial"/>
                  <a:ea typeface="Arial"/>
                  <a:cs typeface="Arial"/>
                  <a:sym typeface="Arial"/>
                </a:rPr>
                <a:t>FAK CARGO</a:t>
              </a:r>
              <a:endParaRPr sz="1300"/>
            </a:p>
          </p:txBody>
        </p:sp>
      </p:grpSp>
      <p:sp>
        <p:nvSpPr>
          <p:cNvPr id="316" name="Google Shape;316;p29"/>
          <p:cNvSpPr/>
          <p:nvPr/>
        </p:nvSpPr>
        <p:spPr>
          <a:xfrm>
            <a:off x="191903" y="6917349"/>
            <a:ext cx="3407707" cy="2318698"/>
          </a:xfrm>
          <a:prstGeom prst="wedgeRoundRectCallout">
            <a:avLst>
              <a:gd name="adj1" fmla="val -20833"/>
              <a:gd name="adj2" fmla="val 62500"/>
              <a:gd name="adj3" fmla="val 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17" name="Google Shape;317;p29"/>
          <p:cNvGrpSpPr/>
          <p:nvPr/>
        </p:nvGrpSpPr>
        <p:grpSpPr>
          <a:xfrm>
            <a:off x="14323643" y="2593901"/>
            <a:ext cx="3407707" cy="2318698"/>
            <a:chOff x="14235145" y="1598030"/>
            <a:chExt cx="3407707" cy="2318698"/>
          </a:xfrm>
        </p:grpSpPr>
        <p:sp>
          <p:nvSpPr>
            <p:cNvPr id="318" name="Google Shape;318;p29"/>
            <p:cNvSpPr/>
            <p:nvPr/>
          </p:nvSpPr>
          <p:spPr>
            <a:xfrm>
              <a:off x="14235145" y="1598030"/>
              <a:ext cx="3407707" cy="2318698"/>
            </a:xfrm>
            <a:prstGeom prst="wedgeRoundRectCallout">
              <a:avLst>
                <a:gd name="adj1" fmla="val -20833"/>
                <a:gd name="adj2" fmla="val 62500"/>
                <a:gd name="adj3" fmla="val 0"/>
              </a:avLst>
            </a:prstGeom>
            <a:gradFill>
              <a:gsLst>
                <a:gs pos="0">
                  <a:srgbClr val="FF932B"/>
                </a:gs>
                <a:gs pos="100000">
                  <a:srgbClr val="FFB673"/>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9" name="Google Shape;319;p29"/>
            <p:cNvSpPr txBox="1"/>
            <p:nvPr/>
          </p:nvSpPr>
          <p:spPr>
            <a:xfrm>
              <a:off x="14334596" y="1880216"/>
              <a:ext cx="3208804"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rgbClr val="000000"/>
                  </a:solidFill>
                  <a:latin typeface="Arial"/>
                  <a:ea typeface="Arial"/>
                  <a:cs typeface="Arial"/>
                  <a:sym typeface="Arial"/>
                </a:rPr>
                <a:t>SPOT CARGO</a:t>
              </a:r>
              <a:endParaRPr/>
            </a:p>
          </p:txBody>
        </p:sp>
      </p:grpSp>
      <p:sp>
        <p:nvSpPr>
          <p:cNvPr id="320" name="Google Shape;320;p29"/>
          <p:cNvSpPr txBox="1"/>
          <p:nvPr/>
        </p:nvSpPr>
        <p:spPr>
          <a:xfrm>
            <a:off x="-14286" y="6819961"/>
            <a:ext cx="3717300" cy="2401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000" b="1" i="0" u="none" strike="noStrike" cap="none">
                <a:solidFill>
                  <a:srgbClr val="000000"/>
                </a:solidFill>
                <a:latin typeface="Arial"/>
                <a:ea typeface="Arial"/>
                <a:cs typeface="Arial"/>
                <a:sym typeface="Arial"/>
              </a:rPr>
              <a:t>PORT TO PORT CARGO</a:t>
            </a:r>
            <a:endParaRPr sz="1000"/>
          </a:p>
        </p:txBody>
      </p:sp>
      <p:sp>
        <p:nvSpPr>
          <p:cNvPr id="321" name="Google Shape;321;p29"/>
          <p:cNvSpPr/>
          <p:nvPr/>
        </p:nvSpPr>
        <p:spPr>
          <a:xfrm>
            <a:off x="12224219" y="7086586"/>
            <a:ext cx="3407707" cy="2318698"/>
          </a:xfrm>
          <a:prstGeom prst="wedgeRoundRectCallout">
            <a:avLst>
              <a:gd name="adj1" fmla="val -20833"/>
              <a:gd name="adj2" fmla="val 62500"/>
              <a:gd name="adj3" fmla="val 0"/>
            </a:avLst>
          </a:prstGeom>
          <a:gradFill>
            <a:gsLst>
              <a:gs pos="0">
                <a:srgbClr val="D13F3B"/>
              </a:gs>
              <a:gs pos="100000">
                <a:srgbClr val="FF999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2" name="Google Shape;322;p29"/>
          <p:cNvSpPr txBox="1"/>
          <p:nvPr/>
        </p:nvSpPr>
        <p:spPr>
          <a:xfrm>
            <a:off x="12224219" y="7286711"/>
            <a:ext cx="3364800" cy="1662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100" b="1" i="0" u="none" strike="noStrike" cap="none">
                <a:solidFill>
                  <a:srgbClr val="000000"/>
                </a:solidFill>
                <a:latin typeface="Arial"/>
                <a:ea typeface="Arial"/>
                <a:cs typeface="Arial"/>
                <a:sym typeface="Arial"/>
              </a:rPr>
              <a:t>ANNUAL TENDERS</a:t>
            </a:r>
            <a:endParaRPr sz="500"/>
          </a:p>
        </p:txBody>
      </p:sp>
      <p:cxnSp>
        <p:nvCxnSpPr>
          <p:cNvPr id="323" name="Google Shape;323;p29"/>
          <p:cNvCxnSpPr/>
          <p:nvPr/>
        </p:nvCxnSpPr>
        <p:spPr>
          <a:xfrm rot="10800000">
            <a:off x="5477995" y="3173506"/>
            <a:ext cx="1775012" cy="0"/>
          </a:xfrm>
          <a:prstGeom prst="straightConnector1">
            <a:avLst/>
          </a:prstGeom>
          <a:noFill/>
          <a:ln w="146050" cap="flat" cmpd="sng">
            <a:solidFill>
              <a:srgbClr val="C00000"/>
            </a:solidFill>
            <a:prstDash val="solid"/>
            <a:round/>
            <a:headEnd type="none" w="sm" len="sm"/>
            <a:tailEnd type="stealth" w="med" len="med"/>
          </a:ln>
        </p:spPr>
      </p:cxnSp>
      <p:cxnSp>
        <p:nvCxnSpPr>
          <p:cNvPr id="324" name="Google Shape;324;p29"/>
          <p:cNvCxnSpPr/>
          <p:nvPr/>
        </p:nvCxnSpPr>
        <p:spPr>
          <a:xfrm rot="10800000">
            <a:off x="3702983" y="8068235"/>
            <a:ext cx="1775012" cy="0"/>
          </a:xfrm>
          <a:prstGeom prst="straightConnector1">
            <a:avLst/>
          </a:prstGeom>
          <a:noFill/>
          <a:ln w="146050" cap="flat" cmpd="sng">
            <a:solidFill>
              <a:srgbClr val="C00000"/>
            </a:solidFill>
            <a:prstDash val="solid"/>
            <a:round/>
            <a:headEnd type="none" w="sm" len="sm"/>
            <a:tailEnd type="stealth" w="med" len="med"/>
          </a:ln>
        </p:spPr>
      </p:cxnSp>
      <p:cxnSp>
        <p:nvCxnSpPr>
          <p:cNvPr id="325" name="Google Shape;325;p29"/>
          <p:cNvCxnSpPr/>
          <p:nvPr/>
        </p:nvCxnSpPr>
        <p:spPr>
          <a:xfrm rot="10800000" flipH="1">
            <a:off x="13181760" y="5374402"/>
            <a:ext cx="1771369" cy="20170"/>
          </a:xfrm>
          <a:prstGeom prst="straightConnector1">
            <a:avLst/>
          </a:prstGeom>
          <a:noFill/>
          <a:ln w="146050" cap="flat" cmpd="sng">
            <a:solidFill>
              <a:srgbClr val="C00000"/>
            </a:solidFill>
            <a:prstDash val="solid"/>
            <a:round/>
            <a:headEnd type="none" w="sm" len="sm"/>
            <a:tailEnd type="stealth" w="med" len="med"/>
          </a:ln>
        </p:spPr>
      </p:cxnSp>
      <p:cxnSp>
        <p:nvCxnSpPr>
          <p:cNvPr id="326" name="Google Shape;326;p29"/>
          <p:cNvCxnSpPr/>
          <p:nvPr/>
        </p:nvCxnSpPr>
        <p:spPr>
          <a:xfrm>
            <a:off x="10260106" y="8370855"/>
            <a:ext cx="1817318" cy="0"/>
          </a:xfrm>
          <a:prstGeom prst="straightConnector1">
            <a:avLst/>
          </a:prstGeom>
          <a:noFill/>
          <a:ln w="146050" cap="flat" cmpd="sng">
            <a:solidFill>
              <a:srgbClr val="C00000"/>
            </a:solidFill>
            <a:prstDash val="solid"/>
            <a:round/>
            <a:headEnd type="none" w="sm" len="sm"/>
            <a:tailEnd type="stealth"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2" descr="image.png"/>
          <p:cNvSpPr/>
          <p:nvPr/>
        </p:nvSpPr>
        <p:spPr>
          <a:xfrm>
            <a:off x="0" y="13447"/>
            <a:ext cx="18288000" cy="10287000"/>
          </a:xfrm>
          <a:custGeom>
            <a:avLst/>
            <a:gdLst/>
            <a:ahLst/>
            <a:cxnLst/>
            <a:rect l="l" t="t" r="r" b="b"/>
            <a:pathLst>
              <a:path w="24384000" h="13716000" extrusionOk="0">
                <a:moveTo>
                  <a:pt x="0" y="0"/>
                </a:moveTo>
                <a:lnTo>
                  <a:pt x="24384000" y="0"/>
                </a:lnTo>
                <a:lnTo>
                  <a:pt x="24384000" y="13716000"/>
                </a:lnTo>
                <a:lnTo>
                  <a:pt x="0" y="137160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6" name="Google Shape;336;p12"/>
          <p:cNvSpPr/>
          <p:nvPr/>
        </p:nvSpPr>
        <p:spPr>
          <a:xfrm>
            <a:off x="9982200" y="1543461"/>
            <a:ext cx="7564562" cy="8411529"/>
          </a:xfrm>
          <a:custGeom>
            <a:avLst/>
            <a:gdLst/>
            <a:ahLst/>
            <a:cxnLst/>
            <a:rect l="l" t="t" r="r" b="b"/>
            <a:pathLst>
              <a:path w="3326995" h="3699503" extrusionOk="0">
                <a:moveTo>
                  <a:pt x="0" y="0"/>
                </a:moveTo>
                <a:lnTo>
                  <a:pt x="2566355" y="0"/>
                </a:lnTo>
                <a:cubicBezTo>
                  <a:pt x="2985930" y="0"/>
                  <a:pt x="3326995" y="379253"/>
                  <a:pt x="3326995" y="845805"/>
                </a:cubicBezTo>
                <a:lnTo>
                  <a:pt x="3326995" y="3699503"/>
                </a:lnTo>
                <a:lnTo>
                  <a:pt x="0" y="3699503"/>
                </a:lnTo>
                <a:lnTo>
                  <a:pt x="0" y="0"/>
                </a:lnTo>
                <a:close/>
              </a:path>
            </a:pathLst>
          </a:custGeom>
          <a:blipFill rotWithShape="1">
            <a:blip r:embed="rId4">
              <a:alphaModFix/>
            </a:blip>
            <a:stretch>
              <a:fillRect l="-2792" r="-279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7" name="Google Shape;337;p12"/>
          <p:cNvSpPr txBox="1"/>
          <p:nvPr/>
        </p:nvSpPr>
        <p:spPr>
          <a:xfrm>
            <a:off x="1028700" y="671512"/>
            <a:ext cx="11544300" cy="7143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725"/>
              <a:buFont typeface="Arial"/>
              <a:buNone/>
            </a:pPr>
            <a:r>
              <a:rPr lang="en-US" sz="4725" b="1" i="0" u="none" strike="noStrike" cap="none">
                <a:solidFill>
                  <a:srgbClr val="004B24"/>
                </a:solidFill>
                <a:latin typeface="Montserrat"/>
                <a:ea typeface="Montserrat"/>
                <a:cs typeface="Montserrat"/>
                <a:sym typeface="Montserrat"/>
              </a:rPr>
              <a:t>2026 ACTION PLAN (Q TRADE)</a:t>
            </a:r>
            <a:endParaRPr sz="1400" b="0" i="0" u="none" strike="noStrike" cap="none">
              <a:solidFill>
                <a:srgbClr val="000000"/>
              </a:solidFill>
              <a:latin typeface="Arial"/>
              <a:ea typeface="Arial"/>
              <a:cs typeface="Arial"/>
              <a:sym typeface="Arial"/>
            </a:endParaRPr>
          </a:p>
        </p:txBody>
      </p:sp>
      <p:sp>
        <p:nvSpPr>
          <p:cNvPr id="338" name="Google Shape;338;p12"/>
          <p:cNvSpPr/>
          <p:nvPr/>
        </p:nvSpPr>
        <p:spPr>
          <a:xfrm>
            <a:off x="857250" y="1600200"/>
            <a:ext cx="16573500" cy="42862"/>
          </a:xfrm>
          <a:custGeom>
            <a:avLst/>
            <a:gdLst/>
            <a:ahLst/>
            <a:cxnLst/>
            <a:rect l="l" t="t" r="r" b="b"/>
            <a:pathLst>
              <a:path w="22098000" h="57150" extrusionOk="0">
                <a:moveTo>
                  <a:pt x="0" y="0"/>
                </a:moveTo>
                <a:lnTo>
                  <a:pt x="22098000" y="0"/>
                </a:lnTo>
                <a:lnTo>
                  <a:pt x="22098000" y="57150"/>
                </a:lnTo>
                <a:lnTo>
                  <a:pt x="0" y="57150"/>
                </a:lnTo>
                <a:close/>
              </a:path>
            </a:pathLst>
          </a:custGeom>
          <a:solidFill>
            <a:srgbClr val="009B4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39" name="Google Shape;339;p12"/>
          <p:cNvGrpSpPr/>
          <p:nvPr/>
        </p:nvGrpSpPr>
        <p:grpSpPr>
          <a:xfrm>
            <a:off x="1028700" y="1802162"/>
            <a:ext cx="8899907" cy="7813326"/>
            <a:chOff x="1844293" y="1623"/>
            <a:chExt cx="8899907" cy="7813326"/>
          </a:xfrm>
        </p:grpSpPr>
        <p:sp>
          <p:nvSpPr>
            <p:cNvPr id="340" name="Google Shape;340;p12"/>
            <p:cNvSpPr/>
            <p:nvPr/>
          </p:nvSpPr>
          <p:spPr>
            <a:xfrm>
              <a:off x="1844293" y="1623"/>
              <a:ext cx="4419302" cy="1767720"/>
            </a:xfrm>
            <a:prstGeom prst="chevron">
              <a:avLst>
                <a:gd name="adj" fmla="val 50000"/>
              </a:avLst>
            </a:prstGeom>
            <a:gradFill>
              <a:gsLst>
                <a:gs pos="0">
                  <a:srgbClr val="982D2B"/>
                </a:gs>
                <a:gs pos="80000">
                  <a:srgbClr val="C83D39"/>
                </a:gs>
                <a:gs pos="100000">
                  <a:srgbClr val="CC3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2"/>
            <p:cNvSpPr txBox="1"/>
            <p:nvPr/>
          </p:nvSpPr>
          <p:spPr>
            <a:xfrm>
              <a:off x="2728153" y="1623"/>
              <a:ext cx="2651582" cy="1767720"/>
            </a:xfrm>
            <a:prstGeom prst="rect">
              <a:avLst/>
            </a:prstGeom>
            <a:noFill/>
            <a:ln>
              <a:noFill/>
            </a:ln>
          </p:spPr>
          <p:txBody>
            <a:bodyPr spcFirstLastPara="1" wrap="square" lIns="82550" tIns="41275" rIns="0" bIns="41275" anchor="ctr" anchorCtr="0">
              <a:noAutofit/>
            </a:bodyPr>
            <a:lstStyle/>
            <a:p>
              <a:pPr marL="0" marR="0" lvl="0" indent="0" algn="ctr" rtl="0">
                <a:lnSpc>
                  <a:spcPct val="90000"/>
                </a:lnSpc>
                <a:spcBef>
                  <a:spcPts val="0"/>
                </a:spcBef>
                <a:spcAft>
                  <a:spcPts val="0"/>
                </a:spcAft>
                <a:buClr>
                  <a:schemeClr val="lt1"/>
                </a:buClr>
                <a:buSzPts val="6500"/>
                <a:buFont typeface="Calibri"/>
                <a:buNone/>
              </a:pPr>
              <a:r>
                <a:rPr lang="en-US" sz="6500" b="1" i="0" u="none" strike="noStrike" cap="none">
                  <a:solidFill>
                    <a:schemeClr val="lt1"/>
                  </a:solidFill>
                  <a:latin typeface="Calibri"/>
                  <a:ea typeface="Calibri"/>
                  <a:cs typeface="Calibri"/>
                  <a:sym typeface="Calibri"/>
                </a:rPr>
                <a:t>WSA</a:t>
              </a:r>
              <a:endParaRPr sz="1400" b="0" i="0" u="none" strike="noStrike" cap="none">
                <a:solidFill>
                  <a:srgbClr val="000000"/>
                </a:solidFill>
                <a:latin typeface="Arial"/>
                <a:ea typeface="Arial"/>
                <a:cs typeface="Arial"/>
                <a:sym typeface="Arial"/>
              </a:endParaRPr>
            </a:p>
          </p:txBody>
        </p:sp>
        <p:sp>
          <p:nvSpPr>
            <p:cNvPr id="342" name="Google Shape;342;p12"/>
            <p:cNvSpPr/>
            <p:nvPr/>
          </p:nvSpPr>
          <p:spPr>
            <a:xfrm>
              <a:off x="5689085" y="151880"/>
              <a:ext cx="5055113" cy="1467208"/>
            </a:xfrm>
            <a:prstGeom prst="chevron">
              <a:avLst>
                <a:gd name="adj" fmla="val 50000"/>
              </a:avLst>
            </a:prstGeom>
            <a:solidFill>
              <a:srgbClr val="E7CFCF">
                <a:alpha val="90196"/>
              </a:srgbClr>
            </a:solidFill>
            <a:ln w="9525" cap="flat" cmpd="sng">
              <a:solidFill>
                <a:srgbClr val="E7CFCF">
                  <a:alpha val="90196"/>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2"/>
            <p:cNvSpPr txBox="1"/>
            <p:nvPr/>
          </p:nvSpPr>
          <p:spPr>
            <a:xfrm>
              <a:off x="6422689" y="151880"/>
              <a:ext cx="3066451" cy="1467208"/>
            </a:xfrm>
            <a:prstGeom prst="rect">
              <a:avLst/>
            </a:prstGeom>
            <a:noFill/>
            <a:ln>
              <a:noFill/>
            </a:ln>
          </p:spPr>
          <p:txBody>
            <a:bodyPr spcFirstLastPara="1" wrap="square" lIns="40625" tIns="20300" rIns="0" bIns="203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DIRECT SERVICE TO MXMZO (TIMSA)</a:t>
              </a:r>
              <a:endParaRPr sz="1400" b="0" i="0" u="none" strike="noStrike" cap="none">
                <a:solidFill>
                  <a:srgbClr val="000000"/>
                </a:solidFill>
                <a:latin typeface="Arial"/>
                <a:ea typeface="Arial"/>
                <a:cs typeface="Arial"/>
                <a:sym typeface="Arial"/>
              </a:endParaRPr>
            </a:p>
          </p:txBody>
        </p:sp>
        <p:sp>
          <p:nvSpPr>
            <p:cNvPr id="344" name="Google Shape;344;p12"/>
            <p:cNvSpPr/>
            <p:nvPr/>
          </p:nvSpPr>
          <p:spPr>
            <a:xfrm>
              <a:off x="1844293" y="2016825"/>
              <a:ext cx="4419302" cy="1767720"/>
            </a:xfrm>
            <a:prstGeom prst="chevron">
              <a:avLst>
                <a:gd name="adj" fmla="val 50000"/>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2"/>
            <p:cNvSpPr txBox="1"/>
            <p:nvPr/>
          </p:nvSpPr>
          <p:spPr>
            <a:xfrm>
              <a:off x="2728153" y="2016825"/>
              <a:ext cx="2651582" cy="1767720"/>
            </a:xfrm>
            <a:prstGeom prst="rect">
              <a:avLst/>
            </a:prstGeom>
            <a:noFill/>
            <a:ln>
              <a:noFill/>
            </a:ln>
          </p:spPr>
          <p:txBody>
            <a:bodyPr spcFirstLastPara="1" wrap="square" lIns="82550" tIns="41275" rIns="0" bIns="41275" anchor="ctr" anchorCtr="0">
              <a:noAutofit/>
            </a:bodyPr>
            <a:lstStyle/>
            <a:p>
              <a:pPr marL="0" marR="0" lvl="0" indent="0" algn="ctr" rtl="0">
                <a:lnSpc>
                  <a:spcPct val="90000"/>
                </a:lnSpc>
                <a:spcBef>
                  <a:spcPts val="0"/>
                </a:spcBef>
                <a:spcAft>
                  <a:spcPts val="0"/>
                </a:spcAft>
                <a:buClr>
                  <a:schemeClr val="lt1"/>
                </a:buClr>
                <a:buSzPts val="6500"/>
                <a:buFont typeface="Calibri"/>
                <a:buNone/>
              </a:pPr>
              <a:r>
                <a:rPr lang="en-US" sz="6500" b="1" i="0" u="none" strike="noStrike" cap="none">
                  <a:solidFill>
                    <a:schemeClr val="lt1"/>
                  </a:solidFill>
                  <a:latin typeface="Calibri"/>
                  <a:ea typeface="Calibri"/>
                  <a:cs typeface="Calibri"/>
                  <a:sym typeface="Calibri"/>
                </a:rPr>
                <a:t>WSA2</a:t>
              </a:r>
              <a:endParaRPr sz="1400" b="0" i="0" u="none" strike="noStrike" cap="none">
                <a:solidFill>
                  <a:srgbClr val="000000"/>
                </a:solidFill>
                <a:latin typeface="Arial"/>
                <a:ea typeface="Arial"/>
                <a:cs typeface="Arial"/>
                <a:sym typeface="Arial"/>
              </a:endParaRPr>
            </a:p>
          </p:txBody>
        </p:sp>
        <p:sp>
          <p:nvSpPr>
            <p:cNvPr id="346" name="Google Shape;346;p12"/>
            <p:cNvSpPr/>
            <p:nvPr/>
          </p:nvSpPr>
          <p:spPr>
            <a:xfrm>
              <a:off x="5689086" y="2167081"/>
              <a:ext cx="5055114" cy="1467208"/>
            </a:xfrm>
            <a:prstGeom prst="chevron">
              <a:avLst>
                <a:gd name="adj" fmla="val 50000"/>
              </a:avLst>
            </a:prstGeom>
            <a:solidFill>
              <a:srgbClr val="DDE5D0">
                <a:alpha val="90196"/>
              </a:srgbClr>
            </a:solidFill>
            <a:ln w="9525" cap="flat" cmpd="sng">
              <a:solidFill>
                <a:srgbClr val="DDE5D0">
                  <a:alpha val="90196"/>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2"/>
            <p:cNvSpPr txBox="1"/>
            <p:nvPr/>
          </p:nvSpPr>
          <p:spPr>
            <a:xfrm>
              <a:off x="6543097" y="2167081"/>
              <a:ext cx="2934416" cy="1467208"/>
            </a:xfrm>
            <a:prstGeom prst="rect">
              <a:avLst/>
            </a:prstGeom>
            <a:noFill/>
            <a:ln>
              <a:noFill/>
            </a:ln>
          </p:spPr>
          <p:txBody>
            <a:bodyPr spcFirstLastPara="1" wrap="square" lIns="40625" tIns="20300" rIns="0" bIns="203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DIRECT SERVICE TO MXLZC</a:t>
              </a:r>
              <a:endParaRPr sz="1400" b="0" i="0" u="none" strike="noStrike" cap="none">
                <a:solidFill>
                  <a:srgbClr val="000000"/>
                </a:solidFill>
                <a:latin typeface="Arial"/>
                <a:ea typeface="Arial"/>
                <a:cs typeface="Arial"/>
                <a:sym typeface="Arial"/>
              </a:endParaRPr>
            </a:p>
          </p:txBody>
        </p:sp>
        <p:sp>
          <p:nvSpPr>
            <p:cNvPr id="348" name="Google Shape;348;p12"/>
            <p:cNvSpPr/>
            <p:nvPr/>
          </p:nvSpPr>
          <p:spPr>
            <a:xfrm>
              <a:off x="1844293" y="4032027"/>
              <a:ext cx="4419302" cy="1767720"/>
            </a:xfrm>
            <a:prstGeom prst="chevron">
              <a:avLst>
                <a:gd name="adj" fmla="val 50000"/>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2"/>
            <p:cNvSpPr txBox="1"/>
            <p:nvPr/>
          </p:nvSpPr>
          <p:spPr>
            <a:xfrm>
              <a:off x="2728153" y="4032027"/>
              <a:ext cx="2651582" cy="1767720"/>
            </a:xfrm>
            <a:prstGeom prst="rect">
              <a:avLst/>
            </a:prstGeom>
            <a:noFill/>
            <a:ln>
              <a:noFill/>
            </a:ln>
          </p:spPr>
          <p:txBody>
            <a:bodyPr spcFirstLastPara="1" wrap="square" lIns="82550" tIns="41275" rIns="0" bIns="41275" anchor="ctr" anchorCtr="0">
              <a:noAutofit/>
            </a:bodyPr>
            <a:lstStyle/>
            <a:p>
              <a:pPr marL="0" marR="0" lvl="0" indent="0" algn="ctr" rtl="0">
                <a:lnSpc>
                  <a:spcPct val="90000"/>
                </a:lnSpc>
                <a:spcBef>
                  <a:spcPts val="0"/>
                </a:spcBef>
                <a:spcAft>
                  <a:spcPts val="0"/>
                </a:spcAft>
                <a:buClr>
                  <a:schemeClr val="lt1"/>
                </a:buClr>
                <a:buSzPts val="6500"/>
                <a:buFont typeface="Calibri"/>
                <a:buNone/>
              </a:pPr>
              <a:r>
                <a:rPr lang="en-US" sz="6500" b="1" i="0" u="none" strike="noStrike" cap="none">
                  <a:solidFill>
                    <a:schemeClr val="lt1"/>
                  </a:solidFill>
                  <a:latin typeface="Calibri"/>
                  <a:ea typeface="Calibri"/>
                  <a:cs typeface="Calibri"/>
                  <a:sym typeface="Calibri"/>
                </a:rPr>
                <a:t>WSA3</a:t>
              </a:r>
              <a:endParaRPr sz="1400" b="0" i="0" u="none" strike="noStrike" cap="none">
                <a:solidFill>
                  <a:srgbClr val="000000"/>
                </a:solidFill>
                <a:latin typeface="Arial"/>
                <a:ea typeface="Arial"/>
                <a:cs typeface="Arial"/>
                <a:sym typeface="Arial"/>
              </a:endParaRPr>
            </a:p>
          </p:txBody>
        </p:sp>
        <p:sp>
          <p:nvSpPr>
            <p:cNvPr id="350" name="Google Shape;350;p12"/>
            <p:cNvSpPr/>
            <p:nvPr/>
          </p:nvSpPr>
          <p:spPr>
            <a:xfrm>
              <a:off x="5689086" y="4182283"/>
              <a:ext cx="5055114" cy="1467208"/>
            </a:xfrm>
            <a:prstGeom prst="chevron">
              <a:avLst>
                <a:gd name="adj" fmla="val 50000"/>
              </a:avLst>
            </a:prstGeom>
            <a:solidFill>
              <a:srgbClr val="D7D1DF">
                <a:alpha val="90196"/>
              </a:srgbClr>
            </a:solidFill>
            <a:ln w="9525" cap="flat" cmpd="sng">
              <a:solidFill>
                <a:srgbClr val="D7D1DF">
                  <a:alpha val="90196"/>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2"/>
            <p:cNvSpPr txBox="1"/>
            <p:nvPr/>
          </p:nvSpPr>
          <p:spPr>
            <a:xfrm>
              <a:off x="6254861" y="4182283"/>
              <a:ext cx="3402105" cy="1467208"/>
            </a:xfrm>
            <a:prstGeom prst="rect">
              <a:avLst/>
            </a:prstGeom>
            <a:noFill/>
            <a:ln>
              <a:noFill/>
            </a:ln>
          </p:spPr>
          <p:txBody>
            <a:bodyPr spcFirstLastPara="1" wrap="square" lIns="40625" tIns="20300" rIns="0" bIns="203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FOCUS ON POL: CNQND / CNXSM TO MXMZO</a:t>
              </a:r>
              <a:endParaRPr sz="1400" b="0" i="0" u="none" strike="noStrike" cap="none">
                <a:solidFill>
                  <a:srgbClr val="000000"/>
                </a:solidFill>
                <a:latin typeface="Arial"/>
                <a:ea typeface="Arial"/>
                <a:cs typeface="Arial"/>
                <a:sym typeface="Arial"/>
              </a:endParaRPr>
            </a:p>
          </p:txBody>
        </p:sp>
        <p:sp>
          <p:nvSpPr>
            <p:cNvPr id="352" name="Google Shape;352;p12"/>
            <p:cNvSpPr/>
            <p:nvPr/>
          </p:nvSpPr>
          <p:spPr>
            <a:xfrm>
              <a:off x="1844293" y="6047229"/>
              <a:ext cx="4419302" cy="1767720"/>
            </a:xfrm>
            <a:prstGeom prst="chevron">
              <a:avLst>
                <a:gd name="adj" fmla="val 50000"/>
              </a:avLst>
            </a:prstGeom>
            <a:gradFill>
              <a:gsLst>
                <a:gs pos="0">
                  <a:srgbClr val="27869E"/>
                </a:gs>
                <a:gs pos="80000">
                  <a:srgbClr val="34B0D0"/>
                </a:gs>
                <a:gs pos="100000">
                  <a:srgbClr val="30B3D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2"/>
            <p:cNvSpPr txBox="1"/>
            <p:nvPr/>
          </p:nvSpPr>
          <p:spPr>
            <a:xfrm>
              <a:off x="2728153" y="6047229"/>
              <a:ext cx="2651582" cy="1767720"/>
            </a:xfrm>
            <a:prstGeom prst="rect">
              <a:avLst/>
            </a:prstGeom>
            <a:noFill/>
            <a:ln>
              <a:noFill/>
            </a:ln>
          </p:spPr>
          <p:txBody>
            <a:bodyPr spcFirstLastPara="1" wrap="square" lIns="82550" tIns="41275" rIns="0" bIns="41275" anchor="ctr" anchorCtr="0">
              <a:noAutofit/>
            </a:bodyPr>
            <a:lstStyle/>
            <a:p>
              <a:pPr marL="0" marR="0" lvl="0" indent="0" algn="ctr" rtl="0">
                <a:lnSpc>
                  <a:spcPct val="90000"/>
                </a:lnSpc>
                <a:spcBef>
                  <a:spcPts val="0"/>
                </a:spcBef>
                <a:spcAft>
                  <a:spcPts val="0"/>
                </a:spcAft>
                <a:buClr>
                  <a:schemeClr val="lt1"/>
                </a:buClr>
                <a:buSzPts val="6500"/>
                <a:buFont typeface="Calibri"/>
                <a:buNone/>
              </a:pPr>
              <a:r>
                <a:rPr lang="en-US" sz="6500" b="1" i="0" u="none" strike="noStrike" cap="none">
                  <a:solidFill>
                    <a:schemeClr val="lt1"/>
                  </a:solidFill>
                  <a:latin typeface="Calibri"/>
                  <a:ea typeface="Calibri"/>
                  <a:cs typeface="Calibri"/>
                  <a:sym typeface="Calibri"/>
                </a:rPr>
                <a:t>WSA6</a:t>
              </a:r>
              <a:endParaRPr sz="1400" b="0" i="0" u="none" strike="noStrike" cap="none">
                <a:solidFill>
                  <a:srgbClr val="000000"/>
                </a:solidFill>
                <a:latin typeface="Arial"/>
                <a:ea typeface="Arial"/>
                <a:cs typeface="Arial"/>
                <a:sym typeface="Arial"/>
              </a:endParaRPr>
            </a:p>
          </p:txBody>
        </p:sp>
        <p:sp>
          <p:nvSpPr>
            <p:cNvPr id="354" name="Google Shape;354;p12"/>
            <p:cNvSpPr/>
            <p:nvPr/>
          </p:nvSpPr>
          <p:spPr>
            <a:xfrm>
              <a:off x="5689086" y="6047227"/>
              <a:ext cx="5055114" cy="1740768"/>
            </a:xfrm>
            <a:prstGeom prst="chevron">
              <a:avLst>
                <a:gd name="adj" fmla="val 50000"/>
              </a:avLst>
            </a:prstGeom>
            <a:solidFill>
              <a:srgbClr val="CDE1E8">
                <a:alpha val="90196"/>
              </a:srgbClr>
            </a:solidFill>
            <a:ln w="9525" cap="flat" cmpd="sng">
              <a:solidFill>
                <a:srgbClr val="CDE1E8">
                  <a:alpha val="90196"/>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2"/>
            <p:cNvSpPr txBox="1"/>
            <p:nvPr/>
          </p:nvSpPr>
          <p:spPr>
            <a:xfrm>
              <a:off x="5883398" y="6109103"/>
              <a:ext cx="4369830" cy="1678892"/>
            </a:xfrm>
            <a:prstGeom prst="rect">
              <a:avLst/>
            </a:prstGeom>
            <a:noFill/>
            <a:ln>
              <a:noFill/>
            </a:ln>
          </p:spPr>
          <p:txBody>
            <a:bodyPr spcFirstLastPara="1" wrap="square" lIns="40625" tIns="20300" rIns="0" bIns="20300" anchor="ctr" anchorCtr="0">
              <a:noAutofit/>
            </a:bodyPr>
            <a:lstStyle/>
            <a:p>
              <a:pPr marL="0" marR="0" lvl="0" indent="0" algn="ctr" rtl="0">
                <a:lnSpc>
                  <a:spcPct val="90000"/>
                </a:lnSpc>
                <a:spcBef>
                  <a:spcPts val="0"/>
                </a:spcBef>
                <a:spcAft>
                  <a:spcPts val="0"/>
                </a:spcAft>
                <a:buNone/>
              </a:pPr>
              <a:r>
                <a:rPr lang="en-US" sz="3100" b="0" i="0" u="none" strike="noStrike" cap="none">
                  <a:solidFill>
                    <a:schemeClr val="dk1"/>
                  </a:solidFill>
                  <a:latin typeface="Calibri"/>
                  <a:ea typeface="Calibri"/>
                  <a:cs typeface="Calibri"/>
                  <a:sym typeface="Calibri"/>
                </a:rPr>
                <a:t>FOCUS ON POL: CNQND/ KRPUS – MXLZC</a:t>
              </a:r>
              <a:endParaRPr/>
            </a:p>
            <a:p>
              <a:pPr marL="0" marR="0" lvl="0" indent="0" algn="ctr" rtl="0">
                <a:lnSpc>
                  <a:spcPct val="90000"/>
                </a:lnSpc>
                <a:spcBef>
                  <a:spcPts val="0"/>
                </a:spcBef>
                <a:spcAft>
                  <a:spcPts val="0"/>
                </a:spcAft>
                <a:buNone/>
              </a:pPr>
              <a:r>
                <a:rPr lang="en-US" sz="3100" b="0" i="0" u="none" strike="noStrike" cap="none">
                  <a:solidFill>
                    <a:schemeClr val="dk1"/>
                  </a:solidFill>
                  <a:latin typeface="Calibri"/>
                  <a:ea typeface="Calibri"/>
                  <a:cs typeface="Calibri"/>
                  <a:sym typeface="Calibri"/>
                </a:rPr>
                <a:t>DIRECT SERVICE TO MXDHJ</a:t>
              </a:r>
              <a:endParaRPr sz="3100" b="0" i="0" u="none" strike="noStrike" cap="none">
                <a:solidFill>
                  <a:srgbClr val="000000"/>
                </a:solidFill>
                <a:latin typeface="Arial"/>
                <a:ea typeface="Arial"/>
                <a:cs typeface="Arial"/>
                <a:sym typeface="Arial"/>
              </a:endParaRPr>
            </a:p>
          </p:txBody>
        </p:sp>
      </p:grpSp>
      <p:sp>
        <p:nvSpPr>
          <p:cNvPr id="356" name="Google Shape;356;p12"/>
          <p:cNvSpPr txBox="1"/>
          <p:nvPr/>
        </p:nvSpPr>
        <p:spPr>
          <a:xfrm>
            <a:off x="10898882" y="3695700"/>
            <a:ext cx="126669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366092"/>
                </a:solidFill>
                <a:latin typeface="ADLaM Display"/>
                <a:ea typeface="ADLaM Display"/>
                <a:cs typeface="ADLaM Display"/>
                <a:sym typeface="ADLaM Display"/>
              </a:rPr>
              <a:t>2026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p:nvPr/>
        </p:nvSpPr>
        <p:spPr>
          <a:xfrm>
            <a:off x="857250" y="1457325"/>
            <a:ext cx="16573500" cy="42862"/>
          </a:xfrm>
          <a:custGeom>
            <a:avLst/>
            <a:gdLst/>
            <a:ahLst/>
            <a:cxnLst/>
            <a:rect l="l" t="t" r="r" b="b"/>
            <a:pathLst>
              <a:path w="22098000" h="57150" extrusionOk="0">
                <a:moveTo>
                  <a:pt x="0" y="0"/>
                </a:moveTo>
                <a:lnTo>
                  <a:pt x="22098000" y="0"/>
                </a:lnTo>
                <a:lnTo>
                  <a:pt x="22098000" y="57150"/>
                </a:lnTo>
                <a:lnTo>
                  <a:pt x="0" y="57150"/>
                </a:lnTo>
                <a:close/>
              </a:path>
            </a:pathLst>
          </a:custGeom>
          <a:solidFill>
            <a:srgbClr val="009B4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p2"/>
          <p:cNvSpPr/>
          <p:nvPr/>
        </p:nvSpPr>
        <p:spPr>
          <a:xfrm>
            <a:off x="1278114" y="1725754"/>
            <a:ext cx="15731773" cy="8388178"/>
          </a:xfrm>
          <a:custGeom>
            <a:avLst/>
            <a:gdLst/>
            <a:ahLst/>
            <a:cxnLst/>
            <a:rect l="l" t="t" r="r" b="b"/>
            <a:pathLst>
              <a:path w="15731773" h="8388178" extrusionOk="0">
                <a:moveTo>
                  <a:pt x="0" y="0"/>
                </a:moveTo>
                <a:lnTo>
                  <a:pt x="15731772" y="0"/>
                </a:lnTo>
                <a:lnTo>
                  <a:pt x="15731772" y="8388178"/>
                </a:lnTo>
                <a:lnTo>
                  <a:pt x="0" y="8388178"/>
                </a:lnTo>
                <a:lnTo>
                  <a:pt x="0" y="0"/>
                </a:lnTo>
                <a:close/>
              </a:path>
            </a:pathLst>
          </a:custGeom>
          <a:blipFill rotWithShape="1">
            <a:blip r:embed="rId3">
              <a:alphaModFix/>
            </a:blip>
            <a:stretch>
              <a:fillRect t="-3332" b="-333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p2"/>
          <p:cNvSpPr txBox="1"/>
          <p:nvPr/>
        </p:nvSpPr>
        <p:spPr>
          <a:xfrm>
            <a:off x="857250" y="571500"/>
            <a:ext cx="17402175" cy="78581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725"/>
              <a:buFont typeface="Arial"/>
              <a:buNone/>
            </a:pPr>
            <a:r>
              <a:rPr lang="en-US" sz="4725" b="1" i="0" u="none" strike="noStrike" cap="none">
                <a:solidFill>
                  <a:srgbClr val="004B24"/>
                </a:solidFill>
                <a:latin typeface="Montserrat"/>
                <a:ea typeface="Montserrat"/>
                <a:cs typeface="Montserrat"/>
                <a:sym typeface="Montserrat"/>
              </a:rPr>
              <a:t>AGENDA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descr="image.png"/>
          <p:cNvSpPr/>
          <p:nvPr/>
        </p:nvSpPr>
        <p:spPr>
          <a:xfrm>
            <a:off x="778962" y="1288284"/>
            <a:ext cx="16967454" cy="8449056"/>
          </a:xfrm>
          <a:custGeom>
            <a:avLst/>
            <a:gdLst/>
            <a:ahLst/>
            <a:cxnLst/>
            <a:rect l="l" t="t" r="r" b="b"/>
            <a:pathLst>
              <a:path w="22623272" h="11265408" extrusionOk="0">
                <a:moveTo>
                  <a:pt x="0" y="0"/>
                </a:moveTo>
                <a:lnTo>
                  <a:pt x="22623272" y="0"/>
                </a:lnTo>
                <a:lnTo>
                  <a:pt x="22623272" y="11265408"/>
                </a:lnTo>
                <a:lnTo>
                  <a:pt x="0" y="11265408"/>
                </a:lnTo>
                <a:lnTo>
                  <a:pt x="0" y="0"/>
                </a:lnTo>
                <a:close/>
              </a:path>
            </a:pathLst>
          </a:custGeom>
          <a:blipFill rotWithShape="1">
            <a:blip r:embed="rId3">
              <a:alphaModFix/>
            </a:blip>
            <a:stretch>
              <a:fillRect b="-1296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 name="Google Shape;115;p3"/>
          <p:cNvSpPr txBox="1"/>
          <p:nvPr/>
        </p:nvSpPr>
        <p:spPr>
          <a:xfrm>
            <a:off x="1399308" y="362493"/>
            <a:ext cx="6747167" cy="727119"/>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725"/>
              <a:buFont typeface="Arial"/>
              <a:buNone/>
            </a:pPr>
            <a:r>
              <a:rPr lang="en-US" sz="4725" b="1" i="0" u="none" strike="noStrike" cap="none">
                <a:solidFill>
                  <a:srgbClr val="004B24"/>
                </a:solidFill>
                <a:latin typeface="Montserrat"/>
                <a:ea typeface="Montserrat"/>
                <a:cs typeface="Montserrat"/>
                <a:sym typeface="Montserrat"/>
              </a:rPr>
              <a:t>ECONOMIC STATUS</a:t>
            </a:r>
            <a:endParaRPr sz="1400" b="0" i="0" u="none" strike="noStrike" cap="none">
              <a:solidFill>
                <a:srgbClr val="000000"/>
              </a:solidFill>
              <a:latin typeface="Arial"/>
              <a:ea typeface="Arial"/>
              <a:cs typeface="Arial"/>
              <a:sym typeface="Arial"/>
            </a:endParaRPr>
          </a:p>
        </p:txBody>
      </p:sp>
      <p:sp>
        <p:nvSpPr>
          <p:cNvPr id="116" name="Google Shape;116;p3"/>
          <p:cNvSpPr/>
          <p:nvPr/>
        </p:nvSpPr>
        <p:spPr>
          <a:xfrm>
            <a:off x="857250" y="1671638"/>
            <a:ext cx="16573500" cy="28766"/>
          </a:xfrm>
          <a:custGeom>
            <a:avLst/>
            <a:gdLst/>
            <a:ahLst/>
            <a:cxnLst/>
            <a:rect l="l" t="t" r="r" b="b"/>
            <a:pathLst>
              <a:path w="22098000" h="38354" extrusionOk="0">
                <a:moveTo>
                  <a:pt x="0" y="0"/>
                </a:moveTo>
                <a:lnTo>
                  <a:pt x="22098000" y="0"/>
                </a:lnTo>
                <a:lnTo>
                  <a:pt x="22098000" y="38354"/>
                </a:lnTo>
                <a:lnTo>
                  <a:pt x="0" y="38354"/>
                </a:lnTo>
                <a:close/>
              </a:path>
            </a:pathLst>
          </a:custGeom>
          <a:solidFill>
            <a:srgbClr val="E2E8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17" name="Google Shape;117;p3"/>
          <p:cNvGrpSpPr/>
          <p:nvPr/>
        </p:nvGrpSpPr>
        <p:grpSpPr>
          <a:xfrm>
            <a:off x="1117025" y="1648911"/>
            <a:ext cx="7103935" cy="1846897"/>
            <a:chOff x="0" y="0"/>
            <a:chExt cx="9471914" cy="2462530"/>
          </a:xfrm>
        </p:grpSpPr>
        <p:sp>
          <p:nvSpPr>
            <p:cNvPr id="118" name="Google Shape;118;p3"/>
            <p:cNvSpPr/>
            <p:nvPr/>
          </p:nvSpPr>
          <p:spPr>
            <a:xfrm>
              <a:off x="25400" y="25400"/>
              <a:ext cx="9421114" cy="2411730"/>
            </a:xfrm>
            <a:custGeom>
              <a:avLst/>
              <a:gdLst/>
              <a:ahLst/>
              <a:cxnLst/>
              <a:rect l="l" t="t" r="r" b="b"/>
              <a:pathLst>
                <a:path w="9421114" h="2411730" extrusionOk="0">
                  <a:moveTo>
                    <a:pt x="0" y="241173"/>
                  </a:moveTo>
                  <a:cubicBezTo>
                    <a:pt x="0" y="107950"/>
                    <a:pt x="109601" y="0"/>
                    <a:pt x="244983" y="0"/>
                  </a:cubicBezTo>
                  <a:lnTo>
                    <a:pt x="9176131" y="0"/>
                  </a:lnTo>
                  <a:cubicBezTo>
                    <a:pt x="9311387" y="0"/>
                    <a:pt x="9421114" y="107950"/>
                    <a:pt x="9421114" y="241173"/>
                  </a:cubicBezTo>
                  <a:lnTo>
                    <a:pt x="9421114" y="2170557"/>
                  </a:lnTo>
                  <a:cubicBezTo>
                    <a:pt x="9421114" y="2303780"/>
                    <a:pt x="9311513" y="2411730"/>
                    <a:pt x="9176131" y="2411730"/>
                  </a:cubicBezTo>
                  <a:lnTo>
                    <a:pt x="244983" y="2411730"/>
                  </a:lnTo>
                  <a:cubicBezTo>
                    <a:pt x="109601" y="2411730"/>
                    <a:pt x="0" y="2303653"/>
                    <a:pt x="0" y="2170557"/>
                  </a:cubicBezTo>
                  <a:close/>
                </a:path>
              </a:pathLst>
            </a:custGeom>
            <a:solidFill>
              <a:srgbClr val="4BACC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3"/>
            <p:cNvSpPr/>
            <p:nvPr/>
          </p:nvSpPr>
          <p:spPr>
            <a:xfrm>
              <a:off x="0" y="0"/>
              <a:ext cx="9471914" cy="2462530"/>
            </a:xfrm>
            <a:custGeom>
              <a:avLst/>
              <a:gdLst/>
              <a:ahLst/>
              <a:cxnLst/>
              <a:rect l="l" t="t" r="r" b="b"/>
              <a:pathLst>
                <a:path w="9471914" h="2462530" extrusionOk="0">
                  <a:moveTo>
                    <a:pt x="0" y="266573"/>
                  </a:moveTo>
                  <a:cubicBezTo>
                    <a:pt x="0" y="118999"/>
                    <a:pt x="121412" y="0"/>
                    <a:pt x="270383" y="0"/>
                  </a:cubicBezTo>
                  <a:lnTo>
                    <a:pt x="9201531" y="0"/>
                  </a:lnTo>
                  <a:lnTo>
                    <a:pt x="9201531" y="25400"/>
                  </a:lnTo>
                  <a:lnTo>
                    <a:pt x="9201531" y="0"/>
                  </a:lnTo>
                  <a:cubicBezTo>
                    <a:pt x="9350502" y="0"/>
                    <a:pt x="9471914" y="118999"/>
                    <a:pt x="9471914" y="266573"/>
                  </a:cubicBezTo>
                  <a:lnTo>
                    <a:pt x="9446514" y="266573"/>
                  </a:lnTo>
                  <a:lnTo>
                    <a:pt x="9471914" y="266573"/>
                  </a:lnTo>
                  <a:lnTo>
                    <a:pt x="9471914" y="2195957"/>
                  </a:lnTo>
                  <a:lnTo>
                    <a:pt x="9446514" y="2195957"/>
                  </a:lnTo>
                  <a:lnTo>
                    <a:pt x="9471914" y="2195957"/>
                  </a:lnTo>
                  <a:cubicBezTo>
                    <a:pt x="9471914" y="2343531"/>
                    <a:pt x="9350502" y="2462530"/>
                    <a:pt x="9201531" y="2462530"/>
                  </a:cubicBezTo>
                  <a:lnTo>
                    <a:pt x="9201531" y="2437130"/>
                  </a:lnTo>
                  <a:lnTo>
                    <a:pt x="9201531" y="2462530"/>
                  </a:lnTo>
                  <a:lnTo>
                    <a:pt x="270383" y="2462530"/>
                  </a:lnTo>
                  <a:lnTo>
                    <a:pt x="270383" y="2437130"/>
                  </a:lnTo>
                  <a:lnTo>
                    <a:pt x="270383" y="2462530"/>
                  </a:lnTo>
                  <a:cubicBezTo>
                    <a:pt x="121412" y="2462530"/>
                    <a:pt x="0" y="2343531"/>
                    <a:pt x="0" y="2195957"/>
                  </a:cubicBezTo>
                  <a:lnTo>
                    <a:pt x="0" y="266573"/>
                  </a:lnTo>
                  <a:lnTo>
                    <a:pt x="25400" y="266573"/>
                  </a:lnTo>
                  <a:lnTo>
                    <a:pt x="0" y="266573"/>
                  </a:lnTo>
                  <a:moveTo>
                    <a:pt x="50800" y="266573"/>
                  </a:moveTo>
                  <a:lnTo>
                    <a:pt x="50800" y="2195957"/>
                  </a:lnTo>
                  <a:lnTo>
                    <a:pt x="25400" y="2195957"/>
                  </a:lnTo>
                  <a:lnTo>
                    <a:pt x="50800" y="2195957"/>
                  </a:lnTo>
                  <a:cubicBezTo>
                    <a:pt x="50800" y="2314702"/>
                    <a:pt x="148717" y="2411730"/>
                    <a:pt x="270383" y="2411730"/>
                  </a:cubicBezTo>
                  <a:lnTo>
                    <a:pt x="9201531" y="2411730"/>
                  </a:lnTo>
                  <a:cubicBezTo>
                    <a:pt x="9323198" y="2411730"/>
                    <a:pt x="9421114" y="2314702"/>
                    <a:pt x="9421114" y="2195957"/>
                  </a:cubicBezTo>
                  <a:lnTo>
                    <a:pt x="9421114" y="266573"/>
                  </a:lnTo>
                  <a:cubicBezTo>
                    <a:pt x="9421114" y="147828"/>
                    <a:pt x="9323198" y="50800"/>
                    <a:pt x="9201531" y="50800"/>
                  </a:cubicBezTo>
                  <a:lnTo>
                    <a:pt x="270383" y="50800"/>
                  </a:lnTo>
                  <a:lnTo>
                    <a:pt x="270383" y="25400"/>
                  </a:lnTo>
                  <a:lnTo>
                    <a:pt x="270383" y="50800"/>
                  </a:lnTo>
                  <a:cubicBezTo>
                    <a:pt x="148717" y="50800"/>
                    <a:pt x="50800" y="147828"/>
                    <a:pt x="50800" y="266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0" name="Google Shape;120;p3"/>
          <p:cNvSpPr txBox="1"/>
          <p:nvPr/>
        </p:nvSpPr>
        <p:spPr>
          <a:xfrm>
            <a:off x="2787263" y="1744161"/>
            <a:ext cx="5357479" cy="1296381"/>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Clr>
                <a:srgbClr val="000000"/>
              </a:buClr>
              <a:buSzPts val="3000"/>
              <a:buFont typeface="Arial"/>
              <a:buNone/>
            </a:pPr>
            <a:r>
              <a:rPr lang="en-US" sz="3000" b="1" i="0" u="none" strike="noStrike" cap="none">
                <a:solidFill>
                  <a:srgbClr val="FFFFFF"/>
                </a:solidFill>
                <a:latin typeface="Arial"/>
                <a:ea typeface="Arial"/>
                <a:cs typeface="Arial"/>
                <a:sym typeface="Arial"/>
              </a:rPr>
              <a:t>Slow Recovery</a:t>
            </a:r>
            <a:endParaRPr sz="1400" b="0" i="0" u="none" strike="noStrike" cap="none">
              <a:solidFill>
                <a:srgbClr val="000000"/>
              </a:solidFill>
              <a:latin typeface="Arial"/>
              <a:ea typeface="Arial"/>
              <a:cs typeface="Arial"/>
              <a:sym typeface="Arial"/>
            </a:endParaRPr>
          </a:p>
          <a:p>
            <a:pPr marL="434340" marR="0" lvl="2" indent="-152400" algn="l" rtl="0">
              <a:lnSpc>
                <a:spcPct val="108000"/>
              </a:lnSpc>
              <a:spcBef>
                <a:spcPts val="0"/>
              </a:spcBef>
              <a:spcAft>
                <a:spcPts val="0"/>
              </a:spcAft>
              <a:buClr>
                <a:srgbClr val="FFFFFF"/>
              </a:buClr>
              <a:buSzPts val="2400"/>
              <a:buFont typeface="Arial"/>
              <a:buChar char="⚬"/>
            </a:pPr>
            <a:r>
              <a:rPr lang="en-US" sz="2400" b="1" i="0" u="none" strike="noStrike" cap="none">
                <a:solidFill>
                  <a:srgbClr val="FFFFFF"/>
                </a:solidFill>
                <a:latin typeface="Arial"/>
                <a:ea typeface="Arial"/>
                <a:cs typeface="Arial"/>
                <a:sym typeface="Arial"/>
              </a:rPr>
              <a:t>0.5% - 0.7% in 2025 </a:t>
            </a:r>
            <a:endParaRPr sz="1400" b="0" i="0" u="none" strike="noStrike" cap="none">
              <a:solidFill>
                <a:srgbClr val="000000"/>
              </a:solidFill>
              <a:latin typeface="Arial"/>
              <a:ea typeface="Arial"/>
              <a:cs typeface="Arial"/>
              <a:sym typeface="Arial"/>
            </a:endParaRPr>
          </a:p>
          <a:p>
            <a:pPr marL="434340" marR="0" lvl="2" indent="-152400" algn="l" rtl="0">
              <a:lnSpc>
                <a:spcPct val="108000"/>
              </a:lnSpc>
              <a:spcBef>
                <a:spcPts val="0"/>
              </a:spcBef>
              <a:spcAft>
                <a:spcPts val="0"/>
              </a:spcAft>
              <a:buClr>
                <a:srgbClr val="FFFFFF"/>
              </a:buClr>
              <a:buSzPts val="2400"/>
              <a:buFont typeface="Arial"/>
              <a:buChar char="⚬"/>
            </a:pPr>
            <a:r>
              <a:rPr lang="en-US" sz="2400" b="1" i="0" u="none" strike="noStrike" cap="none">
                <a:solidFill>
                  <a:srgbClr val="FFFFFF"/>
                </a:solidFill>
                <a:latin typeface="Arial"/>
                <a:ea typeface="Arial"/>
                <a:cs typeface="Arial"/>
                <a:sym typeface="Arial"/>
              </a:rPr>
              <a:t>1.3% - 1.5% in 2026</a:t>
            </a:r>
            <a:endParaRPr sz="1400" b="0" i="0" u="none" strike="noStrike" cap="none">
              <a:solidFill>
                <a:srgbClr val="000000"/>
              </a:solidFill>
              <a:latin typeface="Arial"/>
              <a:ea typeface="Arial"/>
              <a:cs typeface="Arial"/>
              <a:sym typeface="Arial"/>
            </a:endParaRPr>
          </a:p>
        </p:txBody>
      </p:sp>
      <p:grpSp>
        <p:nvGrpSpPr>
          <p:cNvPr id="121" name="Google Shape;121;p3"/>
          <p:cNvGrpSpPr/>
          <p:nvPr/>
        </p:nvGrpSpPr>
        <p:grpSpPr>
          <a:xfrm>
            <a:off x="1297905" y="1829791"/>
            <a:ext cx="1451324" cy="1485137"/>
            <a:chOff x="0" y="0"/>
            <a:chExt cx="1935099" cy="1980184"/>
          </a:xfrm>
        </p:grpSpPr>
        <p:sp>
          <p:nvSpPr>
            <p:cNvPr id="122" name="Google Shape;122;p3"/>
            <p:cNvSpPr/>
            <p:nvPr/>
          </p:nvSpPr>
          <p:spPr>
            <a:xfrm>
              <a:off x="25400" y="25400"/>
              <a:ext cx="1884299" cy="1929384"/>
            </a:xfrm>
            <a:custGeom>
              <a:avLst/>
              <a:gdLst/>
              <a:ahLst/>
              <a:cxnLst/>
              <a:rect l="l" t="t" r="r" b="b"/>
              <a:pathLst>
                <a:path w="1884299" h="1929384" extrusionOk="0">
                  <a:moveTo>
                    <a:pt x="0" y="188595"/>
                  </a:moveTo>
                  <a:cubicBezTo>
                    <a:pt x="0" y="84455"/>
                    <a:pt x="84328" y="0"/>
                    <a:pt x="188468" y="0"/>
                  </a:cubicBezTo>
                  <a:lnTo>
                    <a:pt x="1695831" y="0"/>
                  </a:lnTo>
                  <a:cubicBezTo>
                    <a:pt x="1799844" y="0"/>
                    <a:pt x="1884299" y="84455"/>
                    <a:pt x="1884299" y="188595"/>
                  </a:cubicBezTo>
                  <a:lnTo>
                    <a:pt x="1884299" y="1740789"/>
                  </a:lnTo>
                  <a:cubicBezTo>
                    <a:pt x="1884299" y="1844929"/>
                    <a:pt x="1799971" y="1929384"/>
                    <a:pt x="1695831" y="1929384"/>
                  </a:cubicBezTo>
                  <a:lnTo>
                    <a:pt x="188468" y="1929384"/>
                  </a:lnTo>
                  <a:cubicBezTo>
                    <a:pt x="84328" y="1929384"/>
                    <a:pt x="0" y="1844929"/>
                    <a:pt x="0" y="1740789"/>
                  </a:cubicBezTo>
                  <a:close/>
                </a:path>
              </a:pathLst>
            </a:custGeom>
            <a:blipFill rotWithShape="1">
              <a:blip r:embed="rId4">
                <a:alphaModFix/>
              </a:blip>
              <a:stretch>
                <a:fillRect l="-50561" t="-1316" r="-50557" b="-131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3"/>
            <p:cNvSpPr/>
            <p:nvPr/>
          </p:nvSpPr>
          <p:spPr>
            <a:xfrm>
              <a:off x="0" y="0"/>
              <a:ext cx="1935099" cy="1980184"/>
            </a:xfrm>
            <a:custGeom>
              <a:avLst/>
              <a:gdLst/>
              <a:ahLst/>
              <a:cxnLst/>
              <a:rect l="l" t="t" r="r" b="b"/>
              <a:pathLst>
                <a:path w="1935099" h="1980184" extrusionOk="0">
                  <a:moveTo>
                    <a:pt x="0" y="213995"/>
                  </a:moveTo>
                  <a:cubicBezTo>
                    <a:pt x="0" y="95758"/>
                    <a:pt x="95758" y="0"/>
                    <a:pt x="213868" y="0"/>
                  </a:cubicBezTo>
                  <a:lnTo>
                    <a:pt x="1721231" y="0"/>
                  </a:lnTo>
                  <a:lnTo>
                    <a:pt x="1721231" y="25400"/>
                  </a:lnTo>
                  <a:lnTo>
                    <a:pt x="1721231" y="0"/>
                  </a:lnTo>
                  <a:cubicBezTo>
                    <a:pt x="1839341" y="0"/>
                    <a:pt x="1935099" y="95758"/>
                    <a:pt x="1935099" y="213995"/>
                  </a:cubicBezTo>
                  <a:lnTo>
                    <a:pt x="1909699" y="213995"/>
                  </a:lnTo>
                  <a:lnTo>
                    <a:pt x="1935099" y="213995"/>
                  </a:lnTo>
                  <a:lnTo>
                    <a:pt x="1935099" y="1766189"/>
                  </a:lnTo>
                  <a:lnTo>
                    <a:pt x="1909699" y="1766189"/>
                  </a:lnTo>
                  <a:lnTo>
                    <a:pt x="1935099" y="1766189"/>
                  </a:lnTo>
                  <a:cubicBezTo>
                    <a:pt x="1935099" y="1884299"/>
                    <a:pt x="1839341" y="1980184"/>
                    <a:pt x="1721231" y="1980184"/>
                  </a:cubicBezTo>
                  <a:lnTo>
                    <a:pt x="1721231" y="1954784"/>
                  </a:lnTo>
                  <a:lnTo>
                    <a:pt x="1721231" y="1980184"/>
                  </a:lnTo>
                  <a:lnTo>
                    <a:pt x="213868" y="1980184"/>
                  </a:lnTo>
                  <a:lnTo>
                    <a:pt x="213868" y="1954784"/>
                  </a:lnTo>
                  <a:lnTo>
                    <a:pt x="213868" y="1980184"/>
                  </a:lnTo>
                  <a:cubicBezTo>
                    <a:pt x="95758" y="1980184"/>
                    <a:pt x="0" y="1884299"/>
                    <a:pt x="0" y="1766189"/>
                  </a:cubicBezTo>
                  <a:lnTo>
                    <a:pt x="0" y="213995"/>
                  </a:lnTo>
                  <a:lnTo>
                    <a:pt x="25400" y="213995"/>
                  </a:lnTo>
                  <a:lnTo>
                    <a:pt x="0" y="213995"/>
                  </a:lnTo>
                  <a:moveTo>
                    <a:pt x="50800" y="213995"/>
                  </a:moveTo>
                  <a:lnTo>
                    <a:pt x="50800" y="1766189"/>
                  </a:lnTo>
                  <a:lnTo>
                    <a:pt x="25400" y="1766189"/>
                  </a:lnTo>
                  <a:lnTo>
                    <a:pt x="50800" y="1766189"/>
                  </a:lnTo>
                  <a:cubicBezTo>
                    <a:pt x="50800" y="1856359"/>
                    <a:pt x="123825" y="1929384"/>
                    <a:pt x="213868" y="1929384"/>
                  </a:cubicBezTo>
                  <a:lnTo>
                    <a:pt x="1721231" y="1929384"/>
                  </a:lnTo>
                  <a:cubicBezTo>
                    <a:pt x="1811274" y="1929384"/>
                    <a:pt x="1884299" y="1856359"/>
                    <a:pt x="1884299" y="1766189"/>
                  </a:cubicBezTo>
                  <a:lnTo>
                    <a:pt x="1884299" y="213995"/>
                  </a:lnTo>
                  <a:cubicBezTo>
                    <a:pt x="1884299" y="123825"/>
                    <a:pt x="1811274" y="50800"/>
                    <a:pt x="1721231" y="50800"/>
                  </a:cubicBezTo>
                  <a:lnTo>
                    <a:pt x="213868" y="50800"/>
                  </a:lnTo>
                  <a:lnTo>
                    <a:pt x="213868" y="25400"/>
                  </a:lnTo>
                  <a:lnTo>
                    <a:pt x="213868" y="50800"/>
                  </a:lnTo>
                  <a:cubicBezTo>
                    <a:pt x="123825" y="50800"/>
                    <a:pt x="50800" y="123825"/>
                    <a:pt x="50800" y="21399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4" name="Google Shape;124;p3"/>
          <p:cNvGrpSpPr/>
          <p:nvPr/>
        </p:nvGrpSpPr>
        <p:grpSpPr>
          <a:xfrm>
            <a:off x="1117025" y="3665468"/>
            <a:ext cx="7103935" cy="1846897"/>
            <a:chOff x="0" y="0"/>
            <a:chExt cx="9471914" cy="2462530"/>
          </a:xfrm>
        </p:grpSpPr>
        <p:sp>
          <p:nvSpPr>
            <p:cNvPr id="125" name="Google Shape;125;p3"/>
            <p:cNvSpPr/>
            <p:nvPr/>
          </p:nvSpPr>
          <p:spPr>
            <a:xfrm>
              <a:off x="25400" y="25400"/>
              <a:ext cx="9421114" cy="2411730"/>
            </a:xfrm>
            <a:custGeom>
              <a:avLst/>
              <a:gdLst/>
              <a:ahLst/>
              <a:cxnLst/>
              <a:rect l="l" t="t" r="r" b="b"/>
              <a:pathLst>
                <a:path w="9421114" h="2411730" extrusionOk="0">
                  <a:moveTo>
                    <a:pt x="0" y="241173"/>
                  </a:moveTo>
                  <a:cubicBezTo>
                    <a:pt x="0" y="107950"/>
                    <a:pt x="109601" y="0"/>
                    <a:pt x="244983" y="0"/>
                  </a:cubicBezTo>
                  <a:lnTo>
                    <a:pt x="9176131" y="0"/>
                  </a:lnTo>
                  <a:cubicBezTo>
                    <a:pt x="9311387" y="0"/>
                    <a:pt x="9421114" y="107950"/>
                    <a:pt x="9421114" y="241173"/>
                  </a:cubicBezTo>
                  <a:lnTo>
                    <a:pt x="9421114" y="2170557"/>
                  </a:lnTo>
                  <a:cubicBezTo>
                    <a:pt x="9421114" y="2303780"/>
                    <a:pt x="9311513" y="2411730"/>
                    <a:pt x="9176131" y="2411730"/>
                  </a:cubicBezTo>
                  <a:lnTo>
                    <a:pt x="244983" y="2411730"/>
                  </a:lnTo>
                  <a:cubicBezTo>
                    <a:pt x="109601" y="2411730"/>
                    <a:pt x="0" y="2303653"/>
                    <a:pt x="0" y="2170557"/>
                  </a:cubicBezTo>
                  <a:close/>
                </a:path>
              </a:pathLst>
            </a:custGeom>
            <a:solidFill>
              <a:srgbClr val="47D8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3"/>
            <p:cNvSpPr/>
            <p:nvPr/>
          </p:nvSpPr>
          <p:spPr>
            <a:xfrm>
              <a:off x="0" y="0"/>
              <a:ext cx="9471914" cy="2462530"/>
            </a:xfrm>
            <a:custGeom>
              <a:avLst/>
              <a:gdLst/>
              <a:ahLst/>
              <a:cxnLst/>
              <a:rect l="l" t="t" r="r" b="b"/>
              <a:pathLst>
                <a:path w="9471914" h="2462530" extrusionOk="0">
                  <a:moveTo>
                    <a:pt x="0" y="266573"/>
                  </a:moveTo>
                  <a:cubicBezTo>
                    <a:pt x="0" y="118999"/>
                    <a:pt x="121412" y="0"/>
                    <a:pt x="270383" y="0"/>
                  </a:cubicBezTo>
                  <a:lnTo>
                    <a:pt x="9201531" y="0"/>
                  </a:lnTo>
                  <a:lnTo>
                    <a:pt x="9201531" y="25400"/>
                  </a:lnTo>
                  <a:lnTo>
                    <a:pt x="9201531" y="0"/>
                  </a:lnTo>
                  <a:cubicBezTo>
                    <a:pt x="9350502" y="0"/>
                    <a:pt x="9471914" y="118999"/>
                    <a:pt x="9471914" y="266573"/>
                  </a:cubicBezTo>
                  <a:lnTo>
                    <a:pt x="9446514" y="266573"/>
                  </a:lnTo>
                  <a:lnTo>
                    <a:pt x="9471914" y="266573"/>
                  </a:lnTo>
                  <a:lnTo>
                    <a:pt x="9471914" y="2195957"/>
                  </a:lnTo>
                  <a:lnTo>
                    <a:pt x="9446514" y="2195957"/>
                  </a:lnTo>
                  <a:lnTo>
                    <a:pt x="9471914" y="2195957"/>
                  </a:lnTo>
                  <a:cubicBezTo>
                    <a:pt x="9471914" y="2343531"/>
                    <a:pt x="9350502" y="2462530"/>
                    <a:pt x="9201531" y="2462530"/>
                  </a:cubicBezTo>
                  <a:lnTo>
                    <a:pt x="9201531" y="2437130"/>
                  </a:lnTo>
                  <a:lnTo>
                    <a:pt x="9201531" y="2462530"/>
                  </a:lnTo>
                  <a:lnTo>
                    <a:pt x="270383" y="2462530"/>
                  </a:lnTo>
                  <a:lnTo>
                    <a:pt x="270383" y="2437130"/>
                  </a:lnTo>
                  <a:lnTo>
                    <a:pt x="270383" y="2462530"/>
                  </a:lnTo>
                  <a:cubicBezTo>
                    <a:pt x="121412" y="2462530"/>
                    <a:pt x="0" y="2343531"/>
                    <a:pt x="0" y="2195957"/>
                  </a:cubicBezTo>
                  <a:lnTo>
                    <a:pt x="0" y="266573"/>
                  </a:lnTo>
                  <a:lnTo>
                    <a:pt x="25400" y="266573"/>
                  </a:lnTo>
                  <a:lnTo>
                    <a:pt x="0" y="266573"/>
                  </a:lnTo>
                  <a:moveTo>
                    <a:pt x="50800" y="266573"/>
                  </a:moveTo>
                  <a:lnTo>
                    <a:pt x="50800" y="2195957"/>
                  </a:lnTo>
                  <a:lnTo>
                    <a:pt x="25400" y="2195957"/>
                  </a:lnTo>
                  <a:lnTo>
                    <a:pt x="50800" y="2195957"/>
                  </a:lnTo>
                  <a:cubicBezTo>
                    <a:pt x="50800" y="2314702"/>
                    <a:pt x="148717" y="2411730"/>
                    <a:pt x="270383" y="2411730"/>
                  </a:cubicBezTo>
                  <a:lnTo>
                    <a:pt x="9201531" y="2411730"/>
                  </a:lnTo>
                  <a:cubicBezTo>
                    <a:pt x="9323198" y="2411730"/>
                    <a:pt x="9421114" y="2314702"/>
                    <a:pt x="9421114" y="2195957"/>
                  </a:cubicBezTo>
                  <a:lnTo>
                    <a:pt x="9421114" y="266573"/>
                  </a:lnTo>
                  <a:cubicBezTo>
                    <a:pt x="9421114" y="147828"/>
                    <a:pt x="9323198" y="50800"/>
                    <a:pt x="9201531" y="50800"/>
                  </a:cubicBezTo>
                  <a:lnTo>
                    <a:pt x="270383" y="50800"/>
                  </a:lnTo>
                  <a:lnTo>
                    <a:pt x="270383" y="25400"/>
                  </a:lnTo>
                  <a:lnTo>
                    <a:pt x="270383" y="50800"/>
                  </a:lnTo>
                  <a:cubicBezTo>
                    <a:pt x="148717" y="50800"/>
                    <a:pt x="50800" y="147828"/>
                    <a:pt x="50800" y="266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7" name="Google Shape;127;p3"/>
          <p:cNvSpPr txBox="1"/>
          <p:nvPr/>
        </p:nvSpPr>
        <p:spPr>
          <a:xfrm>
            <a:off x="2787263" y="3760718"/>
            <a:ext cx="5357479" cy="1675409"/>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Clr>
                <a:srgbClr val="000000"/>
              </a:buClr>
              <a:buSzPts val="3000"/>
              <a:buFont typeface="Arial"/>
              <a:buNone/>
            </a:pPr>
            <a:r>
              <a:rPr lang="en-US" sz="3000" b="1" i="0" u="none" strike="noStrike" cap="none">
                <a:solidFill>
                  <a:srgbClr val="FFFFFF"/>
                </a:solidFill>
                <a:latin typeface="Arial"/>
                <a:ea typeface="Arial"/>
                <a:cs typeface="Arial"/>
                <a:sym typeface="Arial"/>
              </a:rPr>
              <a:t>Moderate Price Increase</a:t>
            </a:r>
            <a:endParaRPr sz="1400" b="0" i="0" u="none" strike="noStrike" cap="none">
              <a:solidFill>
                <a:srgbClr val="000000"/>
              </a:solidFill>
              <a:latin typeface="Arial"/>
              <a:ea typeface="Arial"/>
              <a:cs typeface="Arial"/>
              <a:sym typeface="Arial"/>
            </a:endParaRPr>
          </a:p>
          <a:p>
            <a:pPr marL="434340" marR="0" lvl="2" indent="-152400" algn="l" rtl="0">
              <a:lnSpc>
                <a:spcPct val="108000"/>
              </a:lnSpc>
              <a:spcBef>
                <a:spcPts val="0"/>
              </a:spcBef>
              <a:spcAft>
                <a:spcPts val="0"/>
              </a:spcAft>
              <a:buClr>
                <a:srgbClr val="FFFFFF"/>
              </a:buClr>
              <a:buSzPts val="2400"/>
              <a:buFont typeface="Arial"/>
              <a:buChar char="⚬"/>
            </a:pPr>
            <a:r>
              <a:rPr lang="en-US" sz="2400" b="1" i="0" u="none" strike="noStrike" cap="none">
                <a:solidFill>
                  <a:srgbClr val="FFFFFF"/>
                </a:solidFill>
                <a:latin typeface="Arial"/>
                <a:ea typeface="Arial"/>
                <a:cs typeface="Arial"/>
                <a:sym typeface="Arial"/>
              </a:rPr>
              <a:t>3.69% for 2025/DEC</a:t>
            </a:r>
            <a:endParaRPr sz="1400" b="0" i="0" u="none" strike="noStrike" cap="none">
              <a:solidFill>
                <a:srgbClr val="000000"/>
              </a:solidFill>
              <a:latin typeface="Arial"/>
              <a:ea typeface="Arial"/>
              <a:cs typeface="Arial"/>
              <a:sym typeface="Arial"/>
            </a:endParaRPr>
          </a:p>
          <a:p>
            <a:pPr marL="434340" marR="0" lvl="2" indent="-152400" algn="l" rtl="0">
              <a:lnSpc>
                <a:spcPct val="108000"/>
              </a:lnSpc>
              <a:spcBef>
                <a:spcPts val="0"/>
              </a:spcBef>
              <a:spcAft>
                <a:spcPts val="0"/>
              </a:spcAft>
              <a:buClr>
                <a:srgbClr val="FFFFFF"/>
              </a:buClr>
              <a:buSzPts val="2400"/>
              <a:buFont typeface="Arial"/>
              <a:buChar char="⚬"/>
            </a:pPr>
            <a:r>
              <a:rPr lang="en-US" sz="2400" b="1" i="0" u="none" strike="noStrike" cap="none">
                <a:solidFill>
                  <a:srgbClr val="FFFFFF"/>
                </a:solidFill>
                <a:latin typeface="Arial"/>
                <a:ea typeface="Arial"/>
                <a:cs typeface="Arial"/>
                <a:sym typeface="Arial"/>
              </a:rPr>
              <a:t>4.0% forecast in 2026</a:t>
            </a:r>
            <a:endParaRPr sz="1400" b="0" i="0" u="none" strike="noStrike" cap="none">
              <a:solidFill>
                <a:srgbClr val="000000"/>
              </a:solidFill>
              <a:latin typeface="Arial"/>
              <a:ea typeface="Arial"/>
              <a:cs typeface="Arial"/>
              <a:sym typeface="Arial"/>
            </a:endParaRPr>
          </a:p>
        </p:txBody>
      </p:sp>
      <p:grpSp>
        <p:nvGrpSpPr>
          <p:cNvPr id="128" name="Google Shape;128;p3"/>
          <p:cNvGrpSpPr/>
          <p:nvPr/>
        </p:nvGrpSpPr>
        <p:grpSpPr>
          <a:xfrm>
            <a:off x="1297905" y="3819430"/>
            <a:ext cx="1451324" cy="1485137"/>
            <a:chOff x="0" y="0"/>
            <a:chExt cx="1935099" cy="1980184"/>
          </a:xfrm>
        </p:grpSpPr>
        <p:sp>
          <p:nvSpPr>
            <p:cNvPr id="129" name="Google Shape;129;p3"/>
            <p:cNvSpPr/>
            <p:nvPr/>
          </p:nvSpPr>
          <p:spPr>
            <a:xfrm>
              <a:off x="25400" y="25400"/>
              <a:ext cx="1884299" cy="1929384"/>
            </a:xfrm>
            <a:custGeom>
              <a:avLst/>
              <a:gdLst/>
              <a:ahLst/>
              <a:cxnLst/>
              <a:rect l="l" t="t" r="r" b="b"/>
              <a:pathLst>
                <a:path w="1884299" h="1929384" extrusionOk="0">
                  <a:moveTo>
                    <a:pt x="0" y="188595"/>
                  </a:moveTo>
                  <a:cubicBezTo>
                    <a:pt x="0" y="84455"/>
                    <a:pt x="84328" y="0"/>
                    <a:pt x="188468" y="0"/>
                  </a:cubicBezTo>
                  <a:lnTo>
                    <a:pt x="1695831" y="0"/>
                  </a:lnTo>
                  <a:cubicBezTo>
                    <a:pt x="1799844" y="0"/>
                    <a:pt x="1884299" y="84455"/>
                    <a:pt x="1884299" y="188595"/>
                  </a:cubicBezTo>
                  <a:lnTo>
                    <a:pt x="1884299" y="1740789"/>
                  </a:lnTo>
                  <a:cubicBezTo>
                    <a:pt x="1884299" y="1844929"/>
                    <a:pt x="1799971" y="1929384"/>
                    <a:pt x="1695831" y="1929384"/>
                  </a:cubicBezTo>
                  <a:lnTo>
                    <a:pt x="188468" y="1929384"/>
                  </a:lnTo>
                  <a:cubicBezTo>
                    <a:pt x="84328" y="1929384"/>
                    <a:pt x="0" y="1844929"/>
                    <a:pt x="0" y="1740789"/>
                  </a:cubicBezTo>
                  <a:close/>
                </a:path>
              </a:pathLst>
            </a:custGeom>
            <a:blipFill rotWithShape="1">
              <a:blip r:embed="rId5">
                <a:alphaModFix/>
              </a:blip>
              <a:stretch>
                <a:fillRect l="-44025" t="-1316" r="-44019" b="-131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3"/>
            <p:cNvSpPr/>
            <p:nvPr/>
          </p:nvSpPr>
          <p:spPr>
            <a:xfrm>
              <a:off x="0" y="0"/>
              <a:ext cx="1935099" cy="1980184"/>
            </a:xfrm>
            <a:custGeom>
              <a:avLst/>
              <a:gdLst/>
              <a:ahLst/>
              <a:cxnLst/>
              <a:rect l="l" t="t" r="r" b="b"/>
              <a:pathLst>
                <a:path w="1935099" h="1980184" extrusionOk="0">
                  <a:moveTo>
                    <a:pt x="0" y="213995"/>
                  </a:moveTo>
                  <a:cubicBezTo>
                    <a:pt x="0" y="95758"/>
                    <a:pt x="95758" y="0"/>
                    <a:pt x="213868" y="0"/>
                  </a:cubicBezTo>
                  <a:lnTo>
                    <a:pt x="1721231" y="0"/>
                  </a:lnTo>
                  <a:lnTo>
                    <a:pt x="1721231" y="25400"/>
                  </a:lnTo>
                  <a:lnTo>
                    <a:pt x="1721231" y="0"/>
                  </a:lnTo>
                  <a:cubicBezTo>
                    <a:pt x="1839341" y="0"/>
                    <a:pt x="1935099" y="95758"/>
                    <a:pt x="1935099" y="213995"/>
                  </a:cubicBezTo>
                  <a:lnTo>
                    <a:pt x="1909699" y="213995"/>
                  </a:lnTo>
                  <a:lnTo>
                    <a:pt x="1935099" y="213995"/>
                  </a:lnTo>
                  <a:lnTo>
                    <a:pt x="1935099" y="1766189"/>
                  </a:lnTo>
                  <a:lnTo>
                    <a:pt x="1909699" y="1766189"/>
                  </a:lnTo>
                  <a:lnTo>
                    <a:pt x="1935099" y="1766189"/>
                  </a:lnTo>
                  <a:cubicBezTo>
                    <a:pt x="1935099" y="1884299"/>
                    <a:pt x="1839341" y="1980184"/>
                    <a:pt x="1721231" y="1980184"/>
                  </a:cubicBezTo>
                  <a:lnTo>
                    <a:pt x="1721231" y="1954784"/>
                  </a:lnTo>
                  <a:lnTo>
                    <a:pt x="1721231" y="1980184"/>
                  </a:lnTo>
                  <a:lnTo>
                    <a:pt x="213868" y="1980184"/>
                  </a:lnTo>
                  <a:lnTo>
                    <a:pt x="213868" y="1954784"/>
                  </a:lnTo>
                  <a:lnTo>
                    <a:pt x="213868" y="1980184"/>
                  </a:lnTo>
                  <a:cubicBezTo>
                    <a:pt x="95758" y="1980184"/>
                    <a:pt x="0" y="1884299"/>
                    <a:pt x="0" y="1766189"/>
                  </a:cubicBezTo>
                  <a:lnTo>
                    <a:pt x="0" y="213995"/>
                  </a:lnTo>
                  <a:lnTo>
                    <a:pt x="25400" y="213995"/>
                  </a:lnTo>
                  <a:lnTo>
                    <a:pt x="0" y="213995"/>
                  </a:lnTo>
                  <a:moveTo>
                    <a:pt x="50800" y="213995"/>
                  </a:moveTo>
                  <a:lnTo>
                    <a:pt x="50800" y="1766189"/>
                  </a:lnTo>
                  <a:lnTo>
                    <a:pt x="25400" y="1766189"/>
                  </a:lnTo>
                  <a:lnTo>
                    <a:pt x="50800" y="1766189"/>
                  </a:lnTo>
                  <a:cubicBezTo>
                    <a:pt x="50800" y="1856359"/>
                    <a:pt x="123825" y="1929384"/>
                    <a:pt x="213868" y="1929384"/>
                  </a:cubicBezTo>
                  <a:lnTo>
                    <a:pt x="1721231" y="1929384"/>
                  </a:lnTo>
                  <a:cubicBezTo>
                    <a:pt x="1811274" y="1929384"/>
                    <a:pt x="1884299" y="1856359"/>
                    <a:pt x="1884299" y="1766189"/>
                  </a:cubicBezTo>
                  <a:lnTo>
                    <a:pt x="1884299" y="213995"/>
                  </a:lnTo>
                  <a:cubicBezTo>
                    <a:pt x="1884299" y="123825"/>
                    <a:pt x="1811274" y="50800"/>
                    <a:pt x="1721231" y="50800"/>
                  </a:cubicBezTo>
                  <a:lnTo>
                    <a:pt x="213868" y="50800"/>
                  </a:lnTo>
                  <a:lnTo>
                    <a:pt x="213868" y="25400"/>
                  </a:lnTo>
                  <a:lnTo>
                    <a:pt x="213868" y="50800"/>
                  </a:lnTo>
                  <a:cubicBezTo>
                    <a:pt x="123825" y="50800"/>
                    <a:pt x="50800" y="123825"/>
                    <a:pt x="50800" y="21399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1" name="Google Shape;131;p3"/>
          <p:cNvGrpSpPr/>
          <p:nvPr/>
        </p:nvGrpSpPr>
        <p:grpSpPr>
          <a:xfrm>
            <a:off x="1117025" y="5628189"/>
            <a:ext cx="7103935" cy="1846897"/>
            <a:chOff x="0" y="0"/>
            <a:chExt cx="9471914" cy="2462530"/>
          </a:xfrm>
        </p:grpSpPr>
        <p:sp>
          <p:nvSpPr>
            <p:cNvPr id="132" name="Google Shape;132;p3"/>
            <p:cNvSpPr/>
            <p:nvPr/>
          </p:nvSpPr>
          <p:spPr>
            <a:xfrm>
              <a:off x="25400" y="25400"/>
              <a:ext cx="9421114" cy="2411730"/>
            </a:xfrm>
            <a:custGeom>
              <a:avLst/>
              <a:gdLst/>
              <a:ahLst/>
              <a:cxnLst/>
              <a:rect l="l" t="t" r="r" b="b"/>
              <a:pathLst>
                <a:path w="9421114" h="2411730" extrusionOk="0">
                  <a:moveTo>
                    <a:pt x="0" y="241173"/>
                  </a:moveTo>
                  <a:cubicBezTo>
                    <a:pt x="0" y="107950"/>
                    <a:pt x="109601" y="0"/>
                    <a:pt x="244983" y="0"/>
                  </a:cubicBezTo>
                  <a:lnTo>
                    <a:pt x="9176131" y="0"/>
                  </a:lnTo>
                  <a:cubicBezTo>
                    <a:pt x="9311387" y="0"/>
                    <a:pt x="9421114" y="107950"/>
                    <a:pt x="9421114" y="241173"/>
                  </a:cubicBezTo>
                  <a:lnTo>
                    <a:pt x="9421114" y="2170557"/>
                  </a:lnTo>
                  <a:cubicBezTo>
                    <a:pt x="9421114" y="2303780"/>
                    <a:pt x="9311513" y="2411730"/>
                    <a:pt x="9176131" y="2411730"/>
                  </a:cubicBezTo>
                  <a:lnTo>
                    <a:pt x="244983" y="2411730"/>
                  </a:lnTo>
                  <a:cubicBezTo>
                    <a:pt x="109601" y="2411730"/>
                    <a:pt x="0" y="2303653"/>
                    <a:pt x="0" y="2170557"/>
                  </a:cubicBezTo>
                  <a:close/>
                </a:path>
              </a:pathLst>
            </a:custGeom>
            <a:solidFill>
              <a:srgbClr val="E9CE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3"/>
            <p:cNvSpPr/>
            <p:nvPr/>
          </p:nvSpPr>
          <p:spPr>
            <a:xfrm>
              <a:off x="0" y="0"/>
              <a:ext cx="9471914" cy="2462530"/>
            </a:xfrm>
            <a:custGeom>
              <a:avLst/>
              <a:gdLst/>
              <a:ahLst/>
              <a:cxnLst/>
              <a:rect l="l" t="t" r="r" b="b"/>
              <a:pathLst>
                <a:path w="9471914" h="2462530" extrusionOk="0">
                  <a:moveTo>
                    <a:pt x="0" y="266573"/>
                  </a:moveTo>
                  <a:cubicBezTo>
                    <a:pt x="0" y="118999"/>
                    <a:pt x="121412" y="0"/>
                    <a:pt x="270383" y="0"/>
                  </a:cubicBezTo>
                  <a:lnTo>
                    <a:pt x="9201531" y="0"/>
                  </a:lnTo>
                  <a:lnTo>
                    <a:pt x="9201531" y="25400"/>
                  </a:lnTo>
                  <a:lnTo>
                    <a:pt x="9201531" y="0"/>
                  </a:lnTo>
                  <a:cubicBezTo>
                    <a:pt x="9350502" y="0"/>
                    <a:pt x="9471914" y="118999"/>
                    <a:pt x="9471914" y="266573"/>
                  </a:cubicBezTo>
                  <a:lnTo>
                    <a:pt x="9446514" y="266573"/>
                  </a:lnTo>
                  <a:lnTo>
                    <a:pt x="9471914" y="266573"/>
                  </a:lnTo>
                  <a:lnTo>
                    <a:pt x="9471914" y="2195957"/>
                  </a:lnTo>
                  <a:lnTo>
                    <a:pt x="9446514" y="2195957"/>
                  </a:lnTo>
                  <a:lnTo>
                    <a:pt x="9471914" y="2195957"/>
                  </a:lnTo>
                  <a:cubicBezTo>
                    <a:pt x="9471914" y="2343531"/>
                    <a:pt x="9350502" y="2462530"/>
                    <a:pt x="9201531" y="2462530"/>
                  </a:cubicBezTo>
                  <a:lnTo>
                    <a:pt x="9201531" y="2437130"/>
                  </a:lnTo>
                  <a:lnTo>
                    <a:pt x="9201531" y="2462530"/>
                  </a:lnTo>
                  <a:lnTo>
                    <a:pt x="270383" y="2462530"/>
                  </a:lnTo>
                  <a:lnTo>
                    <a:pt x="270383" y="2437130"/>
                  </a:lnTo>
                  <a:lnTo>
                    <a:pt x="270383" y="2462530"/>
                  </a:lnTo>
                  <a:cubicBezTo>
                    <a:pt x="121412" y="2462530"/>
                    <a:pt x="0" y="2343531"/>
                    <a:pt x="0" y="2195957"/>
                  </a:cubicBezTo>
                  <a:lnTo>
                    <a:pt x="0" y="266573"/>
                  </a:lnTo>
                  <a:lnTo>
                    <a:pt x="25400" y="266573"/>
                  </a:lnTo>
                  <a:lnTo>
                    <a:pt x="0" y="266573"/>
                  </a:lnTo>
                  <a:moveTo>
                    <a:pt x="50800" y="266573"/>
                  </a:moveTo>
                  <a:lnTo>
                    <a:pt x="50800" y="2195957"/>
                  </a:lnTo>
                  <a:lnTo>
                    <a:pt x="25400" y="2195957"/>
                  </a:lnTo>
                  <a:lnTo>
                    <a:pt x="50800" y="2195957"/>
                  </a:lnTo>
                  <a:cubicBezTo>
                    <a:pt x="50800" y="2314702"/>
                    <a:pt x="148717" y="2411730"/>
                    <a:pt x="270383" y="2411730"/>
                  </a:cubicBezTo>
                  <a:lnTo>
                    <a:pt x="9201531" y="2411730"/>
                  </a:lnTo>
                  <a:cubicBezTo>
                    <a:pt x="9323198" y="2411730"/>
                    <a:pt x="9421114" y="2314702"/>
                    <a:pt x="9421114" y="2195957"/>
                  </a:cubicBezTo>
                  <a:lnTo>
                    <a:pt x="9421114" y="266573"/>
                  </a:lnTo>
                  <a:cubicBezTo>
                    <a:pt x="9421114" y="147828"/>
                    <a:pt x="9323198" y="50800"/>
                    <a:pt x="9201531" y="50800"/>
                  </a:cubicBezTo>
                  <a:lnTo>
                    <a:pt x="270383" y="50800"/>
                  </a:lnTo>
                  <a:lnTo>
                    <a:pt x="270383" y="25400"/>
                  </a:lnTo>
                  <a:lnTo>
                    <a:pt x="270383" y="50800"/>
                  </a:lnTo>
                  <a:cubicBezTo>
                    <a:pt x="148717" y="50800"/>
                    <a:pt x="50800" y="147828"/>
                    <a:pt x="50800" y="266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4" name="Google Shape;134;p3"/>
          <p:cNvGrpSpPr/>
          <p:nvPr/>
        </p:nvGrpSpPr>
        <p:grpSpPr>
          <a:xfrm>
            <a:off x="2711063" y="5628189"/>
            <a:ext cx="5536773" cy="1846863"/>
            <a:chOff x="0" y="0"/>
            <a:chExt cx="7382365" cy="2462484"/>
          </a:xfrm>
        </p:grpSpPr>
        <p:sp>
          <p:nvSpPr>
            <p:cNvPr id="135" name="Google Shape;135;p3"/>
            <p:cNvSpPr/>
            <p:nvPr/>
          </p:nvSpPr>
          <p:spPr>
            <a:xfrm>
              <a:off x="0" y="0"/>
              <a:ext cx="7346502" cy="2462484"/>
            </a:xfrm>
            <a:custGeom>
              <a:avLst/>
              <a:gdLst/>
              <a:ahLst/>
              <a:cxnLst/>
              <a:rect l="l" t="t" r="r" b="b"/>
              <a:pathLst>
                <a:path w="7346502" h="2462484" extrusionOk="0">
                  <a:moveTo>
                    <a:pt x="0" y="0"/>
                  </a:moveTo>
                  <a:lnTo>
                    <a:pt x="7346502" y="0"/>
                  </a:lnTo>
                  <a:lnTo>
                    <a:pt x="7346502" y="2462484"/>
                  </a:lnTo>
                  <a:lnTo>
                    <a:pt x="0" y="2462484"/>
                  </a:lnTo>
                  <a:close/>
                </a:path>
              </a:pathLst>
            </a:custGeom>
            <a:blipFill rotWithShape="1">
              <a:blip r:embed="rId6">
                <a:alphaModFix amt="0"/>
              </a:blip>
              <a:stretch>
                <a:fillRect t="-8130" b="-813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3"/>
            <p:cNvSpPr txBox="1"/>
            <p:nvPr/>
          </p:nvSpPr>
          <p:spPr>
            <a:xfrm>
              <a:off x="35859" y="19051"/>
              <a:ext cx="7346506" cy="2443429"/>
            </a:xfrm>
            <a:prstGeom prst="rect">
              <a:avLst/>
            </a:prstGeom>
            <a:noFill/>
            <a:ln>
              <a:noFill/>
            </a:ln>
          </p:spPr>
          <p:txBody>
            <a:bodyPr spcFirstLastPara="1" wrap="square" lIns="0" tIns="0" rIns="0" bIns="0" anchor="ctr" anchorCtr="0">
              <a:noAutofit/>
            </a:bodyPr>
            <a:lstStyle/>
            <a:p>
              <a:pPr marL="0" marR="0" lvl="0" indent="0" algn="l" rtl="0">
                <a:lnSpc>
                  <a:spcPct val="108000"/>
                </a:lnSpc>
                <a:spcBef>
                  <a:spcPts val="0"/>
                </a:spcBef>
                <a:spcAft>
                  <a:spcPts val="0"/>
                </a:spcAft>
                <a:buClr>
                  <a:srgbClr val="000000"/>
                </a:buClr>
                <a:buSzPts val="3000"/>
                <a:buFont typeface="Arial"/>
                <a:buNone/>
              </a:pPr>
              <a:r>
                <a:rPr lang="en-US" sz="3000" b="1" i="0" u="none" strike="noStrike" cap="none">
                  <a:solidFill>
                    <a:srgbClr val="FFFFFF"/>
                  </a:solidFill>
                  <a:latin typeface="Arial"/>
                  <a:ea typeface="Arial"/>
                  <a:cs typeface="Arial"/>
                  <a:sym typeface="Arial"/>
                </a:rPr>
                <a:t>Strong Consumption</a:t>
              </a:r>
              <a:endParaRPr sz="1400" b="0" i="0" u="none" strike="noStrike" cap="none">
                <a:solidFill>
                  <a:srgbClr val="000000"/>
                </a:solidFill>
                <a:latin typeface="Arial"/>
                <a:ea typeface="Arial"/>
                <a:cs typeface="Arial"/>
                <a:sym typeface="Arial"/>
              </a:endParaRPr>
            </a:p>
          </p:txBody>
        </p:sp>
      </p:grpSp>
      <p:grpSp>
        <p:nvGrpSpPr>
          <p:cNvPr id="137" name="Google Shape;137;p3"/>
          <p:cNvGrpSpPr/>
          <p:nvPr/>
        </p:nvGrpSpPr>
        <p:grpSpPr>
          <a:xfrm>
            <a:off x="1297905" y="5809069"/>
            <a:ext cx="1451324" cy="1485137"/>
            <a:chOff x="0" y="0"/>
            <a:chExt cx="1935099" cy="1980184"/>
          </a:xfrm>
        </p:grpSpPr>
        <p:sp>
          <p:nvSpPr>
            <p:cNvPr id="138" name="Google Shape;138;p3"/>
            <p:cNvSpPr/>
            <p:nvPr/>
          </p:nvSpPr>
          <p:spPr>
            <a:xfrm>
              <a:off x="25400" y="25400"/>
              <a:ext cx="1884299" cy="1929384"/>
            </a:xfrm>
            <a:custGeom>
              <a:avLst/>
              <a:gdLst/>
              <a:ahLst/>
              <a:cxnLst/>
              <a:rect l="l" t="t" r="r" b="b"/>
              <a:pathLst>
                <a:path w="1884299" h="1929384" extrusionOk="0">
                  <a:moveTo>
                    <a:pt x="0" y="188595"/>
                  </a:moveTo>
                  <a:cubicBezTo>
                    <a:pt x="0" y="84455"/>
                    <a:pt x="84328" y="0"/>
                    <a:pt x="188468" y="0"/>
                  </a:cubicBezTo>
                  <a:lnTo>
                    <a:pt x="1695831" y="0"/>
                  </a:lnTo>
                  <a:cubicBezTo>
                    <a:pt x="1799844" y="0"/>
                    <a:pt x="1884299" y="84455"/>
                    <a:pt x="1884299" y="188595"/>
                  </a:cubicBezTo>
                  <a:lnTo>
                    <a:pt x="1884299" y="1740789"/>
                  </a:lnTo>
                  <a:cubicBezTo>
                    <a:pt x="1884299" y="1844929"/>
                    <a:pt x="1799971" y="1929384"/>
                    <a:pt x="1695831" y="1929384"/>
                  </a:cubicBezTo>
                  <a:lnTo>
                    <a:pt x="188468" y="1929384"/>
                  </a:lnTo>
                  <a:cubicBezTo>
                    <a:pt x="84328" y="1929384"/>
                    <a:pt x="0" y="1844929"/>
                    <a:pt x="0" y="1740789"/>
                  </a:cubicBezTo>
                  <a:close/>
                </a:path>
              </a:pathLst>
            </a:custGeom>
            <a:blipFill rotWithShape="1">
              <a:blip r:embed="rId7">
                <a:alphaModFix/>
              </a:blip>
              <a:stretch>
                <a:fillRect l="-23909" t="-1316" r="-23904" b="-131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 name="Google Shape;139;p3"/>
            <p:cNvSpPr/>
            <p:nvPr/>
          </p:nvSpPr>
          <p:spPr>
            <a:xfrm>
              <a:off x="0" y="0"/>
              <a:ext cx="1935099" cy="1980184"/>
            </a:xfrm>
            <a:custGeom>
              <a:avLst/>
              <a:gdLst/>
              <a:ahLst/>
              <a:cxnLst/>
              <a:rect l="l" t="t" r="r" b="b"/>
              <a:pathLst>
                <a:path w="1935099" h="1980184" extrusionOk="0">
                  <a:moveTo>
                    <a:pt x="0" y="213995"/>
                  </a:moveTo>
                  <a:cubicBezTo>
                    <a:pt x="0" y="95758"/>
                    <a:pt x="95758" y="0"/>
                    <a:pt x="213868" y="0"/>
                  </a:cubicBezTo>
                  <a:lnTo>
                    <a:pt x="1721231" y="0"/>
                  </a:lnTo>
                  <a:lnTo>
                    <a:pt x="1721231" y="25400"/>
                  </a:lnTo>
                  <a:lnTo>
                    <a:pt x="1721231" y="0"/>
                  </a:lnTo>
                  <a:cubicBezTo>
                    <a:pt x="1839341" y="0"/>
                    <a:pt x="1935099" y="95758"/>
                    <a:pt x="1935099" y="213995"/>
                  </a:cubicBezTo>
                  <a:lnTo>
                    <a:pt x="1909699" y="213995"/>
                  </a:lnTo>
                  <a:lnTo>
                    <a:pt x="1935099" y="213995"/>
                  </a:lnTo>
                  <a:lnTo>
                    <a:pt x="1935099" y="1766189"/>
                  </a:lnTo>
                  <a:lnTo>
                    <a:pt x="1909699" y="1766189"/>
                  </a:lnTo>
                  <a:lnTo>
                    <a:pt x="1935099" y="1766189"/>
                  </a:lnTo>
                  <a:cubicBezTo>
                    <a:pt x="1935099" y="1884299"/>
                    <a:pt x="1839341" y="1980184"/>
                    <a:pt x="1721231" y="1980184"/>
                  </a:cubicBezTo>
                  <a:lnTo>
                    <a:pt x="1721231" y="1954784"/>
                  </a:lnTo>
                  <a:lnTo>
                    <a:pt x="1721231" y="1980184"/>
                  </a:lnTo>
                  <a:lnTo>
                    <a:pt x="213868" y="1980184"/>
                  </a:lnTo>
                  <a:lnTo>
                    <a:pt x="213868" y="1954784"/>
                  </a:lnTo>
                  <a:lnTo>
                    <a:pt x="213868" y="1980184"/>
                  </a:lnTo>
                  <a:cubicBezTo>
                    <a:pt x="95758" y="1980184"/>
                    <a:pt x="0" y="1884299"/>
                    <a:pt x="0" y="1766189"/>
                  </a:cubicBezTo>
                  <a:lnTo>
                    <a:pt x="0" y="213995"/>
                  </a:lnTo>
                  <a:lnTo>
                    <a:pt x="25400" y="213995"/>
                  </a:lnTo>
                  <a:lnTo>
                    <a:pt x="0" y="213995"/>
                  </a:lnTo>
                  <a:moveTo>
                    <a:pt x="50800" y="213995"/>
                  </a:moveTo>
                  <a:lnTo>
                    <a:pt x="50800" y="1766189"/>
                  </a:lnTo>
                  <a:lnTo>
                    <a:pt x="25400" y="1766189"/>
                  </a:lnTo>
                  <a:lnTo>
                    <a:pt x="50800" y="1766189"/>
                  </a:lnTo>
                  <a:cubicBezTo>
                    <a:pt x="50800" y="1856359"/>
                    <a:pt x="123825" y="1929384"/>
                    <a:pt x="213868" y="1929384"/>
                  </a:cubicBezTo>
                  <a:lnTo>
                    <a:pt x="1721231" y="1929384"/>
                  </a:lnTo>
                  <a:cubicBezTo>
                    <a:pt x="1811274" y="1929384"/>
                    <a:pt x="1884299" y="1856359"/>
                    <a:pt x="1884299" y="1766189"/>
                  </a:cubicBezTo>
                  <a:lnTo>
                    <a:pt x="1884299" y="213995"/>
                  </a:lnTo>
                  <a:cubicBezTo>
                    <a:pt x="1884299" y="123825"/>
                    <a:pt x="1811274" y="50800"/>
                    <a:pt x="1721231" y="50800"/>
                  </a:cubicBezTo>
                  <a:lnTo>
                    <a:pt x="213868" y="50800"/>
                  </a:lnTo>
                  <a:lnTo>
                    <a:pt x="213868" y="25400"/>
                  </a:lnTo>
                  <a:lnTo>
                    <a:pt x="213868" y="50800"/>
                  </a:lnTo>
                  <a:cubicBezTo>
                    <a:pt x="123825" y="50800"/>
                    <a:pt x="50800" y="123825"/>
                    <a:pt x="50800" y="21399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0" name="Google Shape;140;p3"/>
          <p:cNvGrpSpPr/>
          <p:nvPr/>
        </p:nvGrpSpPr>
        <p:grpSpPr>
          <a:xfrm>
            <a:off x="1117025" y="7617828"/>
            <a:ext cx="7103935" cy="1846897"/>
            <a:chOff x="0" y="0"/>
            <a:chExt cx="9471914" cy="2462530"/>
          </a:xfrm>
        </p:grpSpPr>
        <p:sp>
          <p:nvSpPr>
            <p:cNvPr id="141" name="Google Shape;141;p3"/>
            <p:cNvSpPr/>
            <p:nvPr/>
          </p:nvSpPr>
          <p:spPr>
            <a:xfrm>
              <a:off x="25400" y="25400"/>
              <a:ext cx="9421114" cy="2411730"/>
            </a:xfrm>
            <a:custGeom>
              <a:avLst/>
              <a:gdLst/>
              <a:ahLst/>
              <a:cxnLst/>
              <a:rect l="l" t="t" r="r" b="b"/>
              <a:pathLst>
                <a:path w="9421114" h="2411730" extrusionOk="0">
                  <a:moveTo>
                    <a:pt x="0" y="241173"/>
                  </a:moveTo>
                  <a:cubicBezTo>
                    <a:pt x="0" y="107950"/>
                    <a:pt x="109601" y="0"/>
                    <a:pt x="244983" y="0"/>
                  </a:cubicBezTo>
                  <a:lnTo>
                    <a:pt x="9176131" y="0"/>
                  </a:lnTo>
                  <a:cubicBezTo>
                    <a:pt x="9311387" y="0"/>
                    <a:pt x="9421114" y="107950"/>
                    <a:pt x="9421114" y="241173"/>
                  </a:cubicBezTo>
                  <a:lnTo>
                    <a:pt x="9421114" y="2170557"/>
                  </a:lnTo>
                  <a:cubicBezTo>
                    <a:pt x="9421114" y="2303780"/>
                    <a:pt x="9311513" y="2411730"/>
                    <a:pt x="9176131" y="2411730"/>
                  </a:cubicBezTo>
                  <a:lnTo>
                    <a:pt x="244983" y="2411730"/>
                  </a:lnTo>
                  <a:cubicBezTo>
                    <a:pt x="109601" y="2411730"/>
                    <a:pt x="0" y="2303653"/>
                    <a:pt x="0" y="2170557"/>
                  </a:cubicBezTo>
                  <a:close/>
                </a:path>
              </a:pathLst>
            </a:custGeom>
            <a:solidFill>
              <a:srgbClr val="F7468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3"/>
            <p:cNvSpPr/>
            <p:nvPr/>
          </p:nvSpPr>
          <p:spPr>
            <a:xfrm>
              <a:off x="0" y="0"/>
              <a:ext cx="9471914" cy="2462530"/>
            </a:xfrm>
            <a:custGeom>
              <a:avLst/>
              <a:gdLst/>
              <a:ahLst/>
              <a:cxnLst/>
              <a:rect l="l" t="t" r="r" b="b"/>
              <a:pathLst>
                <a:path w="9471914" h="2462530" extrusionOk="0">
                  <a:moveTo>
                    <a:pt x="0" y="266573"/>
                  </a:moveTo>
                  <a:cubicBezTo>
                    <a:pt x="0" y="118999"/>
                    <a:pt x="121412" y="0"/>
                    <a:pt x="270383" y="0"/>
                  </a:cubicBezTo>
                  <a:lnTo>
                    <a:pt x="9201531" y="0"/>
                  </a:lnTo>
                  <a:lnTo>
                    <a:pt x="9201531" y="25400"/>
                  </a:lnTo>
                  <a:lnTo>
                    <a:pt x="9201531" y="0"/>
                  </a:lnTo>
                  <a:cubicBezTo>
                    <a:pt x="9350502" y="0"/>
                    <a:pt x="9471914" y="118999"/>
                    <a:pt x="9471914" y="266573"/>
                  </a:cubicBezTo>
                  <a:lnTo>
                    <a:pt x="9446514" y="266573"/>
                  </a:lnTo>
                  <a:lnTo>
                    <a:pt x="9471914" y="266573"/>
                  </a:lnTo>
                  <a:lnTo>
                    <a:pt x="9471914" y="2195957"/>
                  </a:lnTo>
                  <a:lnTo>
                    <a:pt x="9446514" y="2195957"/>
                  </a:lnTo>
                  <a:lnTo>
                    <a:pt x="9471914" y="2195957"/>
                  </a:lnTo>
                  <a:cubicBezTo>
                    <a:pt x="9471914" y="2343531"/>
                    <a:pt x="9350502" y="2462530"/>
                    <a:pt x="9201531" y="2462530"/>
                  </a:cubicBezTo>
                  <a:lnTo>
                    <a:pt x="9201531" y="2437130"/>
                  </a:lnTo>
                  <a:lnTo>
                    <a:pt x="9201531" y="2462530"/>
                  </a:lnTo>
                  <a:lnTo>
                    <a:pt x="270383" y="2462530"/>
                  </a:lnTo>
                  <a:lnTo>
                    <a:pt x="270383" y="2437130"/>
                  </a:lnTo>
                  <a:lnTo>
                    <a:pt x="270383" y="2462530"/>
                  </a:lnTo>
                  <a:cubicBezTo>
                    <a:pt x="121412" y="2462530"/>
                    <a:pt x="0" y="2343531"/>
                    <a:pt x="0" y="2195957"/>
                  </a:cubicBezTo>
                  <a:lnTo>
                    <a:pt x="0" y="266573"/>
                  </a:lnTo>
                  <a:lnTo>
                    <a:pt x="25400" y="266573"/>
                  </a:lnTo>
                  <a:lnTo>
                    <a:pt x="0" y="266573"/>
                  </a:lnTo>
                  <a:moveTo>
                    <a:pt x="50800" y="266573"/>
                  </a:moveTo>
                  <a:lnTo>
                    <a:pt x="50800" y="2195957"/>
                  </a:lnTo>
                  <a:lnTo>
                    <a:pt x="25400" y="2195957"/>
                  </a:lnTo>
                  <a:lnTo>
                    <a:pt x="50800" y="2195957"/>
                  </a:lnTo>
                  <a:cubicBezTo>
                    <a:pt x="50800" y="2314702"/>
                    <a:pt x="148717" y="2411730"/>
                    <a:pt x="270383" y="2411730"/>
                  </a:cubicBezTo>
                  <a:lnTo>
                    <a:pt x="9201531" y="2411730"/>
                  </a:lnTo>
                  <a:cubicBezTo>
                    <a:pt x="9323198" y="2411730"/>
                    <a:pt x="9421114" y="2314702"/>
                    <a:pt x="9421114" y="2195957"/>
                  </a:cubicBezTo>
                  <a:lnTo>
                    <a:pt x="9421114" y="266573"/>
                  </a:lnTo>
                  <a:cubicBezTo>
                    <a:pt x="9421114" y="147828"/>
                    <a:pt x="9323198" y="50800"/>
                    <a:pt x="9201531" y="50800"/>
                  </a:cubicBezTo>
                  <a:lnTo>
                    <a:pt x="270383" y="50800"/>
                  </a:lnTo>
                  <a:lnTo>
                    <a:pt x="270383" y="25400"/>
                  </a:lnTo>
                  <a:lnTo>
                    <a:pt x="270383" y="50800"/>
                  </a:lnTo>
                  <a:cubicBezTo>
                    <a:pt x="148717" y="50800"/>
                    <a:pt x="50800" y="147828"/>
                    <a:pt x="50800" y="266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3" name="Google Shape;143;p3"/>
          <p:cNvGrpSpPr/>
          <p:nvPr/>
        </p:nvGrpSpPr>
        <p:grpSpPr>
          <a:xfrm>
            <a:off x="2711063" y="7617828"/>
            <a:ext cx="5509879" cy="1846863"/>
            <a:chOff x="0" y="0"/>
            <a:chExt cx="7346506" cy="2462484"/>
          </a:xfrm>
        </p:grpSpPr>
        <p:sp>
          <p:nvSpPr>
            <p:cNvPr id="144" name="Google Shape;144;p3"/>
            <p:cNvSpPr/>
            <p:nvPr/>
          </p:nvSpPr>
          <p:spPr>
            <a:xfrm>
              <a:off x="0" y="0"/>
              <a:ext cx="7346502" cy="2462484"/>
            </a:xfrm>
            <a:custGeom>
              <a:avLst/>
              <a:gdLst/>
              <a:ahLst/>
              <a:cxnLst/>
              <a:rect l="l" t="t" r="r" b="b"/>
              <a:pathLst>
                <a:path w="7346502" h="2462484" extrusionOk="0">
                  <a:moveTo>
                    <a:pt x="0" y="0"/>
                  </a:moveTo>
                  <a:lnTo>
                    <a:pt x="7346502" y="0"/>
                  </a:lnTo>
                  <a:lnTo>
                    <a:pt x="7346502" y="2462484"/>
                  </a:lnTo>
                  <a:lnTo>
                    <a:pt x="0" y="2462484"/>
                  </a:lnTo>
                  <a:close/>
                </a:path>
              </a:pathLst>
            </a:custGeom>
            <a:blipFill rotWithShape="1">
              <a:blip r:embed="rId6">
                <a:alphaModFix amt="0"/>
              </a:blip>
              <a:stretch>
                <a:fillRect t="-8130" b="-813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3"/>
            <p:cNvSpPr txBox="1"/>
            <p:nvPr/>
          </p:nvSpPr>
          <p:spPr>
            <a:xfrm>
              <a:off x="0" y="19050"/>
              <a:ext cx="7346506" cy="2443429"/>
            </a:xfrm>
            <a:prstGeom prst="rect">
              <a:avLst/>
            </a:prstGeom>
            <a:noFill/>
            <a:ln>
              <a:noFill/>
            </a:ln>
          </p:spPr>
          <p:txBody>
            <a:bodyPr spcFirstLastPara="1" wrap="square" lIns="0" tIns="0" rIns="0" bIns="0" anchor="ctr" anchorCtr="0">
              <a:noAutofit/>
            </a:bodyPr>
            <a:lstStyle/>
            <a:p>
              <a:pPr marL="0" marR="0" lvl="0" indent="0" algn="l" rtl="0">
                <a:lnSpc>
                  <a:spcPct val="108000"/>
                </a:lnSpc>
                <a:spcBef>
                  <a:spcPts val="0"/>
                </a:spcBef>
                <a:spcAft>
                  <a:spcPts val="0"/>
                </a:spcAft>
                <a:buClr>
                  <a:srgbClr val="000000"/>
                </a:buClr>
                <a:buSzPts val="3000"/>
                <a:buFont typeface="Arial"/>
                <a:buNone/>
              </a:pPr>
              <a:r>
                <a:rPr lang="en-US" sz="3000" b="1" i="0" u="none" strike="noStrike" cap="none">
                  <a:solidFill>
                    <a:srgbClr val="FFFFFF"/>
                  </a:solidFill>
                  <a:latin typeface="Arial"/>
                  <a:ea typeface="Arial"/>
                  <a:cs typeface="Arial"/>
                  <a:sym typeface="Arial"/>
                </a:rPr>
                <a:t>2026 FIFA World Cup </a:t>
              </a:r>
              <a:endParaRPr sz="1400" b="0" i="0" u="none" strike="noStrike" cap="none">
                <a:solidFill>
                  <a:srgbClr val="000000"/>
                </a:solidFill>
                <a:latin typeface="Arial"/>
                <a:ea typeface="Arial"/>
                <a:cs typeface="Arial"/>
                <a:sym typeface="Arial"/>
              </a:endParaRPr>
            </a:p>
          </p:txBody>
        </p:sp>
      </p:grpSp>
      <p:grpSp>
        <p:nvGrpSpPr>
          <p:cNvPr id="146" name="Google Shape;146;p3"/>
          <p:cNvGrpSpPr/>
          <p:nvPr/>
        </p:nvGrpSpPr>
        <p:grpSpPr>
          <a:xfrm>
            <a:off x="1297905" y="7798708"/>
            <a:ext cx="1451324" cy="1485137"/>
            <a:chOff x="0" y="0"/>
            <a:chExt cx="1935099" cy="1980184"/>
          </a:xfrm>
        </p:grpSpPr>
        <p:sp>
          <p:nvSpPr>
            <p:cNvPr id="147" name="Google Shape;147;p3"/>
            <p:cNvSpPr/>
            <p:nvPr/>
          </p:nvSpPr>
          <p:spPr>
            <a:xfrm>
              <a:off x="25400" y="25400"/>
              <a:ext cx="1884299" cy="1929384"/>
            </a:xfrm>
            <a:custGeom>
              <a:avLst/>
              <a:gdLst/>
              <a:ahLst/>
              <a:cxnLst/>
              <a:rect l="l" t="t" r="r" b="b"/>
              <a:pathLst>
                <a:path w="1884299" h="1929384" extrusionOk="0">
                  <a:moveTo>
                    <a:pt x="0" y="188595"/>
                  </a:moveTo>
                  <a:cubicBezTo>
                    <a:pt x="0" y="84455"/>
                    <a:pt x="84328" y="0"/>
                    <a:pt x="188468" y="0"/>
                  </a:cubicBezTo>
                  <a:lnTo>
                    <a:pt x="1695831" y="0"/>
                  </a:lnTo>
                  <a:cubicBezTo>
                    <a:pt x="1799844" y="0"/>
                    <a:pt x="1884299" y="84455"/>
                    <a:pt x="1884299" y="188595"/>
                  </a:cubicBezTo>
                  <a:lnTo>
                    <a:pt x="1884299" y="1740789"/>
                  </a:lnTo>
                  <a:cubicBezTo>
                    <a:pt x="1884299" y="1844929"/>
                    <a:pt x="1799971" y="1929384"/>
                    <a:pt x="1695831" y="1929384"/>
                  </a:cubicBezTo>
                  <a:lnTo>
                    <a:pt x="188468" y="1929384"/>
                  </a:lnTo>
                  <a:cubicBezTo>
                    <a:pt x="84328" y="1929384"/>
                    <a:pt x="0" y="1844929"/>
                    <a:pt x="0" y="1740789"/>
                  </a:cubicBezTo>
                  <a:close/>
                </a:path>
              </a:pathLst>
            </a:custGeom>
            <a:blipFill rotWithShape="1">
              <a:blip r:embed="rId8">
                <a:alphaModFix/>
              </a:blip>
              <a:stretch>
                <a:fillRect l="-4137" t="-1316" r="-4133" b="-131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3"/>
            <p:cNvSpPr/>
            <p:nvPr/>
          </p:nvSpPr>
          <p:spPr>
            <a:xfrm>
              <a:off x="0" y="0"/>
              <a:ext cx="1935099" cy="1980184"/>
            </a:xfrm>
            <a:custGeom>
              <a:avLst/>
              <a:gdLst/>
              <a:ahLst/>
              <a:cxnLst/>
              <a:rect l="l" t="t" r="r" b="b"/>
              <a:pathLst>
                <a:path w="1935099" h="1980184" extrusionOk="0">
                  <a:moveTo>
                    <a:pt x="0" y="213995"/>
                  </a:moveTo>
                  <a:cubicBezTo>
                    <a:pt x="0" y="95758"/>
                    <a:pt x="95758" y="0"/>
                    <a:pt x="213868" y="0"/>
                  </a:cubicBezTo>
                  <a:lnTo>
                    <a:pt x="1721231" y="0"/>
                  </a:lnTo>
                  <a:lnTo>
                    <a:pt x="1721231" y="25400"/>
                  </a:lnTo>
                  <a:lnTo>
                    <a:pt x="1721231" y="0"/>
                  </a:lnTo>
                  <a:cubicBezTo>
                    <a:pt x="1839341" y="0"/>
                    <a:pt x="1935099" y="95758"/>
                    <a:pt x="1935099" y="213995"/>
                  </a:cubicBezTo>
                  <a:lnTo>
                    <a:pt x="1909699" y="213995"/>
                  </a:lnTo>
                  <a:lnTo>
                    <a:pt x="1935099" y="213995"/>
                  </a:lnTo>
                  <a:lnTo>
                    <a:pt x="1935099" y="1766189"/>
                  </a:lnTo>
                  <a:lnTo>
                    <a:pt x="1909699" y="1766189"/>
                  </a:lnTo>
                  <a:lnTo>
                    <a:pt x="1935099" y="1766189"/>
                  </a:lnTo>
                  <a:cubicBezTo>
                    <a:pt x="1935099" y="1884299"/>
                    <a:pt x="1839341" y="1980184"/>
                    <a:pt x="1721231" y="1980184"/>
                  </a:cubicBezTo>
                  <a:lnTo>
                    <a:pt x="1721231" y="1954784"/>
                  </a:lnTo>
                  <a:lnTo>
                    <a:pt x="1721231" y="1980184"/>
                  </a:lnTo>
                  <a:lnTo>
                    <a:pt x="213868" y="1980184"/>
                  </a:lnTo>
                  <a:lnTo>
                    <a:pt x="213868" y="1954784"/>
                  </a:lnTo>
                  <a:lnTo>
                    <a:pt x="213868" y="1980184"/>
                  </a:lnTo>
                  <a:cubicBezTo>
                    <a:pt x="95758" y="1980184"/>
                    <a:pt x="0" y="1884299"/>
                    <a:pt x="0" y="1766189"/>
                  </a:cubicBezTo>
                  <a:lnTo>
                    <a:pt x="0" y="213995"/>
                  </a:lnTo>
                  <a:lnTo>
                    <a:pt x="25400" y="213995"/>
                  </a:lnTo>
                  <a:lnTo>
                    <a:pt x="0" y="213995"/>
                  </a:lnTo>
                  <a:moveTo>
                    <a:pt x="50800" y="213995"/>
                  </a:moveTo>
                  <a:lnTo>
                    <a:pt x="50800" y="1766189"/>
                  </a:lnTo>
                  <a:lnTo>
                    <a:pt x="25400" y="1766189"/>
                  </a:lnTo>
                  <a:lnTo>
                    <a:pt x="50800" y="1766189"/>
                  </a:lnTo>
                  <a:cubicBezTo>
                    <a:pt x="50800" y="1856359"/>
                    <a:pt x="123825" y="1929384"/>
                    <a:pt x="213868" y="1929384"/>
                  </a:cubicBezTo>
                  <a:lnTo>
                    <a:pt x="1721231" y="1929384"/>
                  </a:lnTo>
                  <a:cubicBezTo>
                    <a:pt x="1811274" y="1929384"/>
                    <a:pt x="1884299" y="1856359"/>
                    <a:pt x="1884299" y="1766189"/>
                  </a:cubicBezTo>
                  <a:lnTo>
                    <a:pt x="1884299" y="213995"/>
                  </a:lnTo>
                  <a:cubicBezTo>
                    <a:pt x="1884299" y="123825"/>
                    <a:pt x="1811274" y="50800"/>
                    <a:pt x="1721231" y="50800"/>
                  </a:cubicBezTo>
                  <a:lnTo>
                    <a:pt x="213868" y="50800"/>
                  </a:lnTo>
                  <a:lnTo>
                    <a:pt x="213868" y="25400"/>
                  </a:lnTo>
                  <a:lnTo>
                    <a:pt x="213868" y="50800"/>
                  </a:lnTo>
                  <a:cubicBezTo>
                    <a:pt x="123825" y="50800"/>
                    <a:pt x="50800" y="123825"/>
                    <a:pt x="50800" y="21399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9" name="Google Shape;149;p3"/>
          <p:cNvGrpSpPr/>
          <p:nvPr/>
        </p:nvGrpSpPr>
        <p:grpSpPr>
          <a:xfrm>
            <a:off x="10226383" y="1589923"/>
            <a:ext cx="7103935" cy="1860518"/>
            <a:chOff x="0" y="0"/>
            <a:chExt cx="9471914" cy="2480691"/>
          </a:xfrm>
        </p:grpSpPr>
        <p:sp>
          <p:nvSpPr>
            <p:cNvPr id="150" name="Google Shape;150;p3"/>
            <p:cNvSpPr/>
            <p:nvPr/>
          </p:nvSpPr>
          <p:spPr>
            <a:xfrm>
              <a:off x="25400" y="25400"/>
              <a:ext cx="9421114" cy="2429891"/>
            </a:xfrm>
            <a:custGeom>
              <a:avLst/>
              <a:gdLst/>
              <a:ahLst/>
              <a:cxnLst/>
              <a:rect l="l" t="t" r="r" b="b"/>
              <a:pathLst>
                <a:path w="9421114" h="2429891" extrusionOk="0">
                  <a:moveTo>
                    <a:pt x="0" y="242951"/>
                  </a:moveTo>
                  <a:cubicBezTo>
                    <a:pt x="0" y="108839"/>
                    <a:pt x="110490" y="0"/>
                    <a:pt x="246761" y="0"/>
                  </a:cubicBezTo>
                  <a:lnTo>
                    <a:pt x="9174353" y="0"/>
                  </a:lnTo>
                  <a:cubicBezTo>
                    <a:pt x="9310624" y="0"/>
                    <a:pt x="9421114" y="108839"/>
                    <a:pt x="9421114" y="242951"/>
                  </a:cubicBezTo>
                  <a:lnTo>
                    <a:pt x="9421114" y="2186940"/>
                  </a:lnTo>
                  <a:cubicBezTo>
                    <a:pt x="9421114" y="2321179"/>
                    <a:pt x="9310624" y="2429891"/>
                    <a:pt x="9174353" y="2429891"/>
                  </a:cubicBezTo>
                  <a:lnTo>
                    <a:pt x="246761" y="2429891"/>
                  </a:lnTo>
                  <a:cubicBezTo>
                    <a:pt x="110490" y="2430018"/>
                    <a:pt x="0" y="2321179"/>
                    <a:pt x="0" y="2186940"/>
                  </a:cubicBezTo>
                  <a:close/>
                </a:path>
              </a:pathLst>
            </a:custGeom>
            <a:solidFill>
              <a:srgbClr val="8064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3"/>
            <p:cNvSpPr/>
            <p:nvPr/>
          </p:nvSpPr>
          <p:spPr>
            <a:xfrm>
              <a:off x="0" y="0"/>
              <a:ext cx="9471914" cy="2480691"/>
            </a:xfrm>
            <a:custGeom>
              <a:avLst/>
              <a:gdLst/>
              <a:ahLst/>
              <a:cxnLst/>
              <a:rect l="l" t="t" r="r" b="b"/>
              <a:pathLst>
                <a:path w="9471914" h="2480691" extrusionOk="0">
                  <a:moveTo>
                    <a:pt x="0" y="268351"/>
                  </a:moveTo>
                  <a:cubicBezTo>
                    <a:pt x="0" y="119761"/>
                    <a:pt x="122174" y="0"/>
                    <a:pt x="272161" y="0"/>
                  </a:cubicBezTo>
                  <a:lnTo>
                    <a:pt x="9199753" y="0"/>
                  </a:lnTo>
                  <a:lnTo>
                    <a:pt x="9199753" y="25400"/>
                  </a:lnTo>
                  <a:lnTo>
                    <a:pt x="9199753" y="0"/>
                  </a:lnTo>
                  <a:cubicBezTo>
                    <a:pt x="9349740" y="0"/>
                    <a:pt x="9471914" y="119761"/>
                    <a:pt x="9471914" y="268351"/>
                  </a:cubicBezTo>
                  <a:lnTo>
                    <a:pt x="9446514" y="268351"/>
                  </a:lnTo>
                  <a:lnTo>
                    <a:pt x="9471914" y="268351"/>
                  </a:lnTo>
                  <a:lnTo>
                    <a:pt x="9471914" y="2212340"/>
                  </a:lnTo>
                  <a:lnTo>
                    <a:pt x="9446514" y="2212340"/>
                  </a:lnTo>
                  <a:lnTo>
                    <a:pt x="9471914" y="2212340"/>
                  </a:lnTo>
                  <a:cubicBezTo>
                    <a:pt x="9471914" y="2360930"/>
                    <a:pt x="9349740" y="2480691"/>
                    <a:pt x="9199753" y="2480691"/>
                  </a:cubicBezTo>
                  <a:lnTo>
                    <a:pt x="9199753" y="2455291"/>
                  </a:lnTo>
                  <a:lnTo>
                    <a:pt x="9199753" y="2480691"/>
                  </a:lnTo>
                  <a:lnTo>
                    <a:pt x="272161" y="2480691"/>
                  </a:lnTo>
                  <a:lnTo>
                    <a:pt x="272161" y="2455291"/>
                  </a:lnTo>
                  <a:lnTo>
                    <a:pt x="272161" y="2480691"/>
                  </a:lnTo>
                  <a:cubicBezTo>
                    <a:pt x="122174" y="2480818"/>
                    <a:pt x="0" y="2360930"/>
                    <a:pt x="0" y="2212340"/>
                  </a:cubicBezTo>
                  <a:lnTo>
                    <a:pt x="0" y="268351"/>
                  </a:lnTo>
                  <a:lnTo>
                    <a:pt x="25400" y="268351"/>
                  </a:lnTo>
                  <a:lnTo>
                    <a:pt x="0" y="268351"/>
                  </a:lnTo>
                  <a:moveTo>
                    <a:pt x="50800" y="268351"/>
                  </a:moveTo>
                  <a:lnTo>
                    <a:pt x="50800" y="2212340"/>
                  </a:lnTo>
                  <a:lnTo>
                    <a:pt x="25400" y="2212340"/>
                  </a:lnTo>
                  <a:lnTo>
                    <a:pt x="50800" y="2212340"/>
                  </a:lnTo>
                  <a:cubicBezTo>
                    <a:pt x="50800" y="2332101"/>
                    <a:pt x="149479" y="2429891"/>
                    <a:pt x="272161" y="2429891"/>
                  </a:cubicBezTo>
                  <a:lnTo>
                    <a:pt x="9199753" y="2429891"/>
                  </a:lnTo>
                  <a:cubicBezTo>
                    <a:pt x="9322308" y="2429891"/>
                    <a:pt x="9421114" y="2332101"/>
                    <a:pt x="9421114" y="2212340"/>
                  </a:cubicBezTo>
                  <a:lnTo>
                    <a:pt x="9421114" y="268351"/>
                  </a:lnTo>
                  <a:cubicBezTo>
                    <a:pt x="9421114" y="148590"/>
                    <a:pt x="9322308" y="50800"/>
                    <a:pt x="9199753" y="50800"/>
                  </a:cubicBezTo>
                  <a:lnTo>
                    <a:pt x="272161" y="50800"/>
                  </a:lnTo>
                  <a:lnTo>
                    <a:pt x="272161" y="25400"/>
                  </a:lnTo>
                  <a:lnTo>
                    <a:pt x="272161" y="50800"/>
                  </a:lnTo>
                  <a:cubicBezTo>
                    <a:pt x="149479" y="50800"/>
                    <a:pt x="50800" y="148590"/>
                    <a:pt x="50800" y="26835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2" name="Google Shape;152;p3"/>
          <p:cNvSpPr txBox="1"/>
          <p:nvPr/>
        </p:nvSpPr>
        <p:spPr>
          <a:xfrm>
            <a:off x="11898001" y="1685173"/>
            <a:ext cx="5356108" cy="1689125"/>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Clr>
                <a:srgbClr val="000000"/>
              </a:buClr>
              <a:buSzPts val="3000"/>
              <a:buFont typeface="Arial"/>
              <a:buNone/>
            </a:pPr>
            <a:r>
              <a:rPr lang="en-US" sz="3000" b="1" i="0" u="none" strike="noStrike" cap="none">
                <a:solidFill>
                  <a:srgbClr val="FFFFFF"/>
                </a:solidFill>
                <a:latin typeface="Arial"/>
                <a:ea typeface="Arial"/>
                <a:cs typeface="Arial"/>
                <a:sym typeface="Arial"/>
              </a:rPr>
              <a:t>USMCA Renewal</a:t>
            </a:r>
            <a:endParaRPr sz="1400" b="0" i="0" u="none" strike="noStrike" cap="none">
              <a:solidFill>
                <a:srgbClr val="000000"/>
              </a:solidFill>
              <a:latin typeface="Arial"/>
              <a:ea typeface="Arial"/>
              <a:cs typeface="Arial"/>
              <a:sym typeface="Arial"/>
            </a:endParaRPr>
          </a:p>
          <a:p>
            <a:pPr marL="434340" marR="0" lvl="2" indent="-152400" algn="l" rtl="0">
              <a:lnSpc>
                <a:spcPct val="108000"/>
              </a:lnSpc>
              <a:spcBef>
                <a:spcPts val="0"/>
              </a:spcBef>
              <a:spcAft>
                <a:spcPts val="0"/>
              </a:spcAft>
              <a:buClr>
                <a:srgbClr val="FFFFFF"/>
              </a:buClr>
              <a:buSzPts val="2400"/>
              <a:buFont typeface="Arial"/>
              <a:buChar char="⚬"/>
            </a:pPr>
            <a:r>
              <a:rPr lang="en-US" sz="2400" b="1" i="0" u="none" strike="noStrike" cap="none">
                <a:solidFill>
                  <a:srgbClr val="FFFFFF"/>
                </a:solidFill>
                <a:latin typeface="Arial"/>
                <a:ea typeface="Arial"/>
                <a:cs typeface="Arial"/>
                <a:sym typeface="Arial"/>
              </a:rPr>
              <a:t>Another Possible Tariff Fight</a:t>
            </a:r>
            <a:endParaRPr sz="1400" b="0" i="0" u="none" strike="noStrike" cap="none">
              <a:solidFill>
                <a:srgbClr val="000000"/>
              </a:solidFill>
              <a:latin typeface="Arial"/>
              <a:ea typeface="Arial"/>
              <a:cs typeface="Arial"/>
              <a:sym typeface="Arial"/>
            </a:endParaRPr>
          </a:p>
          <a:p>
            <a:pPr marL="434340" marR="0" lvl="2" indent="-152400" algn="l" rtl="0">
              <a:lnSpc>
                <a:spcPct val="108000"/>
              </a:lnSpc>
              <a:spcBef>
                <a:spcPts val="0"/>
              </a:spcBef>
              <a:spcAft>
                <a:spcPts val="0"/>
              </a:spcAft>
              <a:buClr>
                <a:srgbClr val="FFFFFF"/>
              </a:buClr>
              <a:buSzPts val="2400"/>
              <a:buFont typeface="Arial"/>
              <a:buChar char="⚬"/>
            </a:pPr>
            <a:r>
              <a:rPr lang="en-US" sz="2400" b="1" i="0" u="none" strike="noStrike" cap="none">
                <a:solidFill>
                  <a:srgbClr val="FFFFFF"/>
                </a:solidFill>
                <a:latin typeface="Arial"/>
                <a:ea typeface="Arial"/>
                <a:cs typeface="Arial"/>
                <a:sym typeface="Arial"/>
              </a:rPr>
              <a:t>Market uncertainty</a:t>
            </a:r>
            <a:endParaRPr sz="1400" b="0" i="0" u="none" strike="noStrike" cap="none">
              <a:solidFill>
                <a:srgbClr val="000000"/>
              </a:solidFill>
              <a:latin typeface="Arial"/>
              <a:ea typeface="Arial"/>
              <a:cs typeface="Arial"/>
              <a:sym typeface="Arial"/>
            </a:endParaRPr>
          </a:p>
        </p:txBody>
      </p:sp>
      <p:grpSp>
        <p:nvGrpSpPr>
          <p:cNvPr id="153" name="Google Shape;153;p3"/>
          <p:cNvGrpSpPr/>
          <p:nvPr/>
        </p:nvGrpSpPr>
        <p:grpSpPr>
          <a:xfrm>
            <a:off x="10408634" y="1772174"/>
            <a:ext cx="1451324" cy="1496092"/>
            <a:chOff x="0" y="0"/>
            <a:chExt cx="1935099" cy="1994789"/>
          </a:xfrm>
        </p:grpSpPr>
        <p:sp>
          <p:nvSpPr>
            <p:cNvPr id="154" name="Google Shape;154;p3"/>
            <p:cNvSpPr/>
            <p:nvPr/>
          </p:nvSpPr>
          <p:spPr>
            <a:xfrm>
              <a:off x="25400" y="25400"/>
              <a:ext cx="1884299" cy="1943989"/>
            </a:xfrm>
            <a:custGeom>
              <a:avLst/>
              <a:gdLst/>
              <a:ahLst/>
              <a:cxnLst/>
              <a:rect l="l" t="t" r="r" b="b"/>
              <a:pathLst>
                <a:path w="1884299" h="1943989" extrusionOk="0">
                  <a:moveTo>
                    <a:pt x="0" y="188595"/>
                  </a:moveTo>
                  <a:cubicBezTo>
                    <a:pt x="0" y="84455"/>
                    <a:pt x="84328" y="0"/>
                    <a:pt x="188468" y="0"/>
                  </a:cubicBezTo>
                  <a:lnTo>
                    <a:pt x="1695831" y="0"/>
                  </a:lnTo>
                  <a:cubicBezTo>
                    <a:pt x="1799844" y="0"/>
                    <a:pt x="1884299" y="84455"/>
                    <a:pt x="1884299" y="188595"/>
                  </a:cubicBezTo>
                  <a:lnTo>
                    <a:pt x="1884299" y="1755394"/>
                  </a:lnTo>
                  <a:cubicBezTo>
                    <a:pt x="1884299" y="1859534"/>
                    <a:pt x="1799971" y="1943989"/>
                    <a:pt x="1695831" y="1943989"/>
                  </a:cubicBezTo>
                  <a:lnTo>
                    <a:pt x="188468" y="1943989"/>
                  </a:lnTo>
                  <a:cubicBezTo>
                    <a:pt x="84328" y="1943989"/>
                    <a:pt x="0" y="1859534"/>
                    <a:pt x="0" y="1755394"/>
                  </a:cubicBezTo>
                  <a:close/>
                </a:path>
              </a:pathLst>
            </a:custGeom>
            <a:blipFill rotWithShape="1">
              <a:blip r:embed="rId9">
                <a:alphaModFix/>
              </a:blip>
              <a:stretch>
                <a:fillRect l="-29399" t="-1305" r="-29392" b="-130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p3"/>
            <p:cNvSpPr/>
            <p:nvPr/>
          </p:nvSpPr>
          <p:spPr>
            <a:xfrm>
              <a:off x="0" y="0"/>
              <a:ext cx="1935099" cy="1994789"/>
            </a:xfrm>
            <a:custGeom>
              <a:avLst/>
              <a:gdLst/>
              <a:ahLst/>
              <a:cxnLst/>
              <a:rect l="l" t="t" r="r" b="b"/>
              <a:pathLst>
                <a:path w="1935099" h="1994789" extrusionOk="0">
                  <a:moveTo>
                    <a:pt x="0" y="213995"/>
                  </a:moveTo>
                  <a:cubicBezTo>
                    <a:pt x="0" y="95758"/>
                    <a:pt x="95758" y="0"/>
                    <a:pt x="213868" y="0"/>
                  </a:cubicBezTo>
                  <a:lnTo>
                    <a:pt x="1721231" y="0"/>
                  </a:lnTo>
                  <a:lnTo>
                    <a:pt x="1721231" y="25400"/>
                  </a:lnTo>
                  <a:lnTo>
                    <a:pt x="1721231" y="0"/>
                  </a:lnTo>
                  <a:cubicBezTo>
                    <a:pt x="1839341" y="0"/>
                    <a:pt x="1935099" y="95758"/>
                    <a:pt x="1935099" y="213995"/>
                  </a:cubicBezTo>
                  <a:lnTo>
                    <a:pt x="1909699" y="213995"/>
                  </a:lnTo>
                  <a:lnTo>
                    <a:pt x="1935099" y="213995"/>
                  </a:lnTo>
                  <a:lnTo>
                    <a:pt x="1935099" y="1780794"/>
                  </a:lnTo>
                  <a:lnTo>
                    <a:pt x="1909699" y="1780794"/>
                  </a:lnTo>
                  <a:lnTo>
                    <a:pt x="1935099" y="1780794"/>
                  </a:lnTo>
                  <a:cubicBezTo>
                    <a:pt x="1935099" y="1898904"/>
                    <a:pt x="1839341" y="1994789"/>
                    <a:pt x="1721231" y="1994789"/>
                  </a:cubicBezTo>
                  <a:lnTo>
                    <a:pt x="1721231" y="1969389"/>
                  </a:lnTo>
                  <a:lnTo>
                    <a:pt x="1721231" y="1994789"/>
                  </a:lnTo>
                  <a:lnTo>
                    <a:pt x="213868" y="1994789"/>
                  </a:lnTo>
                  <a:lnTo>
                    <a:pt x="213868" y="1969389"/>
                  </a:lnTo>
                  <a:lnTo>
                    <a:pt x="213868" y="1994789"/>
                  </a:lnTo>
                  <a:cubicBezTo>
                    <a:pt x="95758" y="1994789"/>
                    <a:pt x="0" y="1898904"/>
                    <a:pt x="0" y="1780794"/>
                  </a:cubicBezTo>
                  <a:lnTo>
                    <a:pt x="0" y="213995"/>
                  </a:lnTo>
                  <a:lnTo>
                    <a:pt x="25400" y="213995"/>
                  </a:lnTo>
                  <a:lnTo>
                    <a:pt x="0" y="213995"/>
                  </a:lnTo>
                  <a:moveTo>
                    <a:pt x="50800" y="213995"/>
                  </a:moveTo>
                  <a:lnTo>
                    <a:pt x="50800" y="1780794"/>
                  </a:lnTo>
                  <a:lnTo>
                    <a:pt x="25400" y="1780794"/>
                  </a:lnTo>
                  <a:lnTo>
                    <a:pt x="50800" y="1780794"/>
                  </a:lnTo>
                  <a:cubicBezTo>
                    <a:pt x="50800" y="1870964"/>
                    <a:pt x="123825" y="1943989"/>
                    <a:pt x="213868" y="1943989"/>
                  </a:cubicBezTo>
                  <a:lnTo>
                    <a:pt x="1721231" y="1943989"/>
                  </a:lnTo>
                  <a:cubicBezTo>
                    <a:pt x="1811274" y="1943989"/>
                    <a:pt x="1884299" y="1870964"/>
                    <a:pt x="1884299" y="1780794"/>
                  </a:cubicBezTo>
                  <a:lnTo>
                    <a:pt x="1884299" y="213995"/>
                  </a:lnTo>
                  <a:cubicBezTo>
                    <a:pt x="1884299" y="123825"/>
                    <a:pt x="1811274" y="50800"/>
                    <a:pt x="1721231" y="50800"/>
                  </a:cubicBezTo>
                  <a:lnTo>
                    <a:pt x="213868" y="50800"/>
                  </a:lnTo>
                  <a:lnTo>
                    <a:pt x="213868" y="25400"/>
                  </a:lnTo>
                  <a:lnTo>
                    <a:pt x="213868" y="50800"/>
                  </a:lnTo>
                  <a:cubicBezTo>
                    <a:pt x="123825" y="50800"/>
                    <a:pt x="50800" y="123825"/>
                    <a:pt x="50800" y="21399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6" name="Google Shape;156;p3"/>
          <p:cNvGrpSpPr/>
          <p:nvPr/>
        </p:nvGrpSpPr>
        <p:grpSpPr>
          <a:xfrm>
            <a:off x="10226383" y="3621767"/>
            <a:ext cx="7103935" cy="1860518"/>
            <a:chOff x="0" y="0"/>
            <a:chExt cx="9471914" cy="2480691"/>
          </a:xfrm>
        </p:grpSpPr>
        <p:sp>
          <p:nvSpPr>
            <p:cNvPr id="157" name="Google Shape;157;p3"/>
            <p:cNvSpPr/>
            <p:nvPr/>
          </p:nvSpPr>
          <p:spPr>
            <a:xfrm>
              <a:off x="25400" y="25400"/>
              <a:ext cx="9421114" cy="2429891"/>
            </a:xfrm>
            <a:custGeom>
              <a:avLst/>
              <a:gdLst/>
              <a:ahLst/>
              <a:cxnLst/>
              <a:rect l="l" t="t" r="r" b="b"/>
              <a:pathLst>
                <a:path w="9421114" h="2429891" extrusionOk="0">
                  <a:moveTo>
                    <a:pt x="0" y="242951"/>
                  </a:moveTo>
                  <a:cubicBezTo>
                    <a:pt x="0" y="108839"/>
                    <a:pt x="110490" y="0"/>
                    <a:pt x="246761" y="0"/>
                  </a:cubicBezTo>
                  <a:lnTo>
                    <a:pt x="9174353" y="0"/>
                  </a:lnTo>
                  <a:cubicBezTo>
                    <a:pt x="9310624" y="0"/>
                    <a:pt x="9421114" y="108839"/>
                    <a:pt x="9421114" y="242951"/>
                  </a:cubicBezTo>
                  <a:lnTo>
                    <a:pt x="9421114" y="2186940"/>
                  </a:lnTo>
                  <a:cubicBezTo>
                    <a:pt x="9421114" y="2321179"/>
                    <a:pt x="9310624" y="2429891"/>
                    <a:pt x="9174353" y="2429891"/>
                  </a:cubicBezTo>
                  <a:lnTo>
                    <a:pt x="246761" y="2429891"/>
                  </a:lnTo>
                  <a:cubicBezTo>
                    <a:pt x="110490" y="2430018"/>
                    <a:pt x="0" y="2321179"/>
                    <a:pt x="0" y="2186940"/>
                  </a:cubicBezTo>
                  <a:close/>
                </a:path>
              </a:pathLst>
            </a:custGeom>
            <a:solidFill>
              <a:srgbClr val="5B79A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3"/>
            <p:cNvSpPr/>
            <p:nvPr/>
          </p:nvSpPr>
          <p:spPr>
            <a:xfrm>
              <a:off x="0" y="0"/>
              <a:ext cx="9471914" cy="2480691"/>
            </a:xfrm>
            <a:custGeom>
              <a:avLst/>
              <a:gdLst/>
              <a:ahLst/>
              <a:cxnLst/>
              <a:rect l="l" t="t" r="r" b="b"/>
              <a:pathLst>
                <a:path w="9471914" h="2480691" extrusionOk="0">
                  <a:moveTo>
                    <a:pt x="0" y="268351"/>
                  </a:moveTo>
                  <a:cubicBezTo>
                    <a:pt x="0" y="119761"/>
                    <a:pt x="122174" y="0"/>
                    <a:pt x="272161" y="0"/>
                  </a:cubicBezTo>
                  <a:lnTo>
                    <a:pt x="9199753" y="0"/>
                  </a:lnTo>
                  <a:lnTo>
                    <a:pt x="9199753" y="25400"/>
                  </a:lnTo>
                  <a:lnTo>
                    <a:pt x="9199753" y="0"/>
                  </a:lnTo>
                  <a:cubicBezTo>
                    <a:pt x="9349740" y="0"/>
                    <a:pt x="9471914" y="119761"/>
                    <a:pt x="9471914" y="268351"/>
                  </a:cubicBezTo>
                  <a:lnTo>
                    <a:pt x="9446514" y="268351"/>
                  </a:lnTo>
                  <a:lnTo>
                    <a:pt x="9471914" y="268351"/>
                  </a:lnTo>
                  <a:lnTo>
                    <a:pt x="9471914" y="2212340"/>
                  </a:lnTo>
                  <a:lnTo>
                    <a:pt x="9446514" y="2212340"/>
                  </a:lnTo>
                  <a:lnTo>
                    <a:pt x="9471914" y="2212340"/>
                  </a:lnTo>
                  <a:cubicBezTo>
                    <a:pt x="9471914" y="2360930"/>
                    <a:pt x="9349740" y="2480691"/>
                    <a:pt x="9199753" y="2480691"/>
                  </a:cubicBezTo>
                  <a:lnTo>
                    <a:pt x="9199753" y="2455291"/>
                  </a:lnTo>
                  <a:lnTo>
                    <a:pt x="9199753" y="2480691"/>
                  </a:lnTo>
                  <a:lnTo>
                    <a:pt x="272161" y="2480691"/>
                  </a:lnTo>
                  <a:lnTo>
                    <a:pt x="272161" y="2455291"/>
                  </a:lnTo>
                  <a:lnTo>
                    <a:pt x="272161" y="2480691"/>
                  </a:lnTo>
                  <a:cubicBezTo>
                    <a:pt x="122174" y="2480818"/>
                    <a:pt x="0" y="2360930"/>
                    <a:pt x="0" y="2212340"/>
                  </a:cubicBezTo>
                  <a:lnTo>
                    <a:pt x="0" y="268351"/>
                  </a:lnTo>
                  <a:lnTo>
                    <a:pt x="25400" y="268351"/>
                  </a:lnTo>
                  <a:lnTo>
                    <a:pt x="0" y="268351"/>
                  </a:lnTo>
                  <a:moveTo>
                    <a:pt x="50800" y="268351"/>
                  </a:moveTo>
                  <a:lnTo>
                    <a:pt x="50800" y="2212340"/>
                  </a:lnTo>
                  <a:lnTo>
                    <a:pt x="25400" y="2212340"/>
                  </a:lnTo>
                  <a:lnTo>
                    <a:pt x="50800" y="2212340"/>
                  </a:lnTo>
                  <a:cubicBezTo>
                    <a:pt x="50800" y="2332101"/>
                    <a:pt x="149479" y="2429891"/>
                    <a:pt x="272161" y="2429891"/>
                  </a:cubicBezTo>
                  <a:lnTo>
                    <a:pt x="9199753" y="2429891"/>
                  </a:lnTo>
                  <a:cubicBezTo>
                    <a:pt x="9322308" y="2429891"/>
                    <a:pt x="9421114" y="2332101"/>
                    <a:pt x="9421114" y="2212340"/>
                  </a:cubicBezTo>
                  <a:lnTo>
                    <a:pt x="9421114" y="268351"/>
                  </a:lnTo>
                  <a:cubicBezTo>
                    <a:pt x="9421114" y="148590"/>
                    <a:pt x="9322308" y="50800"/>
                    <a:pt x="9199753" y="50800"/>
                  </a:cubicBezTo>
                  <a:lnTo>
                    <a:pt x="272161" y="50800"/>
                  </a:lnTo>
                  <a:lnTo>
                    <a:pt x="272161" y="25400"/>
                  </a:lnTo>
                  <a:lnTo>
                    <a:pt x="272161" y="50800"/>
                  </a:lnTo>
                  <a:cubicBezTo>
                    <a:pt x="149479" y="50800"/>
                    <a:pt x="50800" y="148590"/>
                    <a:pt x="50800" y="26835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9" name="Google Shape;159;p3"/>
          <p:cNvSpPr txBox="1"/>
          <p:nvPr/>
        </p:nvSpPr>
        <p:spPr>
          <a:xfrm>
            <a:off x="11898001" y="3717017"/>
            <a:ext cx="5356108" cy="1689125"/>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Clr>
                <a:srgbClr val="000000"/>
              </a:buClr>
              <a:buSzPts val="3000"/>
              <a:buFont typeface="Arial"/>
              <a:buNone/>
            </a:pPr>
            <a:r>
              <a:rPr lang="en-US" sz="3000" b="1" i="0" u="none" strike="noStrike" cap="none">
                <a:solidFill>
                  <a:srgbClr val="FFFFFF"/>
                </a:solidFill>
                <a:latin typeface="Arial"/>
                <a:ea typeface="Arial"/>
                <a:cs typeface="Arial"/>
                <a:sym typeface="Arial"/>
              </a:rPr>
              <a:t>Tariffs</a:t>
            </a:r>
            <a:endParaRPr sz="1400" b="0" i="0" u="none" strike="noStrike" cap="none">
              <a:solidFill>
                <a:srgbClr val="000000"/>
              </a:solidFill>
              <a:latin typeface="Arial"/>
              <a:ea typeface="Arial"/>
              <a:cs typeface="Arial"/>
              <a:sym typeface="Arial"/>
            </a:endParaRPr>
          </a:p>
          <a:p>
            <a:pPr marL="434340" marR="0" lvl="2" indent="-152400" algn="l" rtl="0">
              <a:lnSpc>
                <a:spcPct val="108000"/>
              </a:lnSpc>
              <a:spcBef>
                <a:spcPts val="0"/>
              </a:spcBef>
              <a:spcAft>
                <a:spcPts val="0"/>
              </a:spcAft>
              <a:buClr>
                <a:srgbClr val="FFFFFF"/>
              </a:buClr>
              <a:buSzPts val="2400"/>
              <a:buFont typeface="Arial"/>
              <a:buChar char="⚬"/>
            </a:pPr>
            <a:r>
              <a:rPr lang="en-US" sz="2400" b="1" i="0" u="none" strike="noStrike" cap="none">
                <a:solidFill>
                  <a:srgbClr val="FFFFFF"/>
                </a:solidFill>
                <a:latin typeface="Arial"/>
                <a:ea typeface="Arial"/>
                <a:cs typeface="Arial"/>
                <a:sym typeface="Arial"/>
              </a:rPr>
              <a:t>1463 items</a:t>
            </a:r>
            <a:endParaRPr sz="1400" b="0" i="0" u="none" strike="noStrike" cap="none">
              <a:solidFill>
                <a:srgbClr val="000000"/>
              </a:solidFill>
              <a:latin typeface="Arial"/>
              <a:ea typeface="Arial"/>
              <a:cs typeface="Arial"/>
              <a:sym typeface="Arial"/>
            </a:endParaRPr>
          </a:p>
          <a:p>
            <a:pPr marL="434340" marR="0" lvl="2" indent="-152400" algn="l" rtl="0">
              <a:lnSpc>
                <a:spcPct val="108000"/>
              </a:lnSpc>
              <a:spcBef>
                <a:spcPts val="0"/>
              </a:spcBef>
              <a:spcAft>
                <a:spcPts val="0"/>
              </a:spcAft>
              <a:buClr>
                <a:srgbClr val="FFFFFF"/>
              </a:buClr>
              <a:buSzPts val="2400"/>
              <a:buFont typeface="Arial"/>
              <a:buChar char="⚬"/>
            </a:pPr>
            <a:r>
              <a:rPr lang="en-US" sz="2400" b="1" i="0" u="none" strike="noStrike" cap="none">
                <a:solidFill>
                  <a:srgbClr val="FFFFFF"/>
                </a:solidFill>
                <a:latin typeface="Arial"/>
                <a:ea typeface="Arial"/>
                <a:cs typeface="Arial"/>
                <a:sym typeface="Arial"/>
              </a:rPr>
              <a:t>5% - 50% with average at 35%</a:t>
            </a:r>
            <a:endParaRPr sz="1400" b="0" i="0" u="none" strike="noStrike" cap="none">
              <a:solidFill>
                <a:srgbClr val="000000"/>
              </a:solidFill>
              <a:latin typeface="Arial"/>
              <a:ea typeface="Arial"/>
              <a:cs typeface="Arial"/>
              <a:sym typeface="Arial"/>
            </a:endParaRPr>
          </a:p>
        </p:txBody>
      </p:sp>
      <p:grpSp>
        <p:nvGrpSpPr>
          <p:cNvPr id="160" name="Google Shape;160;p3"/>
          <p:cNvGrpSpPr/>
          <p:nvPr/>
        </p:nvGrpSpPr>
        <p:grpSpPr>
          <a:xfrm>
            <a:off x="10408634" y="3776891"/>
            <a:ext cx="1451324" cy="1496092"/>
            <a:chOff x="0" y="0"/>
            <a:chExt cx="1935099" cy="1994789"/>
          </a:xfrm>
        </p:grpSpPr>
        <p:sp>
          <p:nvSpPr>
            <p:cNvPr id="161" name="Google Shape;161;p3"/>
            <p:cNvSpPr/>
            <p:nvPr/>
          </p:nvSpPr>
          <p:spPr>
            <a:xfrm>
              <a:off x="25400" y="25400"/>
              <a:ext cx="1884299" cy="1943989"/>
            </a:xfrm>
            <a:custGeom>
              <a:avLst/>
              <a:gdLst/>
              <a:ahLst/>
              <a:cxnLst/>
              <a:rect l="l" t="t" r="r" b="b"/>
              <a:pathLst>
                <a:path w="1884299" h="1943989" extrusionOk="0">
                  <a:moveTo>
                    <a:pt x="0" y="188595"/>
                  </a:moveTo>
                  <a:cubicBezTo>
                    <a:pt x="0" y="84455"/>
                    <a:pt x="84328" y="0"/>
                    <a:pt x="188468" y="0"/>
                  </a:cubicBezTo>
                  <a:lnTo>
                    <a:pt x="1695831" y="0"/>
                  </a:lnTo>
                  <a:cubicBezTo>
                    <a:pt x="1799844" y="0"/>
                    <a:pt x="1884299" y="84455"/>
                    <a:pt x="1884299" y="188595"/>
                  </a:cubicBezTo>
                  <a:lnTo>
                    <a:pt x="1884299" y="1755394"/>
                  </a:lnTo>
                  <a:cubicBezTo>
                    <a:pt x="1884299" y="1859534"/>
                    <a:pt x="1799971" y="1943989"/>
                    <a:pt x="1695831" y="1943989"/>
                  </a:cubicBezTo>
                  <a:lnTo>
                    <a:pt x="188468" y="1943989"/>
                  </a:lnTo>
                  <a:cubicBezTo>
                    <a:pt x="84328" y="1943989"/>
                    <a:pt x="0" y="1859534"/>
                    <a:pt x="0" y="1755394"/>
                  </a:cubicBezTo>
                  <a:close/>
                </a:path>
              </a:pathLst>
            </a:custGeom>
            <a:blipFill rotWithShape="1">
              <a:blip r:embed="rId10">
                <a:alphaModFix/>
              </a:blip>
              <a:stretch>
                <a:fillRect l="-40470" t="-1305" r="-40466" b="-130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3"/>
            <p:cNvSpPr/>
            <p:nvPr/>
          </p:nvSpPr>
          <p:spPr>
            <a:xfrm>
              <a:off x="0" y="0"/>
              <a:ext cx="1935099" cy="1994789"/>
            </a:xfrm>
            <a:custGeom>
              <a:avLst/>
              <a:gdLst/>
              <a:ahLst/>
              <a:cxnLst/>
              <a:rect l="l" t="t" r="r" b="b"/>
              <a:pathLst>
                <a:path w="1935099" h="1994789" extrusionOk="0">
                  <a:moveTo>
                    <a:pt x="0" y="213995"/>
                  </a:moveTo>
                  <a:cubicBezTo>
                    <a:pt x="0" y="95758"/>
                    <a:pt x="95758" y="0"/>
                    <a:pt x="213868" y="0"/>
                  </a:cubicBezTo>
                  <a:lnTo>
                    <a:pt x="1721231" y="0"/>
                  </a:lnTo>
                  <a:lnTo>
                    <a:pt x="1721231" y="25400"/>
                  </a:lnTo>
                  <a:lnTo>
                    <a:pt x="1721231" y="0"/>
                  </a:lnTo>
                  <a:cubicBezTo>
                    <a:pt x="1839341" y="0"/>
                    <a:pt x="1935099" y="95758"/>
                    <a:pt x="1935099" y="213995"/>
                  </a:cubicBezTo>
                  <a:lnTo>
                    <a:pt x="1909699" y="213995"/>
                  </a:lnTo>
                  <a:lnTo>
                    <a:pt x="1935099" y="213995"/>
                  </a:lnTo>
                  <a:lnTo>
                    <a:pt x="1935099" y="1780794"/>
                  </a:lnTo>
                  <a:lnTo>
                    <a:pt x="1909699" y="1780794"/>
                  </a:lnTo>
                  <a:lnTo>
                    <a:pt x="1935099" y="1780794"/>
                  </a:lnTo>
                  <a:cubicBezTo>
                    <a:pt x="1935099" y="1898904"/>
                    <a:pt x="1839341" y="1994789"/>
                    <a:pt x="1721231" y="1994789"/>
                  </a:cubicBezTo>
                  <a:lnTo>
                    <a:pt x="1721231" y="1969389"/>
                  </a:lnTo>
                  <a:lnTo>
                    <a:pt x="1721231" y="1994789"/>
                  </a:lnTo>
                  <a:lnTo>
                    <a:pt x="213868" y="1994789"/>
                  </a:lnTo>
                  <a:lnTo>
                    <a:pt x="213868" y="1969389"/>
                  </a:lnTo>
                  <a:lnTo>
                    <a:pt x="213868" y="1994789"/>
                  </a:lnTo>
                  <a:cubicBezTo>
                    <a:pt x="95758" y="1994789"/>
                    <a:pt x="0" y="1898904"/>
                    <a:pt x="0" y="1780794"/>
                  </a:cubicBezTo>
                  <a:lnTo>
                    <a:pt x="0" y="213995"/>
                  </a:lnTo>
                  <a:lnTo>
                    <a:pt x="25400" y="213995"/>
                  </a:lnTo>
                  <a:lnTo>
                    <a:pt x="0" y="213995"/>
                  </a:lnTo>
                  <a:moveTo>
                    <a:pt x="50800" y="213995"/>
                  </a:moveTo>
                  <a:lnTo>
                    <a:pt x="50800" y="1780794"/>
                  </a:lnTo>
                  <a:lnTo>
                    <a:pt x="25400" y="1780794"/>
                  </a:lnTo>
                  <a:lnTo>
                    <a:pt x="50800" y="1780794"/>
                  </a:lnTo>
                  <a:cubicBezTo>
                    <a:pt x="50800" y="1870964"/>
                    <a:pt x="123825" y="1943989"/>
                    <a:pt x="213868" y="1943989"/>
                  </a:cubicBezTo>
                  <a:lnTo>
                    <a:pt x="1721231" y="1943989"/>
                  </a:lnTo>
                  <a:cubicBezTo>
                    <a:pt x="1811274" y="1943989"/>
                    <a:pt x="1884299" y="1870964"/>
                    <a:pt x="1884299" y="1780794"/>
                  </a:cubicBezTo>
                  <a:lnTo>
                    <a:pt x="1884299" y="213995"/>
                  </a:lnTo>
                  <a:cubicBezTo>
                    <a:pt x="1884299" y="123825"/>
                    <a:pt x="1811274" y="50800"/>
                    <a:pt x="1721231" y="50800"/>
                  </a:cubicBezTo>
                  <a:lnTo>
                    <a:pt x="213868" y="50800"/>
                  </a:lnTo>
                  <a:lnTo>
                    <a:pt x="213868" y="25400"/>
                  </a:lnTo>
                  <a:lnTo>
                    <a:pt x="213868" y="50800"/>
                  </a:lnTo>
                  <a:cubicBezTo>
                    <a:pt x="123825" y="50800"/>
                    <a:pt x="50800" y="123825"/>
                    <a:pt x="50800" y="21399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3" name="Google Shape;163;p3"/>
          <p:cNvGrpSpPr/>
          <p:nvPr/>
        </p:nvGrpSpPr>
        <p:grpSpPr>
          <a:xfrm>
            <a:off x="10226383" y="5599366"/>
            <a:ext cx="7103935" cy="1860518"/>
            <a:chOff x="0" y="0"/>
            <a:chExt cx="9471914" cy="2480691"/>
          </a:xfrm>
        </p:grpSpPr>
        <p:sp>
          <p:nvSpPr>
            <p:cNvPr id="164" name="Google Shape;164;p3"/>
            <p:cNvSpPr/>
            <p:nvPr/>
          </p:nvSpPr>
          <p:spPr>
            <a:xfrm>
              <a:off x="25400" y="25400"/>
              <a:ext cx="9421114" cy="2429891"/>
            </a:xfrm>
            <a:custGeom>
              <a:avLst/>
              <a:gdLst/>
              <a:ahLst/>
              <a:cxnLst/>
              <a:rect l="l" t="t" r="r" b="b"/>
              <a:pathLst>
                <a:path w="9421114" h="2429891" extrusionOk="0">
                  <a:moveTo>
                    <a:pt x="0" y="242951"/>
                  </a:moveTo>
                  <a:cubicBezTo>
                    <a:pt x="0" y="108839"/>
                    <a:pt x="110490" y="0"/>
                    <a:pt x="246761" y="0"/>
                  </a:cubicBezTo>
                  <a:lnTo>
                    <a:pt x="9174353" y="0"/>
                  </a:lnTo>
                  <a:cubicBezTo>
                    <a:pt x="9310624" y="0"/>
                    <a:pt x="9421114" y="108839"/>
                    <a:pt x="9421114" y="242951"/>
                  </a:cubicBezTo>
                  <a:lnTo>
                    <a:pt x="9421114" y="2186940"/>
                  </a:lnTo>
                  <a:cubicBezTo>
                    <a:pt x="9421114" y="2321179"/>
                    <a:pt x="9310624" y="2429891"/>
                    <a:pt x="9174353" y="2429891"/>
                  </a:cubicBezTo>
                  <a:lnTo>
                    <a:pt x="246761" y="2429891"/>
                  </a:lnTo>
                  <a:cubicBezTo>
                    <a:pt x="110490" y="2430018"/>
                    <a:pt x="0" y="2321179"/>
                    <a:pt x="0" y="2186940"/>
                  </a:cubicBezTo>
                  <a:close/>
                </a:path>
              </a:pathLst>
            </a:custGeom>
            <a:solidFill>
              <a:srgbClr val="53BAA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p3"/>
            <p:cNvSpPr/>
            <p:nvPr/>
          </p:nvSpPr>
          <p:spPr>
            <a:xfrm>
              <a:off x="0" y="0"/>
              <a:ext cx="9471914" cy="2480691"/>
            </a:xfrm>
            <a:custGeom>
              <a:avLst/>
              <a:gdLst/>
              <a:ahLst/>
              <a:cxnLst/>
              <a:rect l="l" t="t" r="r" b="b"/>
              <a:pathLst>
                <a:path w="9471914" h="2480691" extrusionOk="0">
                  <a:moveTo>
                    <a:pt x="0" y="268351"/>
                  </a:moveTo>
                  <a:cubicBezTo>
                    <a:pt x="0" y="119761"/>
                    <a:pt x="122174" y="0"/>
                    <a:pt x="272161" y="0"/>
                  </a:cubicBezTo>
                  <a:lnTo>
                    <a:pt x="9199753" y="0"/>
                  </a:lnTo>
                  <a:lnTo>
                    <a:pt x="9199753" y="25400"/>
                  </a:lnTo>
                  <a:lnTo>
                    <a:pt x="9199753" y="0"/>
                  </a:lnTo>
                  <a:cubicBezTo>
                    <a:pt x="9349740" y="0"/>
                    <a:pt x="9471914" y="119761"/>
                    <a:pt x="9471914" y="268351"/>
                  </a:cubicBezTo>
                  <a:lnTo>
                    <a:pt x="9446514" y="268351"/>
                  </a:lnTo>
                  <a:lnTo>
                    <a:pt x="9471914" y="268351"/>
                  </a:lnTo>
                  <a:lnTo>
                    <a:pt x="9471914" y="2212340"/>
                  </a:lnTo>
                  <a:lnTo>
                    <a:pt x="9446514" y="2212340"/>
                  </a:lnTo>
                  <a:lnTo>
                    <a:pt x="9471914" y="2212340"/>
                  </a:lnTo>
                  <a:cubicBezTo>
                    <a:pt x="9471914" y="2360930"/>
                    <a:pt x="9349740" y="2480691"/>
                    <a:pt x="9199753" y="2480691"/>
                  </a:cubicBezTo>
                  <a:lnTo>
                    <a:pt x="9199753" y="2455291"/>
                  </a:lnTo>
                  <a:lnTo>
                    <a:pt x="9199753" y="2480691"/>
                  </a:lnTo>
                  <a:lnTo>
                    <a:pt x="272161" y="2480691"/>
                  </a:lnTo>
                  <a:lnTo>
                    <a:pt x="272161" y="2455291"/>
                  </a:lnTo>
                  <a:lnTo>
                    <a:pt x="272161" y="2480691"/>
                  </a:lnTo>
                  <a:cubicBezTo>
                    <a:pt x="122174" y="2480818"/>
                    <a:pt x="0" y="2360930"/>
                    <a:pt x="0" y="2212340"/>
                  </a:cubicBezTo>
                  <a:lnTo>
                    <a:pt x="0" y="268351"/>
                  </a:lnTo>
                  <a:lnTo>
                    <a:pt x="25400" y="268351"/>
                  </a:lnTo>
                  <a:lnTo>
                    <a:pt x="0" y="268351"/>
                  </a:lnTo>
                  <a:moveTo>
                    <a:pt x="50800" y="268351"/>
                  </a:moveTo>
                  <a:lnTo>
                    <a:pt x="50800" y="2212340"/>
                  </a:lnTo>
                  <a:lnTo>
                    <a:pt x="25400" y="2212340"/>
                  </a:lnTo>
                  <a:lnTo>
                    <a:pt x="50800" y="2212340"/>
                  </a:lnTo>
                  <a:cubicBezTo>
                    <a:pt x="50800" y="2332101"/>
                    <a:pt x="149479" y="2429891"/>
                    <a:pt x="272161" y="2429891"/>
                  </a:cubicBezTo>
                  <a:lnTo>
                    <a:pt x="9199753" y="2429891"/>
                  </a:lnTo>
                  <a:cubicBezTo>
                    <a:pt x="9322308" y="2429891"/>
                    <a:pt x="9421114" y="2332101"/>
                    <a:pt x="9421114" y="2212340"/>
                  </a:cubicBezTo>
                  <a:lnTo>
                    <a:pt x="9421114" y="268351"/>
                  </a:lnTo>
                  <a:cubicBezTo>
                    <a:pt x="9421114" y="148590"/>
                    <a:pt x="9322308" y="50800"/>
                    <a:pt x="9199753" y="50800"/>
                  </a:cubicBezTo>
                  <a:lnTo>
                    <a:pt x="272161" y="50800"/>
                  </a:lnTo>
                  <a:lnTo>
                    <a:pt x="272161" y="25400"/>
                  </a:lnTo>
                  <a:lnTo>
                    <a:pt x="272161" y="50800"/>
                  </a:lnTo>
                  <a:cubicBezTo>
                    <a:pt x="149479" y="50800"/>
                    <a:pt x="50800" y="148590"/>
                    <a:pt x="50800" y="26835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6" name="Google Shape;166;p3"/>
          <p:cNvSpPr txBox="1"/>
          <p:nvPr/>
        </p:nvSpPr>
        <p:spPr>
          <a:xfrm>
            <a:off x="11898001" y="5694616"/>
            <a:ext cx="5356108" cy="1689125"/>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Clr>
                <a:srgbClr val="000000"/>
              </a:buClr>
              <a:buSzPts val="3000"/>
              <a:buFont typeface="Arial"/>
              <a:buNone/>
            </a:pPr>
            <a:r>
              <a:rPr lang="en-US" sz="3000" b="1" i="0" u="none" strike="noStrike" cap="none">
                <a:solidFill>
                  <a:srgbClr val="FFFFFF"/>
                </a:solidFill>
                <a:latin typeface="Arial"/>
                <a:ea typeface="Arial"/>
                <a:cs typeface="Arial"/>
                <a:sym typeface="Arial"/>
              </a:rPr>
              <a:t>Government Behavior</a:t>
            </a:r>
            <a:endParaRPr sz="1400" b="0" i="0" u="none" strike="noStrike" cap="none">
              <a:solidFill>
                <a:srgbClr val="000000"/>
              </a:solidFill>
              <a:latin typeface="Arial"/>
              <a:ea typeface="Arial"/>
              <a:cs typeface="Arial"/>
              <a:sym typeface="Arial"/>
            </a:endParaRPr>
          </a:p>
          <a:p>
            <a:pPr marL="434340" marR="0" lvl="2" indent="-152400" algn="l" rtl="0">
              <a:lnSpc>
                <a:spcPct val="108000"/>
              </a:lnSpc>
              <a:spcBef>
                <a:spcPts val="0"/>
              </a:spcBef>
              <a:spcAft>
                <a:spcPts val="0"/>
              </a:spcAft>
              <a:buClr>
                <a:srgbClr val="FFFFFF"/>
              </a:buClr>
              <a:buSzPts val="2400"/>
              <a:buFont typeface="Arial"/>
              <a:buChar char="⚬"/>
            </a:pPr>
            <a:r>
              <a:rPr lang="en-US" sz="2400" b="1" i="0" u="none" strike="noStrike" cap="none">
                <a:solidFill>
                  <a:srgbClr val="FFFFFF"/>
                </a:solidFill>
                <a:latin typeface="Arial"/>
                <a:ea typeface="Arial"/>
                <a:cs typeface="Arial"/>
                <a:sym typeface="Arial"/>
              </a:rPr>
              <a:t>Customs</a:t>
            </a:r>
            <a:endParaRPr sz="1400" b="0" i="0" u="none" strike="noStrike" cap="none">
              <a:solidFill>
                <a:srgbClr val="000000"/>
              </a:solidFill>
              <a:latin typeface="Arial"/>
              <a:ea typeface="Arial"/>
              <a:cs typeface="Arial"/>
              <a:sym typeface="Arial"/>
            </a:endParaRPr>
          </a:p>
          <a:p>
            <a:pPr marL="434340" marR="0" lvl="2" indent="-152400" algn="l" rtl="0">
              <a:lnSpc>
                <a:spcPct val="108000"/>
              </a:lnSpc>
              <a:spcBef>
                <a:spcPts val="0"/>
              </a:spcBef>
              <a:spcAft>
                <a:spcPts val="0"/>
              </a:spcAft>
              <a:buClr>
                <a:srgbClr val="FFFFFF"/>
              </a:buClr>
              <a:buSzPts val="2400"/>
              <a:buFont typeface="Arial"/>
              <a:buChar char="⚬"/>
            </a:pPr>
            <a:r>
              <a:rPr lang="en-US" sz="2400" b="1" i="0" u="none" strike="noStrike" cap="none">
                <a:solidFill>
                  <a:srgbClr val="FFFFFF"/>
                </a:solidFill>
                <a:latin typeface="Arial"/>
                <a:ea typeface="Arial"/>
                <a:cs typeface="Arial"/>
                <a:sym typeface="Arial"/>
              </a:rPr>
              <a:t>ASIPONA</a:t>
            </a:r>
            <a:endParaRPr sz="1400" b="0" i="0" u="none" strike="noStrike" cap="none">
              <a:solidFill>
                <a:srgbClr val="000000"/>
              </a:solidFill>
              <a:latin typeface="Arial"/>
              <a:ea typeface="Arial"/>
              <a:cs typeface="Arial"/>
              <a:sym typeface="Arial"/>
            </a:endParaRPr>
          </a:p>
        </p:txBody>
      </p:sp>
      <p:grpSp>
        <p:nvGrpSpPr>
          <p:cNvPr id="167" name="Google Shape;167;p3"/>
          <p:cNvGrpSpPr/>
          <p:nvPr/>
        </p:nvGrpSpPr>
        <p:grpSpPr>
          <a:xfrm>
            <a:off x="10408634" y="5781618"/>
            <a:ext cx="1451324" cy="1496092"/>
            <a:chOff x="0" y="0"/>
            <a:chExt cx="1935099" cy="1994789"/>
          </a:xfrm>
        </p:grpSpPr>
        <p:sp>
          <p:nvSpPr>
            <p:cNvPr id="168" name="Google Shape;168;p3"/>
            <p:cNvSpPr/>
            <p:nvPr/>
          </p:nvSpPr>
          <p:spPr>
            <a:xfrm>
              <a:off x="25400" y="25400"/>
              <a:ext cx="1884299" cy="1943989"/>
            </a:xfrm>
            <a:custGeom>
              <a:avLst/>
              <a:gdLst/>
              <a:ahLst/>
              <a:cxnLst/>
              <a:rect l="l" t="t" r="r" b="b"/>
              <a:pathLst>
                <a:path w="1884299" h="1943989" extrusionOk="0">
                  <a:moveTo>
                    <a:pt x="0" y="188595"/>
                  </a:moveTo>
                  <a:cubicBezTo>
                    <a:pt x="0" y="84455"/>
                    <a:pt x="84328" y="0"/>
                    <a:pt x="188468" y="0"/>
                  </a:cubicBezTo>
                  <a:lnTo>
                    <a:pt x="1695831" y="0"/>
                  </a:lnTo>
                  <a:cubicBezTo>
                    <a:pt x="1799844" y="0"/>
                    <a:pt x="1884299" y="84455"/>
                    <a:pt x="1884299" y="188595"/>
                  </a:cubicBezTo>
                  <a:lnTo>
                    <a:pt x="1884299" y="1755394"/>
                  </a:lnTo>
                  <a:cubicBezTo>
                    <a:pt x="1884299" y="1859534"/>
                    <a:pt x="1799971" y="1943989"/>
                    <a:pt x="1695831" y="1943989"/>
                  </a:cubicBezTo>
                  <a:lnTo>
                    <a:pt x="188468" y="1943989"/>
                  </a:lnTo>
                  <a:cubicBezTo>
                    <a:pt x="84328" y="1943989"/>
                    <a:pt x="0" y="1859534"/>
                    <a:pt x="0" y="1755394"/>
                  </a:cubicBezTo>
                  <a:close/>
                </a:path>
              </a:pathLst>
            </a:custGeom>
            <a:blipFill rotWithShape="1">
              <a:blip r:embed="rId11">
                <a:alphaModFix/>
              </a:blip>
              <a:stretch>
                <a:fillRect l="-44100" t="-1305" r="-44096" b="-130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3"/>
            <p:cNvSpPr/>
            <p:nvPr/>
          </p:nvSpPr>
          <p:spPr>
            <a:xfrm>
              <a:off x="0" y="0"/>
              <a:ext cx="1935099" cy="1994789"/>
            </a:xfrm>
            <a:custGeom>
              <a:avLst/>
              <a:gdLst/>
              <a:ahLst/>
              <a:cxnLst/>
              <a:rect l="l" t="t" r="r" b="b"/>
              <a:pathLst>
                <a:path w="1935099" h="1994789" extrusionOk="0">
                  <a:moveTo>
                    <a:pt x="0" y="213995"/>
                  </a:moveTo>
                  <a:cubicBezTo>
                    <a:pt x="0" y="95758"/>
                    <a:pt x="95758" y="0"/>
                    <a:pt x="213868" y="0"/>
                  </a:cubicBezTo>
                  <a:lnTo>
                    <a:pt x="1721231" y="0"/>
                  </a:lnTo>
                  <a:lnTo>
                    <a:pt x="1721231" y="25400"/>
                  </a:lnTo>
                  <a:lnTo>
                    <a:pt x="1721231" y="0"/>
                  </a:lnTo>
                  <a:cubicBezTo>
                    <a:pt x="1839341" y="0"/>
                    <a:pt x="1935099" y="95758"/>
                    <a:pt x="1935099" y="213995"/>
                  </a:cubicBezTo>
                  <a:lnTo>
                    <a:pt x="1909699" y="213995"/>
                  </a:lnTo>
                  <a:lnTo>
                    <a:pt x="1935099" y="213995"/>
                  </a:lnTo>
                  <a:lnTo>
                    <a:pt x="1935099" y="1780794"/>
                  </a:lnTo>
                  <a:lnTo>
                    <a:pt x="1909699" y="1780794"/>
                  </a:lnTo>
                  <a:lnTo>
                    <a:pt x="1935099" y="1780794"/>
                  </a:lnTo>
                  <a:cubicBezTo>
                    <a:pt x="1935099" y="1898904"/>
                    <a:pt x="1839341" y="1994789"/>
                    <a:pt x="1721231" y="1994789"/>
                  </a:cubicBezTo>
                  <a:lnTo>
                    <a:pt x="1721231" y="1969389"/>
                  </a:lnTo>
                  <a:lnTo>
                    <a:pt x="1721231" y="1994789"/>
                  </a:lnTo>
                  <a:lnTo>
                    <a:pt x="213868" y="1994789"/>
                  </a:lnTo>
                  <a:lnTo>
                    <a:pt x="213868" y="1969389"/>
                  </a:lnTo>
                  <a:lnTo>
                    <a:pt x="213868" y="1994789"/>
                  </a:lnTo>
                  <a:cubicBezTo>
                    <a:pt x="95758" y="1994789"/>
                    <a:pt x="0" y="1898904"/>
                    <a:pt x="0" y="1780794"/>
                  </a:cubicBezTo>
                  <a:lnTo>
                    <a:pt x="0" y="213995"/>
                  </a:lnTo>
                  <a:lnTo>
                    <a:pt x="25400" y="213995"/>
                  </a:lnTo>
                  <a:lnTo>
                    <a:pt x="0" y="213995"/>
                  </a:lnTo>
                  <a:moveTo>
                    <a:pt x="50800" y="213995"/>
                  </a:moveTo>
                  <a:lnTo>
                    <a:pt x="50800" y="1780794"/>
                  </a:lnTo>
                  <a:lnTo>
                    <a:pt x="25400" y="1780794"/>
                  </a:lnTo>
                  <a:lnTo>
                    <a:pt x="50800" y="1780794"/>
                  </a:lnTo>
                  <a:cubicBezTo>
                    <a:pt x="50800" y="1870964"/>
                    <a:pt x="123825" y="1943989"/>
                    <a:pt x="213868" y="1943989"/>
                  </a:cubicBezTo>
                  <a:lnTo>
                    <a:pt x="1721231" y="1943989"/>
                  </a:lnTo>
                  <a:cubicBezTo>
                    <a:pt x="1811274" y="1943989"/>
                    <a:pt x="1884299" y="1870964"/>
                    <a:pt x="1884299" y="1780794"/>
                  </a:cubicBezTo>
                  <a:lnTo>
                    <a:pt x="1884299" y="213995"/>
                  </a:lnTo>
                  <a:cubicBezTo>
                    <a:pt x="1884299" y="123825"/>
                    <a:pt x="1811274" y="50800"/>
                    <a:pt x="1721231" y="50800"/>
                  </a:cubicBezTo>
                  <a:lnTo>
                    <a:pt x="213868" y="50800"/>
                  </a:lnTo>
                  <a:lnTo>
                    <a:pt x="213868" y="25400"/>
                  </a:lnTo>
                  <a:lnTo>
                    <a:pt x="213868" y="50800"/>
                  </a:lnTo>
                  <a:cubicBezTo>
                    <a:pt x="123825" y="50800"/>
                    <a:pt x="50800" y="123825"/>
                    <a:pt x="50800" y="21399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0" name="Google Shape;170;p3"/>
          <p:cNvGrpSpPr/>
          <p:nvPr/>
        </p:nvGrpSpPr>
        <p:grpSpPr>
          <a:xfrm>
            <a:off x="10226383" y="7604084"/>
            <a:ext cx="7103935" cy="1860518"/>
            <a:chOff x="0" y="0"/>
            <a:chExt cx="9471914" cy="2480691"/>
          </a:xfrm>
        </p:grpSpPr>
        <p:sp>
          <p:nvSpPr>
            <p:cNvPr id="171" name="Google Shape;171;p3"/>
            <p:cNvSpPr/>
            <p:nvPr/>
          </p:nvSpPr>
          <p:spPr>
            <a:xfrm>
              <a:off x="25400" y="25400"/>
              <a:ext cx="9421114" cy="2429891"/>
            </a:xfrm>
            <a:custGeom>
              <a:avLst/>
              <a:gdLst/>
              <a:ahLst/>
              <a:cxnLst/>
              <a:rect l="l" t="t" r="r" b="b"/>
              <a:pathLst>
                <a:path w="9421114" h="2429891" extrusionOk="0">
                  <a:moveTo>
                    <a:pt x="0" y="242951"/>
                  </a:moveTo>
                  <a:cubicBezTo>
                    <a:pt x="0" y="108839"/>
                    <a:pt x="110490" y="0"/>
                    <a:pt x="246761" y="0"/>
                  </a:cubicBezTo>
                  <a:lnTo>
                    <a:pt x="9174353" y="0"/>
                  </a:lnTo>
                  <a:cubicBezTo>
                    <a:pt x="9310624" y="0"/>
                    <a:pt x="9421114" y="108839"/>
                    <a:pt x="9421114" y="242951"/>
                  </a:cubicBezTo>
                  <a:lnTo>
                    <a:pt x="9421114" y="2186940"/>
                  </a:lnTo>
                  <a:cubicBezTo>
                    <a:pt x="9421114" y="2321179"/>
                    <a:pt x="9310624" y="2429891"/>
                    <a:pt x="9174353" y="2429891"/>
                  </a:cubicBezTo>
                  <a:lnTo>
                    <a:pt x="246761" y="2429891"/>
                  </a:lnTo>
                  <a:cubicBezTo>
                    <a:pt x="110490" y="2430018"/>
                    <a:pt x="0" y="2321179"/>
                    <a:pt x="0" y="2186940"/>
                  </a:cubicBezTo>
                  <a:close/>
                </a:path>
              </a:pathLst>
            </a:custGeom>
            <a:solidFill>
              <a:srgbClr val="4BC6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3"/>
            <p:cNvSpPr/>
            <p:nvPr/>
          </p:nvSpPr>
          <p:spPr>
            <a:xfrm>
              <a:off x="0" y="0"/>
              <a:ext cx="9471914" cy="2480691"/>
            </a:xfrm>
            <a:custGeom>
              <a:avLst/>
              <a:gdLst/>
              <a:ahLst/>
              <a:cxnLst/>
              <a:rect l="l" t="t" r="r" b="b"/>
              <a:pathLst>
                <a:path w="9471914" h="2480691" extrusionOk="0">
                  <a:moveTo>
                    <a:pt x="0" y="268351"/>
                  </a:moveTo>
                  <a:cubicBezTo>
                    <a:pt x="0" y="119761"/>
                    <a:pt x="122174" y="0"/>
                    <a:pt x="272161" y="0"/>
                  </a:cubicBezTo>
                  <a:lnTo>
                    <a:pt x="9199753" y="0"/>
                  </a:lnTo>
                  <a:lnTo>
                    <a:pt x="9199753" y="25400"/>
                  </a:lnTo>
                  <a:lnTo>
                    <a:pt x="9199753" y="0"/>
                  </a:lnTo>
                  <a:cubicBezTo>
                    <a:pt x="9349740" y="0"/>
                    <a:pt x="9471914" y="119761"/>
                    <a:pt x="9471914" y="268351"/>
                  </a:cubicBezTo>
                  <a:lnTo>
                    <a:pt x="9446514" y="268351"/>
                  </a:lnTo>
                  <a:lnTo>
                    <a:pt x="9471914" y="268351"/>
                  </a:lnTo>
                  <a:lnTo>
                    <a:pt x="9471914" y="2212340"/>
                  </a:lnTo>
                  <a:lnTo>
                    <a:pt x="9446514" y="2212340"/>
                  </a:lnTo>
                  <a:lnTo>
                    <a:pt x="9471914" y="2212340"/>
                  </a:lnTo>
                  <a:cubicBezTo>
                    <a:pt x="9471914" y="2360930"/>
                    <a:pt x="9349740" y="2480691"/>
                    <a:pt x="9199753" y="2480691"/>
                  </a:cubicBezTo>
                  <a:lnTo>
                    <a:pt x="9199753" y="2455291"/>
                  </a:lnTo>
                  <a:lnTo>
                    <a:pt x="9199753" y="2480691"/>
                  </a:lnTo>
                  <a:lnTo>
                    <a:pt x="272161" y="2480691"/>
                  </a:lnTo>
                  <a:lnTo>
                    <a:pt x="272161" y="2455291"/>
                  </a:lnTo>
                  <a:lnTo>
                    <a:pt x="272161" y="2480691"/>
                  </a:lnTo>
                  <a:cubicBezTo>
                    <a:pt x="122174" y="2480818"/>
                    <a:pt x="0" y="2360930"/>
                    <a:pt x="0" y="2212340"/>
                  </a:cubicBezTo>
                  <a:lnTo>
                    <a:pt x="0" y="268351"/>
                  </a:lnTo>
                  <a:lnTo>
                    <a:pt x="25400" y="268351"/>
                  </a:lnTo>
                  <a:lnTo>
                    <a:pt x="0" y="268351"/>
                  </a:lnTo>
                  <a:moveTo>
                    <a:pt x="50800" y="268351"/>
                  </a:moveTo>
                  <a:lnTo>
                    <a:pt x="50800" y="2212340"/>
                  </a:lnTo>
                  <a:lnTo>
                    <a:pt x="25400" y="2212340"/>
                  </a:lnTo>
                  <a:lnTo>
                    <a:pt x="50800" y="2212340"/>
                  </a:lnTo>
                  <a:cubicBezTo>
                    <a:pt x="50800" y="2332101"/>
                    <a:pt x="149479" y="2429891"/>
                    <a:pt x="272161" y="2429891"/>
                  </a:cubicBezTo>
                  <a:lnTo>
                    <a:pt x="9199753" y="2429891"/>
                  </a:lnTo>
                  <a:cubicBezTo>
                    <a:pt x="9322308" y="2429891"/>
                    <a:pt x="9421114" y="2332101"/>
                    <a:pt x="9421114" y="2212340"/>
                  </a:cubicBezTo>
                  <a:lnTo>
                    <a:pt x="9421114" y="268351"/>
                  </a:lnTo>
                  <a:cubicBezTo>
                    <a:pt x="9421114" y="148590"/>
                    <a:pt x="9322308" y="50800"/>
                    <a:pt x="9199753" y="50800"/>
                  </a:cubicBezTo>
                  <a:lnTo>
                    <a:pt x="272161" y="50800"/>
                  </a:lnTo>
                  <a:lnTo>
                    <a:pt x="272161" y="25400"/>
                  </a:lnTo>
                  <a:lnTo>
                    <a:pt x="272161" y="50800"/>
                  </a:lnTo>
                  <a:cubicBezTo>
                    <a:pt x="149479" y="50800"/>
                    <a:pt x="50800" y="148590"/>
                    <a:pt x="50800" y="26835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3" name="Google Shape;173;p3"/>
          <p:cNvGrpSpPr/>
          <p:nvPr/>
        </p:nvGrpSpPr>
        <p:grpSpPr>
          <a:xfrm>
            <a:off x="11821801" y="7604084"/>
            <a:ext cx="5508508" cy="1860575"/>
            <a:chOff x="0" y="0"/>
            <a:chExt cx="7344677" cy="2480767"/>
          </a:xfrm>
        </p:grpSpPr>
        <p:sp>
          <p:nvSpPr>
            <p:cNvPr id="174" name="Google Shape;174;p3"/>
            <p:cNvSpPr/>
            <p:nvPr/>
          </p:nvSpPr>
          <p:spPr>
            <a:xfrm>
              <a:off x="0" y="0"/>
              <a:ext cx="7344674" cy="2480766"/>
            </a:xfrm>
            <a:custGeom>
              <a:avLst/>
              <a:gdLst/>
              <a:ahLst/>
              <a:cxnLst/>
              <a:rect l="l" t="t" r="r" b="b"/>
              <a:pathLst>
                <a:path w="7344674" h="2480766" extrusionOk="0">
                  <a:moveTo>
                    <a:pt x="0" y="0"/>
                  </a:moveTo>
                  <a:lnTo>
                    <a:pt x="7344674" y="0"/>
                  </a:lnTo>
                  <a:lnTo>
                    <a:pt x="7344674" y="2480766"/>
                  </a:lnTo>
                  <a:lnTo>
                    <a:pt x="0" y="2480766"/>
                  </a:lnTo>
                  <a:close/>
                </a:path>
              </a:pathLst>
            </a:custGeom>
            <a:blipFill rotWithShape="1">
              <a:blip r:embed="rId6">
                <a:alphaModFix amt="0"/>
              </a:blip>
              <a:stretch>
                <a:fillRect t="-7687" b="-768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3"/>
            <p:cNvSpPr txBox="1"/>
            <p:nvPr/>
          </p:nvSpPr>
          <p:spPr>
            <a:xfrm>
              <a:off x="0" y="19050"/>
              <a:ext cx="7344677" cy="2461717"/>
            </a:xfrm>
            <a:prstGeom prst="rect">
              <a:avLst/>
            </a:prstGeom>
            <a:noFill/>
            <a:ln>
              <a:noFill/>
            </a:ln>
          </p:spPr>
          <p:txBody>
            <a:bodyPr spcFirstLastPara="1" wrap="square" lIns="0" tIns="0" rIns="0" bIns="0" anchor="ctr" anchorCtr="0">
              <a:noAutofit/>
            </a:bodyPr>
            <a:lstStyle/>
            <a:p>
              <a:pPr marL="0" marR="0" lvl="0" indent="0" algn="l" rtl="0">
                <a:lnSpc>
                  <a:spcPct val="108000"/>
                </a:lnSpc>
                <a:spcBef>
                  <a:spcPts val="0"/>
                </a:spcBef>
                <a:spcAft>
                  <a:spcPts val="0"/>
                </a:spcAft>
                <a:buClr>
                  <a:srgbClr val="000000"/>
                </a:buClr>
                <a:buSzPts val="3000"/>
                <a:buFont typeface="Arial"/>
                <a:buNone/>
              </a:pPr>
              <a:r>
                <a:rPr lang="en-US" sz="3000" b="1" i="0" u="none" strike="noStrike" cap="none">
                  <a:solidFill>
                    <a:srgbClr val="FFFFFF"/>
                  </a:solidFill>
                  <a:latin typeface="Arial"/>
                  <a:ea typeface="Arial"/>
                  <a:cs typeface="Arial"/>
                  <a:sym typeface="Arial"/>
                </a:rPr>
                <a:t>Shipping Lines Deployment</a:t>
              </a:r>
              <a:endParaRPr sz="1400" b="0" i="0" u="none" strike="noStrike" cap="none">
                <a:solidFill>
                  <a:srgbClr val="000000"/>
                </a:solidFill>
                <a:latin typeface="Arial"/>
                <a:ea typeface="Arial"/>
                <a:cs typeface="Arial"/>
                <a:sym typeface="Arial"/>
              </a:endParaRPr>
            </a:p>
            <a:p>
              <a:pPr marL="0" marR="0" lvl="0" indent="0" algn="l" rtl="0">
                <a:lnSpc>
                  <a:spcPct val="108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     Capacity</a:t>
              </a:r>
              <a:endParaRPr sz="1400" b="0" i="0" u="none" strike="noStrike" cap="none">
                <a:solidFill>
                  <a:srgbClr val="000000"/>
                </a:solidFill>
                <a:latin typeface="Arial"/>
                <a:ea typeface="Arial"/>
                <a:cs typeface="Arial"/>
                <a:sym typeface="Arial"/>
              </a:endParaRPr>
            </a:p>
            <a:p>
              <a:pPr marL="0" marR="0" lvl="0" indent="0" algn="l" rtl="0">
                <a:lnSpc>
                  <a:spcPct val="108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     Terminal Efficiency</a:t>
              </a:r>
              <a:endParaRPr sz="1400" b="0" i="0" u="none" strike="noStrike" cap="none">
                <a:solidFill>
                  <a:srgbClr val="000000"/>
                </a:solidFill>
                <a:latin typeface="Arial"/>
                <a:ea typeface="Arial"/>
                <a:cs typeface="Arial"/>
                <a:sym typeface="Arial"/>
              </a:endParaRPr>
            </a:p>
          </p:txBody>
        </p:sp>
      </p:grpSp>
      <p:grpSp>
        <p:nvGrpSpPr>
          <p:cNvPr id="176" name="Google Shape;176;p3"/>
          <p:cNvGrpSpPr/>
          <p:nvPr/>
        </p:nvGrpSpPr>
        <p:grpSpPr>
          <a:xfrm>
            <a:off x="10408634" y="7786335"/>
            <a:ext cx="1451324" cy="1496092"/>
            <a:chOff x="0" y="0"/>
            <a:chExt cx="1935099" cy="1994789"/>
          </a:xfrm>
        </p:grpSpPr>
        <p:sp>
          <p:nvSpPr>
            <p:cNvPr id="177" name="Google Shape;177;p3"/>
            <p:cNvSpPr/>
            <p:nvPr/>
          </p:nvSpPr>
          <p:spPr>
            <a:xfrm>
              <a:off x="25400" y="25400"/>
              <a:ext cx="1884299" cy="1943989"/>
            </a:xfrm>
            <a:custGeom>
              <a:avLst/>
              <a:gdLst/>
              <a:ahLst/>
              <a:cxnLst/>
              <a:rect l="l" t="t" r="r" b="b"/>
              <a:pathLst>
                <a:path w="1884299" h="1943989" extrusionOk="0">
                  <a:moveTo>
                    <a:pt x="0" y="188595"/>
                  </a:moveTo>
                  <a:cubicBezTo>
                    <a:pt x="0" y="84455"/>
                    <a:pt x="84328" y="0"/>
                    <a:pt x="188468" y="0"/>
                  </a:cubicBezTo>
                  <a:lnTo>
                    <a:pt x="1695831" y="0"/>
                  </a:lnTo>
                  <a:cubicBezTo>
                    <a:pt x="1799844" y="0"/>
                    <a:pt x="1884299" y="84455"/>
                    <a:pt x="1884299" y="188595"/>
                  </a:cubicBezTo>
                  <a:lnTo>
                    <a:pt x="1884299" y="1755394"/>
                  </a:lnTo>
                  <a:cubicBezTo>
                    <a:pt x="1884299" y="1859534"/>
                    <a:pt x="1799971" y="1943989"/>
                    <a:pt x="1695831" y="1943989"/>
                  </a:cubicBezTo>
                  <a:lnTo>
                    <a:pt x="188468" y="1943989"/>
                  </a:lnTo>
                  <a:cubicBezTo>
                    <a:pt x="84328" y="1943989"/>
                    <a:pt x="0" y="1859534"/>
                    <a:pt x="0" y="1755394"/>
                  </a:cubicBezTo>
                  <a:close/>
                </a:path>
              </a:pathLst>
            </a:custGeom>
            <a:blipFill rotWithShape="1">
              <a:blip r:embed="rId12">
                <a:alphaModFix/>
              </a:blip>
              <a:stretch>
                <a:fillRect l="-44674" t="-1305" r="-44670" b="-130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3"/>
            <p:cNvSpPr/>
            <p:nvPr/>
          </p:nvSpPr>
          <p:spPr>
            <a:xfrm>
              <a:off x="0" y="0"/>
              <a:ext cx="1935099" cy="1994789"/>
            </a:xfrm>
            <a:custGeom>
              <a:avLst/>
              <a:gdLst/>
              <a:ahLst/>
              <a:cxnLst/>
              <a:rect l="l" t="t" r="r" b="b"/>
              <a:pathLst>
                <a:path w="1935099" h="1994789" extrusionOk="0">
                  <a:moveTo>
                    <a:pt x="0" y="213995"/>
                  </a:moveTo>
                  <a:cubicBezTo>
                    <a:pt x="0" y="95758"/>
                    <a:pt x="95758" y="0"/>
                    <a:pt x="213868" y="0"/>
                  </a:cubicBezTo>
                  <a:lnTo>
                    <a:pt x="1721231" y="0"/>
                  </a:lnTo>
                  <a:lnTo>
                    <a:pt x="1721231" y="25400"/>
                  </a:lnTo>
                  <a:lnTo>
                    <a:pt x="1721231" y="0"/>
                  </a:lnTo>
                  <a:cubicBezTo>
                    <a:pt x="1839341" y="0"/>
                    <a:pt x="1935099" y="95758"/>
                    <a:pt x="1935099" y="213995"/>
                  </a:cubicBezTo>
                  <a:lnTo>
                    <a:pt x="1909699" y="213995"/>
                  </a:lnTo>
                  <a:lnTo>
                    <a:pt x="1935099" y="213995"/>
                  </a:lnTo>
                  <a:lnTo>
                    <a:pt x="1935099" y="1780794"/>
                  </a:lnTo>
                  <a:lnTo>
                    <a:pt x="1909699" y="1780794"/>
                  </a:lnTo>
                  <a:lnTo>
                    <a:pt x="1935099" y="1780794"/>
                  </a:lnTo>
                  <a:cubicBezTo>
                    <a:pt x="1935099" y="1898904"/>
                    <a:pt x="1839341" y="1994789"/>
                    <a:pt x="1721231" y="1994789"/>
                  </a:cubicBezTo>
                  <a:lnTo>
                    <a:pt x="1721231" y="1969389"/>
                  </a:lnTo>
                  <a:lnTo>
                    <a:pt x="1721231" y="1994789"/>
                  </a:lnTo>
                  <a:lnTo>
                    <a:pt x="213868" y="1994789"/>
                  </a:lnTo>
                  <a:lnTo>
                    <a:pt x="213868" y="1969389"/>
                  </a:lnTo>
                  <a:lnTo>
                    <a:pt x="213868" y="1994789"/>
                  </a:lnTo>
                  <a:cubicBezTo>
                    <a:pt x="95758" y="1994789"/>
                    <a:pt x="0" y="1898904"/>
                    <a:pt x="0" y="1780794"/>
                  </a:cubicBezTo>
                  <a:lnTo>
                    <a:pt x="0" y="213995"/>
                  </a:lnTo>
                  <a:lnTo>
                    <a:pt x="25400" y="213995"/>
                  </a:lnTo>
                  <a:lnTo>
                    <a:pt x="0" y="213995"/>
                  </a:lnTo>
                  <a:moveTo>
                    <a:pt x="50800" y="213995"/>
                  </a:moveTo>
                  <a:lnTo>
                    <a:pt x="50800" y="1780794"/>
                  </a:lnTo>
                  <a:lnTo>
                    <a:pt x="25400" y="1780794"/>
                  </a:lnTo>
                  <a:lnTo>
                    <a:pt x="50800" y="1780794"/>
                  </a:lnTo>
                  <a:cubicBezTo>
                    <a:pt x="50800" y="1870964"/>
                    <a:pt x="123825" y="1943989"/>
                    <a:pt x="213868" y="1943989"/>
                  </a:cubicBezTo>
                  <a:lnTo>
                    <a:pt x="1721231" y="1943989"/>
                  </a:lnTo>
                  <a:cubicBezTo>
                    <a:pt x="1811274" y="1943989"/>
                    <a:pt x="1884299" y="1870964"/>
                    <a:pt x="1884299" y="1780794"/>
                  </a:cubicBezTo>
                  <a:lnTo>
                    <a:pt x="1884299" y="213995"/>
                  </a:lnTo>
                  <a:cubicBezTo>
                    <a:pt x="1884299" y="123825"/>
                    <a:pt x="1811274" y="50800"/>
                    <a:pt x="1721231" y="50800"/>
                  </a:cubicBezTo>
                  <a:lnTo>
                    <a:pt x="213868" y="50800"/>
                  </a:lnTo>
                  <a:lnTo>
                    <a:pt x="213868" y="25400"/>
                  </a:lnTo>
                  <a:lnTo>
                    <a:pt x="213868" y="50800"/>
                  </a:lnTo>
                  <a:cubicBezTo>
                    <a:pt x="123825" y="50800"/>
                    <a:pt x="50800" y="123825"/>
                    <a:pt x="50800" y="21399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9" name="Google Shape;179;p3"/>
          <p:cNvSpPr txBox="1"/>
          <p:nvPr/>
        </p:nvSpPr>
        <p:spPr>
          <a:xfrm>
            <a:off x="10232965" y="223533"/>
            <a:ext cx="7500328" cy="133972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200"/>
              <a:buFont typeface="Arial"/>
              <a:buNone/>
            </a:pPr>
            <a:r>
              <a:rPr lang="en-US" sz="4200" b="1" i="0" u="none" strike="noStrike" cap="none">
                <a:solidFill>
                  <a:srgbClr val="004B24"/>
                </a:solidFill>
                <a:latin typeface="Montserrat"/>
                <a:ea typeface="Montserrat"/>
                <a:cs typeface="Montserrat"/>
                <a:sym typeface="Montserrat"/>
              </a:rPr>
              <a:t>2025/2026 COUNTRY CARGO FLOW STATUS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aphicFrame>
        <p:nvGraphicFramePr>
          <p:cNvPr id="188" name="Google Shape;188;p4"/>
          <p:cNvGraphicFramePr/>
          <p:nvPr/>
        </p:nvGraphicFramePr>
        <p:xfrm>
          <a:off x="1028700" y="5920892"/>
          <a:ext cx="16230600" cy="2302575"/>
        </p:xfrm>
        <a:graphic>
          <a:graphicData uri="http://schemas.openxmlformats.org/drawingml/2006/table">
            <a:tbl>
              <a:tblPr>
                <a:noFill/>
                <a:tableStyleId>{CD5E45B0-8683-4661-852A-DA0473BC106A}</a:tableStyleId>
              </a:tblPr>
              <a:tblGrid>
                <a:gridCol w="4863425">
                  <a:extLst>
                    <a:ext uri="{9D8B030D-6E8A-4147-A177-3AD203B41FA5}">
                      <a16:colId xmlns:a16="http://schemas.microsoft.com/office/drawing/2014/main" val="20000"/>
                    </a:ext>
                  </a:extLst>
                </a:gridCol>
                <a:gridCol w="3251650">
                  <a:extLst>
                    <a:ext uri="{9D8B030D-6E8A-4147-A177-3AD203B41FA5}">
                      <a16:colId xmlns:a16="http://schemas.microsoft.com/office/drawing/2014/main" val="20001"/>
                    </a:ext>
                  </a:extLst>
                </a:gridCol>
                <a:gridCol w="4057650">
                  <a:extLst>
                    <a:ext uri="{9D8B030D-6E8A-4147-A177-3AD203B41FA5}">
                      <a16:colId xmlns:a16="http://schemas.microsoft.com/office/drawing/2014/main" val="20002"/>
                    </a:ext>
                  </a:extLst>
                </a:gridCol>
                <a:gridCol w="4057875">
                  <a:extLst>
                    <a:ext uri="{9D8B030D-6E8A-4147-A177-3AD203B41FA5}">
                      <a16:colId xmlns:a16="http://schemas.microsoft.com/office/drawing/2014/main" val="20003"/>
                    </a:ext>
                  </a:extLst>
                </a:gridCol>
              </a:tblGrid>
              <a:tr h="767525">
                <a:tc>
                  <a:txBody>
                    <a:bodyPr/>
                    <a:lstStyle/>
                    <a:p>
                      <a:pPr marL="0" marR="0" lvl="0" indent="0" algn="ctr" rtl="0">
                        <a:lnSpc>
                          <a:spcPct val="120022"/>
                        </a:lnSpc>
                        <a:spcBef>
                          <a:spcPts val="0"/>
                        </a:spcBef>
                        <a:spcAft>
                          <a:spcPts val="0"/>
                        </a:spcAft>
                        <a:buClr>
                          <a:srgbClr val="000000"/>
                        </a:buClr>
                        <a:buSzPts val="1768"/>
                        <a:buFont typeface="Arial"/>
                        <a:buNone/>
                      </a:pPr>
                      <a:r>
                        <a:rPr lang="en-US" sz="1768" u="none" strike="noStrike" cap="none">
                          <a:solidFill>
                            <a:srgbClr val="FFFFFF"/>
                          </a:solidFill>
                          <a:latin typeface="Roboto"/>
                          <a:ea typeface="Roboto"/>
                          <a:cs typeface="Roboto"/>
                          <a:sym typeface="Roboto"/>
                        </a:rPr>
                        <a:t>Trade</a:t>
                      </a:r>
                      <a:endParaRPr sz="1100" u="none" strike="noStrike" cap="none"/>
                    </a:p>
                  </a:txBody>
                  <a:tcPr marL="62400" marR="62400" marT="62400" marB="62400" anchor="ctr">
                    <a:lnL w="9525" cap="flat" cmpd="sng">
                      <a:solidFill>
                        <a:srgbClr val="049B4E"/>
                      </a:solidFill>
                      <a:prstDash val="solid"/>
                      <a:round/>
                      <a:headEnd type="none" w="sm" len="sm"/>
                      <a:tailEnd type="none" w="sm" len="sm"/>
                    </a:lnL>
                    <a:lnR w="9525" cap="flat" cmpd="sng">
                      <a:solidFill>
                        <a:srgbClr val="049B4E"/>
                      </a:solidFill>
                      <a:prstDash val="solid"/>
                      <a:round/>
                      <a:headEnd type="none" w="sm" len="sm"/>
                      <a:tailEnd type="none" w="sm" len="sm"/>
                    </a:lnR>
                    <a:lnT w="9525" cap="flat" cmpd="sng">
                      <a:solidFill>
                        <a:srgbClr val="049B4E"/>
                      </a:solidFill>
                      <a:prstDash val="solid"/>
                      <a:round/>
                      <a:headEnd type="none" w="sm" len="sm"/>
                      <a:tailEnd type="none" w="sm" len="sm"/>
                    </a:lnT>
                    <a:lnB w="9525" cap="flat" cmpd="sng">
                      <a:solidFill>
                        <a:srgbClr val="049B4E"/>
                      </a:solidFill>
                      <a:prstDash val="solid"/>
                      <a:round/>
                      <a:headEnd type="none" w="sm" len="sm"/>
                      <a:tailEnd type="none" w="sm" len="sm"/>
                    </a:lnB>
                    <a:solidFill>
                      <a:srgbClr val="004B24"/>
                    </a:solidFill>
                  </a:tcPr>
                </a:tc>
                <a:tc>
                  <a:txBody>
                    <a:bodyPr/>
                    <a:lstStyle/>
                    <a:p>
                      <a:pPr marL="0" marR="0" lvl="0" indent="0" algn="ctr" rtl="0">
                        <a:lnSpc>
                          <a:spcPct val="120022"/>
                        </a:lnSpc>
                        <a:spcBef>
                          <a:spcPts val="0"/>
                        </a:spcBef>
                        <a:spcAft>
                          <a:spcPts val="0"/>
                        </a:spcAft>
                        <a:buClr>
                          <a:srgbClr val="000000"/>
                        </a:buClr>
                        <a:buSzPts val="1768"/>
                        <a:buFont typeface="Arial"/>
                        <a:buNone/>
                      </a:pPr>
                      <a:r>
                        <a:rPr lang="en-US" sz="1768" u="none" strike="noStrike" cap="none">
                          <a:solidFill>
                            <a:srgbClr val="FFFFFF"/>
                          </a:solidFill>
                          <a:latin typeface="Roboto"/>
                          <a:ea typeface="Roboto"/>
                          <a:cs typeface="Roboto"/>
                          <a:sym typeface="Roboto"/>
                        </a:rPr>
                        <a:t>OWN SQ KPI (Year)</a:t>
                      </a:r>
                      <a:endParaRPr sz="1100" u="none" strike="noStrike" cap="none"/>
                    </a:p>
                  </a:txBody>
                  <a:tcPr marL="62400" marR="62400" marT="62400" marB="62400" anchor="ctr">
                    <a:lnL w="9525" cap="flat" cmpd="sng">
                      <a:solidFill>
                        <a:srgbClr val="049B4E"/>
                      </a:solidFill>
                      <a:prstDash val="solid"/>
                      <a:round/>
                      <a:headEnd type="none" w="sm" len="sm"/>
                      <a:tailEnd type="none" w="sm" len="sm"/>
                    </a:lnL>
                    <a:lnR w="9525" cap="flat" cmpd="sng">
                      <a:solidFill>
                        <a:srgbClr val="049B4E"/>
                      </a:solidFill>
                      <a:prstDash val="solid"/>
                      <a:round/>
                      <a:headEnd type="none" w="sm" len="sm"/>
                      <a:tailEnd type="none" w="sm" len="sm"/>
                    </a:lnR>
                    <a:lnT w="9525" cap="flat" cmpd="sng">
                      <a:solidFill>
                        <a:srgbClr val="049B4E"/>
                      </a:solidFill>
                      <a:prstDash val="solid"/>
                      <a:round/>
                      <a:headEnd type="none" w="sm" len="sm"/>
                      <a:tailEnd type="none" w="sm" len="sm"/>
                    </a:lnT>
                    <a:lnB w="9525" cap="flat" cmpd="sng">
                      <a:solidFill>
                        <a:srgbClr val="049B4E"/>
                      </a:solidFill>
                      <a:prstDash val="solid"/>
                      <a:round/>
                      <a:headEnd type="none" w="sm" len="sm"/>
                      <a:tailEnd type="none" w="sm" len="sm"/>
                    </a:lnB>
                    <a:solidFill>
                      <a:srgbClr val="004B24"/>
                    </a:solidFill>
                  </a:tcPr>
                </a:tc>
                <a:tc>
                  <a:txBody>
                    <a:bodyPr/>
                    <a:lstStyle/>
                    <a:p>
                      <a:pPr marL="0" marR="0" lvl="0" indent="0" algn="ctr" rtl="0">
                        <a:lnSpc>
                          <a:spcPct val="120022"/>
                        </a:lnSpc>
                        <a:spcBef>
                          <a:spcPts val="0"/>
                        </a:spcBef>
                        <a:spcAft>
                          <a:spcPts val="0"/>
                        </a:spcAft>
                        <a:buClr>
                          <a:srgbClr val="000000"/>
                        </a:buClr>
                        <a:buSzPts val="1768"/>
                        <a:buFont typeface="Arial"/>
                        <a:buNone/>
                      </a:pPr>
                      <a:r>
                        <a:rPr lang="en-US" sz="1768" u="none" strike="noStrike" cap="none">
                          <a:solidFill>
                            <a:srgbClr val="FFFFFF"/>
                          </a:solidFill>
                          <a:latin typeface="Roboto"/>
                          <a:ea typeface="Roboto"/>
                          <a:cs typeface="Roboto"/>
                          <a:sym typeface="Roboto"/>
                        </a:rPr>
                        <a:t>ACTUAL</a:t>
                      </a:r>
                      <a:endParaRPr sz="1100" u="none" strike="noStrike" cap="none"/>
                    </a:p>
                  </a:txBody>
                  <a:tcPr marL="62400" marR="62400" marT="62400" marB="62400" anchor="ctr">
                    <a:lnL w="9525" cap="flat" cmpd="sng">
                      <a:solidFill>
                        <a:srgbClr val="049B4E"/>
                      </a:solidFill>
                      <a:prstDash val="solid"/>
                      <a:round/>
                      <a:headEnd type="none" w="sm" len="sm"/>
                      <a:tailEnd type="none" w="sm" len="sm"/>
                    </a:lnL>
                    <a:lnR w="9525" cap="flat" cmpd="sng">
                      <a:solidFill>
                        <a:srgbClr val="049B4E"/>
                      </a:solidFill>
                      <a:prstDash val="solid"/>
                      <a:round/>
                      <a:headEnd type="none" w="sm" len="sm"/>
                      <a:tailEnd type="none" w="sm" len="sm"/>
                    </a:lnR>
                    <a:lnT w="9525" cap="flat" cmpd="sng">
                      <a:solidFill>
                        <a:srgbClr val="049B4E"/>
                      </a:solidFill>
                      <a:prstDash val="solid"/>
                      <a:round/>
                      <a:headEnd type="none" w="sm" len="sm"/>
                      <a:tailEnd type="none" w="sm" len="sm"/>
                    </a:lnT>
                    <a:lnB w="9525" cap="flat" cmpd="sng">
                      <a:solidFill>
                        <a:srgbClr val="049B4E"/>
                      </a:solidFill>
                      <a:prstDash val="solid"/>
                      <a:round/>
                      <a:headEnd type="none" w="sm" len="sm"/>
                      <a:tailEnd type="none" w="sm" len="sm"/>
                    </a:lnB>
                    <a:solidFill>
                      <a:srgbClr val="004B24"/>
                    </a:solidFill>
                  </a:tcPr>
                </a:tc>
                <a:tc>
                  <a:txBody>
                    <a:bodyPr/>
                    <a:lstStyle/>
                    <a:p>
                      <a:pPr marL="0" marR="0" lvl="0" indent="0" algn="ctr" rtl="0">
                        <a:lnSpc>
                          <a:spcPct val="120022"/>
                        </a:lnSpc>
                        <a:spcBef>
                          <a:spcPts val="0"/>
                        </a:spcBef>
                        <a:spcAft>
                          <a:spcPts val="0"/>
                        </a:spcAft>
                        <a:buClr>
                          <a:srgbClr val="000000"/>
                        </a:buClr>
                        <a:buSzPts val="1768"/>
                        <a:buFont typeface="Arial"/>
                        <a:buNone/>
                      </a:pPr>
                      <a:r>
                        <a:rPr lang="en-US" sz="1768" u="none" strike="noStrike" cap="none">
                          <a:solidFill>
                            <a:srgbClr val="FFFFFF"/>
                          </a:solidFill>
                          <a:latin typeface="Roboto"/>
                          <a:ea typeface="Roboto"/>
                          <a:cs typeface="Roboto"/>
                          <a:sym typeface="Roboto"/>
                        </a:rPr>
                        <a:t>%</a:t>
                      </a:r>
                      <a:endParaRPr sz="1100" u="none" strike="noStrike" cap="none"/>
                    </a:p>
                  </a:txBody>
                  <a:tcPr marL="62400" marR="62400" marT="62400" marB="62400" anchor="ctr">
                    <a:lnL w="9525" cap="flat" cmpd="sng">
                      <a:solidFill>
                        <a:srgbClr val="049B4E"/>
                      </a:solidFill>
                      <a:prstDash val="solid"/>
                      <a:round/>
                      <a:headEnd type="none" w="sm" len="sm"/>
                      <a:tailEnd type="none" w="sm" len="sm"/>
                    </a:lnL>
                    <a:lnR w="9525" cap="flat" cmpd="sng">
                      <a:solidFill>
                        <a:srgbClr val="049B4E"/>
                      </a:solidFill>
                      <a:prstDash val="solid"/>
                      <a:round/>
                      <a:headEnd type="none" w="sm" len="sm"/>
                      <a:tailEnd type="none" w="sm" len="sm"/>
                    </a:lnR>
                    <a:lnT w="9525" cap="flat" cmpd="sng">
                      <a:solidFill>
                        <a:srgbClr val="049B4E"/>
                      </a:solidFill>
                      <a:prstDash val="solid"/>
                      <a:round/>
                      <a:headEnd type="none" w="sm" len="sm"/>
                      <a:tailEnd type="none" w="sm" len="sm"/>
                    </a:lnT>
                    <a:lnB w="9525" cap="flat" cmpd="sng">
                      <a:solidFill>
                        <a:srgbClr val="049B4E"/>
                      </a:solidFill>
                      <a:prstDash val="solid"/>
                      <a:round/>
                      <a:headEnd type="none" w="sm" len="sm"/>
                      <a:tailEnd type="none" w="sm" len="sm"/>
                    </a:lnB>
                    <a:solidFill>
                      <a:srgbClr val="004B24"/>
                    </a:solidFill>
                  </a:tcPr>
                </a:tc>
                <a:extLst>
                  <a:ext uri="{0D108BD9-81ED-4DB2-BD59-A6C34878D82A}">
                    <a16:rowId xmlns:a16="http://schemas.microsoft.com/office/drawing/2014/main" val="10000"/>
                  </a:ext>
                </a:extLst>
              </a:tr>
              <a:tr h="767525">
                <a:tc>
                  <a:txBody>
                    <a:bodyPr/>
                    <a:lstStyle/>
                    <a:p>
                      <a:pPr marL="0" marR="0" lvl="0" indent="0" algn="l" rtl="0">
                        <a:lnSpc>
                          <a:spcPct val="120010"/>
                        </a:lnSpc>
                        <a:spcBef>
                          <a:spcPts val="0"/>
                        </a:spcBef>
                        <a:spcAft>
                          <a:spcPts val="0"/>
                        </a:spcAft>
                        <a:buClr>
                          <a:srgbClr val="000000"/>
                        </a:buClr>
                        <a:buSzPts val="1989"/>
                        <a:buFont typeface="Arial"/>
                        <a:buNone/>
                      </a:pPr>
                      <a:r>
                        <a:rPr lang="en-US" sz="1989" u="none" strike="noStrike" cap="none">
                          <a:solidFill>
                            <a:srgbClr val="000000"/>
                          </a:solidFill>
                          <a:latin typeface="Roboto"/>
                          <a:ea typeface="Roboto"/>
                          <a:cs typeface="Roboto"/>
                          <a:sym typeface="Roboto"/>
                        </a:rPr>
                        <a:t>F.E. – MX (Q)</a:t>
                      </a:r>
                      <a:endParaRPr sz="1100" u="none" strike="noStrike" cap="none"/>
                    </a:p>
                  </a:txBody>
                  <a:tcPr marL="62400" marR="62400" marT="62400" marB="62400" anchor="ctr">
                    <a:lnL w="9525" cap="flat" cmpd="sng">
                      <a:solidFill>
                        <a:srgbClr val="049B4E"/>
                      </a:solidFill>
                      <a:prstDash val="solid"/>
                      <a:round/>
                      <a:headEnd type="none" w="sm" len="sm"/>
                      <a:tailEnd type="none" w="sm" len="sm"/>
                    </a:lnL>
                    <a:lnR w="9525" cap="flat" cmpd="sng">
                      <a:solidFill>
                        <a:srgbClr val="049B4E"/>
                      </a:solidFill>
                      <a:prstDash val="solid"/>
                      <a:round/>
                      <a:headEnd type="none" w="sm" len="sm"/>
                      <a:tailEnd type="none" w="sm" len="sm"/>
                    </a:lnR>
                    <a:lnT w="9525" cap="flat" cmpd="sng">
                      <a:solidFill>
                        <a:srgbClr val="049B4E"/>
                      </a:solidFill>
                      <a:prstDash val="solid"/>
                      <a:round/>
                      <a:headEnd type="none" w="sm" len="sm"/>
                      <a:tailEnd type="none" w="sm" len="sm"/>
                    </a:lnT>
                    <a:lnB w="9525" cap="flat" cmpd="sng">
                      <a:solidFill>
                        <a:srgbClr val="049B4E"/>
                      </a:solidFill>
                      <a:prstDash val="solid"/>
                      <a:round/>
                      <a:headEnd type="none" w="sm" len="sm"/>
                      <a:tailEnd type="none" w="sm" len="sm"/>
                    </a:lnB>
                  </a:tcPr>
                </a:tc>
                <a:tc>
                  <a:txBody>
                    <a:bodyPr/>
                    <a:lstStyle/>
                    <a:p>
                      <a:pPr marL="0" marR="0" lvl="0" indent="0" algn="ctr" rtl="0">
                        <a:lnSpc>
                          <a:spcPct val="120019"/>
                        </a:lnSpc>
                        <a:spcBef>
                          <a:spcPts val="0"/>
                        </a:spcBef>
                        <a:spcAft>
                          <a:spcPts val="0"/>
                        </a:spcAft>
                        <a:buClr>
                          <a:srgbClr val="000000"/>
                        </a:buClr>
                        <a:buSzPts val="2063"/>
                        <a:buFont typeface="Arial"/>
                        <a:buNone/>
                      </a:pPr>
                      <a:r>
                        <a:rPr lang="en-US" sz="2063" u="none" strike="noStrike" cap="none">
                          <a:solidFill>
                            <a:srgbClr val="000000"/>
                          </a:solidFill>
                          <a:latin typeface="Roboto"/>
                          <a:ea typeface="Roboto"/>
                          <a:cs typeface="Roboto"/>
                          <a:sym typeface="Roboto"/>
                        </a:rPr>
                        <a:t>20,429</a:t>
                      </a:r>
                      <a:endParaRPr sz="1100" u="none" strike="noStrike" cap="none"/>
                    </a:p>
                  </a:txBody>
                  <a:tcPr marL="62400" marR="62400" marT="62400" marB="62400" anchor="ctr">
                    <a:lnL w="9525" cap="flat" cmpd="sng">
                      <a:solidFill>
                        <a:srgbClr val="049B4E"/>
                      </a:solidFill>
                      <a:prstDash val="solid"/>
                      <a:round/>
                      <a:headEnd type="none" w="sm" len="sm"/>
                      <a:tailEnd type="none" w="sm" len="sm"/>
                    </a:lnL>
                    <a:lnR w="9525" cap="flat" cmpd="sng">
                      <a:solidFill>
                        <a:srgbClr val="049B4E"/>
                      </a:solidFill>
                      <a:prstDash val="solid"/>
                      <a:round/>
                      <a:headEnd type="none" w="sm" len="sm"/>
                      <a:tailEnd type="none" w="sm" len="sm"/>
                    </a:lnR>
                    <a:lnT w="9525" cap="flat" cmpd="sng">
                      <a:solidFill>
                        <a:srgbClr val="049B4E"/>
                      </a:solidFill>
                      <a:prstDash val="solid"/>
                      <a:round/>
                      <a:headEnd type="none" w="sm" len="sm"/>
                      <a:tailEnd type="none" w="sm" len="sm"/>
                    </a:lnT>
                    <a:lnB w="9525" cap="flat" cmpd="sng">
                      <a:solidFill>
                        <a:srgbClr val="049B4E"/>
                      </a:solidFill>
                      <a:prstDash val="solid"/>
                      <a:round/>
                      <a:headEnd type="none" w="sm" len="sm"/>
                      <a:tailEnd type="none" w="sm" len="sm"/>
                    </a:lnB>
                  </a:tcPr>
                </a:tc>
                <a:tc>
                  <a:txBody>
                    <a:bodyPr/>
                    <a:lstStyle/>
                    <a:p>
                      <a:pPr marL="0" marR="0" lvl="0" indent="0" algn="ctr" rtl="0">
                        <a:lnSpc>
                          <a:spcPct val="120019"/>
                        </a:lnSpc>
                        <a:spcBef>
                          <a:spcPts val="0"/>
                        </a:spcBef>
                        <a:spcAft>
                          <a:spcPts val="0"/>
                        </a:spcAft>
                        <a:buClr>
                          <a:srgbClr val="000000"/>
                        </a:buClr>
                        <a:buSzPts val="2063"/>
                        <a:buFont typeface="Arial"/>
                        <a:buNone/>
                      </a:pPr>
                      <a:r>
                        <a:rPr lang="en-US" sz="2063" u="none" strike="noStrike" cap="none">
                          <a:solidFill>
                            <a:srgbClr val="000000"/>
                          </a:solidFill>
                          <a:latin typeface="Roboto"/>
                          <a:ea typeface="Roboto"/>
                          <a:cs typeface="Roboto"/>
                          <a:sym typeface="Roboto"/>
                        </a:rPr>
                        <a:t>20,319</a:t>
                      </a:r>
                      <a:endParaRPr sz="1100" u="none" strike="noStrike" cap="none"/>
                    </a:p>
                  </a:txBody>
                  <a:tcPr marL="62400" marR="62400" marT="62400" marB="62400" anchor="ctr">
                    <a:lnL w="9525" cap="flat" cmpd="sng">
                      <a:solidFill>
                        <a:srgbClr val="049B4E"/>
                      </a:solidFill>
                      <a:prstDash val="solid"/>
                      <a:round/>
                      <a:headEnd type="none" w="sm" len="sm"/>
                      <a:tailEnd type="none" w="sm" len="sm"/>
                    </a:lnL>
                    <a:lnR w="9525" cap="flat" cmpd="sng">
                      <a:solidFill>
                        <a:srgbClr val="049B4E"/>
                      </a:solidFill>
                      <a:prstDash val="solid"/>
                      <a:round/>
                      <a:headEnd type="none" w="sm" len="sm"/>
                      <a:tailEnd type="none" w="sm" len="sm"/>
                    </a:lnR>
                    <a:lnT w="9525" cap="flat" cmpd="sng">
                      <a:solidFill>
                        <a:srgbClr val="049B4E"/>
                      </a:solidFill>
                      <a:prstDash val="solid"/>
                      <a:round/>
                      <a:headEnd type="none" w="sm" len="sm"/>
                      <a:tailEnd type="none" w="sm" len="sm"/>
                    </a:lnT>
                    <a:lnB w="9525" cap="flat" cmpd="sng">
                      <a:solidFill>
                        <a:srgbClr val="049B4E"/>
                      </a:solidFill>
                      <a:prstDash val="solid"/>
                      <a:round/>
                      <a:headEnd type="none" w="sm" len="sm"/>
                      <a:tailEnd type="none" w="sm" len="sm"/>
                    </a:lnB>
                  </a:tcPr>
                </a:tc>
                <a:tc>
                  <a:txBody>
                    <a:bodyPr/>
                    <a:lstStyle/>
                    <a:p>
                      <a:pPr marL="0" marR="0" lvl="0" indent="0" algn="ctr" rtl="0">
                        <a:lnSpc>
                          <a:spcPct val="120010"/>
                        </a:lnSpc>
                        <a:spcBef>
                          <a:spcPts val="0"/>
                        </a:spcBef>
                        <a:spcAft>
                          <a:spcPts val="0"/>
                        </a:spcAft>
                        <a:buClr>
                          <a:srgbClr val="000000"/>
                        </a:buClr>
                        <a:buSzPts val="1989"/>
                        <a:buFont typeface="Arial"/>
                        <a:buNone/>
                      </a:pPr>
                      <a:r>
                        <a:rPr lang="en-US" sz="1989" u="none" strike="noStrike" cap="none">
                          <a:solidFill>
                            <a:srgbClr val="000000"/>
                          </a:solidFill>
                          <a:latin typeface="Roboto"/>
                          <a:ea typeface="Roboto"/>
                          <a:cs typeface="Roboto"/>
                          <a:sym typeface="Roboto"/>
                        </a:rPr>
                        <a:t>99%</a:t>
                      </a:r>
                      <a:endParaRPr sz="1100" u="none" strike="noStrike" cap="none"/>
                    </a:p>
                  </a:txBody>
                  <a:tcPr marL="62400" marR="62400" marT="62400" marB="62400" anchor="ctr">
                    <a:lnL w="9525" cap="flat" cmpd="sng">
                      <a:solidFill>
                        <a:srgbClr val="049B4E"/>
                      </a:solidFill>
                      <a:prstDash val="solid"/>
                      <a:round/>
                      <a:headEnd type="none" w="sm" len="sm"/>
                      <a:tailEnd type="none" w="sm" len="sm"/>
                    </a:lnL>
                    <a:lnR w="9525" cap="flat" cmpd="sng">
                      <a:solidFill>
                        <a:srgbClr val="049B4E"/>
                      </a:solidFill>
                      <a:prstDash val="solid"/>
                      <a:round/>
                      <a:headEnd type="none" w="sm" len="sm"/>
                      <a:tailEnd type="none" w="sm" len="sm"/>
                    </a:lnR>
                    <a:lnT w="9525" cap="flat" cmpd="sng">
                      <a:solidFill>
                        <a:srgbClr val="049B4E"/>
                      </a:solidFill>
                      <a:prstDash val="solid"/>
                      <a:round/>
                      <a:headEnd type="none" w="sm" len="sm"/>
                      <a:tailEnd type="none" w="sm" len="sm"/>
                    </a:lnT>
                    <a:lnB w="9525" cap="flat" cmpd="sng">
                      <a:solidFill>
                        <a:srgbClr val="049B4E"/>
                      </a:solidFill>
                      <a:prstDash val="solid"/>
                      <a:round/>
                      <a:headEnd type="none" w="sm" len="sm"/>
                      <a:tailEnd type="none" w="sm" len="sm"/>
                    </a:lnB>
                  </a:tcPr>
                </a:tc>
                <a:extLst>
                  <a:ext uri="{0D108BD9-81ED-4DB2-BD59-A6C34878D82A}">
                    <a16:rowId xmlns:a16="http://schemas.microsoft.com/office/drawing/2014/main" val="10001"/>
                  </a:ext>
                </a:extLst>
              </a:tr>
              <a:tr h="767525">
                <a:tc>
                  <a:txBody>
                    <a:bodyPr/>
                    <a:lstStyle/>
                    <a:p>
                      <a:pPr marL="0" marR="0" lvl="0" indent="0" algn="l" rtl="0">
                        <a:lnSpc>
                          <a:spcPct val="120010"/>
                        </a:lnSpc>
                        <a:spcBef>
                          <a:spcPts val="0"/>
                        </a:spcBef>
                        <a:spcAft>
                          <a:spcPts val="0"/>
                        </a:spcAft>
                        <a:buClr>
                          <a:srgbClr val="000000"/>
                        </a:buClr>
                        <a:buSzPts val="1989"/>
                        <a:buFont typeface="Arial"/>
                        <a:buNone/>
                      </a:pPr>
                      <a:r>
                        <a:rPr lang="en-US" sz="1989" u="none" strike="noStrike" cap="none">
                          <a:solidFill>
                            <a:srgbClr val="000000"/>
                          </a:solidFill>
                          <a:latin typeface="Roboto"/>
                          <a:ea typeface="Roboto"/>
                          <a:cs typeface="Roboto"/>
                          <a:sym typeface="Roboto"/>
                        </a:rPr>
                        <a:t>MX – F.E. (Y)</a:t>
                      </a:r>
                      <a:endParaRPr sz="1100" u="none" strike="noStrike" cap="none"/>
                    </a:p>
                  </a:txBody>
                  <a:tcPr marL="62400" marR="62400" marT="62400" marB="62400" anchor="ctr">
                    <a:lnL w="9525" cap="flat" cmpd="sng">
                      <a:solidFill>
                        <a:srgbClr val="049B4E"/>
                      </a:solidFill>
                      <a:prstDash val="solid"/>
                      <a:round/>
                      <a:headEnd type="none" w="sm" len="sm"/>
                      <a:tailEnd type="none" w="sm" len="sm"/>
                    </a:lnL>
                    <a:lnR w="9525" cap="flat" cmpd="sng">
                      <a:solidFill>
                        <a:srgbClr val="049B4E"/>
                      </a:solidFill>
                      <a:prstDash val="solid"/>
                      <a:round/>
                      <a:headEnd type="none" w="sm" len="sm"/>
                      <a:tailEnd type="none" w="sm" len="sm"/>
                    </a:lnR>
                    <a:lnT w="9525" cap="flat" cmpd="sng">
                      <a:solidFill>
                        <a:srgbClr val="049B4E"/>
                      </a:solidFill>
                      <a:prstDash val="solid"/>
                      <a:round/>
                      <a:headEnd type="none" w="sm" len="sm"/>
                      <a:tailEnd type="none" w="sm" len="sm"/>
                    </a:lnT>
                    <a:lnB w="9525" cap="flat" cmpd="sng">
                      <a:solidFill>
                        <a:srgbClr val="049B4E"/>
                      </a:solidFill>
                      <a:prstDash val="solid"/>
                      <a:round/>
                      <a:headEnd type="none" w="sm" len="sm"/>
                      <a:tailEnd type="none" w="sm" len="sm"/>
                    </a:lnB>
                    <a:solidFill>
                      <a:srgbClr val="A4BD2D"/>
                    </a:solidFill>
                  </a:tcPr>
                </a:tc>
                <a:tc>
                  <a:txBody>
                    <a:bodyPr/>
                    <a:lstStyle/>
                    <a:p>
                      <a:pPr marL="0" marR="0" lvl="0" indent="0" algn="ctr" rtl="0">
                        <a:lnSpc>
                          <a:spcPct val="120019"/>
                        </a:lnSpc>
                        <a:spcBef>
                          <a:spcPts val="0"/>
                        </a:spcBef>
                        <a:spcAft>
                          <a:spcPts val="0"/>
                        </a:spcAft>
                        <a:buClr>
                          <a:srgbClr val="000000"/>
                        </a:buClr>
                        <a:buSzPts val="2063"/>
                        <a:buFont typeface="Arial"/>
                        <a:buNone/>
                      </a:pPr>
                      <a:r>
                        <a:rPr lang="en-US" sz="2063" u="none" strike="noStrike" cap="none">
                          <a:solidFill>
                            <a:srgbClr val="000000"/>
                          </a:solidFill>
                          <a:latin typeface="Roboto"/>
                          <a:ea typeface="Roboto"/>
                          <a:cs typeface="Roboto"/>
                          <a:sym typeface="Roboto"/>
                        </a:rPr>
                        <a:t>9,510</a:t>
                      </a:r>
                      <a:endParaRPr sz="1100" u="none" strike="noStrike" cap="none"/>
                    </a:p>
                  </a:txBody>
                  <a:tcPr marL="62400" marR="62400" marT="62400" marB="62400" anchor="ctr">
                    <a:lnL w="9525" cap="flat" cmpd="sng">
                      <a:solidFill>
                        <a:srgbClr val="049B4E"/>
                      </a:solidFill>
                      <a:prstDash val="solid"/>
                      <a:round/>
                      <a:headEnd type="none" w="sm" len="sm"/>
                      <a:tailEnd type="none" w="sm" len="sm"/>
                    </a:lnL>
                    <a:lnR w="9525" cap="flat" cmpd="sng">
                      <a:solidFill>
                        <a:srgbClr val="049B4E"/>
                      </a:solidFill>
                      <a:prstDash val="solid"/>
                      <a:round/>
                      <a:headEnd type="none" w="sm" len="sm"/>
                      <a:tailEnd type="none" w="sm" len="sm"/>
                    </a:lnR>
                    <a:lnT w="9525" cap="flat" cmpd="sng">
                      <a:solidFill>
                        <a:srgbClr val="049B4E"/>
                      </a:solidFill>
                      <a:prstDash val="solid"/>
                      <a:round/>
                      <a:headEnd type="none" w="sm" len="sm"/>
                      <a:tailEnd type="none" w="sm" len="sm"/>
                    </a:lnT>
                    <a:lnB w="9525" cap="flat" cmpd="sng">
                      <a:solidFill>
                        <a:srgbClr val="049B4E"/>
                      </a:solidFill>
                      <a:prstDash val="solid"/>
                      <a:round/>
                      <a:headEnd type="none" w="sm" len="sm"/>
                      <a:tailEnd type="none" w="sm" len="sm"/>
                    </a:lnB>
                    <a:solidFill>
                      <a:srgbClr val="A4BD2D"/>
                    </a:solidFill>
                  </a:tcPr>
                </a:tc>
                <a:tc>
                  <a:txBody>
                    <a:bodyPr/>
                    <a:lstStyle/>
                    <a:p>
                      <a:pPr marL="0" marR="0" lvl="0" indent="0" algn="ctr" rtl="0">
                        <a:lnSpc>
                          <a:spcPct val="120019"/>
                        </a:lnSpc>
                        <a:spcBef>
                          <a:spcPts val="0"/>
                        </a:spcBef>
                        <a:spcAft>
                          <a:spcPts val="0"/>
                        </a:spcAft>
                        <a:buClr>
                          <a:srgbClr val="000000"/>
                        </a:buClr>
                        <a:buSzPts val="2063"/>
                        <a:buFont typeface="Arial"/>
                        <a:buNone/>
                      </a:pPr>
                      <a:r>
                        <a:rPr lang="en-US" sz="2063" u="none" strike="noStrike" cap="none">
                          <a:solidFill>
                            <a:srgbClr val="000000"/>
                          </a:solidFill>
                          <a:latin typeface="Roboto"/>
                          <a:ea typeface="Roboto"/>
                          <a:cs typeface="Roboto"/>
                          <a:sym typeface="Roboto"/>
                        </a:rPr>
                        <a:t>9,740</a:t>
                      </a:r>
                      <a:endParaRPr sz="1100" u="none" strike="noStrike" cap="none"/>
                    </a:p>
                  </a:txBody>
                  <a:tcPr marL="62400" marR="62400" marT="62400" marB="62400" anchor="ctr">
                    <a:lnL w="9525" cap="flat" cmpd="sng">
                      <a:solidFill>
                        <a:srgbClr val="049B4E"/>
                      </a:solidFill>
                      <a:prstDash val="solid"/>
                      <a:round/>
                      <a:headEnd type="none" w="sm" len="sm"/>
                      <a:tailEnd type="none" w="sm" len="sm"/>
                    </a:lnL>
                    <a:lnR w="9525" cap="flat" cmpd="sng">
                      <a:solidFill>
                        <a:srgbClr val="049B4E"/>
                      </a:solidFill>
                      <a:prstDash val="solid"/>
                      <a:round/>
                      <a:headEnd type="none" w="sm" len="sm"/>
                      <a:tailEnd type="none" w="sm" len="sm"/>
                    </a:lnR>
                    <a:lnT w="9525" cap="flat" cmpd="sng">
                      <a:solidFill>
                        <a:srgbClr val="049B4E"/>
                      </a:solidFill>
                      <a:prstDash val="solid"/>
                      <a:round/>
                      <a:headEnd type="none" w="sm" len="sm"/>
                      <a:tailEnd type="none" w="sm" len="sm"/>
                    </a:lnT>
                    <a:lnB w="9525" cap="flat" cmpd="sng">
                      <a:solidFill>
                        <a:srgbClr val="049B4E"/>
                      </a:solidFill>
                      <a:prstDash val="solid"/>
                      <a:round/>
                      <a:headEnd type="none" w="sm" len="sm"/>
                      <a:tailEnd type="none" w="sm" len="sm"/>
                    </a:lnB>
                    <a:solidFill>
                      <a:srgbClr val="A4BD2D"/>
                    </a:solidFill>
                  </a:tcPr>
                </a:tc>
                <a:tc>
                  <a:txBody>
                    <a:bodyPr/>
                    <a:lstStyle/>
                    <a:p>
                      <a:pPr marL="0" marR="0" lvl="0" indent="0" algn="ctr" rtl="0">
                        <a:lnSpc>
                          <a:spcPct val="120010"/>
                        </a:lnSpc>
                        <a:spcBef>
                          <a:spcPts val="0"/>
                        </a:spcBef>
                        <a:spcAft>
                          <a:spcPts val="0"/>
                        </a:spcAft>
                        <a:buClr>
                          <a:srgbClr val="000000"/>
                        </a:buClr>
                        <a:buSzPts val="1989"/>
                        <a:buFont typeface="Arial"/>
                        <a:buNone/>
                      </a:pPr>
                      <a:r>
                        <a:rPr lang="en-US" sz="1989" u="none" strike="noStrike" cap="none">
                          <a:solidFill>
                            <a:srgbClr val="000000"/>
                          </a:solidFill>
                          <a:latin typeface="Roboto"/>
                          <a:ea typeface="Roboto"/>
                          <a:cs typeface="Roboto"/>
                          <a:sym typeface="Roboto"/>
                        </a:rPr>
                        <a:t>102%</a:t>
                      </a:r>
                      <a:endParaRPr sz="1100" u="none" strike="noStrike" cap="none"/>
                    </a:p>
                  </a:txBody>
                  <a:tcPr marL="62400" marR="62400" marT="62400" marB="62400" anchor="ctr">
                    <a:lnL w="9525" cap="flat" cmpd="sng">
                      <a:solidFill>
                        <a:srgbClr val="049B4E"/>
                      </a:solidFill>
                      <a:prstDash val="solid"/>
                      <a:round/>
                      <a:headEnd type="none" w="sm" len="sm"/>
                      <a:tailEnd type="none" w="sm" len="sm"/>
                    </a:lnL>
                    <a:lnR w="9525" cap="flat" cmpd="sng">
                      <a:solidFill>
                        <a:srgbClr val="049B4E"/>
                      </a:solidFill>
                      <a:prstDash val="solid"/>
                      <a:round/>
                      <a:headEnd type="none" w="sm" len="sm"/>
                      <a:tailEnd type="none" w="sm" len="sm"/>
                    </a:lnR>
                    <a:lnT w="9525" cap="flat" cmpd="sng">
                      <a:solidFill>
                        <a:srgbClr val="049B4E"/>
                      </a:solidFill>
                      <a:prstDash val="solid"/>
                      <a:round/>
                      <a:headEnd type="none" w="sm" len="sm"/>
                      <a:tailEnd type="none" w="sm" len="sm"/>
                    </a:lnT>
                    <a:lnB w="9525" cap="flat" cmpd="sng">
                      <a:solidFill>
                        <a:srgbClr val="049B4E"/>
                      </a:solidFill>
                      <a:prstDash val="solid"/>
                      <a:round/>
                      <a:headEnd type="none" w="sm" len="sm"/>
                      <a:tailEnd type="none" w="sm" len="sm"/>
                    </a:lnB>
                    <a:solidFill>
                      <a:srgbClr val="A4BD2D"/>
                    </a:solidFill>
                  </a:tcPr>
                </a:tc>
                <a:extLst>
                  <a:ext uri="{0D108BD9-81ED-4DB2-BD59-A6C34878D82A}">
                    <a16:rowId xmlns:a16="http://schemas.microsoft.com/office/drawing/2014/main" val="10002"/>
                  </a:ext>
                </a:extLst>
              </a:tr>
            </a:tbl>
          </a:graphicData>
        </a:graphic>
      </p:graphicFrame>
      <p:sp>
        <p:nvSpPr>
          <p:cNvPr id="189" name="Google Shape;189;p4"/>
          <p:cNvSpPr/>
          <p:nvPr/>
        </p:nvSpPr>
        <p:spPr>
          <a:xfrm>
            <a:off x="12458376" y="484088"/>
            <a:ext cx="4843562" cy="4843562"/>
          </a:xfrm>
          <a:custGeom>
            <a:avLst/>
            <a:gdLst/>
            <a:ahLst/>
            <a:cxnLst/>
            <a:rect l="l" t="t" r="r" b="b"/>
            <a:pathLst>
              <a:path w="4843562" h="4843562" extrusionOk="0">
                <a:moveTo>
                  <a:pt x="0" y="0"/>
                </a:moveTo>
                <a:lnTo>
                  <a:pt x="4843561" y="0"/>
                </a:lnTo>
                <a:lnTo>
                  <a:pt x="4843561" y="4843562"/>
                </a:lnTo>
                <a:lnTo>
                  <a:pt x="0" y="484356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4"/>
          <p:cNvSpPr txBox="1"/>
          <p:nvPr/>
        </p:nvSpPr>
        <p:spPr>
          <a:xfrm>
            <a:off x="1028700" y="1133475"/>
            <a:ext cx="11429676" cy="419417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9999"/>
              <a:buFont typeface="Arial"/>
              <a:buNone/>
            </a:pPr>
            <a:r>
              <a:rPr lang="en-US" sz="9999" b="1" i="0" u="none" strike="noStrike" cap="none">
                <a:solidFill>
                  <a:srgbClr val="004B24"/>
                </a:solidFill>
                <a:latin typeface="Montserrat"/>
                <a:ea typeface="Montserrat"/>
                <a:cs typeface="Montserrat"/>
                <a:sym typeface="Montserrat"/>
              </a:rPr>
              <a:t>2025 KPI PERFORMANCE (LAD)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5" descr="image.png"/>
          <p:cNvSpPr/>
          <p:nvPr/>
        </p:nvSpPr>
        <p:spPr>
          <a:xfrm>
            <a:off x="0" y="0"/>
            <a:ext cx="18288000" cy="10287000"/>
          </a:xfrm>
          <a:custGeom>
            <a:avLst/>
            <a:gdLst/>
            <a:ahLst/>
            <a:cxnLst/>
            <a:rect l="l" t="t" r="r" b="b"/>
            <a:pathLst>
              <a:path w="24384000" h="13716000" extrusionOk="0">
                <a:moveTo>
                  <a:pt x="0" y="0"/>
                </a:moveTo>
                <a:lnTo>
                  <a:pt x="24384000" y="0"/>
                </a:lnTo>
                <a:lnTo>
                  <a:pt x="24384000" y="13716000"/>
                </a:lnTo>
                <a:lnTo>
                  <a:pt x="0" y="137160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0" name="Google Shape;200;p5"/>
          <p:cNvSpPr/>
          <p:nvPr/>
        </p:nvSpPr>
        <p:spPr>
          <a:xfrm>
            <a:off x="676275" y="2680956"/>
            <a:ext cx="7053106" cy="5877588"/>
          </a:xfrm>
          <a:custGeom>
            <a:avLst/>
            <a:gdLst/>
            <a:ahLst/>
            <a:cxnLst/>
            <a:rect l="l" t="t" r="r" b="b"/>
            <a:pathLst>
              <a:path w="7053106" h="5877588" extrusionOk="0">
                <a:moveTo>
                  <a:pt x="0" y="0"/>
                </a:moveTo>
                <a:lnTo>
                  <a:pt x="7053106" y="0"/>
                </a:lnTo>
                <a:lnTo>
                  <a:pt x="7053106" y="5877588"/>
                </a:lnTo>
                <a:lnTo>
                  <a:pt x="0" y="587758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201" name="Google Shape;201;p5"/>
          <p:cNvGraphicFramePr/>
          <p:nvPr/>
        </p:nvGraphicFramePr>
        <p:xfrm>
          <a:off x="7220710" y="4615378"/>
          <a:ext cx="3000000" cy="3000000"/>
        </p:xfrm>
        <a:graphic>
          <a:graphicData uri="http://schemas.openxmlformats.org/drawingml/2006/table">
            <a:tbl>
              <a:tblPr>
                <a:noFill/>
                <a:tableStyleId>{CD5E45B0-8683-4661-852A-DA0473BC106A}</a:tableStyleId>
              </a:tblPr>
              <a:tblGrid>
                <a:gridCol w="3162150">
                  <a:extLst>
                    <a:ext uri="{9D8B030D-6E8A-4147-A177-3AD203B41FA5}">
                      <a16:colId xmlns:a16="http://schemas.microsoft.com/office/drawing/2014/main" val="20000"/>
                    </a:ext>
                  </a:extLst>
                </a:gridCol>
                <a:gridCol w="2114175">
                  <a:extLst>
                    <a:ext uri="{9D8B030D-6E8A-4147-A177-3AD203B41FA5}">
                      <a16:colId xmlns:a16="http://schemas.microsoft.com/office/drawing/2014/main" val="20001"/>
                    </a:ext>
                  </a:extLst>
                </a:gridCol>
                <a:gridCol w="2638225">
                  <a:extLst>
                    <a:ext uri="{9D8B030D-6E8A-4147-A177-3AD203B41FA5}">
                      <a16:colId xmlns:a16="http://schemas.microsoft.com/office/drawing/2014/main" val="20002"/>
                    </a:ext>
                  </a:extLst>
                </a:gridCol>
                <a:gridCol w="2638375">
                  <a:extLst>
                    <a:ext uri="{9D8B030D-6E8A-4147-A177-3AD203B41FA5}">
                      <a16:colId xmlns:a16="http://schemas.microsoft.com/office/drawing/2014/main" val="20003"/>
                    </a:ext>
                  </a:extLst>
                </a:gridCol>
              </a:tblGrid>
              <a:tr h="713400">
                <a:tc>
                  <a:txBody>
                    <a:bodyPr/>
                    <a:lstStyle/>
                    <a:p>
                      <a:pPr marL="0" marR="0" lvl="0" indent="0" algn="ctr" rtl="0">
                        <a:lnSpc>
                          <a:spcPct val="120011"/>
                        </a:lnSpc>
                        <a:spcBef>
                          <a:spcPts val="0"/>
                        </a:spcBef>
                        <a:spcAft>
                          <a:spcPts val="0"/>
                        </a:spcAft>
                        <a:buClr>
                          <a:srgbClr val="000000"/>
                        </a:buClr>
                        <a:buSzPts val="1699"/>
                        <a:buFont typeface="Arial"/>
                        <a:buNone/>
                      </a:pPr>
                      <a:r>
                        <a:rPr lang="en-US" sz="1699" u="none" strike="noStrike" cap="none">
                          <a:solidFill>
                            <a:srgbClr val="FFFFFF"/>
                          </a:solidFill>
                          <a:latin typeface="Roboto"/>
                          <a:ea typeface="Roboto"/>
                          <a:cs typeface="Roboto"/>
                          <a:sym typeface="Roboto"/>
                        </a:rPr>
                        <a:t>Trade </a:t>
                      </a:r>
                      <a:endParaRPr sz="1100" u="none" strike="noStrike" cap="none"/>
                    </a:p>
                  </a:txBody>
                  <a:tcPr marL="32675" marR="32675" marT="32675" marB="32675" anchor="ctr">
                    <a:lnL w="9525" cap="flat" cmpd="sng">
                      <a:solidFill>
                        <a:srgbClr val="004B24"/>
                      </a:solidFill>
                      <a:prstDash val="solid"/>
                      <a:round/>
                      <a:headEnd type="none" w="sm" len="sm"/>
                      <a:tailEnd type="none" w="sm" len="sm"/>
                    </a:lnL>
                    <a:lnR w="9525" cap="flat" cmpd="sng">
                      <a:solidFill>
                        <a:srgbClr val="004B24"/>
                      </a:solidFill>
                      <a:prstDash val="solid"/>
                      <a:round/>
                      <a:headEnd type="none" w="sm" len="sm"/>
                      <a:tailEnd type="none" w="sm" len="sm"/>
                    </a:lnR>
                    <a:lnT w="9525" cap="flat" cmpd="sng">
                      <a:solidFill>
                        <a:srgbClr val="004B24"/>
                      </a:solidFill>
                      <a:prstDash val="solid"/>
                      <a:round/>
                      <a:headEnd type="none" w="sm" len="sm"/>
                      <a:tailEnd type="none" w="sm" len="sm"/>
                    </a:lnT>
                    <a:lnB w="9525" cap="flat" cmpd="sng">
                      <a:solidFill>
                        <a:srgbClr val="004B24"/>
                      </a:solidFill>
                      <a:prstDash val="solid"/>
                      <a:round/>
                      <a:headEnd type="none" w="sm" len="sm"/>
                      <a:tailEnd type="none" w="sm" len="sm"/>
                    </a:lnB>
                    <a:solidFill>
                      <a:srgbClr val="22633A"/>
                    </a:solidFill>
                  </a:tcPr>
                </a:tc>
                <a:tc>
                  <a:txBody>
                    <a:bodyPr/>
                    <a:lstStyle/>
                    <a:p>
                      <a:pPr marL="0" marR="0" lvl="0" indent="0" algn="ctr" rtl="0">
                        <a:lnSpc>
                          <a:spcPct val="120011"/>
                        </a:lnSpc>
                        <a:spcBef>
                          <a:spcPts val="0"/>
                        </a:spcBef>
                        <a:spcAft>
                          <a:spcPts val="0"/>
                        </a:spcAft>
                        <a:buClr>
                          <a:srgbClr val="000000"/>
                        </a:buClr>
                        <a:buSzPts val="1699"/>
                        <a:buFont typeface="Arial"/>
                        <a:buNone/>
                      </a:pPr>
                      <a:r>
                        <a:rPr lang="en-US" sz="1699" u="none" strike="noStrike" cap="none">
                          <a:solidFill>
                            <a:srgbClr val="FFFFFF"/>
                          </a:solidFill>
                          <a:latin typeface="Roboto"/>
                          <a:ea typeface="Roboto"/>
                          <a:cs typeface="Roboto"/>
                          <a:sym typeface="Roboto"/>
                        </a:rPr>
                        <a:t>OWN SQ KPI (Year)</a:t>
                      </a:r>
                      <a:endParaRPr sz="1100" u="none" strike="noStrike" cap="none"/>
                    </a:p>
                  </a:txBody>
                  <a:tcPr marL="32675" marR="32675" marT="32675" marB="32675" anchor="ctr">
                    <a:lnL w="9525" cap="flat" cmpd="sng">
                      <a:solidFill>
                        <a:srgbClr val="004B24"/>
                      </a:solidFill>
                      <a:prstDash val="solid"/>
                      <a:round/>
                      <a:headEnd type="none" w="sm" len="sm"/>
                      <a:tailEnd type="none" w="sm" len="sm"/>
                    </a:lnL>
                    <a:lnR w="9525" cap="flat" cmpd="sng">
                      <a:solidFill>
                        <a:srgbClr val="004B24"/>
                      </a:solidFill>
                      <a:prstDash val="solid"/>
                      <a:round/>
                      <a:headEnd type="none" w="sm" len="sm"/>
                      <a:tailEnd type="none" w="sm" len="sm"/>
                    </a:lnR>
                    <a:lnT w="9525" cap="flat" cmpd="sng">
                      <a:solidFill>
                        <a:srgbClr val="004B24"/>
                      </a:solidFill>
                      <a:prstDash val="solid"/>
                      <a:round/>
                      <a:headEnd type="none" w="sm" len="sm"/>
                      <a:tailEnd type="none" w="sm" len="sm"/>
                    </a:lnT>
                    <a:lnB w="9525" cap="flat" cmpd="sng">
                      <a:solidFill>
                        <a:srgbClr val="004B24"/>
                      </a:solidFill>
                      <a:prstDash val="solid"/>
                      <a:round/>
                      <a:headEnd type="none" w="sm" len="sm"/>
                      <a:tailEnd type="none" w="sm" len="sm"/>
                    </a:lnB>
                    <a:solidFill>
                      <a:srgbClr val="22633A"/>
                    </a:solidFill>
                  </a:tcPr>
                </a:tc>
                <a:tc>
                  <a:txBody>
                    <a:bodyPr/>
                    <a:lstStyle/>
                    <a:p>
                      <a:pPr marL="0" marR="0" lvl="0" indent="0" algn="ctr" rtl="0">
                        <a:lnSpc>
                          <a:spcPct val="120011"/>
                        </a:lnSpc>
                        <a:spcBef>
                          <a:spcPts val="0"/>
                        </a:spcBef>
                        <a:spcAft>
                          <a:spcPts val="0"/>
                        </a:spcAft>
                        <a:buClr>
                          <a:srgbClr val="000000"/>
                        </a:buClr>
                        <a:buSzPts val="1699"/>
                        <a:buFont typeface="Arial"/>
                        <a:buNone/>
                      </a:pPr>
                      <a:r>
                        <a:rPr lang="en-US" sz="1699" u="none" strike="noStrike" cap="none">
                          <a:solidFill>
                            <a:srgbClr val="FFFFFF"/>
                          </a:solidFill>
                          <a:latin typeface="Roboto"/>
                          <a:ea typeface="Roboto"/>
                          <a:cs typeface="Roboto"/>
                          <a:sym typeface="Roboto"/>
                        </a:rPr>
                        <a:t>ACTUAL</a:t>
                      </a:r>
                      <a:endParaRPr sz="1100" u="none" strike="noStrike" cap="none"/>
                    </a:p>
                  </a:txBody>
                  <a:tcPr marL="32675" marR="32675" marT="32675" marB="32675" anchor="ctr">
                    <a:lnL w="9525" cap="flat" cmpd="sng">
                      <a:solidFill>
                        <a:srgbClr val="004B24"/>
                      </a:solidFill>
                      <a:prstDash val="solid"/>
                      <a:round/>
                      <a:headEnd type="none" w="sm" len="sm"/>
                      <a:tailEnd type="none" w="sm" len="sm"/>
                    </a:lnL>
                    <a:lnR w="9525" cap="flat" cmpd="sng">
                      <a:solidFill>
                        <a:srgbClr val="004B24"/>
                      </a:solidFill>
                      <a:prstDash val="solid"/>
                      <a:round/>
                      <a:headEnd type="none" w="sm" len="sm"/>
                      <a:tailEnd type="none" w="sm" len="sm"/>
                    </a:lnR>
                    <a:lnT w="9525" cap="flat" cmpd="sng">
                      <a:solidFill>
                        <a:srgbClr val="004B24"/>
                      </a:solidFill>
                      <a:prstDash val="solid"/>
                      <a:round/>
                      <a:headEnd type="none" w="sm" len="sm"/>
                      <a:tailEnd type="none" w="sm" len="sm"/>
                    </a:lnT>
                    <a:lnB w="9525" cap="flat" cmpd="sng">
                      <a:solidFill>
                        <a:srgbClr val="004B24"/>
                      </a:solidFill>
                      <a:prstDash val="solid"/>
                      <a:round/>
                      <a:headEnd type="none" w="sm" len="sm"/>
                      <a:tailEnd type="none" w="sm" len="sm"/>
                    </a:lnB>
                    <a:solidFill>
                      <a:srgbClr val="22633A"/>
                    </a:solidFill>
                  </a:tcPr>
                </a:tc>
                <a:tc>
                  <a:txBody>
                    <a:bodyPr/>
                    <a:lstStyle/>
                    <a:p>
                      <a:pPr marL="0" marR="0" lvl="0" indent="0" algn="ctr" rtl="0">
                        <a:lnSpc>
                          <a:spcPct val="120011"/>
                        </a:lnSpc>
                        <a:spcBef>
                          <a:spcPts val="0"/>
                        </a:spcBef>
                        <a:spcAft>
                          <a:spcPts val="0"/>
                        </a:spcAft>
                        <a:buClr>
                          <a:srgbClr val="000000"/>
                        </a:buClr>
                        <a:buSzPts val="1699"/>
                        <a:buFont typeface="Arial"/>
                        <a:buNone/>
                      </a:pPr>
                      <a:r>
                        <a:rPr lang="en-US" sz="1699" u="none" strike="noStrike" cap="none">
                          <a:solidFill>
                            <a:srgbClr val="FFFFFF"/>
                          </a:solidFill>
                          <a:latin typeface="Roboto"/>
                          <a:ea typeface="Roboto"/>
                          <a:cs typeface="Roboto"/>
                          <a:sym typeface="Roboto"/>
                        </a:rPr>
                        <a:t>%</a:t>
                      </a:r>
                      <a:endParaRPr sz="1100" u="none" strike="noStrike" cap="none"/>
                    </a:p>
                  </a:txBody>
                  <a:tcPr marL="32675" marR="32675" marT="32675" marB="32675" anchor="ctr">
                    <a:lnL w="9525" cap="flat" cmpd="sng">
                      <a:solidFill>
                        <a:srgbClr val="004B24"/>
                      </a:solidFill>
                      <a:prstDash val="solid"/>
                      <a:round/>
                      <a:headEnd type="none" w="sm" len="sm"/>
                      <a:tailEnd type="none" w="sm" len="sm"/>
                    </a:lnL>
                    <a:lnR w="9525" cap="flat" cmpd="sng">
                      <a:solidFill>
                        <a:srgbClr val="004B24"/>
                      </a:solidFill>
                      <a:prstDash val="solid"/>
                      <a:round/>
                      <a:headEnd type="none" w="sm" len="sm"/>
                      <a:tailEnd type="none" w="sm" len="sm"/>
                    </a:lnR>
                    <a:lnT w="9525" cap="flat" cmpd="sng">
                      <a:solidFill>
                        <a:srgbClr val="004B24"/>
                      </a:solidFill>
                      <a:prstDash val="solid"/>
                      <a:round/>
                      <a:headEnd type="none" w="sm" len="sm"/>
                      <a:tailEnd type="none" w="sm" len="sm"/>
                    </a:lnT>
                    <a:lnB w="9525" cap="flat" cmpd="sng">
                      <a:solidFill>
                        <a:srgbClr val="004B24"/>
                      </a:solidFill>
                      <a:prstDash val="solid"/>
                      <a:round/>
                      <a:headEnd type="none" w="sm" len="sm"/>
                      <a:tailEnd type="none" w="sm" len="sm"/>
                    </a:lnB>
                    <a:solidFill>
                      <a:srgbClr val="22633A"/>
                    </a:solidFill>
                  </a:tcPr>
                </a:tc>
                <a:extLst>
                  <a:ext uri="{0D108BD9-81ED-4DB2-BD59-A6C34878D82A}">
                    <a16:rowId xmlns:a16="http://schemas.microsoft.com/office/drawing/2014/main" val="10000"/>
                  </a:ext>
                </a:extLst>
              </a:tr>
              <a:tr h="713400">
                <a:tc>
                  <a:txBody>
                    <a:bodyPr/>
                    <a:lstStyle/>
                    <a:p>
                      <a:pPr marL="0" marR="0" lvl="0" indent="0" algn="l" rtl="0">
                        <a:lnSpc>
                          <a:spcPct val="120011"/>
                        </a:lnSpc>
                        <a:spcBef>
                          <a:spcPts val="0"/>
                        </a:spcBef>
                        <a:spcAft>
                          <a:spcPts val="0"/>
                        </a:spcAft>
                        <a:buClr>
                          <a:srgbClr val="000000"/>
                        </a:buClr>
                        <a:buSzPts val="1699"/>
                        <a:buFont typeface="Arial"/>
                        <a:buNone/>
                      </a:pPr>
                      <a:r>
                        <a:rPr lang="en-US" sz="1699" u="none" strike="noStrike" cap="none">
                          <a:solidFill>
                            <a:srgbClr val="000000"/>
                          </a:solidFill>
                          <a:latin typeface="Roboto"/>
                          <a:ea typeface="Roboto"/>
                          <a:cs typeface="Roboto"/>
                          <a:sym typeface="Roboto"/>
                        </a:rPr>
                        <a:t>MX – CARB (V)</a:t>
                      </a:r>
                      <a:endParaRPr sz="1100" u="none" strike="noStrike" cap="none"/>
                    </a:p>
                  </a:txBody>
                  <a:tcPr marL="32675" marR="32675" marT="32675" marB="32675" anchor="ctr">
                    <a:lnL w="9525" cap="flat" cmpd="sng">
                      <a:solidFill>
                        <a:srgbClr val="004B24"/>
                      </a:solidFill>
                      <a:prstDash val="solid"/>
                      <a:round/>
                      <a:headEnd type="none" w="sm" len="sm"/>
                      <a:tailEnd type="none" w="sm" len="sm"/>
                    </a:lnL>
                    <a:lnR w="9525" cap="flat" cmpd="sng">
                      <a:solidFill>
                        <a:srgbClr val="004B24"/>
                      </a:solidFill>
                      <a:prstDash val="solid"/>
                      <a:round/>
                      <a:headEnd type="none" w="sm" len="sm"/>
                      <a:tailEnd type="none" w="sm" len="sm"/>
                    </a:lnR>
                    <a:lnT w="9525" cap="flat" cmpd="sng">
                      <a:solidFill>
                        <a:srgbClr val="004B24"/>
                      </a:solidFill>
                      <a:prstDash val="solid"/>
                      <a:round/>
                      <a:headEnd type="none" w="sm" len="sm"/>
                      <a:tailEnd type="none" w="sm" len="sm"/>
                    </a:lnT>
                    <a:lnB w="9525" cap="flat" cmpd="sng">
                      <a:solidFill>
                        <a:srgbClr val="004B24"/>
                      </a:solidFill>
                      <a:prstDash val="solid"/>
                      <a:round/>
                      <a:headEnd type="none" w="sm" len="sm"/>
                      <a:tailEnd type="none" w="sm" len="sm"/>
                    </a:lnB>
                  </a:tcPr>
                </a:tc>
                <a:tc>
                  <a:txBody>
                    <a:bodyPr/>
                    <a:lstStyle/>
                    <a:p>
                      <a:pPr marL="0" marR="0" lvl="0" indent="0" algn="ctr" rtl="0">
                        <a:lnSpc>
                          <a:spcPct val="120011"/>
                        </a:lnSpc>
                        <a:spcBef>
                          <a:spcPts val="0"/>
                        </a:spcBef>
                        <a:spcAft>
                          <a:spcPts val="0"/>
                        </a:spcAft>
                        <a:buClr>
                          <a:srgbClr val="000000"/>
                        </a:buClr>
                        <a:buSzPts val="1699"/>
                        <a:buFont typeface="Arial"/>
                        <a:buNone/>
                      </a:pPr>
                      <a:r>
                        <a:rPr lang="en-US" sz="1699" u="none" strike="noStrike" cap="none">
                          <a:solidFill>
                            <a:srgbClr val="000000"/>
                          </a:solidFill>
                          <a:latin typeface="Roboto"/>
                          <a:ea typeface="Roboto"/>
                          <a:cs typeface="Roboto"/>
                          <a:sym typeface="Roboto"/>
                        </a:rPr>
                        <a:t>490</a:t>
                      </a:r>
                      <a:endParaRPr sz="1100" u="none" strike="noStrike" cap="none"/>
                    </a:p>
                  </a:txBody>
                  <a:tcPr marL="32675" marR="32675" marT="32675" marB="32675" anchor="ctr">
                    <a:lnL w="9525" cap="flat" cmpd="sng">
                      <a:solidFill>
                        <a:srgbClr val="004B24"/>
                      </a:solidFill>
                      <a:prstDash val="solid"/>
                      <a:round/>
                      <a:headEnd type="none" w="sm" len="sm"/>
                      <a:tailEnd type="none" w="sm" len="sm"/>
                    </a:lnL>
                    <a:lnR w="9525" cap="flat" cmpd="sng">
                      <a:solidFill>
                        <a:srgbClr val="004B24"/>
                      </a:solidFill>
                      <a:prstDash val="solid"/>
                      <a:round/>
                      <a:headEnd type="none" w="sm" len="sm"/>
                      <a:tailEnd type="none" w="sm" len="sm"/>
                    </a:lnR>
                    <a:lnT w="9525" cap="flat" cmpd="sng">
                      <a:solidFill>
                        <a:srgbClr val="004B24"/>
                      </a:solidFill>
                      <a:prstDash val="solid"/>
                      <a:round/>
                      <a:headEnd type="none" w="sm" len="sm"/>
                      <a:tailEnd type="none" w="sm" len="sm"/>
                    </a:lnT>
                    <a:lnB w="9525" cap="flat" cmpd="sng">
                      <a:solidFill>
                        <a:srgbClr val="004B24"/>
                      </a:solidFill>
                      <a:prstDash val="solid"/>
                      <a:round/>
                      <a:headEnd type="none" w="sm" len="sm"/>
                      <a:tailEnd type="none" w="sm" len="sm"/>
                    </a:lnB>
                  </a:tcPr>
                </a:tc>
                <a:tc>
                  <a:txBody>
                    <a:bodyPr/>
                    <a:lstStyle/>
                    <a:p>
                      <a:pPr marL="0" marR="0" lvl="0" indent="0" algn="ctr" rtl="0">
                        <a:lnSpc>
                          <a:spcPct val="120011"/>
                        </a:lnSpc>
                        <a:spcBef>
                          <a:spcPts val="0"/>
                        </a:spcBef>
                        <a:spcAft>
                          <a:spcPts val="0"/>
                        </a:spcAft>
                        <a:buClr>
                          <a:srgbClr val="000000"/>
                        </a:buClr>
                        <a:buSzPts val="1699"/>
                        <a:buFont typeface="Arial"/>
                        <a:buNone/>
                      </a:pPr>
                      <a:r>
                        <a:rPr lang="en-US" sz="1699" u="none" strike="noStrike" cap="none">
                          <a:solidFill>
                            <a:srgbClr val="000000"/>
                          </a:solidFill>
                          <a:latin typeface="Roboto"/>
                          <a:ea typeface="Roboto"/>
                          <a:cs typeface="Roboto"/>
                          <a:sym typeface="Roboto"/>
                        </a:rPr>
                        <a:t>757</a:t>
                      </a:r>
                      <a:endParaRPr sz="1100" u="none" strike="noStrike" cap="none"/>
                    </a:p>
                  </a:txBody>
                  <a:tcPr marL="32675" marR="32675" marT="32675" marB="32675" anchor="ctr">
                    <a:lnL w="9525" cap="flat" cmpd="sng">
                      <a:solidFill>
                        <a:srgbClr val="004B24"/>
                      </a:solidFill>
                      <a:prstDash val="solid"/>
                      <a:round/>
                      <a:headEnd type="none" w="sm" len="sm"/>
                      <a:tailEnd type="none" w="sm" len="sm"/>
                    </a:lnL>
                    <a:lnR w="9525" cap="flat" cmpd="sng">
                      <a:solidFill>
                        <a:srgbClr val="004B24"/>
                      </a:solidFill>
                      <a:prstDash val="solid"/>
                      <a:round/>
                      <a:headEnd type="none" w="sm" len="sm"/>
                      <a:tailEnd type="none" w="sm" len="sm"/>
                    </a:lnR>
                    <a:lnT w="9525" cap="flat" cmpd="sng">
                      <a:solidFill>
                        <a:srgbClr val="004B24"/>
                      </a:solidFill>
                      <a:prstDash val="solid"/>
                      <a:round/>
                      <a:headEnd type="none" w="sm" len="sm"/>
                      <a:tailEnd type="none" w="sm" len="sm"/>
                    </a:lnT>
                    <a:lnB w="9525" cap="flat" cmpd="sng">
                      <a:solidFill>
                        <a:srgbClr val="004B24"/>
                      </a:solidFill>
                      <a:prstDash val="solid"/>
                      <a:round/>
                      <a:headEnd type="none" w="sm" len="sm"/>
                      <a:tailEnd type="none" w="sm" len="sm"/>
                    </a:lnB>
                  </a:tcPr>
                </a:tc>
                <a:tc>
                  <a:txBody>
                    <a:bodyPr/>
                    <a:lstStyle/>
                    <a:p>
                      <a:pPr marL="0" marR="0" lvl="0" indent="0" algn="ctr" rtl="0">
                        <a:lnSpc>
                          <a:spcPct val="120011"/>
                        </a:lnSpc>
                        <a:spcBef>
                          <a:spcPts val="0"/>
                        </a:spcBef>
                        <a:spcAft>
                          <a:spcPts val="0"/>
                        </a:spcAft>
                        <a:buClr>
                          <a:srgbClr val="000000"/>
                        </a:buClr>
                        <a:buSzPts val="1699"/>
                        <a:buFont typeface="Arial"/>
                        <a:buNone/>
                      </a:pPr>
                      <a:r>
                        <a:rPr lang="en-US" sz="1699" u="none" strike="noStrike" cap="none">
                          <a:solidFill>
                            <a:srgbClr val="000000"/>
                          </a:solidFill>
                          <a:latin typeface="Roboto"/>
                          <a:ea typeface="Roboto"/>
                          <a:cs typeface="Roboto"/>
                          <a:sym typeface="Roboto"/>
                        </a:rPr>
                        <a:t>267%</a:t>
                      </a:r>
                      <a:endParaRPr sz="1100" u="none" strike="noStrike" cap="none"/>
                    </a:p>
                  </a:txBody>
                  <a:tcPr marL="32675" marR="32675" marT="32675" marB="32675" anchor="ctr">
                    <a:lnL w="9525" cap="flat" cmpd="sng">
                      <a:solidFill>
                        <a:srgbClr val="004B24"/>
                      </a:solidFill>
                      <a:prstDash val="solid"/>
                      <a:round/>
                      <a:headEnd type="none" w="sm" len="sm"/>
                      <a:tailEnd type="none" w="sm" len="sm"/>
                    </a:lnL>
                    <a:lnR w="9525" cap="flat" cmpd="sng">
                      <a:solidFill>
                        <a:srgbClr val="004B24"/>
                      </a:solidFill>
                      <a:prstDash val="solid"/>
                      <a:round/>
                      <a:headEnd type="none" w="sm" len="sm"/>
                      <a:tailEnd type="none" w="sm" len="sm"/>
                    </a:lnR>
                    <a:lnT w="9525" cap="flat" cmpd="sng">
                      <a:solidFill>
                        <a:srgbClr val="004B24"/>
                      </a:solidFill>
                      <a:prstDash val="solid"/>
                      <a:round/>
                      <a:headEnd type="none" w="sm" len="sm"/>
                      <a:tailEnd type="none" w="sm" len="sm"/>
                    </a:lnT>
                    <a:lnB w="9525" cap="flat" cmpd="sng">
                      <a:solidFill>
                        <a:srgbClr val="004B24"/>
                      </a:solidFill>
                      <a:prstDash val="solid"/>
                      <a:round/>
                      <a:headEnd type="none" w="sm" len="sm"/>
                      <a:tailEnd type="none" w="sm" len="sm"/>
                    </a:lnB>
                  </a:tcPr>
                </a:tc>
                <a:extLst>
                  <a:ext uri="{0D108BD9-81ED-4DB2-BD59-A6C34878D82A}">
                    <a16:rowId xmlns:a16="http://schemas.microsoft.com/office/drawing/2014/main" val="10001"/>
                  </a:ext>
                </a:extLst>
              </a:tr>
              <a:tr h="713400">
                <a:tc>
                  <a:txBody>
                    <a:bodyPr/>
                    <a:lstStyle/>
                    <a:p>
                      <a:pPr marL="0" marR="0" lvl="0" indent="0" algn="l" rtl="0">
                        <a:lnSpc>
                          <a:spcPct val="120011"/>
                        </a:lnSpc>
                        <a:spcBef>
                          <a:spcPts val="0"/>
                        </a:spcBef>
                        <a:spcAft>
                          <a:spcPts val="0"/>
                        </a:spcAft>
                        <a:buClr>
                          <a:srgbClr val="000000"/>
                        </a:buClr>
                        <a:buSzPts val="1699"/>
                        <a:buFont typeface="Arial"/>
                        <a:buNone/>
                      </a:pPr>
                      <a:r>
                        <a:rPr lang="en-US" sz="1699" u="none" strike="noStrike" cap="none">
                          <a:solidFill>
                            <a:srgbClr val="000000"/>
                          </a:solidFill>
                          <a:latin typeface="Roboto"/>
                          <a:ea typeface="Roboto"/>
                          <a:cs typeface="Roboto"/>
                          <a:sym typeface="Roboto"/>
                        </a:rPr>
                        <a:t>MX – WCSA (CW)</a:t>
                      </a:r>
                      <a:endParaRPr sz="1100" u="none" strike="noStrike" cap="none"/>
                    </a:p>
                  </a:txBody>
                  <a:tcPr marL="32675" marR="32675" marT="32675" marB="32675" anchor="ctr">
                    <a:lnL w="9525" cap="flat" cmpd="sng">
                      <a:solidFill>
                        <a:srgbClr val="004B24"/>
                      </a:solidFill>
                      <a:prstDash val="solid"/>
                      <a:round/>
                      <a:headEnd type="none" w="sm" len="sm"/>
                      <a:tailEnd type="none" w="sm" len="sm"/>
                    </a:lnL>
                    <a:lnR w="9525" cap="flat" cmpd="sng">
                      <a:solidFill>
                        <a:srgbClr val="004B24"/>
                      </a:solidFill>
                      <a:prstDash val="solid"/>
                      <a:round/>
                      <a:headEnd type="none" w="sm" len="sm"/>
                      <a:tailEnd type="none" w="sm" len="sm"/>
                    </a:lnR>
                    <a:lnT w="9525" cap="flat" cmpd="sng">
                      <a:solidFill>
                        <a:srgbClr val="004B24"/>
                      </a:solidFill>
                      <a:prstDash val="solid"/>
                      <a:round/>
                      <a:headEnd type="none" w="sm" len="sm"/>
                      <a:tailEnd type="none" w="sm" len="sm"/>
                    </a:lnT>
                    <a:lnB w="9525" cap="flat" cmpd="sng">
                      <a:solidFill>
                        <a:srgbClr val="004B24"/>
                      </a:solidFill>
                      <a:prstDash val="solid"/>
                      <a:round/>
                      <a:headEnd type="none" w="sm" len="sm"/>
                      <a:tailEnd type="none" w="sm" len="sm"/>
                    </a:lnB>
                    <a:solidFill>
                      <a:srgbClr val="FFFFFF"/>
                    </a:solidFill>
                  </a:tcPr>
                </a:tc>
                <a:tc>
                  <a:txBody>
                    <a:bodyPr/>
                    <a:lstStyle/>
                    <a:p>
                      <a:pPr marL="0" marR="0" lvl="0" indent="0" algn="ctr" rtl="0">
                        <a:lnSpc>
                          <a:spcPct val="120011"/>
                        </a:lnSpc>
                        <a:spcBef>
                          <a:spcPts val="0"/>
                        </a:spcBef>
                        <a:spcAft>
                          <a:spcPts val="0"/>
                        </a:spcAft>
                        <a:buClr>
                          <a:srgbClr val="000000"/>
                        </a:buClr>
                        <a:buSzPts val="1699"/>
                        <a:buFont typeface="Arial"/>
                        <a:buNone/>
                      </a:pPr>
                      <a:r>
                        <a:rPr lang="en-US" sz="1699" u="none" strike="noStrike" cap="none">
                          <a:solidFill>
                            <a:srgbClr val="000000"/>
                          </a:solidFill>
                          <a:latin typeface="Roboto"/>
                          <a:ea typeface="Roboto"/>
                          <a:cs typeface="Roboto"/>
                          <a:sym typeface="Roboto"/>
                        </a:rPr>
                        <a:t>1,268</a:t>
                      </a:r>
                      <a:endParaRPr sz="1100" u="none" strike="noStrike" cap="none"/>
                    </a:p>
                  </a:txBody>
                  <a:tcPr marL="32675" marR="32675" marT="32675" marB="32675" anchor="ctr">
                    <a:lnL w="9525" cap="flat" cmpd="sng">
                      <a:solidFill>
                        <a:srgbClr val="004B24"/>
                      </a:solidFill>
                      <a:prstDash val="solid"/>
                      <a:round/>
                      <a:headEnd type="none" w="sm" len="sm"/>
                      <a:tailEnd type="none" w="sm" len="sm"/>
                    </a:lnL>
                    <a:lnR w="9525" cap="flat" cmpd="sng">
                      <a:solidFill>
                        <a:srgbClr val="004B24"/>
                      </a:solidFill>
                      <a:prstDash val="solid"/>
                      <a:round/>
                      <a:headEnd type="none" w="sm" len="sm"/>
                      <a:tailEnd type="none" w="sm" len="sm"/>
                    </a:lnR>
                    <a:lnT w="9525" cap="flat" cmpd="sng">
                      <a:solidFill>
                        <a:srgbClr val="004B24"/>
                      </a:solidFill>
                      <a:prstDash val="solid"/>
                      <a:round/>
                      <a:headEnd type="none" w="sm" len="sm"/>
                      <a:tailEnd type="none" w="sm" len="sm"/>
                    </a:lnT>
                    <a:lnB w="9525" cap="flat" cmpd="sng">
                      <a:solidFill>
                        <a:srgbClr val="004B24"/>
                      </a:solidFill>
                      <a:prstDash val="solid"/>
                      <a:round/>
                      <a:headEnd type="none" w="sm" len="sm"/>
                      <a:tailEnd type="none" w="sm" len="sm"/>
                    </a:lnB>
                    <a:solidFill>
                      <a:srgbClr val="FFFFFF"/>
                    </a:solidFill>
                  </a:tcPr>
                </a:tc>
                <a:tc>
                  <a:txBody>
                    <a:bodyPr/>
                    <a:lstStyle/>
                    <a:p>
                      <a:pPr marL="0" marR="0" lvl="0" indent="0" algn="ctr" rtl="0">
                        <a:lnSpc>
                          <a:spcPct val="120011"/>
                        </a:lnSpc>
                        <a:spcBef>
                          <a:spcPts val="0"/>
                        </a:spcBef>
                        <a:spcAft>
                          <a:spcPts val="0"/>
                        </a:spcAft>
                        <a:buClr>
                          <a:srgbClr val="000000"/>
                        </a:buClr>
                        <a:buSzPts val="1699"/>
                        <a:buFont typeface="Arial"/>
                        <a:buNone/>
                      </a:pPr>
                      <a:r>
                        <a:rPr lang="en-US" sz="1699" u="none" strike="noStrike" cap="none">
                          <a:solidFill>
                            <a:srgbClr val="000000"/>
                          </a:solidFill>
                          <a:latin typeface="Roboto"/>
                          <a:ea typeface="Roboto"/>
                          <a:cs typeface="Roboto"/>
                          <a:sym typeface="Roboto"/>
                        </a:rPr>
                        <a:t>1970</a:t>
                      </a:r>
                      <a:endParaRPr sz="1100" u="none" strike="noStrike" cap="none"/>
                    </a:p>
                  </a:txBody>
                  <a:tcPr marL="32675" marR="32675" marT="32675" marB="32675" anchor="ctr">
                    <a:lnL w="9525" cap="flat" cmpd="sng">
                      <a:solidFill>
                        <a:srgbClr val="004B24"/>
                      </a:solidFill>
                      <a:prstDash val="solid"/>
                      <a:round/>
                      <a:headEnd type="none" w="sm" len="sm"/>
                      <a:tailEnd type="none" w="sm" len="sm"/>
                    </a:lnL>
                    <a:lnR w="9525" cap="flat" cmpd="sng">
                      <a:solidFill>
                        <a:srgbClr val="004B24"/>
                      </a:solidFill>
                      <a:prstDash val="solid"/>
                      <a:round/>
                      <a:headEnd type="none" w="sm" len="sm"/>
                      <a:tailEnd type="none" w="sm" len="sm"/>
                    </a:lnR>
                    <a:lnT w="9525" cap="flat" cmpd="sng">
                      <a:solidFill>
                        <a:srgbClr val="004B24"/>
                      </a:solidFill>
                      <a:prstDash val="solid"/>
                      <a:round/>
                      <a:headEnd type="none" w="sm" len="sm"/>
                      <a:tailEnd type="none" w="sm" len="sm"/>
                    </a:lnT>
                    <a:lnB w="9525" cap="flat" cmpd="sng">
                      <a:solidFill>
                        <a:srgbClr val="004B24"/>
                      </a:solidFill>
                      <a:prstDash val="solid"/>
                      <a:round/>
                      <a:headEnd type="none" w="sm" len="sm"/>
                      <a:tailEnd type="none" w="sm" len="sm"/>
                    </a:lnB>
                    <a:solidFill>
                      <a:srgbClr val="FFFFFF"/>
                    </a:solidFill>
                  </a:tcPr>
                </a:tc>
                <a:tc>
                  <a:txBody>
                    <a:bodyPr/>
                    <a:lstStyle/>
                    <a:p>
                      <a:pPr marL="0" marR="0" lvl="0" indent="0" algn="ctr" rtl="0">
                        <a:lnSpc>
                          <a:spcPct val="120011"/>
                        </a:lnSpc>
                        <a:spcBef>
                          <a:spcPts val="0"/>
                        </a:spcBef>
                        <a:spcAft>
                          <a:spcPts val="0"/>
                        </a:spcAft>
                        <a:buClr>
                          <a:srgbClr val="000000"/>
                        </a:buClr>
                        <a:buSzPts val="1699"/>
                        <a:buFont typeface="Arial"/>
                        <a:buNone/>
                      </a:pPr>
                      <a:r>
                        <a:rPr lang="en-US" sz="1699" u="none" strike="noStrike" cap="none">
                          <a:solidFill>
                            <a:srgbClr val="000000"/>
                          </a:solidFill>
                          <a:latin typeface="Roboto"/>
                          <a:ea typeface="Roboto"/>
                          <a:cs typeface="Roboto"/>
                          <a:sym typeface="Roboto"/>
                        </a:rPr>
                        <a:t>155%</a:t>
                      </a:r>
                      <a:endParaRPr sz="1100" u="none" strike="noStrike" cap="none"/>
                    </a:p>
                  </a:txBody>
                  <a:tcPr marL="32675" marR="32675" marT="32675" marB="32675" anchor="ctr">
                    <a:lnL w="9525" cap="flat" cmpd="sng">
                      <a:solidFill>
                        <a:srgbClr val="004B24"/>
                      </a:solidFill>
                      <a:prstDash val="solid"/>
                      <a:round/>
                      <a:headEnd type="none" w="sm" len="sm"/>
                      <a:tailEnd type="none" w="sm" len="sm"/>
                    </a:lnL>
                    <a:lnR w="9525" cap="flat" cmpd="sng">
                      <a:solidFill>
                        <a:srgbClr val="004B24"/>
                      </a:solidFill>
                      <a:prstDash val="solid"/>
                      <a:round/>
                      <a:headEnd type="none" w="sm" len="sm"/>
                      <a:tailEnd type="none" w="sm" len="sm"/>
                    </a:lnR>
                    <a:lnT w="9525" cap="flat" cmpd="sng">
                      <a:solidFill>
                        <a:srgbClr val="004B24"/>
                      </a:solidFill>
                      <a:prstDash val="solid"/>
                      <a:round/>
                      <a:headEnd type="none" w="sm" len="sm"/>
                      <a:tailEnd type="none" w="sm" len="sm"/>
                    </a:lnT>
                    <a:lnB w="9525" cap="flat" cmpd="sng">
                      <a:solidFill>
                        <a:srgbClr val="004B24"/>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13400">
                <a:tc>
                  <a:txBody>
                    <a:bodyPr/>
                    <a:lstStyle/>
                    <a:p>
                      <a:pPr marL="0" marR="0" lvl="0" indent="0" algn="l" rtl="0">
                        <a:lnSpc>
                          <a:spcPct val="120011"/>
                        </a:lnSpc>
                        <a:spcBef>
                          <a:spcPts val="0"/>
                        </a:spcBef>
                        <a:spcAft>
                          <a:spcPts val="0"/>
                        </a:spcAft>
                        <a:buClr>
                          <a:srgbClr val="000000"/>
                        </a:buClr>
                        <a:buSzPts val="1699"/>
                        <a:buFont typeface="Arial"/>
                        <a:buNone/>
                      </a:pPr>
                      <a:r>
                        <a:rPr lang="en-US" sz="1699" u="none" strike="noStrike" cap="none">
                          <a:solidFill>
                            <a:srgbClr val="000000"/>
                          </a:solidFill>
                          <a:latin typeface="Roboto"/>
                          <a:ea typeface="Roboto"/>
                          <a:cs typeface="Roboto"/>
                          <a:sym typeface="Roboto"/>
                        </a:rPr>
                        <a:t>WCSA – MX (WC)</a:t>
                      </a:r>
                      <a:endParaRPr sz="1100" u="none" strike="noStrike" cap="none"/>
                    </a:p>
                  </a:txBody>
                  <a:tcPr marL="32675" marR="32675" marT="32675" marB="32675" anchor="ctr">
                    <a:lnL w="9525" cap="flat" cmpd="sng">
                      <a:solidFill>
                        <a:srgbClr val="004B24"/>
                      </a:solidFill>
                      <a:prstDash val="solid"/>
                      <a:round/>
                      <a:headEnd type="none" w="sm" len="sm"/>
                      <a:tailEnd type="none" w="sm" len="sm"/>
                    </a:lnL>
                    <a:lnR w="9525" cap="flat" cmpd="sng">
                      <a:solidFill>
                        <a:srgbClr val="004B24"/>
                      </a:solidFill>
                      <a:prstDash val="solid"/>
                      <a:round/>
                      <a:headEnd type="none" w="sm" len="sm"/>
                      <a:tailEnd type="none" w="sm" len="sm"/>
                    </a:lnR>
                    <a:lnT w="9525" cap="flat" cmpd="sng">
                      <a:solidFill>
                        <a:srgbClr val="004B24"/>
                      </a:solidFill>
                      <a:prstDash val="solid"/>
                      <a:round/>
                      <a:headEnd type="none" w="sm" len="sm"/>
                      <a:tailEnd type="none" w="sm" len="sm"/>
                    </a:lnT>
                    <a:lnB w="9525" cap="flat" cmpd="sng">
                      <a:solidFill>
                        <a:srgbClr val="004B24"/>
                      </a:solidFill>
                      <a:prstDash val="solid"/>
                      <a:round/>
                      <a:headEnd type="none" w="sm" len="sm"/>
                      <a:tailEnd type="none" w="sm" len="sm"/>
                    </a:lnB>
                  </a:tcPr>
                </a:tc>
                <a:tc>
                  <a:txBody>
                    <a:bodyPr/>
                    <a:lstStyle/>
                    <a:p>
                      <a:pPr marL="0" marR="0" lvl="0" indent="0" algn="ctr" rtl="0">
                        <a:lnSpc>
                          <a:spcPct val="120011"/>
                        </a:lnSpc>
                        <a:spcBef>
                          <a:spcPts val="0"/>
                        </a:spcBef>
                        <a:spcAft>
                          <a:spcPts val="0"/>
                        </a:spcAft>
                        <a:buClr>
                          <a:srgbClr val="000000"/>
                        </a:buClr>
                        <a:buSzPts val="1699"/>
                        <a:buFont typeface="Arial"/>
                        <a:buNone/>
                      </a:pPr>
                      <a:r>
                        <a:rPr lang="en-US" sz="1699" u="none" strike="noStrike" cap="none">
                          <a:solidFill>
                            <a:srgbClr val="000000"/>
                          </a:solidFill>
                          <a:latin typeface="Roboto"/>
                          <a:ea typeface="Roboto"/>
                          <a:cs typeface="Roboto"/>
                          <a:sym typeface="Roboto"/>
                        </a:rPr>
                        <a:t>80</a:t>
                      </a:r>
                      <a:endParaRPr sz="1100" u="none" strike="noStrike" cap="none"/>
                    </a:p>
                  </a:txBody>
                  <a:tcPr marL="32675" marR="32675" marT="32675" marB="32675" anchor="ctr">
                    <a:lnL w="9525" cap="flat" cmpd="sng">
                      <a:solidFill>
                        <a:srgbClr val="004B24"/>
                      </a:solidFill>
                      <a:prstDash val="solid"/>
                      <a:round/>
                      <a:headEnd type="none" w="sm" len="sm"/>
                      <a:tailEnd type="none" w="sm" len="sm"/>
                    </a:lnL>
                    <a:lnR w="9525" cap="flat" cmpd="sng">
                      <a:solidFill>
                        <a:srgbClr val="004B24"/>
                      </a:solidFill>
                      <a:prstDash val="solid"/>
                      <a:round/>
                      <a:headEnd type="none" w="sm" len="sm"/>
                      <a:tailEnd type="none" w="sm" len="sm"/>
                    </a:lnR>
                    <a:lnT w="9525" cap="flat" cmpd="sng">
                      <a:solidFill>
                        <a:srgbClr val="004B24"/>
                      </a:solidFill>
                      <a:prstDash val="solid"/>
                      <a:round/>
                      <a:headEnd type="none" w="sm" len="sm"/>
                      <a:tailEnd type="none" w="sm" len="sm"/>
                    </a:lnT>
                    <a:lnB w="9525" cap="flat" cmpd="sng">
                      <a:solidFill>
                        <a:srgbClr val="004B24"/>
                      </a:solidFill>
                      <a:prstDash val="solid"/>
                      <a:round/>
                      <a:headEnd type="none" w="sm" len="sm"/>
                      <a:tailEnd type="none" w="sm" len="sm"/>
                    </a:lnB>
                  </a:tcPr>
                </a:tc>
                <a:tc>
                  <a:txBody>
                    <a:bodyPr/>
                    <a:lstStyle/>
                    <a:p>
                      <a:pPr marL="0" marR="0" lvl="0" indent="0" algn="ctr" rtl="0">
                        <a:lnSpc>
                          <a:spcPct val="120011"/>
                        </a:lnSpc>
                        <a:spcBef>
                          <a:spcPts val="0"/>
                        </a:spcBef>
                        <a:spcAft>
                          <a:spcPts val="0"/>
                        </a:spcAft>
                        <a:buClr>
                          <a:srgbClr val="000000"/>
                        </a:buClr>
                        <a:buSzPts val="1699"/>
                        <a:buFont typeface="Arial"/>
                        <a:buNone/>
                      </a:pPr>
                      <a:r>
                        <a:rPr lang="en-US" sz="1699" u="none" strike="noStrike" cap="none">
                          <a:solidFill>
                            <a:srgbClr val="000000"/>
                          </a:solidFill>
                          <a:latin typeface="Roboto"/>
                          <a:ea typeface="Roboto"/>
                          <a:cs typeface="Roboto"/>
                          <a:sym typeface="Roboto"/>
                        </a:rPr>
                        <a:t>107</a:t>
                      </a:r>
                      <a:endParaRPr sz="1100" u="none" strike="noStrike" cap="none"/>
                    </a:p>
                  </a:txBody>
                  <a:tcPr marL="32675" marR="32675" marT="32675" marB="32675" anchor="ctr">
                    <a:lnL w="9525" cap="flat" cmpd="sng">
                      <a:solidFill>
                        <a:srgbClr val="004B24"/>
                      </a:solidFill>
                      <a:prstDash val="solid"/>
                      <a:round/>
                      <a:headEnd type="none" w="sm" len="sm"/>
                      <a:tailEnd type="none" w="sm" len="sm"/>
                    </a:lnL>
                    <a:lnR w="9525" cap="flat" cmpd="sng">
                      <a:solidFill>
                        <a:srgbClr val="004B24"/>
                      </a:solidFill>
                      <a:prstDash val="solid"/>
                      <a:round/>
                      <a:headEnd type="none" w="sm" len="sm"/>
                      <a:tailEnd type="none" w="sm" len="sm"/>
                    </a:lnR>
                    <a:lnT w="9525" cap="flat" cmpd="sng">
                      <a:solidFill>
                        <a:srgbClr val="004B24"/>
                      </a:solidFill>
                      <a:prstDash val="solid"/>
                      <a:round/>
                      <a:headEnd type="none" w="sm" len="sm"/>
                      <a:tailEnd type="none" w="sm" len="sm"/>
                    </a:lnT>
                    <a:lnB w="9525" cap="flat" cmpd="sng">
                      <a:solidFill>
                        <a:srgbClr val="004B24"/>
                      </a:solidFill>
                      <a:prstDash val="solid"/>
                      <a:round/>
                      <a:headEnd type="none" w="sm" len="sm"/>
                      <a:tailEnd type="none" w="sm" len="sm"/>
                    </a:lnB>
                  </a:tcPr>
                </a:tc>
                <a:tc>
                  <a:txBody>
                    <a:bodyPr/>
                    <a:lstStyle/>
                    <a:p>
                      <a:pPr marL="0" marR="0" lvl="0" indent="0" algn="ctr" rtl="0">
                        <a:lnSpc>
                          <a:spcPct val="120011"/>
                        </a:lnSpc>
                        <a:spcBef>
                          <a:spcPts val="0"/>
                        </a:spcBef>
                        <a:spcAft>
                          <a:spcPts val="0"/>
                        </a:spcAft>
                        <a:buClr>
                          <a:srgbClr val="000000"/>
                        </a:buClr>
                        <a:buSzPts val="1699"/>
                        <a:buFont typeface="Arial"/>
                        <a:buNone/>
                      </a:pPr>
                      <a:r>
                        <a:rPr lang="en-US" sz="1699" u="none" strike="noStrike" cap="none">
                          <a:solidFill>
                            <a:srgbClr val="000000"/>
                          </a:solidFill>
                          <a:latin typeface="Roboto"/>
                          <a:ea typeface="Roboto"/>
                          <a:cs typeface="Roboto"/>
                          <a:sym typeface="Roboto"/>
                        </a:rPr>
                        <a:t>133%</a:t>
                      </a:r>
                      <a:endParaRPr sz="1100" u="none" strike="noStrike" cap="none"/>
                    </a:p>
                  </a:txBody>
                  <a:tcPr marL="32675" marR="32675" marT="32675" marB="32675" anchor="ctr">
                    <a:lnL w="9525" cap="flat" cmpd="sng">
                      <a:solidFill>
                        <a:srgbClr val="004B24"/>
                      </a:solidFill>
                      <a:prstDash val="solid"/>
                      <a:round/>
                      <a:headEnd type="none" w="sm" len="sm"/>
                      <a:tailEnd type="none" w="sm" len="sm"/>
                    </a:lnL>
                    <a:lnR w="9525" cap="flat" cmpd="sng">
                      <a:solidFill>
                        <a:srgbClr val="004B24"/>
                      </a:solidFill>
                      <a:prstDash val="solid"/>
                      <a:round/>
                      <a:headEnd type="none" w="sm" len="sm"/>
                      <a:tailEnd type="none" w="sm" len="sm"/>
                    </a:lnR>
                    <a:lnT w="9525" cap="flat" cmpd="sng">
                      <a:solidFill>
                        <a:srgbClr val="004B24"/>
                      </a:solidFill>
                      <a:prstDash val="solid"/>
                      <a:round/>
                      <a:headEnd type="none" w="sm" len="sm"/>
                      <a:tailEnd type="none" w="sm" len="sm"/>
                    </a:lnT>
                    <a:lnB w="9525" cap="flat" cmpd="sng">
                      <a:solidFill>
                        <a:srgbClr val="004B24"/>
                      </a:solidFill>
                      <a:prstDash val="solid"/>
                      <a:round/>
                      <a:headEnd type="none" w="sm" len="sm"/>
                      <a:tailEnd type="none" w="sm" len="sm"/>
                    </a:lnB>
                  </a:tcPr>
                </a:tc>
                <a:extLst>
                  <a:ext uri="{0D108BD9-81ED-4DB2-BD59-A6C34878D82A}">
                    <a16:rowId xmlns:a16="http://schemas.microsoft.com/office/drawing/2014/main" val="10003"/>
                  </a:ext>
                </a:extLst>
              </a:tr>
              <a:tr h="713400">
                <a:tc>
                  <a:txBody>
                    <a:bodyPr/>
                    <a:lstStyle/>
                    <a:p>
                      <a:pPr marL="0" marR="0" lvl="0" indent="0" algn="l" rtl="0">
                        <a:lnSpc>
                          <a:spcPct val="120011"/>
                        </a:lnSpc>
                        <a:spcBef>
                          <a:spcPts val="0"/>
                        </a:spcBef>
                        <a:spcAft>
                          <a:spcPts val="0"/>
                        </a:spcAft>
                        <a:buClr>
                          <a:srgbClr val="000000"/>
                        </a:buClr>
                        <a:buSzPts val="1699"/>
                        <a:buFont typeface="Arial"/>
                        <a:buNone/>
                      </a:pPr>
                      <a:r>
                        <a:rPr lang="en-US" sz="1699" u="none" strike="noStrike" cap="none">
                          <a:solidFill>
                            <a:srgbClr val="000000"/>
                          </a:solidFill>
                          <a:latin typeface="Roboto"/>
                          <a:ea typeface="Roboto"/>
                          <a:cs typeface="Roboto"/>
                          <a:sym typeface="Roboto"/>
                        </a:rPr>
                        <a:t>MX – WCCA (CB)</a:t>
                      </a:r>
                      <a:endParaRPr sz="1100" u="none" strike="noStrike" cap="none"/>
                    </a:p>
                  </a:txBody>
                  <a:tcPr marL="32675" marR="32675" marT="32675" marB="32675" anchor="ctr">
                    <a:lnL w="9525" cap="flat" cmpd="sng">
                      <a:solidFill>
                        <a:srgbClr val="004B24"/>
                      </a:solidFill>
                      <a:prstDash val="solid"/>
                      <a:round/>
                      <a:headEnd type="none" w="sm" len="sm"/>
                      <a:tailEnd type="none" w="sm" len="sm"/>
                    </a:lnL>
                    <a:lnR w="9525" cap="flat" cmpd="sng">
                      <a:solidFill>
                        <a:srgbClr val="004B24"/>
                      </a:solidFill>
                      <a:prstDash val="solid"/>
                      <a:round/>
                      <a:headEnd type="none" w="sm" len="sm"/>
                      <a:tailEnd type="none" w="sm" len="sm"/>
                    </a:lnR>
                    <a:lnT w="9525" cap="flat" cmpd="sng">
                      <a:solidFill>
                        <a:srgbClr val="004B24"/>
                      </a:solidFill>
                      <a:prstDash val="solid"/>
                      <a:round/>
                      <a:headEnd type="none" w="sm" len="sm"/>
                      <a:tailEnd type="none" w="sm" len="sm"/>
                    </a:lnT>
                    <a:lnB w="9525" cap="flat" cmpd="sng">
                      <a:solidFill>
                        <a:srgbClr val="004B24"/>
                      </a:solidFill>
                      <a:prstDash val="solid"/>
                      <a:round/>
                      <a:headEnd type="none" w="sm" len="sm"/>
                      <a:tailEnd type="none" w="sm" len="sm"/>
                    </a:lnB>
                    <a:solidFill>
                      <a:srgbClr val="FFFFFF"/>
                    </a:solidFill>
                  </a:tcPr>
                </a:tc>
                <a:tc>
                  <a:txBody>
                    <a:bodyPr/>
                    <a:lstStyle/>
                    <a:p>
                      <a:pPr marL="0" marR="0" lvl="0" indent="0" algn="ctr" rtl="0">
                        <a:lnSpc>
                          <a:spcPct val="120011"/>
                        </a:lnSpc>
                        <a:spcBef>
                          <a:spcPts val="0"/>
                        </a:spcBef>
                        <a:spcAft>
                          <a:spcPts val="0"/>
                        </a:spcAft>
                        <a:buClr>
                          <a:srgbClr val="000000"/>
                        </a:buClr>
                        <a:buSzPts val="1699"/>
                        <a:buFont typeface="Arial"/>
                        <a:buNone/>
                      </a:pPr>
                      <a:r>
                        <a:rPr lang="en-US" sz="1699" u="none" strike="noStrike" cap="none">
                          <a:solidFill>
                            <a:srgbClr val="000000"/>
                          </a:solidFill>
                          <a:latin typeface="Roboto"/>
                          <a:ea typeface="Roboto"/>
                          <a:cs typeface="Roboto"/>
                          <a:sym typeface="Roboto"/>
                        </a:rPr>
                        <a:t>151</a:t>
                      </a:r>
                      <a:endParaRPr sz="1100" u="none" strike="noStrike" cap="none"/>
                    </a:p>
                  </a:txBody>
                  <a:tcPr marL="32675" marR="32675" marT="32675" marB="32675" anchor="ctr">
                    <a:lnL w="9525" cap="flat" cmpd="sng">
                      <a:solidFill>
                        <a:srgbClr val="004B24"/>
                      </a:solidFill>
                      <a:prstDash val="solid"/>
                      <a:round/>
                      <a:headEnd type="none" w="sm" len="sm"/>
                      <a:tailEnd type="none" w="sm" len="sm"/>
                    </a:lnL>
                    <a:lnR w="9525" cap="flat" cmpd="sng">
                      <a:solidFill>
                        <a:srgbClr val="004B24"/>
                      </a:solidFill>
                      <a:prstDash val="solid"/>
                      <a:round/>
                      <a:headEnd type="none" w="sm" len="sm"/>
                      <a:tailEnd type="none" w="sm" len="sm"/>
                    </a:lnR>
                    <a:lnT w="9525" cap="flat" cmpd="sng">
                      <a:solidFill>
                        <a:srgbClr val="004B24"/>
                      </a:solidFill>
                      <a:prstDash val="solid"/>
                      <a:round/>
                      <a:headEnd type="none" w="sm" len="sm"/>
                      <a:tailEnd type="none" w="sm" len="sm"/>
                    </a:lnT>
                    <a:lnB w="9525" cap="flat" cmpd="sng">
                      <a:solidFill>
                        <a:srgbClr val="004B24"/>
                      </a:solidFill>
                      <a:prstDash val="solid"/>
                      <a:round/>
                      <a:headEnd type="none" w="sm" len="sm"/>
                      <a:tailEnd type="none" w="sm" len="sm"/>
                    </a:lnB>
                    <a:solidFill>
                      <a:srgbClr val="FFFFFF"/>
                    </a:solidFill>
                  </a:tcPr>
                </a:tc>
                <a:tc>
                  <a:txBody>
                    <a:bodyPr/>
                    <a:lstStyle/>
                    <a:p>
                      <a:pPr marL="0" marR="0" lvl="0" indent="0" algn="ctr" rtl="0">
                        <a:lnSpc>
                          <a:spcPct val="120011"/>
                        </a:lnSpc>
                        <a:spcBef>
                          <a:spcPts val="0"/>
                        </a:spcBef>
                        <a:spcAft>
                          <a:spcPts val="0"/>
                        </a:spcAft>
                        <a:buClr>
                          <a:srgbClr val="000000"/>
                        </a:buClr>
                        <a:buSzPts val="1699"/>
                        <a:buFont typeface="Arial"/>
                        <a:buNone/>
                      </a:pPr>
                      <a:r>
                        <a:rPr lang="en-US" sz="1699" u="none" strike="noStrike" cap="none">
                          <a:solidFill>
                            <a:srgbClr val="000000"/>
                          </a:solidFill>
                          <a:latin typeface="Roboto"/>
                          <a:ea typeface="Roboto"/>
                          <a:cs typeface="Roboto"/>
                          <a:sym typeface="Roboto"/>
                        </a:rPr>
                        <a:t>245</a:t>
                      </a:r>
                      <a:endParaRPr sz="1100" u="none" strike="noStrike" cap="none"/>
                    </a:p>
                  </a:txBody>
                  <a:tcPr marL="32675" marR="32675" marT="32675" marB="32675" anchor="ctr">
                    <a:lnL w="9525" cap="flat" cmpd="sng">
                      <a:solidFill>
                        <a:srgbClr val="004B24"/>
                      </a:solidFill>
                      <a:prstDash val="solid"/>
                      <a:round/>
                      <a:headEnd type="none" w="sm" len="sm"/>
                      <a:tailEnd type="none" w="sm" len="sm"/>
                    </a:lnL>
                    <a:lnR w="9525" cap="flat" cmpd="sng">
                      <a:solidFill>
                        <a:srgbClr val="004B24"/>
                      </a:solidFill>
                      <a:prstDash val="solid"/>
                      <a:round/>
                      <a:headEnd type="none" w="sm" len="sm"/>
                      <a:tailEnd type="none" w="sm" len="sm"/>
                    </a:lnR>
                    <a:lnT w="9525" cap="flat" cmpd="sng">
                      <a:solidFill>
                        <a:srgbClr val="004B24"/>
                      </a:solidFill>
                      <a:prstDash val="solid"/>
                      <a:round/>
                      <a:headEnd type="none" w="sm" len="sm"/>
                      <a:tailEnd type="none" w="sm" len="sm"/>
                    </a:lnT>
                    <a:lnB w="9525" cap="flat" cmpd="sng">
                      <a:solidFill>
                        <a:srgbClr val="004B24"/>
                      </a:solidFill>
                      <a:prstDash val="solid"/>
                      <a:round/>
                      <a:headEnd type="none" w="sm" len="sm"/>
                      <a:tailEnd type="none" w="sm" len="sm"/>
                    </a:lnB>
                    <a:solidFill>
                      <a:srgbClr val="FFFFFF"/>
                    </a:solidFill>
                  </a:tcPr>
                </a:tc>
                <a:tc>
                  <a:txBody>
                    <a:bodyPr/>
                    <a:lstStyle/>
                    <a:p>
                      <a:pPr marL="0" marR="0" lvl="0" indent="0" algn="ctr" rtl="0">
                        <a:lnSpc>
                          <a:spcPct val="120011"/>
                        </a:lnSpc>
                        <a:spcBef>
                          <a:spcPts val="0"/>
                        </a:spcBef>
                        <a:spcAft>
                          <a:spcPts val="0"/>
                        </a:spcAft>
                        <a:buClr>
                          <a:srgbClr val="000000"/>
                        </a:buClr>
                        <a:buSzPts val="1699"/>
                        <a:buFont typeface="Arial"/>
                        <a:buNone/>
                      </a:pPr>
                      <a:r>
                        <a:rPr lang="en-US" sz="1699" u="none" strike="noStrike" cap="none">
                          <a:solidFill>
                            <a:srgbClr val="000000"/>
                          </a:solidFill>
                          <a:latin typeface="Roboto"/>
                          <a:ea typeface="Roboto"/>
                          <a:cs typeface="Roboto"/>
                          <a:sym typeface="Roboto"/>
                        </a:rPr>
                        <a:t>162%</a:t>
                      </a:r>
                      <a:endParaRPr sz="1100" u="none" strike="noStrike" cap="none"/>
                    </a:p>
                  </a:txBody>
                  <a:tcPr marL="32675" marR="32675" marT="32675" marB="32675" anchor="ctr">
                    <a:lnL w="9525" cap="flat" cmpd="sng">
                      <a:solidFill>
                        <a:srgbClr val="004B24"/>
                      </a:solidFill>
                      <a:prstDash val="solid"/>
                      <a:round/>
                      <a:headEnd type="none" w="sm" len="sm"/>
                      <a:tailEnd type="none" w="sm" len="sm"/>
                    </a:lnL>
                    <a:lnR w="9525" cap="flat" cmpd="sng">
                      <a:solidFill>
                        <a:srgbClr val="004B24"/>
                      </a:solidFill>
                      <a:prstDash val="solid"/>
                      <a:round/>
                      <a:headEnd type="none" w="sm" len="sm"/>
                      <a:tailEnd type="none" w="sm" len="sm"/>
                    </a:lnR>
                    <a:lnT w="9525" cap="flat" cmpd="sng">
                      <a:solidFill>
                        <a:srgbClr val="004B24"/>
                      </a:solidFill>
                      <a:prstDash val="solid"/>
                      <a:round/>
                      <a:headEnd type="none" w="sm" len="sm"/>
                      <a:tailEnd type="none" w="sm" len="sm"/>
                    </a:lnT>
                    <a:lnB w="9525" cap="flat" cmpd="sng">
                      <a:solidFill>
                        <a:srgbClr val="004B24"/>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202" name="Google Shape;202;p5"/>
          <p:cNvSpPr txBox="1"/>
          <p:nvPr/>
        </p:nvSpPr>
        <p:spPr>
          <a:xfrm>
            <a:off x="1028700" y="887526"/>
            <a:ext cx="16230600" cy="120015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900"/>
              <a:buFont typeface="Arial"/>
              <a:buNone/>
            </a:pPr>
            <a:r>
              <a:rPr lang="en-US" sz="7900" b="1" i="0" u="none" strike="noStrike" cap="none">
                <a:solidFill>
                  <a:srgbClr val="004B24"/>
                </a:solidFill>
                <a:latin typeface="Montserrat"/>
                <a:ea typeface="Montserrat"/>
                <a:cs typeface="Montserrat"/>
                <a:sym typeface="Montserrat"/>
              </a:rPr>
              <a:t>2025 KPI PERFORMANCE (ELA)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6" descr="image.png"/>
          <p:cNvSpPr/>
          <p:nvPr/>
        </p:nvSpPr>
        <p:spPr>
          <a:xfrm>
            <a:off x="0" y="0"/>
            <a:ext cx="18288000" cy="10287000"/>
          </a:xfrm>
          <a:custGeom>
            <a:avLst/>
            <a:gdLst/>
            <a:ahLst/>
            <a:cxnLst/>
            <a:rect l="l" t="t" r="r" b="b"/>
            <a:pathLst>
              <a:path w="24384000" h="13716000" extrusionOk="0">
                <a:moveTo>
                  <a:pt x="0" y="0"/>
                </a:moveTo>
                <a:lnTo>
                  <a:pt x="24384000" y="0"/>
                </a:lnTo>
                <a:lnTo>
                  <a:pt x="24384000" y="13716000"/>
                </a:lnTo>
                <a:lnTo>
                  <a:pt x="0" y="137160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 name="Google Shape;212;p6"/>
          <p:cNvSpPr/>
          <p:nvPr/>
        </p:nvSpPr>
        <p:spPr>
          <a:xfrm>
            <a:off x="0" y="0"/>
            <a:ext cx="6931823" cy="10287000"/>
          </a:xfrm>
          <a:custGeom>
            <a:avLst/>
            <a:gdLst/>
            <a:ahLst/>
            <a:cxnLst/>
            <a:rect l="l" t="t" r="r" b="b"/>
            <a:pathLst>
              <a:path w="812800" h="1206216" extrusionOk="0">
                <a:moveTo>
                  <a:pt x="0" y="0"/>
                </a:moveTo>
                <a:lnTo>
                  <a:pt x="812800" y="0"/>
                </a:lnTo>
                <a:lnTo>
                  <a:pt x="812800" y="1206216"/>
                </a:lnTo>
                <a:lnTo>
                  <a:pt x="0" y="1206216"/>
                </a:lnTo>
                <a:close/>
              </a:path>
            </a:pathLst>
          </a:custGeom>
          <a:blipFill rotWithShape="1">
            <a:blip r:embed="rId4">
              <a:alphaModFix/>
            </a:blip>
            <a:stretch>
              <a:fillRect l="-24199" r="-2419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13" name="Google Shape;213;p6"/>
          <p:cNvGrpSpPr/>
          <p:nvPr/>
        </p:nvGrpSpPr>
        <p:grpSpPr>
          <a:xfrm>
            <a:off x="8270036" y="1750498"/>
            <a:ext cx="8693378" cy="6081154"/>
            <a:chOff x="0" y="0"/>
            <a:chExt cx="11591171" cy="8108205"/>
          </a:xfrm>
        </p:grpSpPr>
        <p:sp>
          <p:nvSpPr>
            <p:cNvPr id="214" name="Google Shape;214;p6"/>
            <p:cNvSpPr txBox="1"/>
            <p:nvPr/>
          </p:nvSpPr>
          <p:spPr>
            <a:xfrm>
              <a:off x="0" y="0"/>
              <a:ext cx="11591171" cy="1600200"/>
            </a:xfrm>
            <a:prstGeom prst="rect">
              <a:avLst/>
            </a:prstGeom>
            <a:noFill/>
            <a:ln>
              <a:noFill/>
            </a:ln>
          </p:spPr>
          <p:txBody>
            <a:bodyPr spcFirstLastPara="1" wrap="square" lIns="0" tIns="0" rIns="0" bIns="0" anchor="t" anchorCtr="0">
              <a:spAutoFit/>
            </a:bodyPr>
            <a:lstStyle/>
            <a:p>
              <a:pPr marL="0" marR="0" lvl="0" indent="0" algn="ctr" rtl="0">
                <a:lnSpc>
                  <a:spcPct val="526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 name="Google Shape;215;p6"/>
            <p:cNvSpPr txBox="1"/>
            <p:nvPr/>
          </p:nvSpPr>
          <p:spPr>
            <a:xfrm>
              <a:off x="0" y="2250474"/>
              <a:ext cx="11591171" cy="2254250"/>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Clr>
                  <a:srgbClr val="000000"/>
                </a:buClr>
                <a:buSzPts val="2799"/>
                <a:buFont typeface="Arial"/>
                <a:buNone/>
              </a:pPr>
              <a:r>
                <a:rPr lang="en-US" sz="2799" b="0" i="0" u="none" strike="noStrike" cap="none">
                  <a:solidFill>
                    <a:srgbClr val="000000"/>
                  </a:solidFill>
                  <a:latin typeface="Arial"/>
                  <a:ea typeface="Arial"/>
                  <a:cs typeface="Arial"/>
                  <a:sym typeface="Arial"/>
                </a:rPr>
                <a:t>*  Please take note that many of our own SQ cargoes with T/S are been delayed in T/S port for more than 2 or 3 weeks, hence, it continues affecting our KPI target.</a:t>
              </a:r>
              <a:endParaRPr sz="1400" b="0" i="0" u="none" strike="noStrike" cap="none">
                <a:solidFill>
                  <a:srgbClr val="000000"/>
                </a:solidFill>
                <a:latin typeface="Arial"/>
                <a:ea typeface="Arial"/>
                <a:cs typeface="Arial"/>
                <a:sym typeface="Arial"/>
              </a:endParaRPr>
            </a:p>
          </p:txBody>
        </p:sp>
        <p:sp>
          <p:nvSpPr>
            <p:cNvPr id="216" name="Google Shape;216;p6"/>
            <p:cNvSpPr txBox="1"/>
            <p:nvPr/>
          </p:nvSpPr>
          <p:spPr>
            <a:xfrm>
              <a:off x="0" y="5798922"/>
              <a:ext cx="11591171" cy="2309283"/>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Clr>
                  <a:srgbClr val="000000"/>
                </a:buClr>
                <a:buSzPts val="2499"/>
                <a:buFont typeface="Arial"/>
                <a:buNone/>
              </a:pPr>
              <a:r>
                <a:rPr lang="en-US" sz="2499" b="0" i="0" u="none" strike="noStrike" cap="none">
                  <a:solidFill>
                    <a:srgbClr val="000000"/>
                  </a:solidFill>
                  <a:latin typeface="Arial"/>
                  <a:ea typeface="Arial"/>
                  <a:cs typeface="Arial"/>
                  <a:sym typeface="Arial"/>
                </a:rPr>
                <a:t>*  Our OWN SQ Cargoes are still being affected due to roll overs in Port of Loading, only in the last December 2025, more than 230 Teus were rolled over at origin, this matter affected our KPI.</a:t>
              </a:r>
              <a:endParaRPr sz="1400" b="0" i="0" u="none" strike="noStrike" cap="none">
                <a:solidFill>
                  <a:srgbClr val="000000"/>
                </a:solidFill>
                <a:latin typeface="Arial"/>
                <a:ea typeface="Arial"/>
                <a:cs typeface="Arial"/>
                <a:sym typeface="Arial"/>
              </a:endParaRPr>
            </a:p>
          </p:txBody>
        </p:sp>
        <p:cxnSp>
          <p:nvCxnSpPr>
            <p:cNvPr id="217" name="Google Shape;217;p6"/>
            <p:cNvCxnSpPr/>
            <p:nvPr/>
          </p:nvCxnSpPr>
          <p:spPr>
            <a:xfrm>
              <a:off x="0" y="5180398"/>
              <a:ext cx="11591171" cy="0"/>
            </a:xfrm>
            <a:prstGeom prst="straightConnector1">
              <a:avLst/>
            </a:prstGeom>
            <a:noFill/>
            <a:ln w="12700" cap="rnd" cmpd="sng">
              <a:solidFill>
                <a:srgbClr val="000000"/>
              </a:solidFill>
              <a:prstDash val="solid"/>
              <a:round/>
              <a:headEnd type="none" w="sm" len="sm"/>
              <a:tailEnd type="none" w="sm" len="sm"/>
            </a:ln>
          </p:spPr>
        </p:cxnSp>
      </p:grpSp>
      <p:sp>
        <p:nvSpPr>
          <p:cNvPr id="218" name="Google Shape;218;p6"/>
          <p:cNvSpPr txBox="1"/>
          <p:nvPr/>
        </p:nvSpPr>
        <p:spPr>
          <a:xfrm>
            <a:off x="1023892" y="314325"/>
            <a:ext cx="14492288" cy="120015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900"/>
              <a:buFont typeface="Arial"/>
              <a:buNone/>
            </a:pPr>
            <a:r>
              <a:rPr lang="en-US" sz="7900" b="1" i="0" u="none" strike="noStrike" cap="none">
                <a:solidFill>
                  <a:srgbClr val="004B24"/>
                </a:solidFill>
                <a:latin typeface="Montserrat"/>
                <a:ea typeface="Montserrat"/>
                <a:cs typeface="Montserrat"/>
                <a:sym typeface="Montserrat"/>
              </a:rPr>
              <a:t>2025 Why can’t achieve KPI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7" descr="image.png"/>
          <p:cNvSpPr/>
          <p:nvPr/>
        </p:nvSpPr>
        <p:spPr>
          <a:xfrm>
            <a:off x="0" y="0"/>
            <a:ext cx="18288000" cy="10287000"/>
          </a:xfrm>
          <a:custGeom>
            <a:avLst/>
            <a:gdLst/>
            <a:ahLst/>
            <a:cxnLst/>
            <a:rect l="l" t="t" r="r" b="b"/>
            <a:pathLst>
              <a:path w="24384000" h="13716000" extrusionOk="0">
                <a:moveTo>
                  <a:pt x="0" y="0"/>
                </a:moveTo>
                <a:lnTo>
                  <a:pt x="24384000" y="0"/>
                </a:lnTo>
                <a:lnTo>
                  <a:pt x="24384000" y="13716000"/>
                </a:lnTo>
                <a:lnTo>
                  <a:pt x="0" y="137160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8" name="Google Shape;228;p7" descr="image.png"/>
          <p:cNvSpPr/>
          <p:nvPr/>
        </p:nvSpPr>
        <p:spPr>
          <a:xfrm>
            <a:off x="857250" y="1529915"/>
            <a:ext cx="16573500" cy="628650"/>
          </a:xfrm>
          <a:custGeom>
            <a:avLst/>
            <a:gdLst/>
            <a:ahLst/>
            <a:cxnLst/>
            <a:rect l="l" t="t" r="r" b="b"/>
            <a:pathLst>
              <a:path w="22098000" h="838200" extrusionOk="0">
                <a:moveTo>
                  <a:pt x="0" y="0"/>
                </a:moveTo>
                <a:lnTo>
                  <a:pt x="22098000" y="0"/>
                </a:lnTo>
                <a:lnTo>
                  <a:pt x="22098000" y="838200"/>
                </a:lnTo>
                <a:lnTo>
                  <a:pt x="0" y="838200"/>
                </a:lnTo>
                <a:lnTo>
                  <a:pt x="0" y="0"/>
                </a:lnTo>
                <a:close/>
              </a:path>
            </a:pathLst>
          </a:custGeom>
          <a:blipFill rotWithShape="1">
            <a:blip r:embed="rId4">
              <a:alphaModFix/>
            </a:blip>
            <a:stretch>
              <a:fillRect r="-5172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p7" descr="image.png"/>
          <p:cNvSpPr/>
          <p:nvPr/>
        </p:nvSpPr>
        <p:spPr>
          <a:xfrm>
            <a:off x="857250" y="7058025"/>
            <a:ext cx="16573500" cy="628650"/>
          </a:xfrm>
          <a:custGeom>
            <a:avLst/>
            <a:gdLst/>
            <a:ahLst/>
            <a:cxnLst/>
            <a:rect l="l" t="t" r="r" b="b"/>
            <a:pathLst>
              <a:path w="22098000" h="838200" extrusionOk="0">
                <a:moveTo>
                  <a:pt x="0" y="0"/>
                </a:moveTo>
                <a:lnTo>
                  <a:pt x="22098000" y="0"/>
                </a:lnTo>
                <a:lnTo>
                  <a:pt x="22098000" y="838200"/>
                </a:lnTo>
                <a:lnTo>
                  <a:pt x="0" y="838200"/>
                </a:lnTo>
                <a:lnTo>
                  <a:pt x="0" y="0"/>
                </a:lnTo>
                <a:close/>
              </a:path>
            </a:pathLst>
          </a:custGeom>
          <a:blipFill rotWithShape="1">
            <a:blip r:embed="rId5">
              <a:alphaModFix/>
            </a:blip>
            <a:stretch>
              <a:fillRect r="-4666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230" name="Google Shape;230;p7"/>
          <p:cNvGraphicFramePr/>
          <p:nvPr>
            <p:extLst>
              <p:ext uri="{D42A27DB-BD31-4B8C-83A1-F6EECF244321}">
                <p14:modId xmlns:p14="http://schemas.microsoft.com/office/powerpoint/2010/main" val="3100423673"/>
              </p:ext>
            </p:extLst>
          </p:nvPr>
        </p:nvGraphicFramePr>
        <p:xfrm>
          <a:off x="857250" y="2040783"/>
          <a:ext cx="16516325" cy="6211009"/>
        </p:xfrm>
        <a:graphic>
          <a:graphicData uri="http://schemas.openxmlformats.org/drawingml/2006/table">
            <a:tbl>
              <a:tblPr>
                <a:noFill/>
                <a:tableStyleId>{CD5E45B0-8683-4661-852A-DA0473BC106A}</a:tableStyleId>
              </a:tblPr>
              <a:tblGrid>
                <a:gridCol w="2762025">
                  <a:extLst>
                    <a:ext uri="{9D8B030D-6E8A-4147-A177-3AD203B41FA5}">
                      <a16:colId xmlns:a16="http://schemas.microsoft.com/office/drawing/2014/main" val="20000"/>
                    </a:ext>
                  </a:extLst>
                </a:gridCol>
                <a:gridCol w="1850675">
                  <a:extLst>
                    <a:ext uri="{9D8B030D-6E8A-4147-A177-3AD203B41FA5}">
                      <a16:colId xmlns:a16="http://schemas.microsoft.com/office/drawing/2014/main" val="20001"/>
                    </a:ext>
                  </a:extLst>
                </a:gridCol>
                <a:gridCol w="1850675">
                  <a:extLst>
                    <a:ext uri="{9D8B030D-6E8A-4147-A177-3AD203B41FA5}">
                      <a16:colId xmlns:a16="http://schemas.microsoft.com/office/drawing/2014/main" val="20002"/>
                    </a:ext>
                  </a:extLst>
                </a:gridCol>
                <a:gridCol w="10052950">
                  <a:extLst>
                    <a:ext uri="{9D8B030D-6E8A-4147-A177-3AD203B41FA5}">
                      <a16:colId xmlns:a16="http://schemas.microsoft.com/office/drawing/2014/main" val="20003"/>
                    </a:ext>
                  </a:extLst>
                </a:gridCol>
              </a:tblGrid>
              <a:tr h="852750">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FFFFFF"/>
                          </a:solidFill>
                          <a:latin typeface="Roboto"/>
                          <a:ea typeface="Roboto"/>
                          <a:cs typeface="Roboto"/>
                          <a:sym typeface="Roboto"/>
                        </a:rPr>
                        <a:t>ITEM</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B24"/>
                    </a:solidFill>
                  </a:tcPr>
                </a:tc>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FFFFFF"/>
                          </a:solidFill>
                          <a:latin typeface="Roboto"/>
                          <a:ea typeface="Roboto"/>
                          <a:cs typeface="Roboto"/>
                          <a:sym typeface="Roboto"/>
                        </a:rPr>
                        <a:t>2025</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B24"/>
                    </a:solidFill>
                  </a:tcPr>
                </a:tc>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FFFFFF"/>
                          </a:solidFill>
                          <a:latin typeface="Roboto"/>
                          <a:ea typeface="Roboto"/>
                          <a:cs typeface="Roboto"/>
                          <a:sym typeface="Roboto"/>
                        </a:rPr>
                        <a:t>2026</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B24"/>
                    </a:solidFill>
                  </a:tcPr>
                </a:tc>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FFFFFF"/>
                          </a:solidFill>
                          <a:latin typeface="Roboto"/>
                          <a:ea typeface="Roboto"/>
                          <a:cs typeface="Roboto"/>
                          <a:sym typeface="Roboto"/>
                        </a:rPr>
                        <a:t>Action Plan in 2026</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B24"/>
                    </a:solidFill>
                  </a:tcPr>
                </a:tc>
                <a:extLst>
                  <a:ext uri="{0D108BD9-81ED-4DB2-BD59-A6C34878D82A}">
                    <a16:rowId xmlns:a16="http://schemas.microsoft.com/office/drawing/2014/main" val="10000"/>
                  </a:ext>
                </a:extLst>
              </a:tr>
              <a:tr h="1364275">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a:solidFill>
                            <a:srgbClr val="333333"/>
                          </a:solidFill>
                          <a:latin typeface="Roboto"/>
                          <a:ea typeface="Roboto"/>
                          <a:cs typeface="Roboto"/>
                          <a:sym typeface="Roboto"/>
                        </a:rPr>
                        <a:t>Storage</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a:solidFill>
                            <a:srgbClr val="000000"/>
                          </a:solidFill>
                          <a:latin typeface="Calibri"/>
                          <a:ea typeface="Calibri"/>
                          <a:cs typeface="Calibri"/>
                          <a:sym typeface="Calibri"/>
                        </a:rPr>
                        <a:t>$0</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a:solidFill>
                            <a:srgbClr val="000000"/>
                          </a:solidFill>
                          <a:latin typeface="Calibri"/>
                          <a:ea typeface="Calibri"/>
                          <a:cs typeface="Calibri"/>
                          <a:sym typeface="Calibri"/>
                        </a:rPr>
                        <a:t>$2,000</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9958"/>
                        </a:lnSpc>
                        <a:spcBef>
                          <a:spcPts val="0"/>
                        </a:spcBef>
                        <a:spcAft>
                          <a:spcPts val="0"/>
                        </a:spcAft>
                        <a:buClr>
                          <a:srgbClr val="000000"/>
                        </a:buClr>
                        <a:buSzPts val="2400"/>
                        <a:buFont typeface="Arial"/>
                        <a:buNone/>
                      </a:pPr>
                      <a:r>
                        <a:rPr lang="en-US" sz="2400" u="none" strike="noStrike" cap="none">
                          <a:solidFill>
                            <a:srgbClr val="000000"/>
                          </a:solidFill>
                          <a:latin typeface="Arial"/>
                          <a:ea typeface="Arial"/>
                          <a:cs typeface="Arial"/>
                          <a:sym typeface="Arial"/>
                        </a:rPr>
                        <a:t>EMX will continue to ensure that the port arrival volume remains within the free pool of the TIMSA and Contecon terminals where WSA/WSA2/WSA3 in Mexico calls.</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8375">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a:solidFill>
                            <a:srgbClr val="333333"/>
                          </a:solidFill>
                          <a:latin typeface="Roboto"/>
                          <a:ea typeface="Roboto"/>
                          <a:cs typeface="Roboto"/>
                          <a:sym typeface="Roboto"/>
                        </a:rPr>
                        <a:t>Lift on/off</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AFC"/>
                    </a:solidFill>
                  </a:tcPr>
                </a:tc>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dirty="0">
                          <a:solidFill>
                            <a:srgbClr val="000000"/>
                          </a:solidFill>
                          <a:latin typeface="Calibri"/>
                          <a:ea typeface="Calibri"/>
                          <a:cs typeface="Calibri"/>
                          <a:sym typeface="Calibri"/>
                        </a:rPr>
                        <a:t>$2,2</a:t>
                      </a:r>
                      <a:r>
                        <a:rPr lang="en-US" altLang="zh-TW" sz="2400" u="none" strike="noStrike" cap="none" dirty="0">
                          <a:solidFill>
                            <a:srgbClr val="000000"/>
                          </a:solidFill>
                          <a:latin typeface="Calibri"/>
                          <a:ea typeface="Calibri"/>
                          <a:cs typeface="Calibri"/>
                          <a:sym typeface="Calibri"/>
                        </a:rPr>
                        <a:t>05</a:t>
                      </a:r>
                      <a:r>
                        <a:rPr lang="en-US" sz="2400" u="none" strike="noStrike" cap="none" dirty="0">
                          <a:solidFill>
                            <a:srgbClr val="000000"/>
                          </a:solidFill>
                          <a:latin typeface="Calibri"/>
                          <a:ea typeface="Calibri"/>
                          <a:cs typeface="Calibri"/>
                          <a:sym typeface="Calibri"/>
                        </a:rPr>
                        <a:t>,</a:t>
                      </a:r>
                      <a:r>
                        <a:rPr lang="en-US" altLang="zh-TW" sz="2400" u="none" strike="noStrike" cap="none" dirty="0">
                          <a:solidFill>
                            <a:srgbClr val="000000"/>
                          </a:solidFill>
                          <a:latin typeface="Calibri"/>
                          <a:ea typeface="Calibri"/>
                          <a:cs typeface="Calibri"/>
                          <a:sym typeface="Calibri"/>
                        </a:rPr>
                        <a:t>866</a:t>
                      </a:r>
                      <a:r>
                        <a:rPr lang="en-US" sz="2400" u="none" strike="noStrike" cap="none" dirty="0">
                          <a:solidFill>
                            <a:srgbClr val="000000"/>
                          </a:solidFill>
                          <a:latin typeface="Calibri"/>
                          <a:ea typeface="Calibri"/>
                          <a:cs typeface="Calibri"/>
                          <a:sym typeface="Calibri"/>
                        </a:rPr>
                        <a:t> </a:t>
                      </a:r>
                      <a:endParaRPr sz="1100" u="none" strike="noStrike" cap="none" dirty="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AFC"/>
                    </a:solidFill>
                  </a:tcPr>
                </a:tc>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a:solidFill>
                            <a:srgbClr val="000000"/>
                          </a:solidFill>
                          <a:latin typeface="Calibri"/>
                          <a:ea typeface="Calibri"/>
                          <a:cs typeface="Calibri"/>
                          <a:sym typeface="Calibri"/>
                        </a:rPr>
                        <a:t>$2,285,288 </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AFC"/>
                    </a:solidFill>
                  </a:tcPr>
                </a:tc>
                <a:tc>
                  <a:txBody>
                    <a:bodyPr/>
                    <a:lstStyle/>
                    <a:p>
                      <a:pPr marL="0" marR="0" lvl="0" indent="0" algn="l" rtl="0">
                        <a:lnSpc>
                          <a:spcPct val="119958"/>
                        </a:lnSpc>
                        <a:spcBef>
                          <a:spcPts val="0"/>
                        </a:spcBef>
                        <a:spcAft>
                          <a:spcPts val="0"/>
                        </a:spcAft>
                        <a:buClr>
                          <a:srgbClr val="000000"/>
                        </a:buClr>
                        <a:buSzPts val="2400"/>
                        <a:buFont typeface="Arial"/>
                        <a:buNone/>
                      </a:pPr>
                      <a:r>
                        <a:rPr lang="en-US" sz="2400" u="none" strike="noStrike" cap="none">
                          <a:solidFill>
                            <a:srgbClr val="000000"/>
                          </a:solidFill>
                          <a:latin typeface="Roboto"/>
                          <a:ea typeface="Roboto"/>
                          <a:cs typeface="Roboto"/>
                          <a:sym typeface="Roboto"/>
                        </a:rPr>
                        <a:t>EMX will continue to arrange empties through the most suitable routes.</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AFC"/>
                    </a:solidFill>
                  </a:tcPr>
                </a:tc>
                <a:extLst>
                  <a:ext uri="{0D108BD9-81ED-4DB2-BD59-A6C34878D82A}">
                    <a16:rowId xmlns:a16="http://schemas.microsoft.com/office/drawing/2014/main" val="10002"/>
                  </a:ext>
                </a:extLst>
              </a:tr>
              <a:tr h="1326100">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a:solidFill>
                            <a:srgbClr val="333333"/>
                          </a:solidFill>
                          <a:latin typeface="Roboto"/>
                          <a:ea typeface="Roboto"/>
                          <a:cs typeface="Roboto"/>
                          <a:sym typeface="Roboto"/>
                        </a:rPr>
                        <a:t>Reposition</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dirty="0">
                          <a:solidFill>
                            <a:srgbClr val="000000"/>
                          </a:solidFill>
                          <a:latin typeface="Calibri"/>
                          <a:ea typeface="Calibri"/>
                          <a:cs typeface="Calibri"/>
                          <a:sym typeface="Calibri"/>
                        </a:rPr>
                        <a:t>$7,526,815</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a:solidFill>
                            <a:srgbClr val="000000"/>
                          </a:solidFill>
                          <a:latin typeface="Calibri"/>
                          <a:ea typeface="Calibri"/>
                          <a:cs typeface="Calibri"/>
                          <a:sym typeface="Calibri"/>
                        </a:rPr>
                        <a:t>$5,967,524 </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9958"/>
                        </a:lnSpc>
                        <a:spcBef>
                          <a:spcPts val="0"/>
                        </a:spcBef>
                        <a:spcAft>
                          <a:spcPts val="0"/>
                        </a:spcAft>
                        <a:buClr>
                          <a:srgbClr val="000000"/>
                        </a:buClr>
                        <a:buSzPts val="2400"/>
                        <a:buFont typeface="Arial"/>
                        <a:buNone/>
                      </a:pPr>
                      <a:r>
                        <a:rPr lang="en-US" sz="2400" u="none" strike="noStrike" cap="none" dirty="0">
                          <a:solidFill>
                            <a:srgbClr val="000000"/>
                          </a:solidFill>
                          <a:latin typeface="Roboto"/>
                          <a:ea typeface="Roboto"/>
                          <a:cs typeface="Roboto"/>
                          <a:sym typeface="Roboto"/>
                        </a:rPr>
                        <a:t>FXE and KCSM´s rate renewal had raised the rail costs with 3.7%/</a:t>
                      </a:r>
                      <a:r>
                        <a:rPr lang="en-US" altLang="zh-TW" sz="2400" u="none" strike="noStrike" cap="none" dirty="0">
                          <a:solidFill>
                            <a:srgbClr val="000000"/>
                          </a:solidFill>
                          <a:latin typeface="Roboto"/>
                          <a:ea typeface="Roboto"/>
                          <a:cs typeface="Roboto"/>
                          <a:sym typeface="Roboto"/>
                        </a:rPr>
                        <a:t>3.9</a:t>
                      </a:r>
                      <a:r>
                        <a:rPr lang="en-US" sz="2400" u="none" strike="noStrike" cap="none" dirty="0">
                          <a:solidFill>
                            <a:srgbClr val="000000"/>
                          </a:solidFill>
                          <a:latin typeface="Roboto"/>
                          <a:ea typeface="Roboto"/>
                          <a:cs typeface="Roboto"/>
                          <a:sym typeface="Roboto"/>
                        </a:rPr>
                        <a:t>%. For cost saving, EMX will prioritize the usage of MXMEX-MXMZOR, </a:t>
                      </a:r>
                      <a:r>
                        <a:rPr lang="en-US" sz="2400" u="none" strike="noStrike" cap="none" dirty="0" err="1">
                          <a:solidFill>
                            <a:srgbClr val="000000"/>
                          </a:solidFill>
                          <a:latin typeface="Roboto"/>
                          <a:ea typeface="Roboto"/>
                          <a:cs typeface="Roboto"/>
                          <a:sym typeface="Roboto"/>
                        </a:rPr>
                        <a:t>Tepalcates</a:t>
                      </a:r>
                      <a:endParaRPr sz="1100" u="none" strike="noStrike" cap="none" dirty="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688625">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a:solidFill>
                            <a:srgbClr val="333333"/>
                          </a:solidFill>
                          <a:latin typeface="Roboto"/>
                          <a:ea typeface="Roboto"/>
                          <a:cs typeface="Roboto"/>
                          <a:sym typeface="Roboto"/>
                        </a:rPr>
                        <a:t>M &amp; R</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AFC"/>
                    </a:solidFill>
                  </a:tcPr>
                </a:tc>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dirty="0">
                          <a:solidFill>
                            <a:srgbClr val="000000"/>
                          </a:solidFill>
                          <a:latin typeface="Calibri"/>
                          <a:ea typeface="Calibri"/>
                          <a:cs typeface="Calibri"/>
                          <a:sym typeface="Calibri"/>
                        </a:rPr>
                        <a:t>$</a:t>
                      </a:r>
                      <a:r>
                        <a:rPr lang="en-US" altLang="zh-TW" sz="2400" u="none" strike="noStrike" cap="none" dirty="0">
                          <a:solidFill>
                            <a:srgbClr val="000000"/>
                          </a:solidFill>
                          <a:latin typeface="Calibri"/>
                          <a:ea typeface="Calibri"/>
                          <a:cs typeface="Calibri"/>
                          <a:sym typeface="Calibri"/>
                        </a:rPr>
                        <a:t>2</a:t>
                      </a:r>
                      <a:r>
                        <a:rPr lang="en-US" sz="2400" u="none" strike="noStrike" cap="none" dirty="0">
                          <a:solidFill>
                            <a:srgbClr val="000000"/>
                          </a:solidFill>
                          <a:latin typeface="Calibri"/>
                          <a:ea typeface="Calibri"/>
                          <a:cs typeface="Calibri"/>
                          <a:sym typeface="Calibri"/>
                        </a:rPr>
                        <a:t>,</a:t>
                      </a:r>
                      <a:r>
                        <a:rPr lang="en-US" altLang="zh-TW" sz="2400" u="none" strike="noStrike" cap="none" dirty="0">
                          <a:solidFill>
                            <a:srgbClr val="000000"/>
                          </a:solidFill>
                          <a:latin typeface="Calibri"/>
                          <a:ea typeface="Calibri"/>
                          <a:cs typeface="Calibri"/>
                          <a:sym typeface="Calibri"/>
                        </a:rPr>
                        <a:t>444</a:t>
                      </a:r>
                      <a:r>
                        <a:rPr lang="en-US" sz="2400" u="none" strike="noStrike" cap="none" dirty="0">
                          <a:solidFill>
                            <a:srgbClr val="000000"/>
                          </a:solidFill>
                          <a:latin typeface="Calibri"/>
                          <a:ea typeface="Calibri"/>
                          <a:cs typeface="Calibri"/>
                          <a:sym typeface="Calibri"/>
                        </a:rPr>
                        <a:t> </a:t>
                      </a:r>
                      <a:endParaRPr sz="1100" u="none" strike="noStrike" cap="none" dirty="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AFC"/>
                    </a:solidFill>
                  </a:tcPr>
                </a:tc>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a:solidFill>
                            <a:srgbClr val="000000"/>
                          </a:solidFill>
                          <a:latin typeface="Calibri"/>
                          <a:ea typeface="Calibri"/>
                          <a:cs typeface="Calibri"/>
                          <a:sym typeface="Calibri"/>
                        </a:rPr>
                        <a:t>$1,333 </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AFC"/>
                    </a:solidFill>
                  </a:tcPr>
                </a:tc>
                <a:tc>
                  <a:txBody>
                    <a:bodyPr/>
                    <a:lstStyle/>
                    <a:p>
                      <a:pPr marL="0" marR="0" lvl="0" indent="0" algn="l" rtl="0">
                        <a:lnSpc>
                          <a:spcPct val="119958"/>
                        </a:lnSpc>
                        <a:spcBef>
                          <a:spcPts val="0"/>
                        </a:spcBef>
                        <a:spcAft>
                          <a:spcPts val="0"/>
                        </a:spcAft>
                        <a:buClr>
                          <a:srgbClr val="000000"/>
                        </a:buClr>
                        <a:buSzPts val="2400"/>
                        <a:buFont typeface="Arial"/>
                        <a:buNone/>
                      </a:pPr>
                      <a:r>
                        <a:rPr lang="en-US" sz="2400" u="none" strike="noStrike" cap="none" dirty="0">
                          <a:solidFill>
                            <a:srgbClr val="000000"/>
                          </a:solidFill>
                          <a:latin typeface="Roboto"/>
                          <a:ea typeface="Roboto"/>
                          <a:cs typeface="Roboto"/>
                          <a:sym typeface="Roboto"/>
                        </a:rPr>
                        <a:t>All costs were incurred for emergency repairs of empty and loaded containers. We will continue to work with ELA to rigorously review the necessity of emergency repairs for each case and carry out repairs to the minimum standards.</a:t>
                      </a:r>
                      <a:endParaRPr sz="1100" u="none" strike="noStrike" cap="none" dirty="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AFC"/>
                    </a:solidFill>
                  </a:tcPr>
                </a:tc>
                <a:extLst>
                  <a:ext uri="{0D108BD9-81ED-4DB2-BD59-A6C34878D82A}">
                    <a16:rowId xmlns:a16="http://schemas.microsoft.com/office/drawing/2014/main" val="10004"/>
                  </a:ext>
                </a:extLst>
              </a:tr>
            </a:tbl>
          </a:graphicData>
        </a:graphic>
      </p:graphicFrame>
      <p:sp>
        <p:nvSpPr>
          <p:cNvPr id="231" name="Google Shape;231;p7"/>
          <p:cNvSpPr txBox="1"/>
          <p:nvPr/>
        </p:nvSpPr>
        <p:spPr>
          <a:xfrm>
            <a:off x="857250" y="571500"/>
            <a:ext cx="17402175" cy="78581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725"/>
              <a:buFont typeface="Arial"/>
              <a:buNone/>
            </a:pPr>
            <a:r>
              <a:rPr lang="en-US" sz="4725" b="1" i="0" u="none" strike="noStrike" cap="none">
                <a:solidFill>
                  <a:srgbClr val="004B24"/>
                </a:solidFill>
                <a:latin typeface="Montserrat"/>
                <a:ea typeface="Montserrat"/>
                <a:cs typeface="Montserrat"/>
                <a:sym typeface="Montserrat"/>
              </a:rPr>
              <a:t>ECD / IMD KPI</a:t>
            </a:r>
            <a:endParaRPr sz="1400" b="0" i="0" u="none" strike="noStrike" cap="none">
              <a:solidFill>
                <a:srgbClr val="000000"/>
              </a:solidFill>
              <a:latin typeface="Arial"/>
              <a:ea typeface="Arial"/>
              <a:cs typeface="Arial"/>
              <a:sym typeface="Arial"/>
            </a:endParaRPr>
          </a:p>
        </p:txBody>
      </p:sp>
      <p:sp>
        <p:nvSpPr>
          <p:cNvPr id="232" name="Google Shape;232;p7"/>
          <p:cNvSpPr/>
          <p:nvPr/>
        </p:nvSpPr>
        <p:spPr>
          <a:xfrm>
            <a:off x="857250" y="1457325"/>
            <a:ext cx="16573500" cy="42862"/>
          </a:xfrm>
          <a:custGeom>
            <a:avLst/>
            <a:gdLst/>
            <a:ahLst/>
            <a:cxnLst/>
            <a:rect l="l" t="t" r="r" b="b"/>
            <a:pathLst>
              <a:path w="22098000" h="57150" extrusionOk="0">
                <a:moveTo>
                  <a:pt x="0" y="0"/>
                </a:moveTo>
                <a:lnTo>
                  <a:pt x="22098000" y="0"/>
                </a:lnTo>
                <a:lnTo>
                  <a:pt x="22098000" y="57150"/>
                </a:lnTo>
                <a:lnTo>
                  <a:pt x="0" y="57150"/>
                </a:lnTo>
                <a:close/>
              </a:path>
            </a:pathLst>
          </a:custGeom>
          <a:solidFill>
            <a:srgbClr val="009B4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233" name="Google Shape;233;p7"/>
          <p:cNvGraphicFramePr/>
          <p:nvPr>
            <p:extLst>
              <p:ext uri="{D42A27DB-BD31-4B8C-83A1-F6EECF244321}">
                <p14:modId xmlns:p14="http://schemas.microsoft.com/office/powerpoint/2010/main" val="2817582674"/>
              </p:ext>
            </p:extLst>
          </p:nvPr>
        </p:nvGraphicFramePr>
        <p:xfrm>
          <a:off x="857250" y="8245393"/>
          <a:ext cx="16516325" cy="2013819"/>
        </p:xfrm>
        <a:graphic>
          <a:graphicData uri="http://schemas.openxmlformats.org/drawingml/2006/table">
            <a:tbl>
              <a:tblPr>
                <a:noFill/>
                <a:tableStyleId>{CD5E45B0-8683-4661-852A-DA0473BC106A}</a:tableStyleId>
              </a:tblPr>
              <a:tblGrid>
                <a:gridCol w="2762025">
                  <a:extLst>
                    <a:ext uri="{9D8B030D-6E8A-4147-A177-3AD203B41FA5}">
                      <a16:colId xmlns:a16="http://schemas.microsoft.com/office/drawing/2014/main" val="20000"/>
                    </a:ext>
                  </a:extLst>
                </a:gridCol>
                <a:gridCol w="1850675">
                  <a:extLst>
                    <a:ext uri="{9D8B030D-6E8A-4147-A177-3AD203B41FA5}">
                      <a16:colId xmlns:a16="http://schemas.microsoft.com/office/drawing/2014/main" val="20001"/>
                    </a:ext>
                  </a:extLst>
                </a:gridCol>
                <a:gridCol w="1850675">
                  <a:extLst>
                    <a:ext uri="{9D8B030D-6E8A-4147-A177-3AD203B41FA5}">
                      <a16:colId xmlns:a16="http://schemas.microsoft.com/office/drawing/2014/main" val="20002"/>
                    </a:ext>
                  </a:extLst>
                </a:gridCol>
                <a:gridCol w="10052950">
                  <a:extLst>
                    <a:ext uri="{9D8B030D-6E8A-4147-A177-3AD203B41FA5}">
                      <a16:colId xmlns:a16="http://schemas.microsoft.com/office/drawing/2014/main" val="20003"/>
                    </a:ext>
                  </a:extLst>
                </a:gridCol>
              </a:tblGrid>
              <a:tr h="605008">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a:solidFill>
                            <a:srgbClr val="FFFFFF"/>
                          </a:solidFill>
                          <a:latin typeface="Roboto"/>
                          <a:ea typeface="Roboto"/>
                          <a:cs typeface="Roboto"/>
                          <a:sym typeface="Roboto"/>
                        </a:rPr>
                        <a:t>ITEM</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B24"/>
                    </a:solidFill>
                  </a:tcPr>
                </a:tc>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a:solidFill>
                            <a:srgbClr val="FFFFFF"/>
                          </a:solidFill>
                          <a:latin typeface="Roboto"/>
                          <a:ea typeface="Roboto"/>
                          <a:cs typeface="Roboto"/>
                          <a:sym typeface="Roboto"/>
                        </a:rPr>
                        <a:t>2025</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B24"/>
                    </a:solidFill>
                  </a:tcPr>
                </a:tc>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a:solidFill>
                            <a:srgbClr val="FFFFFF"/>
                          </a:solidFill>
                          <a:latin typeface="Roboto"/>
                          <a:ea typeface="Roboto"/>
                          <a:cs typeface="Roboto"/>
                          <a:sym typeface="Roboto"/>
                        </a:rPr>
                        <a:t>2026</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B24"/>
                    </a:solidFill>
                  </a:tcPr>
                </a:tc>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dirty="0">
                          <a:solidFill>
                            <a:srgbClr val="FFFFFF"/>
                          </a:solidFill>
                          <a:latin typeface="Roboto"/>
                          <a:ea typeface="Roboto"/>
                          <a:cs typeface="Roboto"/>
                          <a:sym typeface="Roboto"/>
                        </a:rPr>
                        <a:t>Action Plan in 2026</a:t>
                      </a:r>
                      <a:endParaRPr sz="1100" u="none" strike="noStrike" cap="none" dirty="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B24"/>
                    </a:solidFill>
                  </a:tcPr>
                </a:tc>
                <a:extLst>
                  <a:ext uri="{0D108BD9-81ED-4DB2-BD59-A6C34878D82A}">
                    <a16:rowId xmlns:a16="http://schemas.microsoft.com/office/drawing/2014/main" val="10000"/>
                  </a:ext>
                </a:extLst>
              </a:tr>
              <a:tr h="1333966">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a:solidFill>
                            <a:srgbClr val="333333"/>
                          </a:solidFill>
                          <a:latin typeface="Roboto"/>
                          <a:ea typeface="Roboto"/>
                          <a:cs typeface="Roboto"/>
                          <a:sym typeface="Roboto"/>
                        </a:rPr>
                        <a:t>90% Onboard </a:t>
                      </a:r>
                      <a:endParaRPr sz="1100" u="none" strike="noStrike" cap="none"/>
                    </a:p>
                    <a:p>
                      <a:pPr marL="0" marR="0" lvl="0" indent="0" algn="ctr" rtl="0">
                        <a:lnSpc>
                          <a:spcPct val="119958"/>
                        </a:lnSpc>
                        <a:spcBef>
                          <a:spcPts val="0"/>
                        </a:spcBef>
                        <a:spcAft>
                          <a:spcPts val="0"/>
                        </a:spcAft>
                        <a:buClr>
                          <a:srgbClr val="000000"/>
                        </a:buClr>
                        <a:buSzPts val="2400"/>
                        <a:buFont typeface="Arial"/>
                        <a:buNone/>
                      </a:pPr>
                      <a:r>
                        <a:rPr lang="en-US" sz="2400" u="none" strike="noStrike" cap="none">
                          <a:solidFill>
                            <a:srgbClr val="333333"/>
                          </a:solidFill>
                          <a:latin typeface="Roboto"/>
                          <a:ea typeface="Roboto"/>
                          <a:cs typeface="Roboto"/>
                          <a:sym typeface="Roboto"/>
                        </a:rPr>
                        <a:t>within 7 Days</a:t>
                      </a:r>
                      <a:endParaRPr sz="14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AFC"/>
                    </a:solidFill>
                  </a:tcPr>
                </a:tc>
                <a:tc>
                  <a:txBody>
                    <a:bodyPr/>
                    <a:lstStyle/>
                    <a:p>
                      <a:pPr marL="0" marR="0" lvl="0" indent="0" algn="ctr" rtl="0">
                        <a:lnSpc>
                          <a:spcPct val="119958"/>
                        </a:lnSpc>
                        <a:spcBef>
                          <a:spcPts val="0"/>
                        </a:spcBef>
                        <a:spcAft>
                          <a:spcPts val="0"/>
                        </a:spcAft>
                        <a:buClr>
                          <a:srgbClr val="000000"/>
                        </a:buClr>
                        <a:buSzPts val="2400"/>
                        <a:buFont typeface="Arial"/>
                        <a:buNone/>
                      </a:pPr>
                      <a:r>
                        <a:rPr lang="en-US" altLang="zh-TW" sz="2400" u="none" strike="noStrike" cap="none" dirty="0">
                          <a:solidFill>
                            <a:srgbClr val="000000"/>
                          </a:solidFill>
                          <a:latin typeface="Roboto"/>
                          <a:ea typeface="Roboto"/>
                          <a:cs typeface="Roboto"/>
                          <a:sym typeface="Roboto"/>
                        </a:rPr>
                        <a:t>90</a:t>
                      </a:r>
                      <a:r>
                        <a:rPr lang="en-US" sz="2400" u="none" strike="noStrike" cap="none" dirty="0">
                          <a:solidFill>
                            <a:srgbClr val="000000"/>
                          </a:solidFill>
                          <a:latin typeface="Roboto"/>
                          <a:ea typeface="Roboto"/>
                          <a:cs typeface="Roboto"/>
                          <a:sym typeface="Roboto"/>
                        </a:rPr>
                        <a:t>%</a:t>
                      </a:r>
                      <a:endParaRPr sz="1100" u="none" strike="noStrike" cap="none" dirty="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AFC"/>
                    </a:solidFill>
                  </a:tcPr>
                </a:tc>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a:solidFill>
                            <a:srgbClr val="000000"/>
                          </a:solidFill>
                          <a:latin typeface="Roboto"/>
                          <a:ea typeface="Roboto"/>
                          <a:cs typeface="Roboto"/>
                          <a:sym typeface="Roboto"/>
                        </a:rPr>
                        <a:t>90%</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AFC"/>
                    </a:solidFill>
                  </a:tcPr>
                </a:tc>
                <a:tc>
                  <a:txBody>
                    <a:bodyPr/>
                    <a:lstStyle/>
                    <a:p>
                      <a:pPr marL="0" marR="0" lvl="0" indent="0" algn="l" rtl="0">
                        <a:lnSpc>
                          <a:spcPct val="119958"/>
                        </a:lnSpc>
                        <a:spcBef>
                          <a:spcPts val="0"/>
                        </a:spcBef>
                        <a:spcAft>
                          <a:spcPts val="0"/>
                        </a:spcAft>
                        <a:buClr>
                          <a:srgbClr val="000000"/>
                        </a:buClr>
                        <a:buSzPts val="2400"/>
                        <a:buFont typeface="Arial"/>
                        <a:buNone/>
                      </a:pPr>
                      <a:r>
                        <a:rPr lang="en-US" sz="2400" u="none" strike="noStrike" cap="none" dirty="0">
                          <a:solidFill>
                            <a:srgbClr val="000000"/>
                          </a:solidFill>
                          <a:latin typeface="Roboto"/>
                          <a:ea typeface="Roboto"/>
                          <a:cs typeface="Roboto"/>
                          <a:sym typeface="Roboto"/>
                        </a:rPr>
                        <a:t>Achieving by providing weekly transshipment volume to check and secure available space with space controller, and arrange shipments according to the FIFO principle.</a:t>
                      </a:r>
                      <a:endParaRPr sz="1100" u="none" strike="noStrike" cap="none" dirty="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AFC"/>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8" descr="image.png"/>
          <p:cNvSpPr/>
          <p:nvPr/>
        </p:nvSpPr>
        <p:spPr>
          <a:xfrm>
            <a:off x="0" y="0"/>
            <a:ext cx="18288000" cy="10287000"/>
          </a:xfrm>
          <a:custGeom>
            <a:avLst/>
            <a:gdLst/>
            <a:ahLst/>
            <a:cxnLst/>
            <a:rect l="l" t="t" r="r" b="b"/>
            <a:pathLst>
              <a:path w="24384000" h="13716000" extrusionOk="0">
                <a:moveTo>
                  <a:pt x="0" y="0"/>
                </a:moveTo>
                <a:lnTo>
                  <a:pt x="24384000" y="0"/>
                </a:lnTo>
                <a:lnTo>
                  <a:pt x="24384000" y="13716000"/>
                </a:lnTo>
                <a:lnTo>
                  <a:pt x="0" y="137160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3" name="Google Shape;243;p8" descr="image.png"/>
          <p:cNvSpPr/>
          <p:nvPr/>
        </p:nvSpPr>
        <p:spPr>
          <a:xfrm>
            <a:off x="857250" y="1600200"/>
            <a:ext cx="16573500" cy="528638"/>
          </a:xfrm>
          <a:custGeom>
            <a:avLst/>
            <a:gdLst/>
            <a:ahLst/>
            <a:cxnLst/>
            <a:rect l="l" t="t" r="r" b="b"/>
            <a:pathLst>
              <a:path w="22098000" h="704850" extrusionOk="0">
                <a:moveTo>
                  <a:pt x="0" y="0"/>
                </a:moveTo>
                <a:lnTo>
                  <a:pt x="22098000" y="0"/>
                </a:lnTo>
                <a:lnTo>
                  <a:pt x="22098000" y="704850"/>
                </a:lnTo>
                <a:lnTo>
                  <a:pt x="0" y="704850"/>
                </a:lnTo>
                <a:lnTo>
                  <a:pt x="0" y="0"/>
                </a:lnTo>
                <a:close/>
              </a:path>
            </a:pathLst>
          </a:custGeom>
          <a:blipFill rotWithShape="1">
            <a:blip r:embed="rId4">
              <a:alphaModFix/>
            </a:blip>
            <a:stretch>
              <a:fillRect r="-2758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4" name="Google Shape;244;p8"/>
          <p:cNvSpPr txBox="1"/>
          <p:nvPr/>
        </p:nvSpPr>
        <p:spPr>
          <a:xfrm>
            <a:off x="857250" y="571500"/>
            <a:ext cx="17402175" cy="78581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725"/>
              <a:buFont typeface="Arial"/>
              <a:buNone/>
            </a:pPr>
            <a:r>
              <a:rPr lang="en-US" sz="4725" b="1" i="0" u="none" strike="noStrike" cap="none">
                <a:solidFill>
                  <a:srgbClr val="004B24"/>
                </a:solidFill>
                <a:latin typeface="Montserrat"/>
                <a:ea typeface="Montserrat"/>
                <a:cs typeface="Montserrat"/>
                <a:sym typeface="Montserrat"/>
              </a:rPr>
              <a:t>OCD / OPD KPI</a:t>
            </a:r>
            <a:endParaRPr sz="1400" b="0" i="0" u="none" strike="noStrike" cap="none">
              <a:solidFill>
                <a:srgbClr val="000000"/>
              </a:solidFill>
              <a:latin typeface="Arial"/>
              <a:ea typeface="Arial"/>
              <a:cs typeface="Arial"/>
              <a:sym typeface="Arial"/>
            </a:endParaRPr>
          </a:p>
        </p:txBody>
      </p:sp>
      <p:sp>
        <p:nvSpPr>
          <p:cNvPr id="245" name="Google Shape;245;p8"/>
          <p:cNvSpPr/>
          <p:nvPr/>
        </p:nvSpPr>
        <p:spPr>
          <a:xfrm>
            <a:off x="857250" y="1457325"/>
            <a:ext cx="16573500" cy="42862"/>
          </a:xfrm>
          <a:custGeom>
            <a:avLst/>
            <a:gdLst/>
            <a:ahLst/>
            <a:cxnLst/>
            <a:rect l="l" t="t" r="r" b="b"/>
            <a:pathLst>
              <a:path w="22098000" h="57150" extrusionOk="0">
                <a:moveTo>
                  <a:pt x="0" y="0"/>
                </a:moveTo>
                <a:lnTo>
                  <a:pt x="22098000" y="0"/>
                </a:lnTo>
                <a:lnTo>
                  <a:pt x="22098000" y="57150"/>
                </a:lnTo>
                <a:lnTo>
                  <a:pt x="0" y="57150"/>
                </a:lnTo>
                <a:close/>
              </a:path>
            </a:pathLst>
          </a:custGeom>
          <a:solidFill>
            <a:srgbClr val="009B4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246" name="Google Shape;246;p8"/>
          <p:cNvGraphicFramePr/>
          <p:nvPr>
            <p:extLst>
              <p:ext uri="{D42A27DB-BD31-4B8C-83A1-F6EECF244321}">
                <p14:modId xmlns:p14="http://schemas.microsoft.com/office/powerpoint/2010/main" val="733297103"/>
              </p:ext>
            </p:extLst>
          </p:nvPr>
        </p:nvGraphicFramePr>
        <p:xfrm>
          <a:off x="857250" y="2128838"/>
          <a:ext cx="16535400" cy="8008647"/>
        </p:xfrm>
        <a:graphic>
          <a:graphicData uri="http://schemas.openxmlformats.org/drawingml/2006/table">
            <a:tbl>
              <a:tblPr>
                <a:noFill/>
                <a:tableStyleId>{CD5E45B0-8683-4661-852A-DA0473BC106A}</a:tableStyleId>
              </a:tblPr>
              <a:tblGrid>
                <a:gridCol w="2345925">
                  <a:extLst>
                    <a:ext uri="{9D8B030D-6E8A-4147-A177-3AD203B41FA5}">
                      <a16:colId xmlns:a16="http://schemas.microsoft.com/office/drawing/2014/main" val="20000"/>
                    </a:ext>
                  </a:extLst>
                </a:gridCol>
                <a:gridCol w="4089150">
                  <a:extLst>
                    <a:ext uri="{9D8B030D-6E8A-4147-A177-3AD203B41FA5}">
                      <a16:colId xmlns:a16="http://schemas.microsoft.com/office/drawing/2014/main" val="20001"/>
                    </a:ext>
                  </a:extLst>
                </a:gridCol>
                <a:gridCol w="4089150">
                  <a:extLst>
                    <a:ext uri="{9D8B030D-6E8A-4147-A177-3AD203B41FA5}">
                      <a16:colId xmlns:a16="http://schemas.microsoft.com/office/drawing/2014/main" val="20002"/>
                    </a:ext>
                  </a:extLst>
                </a:gridCol>
                <a:gridCol w="6011175">
                  <a:extLst>
                    <a:ext uri="{9D8B030D-6E8A-4147-A177-3AD203B41FA5}">
                      <a16:colId xmlns:a16="http://schemas.microsoft.com/office/drawing/2014/main" val="20003"/>
                    </a:ext>
                  </a:extLst>
                </a:gridCol>
              </a:tblGrid>
              <a:tr h="1664275">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FFFFFF"/>
                          </a:solidFill>
                          <a:latin typeface="Roboto"/>
                          <a:ea typeface="Roboto"/>
                          <a:cs typeface="Roboto"/>
                          <a:sym typeface="Roboto"/>
                        </a:rPr>
                        <a:t>ITEM</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B24"/>
                    </a:solidFill>
                  </a:tcPr>
                </a:tc>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FFFFFF"/>
                          </a:solidFill>
                          <a:latin typeface="Roboto"/>
                          <a:ea typeface="Roboto"/>
                          <a:cs typeface="Roboto"/>
                          <a:sym typeface="Roboto"/>
                        </a:rPr>
                        <a:t>2025</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B24"/>
                    </a:solidFill>
                  </a:tcPr>
                </a:tc>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FFFFFF"/>
                          </a:solidFill>
                          <a:latin typeface="Roboto"/>
                          <a:ea typeface="Roboto"/>
                          <a:cs typeface="Roboto"/>
                          <a:sym typeface="Roboto"/>
                        </a:rPr>
                        <a:t>2026</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B24"/>
                    </a:solidFill>
                  </a:tcPr>
                </a:tc>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FFFFFF"/>
                          </a:solidFill>
                          <a:latin typeface="Roboto"/>
                          <a:ea typeface="Roboto"/>
                          <a:cs typeface="Roboto"/>
                          <a:sym typeface="Roboto"/>
                        </a:rPr>
                        <a:t>Action Plan in 2026</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B24"/>
                    </a:solidFill>
                  </a:tcPr>
                </a:tc>
                <a:extLst>
                  <a:ext uri="{0D108BD9-81ED-4DB2-BD59-A6C34878D82A}">
                    <a16:rowId xmlns:a16="http://schemas.microsoft.com/office/drawing/2014/main" val="10000"/>
                  </a:ext>
                </a:extLst>
              </a:tr>
              <a:tr h="1897850">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333333"/>
                          </a:solidFill>
                          <a:latin typeface="Roboto"/>
                          <a:ea typeface="Roboto"/>
                          <a:cs typeface="Roboto"/>
                          <a:sym typeface="Roboto"/>
                        </a:rPr>
                        <a:t>BOA</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dirty="0">
                          <a:solidFill>
                            <a:srgbClr val="000000"/>
                          </a:solidFill>
                          <a:latin typeface="Calibri"/>
                          <a:ea typeface="Calibri"/>
                          <a:cs typeface="Calibri"/>
                          <a:sym typeface="Calibri"/>
                        </a:rPr>
                        <a:t>MXMZO : Off slot </a:t>
                      </a:r>
                      <a:r>
                        <a:rPr lang="en-US" altLang="zh-TW" sz="2400" u="none" strike="noStrike" cap="none" dirty="0">
                          <a:solidFill>
                            <a:srgbClr val="000000"/>
                          </a:solidFill>
                          <a:latin typeface="Calibri"/>
                          <a:ea typeface="Calibri"/>
                          <a:cs typeface="Calibri"/>
                          <a:sym typeface="Calibri"/>
                        </a:rPr>
                        <a:t>85</a:t>
                      </a:r>
                      <a:r>
                        <a:rPr lang="en-US" sz="2400" u="none" strike="noStrike" cap="none" dirty="0">
                          <a:solidFill>
                            <a:srgbClr val="000000"/>
                          </a:solidFill>
                          <a:latin typeface="Calibri"/>
                          <a:ea typeface="Calibri"/>
                          <a:cs typeface="Calibri"/>
                          <a:sym typeface="Calibri"/>
                        </a:rPr>
                        <a:t>% /On Slot 9</a:t>
                      </a:r>
                      <a:r>
                        <a:rPr lang="en-US" altLang="zh-TW" sz="2400" u="none" strike="noStrike" cap="none" dirty="0">
                          <a:solidFill>
                            <a:srgbClr val="000000"/>
                          </a:solidFill>
                          <a:latin typeface="Calibri"/>
                          <a:ea typeface="Calibri"/>
                          <a:cs typeface="Calibri"/>
                          <a:sym typeface="Calibri"/>
                        </a:rPr>
                        <a:t>5</a:t>
                      </a:r>
                      <a:r>
                        <a:rPr lang="en-US" sz="2400" u="none" strike="noStrike" cap="none" dirty="0">
                          <a:solidFill>
                            <a:srgbClr val="000000"/>
                          </a:solidFill>
                          <a:latin typeface="Calibri"/>
                          <a:ea typeface="Calibri"/>
                          <a:cs typeface="Calibri"/>
                          <a:sym typeface="Calibri"/>
                        </a:rPr>
                        <a:t>%) </a:t>
                      </a:r>
                      <a:endParaRPr sz="1100" u="none" strike="noStrike" cap="none" dirty="0"/>
                    </a:p>
                    <a:p>
                      <a:pPr marL="0" marR="0" lvl="0" indent="0" algn="ctr" rtl="0">
                        <a:lnSpc>
                          <a:spcPct val="119958"/>
                        </a:lnSpc>
                        <a:spcBef>
                          <a:spcPts val="0"/>
                        </a:spcBef>
                        <a:spcAft>
                          <a:spcPts val="0"/>
                        </a:spcAft>
                        <a:buClr>
                          <a:srgbClr val="000000"/>
                        </a:buClr>
                        <a:buSzPts val="2400"/>
                        <a:buFont typeface="Arial"/>
                        <a:buNone/>
                      </a:pPr>
                      <a:r>
                        <a:rPr lang="en-US" sz="2400" u="none" strike="noStrike" cap="none" dirty="0">
                          <a:solidFill>
                            <a:srgbClr val="000000"/>
                          </a:solidFill>
                          <a:latin typeface="Calibri"/>
                          <a:ea typeface="Calibri"/>
                          <a:cs typeface="Calibri"/>
                          <a:sym typeface="Calibri"/>
                        </a:rPr>
                        <a:t>MXLZC : Off slot </a:t>
                      </a:r>
                      <a:r>
                        <a:rPr lang="en-US" altLang="zh-TW" sz="2400" u="none" strike="noStrike" cap="none" dirty="0">
                          <a:solidFill>
                            <a:srgbClr val="000000"/>
                          </a:solidFill>
                          <a:latin typeface="Calibri"/>
                          <a:ea typeface="Calibri"/>
                          <a:cs typeface="Calibri"/>
                          <a:sym typeface="Calibri"/>
                        </a:rPr>
                        <a:t>88</a:t>
                      </a:r>
                      <a:r>
                        <a:rPr lang="en-US" sz="2400" u="none" strike="noStrike" cap="none" dirty="0">
                          <a:solidFill>
                            <a:srgbClr val="000000"/>
                          </a:solidFill>
                          <a:latin typeface="Calibri"/>
                          <a:ea typeface="Calibri"/>
                          <a:cs typeface="Calibri"/>
                          <a:sym typeface="Calibri"/>
                        </a:rPr>
                        <a:t>% /On Slot </a:t>
                      </a:r>
                      <a:r>
                        <a:rPr lang="en-US" altLang="zh-TW" sz="2400" u="none" strike="noStrike" cap="none" dirty="0">
                          <a:solidFill>
                            <a:srgbClr val="000000"/>
                          </a:solidFill>
                          <a:latin typeface="Calibri"/>
                          <a:ea typeface="Calibri"/>
                          <a:cs typeface="Calibri"/>
                          <a:sym typeface="Calibri"/>
                        </a:rPr>
                        <a:t>97</a:t>
                      </a:r>
                      <a:r>
                        <a:rPr lang="en-US" sz="2400" u="none" strike="noStrike" cap="none" dirty="0">
                          <a:solidFill>
                            <a:srgbClr val="000000"/>
                          </a:solidFill>
                          <a:latin typeface="Calibri"/>
                          <a:ea typeface="Calibri"/>
                          <a:cs typeface="Calibri"/>
                          <a:sym typeface="Calibri"/>
                        </a:rPr>
                        <a:t>%)</a:t>
                      </a:r>
                      <a:endParaRPr sz="1400" u="none" strike="noStrike" cap="none" dirty="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a:solidFill>
                            <a:srgbClr val="000000"/>
                          </a:solidFill>
                          <a:latin typeface="Calibri"/>
                          <a:ea typeface="Calibri"/>
                          <a:cs typeface="Calibri"/>
                          <a:sym typeface="Calibri"/>
                        </a:rPr>
                        <a:t>MXMZO : Off slot≧85% /On Slot≧95%) </a:t>
                      </a:r>
                      <a:endParaRPr sz="1100" u="none" strike="noStrike" cap="none"/>
                    </a:p>
                    <a:p>
                      <a:pPr marL="0" marR="0" lvl="0" indent="0" algn="ctr" rtl="0">
                        <a:lnSpc>
                          <a:spcPct val="119958"/>
                        </a:lnSpc>
                        <a:spcBef>
                          <a:spcPts val="0"/>
                        </a:spcBef>
                        <a:spcAft>
                          <a:spcPts val="0"/>
                        </a:spcAft>
                        <a:buClr>
                          <a:srgbClr val="000000"/>
                        </a:buClr>
                        <a:buSzPts val="2400"/>
                        <a:buFont typeface="Arial"/>
                        <a:buNone/>
                      </a:pPr>
                      <a:r>
                        <a:rPr lang="en-US" sz="2400" u="none" strike="noStrike" cap="none">
                          <a:solidFill>
                            <a:srgbClr val="000000"/>
                          </a:solidFill>
                          <a:latin typeface="Calibri"/>
                          <a:ea typeface="Calibri"/>
                          <a:cs typeface="Calibri"/>
                          <a:sym typeface="Calibri"/>
                        </a:rPr>
                        <a:t>MXLZC : Off slot≧88% /On Slot≧97%)</a:t>
                      </a:r>
                      <a:endParaRPr sz="14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2700"/>
                        <a:buFont typeface="Arial"/>
                        <a:buNone/>
                      </a:pPr>
                      <a:r>
                        <a:rPr lang="en-US" sz="2700" u="none" strike="noStrike" cap="none">
                          <a:solidFill>
                            <a:srgbClr val="000000"/>
                          </a:solidFill>
                          <a:latin typeface="Roboto"/>
                          <a:ea typeface="Roboto"/>
                          <a:cs typeface="Roboto"/>
                          <a:sym typeface="Roboto"/>
                        </a:rPr>
                        <a:t>We work with ELA in order to improve the ETA and we will negotiate with terminal have berth available on arrival.     </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307950">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333333"/>
                          </a:solidFill>
                          <a:latin typeface="Roboto"/>
                          <a:ea typeface="Roboto"/>
                          <a:cs typeface="Roboto"/>
                          <a:sym typeface="Roboto"/>
                        </a:rPr>
                        <a:t>Port Stay</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AFC"/>
                    </a:solidFill>
                  </a:tcPr>
                </a:tc>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dirty="0">
                          <a:solidFill>
                            <a:srgbClr val="000000"/>
                          </a:solidFill>
                          <a:latin typeface="Calibri"/>
                          <a:ea typeface="Calibri"/>
                          <a:cs typeface="Calibri"/>
                          <a:sym typeface="Calibri"/>
                        </a:rPr>
                        <a:t>MXMZO : </a:t>
                      </a:r>
                      <a:r>
                        <a:rPr lang="en-US" altLang="zh-TW" sz="2400" u="none" strike="noStrike" cap="none" dirty="0">
                          <a:solidFill>
                            <a:srgbClr val="000000"/>
                          </a:solidFill>
                          <a:latin typeface="Calibri"/>
                          <a:ea typeface="Calibri"/>
                          <a:cs typeface="Calibri"/>
                          <a:sym typeface="Calibri"/>
                        </a:rPr>
                        <a:t>95</a:t>
                      </a:r>
                      <a:r>
                        <a:rPr lang="en-US" sz="2400" u="none" strike="noStrike" cap="none" dirty="0">
                          <a:solidFill>
                            <a:srgbClr val="000000"/>
                          </a:solidFill>
                          <a:latin typeface="Calibri"/>
                          <a:ea typeface="Calibri"/>
                          <a:cs typeface="Calibri"/>
                          <a:sym typeface="Calibri"/>
                        </a:rPr>
                        <a:t>% within Pro-forma MXLZC : </a:t>
                      </a:r>
                      <a:r>
                        <a:rPr lang="en-US" altLang="zh-TW" sz="2400" u="none" strike="noStrike" cap="none" dirty="0">
                          <a:solidFill>
                            <a:srgbClr val="000000"/>
                          </a:solidFill>
                          <a:latin typeface="Calibri"/>
                          <a:ea typeface="Calibri"/>
                          <a:cs typeface="Calibri"/>
                          <a:sym typeface="Calibri"/>
                        </a:rPr>
                        <a:t>97</a:t>
                      </a:r>
                      <a:r>
                        <a:rPr lang="en-US" sz="2400" u="none" strike="noStrike" cap="none" dirty="0">
                          <a:solidFill>
                            <a:srgbClr val="000000"/>
                          </a:solidFill>
                          <a:latin typeface="Calibri"/>
                          <a:ea typeface="Calibri"/>
                          <a:cs typeface="Calibri"/>
                          <a:sym typeface="Calibri"/>
                        </a:rPr>
                        <a:t>% within Pro-forma</a:t>
                      </a:r>
                      <a:endParaRPr sz="1100" u="none" strike="noStrike" cap="none" dirty="0"/>
                    </a:p>
                    <a:p>
                      <a:pPr marL="0" marR="0" lvl="0" indent="0" algn="ctr" rtl="0">
                        <a:lnSpc>
                          <a:spcPct val="261726"/>
                        </a:lnSpc>
                        <a:spcBef>
                          <a:spcPts val="0"/>
                        </a:spcBef>
                        <a:spcAft>
                          <a:spcPts val="0"/>
                        </a:spcAft>
                        <a:buClr>
                          <a:srgbClr val="000000"/>
                        </a:buClr>
                        <a:buSzPts val="1100"/>
                        <a:buFont typeface="Arial"/>
                        <a:buNone/>
                      </a:pPr>
                      <a:endParaRPr sz="1100" u="none" strike="noStrike" cap="none" dirty="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AFC"/>
                    </a:solidFill>
                  </a:tcPr>
                </a:tc>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a:solidFill>
                            <a:srgbClr val="000000"/>
                          </a:solidFill>
                          <a:latin typeface="Calibri"/>
                          <a:ea typeface="Calibri"/>
                          <a:cs typeface="Calibri"/>
                          <a:sym typeface="Calibri"/>
                        </a:rPr>
                        <a:t>MXMZO : ≧ 95% within Pro-forma MXLZC : ≧ 97% within Pro-forma</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AFC"/>
                    </a:solidFill>
                  </a:tcPr>
                </a:tc>
                <a:tc>
                  <a:txBody>
                    <a:bodyPr/>
                    <a:lstStyle/>
                    <a:p>
                      <a:pPr marL="0" marR="0" lvl="0" indent="0" algn="l" rtl="0">
                        <a:lnSpc>
                          <a:spcPct val="120000"/>
                        </a:lnSpc>
                        <a:spcBef>
                          <a:spcPts val="0"/>
                        </a:spcBef>
                        <a:spcAft>
                          <a:spcPts val="0"/>
                        </a:spcAft>
                        <a:buClr>
                          <a:srgbClr val="000000"/>
                        </a:buClr>
                        <a:buSzPts val="2700"/>
                        <a:buFont typeface="Arial"/>
                        <a:buNone/>
                      </a:pPr>
                      <a:r>
                        <a:rPr lang="en-US" sz="2700" u="none" strike="noStrike" cap="none">
                          <a:solidFill>
                            <a:srgbClr val="000000"/>
                          </a:solidFill>
                          <a:latin typeface="Roboto"/>
                          <a:ea typeface="Roboto"/>
                          <a:cs typeface="Roboto"/>
                          <a:sym typeface="Roboto"/>
                        </a:rPr>
                        <a:t>We will work with terminals and ELA to have better Split and add more cranes at the same time. Request MX customs to add more Manpower to facilitate inspection process.</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AFC"/>
                    </a:solidFill>
                  </a:tcPr>
                </a:tc>
                <a:extLst>
                  <a:ext uri="{0D108BD9-81ED-4DB2-BD59-A6C34878D82A}">
                    <a16:rowId xmlns:a16="http://schemas.microsoft.com/office/drawing/2014/main" val="10002"/>
                  </a:ext>
                </a:extLst>
              </a:tr>
              <a:tr h="1725000">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000000"/>
                          </a:solidFill>
                          <a:latin typeface="Roboto"/>
                          <a:ea typeface="Roboto"/>
                          <a:cs typeface="Roboto"/>
                          <a:sym typeface="Roboto"/>
                        </a:rPr>
                        <a:t>Productivity</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dirty="0">
                          <a:solidFill>
                            <a:srgbClr val="000000"/>
                          </a:solidFill>
                          <a:latin typeface="Calibri"/>
                          <a:ea typeface="Calibri"/>
                          <a:cs typeface="Calibri"/>
                          <a:sym typeface="Calibri"/>
                        </a:rPr>
                        <a:t>MXMZO: 5</a:t>
                      </a:r>
                      <a:r>
                        <a:rPr lang="en-US" altLang="zh-TW" sz="2400" u="none" strike="noStrike" cap="none" dirty="0">
                          <a:solidFill>
                            <a:srgbClr val="000000"/>
                          </a:solidFill>
                          <a:latin typeface="Calibri"/>
                          <a:ea typeface="Calibri"/>
                          <a:cs typeface="Calibri"/>
                          <a:sym typeface="Calibri"/>
                        </a:rPr>
                        <a:t>0</a:t>
                      </a:r>
                      <a:r>
                        <a:rPr lang="en-US" sz="2400" u="none" strike="noStrike" cap="none" dirty="0">
                          <a:solidFill>
                            <a:srgbClr val="000000"/>
                          </a:solidFill>
                          <a:latin typeface="Calibri"/>
                          <a:ea typeface="Calibri"/>
                          <a:cs typeface="Calibri"/>
                          <a:sym typeface="Calibri"/>
                        </a:rPr>
                        <a:t>MPH</a:t>
                      </a:r>
                      <a:r>
                        <a:rPr lang="en-US" sz="2400" u="none" strike="noStrike" cap="none" dirty="0">
                          <a:solidFill>
                            <a:srgbClr val="0000FF"/>
                          </a:solidFill>
                          <a:latin typeface="Calibri"/>
                          <a:ea typeface="Calibri"/>
                          <a:cs typeface="Calibri"/>
                          <a:sym typeface="Calibri"/>
                        </a:rPr>
                        <a:t> </a:t>
                      </a:r>
                      <a:endParaRPr sz="1100" u="none" strike="noStrike" cap="none" dirty="0"/>
                    </a:p>
                    <a:p>
                      <a:pPr marL="0" marR="0" lvl="0" indent="0" algn="ctr" rtl="0">
                        <a:lnSpc>
                          <a:spcPct val="119958"/>
                        </a:lnSpc>
                        <a:spcBef>
                          <a:spcPts val="0"/>
                        </a:spcBef>
                        <a:spcAft>
                          <a:spcPts val="0"/>
                        </a:spcAft>
                        <a:buClr>
                          <a:srgbClr val="000000"/>
                        </a:buClr>
                        <a:buSzPts val="2400"/>
                        <a:buFont typeface="Arial"/>
                        <a:buNone/>
                      </a:pPr>
                      <a:r>
                        <a:rPr lang="en-US" sz="2400" u="none" strike="noStrike" cap="none" dirty="0">
                          <a:solidFill>
                            <a:srgbClr val="000000"/>
                          </a:solidFill>
                          <a:latin typeface="Calibri"/>
                          <a:ea typeface="Calibri"/>
                          <a:cs typeface="Calibri"/>
                          <a:sym typeface="Calibri"/>
                        </a:rPr>
                        <a:t>MXLZC: </a:t>
                      </a:r>
                      <a:r>
                        <a:rPr lang="en-US" altLang="zh-TW" sz="2400" u="none" strike="noStrike" cap="none" dirty="0">
                          <a:solidFill>
                            <a:srgbClr val="000000"/>
                          </a:solidFill>
                          <a:latin typeface="Calibri"/>
                          <a:ea typeface="Calibri"/>
                          <a:cs typeface="Calibri"/>
                          <a:sym typeface="Calibri"/>
                        </a:rPr>
                        <a:t>70</a:t>
                      </a:r>
                      <a:r>
                        <a:rPr lang="en-US" sz="2400" u="none" strike="noStrike" cap="none" dirty="0">
                          <a:solidFill>
                            <a:srgbClr val="000000"/>
                          </a:solidFill>
                          <a:latin typeface="Calibri"/>
                          <a:ea typeface="Calibri"/>
                          <a:cs typeface="Calibri"/>
                          <a:sym typeface="Calibri"/>
                        </a:rPr>
                        <a:t>MPH</a:t>
                      </a:r>
                      <a:endParaRPr sz="1400" u="none" strike="noStrike" cap="none" dirty="0"/>
                    </a:p>
                    <a:p>
                      <a:pPr marL="0" marR="0" lvl="0" indent="0" algn="ctr" rtl="0">
                        <a:lnSpc>
                          <a:spcPct val="119958"/>
                        </a:lnSpc>
                        <a:spcBef>
                          <a:spcPts val="0"/>
                        </a:spcBef>
                        <a:spcAft>
                          <a:spcPts val="0"/>
                        </a:spcAft>
                        <a:buClr>
                          <a:srgbClr val="000000"/>
                        </a:buClr>
                        <a:buSzPts val="2400"/>
                        <a:buFont typeface="Arial"/>
                        <a:buNone/>
                      </a:pPr>
                      <a:endParaRPr sz="2400" u="none" strike="noStrike" cap="none" dirty="0">
                        <a:solidFill>
                          <a:srgbClr val="000000"/>
                        </a:solidFill>
                        <a:latin typeface="Calibri"/>
                        <a:ea typeface="Calibri"/>
                        <a:cs typeface="Calibri"/>
                        <a:sym typeface="Calibri"/>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9958"/>
                        </a:lnSpc>
                        <a:spcBef>
                          <a:spcPts val="0"/>
                        </a:spcBef>
                        <a:spcAft>
                          <a:spcPts val="0"/>
                        </a:spcAft>
                        <a:buClr>
                          <a:srgbClr val="000000"/>
                        </a:buClr>
                        <a:buSzPts val="2400"/>
                        <a:buFont typeface="Arial"/>
                        <a:buNone/>
                      </a:pPr>
                      <a:r>
                        <a:rPr lang="en-US" sz="2400" u="none" strike="noStrike" cap="none">
                          <a:solidFill>
                            <a:srgbClr val="000000"/>
                          </a:solidFill>
                          <a:latin typeface="Calibri"/>
                          <a:ea typeface="Calibri"/>
                          <a:cs typeface="Calibri"/>
                          <a:sym typeface="Calibri"/>
                        </a:rPr>
                        <a:t>MXMZO: 50MPH</a:t>
                      </a:r>
                      <a:r>
                        <a:rPr lang="en-US" sz="2400" u="none" strike="noStrike" cap="none">
                          <a:solidFill>
                            <a:srgbClr val="0000FF"/>
                          </a:solidFill>
                          <a:latin typeface="Calibri"/>
                          <a:ea typeface="Calibri"/>
                          <a:cs typeface="Calibri"/>
                          <a:sym typeface="Calibri"/>
                        </a:rPr>
                        <a:t> </a:t>
                      </a:r>
                      <a:endParaRPr sz="1100" u="none" strike="noStrike" cap="none"/>
                    </a:p>
                    <a:p>
                      <a:pPr marL="0" marR="0" lvl="0" indent="0" algn="ctr" rtl="0">
                        <a:lnSpc>
                          <a:spcPct val="119958"/>
                        </a:lnSpc>
                        <a:spcBef>
                          <a:spcPts val="0"/>
                        </a:spcBef>
                        <a:spcAft>
                          <a:spcPts val="0"/>
                        </a:spcAft>
                        <a:buClr>
                          <a:srgbClr val="000000"/>
                        </a:buClr>
                        <a:buSzPts val="2400"/>
                        <a:buFont typeface="Arial"/>
                        <a:buNone/>
                      </a:pPr>
                      <a:r>
                        <a:rPr lang="en-US" sz="2400" u="none" strike="noStrike" cap="none">
                          <a:solidFill>
                            <a:srgbClr val="000000"/>
                          </a:solidFill>
                          <a:latin typeface="Calibri"/>
                          <a:ea typeface="Calibri"/>
                          <a:cs typeface="Calibri"/>
                          <a:sym typeface="Calibri"/>
                        </a:rPr>
                        <a:t>MXLZC: 70MPH</a:t>
                      </a:r>
                      <a:endParaRPr sz="1400" u="none" strike="noStrike" cap="none"/>
                    </a:p>
                    <a:p>
                      <a:pPr marL="0" marR="0" lvl="0" indent="0" algn="ctr" rtl="0">
                        <a:lnSpc>
                          <a:spcPct val="119958"/>
                        </a:lnSpc>
                        <a:spcBef>
                          <a:spcPts val="0"/>
                        </a:spcBef>
                        <a:spcAft>
                          <a:spcPts val="0"/>
                        </a:spcAft>
                        <a:buClr>
                          <a:srgbClr val="000000"/>
                        </a:buClr>
                        <a:buSzPts val="2400"/>
                        <a:buFont typeface="Arial"/>
                        <a:buNone/>
                      </a:pPr>
                      <a:endParaRPr sz="2400" u="none" strike="noStrike" cap="none">
                        <a:solidFill>
                          <a:srgbClr val="000000"/>
                        </a:solidFill>
                        <a:latin typeface="Calibri"/>
                        <a:ea typeface="Calibri"/>
                        <a:cs typeface="Calibri"/>
                        <a:sym typeface="Calibri"/>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2700"/>
                        <a:buFont typeface="Arial"/>
                        <a:buNone/>
                      </a:pPr>
                      <a:r>
                        <a:rPr lang="en-US" sz="2700" u="none" strike="noStrike" cap="none" dirty="0">
                          <a:solidFill>
                            <a:srgbClr val="000000"/>
                          </a:solidFill>
                          <a:latin typeface="Roboto"/>
                          <a:ea typeface="Roboto"/>
                          <a:cs typeface="Roboto"/>
                          <a:sym typeface="Roboto"/>
                        </a:rPr>
                        <a:t>Work ELA and terminal better Split and add more cranes </a:t>
                      </a:r>
                      <a:endParaRPr sz="1100" u="none" strike="noStrike" cap="none" dirty="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9" descr="image.png"/>
          <p:cNvSpPr/>
          <p:nvPr/>
        </p:nvSpPr>
        <p:spPr>
          <a:xfrm>
            <a:off x="0" y="0"/>
            <a:ext cx="18288000" cy="10287000"/>
          </a:xfrm>
          <a:custGeom>
            <a:avLst/>
            <a:gdLst/>
            <a:ahLst/>
            <a:cxnLst/>
            <a:rect l="l" t="t" r="r" b="b"/>
            <a:pathLst>
              <a:path w="24384000" h="13716000" extrusionOk="0">
                <a:moveTo>
                  <a:pt x="0" y="0"/>
                </a:moveTo>
                <a:lnTo>
                  <a:pt x="24384000" y="0"/>
                </a:lnTo>
                <a:lnTo>
                  <a:pt x="24384000" y="13716000"/>
                </a:lnTo>
                <a:lnTo>
                  <a:pt x="0" y="137160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6" name="Google Shape;256;p9"/>
          <p:cNvSpPr txBox="1"/>
          <p:nvPr/>
        </p:nvSpPr>
        <p:spPr>
          <a:xfrm>
            <a:off x="857250" y="452438"/>
            <a:ext cx="17402175" cy="78581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725"/>
              <a:buFont typeface="Arial"/>
              <a:buNone/>
            </a:pPr>
            <a:r>
              <a:rPr lang="en-US" sz="4725" b="1" i="0" u="none" strike="noStrike" cap="none">
                <a:solidFill>
                  <a:srgbClr val="004B24"/>
                </a:solidFill>
                <a:latin typeface="Montserrat"/>
                <a:ea typeface="Montserrat"/>
                <a:cs typeface="Montserrat"/>
                <a:sym typeface="Montserrat"/>
              </a:rPr>
              <a:t>OCD / OPD KPI</a:t>
            </a:r>
            <a:endParaRPr sz="1400" b="0" i="0" u="none" strike="noStrike" cap="none">
              <a:solidFill>
                <a:srgbClr val="000000"/>
              </a:solidFill>
              <a:latin typeface="Arial"/>
              <a:ea typeface="Arial"/>
              <a:cs typeface="Arial"/>
              <a:sym typeface="Arial"/>
            </a:endParaRPr>
          </a:p>
        </p:txBody>
      </p:sp>
      <p:sp>
        <p:nvSpPr>
          <p:cNvPr id="257" name="Google Shape;257;p9"/>
          <p:cNvSpPr/>
          <p:nvPr/>
        </p:nvSpPr>
        <p:spPr>
          <a:xfrm>
            <a:off x="857250" y="1457325"/>
            <a:ext cx="16573500" cy="42862"/>
          </a:xfrm>
          <a:custGeom>
            <a:avLst/>
            <a:gdLst/>
            <a:ahLst/>
            <a:cxnLst/>
            <a:rect l="l" t="t" r="r" b="b"/>
            <a:pathLst>
              <a:path w="22098000" h="57150" extrusionOk="0">
                <a:moveTo>
                  <a:pt x="0" y="0"/>
                </a:moveTo>
                <a:lnTo>
                  <a:pt x="22098000" y="0"/>
                </a:lnTo>
                <a:lnTo>
                  <a:pt x="22098000" y="57150"/>
                </a:lnTo>
                <a:lnTo>
                  <a:pt x="0" y="57150"/>
                </a:lnTo>
                <a:close/>
              </a:path>
            </a:pathLst>
          </a:custGeom>
          <a:solidFill>
            <a:srgbClr val="009B4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258" name="Google Shape;258;p9"/>
          <p:cNvGraphicFramePr/>
          <p:nvPr>
            <p:extLst>
              <p:ext uri="{D42A27DB-BD31-4B8C-83A1-F6EECF244321}">
                <p14:modId xmlns:p14="http://schemas.microsoft.com/office/powerpoint/2010/main" val="3132422261"/>
              </p:ext>
            </p:extLst>
          </p:nvPr>
        </p:nvGraphicFramePr>
        <p:xfrm>
          <a:off x="857250" y="2215359"/>
          <a:ext cx="16516350" cy="7754370"/>
        </p:xfrm>
        <a:graphic>
          <a:graphicData uri="http://schemas.openxmlformats.org/drawingml/2006/table">
            <a:tbl>
              <a:tblPr>
                <a:noFill/>
                <a:tableStyleId>{CD5E45B0-8683-4661-852A-DA0473BC106A}</a:tableStyleId>
              </a:tblPr>
              <a:tblGrid>
                <a:gridCol w="2304925">
                  <a:extLst>
                    <a:ext uri="{9D8B030D-6E8A-4147-A177-3AD203B41FA5}">
                      <a16:colId xmlns:a16="http://schemas.microsoft.com/office/drawing/2014/main" val="20000"/>
                    </a:ext>
                  </a:extLst>
                </a:gridCol>
                <a:gridCol w="4288675">
                  <a:extLst>
                    <a:ext uri="{9D8B030D-6E8A-4147-A177-3AD203B41FA5}">
                      <a16:colId xmlns:a16="http://schemas.microsoft.com/office/drawing/2014/main" val="20001"/>
                    </a:ext>
                  </a:extLst>
                </a:gridCol>
                <a:gridCol w="4288675">
                  <a:extLst>
                    <a:ext uri="{9D8B030D-6E8A-4147-A177-3AD203B41FA5}">
                      <a16:colId xmlns:a16="http://schemas.microsoft.com/office/drawing/2014/main" val="20002"/>
                    </a:ext>
                  </a:extLst>
                </a:gridCol>
                <a:gridCol w="5634075">
                  <a:extLst>
                    <a:ext uri="{9D8B030D-6E8A-4147-A177-3AD203B41FA5}">
                      <a16:colId xmlns:a16="http://schemas.microsoft.com/office/drawing/2014/main" val="20003"/>
                    </a:ext>
                  </a:extLst>
                </a:gridCol>
              </a:tblGrid>
              <a:tr h="1471350">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FFFFFF"/>
                          </a:solidFill>
                          <a:latin typeface="Roboto"/>
                          <a:ea typeface="Roboto"/>
                          <a:cs typeface="Roboto"/>
                          <a:sym typeface="Roboto"/>
                        </a:rPr>
                        <a:t>ITEM</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B24"/>
                    </a:solidFill>
                  </a:tcPr>
                </a:tc>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FFFFFF"/>
                          </a:solidFill>
                          <a:latin typeface="Roboto"/>
                          <a:ea typeface="Roboto"/>
                          <a:cs typeface="Roboto"/>
                          <a:sym typeface="Roboto"/>
                        </a:rPr>
                        <a:t>2025</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B24"/>
                    </a:solidFill>
                  </a:tcPr>
                </a:tc>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FFFFFF"/>
                          </a:solidFill>
                          <a:latin typeface="Roboto"/>
                          <a:ea typeface="Roboto"/>
                          <a:cs typeface="Roboto"/>
                          <a:sym typeface="Roboto"/>
                        </a:rPr>
                        <a:t>2026</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B24"/>
                    </a:solidFill>
                  </a:tcPr>
                </a:tc>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FFFFFF"/>
                          </a:solidFill>
                          <a:latin typeface="Roboto"/>
                          <a:ea typeface="Roboto"/>
                          <a:cs typeface="Roboto"/>
                          <a:sym typeface="Roboto"/>
                        </a:rPr>
                        <a:t>Action Plan in 2026</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B24"/>
                    </a:solidFill>
                  </a:tcPr>
                </a:tc>
                <a:extLst>
                  <a:ext uri="{0D108BD9-81ED-4DB2-BD59-A6C34878D82A}">
                    <a16:rowId xmlns:a16="http://schemas.microsoft.com/office/drawing/2014/main" val="10000"/>
                  </a:ext>
                </a:extLst>
              </a:tr>
              <a:tr h="2651200">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333333"/>
                          </a:solidFill>
                          <a:latin typeface="Roboto"/>
                          <a:ea typeface="Roboto"/>
                          <a:cs typeface="Roboto"/>
                          <a:sym typeface="Roboto"/>
                        </a:rPr>
                        <a:t>Incentive</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dirty="0">
                          <a:solidFill>
                            <a:srgbClr val="000000"/>
                          </a:solidFill>
                          <a:latin typeface="Calibri"/>
                          <a:ea typeface="Calibri"/>
                          <a:cs typeface="Calibri"/>
                          <a:sym typeface="Calibri"/>
                        </a:rPr>
                        <a:t>MXMZOA </a:t>
                      </a:r>
                      <a:r>
                        <a:rPr lang="en-US" altLang="zh-TW" sz="2700" u="none" strike="noStrike" cap="none" dirty="0">
                          <a:solidFill>
                            <a:srgbClr val="000000"/>
                          </a:solidFill>
                          <a:latin typeface="Calibri"/>
                          <a:ea typeface="Calibri"/>
                          <a:cs typeface="Calibri"/>
                          <a:sym typeface="Calibri"/>
                        </a:rPr>
                        <a:t>39</a:t>
                      </a:r>
                      <a:r>
                        <a:rPr lang="en-US" sz="2700" u="none" strike="noStrike" cap="none" dirty="0">
                          <a:solidFill>
                            <a:srgbClr val="000000"/>
                          </a:solidFill>
                          <a:latin typeface="Calibri"/>
                          <a:ea typeface="Calibri"/>
                          <a:cs typeface="Calibri"/>
                          <a:sym typeface="Calibri"/>
                        </a:rPr>
                        <a:t>,</a:t>
                      </a:r>
                      <a:r>
                        <a:rPr lang="en-US" altLang="zh-TW" sz="2700" u="none" strike="noStrike" cap="none" dirty="0">
                          <a:solidFill>
                            <a:srgbClr val="000000"/>
                          </a:solidFill>
                          <a:latin typeface="Calibri"/>
                          <a:ea typeface="Calibri"/>
                          <a:cs typeface="Calibri"/>
                          <a:sym typeface="Calibri"/>
                        </a:rPr>
                        <a:t>324</a:t>
                      </a:r>
                      <a:r>
                        <a:rPr lang="en-US" sz="2700" u="none" strike="noStrike" cap="none" dirty="0">
                          <a:solidFill>
                            <a:srgbClr val="000000"/>
                          </a:solidFill>
                          <a:latin typeface="Calibri"/>
                          <a:ea typeface="Calibri"/>
                          <a:cs typeface="Calibri"/>
                          <a:sym typeface="Calibri"/>
                        </a:rPr>
                        <a:t> Box</a:t>
                      </a:r>
                      <a:endParaRPr sz="1100" u="none" strike="noStrike" cap="none" dirty="0"/>
                    </a:p>
                    <a:p>
                      <a:pPr marL="0" marR="0" lvl="0" indent="0" algn="ctr" rtl="0">
                        <a:lnSpc>
                          <a:spcPct val="120000"/>
                        </a:lnSpc>
                        <a:spcBef>
                          <a:spcPts val="0"/>
                        </a:spcBef>
                        <a:spcAft>
                          <a:spcPts val="0"/>
                        </a:spcAft>
                        <a:buClr>
                          <a:srgbClr val="000000"/>
                        </a:buClr>
                        <a:buSzPts val="2700"/>
                        <a:buFont typeface="Arial"/>
                        <a:buNone/>
                      </a:pPr>
                      <a:r>
                        <a:rPr lang="en-US" sz="2700" u="none" strike="noStrike" cap="none" dirty="0">
                          <a:solidFill>
                            <a:srgbClr val="000000"/>
                          </a:solidFill>
                          <a:latin typeface="Calibri"/>
                          <a:ea typeface="Calibri"/>
                          <a:cs typeface="Calibri"/>
                          <a:sym typeface="Calibri"/>
                        </a:rPr>
                        <a:t>MXLZCC </a:t>
                      </a:r>
                      <a:r>
                        <a:rPr lang="en-US" altLang="zh-TW" sz="2700" u="none" strike="noStrike" cap="none" dirty="0">
                          <a:solidFill>
                            <a:srgbClr val="000000"/>
                          </a:solidFill>
                          <a:latin typeface="Calibri"/>
                          <a:ea typeface="Calibri"/>
                          <a:cs typeface="Calibri"/>
                          <a:sym typeface="Calibri"/>
                        </a:rPr>
                        <a:t>26</a:t>
                      </a:r>
                      <a:r>
                        <a:rPr lang="en-US" sz="2700" u="none" strike="noStrike" cap="none" dirty="0">
                          <a:solidFill>
                            <a:srgbClr val="000000"/>
                          </a:solidFill>
                          <a:latin typeface="Calibri"/>
                          <a:ea typeface="Calibri"/>
                          <a:cs typeface="Calibri"/>
                          <a:sym typeface="Calibri"/>
                        </a:rPr>
                        <a:t>,</a:t>
                      </a:r>
                      <a:r>
                        <a:rPr lang="en-US" altLang="zh-TW" sz="2700" u="none" strike="noStrike" cap="none" dirty="0">
                          <a:solidFill>
                            <a:srgbClr val="000000"/>
                          </a:solidFill>
                          <a:latin typeface="Calibri"/>
                          <a:ea typeface="Calibri"/>
                          <a:cs typeface="Calibri"/>
                          <a:sym typeface="Calibri"/>
                        </a:rPr>
                        <a:t>507</a:t>
                      </a:r>
                      <a:r>
                        <a:rPr lang="en-US" sz="2700" u="none" strike="noStrike" cap="none" dirty="0">
                          <a:solidFill>
                            <a:srgbClr val="000000"/>
                          </a:solidFill>
                          <a:latin typeface="Calibri"/>
                          <a:ea typeface="Calibri"/>
                          <a:cs typeface="Calibri"/>
                          <a:sym typeface="Calibri"/>
                        </a:rPr>
                        <a:t> </a:t>
                      </a:r>
                      <a:r>
                        <a:rPr lang="en-US" sz="2700" u="none" strike="noStrike" cap="none" dirty="0" err="1">
                          <a:solidFill>
                            <a:srgbClr val="000000"/>
                          </a:solidFill>
                          <a:latin typeface="Calibri"/>
                          <a:ea typeface="Calibri"/>
                          <a:cs typeface="Calibri"/>
                          <a:sym typeface="Calibri"/>
                        </a:rPr>
                        <a:t>Teu</a:t>
                      </a:r>
                      <a:endParaRPr sz="1400" u="none" strike="noStrike" cap="none" dirty="0"/>
                    </a:p>
                    <a:p>
                      <a:pPr marL="0" marR="0" lvl="0" indent="0" algn="ctr" rtl="0">
                        <a:lnSpc>
                          <a:spcPct val="120000"/>
                        </a:lnSpc>
                        <a:spcBef>
                          <a:spcPts val="0"/>
                        </a:spcBef>
                        <a:spcAft>
                          <a:spcPts val="0"/>
                        </a:spcAft>
                        <a:buClr>
                          <a:srgbClr val="000000"/>
                        </a:buClr>
                        <a:buSzPts val="2700"/>
                        <a:buFont typeface="Arial"/>
                        <a:buNone/>
                      </a:pPr>
                      <a:r>
                        <a:rPr lang="en-US" sz="2700" u="none" strike="noStrike" cap="none" dirty="0">
                          <a:solidFill>
                            <a:srgbClr val="000000"/>
                          </a:solidFill>
                          <a:latin typeface="Calibri"/>
                          <a:ea typeface="Calibri"/>
                          <a:cs typeface="Calibri"/>
                          <a:sym typeface="Calibri"/>
                        </a:rPr>
                        <a:t>MXVRCA </a:t>
                      </a:r>
                      <a:r>
                        <a:rPr lang="en-US" altLang="zh-TW" sz="2700" u="none" strike="noStrike" cap="none" dirty="0">
                          <a:solidFill>
                            <a:srgbClr val="000000"/>
                          </a:solidFill>
                          <a:latin typeface="Calibri"/>
                          <a:ea typeface="Calibri"/>
                          <a:cs typeface="Calibri"/>
                          <a:sym typeface="Calibri"/>
                        </a:rPr>
                        <a:t>856</a:t>
                      </a:r>
                      <a:r>
                        <a:rPr lang="en-US" sz="2700" u="none" strike="noStrike" cap="none" dirty="0">
                          <a:solidFill>
                            <a:srgbClr val="000000"/>
                          </a:solidFill>
                          <a:latin typeface="Calibri"/>
                          <a:ea typeface="Calibri"/>
                          <a:cs typeface="Calibri"/>
                          <a:sym typeface="Calibri"/>
                        </a:rPr>
                        <a:t> Box</a:t>
                      </a:r>
                      <a:endParaRPr sz="1400" u="none" strike="noStrike" cap="none" dirty="0"/>
                    </a:p>
                    <a:p>
                      <a:pPr marL="0" marR="0" lvl="0" indent="0" algn="ctr" rtl="0">
                        <a:lnSpc>
                          <a:spcPct val="120000"/>
                        </a:lnSpc>
                        <a:spcBef>
                          <a:spcPts val="0"/>
                        </a:spcBef>
                        <a:spcAft>
                          <a:spcPts val="0"/>
                        </a:spcAft>
                        <a:buClr>
                          <a:srgbClr val="000000"/>
                        </a:buClr>
                        <a:buSzPts val="2700"/>
                        <a:buFont typeface="Arial"/>
                        <a:buNone/>
                      </a:pPr>
                      <a:endParaRPr sz="2700" u="none" strike="noStrike" cap="none" dirty="0">
                        <a:solidFill>
                          <a:srgbClr val="000000"/>
                        </a:solidFill>
                        <a:latin typeface="Calibri"/>
                        <a:ea typeface="Calibri"/>
                        <a:cs typeface="Calibri"/>
                        <a:sym typeface="Calibri"/>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000000"/>
                          </a:solidFill>
                          <a:latin typeface="Calibri"/>
                          <a:ea typeface="Calibri"/>
                          <a:cs typeface="Calibri"/>
                          <a:sym typeface="Calibri"/>
                        </a:rPr>
                        <a:t>MXMZOA 42,077 Box</a:t>
                      </a:r>
                      <a:endParaRPr sz="1100" u="none" strike="noStrike" cap="none"/>
                    </a:p>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000000"/>
                          </a:solidFill>
                          <a:latin typeface="Calibri"/>
                          <a:ea typeface="Calibri"/>
                          <a:cs typeface="Calibri"/>
                          <a:sym typeface="Calibri"/>
                        </a:rPr>
                        <a:t>MXLZCC 28,362 Teu</a:t>
                      </a:r>
                      <a:endParaRPr sz="1400" u="none" strike="noStrike" cap="none"/>
                    </a:p>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000000"/>
                          </a:solidFill>
                          <a:latin typeface="Calibri"/>
                          <a:ea typeface="Calibri"/>
                          <a:cs typeface="Calibri"/>
                          <a:sym typeface="Calibri"/>
                        </a:rPr>
                        <a:t>MXVRCA 916 Box</a:t>
                      </a:r>
                      <a:endParaRPr sz="1400" u="none" strike="noStrike" cap="none"/>
                    </a:p>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000000"/>
                          </a:solidFill>
                          <a:latin typeface="Roboto"/>
                          <a:ea typeface="Roboto"/>
                          <a:cs typeface="Roboto"/>
                          <a:sym typeface="Roboto"/>
                        </a:rPr>
                        <a:t> </a:t>
                      </a:r>
                      <a:endParaRPr sz="14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2700"/>
                        <a:buFont typeface="Arial"/>
                        <a:buNone/>
                      </a:pPr>
                      <a:r>
                        <a:rPr lang="en-US" sz="2700" u="none" strike="noStrike" cap="none">
                          <a:solidFill>
                            <a:srgbClr val="000000"/>
                          </a:solidFill>
                          <a:latin typeface="Roboto"/>
                          <a:ea typeface="Roboto"/>
                          <a:cs typeface="Roboto"/>
                          <a:sym typeface="Roboto"/>
                        </a:rPr>
                        <a:t>We will work with OCD and terminal if they increase the incentive according  every month we increase our volumen </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897875">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333333"/>
                          </a:solidFill>
                          <a:latin typeface="Roboto"/>
                          <a:ea typeface="Roboto"/>
                          <a:cs typeface="Roboto"/>
                          <a:sym typeface="Roboto"/>
                        </a:rPr>
                        <a:t>Empty Storage</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AFC"/>
                    </a:solidFill>
                  </a:tcPr>
                </a:tc>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000000"/>
                          </a:solidFill>
                          <a:latin typeface="Roboto"/>
                          <a:ea typeface="Roboto"/>
                          <a:cs typeface="Roboto"/>
                          <a:sym typeface="Roboto"/>
                        </a:rPr>
                        <a:t>$3,500</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AFC"/>
                    </a:solidFill>
                  </a:tcPr>
                </a:tc>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000000"/>
                          </a:solidFill>
                          <a:latin typeface="Roboto"/>
                          <a:ea typeface="Roboto"/>
                          <a:cs typeface="Roboto"/>
                          <a:sym typeface="Roboto"/>
                        </a:rPr>
                        <a:t>$2,000</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AFC"/>
                    </a:solidFill>
                  </a:tcPr>
                </a:tc>
                <a:tc>
                  <a:txBody>
                    <a:bodyPr/>
                    <a:lstStyle/>
                    <a:p>
                      <a:pPr marL="0" marR="0" lvl="0" indent="0" algn="l" rtl="0">
                        <a:lnSpc>
                          <a:spcPct val="120000"/>
                        </a:lnSpc>
                        <a:spcBef>
                          <a:spcPts val="0"/>
                        </a:spcBef>
                        <a:spcAft>
                          <a:spcPts val="0"/>
                        </a:spcAft>
                        <a:buClr>
                          <a:srgbClr val="000000"/>
                        </a:buClr>
                        <a:buSzPts val="2700"/>
                        <a:buFont typeface="Arial"/>
                        <a:buNone/>
                      </a:pPr>
                      <a:r>
                        <a:rPr lang="en-US" sz="2700" u="none" strike="noStrike" cap="none">
                          <a:solidFill>
                            <a:srgbClr val="000000"/>
                          </a:solidFill>
                          <a:latin typeface="Roboto"/>
                          <a:ea typeface="Roboto"/>
                          <a:cs typeface="Roboto"/>
                          <a:sym typeface="Roboto"/>
                        </a:rPr>
                        <a:t>Work with contecon waive storages and open more free pool due to we have more services with this terminal </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AFC"/>
                    </a:solidFill>
                  </a:tcPr>
                </a:tc>
                <a:extLst>
                  <a:ext uri="{0D108BD9-81ED-4DB2-BD59-A6C34878D82A}">
                    <a16:rowId xmlns:a16="http://schemas.microsoft.com/office/drawing/2014/main" val="10002"/>
                  </a:ext>
                </a:extLst>
              </a:tr>
              <a:tr h="1516400">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333333"/>
                          </a:solidFill>
                          <a:latin typeface="Roboto"/>
                          <a:ea typeface="Roboto"/>
                          <a:cs typeface="Roboto"/>
                          <a:sym typeface="Roboto"/>
                        </a:rPr>
                        <a:t>Rate Reduction</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000000"/>
                          </a:solidFill>
                          <a:latin typeface="Roboto"/>
                          <a:ea typeface="Roboto"/>
                          <a:cs typeface="Roboto"/>
                          <a:sym typeface="Roboto"/>
                        </a:rPr>
                        <a:t>No additional fee</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20000"/>
                        </a:lnSpc>
                        <a:spcBef>
                          <a:spcPts val="0"/>
                        </a:spcBef>
                        <a:spcAft>
                          <a:spcPts val="0"/>
                        </a:spcAft>
                        <a:buClr>
                          <a:srgbClr val="000000"/>
                        </a:buClr>
                        <a:buSzPts val="2700"/>
                        <a:buFont typeface="Arial"/>
                        <a:buNone/>
                      </a:pPr>
                      <a:r>
                        <a:rPr lang="en-US" sz="2700" u="none" strike="noStrike" cap="none">
                          <a:solidFill>
                            <a:srgbClr val="000000"/>
                          </a:solidFill>
                          <a:latin typeface="Arial"/>
                          <a:ea typeface="Arial"/>
                          <a:cs typeface="Arial"/>
                          <a:sym typeface="Arial"/>
                        </a:rPr>
                        <a:t>MXLZC/MXMZO: Reduce additional operating costs/storag fees by 5%.</a:t>
                      </a:r>
                      <a:endParaRPr sz="11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2700"/>
                        <a:buFont typeface="Arial"/>
                        <a:buNone/>
                      </a:pPr>
                      <a:r>
                        <a:rPr lang="en-US" sz="2700" u="none" strike="noStrike" cap="none" dirty="0">
                          <a:solidFill>
                            <a:srgbClr val="000000"/>
                          </a:solidFill>
                          <a:latin typeface="Roboto"/>
                          <a:ea typeface="Roboto"/>
                          <a:cs typeface="Roboto"/>
                          <a:sym typeface="Roboto"/>
                        </a:rPr>
                        <a:t>Storages </a:t>
                      </a:r>
                      <a:r>
                        <a:rPr lang="en-US" sz="2700" u="none" strike="noStrike" cap="none" dirty="0" err="1">
                          <a:solidFill>
                            <a:srgbClr val="000000"/>
                          </a:solidFill>
                          <a:latin typeface="Roboto"/>
                          <a:ea typeface="Roboto"/>
                          <a:cs typeface="Roboto"/>
                          <a:sym typeface="Roboto"/>
                        </a:rPr>
                        <a:t>negotited</a:t>
                      </a:r>
                      <a:r>
                        <a:rPr lang="en-US" sz="2700" u="none" strike="noStrike" cap="none" dirty="0">
                          <a:solidFill>
                            <a:srgbClr val="000000"/>
                          </a:solidFill>
                          <a:latin typeface="Roboto"/>
                          <a:ea typeface="Roboto"/>
                          <a:cs typeface="Roboto"/>
                          <a:sym typeface="Roboto"/>
                        </a:rPr>
                        <a:t> with terminal discount an reduce the proforma </a:t>
                      </a:r>
                      <a:r>
                        <a:rPr lang="en-US" sz="2700" u="none" strike="noStrike" cap="none" dirty="0" err="1">
                          <a:solidFill>
                            <a:srgbClr val="000000"/>
                          </a:solidFill>
                          <a:latin typeface="Roboto"/>
                          <a:ea typeface="Roboto"/>
                          <a:cs typeface="Roboto"/>
                          <a:sym typeface="Roboto"/>
                        </a:rPr>
                        <a:t>imporve</a:t>
                      </a:r>
                      <a:r>
                        <a:rPr lang="en-US" sz="2700" u="none" strike="noStrike" cap="none" dirty="0">
                          <a:solidFill>
                            <a:srgbClr val="000000"/>
                          </a:solidFill>
                          <a:latin typeface="Roboto"/>
                          <a:ea typeface="Roboto"/>
                          <a:cs typeface="Roboto"/>
                          <a:sym typeface="Roboto"/>
                        </a:rPr>
                        <a:t> port stay </a:t>
                      </a:r>
                      <a:endParaRPr sz="1100" u="none" strike="noStrike" cap="none" dirty="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59" name="Google Shape;259;p9" descr="image.png"/>
          <p:cNvSpPr/>
          <p:nvPr/>
        </p:nvSpPr>
        <p:spPr>
          <a:xfrm>
            <a:off x="857250" y="1600200"/>
            <a:ext cx="16573500" cy="528638"/>
          </a:xfrm>
          <a:custGeom>
            <a:avLst/>
            <a:gdLst/>
            <a:ahLst/>
            <a:cxnLst/>
            <a:rect l="l" t="t" r="r" b="b"/>
            <a:pathLst>
              <a:path w="22098000" h="704850" extrusionOk="0">
                <a:moveTo>
                  <a:pt x="0" y="0"/>
                </a:moveTo>
                <a:lnTo>
                  <a:pt x="22098000" y="0"/>
                </a:lnTo>
                <a:lnTo>
                  <a:pt x="22098000" y="704850"/>
                </a:lnTo>
                <a:lnTo>
                  <a:pt x="0" y="704850"/>
                </a:lnTo>
                <a:lnTo>
                  <a:pt x="0" y="0"/>
                </a:lnTo>
                <a:close/>
              </a:path>
            </a:pathLst>
          </a:custGeom>
          <a:blipFill rotWithShape="1">
            <a:blip r:embed="rId4">
              <a:alphaModFix/>
            </a:blip>
            <a:stretch>
              <a:fillRect r="-2758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846</Words>
  <Application>Microsoft Office PowerPoint</Application>
  <PresentationFormat>Custom</PresentationFormat>
  <Paragraphs>188</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Shantell Sans</vt:lpstr>
      <vt:lpstr>ADLaM Display</vt:lpstr>
      <vt:lpstr>Arial</vt:lpstr>
      <vt:lpstr>Calibri</vt:lpstr>
      <vt:lpstr>Montserrat</vt:lpstr>
      <vt:lpstr>Roboto</vt:lpstr>
      <vt:lpstr>Inter;300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Ana Maricela Romero Juarez</dc:creator>
  <cp:lastModifiedBy>JEAN Y.C. CHEN</cp:lastModifiedBy>
  <cp:revision>2</cp:revision>
  <dcterms:created xsi:type="dcterms:W3CDTF">2006-08-16T00:00:00Z</dcterms:created>
  <dcterms:modified xsi:type="dcterms:W3CDTF">2026-03-23T15:51:30Z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0x01010051FA1C4A8AC64B48AF0A27A3BE22EB8C</vt:lpwstr>
  </property>
</Properties>
</file>