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Inter Light"/>
      <p:regular r:id="rId21"/>
      <p:bold r:id="rId22"/>
      <p:italic r:id="rId23"/>
      <p:boldItalic r:id="rId24"/>
    </p:embeddedFont>
    <p:embeddedFont>
      <p:font typeface="Roboto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Candara"/>
      <p:regular r:id="rId33"/>
      <p:bold r:id="rId34"/>
      <p:italic r:id="rId35"/>
      <p:boldItalic r:id="rId36"/>
    </p:embeddedFont>
    <p:embeddedFont>
      <p:font typeface="Roboto SemiBold"/>
      <p:regular r:id="rId37"/>
      <p:bold r:id="rId38"/>
      <p:italic r:id="rId39"/>
      <p:boldItalic r:id="rId40"/>
    </p:embeddedFont>
    <p:embeddedFont>
      <p:font typeface="Roboto Ligh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5" roundtripDataSignature="AMtx7mio41pbLZPvEkQy0Ju6mUtCTAlA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F0EDBA-EBA7-4295-8F72-77D90F45C39F}">
  <a:tblStyle styleId="{E2F0EDBA-EBA7-4295-8F72-77D90F45C39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SemiBold-boldItalic.fntdata"/><Relationship Id="rId20" Type="http://schemas.openxmlformats.org/officeDocument/2006/relationships/slide" Target="slides/slide14.xml"/><Relationship Id="rId42" Type="http://schemas.openxmlformats.org/officeDocument/2006/relationships/font" Target="fonts/RobotoLight-bold.fntdata"/><Relationship Id="rId41" Type="http://schemas.openxmlformats.org/officeDocument/2006/relationships/font" Target="fonts/RobotoLight-regular.fntdata"/><Relationship Id="rId22" Type="http://schemas.openxmlformats.org/officeDocument/2006/relationships/font" Target="fonts/InterLight-bold.fntdata"/><Relationship Id="rId44" Type="http://schemas.openxmlformats.org/officeDocument/2006/relationships/font" Target="fonts/RobotoLight-boldItalic.fntdata"/><Relationship Id="rId21" Type="http://schemas.openxmlformats.org/officeDocument/2006/relationships/font" Target="fonts/InterLight-regular.fntdata"/><Relationship Id="rId43" Type="http://schemas.openxmlformats.org/officeDocument/2006/relationships/font" Target="fonts/RobotoLight-italic.fntdata"/><Relationship Id="rId24" Type="http://schemas.openxmlformats.org/officeDocument/2006/relationships/font" Target="fonts/InterLight-boldItalic.fntdata"/><Relationship Id="rId23" Type="http://schemas.openxmlformats.org/officeDocument/2006/relationships/font" Target="fonts/InterLight-italic.fntdata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5.xml"/><Relationship Id="rId33" Type="http://schemas.openxmlformats.org/officeDocument/2006/relationships/font" Target="fonts/Candara-regular.fntdata"/><Relationship Id="rId10" Type="http://schemas.openxmlformats.org/officeDocument/2006/relationships/slide" Target="slides/slide4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7.xml"/><Relationship Id="rId35" Type="http://schemas.openxmlformats.org/officeDocument/2006/relationships/font" Target="fonts/Candara-italic.fntdata"/><Relationship Id="rId12" Type="http://schemas.openxmlformats.org/officeDocument/2006/relationships/slide" Target="slides/slide6.xml"/><Relationship Id="rId34" Type="http://schemas.openxmlformats.org/officeDocument/2006/relationships/font" Target="fonts/Candara-bold.fntdata"/><Relationship Id="rId15" Type="http://schemas.openxmlformats.org/officeDocument/2006/relationships/slide" Target="slides/slide9.xml"/><Relationship Id="rId37" Type="http://schemas.openxmlformats.org/officeDocument/2006/relationships/font" Target="fonts/RobotoSemiBold-regular.fntdata"/><Relationship Id="rId14" Type="http://schemas.openxmlformats.org/officeDocument/2006/relationships/slide" Target="slides/slide8.xml"/><Relationship Id="rId36" Type="http://schemas.openxmlformats.org/officeDocument/2006/relationships/font" Target="fonts/Candara-boldItalic.fntdata"/><Relationship Id="rId17" Type="http://schemas.openxmlformats.org/officeDocument/2006/relationships/slide" Target="slides/slide11.xml"/><Relationship Id="rId39" Type="http://schemas.openxmlformats.org/officeDocument/2006/relationships/font" Target="fonts/RobotoSemiBold-italic.fntdata"/><Relationship Id="rId16" Type="http://schemas.openxmlformats.org/officeDocument/2006/relationships/slide" Target="slides/slide10.xml"/><Relationship Id="rId38" Type="http://schemas.openxmlformats.org/officeDocument/2006/relationships/font" Target="fonts/RobotoSemiBold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7.png"/><Relationship Id="rId5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4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41.png"/><Relationship Id="rId7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1" Type="http://schemas.openxmlformats.org/officeDocument/2006/relationships/image" Target="../media/image14.png"/><Relationship Id="rId10" Type="http://schemas.openxmlformats.org/officeDocument/2006/relationships/image" Target="../media/image8.png"/><Relationship Id="rId9" Type="http://schemas.openxmlformats.org/officeDocument/2006/relationships/image" Target="../media/image17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20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34.png"/><Relationship Id="rId13" Type="http://schemas.openxmlformats.org/officeDocument/2006/relationships/image" Target="../media/image24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5" Type="http://schemas.openxmlformats.org/officeDocument/2006/relationships/image" Target="../media/image29.png"/><Relationship Id="rId14" Type="http://schemas.openxmlformats.org/officeDocument/2006/relationships/image" Target="../media/image41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2.png"/><Relationship Id="rId5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5.png"/><Relationship Id="rId4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43.png"/><Relationship Id="rId5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143000" y="2206972"/>
            <a:ext cx="64008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s-UY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Business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43000" y="3216622"/>
            <a:ext cx="6096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UY" sz="2100" u="none" cap="none" strike="noStrike">
                <a:solidFill>
                  <a:srgbClr val="E2E8F0"/>
                </a:solidFill>
                <a:latin typeface="Inter Light"/>
                <a:ea typeface="Inter Light"/>
                <a:cs typeface="Inter Light"/>
                <a:sym typeface="Inter Light"/>
              </a:rPr>
              <a:t>2026 LATIN AMERICA AGENCY MEETING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6151673"/>
            <a:ext cx="5797776" cy="376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8" name="Google Shape;2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9" name="Google Shape;20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238250"/>
            <a:ext cx="110490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0" name="Google Shape;21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709987"/>
            <a:ext cx="11049000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571500" y="3810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UY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OCD / OPD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3" name="Google Shape;213;p10"/>
          <p:cNvGraphicFramePr/>
          <p:nvPr/>
        </p:nvGraphicFramePr>
        <p:xfrm>
          <a:off x="571500" y="151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{E2F0EDBA-EBA7-4295-8F72-77D90F45C39F}</a:tableStyleId>
              </a:tblPr>
              <a:tblGrid>
                <a:gridCol w="1655850"/>
                <a:gridCol w="1103850"/>
                <a:gridCol w="1103850"/>
                <a:gridCol w="6072050"/>
              </a:tblGrid>
              <a:tr h="50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510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s-UY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BOA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Keep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/>
                        <a:t>Pier C using - Cruciers seasons.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/>
                        <a:t>(In 2025, 50% of Evergreen´s vessels arrived out of proforma.)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s-UY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Port Stay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Keep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s-UY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Keep coordination with ELA / Terminal closly. 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50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Productivity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 (42,56MPH)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38MPH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s-UY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Keep monitor and pushing Terminal for better productivity.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14" name="Google Shape;214;p10"/>
          <p:cNvGraphicFramePr/>
          <p:nvPr/>
        </p:nvGraphicFramePr>
        <p:xfrm>
          <a:off x="576943" y="39862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{E2F0EDBA-EBA7-4295-8F72-77D90F45C39F}</a:tableStyleId>
              </a:tblPr>
              <a:tblGrid>
                <a:gridCol w="1650400"/>
                <a:gridCol w="1103850"/>
                <a:gridCol w="1103850"/>
                <a:gridCol w="6072050"/>
              </a:tblGrid>
              <a:tr h="50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50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s-UY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Incentive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300,000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300,000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/>
                        <a:t>In 2026, accomplish with volum target to archive.</a:t>
                      </a:r>
                      <a:endParaRPr b="0" i="0" sz="1300" u="none" cap="none" strike="noStrike">
                        <a:solidFill>
                          <a:srgbClr val="000000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i="0" lang="es-UY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Empty Storage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104,333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63,900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/>
                        <a:t>Explanation: </a:t>
                      </a:r>
                      <a:r>
                        <a:rPr lang="es-UY" sz="1300" u="sng" cap="none" strike="noStrike"/>
                        <a:t>V</a:t>
                      </a:r>
                      <a:r>
                        <a:rPr b="0" i="0" lang="es-UY" sz="13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essel delays</a:t>
                      </a:r>
                      <a:r>
                        <a:rPr b="0" i="0" lang="es-UY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b="0" i="0" lang="es-UY" sz="13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Lack of space (draft)</a:t>
                      </a:r>
                      <a:r>
                        <a:rPr b="0" i="0" lang="es-UY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b="0" i="0" lang="es-UY" sz="13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FEAT</a:t>
                      </a:r>
                      <a:r>
                        <a:rPr b="0" i="0" lang="es-UY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/>
                        <a:t>Action Plan:  </a:t>
                      </a:r>
                      <a:r>
                        <a:rPr lang="es-UY" sz="1300" u="sng" cap="none" strike="noStrike"/>
                        <a:t>FIFO</a:t>
                      </a:r>
                      <a:r>
                        <a:rPr lang="es-UY" sz="1300" u="none" cap="none" strike="noStrike"/>
                        <a:t>, </a:t>
                      </a:r>
                      <a:r>
                        <a:rPr lang="es-UY" sz="1300" u="sng" cap="none" strike="noStrike"/>
                        <a:t>Work with MCN to request cost reductions</a:t>
                      </a:r>
                      <a:r>
                        <a:rPr lang="es-UY" sz="1300" u="none" cap="none" strike="noStrike"/>
                        <a:t>, </a:t>
                      </a:r>
                      <a:r>
                        <a:rPr lang="es-UY" sz="1300" u="sng" cap="none" strike="noStrike"/>
                        <a:t>Return empty to Depot .</a:t>
                      </a:r>
                      <a:endParaRPr sz="9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551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s-UY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Rate Reduction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197,200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/>
                        <a:t>Work with Terminal closely on rate reduction.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/>
                        <a:t>(In 2025, </a:t>
                      </a:r>
                      <a:r>
                        <a:rPr b="0" i="0" lang="es-UY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Montecon discount in FEAT:  USD 107,200 (No unstuffed units) + USD 90,000 (Courtesy Resolve Marine fee).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9" name="Google Shape;21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 txBox="1"/>
          <p:nvPr/>
        </p:nvSpPr>
        <p:spPr>
          <a:xfrm>
            <a:off x="295275" y="1796355"/>
            <a:ext cx="116014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s-UY" sz="5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2026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571500" y="3091755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-UY" sz="2100" u="none" cap="none" strike="noStrike">
                <a:solidFill>
                  <a:srgbClr val="86EFAC"/>
                </a:solidFill>
                <a:latin typeface="Roboto Light"/>
                <a:ea typeface="Roboto Light"/>
                <a:cs typeface="Roboto Light"/>
                <a:sym typeface="Roboto Light"/>
              </a:rPr>
              <a:t>How to Achieve KPI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22" name="Google Shape;22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2625" y="4204245"/>
            <a:ext cx="66675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7" name="Google Shape;2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8" name="Google Shape;22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1855" y="2090057"/>
            <a:ext cx="4618115" cy="7675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9" name="Google Shape;229;p12"/>
          <p:cNvGraphicFramePr/>
          <p:nvPr/>
        </p:nvGraphicFramePr>
        <p:xfrm>
          <a:off x="3861856" y="3000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{E2F0EDBA-EBA7-4295-8F72-77D90F45C39F}</a:tableStyleId>
              </a:tblPr>
              <a:tblGrid>
                <a:gridCol w="3113425"/>
                <a:gridCol w="1504675"/>
              </a:tblGrid>
              <a:tr h="567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800" u="none" cap="none" strike="noStrike">
                          <a:solidFill>
                            <a:srgbClr val="FFFFFF"/>
                          </a:solidFill>
                          <a:latin typeface="Roboto SemiBold"/>
                          <a:ea typeface="Roboto SemiBold"/>
                          <a:cs typeface="Roboto SemiBold"/>
                          <a:sym typeface="Roboto SemiBold"/>
                        </a:rPr>
                        <a:t>Trade</a:t>
                      </a:r>
                      <a:endParaRPr sz="18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800" u="none" cap="none" strike="noStrike">
                          <a:solidFill>
                            <a:srgbClr val="FFFFFF"/>
                          </a:solidFill>
                          <a:latin typeface="Roboto SemiBold"/>
                          <a:ea typeface="Roboto SemiBold"/>
                          <a:cs typeface="Roboto SemiBold"/>
                          <a:sym typeface="Roboto SemiBold"/>
                        </a:rPr>
                        <a:t>Target (Year)</a:t>
                      </a:r>
                      <a:endParaRPr sz="18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56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8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F.E. – UY (5)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UY" sz="18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2,750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7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8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UY – F.E. (6)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UY" sz="18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8,706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230" name="Google Shape;230;p12"/>
          <p:cNvSpPr txBox="1"/>
          <p:nvPr/>
        </p:nvSpPr>
        <p:spPr>
          <a:xfrm>
            <a:off x="571500" y="47625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UY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HOW TO ACHIEVE 2026 OWN SQ?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6" name="Google Shape;2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3"/>
          <p:cNvSpPr txBox="1"/>
          <p:nvPr/>
        </p:nvSpPr>
        <p:spPr>
          <a:xfrm>
            <a:off x="571500" y="47625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UY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2026 ACTION PLAN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3"/>
          <p:cNvSpPr txBox="1"/>
          <p:nvPr/>
        </p:nvSpPr>
        <p:spPr>
          <a:xfrm>
            <a:off x="787196" y="1485758"/>
            <a:ext cx="11188494" cy="8894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UY" sz="32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IMPORT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Own SQ Target 55 T/wk (2026)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Market is concentrated in big ff i.e HB, Navicon, or KN mostly</a:t>
            </a:r>
            <a:r>
              <a:rPr b="0" i="0" lang="es-UY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Which nego major vol abroad. Avg 38% of cargo with final dest UYMVD is closed by top 8 ff from which only 4 (Repremar, MSL, Central and Pluscargo) can nego at our side.</a:t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  * Repremar  increase +100% (2025: 64T 🡺 2026: 130T),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  * Central increase +15% (2025: 215T 🡺 2026: 250T),  </a:t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  * Pluscargo increase +10% (2025: 106T 🡺 120T),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  * MSL increase +10% (2025: 60T 🡺 2026: 66T),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  * Terramar increase +10% (2025: 118T 🡺 2026: 130T),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  * Aerocargas increase +10% (2025: 74T 🡺 81T),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  *Tender KIA: maintain (1894 T in 2025)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  (2026: 1,900-2000)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2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4" name="Google Shape;24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4"/>
          <p:cNvSpPr txBox="1"/>
          <p:nvPr/>
        </p:nvSpPr>
        <p:spPr>
          <a:xfrm>
            <a:off x="571500" y="47625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UY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2026 ACTION PLAN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295275" y="1650214"/>
            <a:ext cx="11601450" cy="7809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UY" sz="32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EXPORT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Reefer KPI: </a:t>
            </a:r>
            <a:r>
              <a:rPr b="1" i="0" lang="es-UY" sz="1400" u="sng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2370x40´RH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REQUEST EMPTY REPOSITION INCREASE TO COVER THIS KPI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 * </a:t>
            </a:r>
            <a:r>
              <a:rPr b="1" i="0" lang="es-UY" sz="2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MEAT</a:t>
            </a: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: Marfrig/Minerva: (2025: 2,200T) increase 32% in 2026 as per tender winning.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   Both tender accounts with contribution confirmed for 2026: 11x40´RH/wk (Minerva) + 17x40´RH/wk (Marfrig)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   Other regular meat accounts (NHG, Almar, ULSA, Terramar, etc) (7x40´RH/wk)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 * </a:t>
            </a:r>
            <a:r>
              <a:rPr b="1" i="0" lang="es-UY" sz="2000" u="none" cap="none" strike="noStrike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FISH/SQUID</a:t>
            </a: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:  (2025: 1,300T) increase 5% in 2026 🡺 1,365T (663x40´RH annual)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  REEFER TARGET PER WEEK: 47X40´RH/WK</a:t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-</a:t>
            </a:r>
            <a:r>
              <a:rPr b="1" i="0" lang="es-UY" sz="2000" u="none" cap="none" strike="noStrike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DAIRY</a:t>
            </a: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: maintain vol (2025: 400T).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-</a:t>
            </a:r>
            <a:r>
              <a:rPr b="1" i="0" lang="es-UY" sz="2000" u="none" cap="none" strike="noStrike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WOOD</a:t>
            </a: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: 2,886T in 2025 (increase 10%)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 -</a:t>
            </a:r>
            <a:r>
              <a:rPr b="1" i="0" lang="es-UY" sz="2000" u="none" cap="none" strike="noStrik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WOODPULP</a:t>
            </a: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: New Target  200T in 2025. UPM tender participation in 2026 target vol: 20x40´/wk.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14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　🡺Big lots and space only accepted for 20 teus per Booking in CIX svc. We need to increase t/s space guarantee.</a:t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Una imagen de una vaca&#10;&#10;El contenido generado por IA puede ser incorrecto." id="248" name="Google Shape;24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3025" y="1302871"/>
            <a:ext cx="1486108" cy="928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agrama&#10;&#10;El contenido generado por IA puede ser incorrecto." id="249" name="Google Shape;24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3442" y="1095375"/>
            <a:ext cx="1574463" cy="1661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ieza, comida, pila, cubierto&#10;&#10;El contenido generado por IA puede ser incorrecto." id="250" name="Google Shape;25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739" y="1296538"/>
            <a:ext cx="2180306" cy="1460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taza de cafe&#10;&#10;El contenido generado por IA puede ser incorrecto." id="251" name="Google Shape;25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07879" y="1296538"/>
            <a:ext cx="2748377" cy="159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" y="1905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820316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1250" y="1820316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6" name="Google Shape;9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2997175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7" name="Google Shape;9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1250" y="3011834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1375" y="4174034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" name="Google Shape;9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7750" y="2089844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724025" y="2020341"/>
            <a:ext cx="17802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UY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Economic Status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724024" y="2296566"/>
            <a:ext cx="2512997" cy="2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UY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GDP Forecast , Inflation , USA Tariff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2" name="Google Shape;10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48450" y="2089844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7343775" y="2020341"/>
            <a:ext cx="18002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UY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Cargo 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7343775" y="2296566"/>
            <a:ext cx="1714500" cy="2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UY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Import/Export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5" name="Google Shape;10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8700" y="3143250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1724025" y="3073747"/>
            <a:ext cx="2290286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UY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2025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724025" y="3349972"/>
            <a:ext cx="2181225" cy="45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UY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Performance Review (LAD/EGA/ELA)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08" name="Google Shape;108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48450" y="3143250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7343775" y="3073747"/>
            <a:ext cx="1810226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UY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Operations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7343775" y="3349972"/>
            <a:ext cx="2216684" cy="226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UY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ECD/IMD &amp; OCD/OPD Review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11" name="Google Shape;111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57625" y="4443562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4533900" y="4374059"/>
            <a:ext cx="1150143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-UY" sz="150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2026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533900" y="4650284"/>
            <a:ext cx="1095375" cy="186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UY" sz="1050" u="none" cap="none" strike="noStrik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Strategy &amp; Targets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571500" y="3810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UY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571500" y="476250"/>
            <a:ext cx="1160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UY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ECONOMIC STATUS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571500" y="1114425"/>
            <a:ext cx="11049000" cy="192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571500" y="1366684"/>
            <a:ext cx="11620500" cy="6924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terfaz de usuario gráfica&#10;&#10;El contenido generado por IA puede ser incorrecto." id="127" name="Google Shape;12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287000"/>
            <a:ext cx="1495634" cy="304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faz de usuario gráfica, Texto&#10;&#10;El contenido generado por IA puede ser incorrecto." id="128" name="Google Shape;12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75449" y="1287000"/>
            <a:ext cx="1486107" cy="304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El contenido generado por IA puede ser incorrecto." id="129" name="Google Shape;12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0603" y="253678"/>
            <a:ext cx="1409897" cy="828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a&#10;&#10;El contenido generado por IA puede ser incorrecto." id="130" name="Google Shape;13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4562326"/>
            <a:ext cx="1409897" cy="1661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faz de usuario gráfica&#10;&#10;El contenido generado por IA puede ser incorrecto." id="131" name="Google Shape;13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81747" y="1286999"/>
            <a:ext cx="1533739" cy="3048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faz de usuario gráfica, Texto, Aplicación&#10;&#10;El contenido generado por IA puede ser incorrecto." id="132" name="Google Shape;132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35677" y="1286999"/>
            <a:ext cx="1552792" cy="3048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cala de tiempo&#10;&#10;El contenido generado por IA puede ser incorrecto." id="133" name="Google Shape;133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08660" y="1286999"/>
            <a:ext cx="1524213" cy="3067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imagen de una vaca&#10;&#10;El contenido generado por IA puede ser incorrecto." id="134" name="Google Shape;134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75449" y="4562326"/>
            <a:ext cx="1486108" cy="928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El contenido generado por IA puede ser incorrecto." id="135" name="Google Shape;135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281643" y="1272710"/>
            <a:ext cx="1505160" cy="3077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agrama&#10;&#10;El contenido generado por IA puede ser incorrecto." id="136" name="Google Shape;136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981747" y="4537146"/>
            <a:ext cx="1574463" cy="1661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ieza, comida, pila, cubierto&#10;&#10;El contenido generado por IA puede ser incorrecto." id="137" name="Google Shape;137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707165" y="4507852"/>
            <a:ext cx="2180306" cy="1460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a taza de cafe&#10;&#10;El contenido generado por IA puede ser incorrecto." id="138" name="Google Shape;138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038426" y="4503088"/>
            <a:ext cx="2748377" cy="159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3" name="Google Shape;1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05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-1870020" y="3234271"/>
            <a:ext cx="9613500" cy="4537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1" i="0" sz="1404" u="none" cap="none" strike="noStrike">
              <a:solidFill>
                <a:srgbClr val="1E293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rPr b="1" i="0" lang="es-UY" sz="1404" u="none" cap="none" strike="noStrike">
                <a:solidFill>
                  <a:srgbClr val="1E29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571500" y="476250"/>
            <a:ext cx="1160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UY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2025/2026 COUNTRY CARGO FLOW STATUS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571500" y="1114425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446067" y="1076295"/>
            <a:ext cx="136928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UY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INBOUND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7743475" y="3095479"/>
            <a:ext cx="29049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UY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GROWING ORIGINS: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UY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SEA, INDIA</a:t>
            </a:r>
            <a:endParaRPr/>
          </a:p>
        </p:txBody>
      </p:sp>
      <p:pic>
        <p:nvPicPr>
          <p:cNvPr descr="Gráfico, Gráfico de rectángulos&#10;&#10;El contenido generado por IA puede ser incorrecto." id="149" name="Google Shape;14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4323" y="4409549"/>
            <a:ext cx="5315224" cy="221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0124" y="1421143"/>
            <a:ext cx="6094292" cy="4995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5" name="Google Shape;15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/>
        </p:nvSpPr>
        <p:spPr>
          <a:xfrm>
            <a:off x="571500" y="476250"/>
            <a:ext cx="1160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UY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2025/2026 COUNTRY CARGO FLOW STATUS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571500" y="1114425"/>
            <a:ext cx="11049000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303399" y="1076295"/>
            <a:ext cx="165462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UY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OUTBOUND</a:t>
            </a:r>
            <a:endParaRPr/>
          </a:p>
        </p:txBody>
      </p:sp>
      <p:pic>
        <p:nvPicPr>
          <p:cNvPr descr="Gráfico, Gráfico de rectángulos&#10;&#10;El contenido generado por IA puede ser incorrecto." id="159" name="Google Shape;15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7925" y="4640350"/>
            <a:ext cx="4772925" cy="20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140" y="1558386"/>
            <a:ext cx="7157475" cy="46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0" y="-1"/>
            <a:ext cx="6208641" cy="6858000"/>
          </a:xfrm>
          <a:custGeom>
            <a:rect b="b" l="l" r="r" t="t"/>
            <a:pathLst>
              <a:path extrusionOk="0" h="6858000" w="6208641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l" dist="38100">
              <a:srgbClr val="D8D8D8">
                <a:alpha val="5019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0" y="0"/>
            <a:ext cx="6203325" cy="6858000"/>
          </a:xfrm>
          <a:custGeom>
            <a:rect b="b" l="l" r="r" t="t"/>
            <a:pathLst>
              <a:path extrusionOk="0" h="6858000" w="6203325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/>
          <p:nvPr>
            <p:ph type="ctrTitle"/>
          </p:nvPr>
        </p:nvSpPr>
        <p:spPr>
          <a:xfrm>
            <a:off x="489098" y="1106034"/>
            <a:ext cx="5019074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UY" sz="5400"/>
              <a:t>MARKET SHARE (Asia) </a:t>
            </a:r>
            <a:r>
              <a:rPr lang="es-UY" sz="5400">
                <a:solidFill>
                  <a:srgbClr val="FF0000"/>
                </a:solidFill>
              </a:rPr>
              <a:t>IMPORT</a:t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428" y="524582"/>
            <a:ext cx="5302102" cy="271439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/>
          <p:nvPr/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1429" y="3619020"/>
            <a:ext cx="5171475" cy="239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0" y="-1"/>
            <a:ext cx="6208641" cy="6858000"/>
          </a:xfrm>
          <a:custGeom>
            <a:rect b="b" l="l" r="r" t="t"/>
            <a:pathLst>
              <a:path extrusionOk="0" h="6858000" w="6208641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88900" rotWithShape="0" algn="l" dist="38100">
              <a:srgbClr val="D8D8D8">
                <a:alpha val="5019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0" y="0"/>
            <a:ext cx="6203325" cy="6858000"/>
          </a:xfrm>
          <a:custGeom>
            <a:rect b="b" l="l" r="r" t="t"/>
            <a:pathLst>
              <a:path extrusionOk="0" h="6858000" w="6203325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 txBox="1"/>
          <p:nvPr>
            <p:ph type="ctrTitle"/>
          </p:nvPr>
        </p:nvSpPr>
        <p:spPr>
          <a:xfrm>
            <a:off x="489098" y="1106034"/>
            <a:ext cx="5019074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UY" sz="5400"/>
              <a:t>MARKET SHARE (Asia) </a:t>
            </a:r>
            <a:r>
              <a:rPr lang="es-UY" sz="5400">
                <a:solidFill>
                  <a:srgbClr val="FF0000"/>
                </a:solidFill>
              </a:rPr>
              <a:t>EXPORT</a:t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0245" y="3340409"/>
            <a:ext cx="5471958" cy="307044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/>
          <p:nvPr/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0244" y="539538"/>
            <a:ext cx="5471959" cy="2519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9" name="Google Shape;1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0" name="Google Shape;190;p8"/>
          <p:cNvGraphicFramePr/>
          <p:nvPr/>
        </p:nvGraphicFramePr>
        <p:xfrm>
          <a:off x="571500" y="26146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{E2F0EDBA-EBA7-4295-8F72-77D90F45C39F}</a:tableStyleId>
              </a:tblPr>
              <a:tblGrid>
                <a:gridCol w="3311725"/>
                <a:gridCol w="2207875"/>
                <a:gridCol w="2759875"/>
                <a:gridCol w="2760025"/>
              </a:tblGrid>
              <a:tr h="52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Trade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OWN SQ KPI (Year)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ACTUAL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8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s-UY" sz="18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F.E. – UY (5)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UY" sz="18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2,494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UY" sz="18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2,519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s-UY" sz="18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101%</a:t>
                      </a:r>
                      <a:endParaRPr b="0" i="0" sz="18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b="0" i="0" lang="es-UY" sz="18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UY – F.E. (6)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UY" sz="18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8,155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UY" sz="18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8,452</a:t>
                      </a:r>
                      <a:endParaRPr sz="18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s-UY" sz="18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104</a:t>
                      </a:r>
                      <a:r>
                        <a:rPr b="0" i="0" lang="es-UY" sz="18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b="0" i="0" sz="18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191" name="Google Shape;191;p8"/>
          <p:cNvSpPr txBox="1"/>
          <p:nvPr/>
        </p:nvSpPr>
        <p:spPr>
          <a:xfrm>
            <a:off x="571500" y="47625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UY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2025 KPI PERFORMANCE (LAD)</a:t>
            </a:r>
            <a:endParaRPr b="1" i="0" sz="3150" u="none" cap="none" strike="noStrike">
              <a:solidFill>
                <a:srgbClr val="004B2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571500" y="106680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7" name="Google Shape;1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8" name="Google Shape;19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285875"/>
            <a:ext cx="110490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9" name="Google Shape;19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771304"/>
            <a:ext cx="11049000" cy="276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0" name="Google Shape;200;p9"/>
          <p:cNvGraphicFramePr/>
          <p:nvPr/>
        </p:nvGraphicFramePr>
        <p:xfrm>
          <a:off x="571500" y="151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{E2F0EDBA-EBA7-4295-8F72-77D90F45C39F}</a:tableStyleId>
              </a:tblPr>
              <a:tblGrid>
                <a:gridCol w="1655850"/>
                <a:gridCol w="1103850"/>
                <a:gridCol w="1103850"/>
                <a:gridCol w="6072050"/>
              </a:tblGrid>
              <a:tr h="324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73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s-UY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Storage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144875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63900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2025 cost: </a:t>
                      </a:r>
                      <a:r>
                        <a:rPr b="1" lang="es-UY" sz="1300" u="sng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Schedule delay</a:t>
                      </a: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, </a:t>
                      </a:r>
                      <a:r>
                        <a:rPr b="1" lang="es-UY" sz="1300" u="sng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Lack of space(Draft)</a:t>
                      </a:r>
                      <a:r>
                        <a:rPr b="1"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, </a:t>
                      </a:r>
                      <a:r>
                        <a:rPr b="1" lang="es-UY" sz="1300" u="sng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FEAT accident</a:t>
                      </a: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Strategy: </a:t>
                      </a:r>
                      <a:r>
                        <a:rPr b="1" lang="es-UY" sz="1300" u="sng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FIFO</a:t>
                      </a:r>
                      <a:r>
                        <a:rPr b="0"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, </a:t>
                      </a:r>
                      <a:r>
                        <a:rPr b="1" lang="es-UY" sz="1300" u="sng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Depot provide idle report bi-weekly</a:t>
                      </a:r>
                      <a:r>
                        <a:rPr b="0"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, </a:t>
                      </a:r>
                      <a:r>
                        <a:rPr b="1" lang="es-UY" sz="1300" u="sng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Return All empty to DEPOT I/O TERMINAL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s-UY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Lift on/off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32206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46968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s-UY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Closely work with Depot(STL) to minimize this cost.</a:t>
                      </a:r>
                      <a:endParaRPr b="0" i="0" sz="1300" u="none" cap="none" strike="noStrike">
                        <a:solidFill>
                          <a:schemeClr val="dk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370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s-UY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Reposition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70192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96156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s-UY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Closely work with Depot(STL) to minimize this cost.</a:t>
                      </a:r>
                      <a:endParaRPr b="0" i="0" sz="1300" u="none" cap="none" strike="noStrike">
                        <a:solidFill>
                          <a:schemeClr val="dk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s-UY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 &amp; R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457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792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/>
                        <a:t>Only RF repairs are done at our side, mainly emergency repairs or special cases. </a:t>
                      </a:r>
                      <a:endParaRPr b="0" i="0" sz="1300" u="none" cap="none" strike="noStrike">
                        <a:solidFill>
                          <a:schemeClr val="dk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201" name="Google Shape;201;p9"/>
          <p:cNvSpPr txBox="1"/>
          <p:nvPr/>
        </p:nvSpPr>
        <p:spPr>
          <a:xfrm>
            <a:off x="571500" y="3810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b="1" i="0" lang="es-UY" sz="3150" u="none" cap="none" strike="noStrik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ECD / IMD KPI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3" name="Google Shape;203;p9"/>
          <p:cNvGraphicFramePr/>
          <p:nvPr/>
        </p:nvGraphicFramePr>
        <p:xfrm>
          <a:off x="571500" y="40705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{E2F0EDBA-EBA7-4295-8F72-77D90F45C39F}</a:tableStyleId>
              </a:tblPr>
              <a:tblGrid>
                <a:gridCol w="1655850"/>
                <a:gridCol w="1103850"/>
                <a:gridCol w="1103850"/>
                <a:gridCol w="6072050"/>
              </a:tblGrid>
              <a:tr h="45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2025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s-UY" sz="1200" u="none" cap="none" strike="noStrik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Action Plan in 2026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B24"/>
                    </a:solidFill>
                  </a:tcPr>
                </a:tc>
              </a:tr>
              <a:tr h="92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s-UY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 Saving Project</a:t>
                      </a:r>
                      <a:endParaRPr i="0" sz="13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22121,8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Keep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s-UY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Closely work with Vendor.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s-UY" sz="13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(2025 Terminal gave discount</a:t>
                      </a:r>
                      <a:r>
                        <a:rPr b="0" lang="es-UY" sz="1300" u="none" cap="none" strike="noStrike"/>
                        <a:t> 1)Storage transit: USD5471 2)COD mtys: USD4560   3)Storage mty: USD12,090)</a:t>
                      </a:r>
                      <a:endParaRPr b="0"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es-UY" sz="13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 Personal Negligence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UY" sz="13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0x010100C1BC36E2753A034C8C334B2D3A08E1B8</vt:lpwstr>
  </property>
  <property fmtid="{D5CDD505-2E9C-101B-9397-08002B2CF9AE}" pid="3" name="MediaServiceImageTags">
    <vt:lpwstr/>
  </property>
</Properties>
</file>