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6858000" cx="12192000"/>
  <p:notesSz cx="6858000" cy="9144000"/>
  <p:embeddedFontLst>
    <p:embeddedFont>
      <p:font typeface="Inter Light"/>
      <p:regular r:id="rId23"/>
      <p:bold r:id="rId24"/>
      <p:italic r:id="rId25"/>
      <p:boldItalic r:id="rId26"/>
    </p:embeddedFont>
    <p:embeddedFont>
      <p:font typeface="Roboto"/>
      <p:regular r:id="rId27"/>
      <p:bold r:id="rId28"/>
      <p:italic r:id="rId29"/>
      <p:boldItalic r:id="rId30"/>
    </p:embeddedFont>
    <p:embeddedFont>
      <p:font typeface="Montserrat"/>
      <p:regular r:id="rId31"/>
      <p:bold r:id="rId32"/>
      <p:italic r:id="rId33"/>
      <p:boldItalic r:id="rId34"/>
    </p:embeddedFont>
    <p:embeddedFont>
      <p:font typeface="Roboto SemiBold"/>
      <p:regular r:id="rId35"/>
      <p:bold r:id="rId36"/>
      <p:italic r:id="rId37"/>
      <p:boldItalic r:id="rId38"/>
    </p:embeddedFont>
    <p:embeddedFont>
      <p:font typeface="Roboto Light"/>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D895E07-25FE-4998-BBA3-838C1C21260A}">
  <a:tblStyle styleId="{0D895E07-25FE-4998-BBA3-838C1C21260A}"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6E6"/>
          </a:solidFill>
        </a:fill>
      </a:tcStyle>
    </a:wholeTbl>
    <a:band1H>
      <a:tcTxStyle/>
      <a:tcStyle>
        <a:fill>
          <a:solidFill>
            <a:srgbClr val="CACACA"/>
          </a:solidFill>
        </a:fill>
      </a:tcStyle>
    </a:band1H>
    <a:band2H>
      <a:tcTxStyle/>
    </a:band2H>
    <a:band1V>
      <a:tcTxStyle/>
      <a:tcStyle>
        <a:fill>
          <a:solidFill>
            <a:srgbClr val="CACACA"/>
          </a:solidFill>
        </a:fill>
      </a:tcStyle>
    </a:band1V>
    <a:band2V>
      <a:tcTxStyle/>
    </a:band2V>
    <a:lastCol>
      <a:tcTxStyle b="on" i="off">
        <a:font>
          <a:latin typeface="Arial"/>
          <a:ea typeface="Arial"/>
          <a:cs typeface="Arial"/>
        </a:font>
        <a:schemeClr val="lt1"/>
      </a:tcTxStyle>
      <a:tcStyle>
        <a:fill>
          <a:solidFill>
            <a:schemeClr val="dk1"/>
          </a:solidFill>
        </a:fill>
      </a:tcStyle>
    </a:lastCol>
    <a:firstCol>
      <a:tcTxStyle b="on" i="off">
        <a:font>
          <a:latin typeface="Arial"/>
          <a:ea typeface="Arial"/>
          <a:cs typeface="Arial"/>
        </a:font>
        <a:schemeClr val="lt1"/>
      </a:tcTxStyle>
      <a:tcStyle>
        <a:fill>
          <a:solidFill>
            <a:schemeClr val="dk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dk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dk1"/>
          </a:solidFill>
        </a:fill>
      </a:tcStyle>
    </a:firstRow>
    <a:neCell>
      <a:tcTxStyle/>
    </a:neCell>
    <a:nwCell>
      <a:tcTxStyle/>
    </a:nwCell>
  </a:tblStyle>
  <a:tblStyle styleId="{F8652E3D-F4D2-4C81-8D7A-33D7680A0745}"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ED76A5B8-15FA-4112-8A0C-0775F01A737A}" styleName="Table_2">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Light-bold.fntdata"/><Relationship Id="rId20" Type="http://schemas.openxmlformats.org/officeDocument/2006/relationships/slide" Target="slides/slide14.xml"/><Relationship Id="rId42" Type="http://schemas.openxmlformats.org/officeDocument/2006/relationships/font" Target="fonts/RobotoLight-boldItalic.fntdata"/><Relationship Id="rId41" Type="http://schemas.openxmlformats.org/officeDocument/2006/relationships/font" Target="fonts/RobotoLight-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InterLight-bold.fntdata"/><Relationship Id="rId23" Type="http://schemas.openxmlformats.org/officeDocument/2006/relationships/font" Target="fonts/InterLight-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InterLight-boldItalic.fntdata"/><Relationship Id="rId25" Type="http://schemas.openxmlformats.org/officeDocument/2006/relationships/font" Target="fonts/InterLight-italic.fntdata"/><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regular.fntdata"/><Relationship Id="rId30" Type="http://schemas.openxmlformats.org/officeDocument/2006/relationships/font" Target="fonts/Roboto-boldItalic.fntdata"/><Relationship Id="rId11" Type="http://schemas.openxmlformats.org/officeDocument/2006/relationships/slide" Target="slides/slide5.xml"/><Relationship Id="rId33" Type="http://schemas.openxmlformats.org/officeDocument/2006/relationships/font" Target="fonts/Montserrat-italic.fntdata"/><Relationship Id="rId10" Type="http://schemas.openxmlformats.org/officeDocument/2006/relationships/slide" Target="slides/slide4.xml"/><Relationship Id="rId32" Type="http://schemas.openxmlformats.org/officeDocument/2006/relationships/font" Target="fonts/Montserrat-bold.fntdata"/><Relationship Id="rId13" Type="http://schemas.openxmlformats.org/officeDocument/2006/relationships/slide" Target="slides/slide7.xml"/><Relationship Id="rId35" Type="http://schemas.openxmlformats.org/officeDocument/2006/relationships/font" Target="fonts/RobotoSemiBold-regular.fntdata"/><Relationship Id="rId12" Type="http://schemas.openxmlformats.org/officeDocument/2006/relationships/slide" Target="slides/slide6.xml"/><Relationship Id="rId34" Type="http://schemas.openxmlformats.org/officeDocument/2006/relationships/font" Target="fonts/Montserrat-boldItalic.fntdata"/><Relationship Id="rId15" Type="http://schemas.openxmlformats.org/officeDocument/2006/relationships/slide" Target="slides/slide9.xml"/><Relationship Id="rId37" Type="http://schemas.openxmlformats.org/officeDocument/2006/relationships/font" Target="fonts/RobotoSemiBold-italic.fntdata"/><Relationship Id="rId14" Type="http://schemas.openxmlformats.org/officeDocument/2006/relationships/slide" Target="slides/slide8.xml"/><Relationship Id="rId36" Type="http://schemas.openxmlformats.org/officeDocument/2006/relationships/font" Target="fonts/RobotoSemiBold-bold.fntdata"/><Relationship Id="rId17" Type="http://schemas.openxmlformats.org/officeDocument/2006/relationships/slide" Target="slides/slide11.xml"/><Relationship Id="rId39" Type="http://schemas.openxmlformats.org/officeDocument/2006/relationships/font" Target="fonts/RobotoLight-regular.fntdata"/><Relationship Id="rId16" Type="http://schemas.openxmlformats.org/officeDocument/2006/relationships/slide" Target="slides/slide10.xml"/><Relationship Id="rId38" Type="http://schemas.openxmlformats.org/officeDocument/2006/relationships/font" Target="fonts/RobotoSemiBold-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6" name="Google Shape;7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9" name="Google Shape;28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8" name="Google Shape;298;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0" name="Google Shape;310;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2" name="Google Shape;32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0" name="Google Shape;330;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15:notes"/>
          <p:cNvSpPr txBox="1"/>
          <p:nvPr>
            <p:ph idx="1" type="body"/>
          </p:nvPr>
        </p:nvSpPr>
        <p:spPr>
          <a:xfrm>
            <a:off x="685800" y="4715153"/>
            <a:ext cx="548640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0" name="Google Shape;340;p15:notes"/>
          <p:cNvSpPr/>
          <p:nvPr>
            <p:ph idx="2" type="sldImg"/>
          </p:nvPr>
        </p:nvSpPr>
        <p:spPr>
          <a:xfrm>
            <a:off x="120650"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9" name="Google Shape;349;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4" name="Google Shape;8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2" name="Google Shape;11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4:notes"/>
          <p:cNvSpPr txBox="1"/>
          <p:nvPr>
            <p:ph idx="1" type="body"/>
          </p:nvPr>
        </p:nvSpPr>
        <p:spPr>
          <a:xfrm>
            <a:off x="685800" y="5118725"/>
            <a:ext cx="5486400" cy="484931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9" name="Google Shape;129;p4:notes"/>
          <p:cNvSpPr/>
          <p:nvPr>
            <p:ph idx="2" type="sldImg"/>
          </p:nvPr>
        </p:nvSpPr>
        <p:spPr>
          <a:xfrm>
            <a:off x="-163513" y="808038"/>
            <a:ext cx="7185026" cy="40417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5:notes"/>
          <p:cNvSpPr txBox="1"/>
          <p:nvPr>
            <p:ph idx="1" type="body"/>
          </p:nvPr>
        </p:nvSpPr>
        <p:spPr>
          <a:xfrm>
            <a:off x="685800" y="4715153"/>
            <a:ext cx="548640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0" name="Google Shape;240;p5:notes"/>
          <p:cNvSpPr/>
          <p:nvPr>
            <p:ph idx="2" type="sldImg"/>
          </p:nvPr>
        </p:nvSpPr>
        <p:spPr>
          <a:xfrm>
            <a:off x="120650"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8:notes"/>
          <p:cNvSpPr txBox="1"/>
          <p:nvPr>
            <p:ph idx="1" type="body"/>
          </p:nvPr>
        </p:nvSpPr>
        <p:spPr>
          <a:xfrm>
            <a:off x="685800" y="4715153"/>
            <a:ext cx="548640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7" name="Google Shape;267;p8:notes"/>
          <p:cNvSpPr/>
          <p:nvPr>
            <p:ph idx="2" type="sldImg"/>
          </p:nvPr>
        </p:nvSpPr>
        <p:spPr>
          <a:xfrm>
            <a:off x="120650"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0" name="Google Shape;280;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8" name="Shape 68"/>
        <p:cNvGrpSpPr/>
        <p:nvPr/>
      </p:nvGrpSpPr>
      <p:grpSpPr>
        <a:xfrm>
          <a:off x="0" y="0"/>
          <a:ext cx="0" cy="0"/>
          <a:chOff x="0" y="0"/>
          <a:chExt cx="0" cy="0"/>
        </a:xfrm>
      </p:grpSpPr>
      <p:sp>
        <p:nvSpPr>
          <p:cNvPr id="69" name="Google Shape;69;p11"/>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1"/>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 name="Shape 27"/>
        <p:cNvGrpSpPr/>
        <p:nvPr/>
      </p:nvGrpSpPr>
      <p:grpSpPr>
        <a:xfrm>
          <a:off x="0" y="0"/>
          <a:ext cx="0" cy="0"/>
          <a:chOff x="0" y="0"/>
          <a:chExt cx="0" cy="0"/>
        </a:xfrm>
      </p:grpSpPr>
      <p:sp>
        <p:nvSpPr>
          <p:cNvPr id="28" name="Google Shape;28;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0" name="Google Shape;30;p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1" name="Google Shape;31;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4" name="Shape 34"/>
        <p:cNvGrpSpPr/>
        <p:nvPr/>
      </p:nvGrpSpPr>
      <p:grpSpPr>
        <a:xfrm>
          <a:off x="0" y="0"/>
          <a:ext cx="0" cy="0"/>
          <a:chOff x="0" y="0"/>
          <a:chExt cx="0" cy="0"/>
        </a:xfrm>
      </p:grpSpPr>
      <p:sp>
        <p:nvSpPr>
          <p:cNvPr id="35" name="Google Shape;35;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37" name="Google Shape;37;p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38" name="Google Shape;38;p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39" name="Google Shape;39;p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0" name="Google Shape;40;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8" name="Shape 48"/>
        <p:cNvGrpSpPr/>
        <p:nvPr/>
      </p:nvGrpSpPr>
      <p:grpSpPr>
        <a:xfrm>
          <a:off x="0" y="0"/>
          <a:ext cx="0" cy="0"/>
          <a:chOff x="0" y="0"/>
          <a:chExt cx="0" cy="0"/>
        </a:xfrm>
      </p:grpSpPr>
      <p:sp>
        <p:nvSpPr>
          <p:cNvPr id="49" name="Google Shape;49;p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1" name="Google Shape;51;p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2" name="Google Shape;52;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5" name="Shape 55"/>
        <p:cNvGrpSpPr/>
        <p:nvPr/>
      </p:nvGrpSpPr>
      <p:grpSpPr>
        <a:xfrm>
          <a:off x="0" y="0"/>
          <a:ext cx="0" cy="0"/>
          <a:chOff x="0" y="0"/>
          <a:chExt cx="0" cy="0"/>
        </a:xfrm>
      </p:grpSpPr>
      <p:sp>
        <p:nvSpPr>
          <p:cNvPr id="56" name="Google Shape;56;p9"/>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9"/>
          <p:cNvSpPr/>
          <p:nvPr>
            <p:ph idx="2" type="pic"/>
          </p:nvPr>
        </p:nvSpPr>
        <p:spPr>
          <a:xfrm>
            <a:off x="1792288" y="612775"/>
            <a:ext cx="5486400" cy="4114800"/>
          </a:xfrm>
          <a:prstGeom prst="rect">
            <a:avLst/>
          </a:prstGeom>
          <a:noFill/>
          <a:ln>
            <a:noFill/>
          </a:ln>
        </p:spPr>
      </p:sp>
      <p:sp>
        <p:nvSpPr>
          <p:cNvPr id="58" name="Google Shape;58;p9"/>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9" name="Google Shape;59;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2" name="Shape 62"/>
        <p:cNvGrpSpPr/>
        <p:nvPr/>
      </p:nvGrpSpPr>
      <p:grpSpPr>
        <a:xfrm>
          <a:off x="0" y="0"/>
          <a:ext cx="0" cy="0"/>
          <a:chOff x="0" y="0"/>
          <a:chExt cx="0" cy="0"/>
        </a:xfrm>
      </p:grpSpPr>
      <p:sp>
        <p:nvSpPr>
          <p:cNvPr id="63" name="Google Shape;63;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0"/>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20.png"/><Relationship Id="rId5" Type="http://schemas.openxmlformats.org/officeDocument/2006/relationships/image" Target="../media/image29.png"/><Relationship Id="rId6"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28.png"/><Relationship Id="rId5" Type="http://schemas.openxmlformats.org/officeDocument/2006/relationships/image" Target="../media/image27.png"/><Relationship Id="rId6"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2.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31.png"/><Relationship Id="rId5"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0.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9.png"/><Relationship Id="rId11" Type="http://schemas.openxmlformats.org/officeDocument/2006/relationships/image" Target="../media/image13.png"/><Relationship Id="rId10" Type="http://schemas.openxmlformats.org/officeDocument/2006/relationships/image" Target="../media/image12.png"/><Relationship Id="rId12" Type="http://schemas.openxmlformats.org/officeDocument/2006/relationships/image" Target="../media/image1.jpg"/><Relationship Id="rId9" Type="http://schemas.openxmlformats.org/officeDocument/2006/relationships/image" Target="../media/image11.png"/><Relationship Id="rId5" Type="http://schemas.openxmlformats.org/officeDocument/2006/relationships/image" Target="../media/image15.png"/><Relationship Id="rId6" Type="http://schemas.openxmlformats.org/officeDocument/2006/relationships/image" Target="../media/image19.png"/><Relationship Id="rId7" Type="http://schemas.openxmlformats.org/officeDocument/2006/relationships/image" Target="../media/image18.png"/><Relationship Id="rId8"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7.jpg"/><Relationship Id="rId4" Type="http://schemas.openxmlformats.org/officeDocument/2006/relationships/image" Target="../media/image16.png"/><Relationship Id="rId5" Type="http://schemas.openxmlformats.org/officeDocument/2006/relationships/image" Target="../media/image3.png"/><Relationship Id="rId6" Type="http://schemas.openxmlformats.org/officeDocument/2006/relationships/image" Target="../media/image8.jpg"/><Relationship Id="rId7"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34.png"/><Relationship Id="rId5" Type="http://schemas.openxmlformats.org/officeDocument/2006/relationships/image" Target="../media/image23.png"/><Relationship Id="rId6"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1.jpg"/><Relationship Id="rId5" Type="http://schemas.openxmlformats.org/officeDocument/2006/relationships/image" Target="../media/image26.png"/><Relationship Id="rId6"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7" name="Shape 77"/>
        <p:cNvGrpSpPr/>
        <p:nvPr/>
      </p:nvGrpSpPr>
      <p:grpSpPr>
        <a:xfrm>
          <a:off x="0" y="0"/>
          <a:ext cx="0" cy="0"/>
          <a:chOff x="0" y="0"/>
          <a:chExt cx="0" cy="0"/>
        </a:xfrm>
      </p:grpSpPr>
      <p:pic>
        <p:nvPicPr>
          <p:cNvPr descr="image.png" id="78" name="Google Shape;78;p12"/>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79" name="Google Shape;79;p12"/>
          <p:cNvPicPr preferRelativeResize="0"/>
          <p:nvPr/>
        </p:nvPicPr>
        <p:blipFill rotWithShape="1">
          <a:blip r:embed="rId4">
            <a:alphaModFix/>
          </a:blip>
          <a:srcRect b="0" l="0" r="0" t="0"/>
          <a:stretch/>
        </p:blipFill>
        <p:spPr>
          <a:xfrm>
            <a:off x="0" y="-1"/>
            <a:ext cx="12192000" cy="6857999"/>
          </a:xfrm>
          <a:prstGeom prst="rect">
            <a:avLst/>
          </a:prstGeom>
          <a:noFill/>
          <a:ln>
            <a:noFill/>
          </a:ln>
        </p:spPr>
      </p:pic>
      <p:sp>
        <p:nvSpPr>
          <p:cNvPr id="80" name="Google Shape;80;p12"/>
          <p:cNvSpPr txBox="1"/>
          <p:nvPr/>
        </p:nvSpPr>
        <p:spPr>
          <a:xfrm>
            <a:off x="1143000" y="2206972"/>
            <a:ext cx="6400800" cy="74295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rgbClr val="FFFFFF"/>
                </a:solidFill>
                <a:latin typeface="Montserrat"/>
                <a:ea typeface="Montserrat"/>
                <a:cs typeface="Montserrat"/>
                <a:sym typeface="Montserrat"/>
              </a:rPr>
              <a:t>Business Report</a:t>
            </a:r>
            <a:endParaRPr b="0" i="0" sz="1400" u="none" cap="none" strike="noStrike">
              <a:solidFill>
                <a:srgbClr val="000000"/>
              </a:solidFill>
              <a:latin typeface="Arial"/>
              <a:ea typeface="Arial"/>
              <a:cs typeface="Arial"/>
              <a:sym typeface="Arial"/>
            </a:endParaRPr>
          </a:p>
        </p:txBody>
      </p:sp>
      <p:sp>
        <p:nvSpPr>
          <p:cNvPr id="81" name="Google Shape;81;p12"/>
          <p:cNvSpPr txBox="1"/>
          <p:nvPr/>
        </p:nvSpPr>
        <p:spPr>
          <a:xfrm>
            <a:off x="1143000" y="3216622"/>
            <a:ext cx="6096000" cy="323100"/>
          </a:xfrm>
          <a:prstGeom prst="rect">
            <a:avLst/>
          </a:prstGeom>
          <a:noFill/>
          <a:ln>
            <a:noFill/>
          </a:ln>
        </p:spPr>
        <p:txBody>
          <a:bodyPr anchorCtr="0" anchor="t" bIns="0" lIns="0" spcFirstLastPara="1" rIns="0" wrap="square" tIns="0">
            <a:spAutoFit/>
          </a:bodyPr>
          <a:lstStyle/>
          <a:p>
            <a:pPr indent="0" lvl="0" marL="0" marR="0" rtl="0" algn="l">
              <a:lnSpc>
                <a:spcPct val="159952"/>
              </a:lnSpc>
              <a:spcBef>
                <a:spcPts val="0"/>
              </a:spcBef>
              <a:spcAft>
                <a:spcPts val="0"/>
              </a:spcAft>
              <a:buClr>
                <a:srgbClr val="000000"/>
              </a:buClr>
              <a:buSzPts val="2100"/>
              <a:buFont typeface="Arial"/>
              <a:buNone/>
            </a:pPr>
            <a:r>
              <a:rPr b="0" i="0" lang="en-US" sz="2100" u="none" cap="none" strike="noStrike">
                <a:solidFill>
                  <a:srgbClr val="E2E8F0"/>
                </a:solidFill>
                <a:latin typeface="Inter Light"/>
                <a:ea typeface="Inter Light"/>
                <a:cs typeface="Inter Light"/>
                <a:sym typeface="Inter Light"/>
              </a:rPr>
              <a:t>2026 LATIN AMERICA AGENCY MEETING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pic>
        <p:nvPicPr>
          <p:cNvPr descr="image.png" id="291" name="Google Shape;291;p21"/>
          <p:cNvPicPr preferRelativeResize="0"/>
          <p:nvPr/>
        </p:nvPicPr>
        <p:blipFill rotWithShape="1">
          <a:blip r:embed="rId3">
            <a:alphaModFix/>
          </a:blip>
          <a:srcRect b="0" l="0" r="0" t="0"/>
          <a:stretch/>
        </p:blipFill>
        <p:spPr>
          <a:xfrm>
            <a:off x="0" y="0"/>
            <a:ext cx="12218642" cy="6858000"/>
          </a:xfrm>
          <a:prstGeom prst="rect">
            <a:avLst/>
          </a:prstGeom>
          <a:noFill/>
          <a:ln>
            <a:noFill/>
          </a:ln>
        </p:spPr>
      </p:pic>
      <p:sp>
        <p:nvSpPr>
          <p:cNvPr id="292" name="Google Shape;292;p21"/>
          <p:cNvSpPr txBox="1"/>
          <p:nvPr/>
        </p:nvSpPr>
        <p:spPr>
          <a:xfrm>
            <a:off x="571500" y="476250"/>
            <a:ext cx="11601450" cy="48474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50"/>
              <a:buFont typeface="Arial"/>
              <a:buNone/>
            </a:pPr>
            <a:r>
              <a:rPr b="1" i="0" lang="en-US" sz="3150" u="none" cap="none" strike="noStrike">
                <a:solidFill>
                  <a:srgbClr val="004B24"/>
                </a:solidFill>
                <a:latin typeface="Montserrat"/>
                <a:ea typeface="Montserrat"/>
                <a:cs typeface="Montserrat"/>
                <a:sym typeface="Montserrat"/>
              </a:rPr>
              <a:t>2025 Why can’t achieve KPI</a:t>
            </a:r>
            <a:endParaRPr b="1" i="0" sz="3150" u="none" cap="none" strike="noStrike">
              <a:solidFill>
                <a:srgbClr val="004B24"/>
              </a:solidFill>
              <a:latin typeface="Montserrat"/>
              <a:ea typeface="Montserrat"/>
              <a:cs typeface="Montserrat"/>
              <a:sym typeface="Montserrat"/>
            </a:endParaRPr>
          </a:p>
        </p:txBody>
      </p:sp>
      <p:sp>
        <p:nvSpPr>
          <p:cNvPr id="293" name="Google Shape;293;p21"/>
          <p:cNvSpPr/>
          <p:nvPr/>
        </p:nvSpPr>
        <p:spPr>
          <a:xfrm>
            <a:off x="571500" y="1066800"/>
            <a:ext cx="11049000" cy="28575"/>
          </a:xfrm>
          <a:prstGeom prst="rect">
            <a:avLst/>
          </a:prstGeom>
          <a:solidFill>
            <a:srgbClr val="009B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4" name="Google Shape;294;p21"/>
          <p:cNvSpPr/>
          <p:nvPr/>
        </p:nvSpPr>
        <p:spPr>
          <a:xfrm>
            <a:off x="5407349" y="2967335"/>
            <a:ext cx="1377301" cy="9233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5400" u="none" cap="none" strike="noStrike">
                <a:solidFill>
                  <a:schemeClr val="dk1"/>
                </a:solidFill>
                <a:latin typeface="Calibri"/>
                <a:ea typeface="Calibri"/>
                <a:cs typeface="Calibri"/>
                <a:sym typeface="Calibri"/>
              </a:rPr>
              <a:t>N/A</a:t>
            </a:r>
            <a:endParaRPr/>
          </a:p>
        </p:txBody>
      </p:sp>
      <p:pic>
        <p:nvPicPr>
          <p:cNvPr id="295" name="Google Shape;295;p21"/>
          <p:cNvPicPr preferRelativeResize="0"/>
          <p:nvPr/>
        </p:nvPicPr>
        <p:blipFill rotWithShape="1">
          <a:blip r:embed="rId4">
            <a:alphaModFix/>
          </a:blip>
          <a:srcRect b="0" l="0" r="0" t="0"/>
          <a:stretch/>
        </p:blipFill>
        <p:spPr>
          <a:xfrm>
            <a:off x="26642" y="6486140"/>
            <a:ext cx="3174695" cy="27715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pic>
        <p:nvPicPr>
          <p:cNvPr descr="image.png" id="300" name="Google Shape;300;p22"/>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301" name="Google Shape;301;p22"/>
          <p:cNvPicPr preferRelativeResize="0"/>
          <p:nvPr/>
        </p:nvPicPr>
        <p:blipFill rotWithShape="1">
          <a:blip r:embed="rId4">
            <a:alphaModFix/>
          </a:blip>
          <a:srcRect b="0" l="0" r="0" t="0"/>
          <a:stretch/>
        </p:blipFill>
        <p:spPr>
          <a:xfrm>
            <a:off x="571500" y="1238250"/>
            <a:ext cx="11049000" cy="276225"/>
          </a:xfrm>
          <a:prstGeom prst="rect">
            <a:avLst/>
          </a:prstGeom>
          <a:noFill/>
          <a:ln>
            <a:noFill/>
          </a:ln>
        </p:spPr>
      </p:pic>
      <p:pic>
        <p:nvPicPr>
          <p:cNvPr descr="image.png" id="302" name="Google Shape;302;p22"/>
          <p:cNvPicPr preferRelativeResize="0"/>
          <p:nvPr/>
        </p:nvPicPr>
        <p:blipFill rotWithShape="1">
          <a:blip r:embed="rId5">
            <a:alphaModFix/>
          </a:blip>
          <a:srcRect b="0" l="0" r="0" t="0"/>
          <a:stretch/>
        </p:blipFill>
        <p:spPr>
          <a:xfrm>
            <a:off x="571500" y="3771304"/>
            <a:ext cx="11049000" cy="276225"/>
          </a:xfrm>
          <a:prstGeom prst="rect">
            <a:avLst/>
          </a:prstGeom>
          <a:noFill/>
          <a:ln>
            <a:noFill/>
          </a:ln>
        </p:spPr>
      </p:pic>
      <p:graphicFrame>
        <p:nvGraphicFramePr>
          <p:cNvPr id="303" name="Google Shape;303;p22"/>
          <p:cNvGraphicFramePr/>
          <p:nvPr/>
        </p:nvGraphicFramePr>
        <p:xfrm>
          <a:off x="571500" y="1514475"/>
          <a:ext cx="3000000" cy="3000000"/>
        </p:xfrm>
        <a:graphic>
          <a:graphicData uri="http://schemas.openxmlformats.org/drawingml/2006/table">
            <a:tbl>
              <a:tblPr>
                <a:noFill/>
                <a:tableStyleId>{F8652E3D-F4D2-4C81-8D7A-33D7680A0745}</a:tableStyleId>
              </a:tblPr>
              <a:tblGrid>
                <a:gridCol w="1841400"/>
                <a:gridCol w="1227550"/>
                <a:gridCol w="1227550"/>
                <a:gridCol w="6752500"/>
              </a:tblGrid>
              <a:tr h="413275">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ITEM</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202</a:t>
                      </a:r>
                      <a:r>
                        <a:rPr lang="en-US" sz="1200" u="none" cap="none" strike="noStrike">
                          <a:solidFill>
                            <a:srgbClr val="FFFFFF"/>
                          </a:solidFill>
                          <a:latin typeface="Roboto"/>
                          <a:ea typeface="Roboto"/>
                          <a:cs typeface="Roboto"/>
                          <a:sym typeface="Roboto"/>
                        </a:rPr>
                        <a:t>5</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202</a:t>
                      </a:r>
                      <a:r>
                        <a:rPr lang="en-US" sz="1200" u="none" cap="none" strike="noStrike">
                          <a:solidFill>
                            <a:srgbClr val="FFFFFF"/>
                          </a:solidFill>
                          <a:latin typeface="Roboto"/>
                          <a:ea typeface="Roboto"/>
                          <a:cs typeface="Roboto"/>
                          <a:sym typeface="Roboto"/>
                        </a:rPr>
                        <a:t>6 KPI</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Action Plan in 2026</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r>
              <a:tr h="413275">
                <a:tc>
                  <a:txBody>
                    <a:bodyPr/>
                    <a:lstStyle/>
                    <a:p>
                      <a:pPr indent="0" lvl="0" marL="0" marR="0" rtl="0" algn="ctr">
                        <a:lnSpc>
                          <a:spcPct val="100000"/>
                        </a:lnSpc>
                        <a:spcBef>
                          <a:spcPts val="0"/>
                        </a:spcBef>
                        <a:spcAft>
                          <a:spcPts val="0"/>
                        </a:spcAft>
                        <a:buClr>
                          <a:srgbClr val="000000"/>
                        </a:buClr>
                        <a:buSzPts val="1000"/>
                        <a:buFont typeface="Arial"/>
                        <a:buNone/>
                      </a:pPr>
                      <a:r>
                        <a:rPr b="0" i="0" lang="en-US" sz="1300" u="none" cap="none" strike="noStrike">
                          <a:solidFill>
                            <a:srgbClr val="333333"/>
                          </a:solidFill>
                          <a:latin typeface="Roboto"/>
                          <a:ea typeface="Roboto"/>
                          <a:cs typeface="Roboto"/>
                          <a:sym typeface="Roboto"/>
                        </a:rPr>
                        <a:t>Storage</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latin typeface="Roboto"/>
                          <a:ea typeface="Roboto"/>
                          <a:cs typeface="Roboto"/>
                          <a:sym typeface="Roboto"/>
                        </a:rPr>
                        <a:t>USD 4.254</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latin typeface="Roboto"/>
                          <a:ea typeface="Roboto"/>
                          <a:cs typeface="Roboto"/>
                          <a:sym typeface="Roboto"/>
                        </a:rPr>
                        <a:t>USD 25.692</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b="0" i="0" lang="en-US" sz="1100" u="none" cap="none" strike="noStrike">
                          <a:solidFill>
                            <a:srgbClr val="000000"/>
                          </a:solidFill>
                          <a:latin typeface="Roboto"/>
                          <a:ea typeface="Roboto"/>
                          <a:cs typeface="Roboto"/>
                          <a:sym typeface="Roboto"/>
                        </a:rPr>
                        <a:t>1600 TEUs free. Since we are SURPLUS area; we need support to increase empty reposition.</a:t>
                      </a:r>
                      <a:endParaRPr sz="11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13275">
                <a:tc>
                  <a:txBody>
                    <a:bodyPr/>
                    <a:lstStyle/>
                    <a:p>
                      <a:pPr indent="0" lvl="0" marL="0" marR="0" rtl="0" algn="ctr">
                        <a:lnSpc>
                          <a:spcPct val="100000"/>
                        </a:lnSpc>
                        <a:spcBef>
                          <a:spcPts val="0"/>
                        </a:spcBef>
                        <a:spcAft>
                          <a:spcPts val="0"/>
                        </a:spcAft>
                        <a:buClr>
                          <a:srgbClr val="000000"/>
                        </a:buClr>
                        <a:buSzPts val="1000"/>
                        <a:buFont typeface="Arial"/>
                        <a:buNone/>
                      </a:pPr>
                      <a:r>
                        <a:rPr b="0" i="0" lang="en-US" sz="1300" u="none" cap="none" strike="noStrike">
                          <a:solidFill>
                            <a:srgbClr val="333333"/>
                          </a:solidFill>
                          <a:latin typeface="Roboto"/>
                          <a:ea typeface="Roboto"/>
                          <a:cs typeface="Roboto"/>
                          <a:sym typeface="Roboto"/>
                        </a:rPr>
                        <a:t>Lift on/off</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latin typeface="Roboto"/>
                          <a:ea typeface="Roboto"/>
                          <a:cs typeface="Roboto"/>
                          <a:sym typeface="Roboto"/>
                        </a:rPr>
                        <a:t>USD 2.036</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latin typeface="Roboto"/>
                          <a:ea typeface="Roboto"/>
                          <a:cs typeface="Roboto"/>
                          <a:sym typeface="Roboto"/>
                        </a:rPr>
                        <a:t>USD 29.232</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0" i="0" lang="en-US" sz="1100" u="none" cap="none" strike="noStrike">
                          <a:solidFill>
                            <a:srgbClr val="000000"/>
                          </a:solidFill>
                          <a:latin typeface="Roboto"/>
                          <a:ea typeface="Roboto"/>
                          <a:cs typeface="Roboto"/>
                          <a:sym typeface="Roboto"/>
                        </a:rPr>
                        <a:t>To avoid exceed our free pool (1600 TEUs) and Deliver empties to external depot, we must increase our empty reposition. Additionally, we have SALE units, so we suggest to charge LOLO cost to buyers  </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r>
              <a:tr h="413275">
                <a:tc>
                  <a:txBody>
                    <a:bodyPr/>
                    <a:lstStyle/>
                    <a:p>
                      <a:pPr indent="0" lvl="0" marL="0" marR="0" rtl="0" algn="ctr">
                        <a:lnSpc>
                          <a:spcPct val="100000"/>
                        </a:lnSpc>
                        <a:spcBef>
                          <a:spcPts val="0"/>
                        </a:spcBef>
                        <a:spcAft>
                          <a:spcPts val="0"/>
                        </a:spcAft>
                        <a:buClr>
                          <a:srgbClr val="000000"/>
                        </a:buClr>
                        <a:buSzPts val="1000"/>
                        <a:buFont typeface="Arial"/>
                        <a:buNone/>
                      </a:pPr>
                      <a:r>
                        <a:rPr b="0" i="0" lang="en-US" sz="1300" u="none" cap="none" strike="noStrike">
                          <a:solidFill>
                            <a:srgbClr val="333333"/>
                          </a:solidFill>
                          <a:latin typeface="Roboto"/>
                          <a:ea typeface="Roboto"/>
                          <a:cs typeface="Roboto"/>
                          <a:sym typeface="Roboto"/>
                        </a:rPr>
                        <a:t>Reposition</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latin typeface="Roboto"/>
                          <a:ea typeface="Roboto"/>
                          <a:cs typeface="Roboto"/>
                          <a:sym typeface="Roboto"/>
                        </a:rPr>
                        <a:t>USD 12.255</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latin typeface="Roboto"/>
                          <a:ea typeface="Roboto"/>
                          <a:cs typeface="Roboto"/>
                          <a:sym typeface="Roboto"/>
                        </a:rPr>
                        <a:t>USD 438.000</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b="0" i="0" lang="en-US" sz="1100" u="none" cap="none" strike="noStrike">
                          <a:solidFill>
                            <a:srgbClr val="000000"/>
                          </a:solidFill>
                          <a:latin typeface="Roboto"/>
                          <a:ea typeface="Roboto"/>
                          <a:cs typeface="Roboto"/>
                          <a:sym typeface="Roboto"/>
                        </a:rPr>
                        <a:t>Due to the feeder cost, to load empties, is more expensive than ocean Annual, we keep delivering the empty return to our main terminal TRP (ARBUE3)</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13275">
                <a:tc>
                  <a:txBody>
                    <a:bodyPr/>
                    <a:lstStyle/>
                    <a:p>
                      <a:pPr indent="0" lvl="0" marL="0" marR="0" rtl="0" algn="ctr">
                        <a:lnSpc>
                          <a:spcPct val="100000"/>
                        </a:lnSpc>
                        <a:spcBef>
                          <a:spcPts val="0"/>
                        </a:spcBef>
                        <a:spcAft>
                          <a:spcPts val="0"/>
                        </a:spcAft>
                        <a:buClr>
                          <a:srgbClr val="000000"/>
                        </a:buClr>
                        <a:buSzPts val="1000"/>
                        <a:buFont typeface="Arial"/>
                        <a:buNone/>
                      </a:pPr>
                      <a:r>
                        <a:rPr b="0" i="0" lang="en-US" sz="1300" u="none" cap="none" strike="noStrike">
                          <a:solidFill>
                            <a:srgbClr val="333333"/>
                          </a:solidFill>
                          <a:latin typeface="Roboto"/>
                          <a:ea typeface="Roboto"/>
                          <a:cs typeface="Roboto"/>
                          <a:sym typeface="Roboto"/>
                        </a:rPr>
                        <a:t>M &amp; R</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latin typeface="Roboto"/>
                          <a:ea typeface="Roboto"/>
                          <a:cs typeface="Roboto"/>
                          <a:sym typeface="Roboto"/>
                        </a:rPr>
                        <a:t>USD 0</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latin typeface="Roboto"/>
                          <a:ea typeface="Roboto"/>
                          <a:cs typeface="Roboto"/>
                          <a:sym typeface="Roboto"/>
                        </a:rPr>
                        <a:t>USD 804</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100" u="none" cap="none" strike="noStrike">
                          <a:solidFill>
                            <a:schemeClr val="dk1"/>
                          </a:solidFill>
                          <a:latin typeface="Roboto"/>
                          <a:ea typeface="Roboto"/>
                          <a:cs typeface="Roboto"/>
                          <a:sym typeface="Roboto"/>
                        </a:rPr>
                        <a:t>For emergency repair cases (full imp + full exp).</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r>
            </a:tbl>
          </a:graphicData>
        </a:graphic>
      </p:graphicFrame>
      <p:sp>
        <p:nvSpPr>
          <p:cNvPr id="304" name="Google Shape;304;p22"/>
          <p:cNvSpPr txBox="1"/>
          <p:nvPr/>
        </p:nvSpPr>
        <p:spPr>
          <a:xfrm>
            <a:off x="571500" y="381000"/>
            <a:ext cx="11601450" cy="52387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50"/>
              <a:buFont typeface="Arial"/>
              <a:buNone/>
            </a:pPr>
            <a:r>
              <a:rPr b="1" i="0" lang="en-US" sz="3150" u="none" cap="none" strike="noStrike">
                <a:solidFill>
                  <a:srgbClr val="004B24"/>
                </a:solidFill>
                <a:latin typeface="Montserrat"/>
                <a:ea typeface="Montserrat"/>
                <a:cs typeface="Montserrat"/>
                <a:sym typeface="Montserrat"/>
              </a:rPr>
              <a:t>ECD / IMD KPI</a:t>
            </a:r>
            <a:endParaRPr b="0" i="0" sz="1400" u="none" cap="none" strike="noStrike">
              <a:solidFill>
                <a:srgbClr val="000000"/>
              </a:solidFill>
              <a:latin typeface="Arial"/>
              <a:ea typeface="Arial"/>
              <a:cs typeface="Arial"/>
              <a:sym typeface="Arial"/>
            </a:endParaRPr>
          </a:p>
        </p:txBody>
      </p:sp>
      <p:sp>
        <p:nvSpPr>
          <p:cNvPr id="305" name="Google Shape;305;p22"/>
          <p:cNvSpPr/>
          <p:nvPr/>
        </p:nvSpPr>
        <p:spPr>
          <a:xfrm>
            <a:off x="571500" y="971550"/>
            <a:ext cx="11049000" cy="28575"/>
          </a:xfrm>
          <a:prstGeom prst="rect">
            <a:avLst/>
          </a:prstGeom>
          <a:solidFill>
            <a:srgbClr val="009B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aphicFrame>
        <p:nvGraphicFramePr>
          <p:cNvPr id="306" name="Google Shape;306;p22"/>
          <p:cNvGraphicFramePr/>
          <p:nvPr/>
        </p:nvGraphicFramePr>
        <p:xfrm>
          <a:off x="571500" y="4047529"/>
          <a:ext cx="3000000" cy="3000000"/>
        </p:xfrm>
        <a:graphic>
          <a:graphicData uri="http://schemas.openxmlformats.org/drawingml/2006/table">
            <a:tbl>
              <a:tblPr>
                <a:noFill/>
                <a:tableStyleId>{F8652E3D-F4D2-4C81-8D7A-33D7680A0745}</a:tableStyleId>
              </a:tblPr>
              <a:tblGrid>
                <a:gridCol w="1841400"/>
                <a:gridCol w="1227550"/>
                <a:gridCol w="1227550"/>
                <a:gridCol w="6752500"/>
              </a:tblGrid>
              <a:tr h="413275">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ITEM</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202</a:t>
                      </a:r>
                      <a:r>
                        <a:rPr lang="en-US" sz="1200" u="none" cap="none" strike="noStrike">
                          <a:solidFill>
                            <a:srgbClr val="FFFFFF"/>
                          </a:solidFill>
                          <a:latin typeface="Roboto"/>
                          <a:ea typeface="Roboto"/>
                          <a:cs typeface="Roboto"/>
                          <a:sym typeface="Roboto"/>
                        </a:rPr>
                        <a:t>5</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202</a:t>
                      </a:r>
                      <a:r>
                        <a:rPr lang="en-US" sz="1200" u="none" cap="none" strike="noStrike">
                          <a:solidFill>
                            <a:srgbClr val="FFFFFF"/>
                          </a:solidFill>
                          <a:latin typeface="Roboto"/>
                          <a:ea typeface="Roboto"/>
                          <a:cs typeface="Roboto"/>
                          <a:sym typeface="Roboto"/>
                        </a:rPr>
                        <a:t>6 KPI</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Action Plan in 2026</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r>
              <a:tr h="413275">
                <a:tc>
                  <a:txBody>
                    <a:bodyPr/>
                    <a:lstStyle/>
                    <a:p>
                      <a:pPr indent="0" lvl="0" marL="0" marR="0" rtl="0" algn="ctr">
                        <a:lnSpc>
                          <a:spcPct val="100000"/>
                        </a:lnSpc>
                        <a:spcBef>
                          <a:spcPts val="0"/>
                        </a:spcBef>
                        <a:spcAft>
                          <a:spcPts val="0"/>
                        </a:spcAft>
                        <a:buClr>
                          <a:srgbClr val="000000"/>
                        </a:buClr>
                        <a:buSzPts val="1000"/>
                        <a:buFont typeface="Arial"/>
                        <a:buNone/>
                      </a:pPr>
                      <a:r>
                        <a:rPr i="0" lang="en-US" sz="1300" u="none" cap="none" strike="noStrike">
                          <a:solidFill>
                            <a:srgbClr val="333333"/>
                          </a:solidFill>
                          <a:latin typeface="Roboto"/>
                          <a:ea typeface="Roboto"/>
                          <a:cs typeface="Roboto"/>
                          <a:sym typeface="Roboto"/>
                        </a:rPr>
                        <a:t>Cost Saving Project</a:t>
                      </a:r>
                      <a:endParaRPr i="0" sz="1300" u="none" cap="none" strike="noStrike">
                        <a:solidFill>
                          <a:srgbClr val="333333"/>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latin typeface="Roboto"/>
                          <a:ea typeface="Roboto"/>
                          <a:cs typeface="Roboto"/>
                          <a:sym typeface="Roboto"/>
                        </a:rPr>
                        <a:t>USD29,023.25</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a:latin typeface="Roboto"/>
                          <a:ea typeface="Roboto"/>
                          <a:cs typeface="Roboto"/>
                          <a:sym typeface="Roboto"/>
                        </a:rPr>
                        <a:t>N/A</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300" u="none" cap="none" strike="noStrike">
                          <a:latin typeface="Roboto"/>
                          <a:ea typeface="Roboto"/>
                          <a:cs typeface="Roboto"/>
                          <a:sym typeface="Roboto"/>
                        </a:rPr>
                        <a:t>As per current practice, discounts on Storage are requested systematically when any invoice exceeds USD3,000. (T/S +Mties not included). Discount percentage is on Terminal’s discretion. </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13275">
                <a:tc>
                  <a:txBody>
                    <a:bodyPr/>
                    <a:lstStyle/>
                    <a:p>
                      <a:pPr indent="0" lvl="0" marL="0" marR="0" rtl="0" algn="ctr">
                        <a:lnSpc>
                          <a:spcPct val="100000"/>
                        </a:lnSpc>
                        <a:spcBef>
                          <a:spcPts val="0"/>
                        </a:spcBef>
                        <a:spcAft>
                          <a:spcPts val="0"/>
                        </a:spcAft>
                        <a:buClr>
                          <a:srgbClr val="000000"/>
                        </a:buClr>
                        <a:buSzPts val="1000"/>
                        <a:buFont typeface="Arial"/>
                        <a:buNone/>
                      </a:pPr>
                      <a:r>
                        <a:rPr i="0" lang="en-US" sz="1300" u="none" cap="none" strike="noStrike">
                          <a:solidFill>
                            <a:srgbClr val="333333"/>
                          </a:solidFill>
                          <a:latin typeface="Roboto"/>
                          <a:ea typeface="Roboto"/>
                          <a:cs typeface="Roboto"/>
                          <a:sym typeface="Roboto"/>
                        </a:rPr>
                        <a:t>90% Onboard </a:t>
                      </a:r>
                      <a:endParaRPr sz="13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i="0" lang="en-US" sz="1300" u="none" cap="none" strike="noStrike">
                          <a:solidFill>
                            <a:srgbClr val="333333"/>
                          </a:solidFill>
                          <a:latin typeface="Roboto"/>
                          <a:ea typeface="Roboto"/>
                          <a:cs typeface="Roboto"/>
                          <a:sym typeface="Roboto"/>
                        </a:rPr>
                        <a:t>within 7 Days</a:t>
                      </a:r>
                      <a:endParaRPr i="0" sz="1300" u="none" cap="none" strike="noStrike">
                        <a:solidFill>
                          <a:srgbClr val="333333"/>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latin typeface="Roboto"/>
                          <a:ea typeface="Roboto"/>
                          <a:cs typeface="Roboto"/>
                          <a:sym typeface="Roboto"/>
                        </a:rPr>
                        <a:t>N/A</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latin typeface="Roboto"/>
                          <a:ea typeface="Roboto"/>
                          <a:cs typeface="Roboto"/>
                          <a:sym typeface="Roboto"/>
                        </a:rPr>
                        <a:t>N/A</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300" u="none" cap="none" strike="noStrike">
                          <a:latin typeface="Roboto"/>
                          <a:ea typeface="Roboto"/>
                          <a:cs typeface="Roboto"/>
                          <a:sym typeface="Roboto"/>
                        </a:rPr>
                        <a:t>T/S at BUE: the free time in AR is set as 14 days into contract.</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r>
              <a:tr h="413275">
                <a:tc>
                  <a:txBody>
                    <a:bodyPr/>
                    <a:lstStyle/>
                    <a:p>
                      <a:pPr indent="0" lvl="0" marL="0" marR="0" rtl="0" algn="ctr">
                        <a:lnSpc>
                          <a:spcPct val="100000"/>
                        </a:lnSpc>
                        <a:spcBef>
                          <a:spcPts val="0"/>
                        </a:spcBef>
                        <a:spcAft>
                          <a:spcPts val="0"/>
                        </a:spcAft>
                        <a:buClr>
                          <a:srgbClr val="000000"/>
                        </a:buClr>
                        <a:buSzPts val="1000"/>
                        <a:buFont typeface="Arial"/>
                        <a:buNone/>
                      </a:pPr>
                      <a:r>
                        <a:rPr i="0" lang="en-US" sz="1300" u="none" cap="none" strike="noStrike">
                          <a:solidFill>
                            <a:srgbClr val="333333"/>
                          </a:solidFill>
                          <a:latin typeface="Roboto"/>
                          <a:ea typeface="Roboto"/>
                          <a:cs typeface="Roboto"/>
                          <a:sym typeface="Roboto"/>
                        </a:rPr>
                        <a:t>No Personal Negligence</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a:latin typeface="Roboto"/>
                          <a:ea typeface="Roboto"/>
                          <a:cs typeface="Roboto"/>
                          <a:sym typeface="Roboto"/>
                        </a:rPr>
                        <a:t>N/A</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a:latin typeface="Roboto"/>
                          <a:ea typeface="Roboto"/>
                          <a:cs typeface="Roboto"/>
                          <a:sym typeface="Roboto"/>
                        </a:rPr>
                        <a:t>N/A</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300">
                          <a:latin typeface="Roboto"/>
                          <a:ea typeface="Roboto"/>
                          <a:cs typeface="Roboto"/>
                          <a:sym typeface="Roboto"/>
                        </a:rPr>
                        <a:t>N/A</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pic>
        <p:nvPicPr>
          <p:cNvPr id="307" name="Google Shape;307;p22"/>
          <p:cNvPicPr preferRelativeResize="0"/>
          <p:nvPr/>
        </p:nvPicPr>
        <p:blipFill rotWithShape="1">
          <a:blip r:embed="rId6">
            <a:alphaModFix/>
          </a:blip>
          <a:srcRect b="0" l="0" r="0" t="0"/>
          <a:stretch/>
        </p:blipFill>
        <p:spPr>
          <a:xfrm>
            <a:off x="75803" y="6477000"/>
            <a:ext cx="3174695" cy="27715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pic>
        <p:nvPicPr>
          <p:cNvPr descr="image.png" id="312" name="Google Shape;312;p23"/>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313" name="Google Shape;313;p23"/>
          <p:cNvPicPr preferRelativeResize="0"/>
          <p:nvPr/>
        </p:nvPicPr>
        <p:blipFill rotWithShape="1">
          <a:blip r:embed="rId4">
            <a:alphaModFix/>
          </a:blip>
          <a:srcRect b="0" l="0" r="0" t="0"/>
          <a:stretch/>
        </p:blipFill>
        <p:spPr>
          <a:xfrm>
            <a:off x="571500" y="1238250"/>
            <a:ext cx="11049000" cy="276225"/>
          </a:xfrm>
          <a:prstGeom prst="rect">
            <a:avLst/>
          </a:prstGeom>
          <a:noFill/>
          <a:ln>
            <a:noFill/>
          </a:ln>
        </p:spPr>
      </p:pic>
      <p:pic>
        <p:nvPicPr>
          <p:cNvPr descr="image.png" id="314" name="Google Shape;314;p23"/>
          <p:cNvPicPr preferRelativeResize="0"/>
          <p:nvPr/>
        </p:nvPicPr>
        <p:blipFill rotWithShape="1">
          <a:blip r:embed="rId5">
            <a:alphaModFix/>
          </a:blip>
          <a:srcRect b="0" l="0" r="0" t="0"/>
          <a:stretch/>
        </p:blipFill>
        <p:spPr>
          <a:xfrm>
            <a:off x="571500" y="3709987"/>
            <a:ext cx="11049000" cy="276225"/>
          </a:xfrm>
          <a:prstGeom prst="rect">
            <a:avLst/>
          </a:prstGeom>
          <a:noFill/>
          <a:ln>
            <a:noFill/>
          </a:ln>
        </p:spPr>
      </p:pic>
      <p:sp>
        <p:nvSpPr>
          <p:cNvPr id="315" name="Google Shape;315;p23"/>
          <p:cNvSpPr txBox="1"/>
          <p:nvPr/>
        </p:nvSpPr>
        <p:spPr>
          <a:xfrm>
            <a:off x="571500" y="381000"/>
            <a:ext cx="11601450" cy="52387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50"/>
              <a:buFont typeface="Arial"/>
              <a:buNone/>
            </a:pPr>
            <a:r>
              <a:rPr b="1" i="0" lang="en-US" sz="3150" u="none" cap="none" strike="noStrike">
                <a:solidFill>
                  <a:srgbClr val="004B24"/>
                </a:solidFill>
                <a:latin typeface="Montserrat"/>
                <a:ea typeface="Montserrat"/>
                <a:cs typeface="Montserrat"/>
                <a:sym typeface="Montserrat"/>
              </a:rPr>
              <a:t>OCD / OPD KPI</a:t>
            </a:r>
            <a:endParaRPr b="0" i="0" sz="1400" u="none" cap="none" strike="noStrike">
              <a:solidFill>
                <a:srgbClr val="000000"/>
              </a:solidFill>
              <a:latin typeface="Arial"/>
              <a:ea typeface="Arial"/>
              <a:cs typeface="Arial"/>
              <a:sym typeface="Arial"/>
            </a:endParaRPr>
          </a:p>
        </p:txBody>
      </p:sp>
      <p:sp>
        <p:nvSpPr>
          <p:cNvPr id="316" name="Google Shape;316;p23"/>
          <p:cNvSpPr/>
          <p:nvPr/>
        </p:nvSpPr>
        <p:spPr>
          <a:xfrm>
            <a:off x="571500" y="971550"/>
            <a:ext cx="11049000" cy="28575"/>
          </a:xfrm>
          <a:prstGeom prst="rect">
            <a:avLst/>
          </a:prstGeom>
          <a:solidFill>
            <a:srgbClr val="009B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aphicFrame>
        <p:nvGraphicFramePr>
          <p:cNvPr id="317" name="Google Shape;317;p23"/>
          <p:cNvGraphicFramePr/>
          <p:nvPr/>
        </p:nvGraphicFramePr>
        <p:xfrm>
          <a:off x="571500" y="1514475"/>
          <a:ext cx="3000000" cy="3000000"/>
        </p:xfrm>
        <a:graphic>
          <a:graphicData uri="http://schemas.openxmlformats.org/drawingml/2006/table">
            <a:tbl>
              <a:tblPr>
                <a:noFill/>
                <a:tableStyleId>{F8652E3D-F4D2-4C81-8D7A-33D7680A0745}</a:tableStyleId>
              </a:tblPr>
              <a:tblGrid>
                <a:gridCol w="1841400"/>
                <a:gridCol w="1227550"/>
                <a:gridCol w="1227550"/>
                <a:gridCol w="6752500"/>
              </a:tblGrid>
              <a:tr h="413275">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ITEM</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202</a:t>
                      </a:r>
                      <a:r>
                        <a:rPr lang="en-US" sz="1200" u="none" cap="none" strike="noStrike">
                          <a:solidFill>
                            <a:srgbClr val="FFFFFF"/>
                          </a:solidFill>
                          <a:latin typeface="Roboto"/>
                          <a:ea typeface="Roboto"/>
                          <a:cs typeface="Roboto"/>
                          <a:sym typeface="Roboto"/>
                        </a:rPr>
                        <a:t>5</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202</a:t>
                      </a:r>
                      <a:r>
                        <a:rPr lang="en-US" sz="1200" u="none" cap="none" strike="noStrike">
                          <a:solidFill>
                            <a:srgbClr val="FFFFFF"/>
                          </a:solidFill>
                          <a:latin typeface="Roboto"/>
                          <a:ea typeface="Roboto"/>
                          <a:cs typeface="Roboto"/>
                          <a:sym typeface="Roboto"/>
                        </a:rPr>
                        <a:t>6 KPI</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Action Plan in 2026</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r>
              <a:tr h="413275">
                <a:tc>
                  <a:txBody>
                    <a:bodyPr/>
                    <a:lstStyle/>
                    <a:p>
                      <a:pPr indent="0" lvl="0" marL="0" marR="0" rtl="0" algn="ctr">
                        <a:lnSpc>
                          <a:spcPct val="100000"/>
                        </a:lnSpc>
                        <a:spcBef>
                          <a:spcPts val="0"/>
                        </a:spcBef>
                        <a:spcAft>
                          <a:spcPts val="0"/>
                        </a:spcAft>
                        <a:buClr>
                          <a:srgbClr val="000000"/>
                        </a:buClr>
                        <a:buSzPts val="1000"/>
                        <a:buFont typeface="Arial"/>
                        <a:buNone/>
                      </a:pPr>
                      <a:r>
                        <a:rPr b="0" i="0" lang="en-US" sz="1100" u="none" cap="none" strike="noStrike">
                          <a:solidFill>
                            <a:srgbClr val="333333"/>
                          </a:solidFill>
                          <a:latin typeface="Roboto"/>
                          <a:ea typeface="Roboto"/>
                          <a:cs typeface="Roboto"/>
                          <a:sym typeface="Roboto"/>
                        </a:rPr>
                        <a:t>BOA</a:t>
                      </a:r>
                      <a:endParaRPr sz="11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u="none" cap="none" strike="noStrike">
                          <a:latin typeface="Roboto"/>
                          <a:ea typeface="Roboto"/>
                          <a:cs typeface="Roboto"/>
                          <a:sym typeface="Roboto"/>
                        </a:rPr>
                        <a:t>100 %</a:t>
                      </a:r>
                      <a:endParaRPr sz="11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000"/>
                        <a:buFont typeface="Arial"/>
                        <a:buNone/>
                      </a:pPr>
                      <a:r>
                        <a:rPr lang="en-US" sz="1100" u="none" cap="none" strike="noStrike">
                          <a:solidFill>
                            <a:schemeClr val="dk1"/>
                          </a:solidFill>
                          <a:latin typeface="Roboto"/>
                          <a:ea typeface="Roboto"/>
                          <a:cs typeface="Roboto"/>
                          <a:sym typeface="Roboto"/>
                        </a:rPr>
                        <a:t>Keep</a:t>
                      </a:r>
                      <a:endParaRPr sz="11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100" u="none" cap="none" strike="noStrike">
                          <a:latin typeface="Roboto"/>
                          <a:ea typeface="Roboto"/>
                          <a:cs typeface="Roboto"/>
                          <a:sym typeface="Roboto"/>
                        </a:rPr>
                        <a:t>ARBUE BW is set as MON-WED. However, berth is in most of cases free despite out of window unless cases of ESA Annuals overlap (main berth 680mts).</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13275">
                <a:tc>
                  <a:txBody>
                    <a:bodyPr/>
                    <a:lstStyle/>
                    <a:p>
                      <a:pPr indent="0" lvl="0" marL="0" marR="0" rtl="0" algn="ctr">
                        <a:lnSpc>
                          <a:spcPct val="100000"/>
                        </a:lnSpc>
                        <a:spcBef>
                          <a:spcPts val="0"/>
                        </a:spcBef>
                        <a:spcAft>
                          <a:spcPts val="0"/>
                        </a:spcAft>
                        <a:buClr>
                          <a:srgbClr val="000000"/>
                        </a:buClr>
                        <a:buSzPts val="1000"/>
                        <a:buFont typeface="Arial"/>
                        <a:buNone/>
                      </a:pPr>
                      <a:r>
                        <a:rPr b="0" i="0" lang="en-US" sz="1100" u="none" cap="none" strike="noStrike">
                          <a:solidFill>
                            <a:srgbClr val="333333"/>
                          </a:solidFill>
                          <a:latin typeface="Roboto"/>
                          <a:ea typeface="Roboto"/>
                          <a:cs typeface="Roboto"/>
                          <a:sym typeface="Roboto"/>
                        </a:rPr>
                        <a:t>Port Stay</a:t>
                      </a:r>
                      <a:endParaRPr sz="11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u="none" cap="none" strike="noStrike">
                          <a:latin typeface="Roboto"/>
                          <a:ea typeface="Roboto"/>
                          <a:cs typeface="Roboto"/>
                          <a:sym typeface="Roboto"/>
                        </a:rPr>
                        <a:t>100 %</a:t>
                      </a:r>
                      <a:endParaRPr sz="11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lang="en-US" sz="1100" u="none" cap="none" strike="noStrike">
                          <a:solidFill>
                            <a:schemeClr val="dk1"/>
                          </a:solidFill>
                          <a:latin typeface="Roboto"/>
                          <a:ea typeface="Roboto"/>
                          <a:cs typeface="Roboto"/>
                          <a:sym typeface="Roboto"/>
                        </a:rPr>
                        <a:t>Keep</a:t>
                      </a:r>
                      <a:endParaRPr sz="11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100" u="none" cap="none" strike="noStrike">
                          <a:latin typeface="Roboto"/>
                          <a:ea typeface="Roboto"/>
                          <a:cs typeface="Roboto"/>
                          <a:sym typeface="Roboto"/>
                        </a:rPr>
                        <a:t>Present KPI is manageable under current scenario of infrastructure and manpower unchanged during 2026.</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r>
              <a:tr h="413275">
                <a:tc>
                  <a:txBody>
                    <a:bodyPr/>
                    <a:lstStyle/>
                    <a:p>
                      <a:pPr indent="0" lvl="0" marL="0" marR="0" rtl="0" algn="ctr">
                        <a:lnSpc>
                          <a:spcPct val="100000"/>
                        </a:lnSpc>
                        <a:spcBef>
                          <a:spcPts val="0"/>
                        </a:spcBef>
                        <a:spcAft>
                          <a:spcPts val="0"/>
                        </a:spcAft>
                        <a:buClr>
                          <a:srgbClr val="000000"/>
                        </a:buClr>
                        <a:buSzPts val="1000"/>
                        <a:buFont typeface="Arial"/>
                        <a:buNone/>
                      </a:pPr>
                      <a:r>
                        <a:rPr b="0" lang="en-US" sz="1100" u="none" cap="none" strike="noStrike">
                          <a:latin typeface="Roboto"/>
                          <a:ea typeface="Roboto"/>
                          <a:cs typeface="Roboto"/>
                          <a:sym typeface="Roboto"/>
                        </a:rPr>
                        <a:t>Productivity</a:t>
                      </a:r>
                      <a:endParaRPr sz="11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u="none" cap="none" strike="noStrike">
                          <a:latin typeface="Roboto"/>
                          <a:ea typeface="Roboto"/>
                          <a:cs typeface="Roboto"/>
                          <a:sym typeface="Roboto"/>
                        </a:rPr>
                        <a:t>100%</a:t>
                      </a:r>
                      <a:endParaRPr/>
                    </a:p>
                    <a:p>
                      <a:pPr indent="0" lvl="0" marL="0" marR="0" rtl="0" algn="ctr">
                        <a:lnSpc>
                          <a:spcPct val="100000"/>
                        </a:lnSpc>
                        <a:spcBef>
                          <a:spcPts val="0"/>
                        </a:spcBef>
                        <a:spcAft>
                          <a:spcPts val="0"/>
                        </a:spcAft>
                        <a:buClr>
                          <a:srgbClr val="000000"/>
                        </a:buClr>
                        <a:buSzPts val="1000"/>
                        <a:buFont typeface="Arial"/>
                        <a:buNone/>
                      </a:pPr>
                      <a:r>
                        <a:rPr lang="en-US" sz="1100" u="none" cap="none" strike="noStrike">
                          <a:latin typeface="Roboto"/>
                          <a:ea typeface="Roboto"/>
                          <a:cs typeface="Roboto"/>
                          <a:sym typeface="Roboto"/>
                        </a:rPr>
                        <a:t>(58.4mph)</a:t>
                      </a:r>
                      <a:endParaRPr sz="11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u="none" cap="none" strike="noStrike">
                          <a:latin typeface="Roboto"/>
                          <a:ea typeface="Roboto"/>
                          <a:cs typeface="Roboto"/>
                          <a:sym typeface="Roboto"/>
                        </a:rPr>
                        <a:t>KPI 57MPH</a:t>
                      </a:r>
                      <a:endParaRPr/>
                    </a:p>
                    <a:p>
                      <a:pPr indent="0" lvl="0" marL="0" marR="0" rtl="0" algn="ctr">
                        <a:lnSpc>
                          <a:spcPct val="100000"/>
                        </a:lnSpc>
                        <a:spcBef>
                          <a:spcPts val="0"/>
                        </a:spcBef>
                        <a:spcAft>
                          <a:spcPts val="0"/>
                        </a:spcAft>
                        <a:buClr>
                          <a:srgbClr val="000000"/>
                        </a:buClr>
                        <a:buSzPts val="1000"/>
                        <a:buFont typeface="Arial"/>
                        <a:buNone/>
                      </a:pPr>
                      <a:r>
                        <a:rPr lang="en-US" sz="1100" u="none" cap="none" strike="noStrike">
                          <a:latin typeface="Roboto"/>
                          <a:ea typeface="Roboto"/>
                          <a:cs typeface="Roboto"/>
                          <a:sym typeface="Roboto"/>
                        </a:rPr>
                        <a:t>Keep</a:t>
                      </a:r>
                      <a:endParaRPr sz="11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100" u="none" cap="none" strike="noStrike">
                          <a:latin typeface="Roboto"/>
                          <a:ea typeface="Roboto"/>
                          <a:cs typeface="Roboto"/>
                          <a:sym typeface="Roboto"/>
                        </a:rPr>
                        <a:t>TPE KPI 57MPH &amp; Terminal prod KPI is set as 70MPH as per contract terms. Terminal shore equipment will remain without change during this period. Reason to keep same KPI. </a:t>
                      </a:r>
                      <a:endParaRPr sz="11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318" name="Google Shape;318;p23"/>
          <p:cNvGraphicFramePr/>
          <p:nvPr/>
        </p:nvGraphicFramePr>
        <p:xfrm>
          <a:off x="571500" y="3986212"/>
          <a:ext cx="3000000" cy="3000000"/>
        </p:xfrm>
        <a:graphic>
          <a:graphicData uri="http://schemas.openxmlformats.org/drawingml/2006/table">
            <a:tbl>
              <a:tblPr>
                <a:noFill/>
                <a:tableStyleId>{F8652E3D-F4D2-4C81-8D7A-33D7680A0745}</a:tableStyleId>
              </a:tblPr>
              <a:tblGrid>
                <a:gridCol w="1841400"/>
                <a:gridCol w="1227550"/>
                <a:gridCol w="1227550"/>
                <a:gridCol w="6752500"/>
              </a:tblGrid>
              <a:tr h="413275">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ITEM</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202</a:t>
                      </a:r>
                      <a:r>
                        <a:rPr lang="en-US" sz="1200" u="none" cap="none" strike="noStrike">
                          <a:solidFill>
                            <a:srgbClr val="FFFFFF"/>
                          </a:solidFill>
                          <a:latin typeface="Roboto"/>
                          <a:ea typeface="Roboto"/>
                          <a:cs typeface="Roboto"/>
                          <a:sym typeface="Roboto"/>
                        </a:rPr>
                        <a:t>5</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202</a:t>
                      </a:r>
                      <a:r>
                        <a:rPr lang="en-US" sz="1200" u="none" cap="none" strike="noStrike">
                          <a:solidFill>
                            <a:srgbClr val="FFFFFF"/>
                          </a:solidFill>
                          <a:latin typeface="Roboto"/>
                          <a:ea typeface="Roboto"/>
                          <a:cs typeface="Roboto"/>
                          <a:sym typeface="Roboto"/>
                        </a:rPr>
                        <a:t>6 KPI</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Action Plan in 2026</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r>
              <a:tr h="413275">
                <a:tc>
                  <a:txBody>
                    <a:bodyPr/>
                    <a:lstStyle/>
                    <a:p>
                      <a:pPr indent="0" lvl="0" marL="0" marR="0" rtl="0" algn="ctr">
                        <a:lnSpc>
                          <a:spcPct val="100000"/>
                        </a:lnSpc>
                        <a:spcBef>
                          <a:spcPts val="0"/>
                        </a:spcBef>
                        <a:spcAft>
                          <a:spcPts val="0"/>
                        </a:spcAft>
                        <a:buClr>
                          <a:srgbClr val="000000"/>
                        </a:buClr>
                        <a:buSzPts val="1000"/>
                        <a:buFont typeface="Arial"/>
                        <a:buNone/>
                      </a:pPr>
                      <a:r>
                        <a:rPr i="0" lang="en-US" sz="1100" u="none" cap="none" strike="noStrike">
                          <a:solidFill>
                            <a:srgbClr val="333333"/>
                          </a:solidFill>
                          <a:latin typeface="Roboto"/>
                          <a:ea typeface="Roboto"/>
                          <a:cs typeface="Roboto"/>
                          <a:sym typeface="Roboto"/>
                        </a:rPr>
                        <a:t>Incentive</a:t>
                      </a:r>
                      <a:endParaRPr sz="11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u="none" cap="none" strike="noStrike">
                          <a:latin typeface="Roboto"/>
                          <a:ea typeface="Roboto"/>
                          <a:cs typeface="Roboto"/>
                          <a:sym typeface="Roboto"/>
                        </a:rPr>
                        <a:t>Fm MAY 2025</a:t>
                      </a:r>
                      <a:endParaRPr sz="11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u="none" cap="none" strike="noStrike">
                          <a:latin typeface="Roboto"/>
                          <a:ea typeface="Roboto"/>
                          <a:cs typeface="Roboto"/>
                          <a:sym typeface="Roboto"/>
                        </a:rPr>
                        <a:t>To APRIL 2026</a:t>
                      </a:r>
                      <a:endParaRPr sz="11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100" u="none" cap="none" strike="noStrike">
                          <a:latin typeface="Roboto"/>
                          <a:ea typeface="Roboto"/>
                          <a:cs typeface="Roboto"/>
                          <a:sym typeface="Roboto"/>
                        </a:rPr>
                        <a:t>Calculated from May 2025 to Apr 2026. (fm 25.001 – 30.000 = USD 6,00 x box).</a:t>
                      </a:r>
                      <a:endParaRPr/>
                    </a:p>
                    <a:p>
                      <a:pPr indent="0" lvl="0" marL="0" marR="0" rtl="0" algn="l">
                        <a:lnSpc>
                          <a:spcPct val="100000"/>
                        </a:lnSpc>
                        <a:spcBef>
                          <a:spcPts val="0"/>
                        </a:spcBef>
                        <a:spcAft>
                          <a:spcPts val="0"/>
                        </a:spcAft>
                        <a:buClr>
                          <a:srgbClr val="000000"/>
                        </a:buClr>
                        <a:buSzPts val="1000"/>
                        <a:buFont typeface="Arial"/>
                        <a:buNone/>
                      </a:pPr>
                      <a:r>
                        <a:rPr lang="en-US" sz="1100" u="none" cap="none" strike="noStrike">
                          <a:latin typeface="Roboto"/>
                          <a:ea typeface="Roboto"/>
                          <a:cs typeface="Roboto"/>
                          <a:sym typeface="Roboto"/>
                        </a:rPr>
                        <a:t>Currently in process of cargo development. Previous Rebate amount received April 2025: USD171,606</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13275">
                <a:tc>
                  <a:txBody>
                    <a:bodyPr/>
                    <a:lstStyle/>
                    <a:p>
                      <a:pPr indent="0" lvl="0" marL="0" marR="0" rtl="0" algn="ctr">
                        <a:lnSpc>
                          <a:spcPct val="100000"/>
                        </a:lnSpc>
                        <a:spcBef>
                          <a:spcPts val="0"/>
                        </a:spcBef>
                        <a:spcAft>
                          <a:spcPts val="0"/>
                        </a:spcAft>
                        <a:buClr>
                          <a:srgbClr val="000000"/>
                        </a:buClr>
                        <a:buSzPts val="1100"/>
                        <a:buFont typeface="Arial"/>
                        <a:buNone/>
                      </a:pPr>
                      <a:r>
                        <a:rPr i="0" lang="en-US" sz="1100" u="none" cap="none" strike="noStrike">
                          <a:solidFill>
                            <a:srgbClr val="333333"/>
                          </a:solidFill>
                          <a:latin typeface="Roboto"/>
                          <a:ea typeface="Roboto"/>
                          <a:cs typeface="Roboto"/>
                          <a:sym typeface="Roboto"/>
                        </a:rPr>
                        <a:t>Empty Storage</a:t>
                      </a:r>
                      <a:endParaRPr sz="11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u="none" cap="none" strike="noStrike">
                          <a:latin typeface="Roboto"/>
                          <a:ea typeface="Roboto"/>
                          <a:cs typeface="Roboto"/>
                          <a:sym typeface="Roboto"/>
                        </a:rPr>
                        <a:t>1,600 Teu</a:t>
                      </a:r>
                      <a:endParaRPr sz="11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u="none" cap="none" strike="noStrike">
                          <a:latin typeface="Roboto"/>
                          <a:ea typeface="Roboto"/>
                          <a:cs typeface="Roboto"/>
                          <a:sym typeface="Roboto"/>
                        </a:rPr>
                        <a:t>1,600 Teu</a:t>
                      </a:r>
                      <a:endParaRPr sz="11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100" u="none" cap="none" strike="noStrike">
                          <a:latin typeface="Roboto"/>
                          <a:ea typeface="Roboto"/>
                          <a:cs typeface="Roboto"/>
                          <a:sym typeface="Roboto"/>
                        </a:rPr>
                        <a:t>1600Teus Free pool. Increases of free quota due to Schedule disorder is beyond our control. Monitor and reinforce our EMPTY REPO OUT</a:t>
                      </a:r>
                      <a:endParaRPr sz="11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r>
              <a:tr h="413275">
                <a:tc>
                  <a:txBody>
                    <a:bodyPr/>
                    <a:lstStyle/>
                    <a:p>
                      <a:pPr indent="0" lvl="0" marL="0" marR="0" rtl="0" algn="ctr">
                        <a:lnSpc>
                          <a:spcPct val="100000"/>
                        </a:lnSpc>
                        <a:spcBef>
                          <a:spcPts val="0"/>
                        </a:spcBef>
                        <a:spcAft>
                          <a:spcPts val="0"/>
                        </a:spcAft>
                        <a:buClr>
                          <a:srgbClr val="000000"/>
                        </a:buClr>
                        <a:buSzPts val="1000"/>
                        <a:buFont typeface="Arial"/>
                        <a:buNone/>
                      </a:pPr>
                      <a:r>
                        <a:rPr i="0" lang="en-US" sz="1100" u="none" cap="none" strike="noStrike">
                          <a:solidFill>
                            <a:srgbClr val="333333"/>
                          </a:solidFill>
                          <a:latin typeface="Roboto"/>
                          <a:ea typeface="Roboto"/>
                          <a:cs typeface="Roboto"/>
                          <a:sym typeface="Roboto"/>
                        </a:rPr>
                        <a:t>Rate Reduction</a:t>
                      </a:r>
                      <a:endParaRPr sz="11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Roboto"/>
                          <a:ea typeface="Roboto"/>
                          <a:cs typeface="Roboto"/>
                          <a:sym typeface="Roboto"/>
                        </a:rPr>
                        <a:t>NIL</a:t>
                      </a:r>
                      <a:endParaRPr b="0" i="0" sz="1100" u="none" cap="none" strike="noStrike">
                        <a:solidFill>
                          <a:srgbClr val="000000"/>
                        </a:solidFill>
                        <a:latin typeface="Roboto"/>
                        <a:ea typeface="Roboto"/>
                        <a:cs typeface="Roboto"/>
                        <a:sym typeface="Roboto"/>
                      </a:endParaRPr>
                    </a:p>
                  </a:txBody>
                  <a:tcPr marT="7050" marB="0" marR="7050" marL="70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Roboto"/>
                          <a:ea typeface="Roboto"/>
                          <a:cs typeface="Roboto"/>
                          <a:sym typeface="Roboto"/>
                        </a:rPr>
                        <a:t>NIL</a:t>
                      </a:r>
                      <a:endParaRPr b="0" i="0" sz="1100" u="none" cap="none" strike="noStrike">
                        <a:solidFill>
                          <a:srgbClr val="000000"/>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100" u="none" cap="none" strike="noStrike">
                          <a:latin typeface="Roboto"/>
                          <a:ea typeface="Roboto"/>
                          <a:cs typeface="Roboto"/>
                          <a:sym typeface="Roboto"/>
                        </a:rPr>
                        <a:t>Terminal rates extensión freezed until 20270531</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pic>
        <p:nvPicPr>
          <p:cNvPr id="319" name="Google Shape;319;p23"/>
          <p:cNvPicPr preferRelativeResize="0"/>
          <p:nvPr/>
        </p:nvPicPr>
        <p:blipFill rotWithShape="1">
          <a:blip r:embed="rId6">
            <a:alphaModFix/>
          </a:blip>
          <a:srcRect b="0" l="0" r="0" t="0"/>
          <a:stretch/>
        </p:blipFill>
        <p:spPr>
          <a:xfrm>
            <a:off x="183958" y="6475604"/>
            <a:ext cx="3174695" cy="27715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pic>
        <p:nvPicPr>
          <p:cNvPr descr="image.png" id="324" name="Google Shape;324;p2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25" name="Google Shape;325;p24"/>
          <p:cNvSpPr txBox="1"/>
          <p:nvPr/>
        </p:nvSpPr>
        <p:spPr>
          <a:xfrm>
            <a:off x="295275" y="1796355"/>
            <a:ext cx="11601450" cy="838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400"/>
              <a:buFont typeface="Arial"/>
              <a:buNone/>
            </a:pPr>
            <a:r>
              <a:rPr b="1" i="0" lang="en-US" sz="5400" u="none" cap="none" strike="noStrike">
                <a:solidFill>
                  <a:srgbClr val="FFFFFF"/>
                </a:solidFill>
                <a:latin typeface="Montserrat"/>
                <a:ea typeface="Montserrat"/>
                <a:cs typeface="Montserrat"/>
                <a:sym typeface="Montserrat"/>
              </a:rPr>
              <a:t>2026 Strategy</a:t>
            </a:r>
            <a:endParaRPr b="0" i="0" sz="1400" u="none" cap="none" strike="noStrike">
              <a:solidFill>
                <a:srgbClr val="000000"/>
              </a:solidFill>
              <a:latin typeface="Arial"/>
              <a:ea typeface="Arial"/>
              <a:cs typeface="Arial"/>
              <a:sym typeface="Arial"/>
            </a:endParaRPr>
          </a:p>
        </p:txBody>
      </p:sp>
      <p:sp>
        <p:nvSpPr>
          <p:cNvPr id="326" name="Google Shape;326;p24"/>
          <p:cNvSpPr txBox="1"/>
          <p:nvPr/>
        </p:nvSpPr>
        <p:spPr>
          <a:xfrm>
            <a:off x="571500" y="3091755"/>
            <a:ext cx="11049000" cy="426690"/>
          </a:xfrm>
          <a:prstGeom prst="rect">
            <a:avLst/>
          </a:prstGeom>
          <a:noFill/>
          <a:ln>
            <a:noFill/>
          </a:ln>
        </p:spPr>
        <p:txBody>
          <a:bodyPr anchorCtr="0" anchor="t" bIns="0" lIns="0" spcFirstLastPara="1" rIns="0" wrap="square" tIns="0">
            <a:spAutoFit/>
          </a:bodyPr>
          <a:lstStyle/>
          <a:p>
            <a:pPr indent="0" lvl="0" marL="0" marR="0" rtl="0" algn="ctr">
              <a:lnSpc>
                <a:spcPct val="159952"/>
              </a:lnSpc>
              <a:spcBef>
                <a:spcPts val="0"/>
              </a:spcBef>
              <a:spcAft>
                <a:spcPts val="0"/>
              </a:spcAft>
              <a:buClr>
                <a:srgbClr val="000000"/>
              </a:buClr>
              <a:buSzPts val="2100"/>
              <a:buFont typeface="Arial"/>
              <a:buNone/>
            </a:pPr>
            <a:r>
              <a:rPr b="0" i="0" lang="en-US" sz="2100" u="none" cap="none" strike="noStrike">
                <a:solidFill>
                  <a:srgbClr val="86EFAC"/>
                </a:solidFill>
                <a:latin typeface="Roboto Light"/>
                <a:ea typeface="Roboto Light"/>
                <a:cs typeface="Roboto Light"/>
                <a:sym typeface="Roboto Light"/>
              </a:rPr>
              <a:t>How to Achieve KPI Goals</a:t>
            </a:r>
            <a:endParaRPr b="0" i="0" sz="1400" u="none" cap="none" strike="noStrike">
              <a:solidFill>
                <a:srgbClr val="000000"/>
              </a:solidFill>
              <a:latin typeface="Arial"/>
              <a:ea typeface="Arial"/>
              <a:cs typeface="Arial"/>
              <a:sym typeface="Arial"/>
            </a:endParaRPr>
          </a:p>
        </p:txBody>
      </p:sp>
      <p:pic>
        <p:nvPicPr>
          <p:cNvPr descr="image.png" id="327" name="Google Shape;327;p24"/>
          <p:cNvPicPr preferRelativeResize="0"/>
          <p:nvPr/>
        </p:nvPicPr>
        <p:blipFill rotWithShape="1">
          <a:blip r:embed="rId4">
            <a:alphaModFix/>
          </a:blip>
          <a:srcRect b="0" l="0" r="0" t="0"/>
          <a:stretch/>
        </p:blipFill>
        <p:spPr>
          <a:xfrm>
            <a:off x="5762625" y="4204245"/>
            <a:ext cx="666750" cy="762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pic>
        <p:nvPicPr>
          <p:cNvPr descr="image.png" id="332" name="Google Shape;332;p25"/>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333" name="Google Shape;333;p25"/>
          <p:cNvPicPr preferRelativeResize="0"/>
          <p:nvPr/>
        </p:nvPicPr>
        <p:blipFill rotWithShape="1">
          <a:blip r:embed="rId4">
            <a:alphaModFix/>
          </a:blip>
          <a:srcRect b="0" l="0" r="0" t="0"/>
          <a:stretch/>
        </p:blipFill>
        <p:spPr>
          <a:xfrm>
            <a:off x="3861856" y="2495698"/>
            <a:ext cx="3555950" cy="361950"/>
          </a:xfrm>
          <a:prstGeom prst="rect">
            <a:avLst/>
          </a:prstGeom>
          <a:noFill/>
          <a:ln>
            <a:noFill/>
          </a:ln>
        </p:spPr>
      </p:pic>
      <p:graphicFrame>
        <p:nvGraphicFramePr>
          <p:cNvPr id="334" name="Google Shape;334;p25"/>
          <p:cNvGraphicFramePr/>
          <p:nvPr/>
        </p:nvGraphicFramePr>
        <p:xfrm>
          <a:off x="3861856" y="3000523"/>
          <a:ext cx="3000000" cy="3000000"/>
        </p:xfrm>
        <a:graphic>
          <a:graphicData uri="http://schemas.openxmlformats.org/drawingml/2006/table">
            <a:tbl>
              <a:tblPr>
                <a:noFill/>
                <a:tableStyleId>{ED76A5B8-15FA-4112-8A0C-0775F01A737A}</a:tableStyleId>
              </a:tblPr>
              <a:tblGrid>
                <a:gridCol w="2390925"/>
                <a:gridCol w="1155500"/>
              </a:tblGrid>
              <a:tr h="453325">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SemiBold"/>
                          <a:ea typeface="Roboto SemiBold"/>
                          <a:cs typeface="Roboto SemiBold"/>
                          <a:sym typeface="Roboto SemiBold"/>
                        </a:rPr>
                        <a:t>Trade</a:t>
                      </a:r>
                      <a:endParaRPr sz="1400" u="none" cap="none" strike="noStrike"/>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SemiBold"/>
                          <a:ea typeface="Roboto SemiBold"/>
                          <a:cs typeface="Roboto SemiBold"/>
                          <a:sym typeface="Roboto SemiBold"/>
                        </a:rPr>
                        <a:t>Target (Year)</a:t>
                      </a:r>
                      <a:endParaRPr sz="1200" u="none" cap="none" strike="noStrike"/>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r>
              <a:tr h="453325">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333333"/>
                          </a:solidFill>
                          <a:latin typeface="Roboto"/>
                          <a:ea typeface="Roboto"/>
                          <a:cs typeface="Roboto"/>
                          <a:sym typeface="Roboto"/>
                        </a:rPr>
                        <a:t>F.E. – AR (5)</a:t>
                      </a:r>
                      <a:endParaRPr sz="14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oboto"/>
                          <a:ea typeface="Roboto"/>
                          <a:cs typeface="Roboto"/>
                          <a:sym typeface="Roboto"/>
                        </a:rPr>
                        <a:t>24,500</a:t>
                      </a:r>
                      <a:endParaRPr sz="14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53325">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333333"/>
                          </a:solidFill>
                          <a:latin typeface="Roboto"/>
                          <a:ea typeface="Roboto"/>
                          <a:cs typeface="Roboto"/>
                          <a:sym typeface="Roboto"/>
                        </a:rPr>
                        <a:t>AR – F.E. (6)</a:t>
                      </a:r>
                      <a:endParaRPr sz="14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oboto"/>
                          <a:ea typeface="Roboto"/>
                          <a:cs typeface="Roboto"/>
                          <a:sym typeface="Roboto"/>
                        </a:rPr>
                        <a:t>14,104</a:t>
                      </a:r>
                      <a:endParaRPr sz="14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r>
              <a:tr h="4533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533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r>
            </a:tbl>
          </a:graphicData>
        </a:graphic>
      </p:graphicFrame>
      <p:sp>
        <p:nvSpPr>
          <p:cNvPr id="335" name="Google Shape;335;p25"/>
          <p:cNvSpPr txBox="1"/>
          <p:nvPr/>
        </p:nvSpPr>
        <p:spPr>
          <a:xfrm>
            <a:off x="571500" y="476250"/>
            <a:ext cx="11601450" cy="48474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50"/>
              <a:buFont typeface="Arial"/>
              <a:buNone/>
            </a:pPr>
            <a:r>
              <a:rPr b="1" i="0" lang="en-US" sz="3150" u="none" cap="none" strike="noStrike">
                <a:solidFill>
                  <a:srgbClr val="004B24"/>
                </a:solidFill>
                <a:latin typeface="Montserrat"/>
                <a:ea typeface="Montserrat"/>
                <a:cs typeface="Montserrat"/>
                <a:sym typeface="Montserrat"/>
              </a:rPr>
              <a:t>HOW TO ACHIEVE 2026 OWN SQ?</a:t>
            </a:r>
            <a:endParaRPr b="1" i="0" sz="3150" u="none" cap="none" strike="noStrike">
              <a:solidFill>
                <a:srgbClr val="004B24"/>
              </a:solidFill>
              <a:latin typeface="Montserrat"/>
              <a:ea typeface="Montserrat"/>
              <a:cs typeface="Montserrat"/>
              <a:sym typeface="Montserrat"/>
            </a:endParaRPr>
          </a:p>
        </p:txBody>
      </p:sp>
      <p:sp>
        <p:nvSpPr>
          <p:cNvPr id="336" name="Google Shape;336;p25"/>
          <p:cNvSpPr/>
          <p:nvPr/>
        </p:nvSpPr>
        <p:spPr>
          <a:xfrm>
            <a:off x="571500" y="1066800"/>
            <a:ext cx="11049000" cy="28575"/>
          </a:xfrm>
          <a:prstGeom prst="rect">
            <a:avLst/>
          </a:prstGeom>
          <a:solidFill>
            <a:srgbClr val="009B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337" name="Google Shape;337;p25"/>
          <p:cNvPicPr preferRelativeResize="0"/>
          <p:nvPr/>
        </p:nvPicPr>
        <p:blipFill rotWithShape="1">
          <a:blip r:embed="rId5">
            <a:alphaModFix/>
          </a:blip>
          <a:srcRect b="0" l="0" r="0" t="0"/>
          <a:stretch/>
        </p:blipFill>
        <p:spPr>
          <a:xfrm>
            <a:off x="134797" y="6495167"/>
            <a:ext cx="3174695" cy="27715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pic>
        <p:nvPicPr>
          <p:cNvPr descr="image.png" id="342" name="Google Shape;342;p26"/>
          <p:cNvPicPr preferRelativeResize="0"/>
          <p:nvPr/>
        </p:nvPicPr>
        <p:blipFill rotWithShape="1">
          <a:blip r:embed="rId3">
            <a:alphaModFix/>
          </a:blip>
          <a:srcRect b="0" l="0" r="0" t="0"/>
          <a:stretch/>
        </p:blipFill>
        <p:spPr>
          <a:xfrm>
            <a:off x="19050" y="85677"/>
            <a:ext cx="12192000" cy="6858000"/>
          </a:xfrm>
          <a:prstGeom prst="rect">
            <a:avLst/>
          </a:prstGeom>
          <a:noFill/>
          <a:ln>
            <a:noFill/>
          </a:ln>
        </p:spPr>
      </p:pic>
      <p:sp>
        <p:nvSpPr>
          <p:cNvPr id="343" name="Google Shape;343;p26"/>
          <p:cNvSpPr txBox="1"/>
          <p:nvPr/>
        </p:nvSpPr>
        <p:spPr>
          <a:xfrm>
            <a:off x="571500" y="333865"/>
            <a:ext cx="11601450" cy="48474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50"/>
              <a:buFont typeface="Arial"/>
              <a:buNone/>
            </a:pPr>
            <a:r>
              <a:rPr b="1" i="0" lang="en-US" sz="3150" u="none" cap="none" strike="noStrike">
                <a:solidFill>
                  <a:srgbClr val="004B24"/>
                </a:solidFill>
                <a:latin typeface="Montserrat"/>
                <a:ea typeface="Montserrat"/>
                <a:cs typeface="Montserrat"/>
                <a:sym typeface="Montserrat"/>
              </a:rPr>
              <a:t>2026 ACTION PLAN BIZ DEPT.</a:t>
            </a:r>
            <a:endParaRPr b="1" i="0" sz="3150" u="none" cap="none" strike="noStrike">
              <a:solidFill>
                <a:srgbClr val="004B24"/>
              </a:solidFill>
              <a:latin typeface="Montserrat"/>
              <a:ea typeface="Montserrat"/>
              <a:cs typeface="Montserrat"/>
              <a:sym typeface="Montserrat"/>
            </a:endParaRPr>
          </a:p>
        </p:txBody>
      </p:sp>
      <p:sp>
        <p:nvSpPr>
          <p:cNvPr id="344" name="Google Shape;344;p26"/>
          <p:cNvSpPr/>
          <p:nvPr/>
        </p:nvSpPr>
        <p:spPr>
          <a:xfrm>
            <a:off x="571500" y="900377"/>
            <a:ext cx="11049000" cy="28575"/>
          </a:xfrm>
          <a:prstGeom prst="rect">
            <a:avLst/>
          </a:prstGeom>
          <a:solidFill>
            <a:srgbClr val="009B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5" name="Google Shape;345;p26"/>
          <p:cNvSpPr txBox="1"/>
          <p:nvPr/>
        </p:nvSpPr>
        <p:spPr>
          <a:xfrm>
            <a:off x="590549" y="928952"/>
            <a:ext cx="11244399" cy="5355312"/>
          </a:xfrm>
          <a:prstGeom prst="rect">
            <a:avLst/>
          </a:prstGeom>
          <a:solidFill>
            <a:srgbClr val="F8FAFC"/>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000000"/>
                </a:solidFill>
                <a:latin typeface="Calibri"/>
                <a:ea typeface="Calibri"/>
                <a:cs typeface="Calibri"/>
                <a:sym typeface="Calibri"/>
              </a:rPr>
              <a:t>Far East / China ↔ Argentina | TEU Targets &amp; Growth</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 </a:t>
            </a:r>
            <a:r>
              <a:rPr b="1" i="0" lang="en-US" sz="1800" u="none" cap="none" strike="noStrike">
                <a:solidFill>
                  <a:srgbClr val="000000"/>
                </a:solidFill>
                <a:latin typeface="Calibri"/>
                <a:ea typeface="Calibri"/>
                <a:cs typeface="Calibri"/>
                <a:sym typeface="Calibri"/>
              </a:rPr>
              <a:t>Imports:</a:t>
            </a:r>
            <a:r>
              <a:rPr b="0" i="0" lang="en-US" sz="1800" u="none" cap="none" strike="noStrike">
                <a:solidFill>
                  <a:srgbClr val="000000"/>
                </a:solidFill>
                <a:latin typeface="Calibri"/>
                <a:ea typeface="Calibri"/>
                <a:cs typeface="Calibri"/>
                <a:sym typeface="Calibri"/>
              </a:rPr>
              <a:t> 490 TEUs/week – 24.500 TEUs/Annual</a:t>
            </a:r>
            <a:br>
              <a:rPr b="0" i="0" lang="en-US" sz="1800" u="none" cap="none" strike="noStrike">
                <a:solidFill>
                  <a:srgbClr val="000000"/>
                </a:solidFill>
                <a:latin typeface="Calibri"/>
                <a:ea typeface="Calibri"/>
                <a:cs typeface="Calibri"/>
                <a:sym typeface="Calibri"/>
              </a:rPr>
            </a:b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 </a:t>
            </a:r>
            <a:r>
              <a:rPr b="1" i="0" lang="en-US" sz="1800" u="none" cap="none" strike="noStrike">
                <a:solidFill>
                  <a:srgbClr val="000000"/>
                </a:solidFill>
                <a:latin typeface="Calibri"/>
                <a:ea typeface="Calibri"/>
                <a:cs typeface="Calibri"/>
                <a:sym typeface="Calibri"/>
              </a:rPr>
              <a:t>Maintain VIP/Base account</a:t>
            </a:r>
            <a:r>
              <a:rPr b="1" i="0" lang="en-US" sz="1400" u="none" cap="none" strike="noStrike">
                <a:solidFill>
                  <a:srgbClr val="000000"/>
                </a:solidFill>
                <a:latin typeface="Calibri"/>
                <a:ea typeface="Calibri"/>
                <a:cs typeface="Calibri"/>
                <a:sym typeface="Calibri"/>
              </a:rPr>
              <a:t> </a:t>
            </a:r>
            <a:r>
              <a:rPr b="1" i="0" lang="en-US" sz="1600" u="none" cap="none" strike="noStrike">
                <a:solidFill>
                  <a:srgbClr val="000000"/>
                </a:solidFill>
                <a:latin typeface="Calibri"/>
                <a:ea typeface="Calibri"/>
                <a:cs typeface="Calibri"/>
                <a:sym typeface="Calibri"/>
              </a:rPr>
              <a:t>(</a:t>
            </a:r>
            <a:r>
              <a:rPr b="1" i="0" lang="en-US" sz="1600" u="none" cap="none" strike="noStrike">
                <a:solidFill>
                  <a:schemeClr val="dk1"/>
                </a:solidFill>
                <a:latin typeface="Calibri"/>
                <a:ea typeface="Calibri"/>
                <a:cs typeface="Calibri"/>
                <a:sym typeface="Calibri"/>
              </a:rPr>
              <a:t>88%</a:t>
            </a:r>
            <a:r>
              <a:rPr b="1" i="0" lang="en-US" sz="1600" u="none" cap="none" strike="noStrike">
                <a:solidFill>
                  <a:srgbClr val="000000"/>
                </a:solidFill>
                <a:latin typeface="Calibri"/>
                <a:ea typeface="Calibri"/>
                <a:cs typeface="Calibri"/>
                <a:sym typeface="Calibri"/>
              </a:rPr>
              <a:t>EAR Own SQ 2025)</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         </a:t>
            </a:r>
            <a:r>
              <a:rPr b="0" i="0" lang="en-US" sz="1800" u="none" cap="none" strike="noStrike">
                <a:solidFill>
                  <a:srgbClr val="000000"/>
                </a:solidFill>
                <a:latin typeface="Calibri"/>
                <a:ea typeface="Calibri"/>
                <a:cs typeface="Calibri"/>
                <a:sym typeface="Calibri"/>
              </a:rPr>
              <a:t>Locksley:  16.887 EAR Teus/Annual -  60% EAR Share 2025 / Total Market: 28.321 Teus</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       BGH: 2.595 Teus/Annual – 52% EAR Share 2025 / Total Market: 3.944 Teus</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       Bonini: 877 Teus/Annual – 83% EAR Share 2025 /  Total Market: 1.026 Teus</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800" u="none" cap="none" strike="noStrike">
                <a:solidFill>
                  <a:srgbClr val="FF0000"/>
                </a:solidFill>
                <a:latin typeface="Calibri"/>
                <a:ea typeface="Calibri"/>
                <a:cs typeface="Calibri"/>
                <a:sym typeface="Calibri"/>
              </a:rPr>
              <a:t>🔹</a:t>
            </a:r>
            <a:r>
              <a:rPr b="0" i="0" lang="en-US" sz="1800" u="none" cap="none" strike="noStrike">
                <a:solidFill>
                  <a:srgbClr val="000000"/>
                </a:solidFill>
                <a:latin typeface="Calibri"/>
                <a:ea typeface="Calibri"/>
                <a:cs typeface="Calibri"/>
                <a:sym typeface="Calibri"/>
              </a:rPr>
              <a:t> </a:t>
            </a:r>
            <a:r>
              <a:rPr b="1" i="0" lang="en-US" sz="1800" u="none" cap="none" strike="noStrike">
                <a:solidFill>
                  <a:srgbClr val="000000"/>
                </a:solidFill>
                <a:latin typeface="Calibri"/>
                <a:ea typeface="Calibri"/>
                <a:cs typeface="Calibri"/>
                <a:sym typeface="Calibri"/>
              </a:rPr>
              <a:t>Diversified target A/C – Potential Volume via EMC: 1910 TEUs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         </a:t>
            </a:r>
            <a:r>
              <a:rPr b="0" i="0" lang="en-US" sz="1800" u="none" cap="none" strike="noStrike">
                <a:solidFill>
                  <a:srgbClr val="000000"/>
                </a:solidFill>
                <a:latin typeface="Calibri"/>
                <a:ea typeface="Calibri"/>
                <a:cs typeface="Calibri"/>
                <a:sym typeface="Calibri"/>
              </a:rPr>
              <a:t>Ombu Logistic: (1.100 Teus/Annual)</a:t>
            </a:r>
            <a:endParaRPr/>
          </a:p>
          <a:p>
            <a:pPr indent="0" lvl="0" marL="0" marR="0" rtl="0" algn="l">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       Navicon: (450 teus/Annual)</a:t>
            </a:r>
            <a:endParaRPr/>
          </a:p>
          <a:p>
            <a:pPr indent="0" lvl="0" marL="0" marR="0" rtl="0" algn="l">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       Rohlig:  (250 Teus/Annual)</a:t>
            </a:r>
            <a:endParaRPr/>
          </a:p>
          <a:p>
            <a:pPr indent="0" lvl="0" marL="0" marR="0" rtl="0" algn="l">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       Dsv Argentina:  (110 Teus/Annual)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 </a:t>
            </a:r>
            <a:r>
              <a:rPr b="1" i="0" lang="en-US" sz="1800" u="none" cap="none" strike="noStrike">
                <a:solidFill>
                  <a:srgbClr val="000000"/>
                </a:solidFill>
                <a:latin typeface="Calibri"/>
                <a:ea typeface="Calibri"/>
                <a:cs typeface="Calibri"/>
                <a:sym typeface="Calibri"/>
              </a:rPr>
              <a:t>Develop new markets:</a:t>
            </a:r>
            <a:endParaRPr/>
          </a:p>
          <a:p>
            <a:pPr indent="-285750" lvl="0" marL="285750" marR="0" rtl="0" algn="l">
              <a:lnSpc>
                <a:spcPct val="100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Calibri"/>
                <a:ea typeface="Calibri"/>
                <a:cs typeface="Calibri"/>
                <a:sym typeface="Calibri"/>
              </a:rPr>
              <a:t>  Ushuaia - Target: 12% MS. 950 Teus/Annual</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        Vinisa Fueguina (573 Teus/Annual) -  Tecnomyl: (450 Teus/Annual) - Terramar (194 Teus/Annual)</a:t>
            </a:r>
            <a:endParaRPr/>
          </a:p>
          <a:p>
            <a:pPr indent="-285750" lvl="0" marL="285750" marR="0" rtl="0" algn="l">
              <a:lnSpc>
                <a:spcPct val="100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Calibri"/>
                <a:ea typeface="Calibri"/>
                <a:cs typeface="Calibri"/>
                <a:sym typeface="Calibri"/>
              </a:rPr>
              <a:t>  Zarate – Target: 17% MS. 1.600 Teus/Annual</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       Interborders (4.000 Teus/Annual) </a:t>
            </a:r>
            <a:endParaRPr b="0" i="0" sz="1400" u="none" cap="none" strike="noStrike">
              <a:solidFill>
                <a:srgbClr val="000000"/>
              </a:solidFill>
              <a:latin typeface="Arial"/>
              <a:ea typeface="Arial"/>
              <a:cs typeface="Arial"/>
              <a:sym typeface="Arial"/>
            </a:endParaRPr>
          </a:p>
        </p:txBody>
      </p:sp>
      <p:pic>
        <p:nvPicPr>
          <p:cNvPr id="346" name="Google Shape;346;p26"/>
          <p:cNvPicPr preferRelativeResize="0"/>
          <p:nvPr/>
        </p:nvPicPr>
        <p:blipFill rotWithShape="1">
          <a:blip r:embed="rId4">
            <a:alphaModFix/>
          </a:blip>
          <a:srcRect b="0" l="0" r="0" t="0"/>
          <a:stretch/>
        </p:blipFill>
        <p:spPr>
          <a:xfrm>
            <a:off x="134797" y="6495167"/>
            <a:ext cx="3174695" cy="27715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pic>
        <p:nvPicPr>
          <p:cNvPr descr="image.png" id="351" name="Google Shape;351;p2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52" name="Google Shape;352;p27"/>
          <p:cNvSpPr txBox="1"/>
          <p:nvPr/>
        </p:nvSpPr>
        <p:spPr>
          <a:xfrm>
            <a:off x="571500" y="476250"/>
            <a:ext cx="11601450" cy="48474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50"/>
              <a:buFont typeface="Arial"/>
              <a:buNone/>
            </a:pPr>
            <a:r>
              <a:rPr b="1" i="0" lang="en-US" sz="3150" u="none" cap="none" strike="noStrike">
                <a:solidFill>
                  <a:srgbClr val="004B24"/>
                </a:solidFill>
                <a:latin typeface="Montserrat"/>
                <a:ea typeface="Montserrat"/>
                <a:cs typeface="Montserrat"/>
                <a:sym typeface="Montserrat"/>
              </a:rPr>
              <a:t>2026 ACTION PLAN BIZ DEPT.</a:t>
            </a:r>
            <a:endParaRPr b="1" i="0" sz="3150" u="none" cap="none" strike="noStrike">
              <a:solidFill>
                <a:srgbClr val="004B24"/>
              </a:solidFill>
              <a:latin typeface="Montserrat"/>
              <a:ea typeface="Montserrat"/>
              <a:cs typeface="Montserrat"/>
              <a:sym typeface="Montserrat"/>
            </a:endParaRPr>
          </a:p>
        </p:txBody>
      </p:sp>
      <p:sp>
        <p:nvSpPr>
          <p:cNvPr id="353" name="Google Shape;353;p27"/>
          <p:cNvSpPr/>
          <p:nvPr/>
        </p:nvSpPr>
        <p:spPr>
          <a:xfrm>
            <a:off x="571500" y="1066800"/>
            <a:ext cx="11049000" cy="28575"/>
          </a:xfrm>
          <a:prstGeom prst="rect">
            <a:avLst/>
          </a:prstGeom>
          <a:solidFill>
            <a:srgbClr val="009B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4" name="Google Shape;354;p27"/>
          <p:cNvSpPr txBox="1"/>
          <p:nvPr/>
        </p:nvSpPr>
        <p:spPr>
          <a:xfrm>
            <a:off x="507492" y="1245065"/>
            <a:ext cx="10602468" cy="458587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Calibri"/>
                <a:ea typeface="Calibri"/>
                <a:cs typeface="Calibri"/>
                <a:sym typeface="Calibri"/>
              </a:rPr>
              <a:t>Far East / China ↔ Argentina | TEU Targets &amp; Growth</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 </a:t>
            </a:r>
            <a:r>
              <a:rPr b="1" i="0" lang="en-US" sz="1800" u="none" cap="none" strike="noStrike">
                <a:solidFill>
                  <a:srgbClr val="000000"/>
                </a:solidFill>
                <a:latin typeface="Calibri"/>
                <a:ea typeface="Calibri"/>
                <a:cs typeface="Calibri"/>
                <a:sym typeface="Calibri"/>
              </a:rPr>
              <a:t>Exports:</a:t>
            </a:r>
            <a:r>
              <a:rPr b="0" i="0" lang="en-US" sz="1800" u="none" cap="none" strike="noStrike">
                <a:solidFill>
                  <a:srgbClr val="000000"/>
                </a:solidFill>
                <a:latin typeface="Calibri"/>
                <a:ea typeface="Calibri"/>
                <a:cs typeface="Calibri"/>
                <a:sym typeface="Calibri"/>
              </a:rPr>
              <a:t> 282 TEUs/week – 14.104 TEUs/Annual</a:t>
            </a:r>
            <a:endParaRPr/>
          </a:p>
          <a:p>
            <a:pPr indent="0" lvl="0" marL="0" marR="0" rtl="0" algn="l">
              <a:lnSpc>
                <a:spcPct val="100000"/>
              </a:lnSpc>
              <a:spcBef>
                <a:spcPts val="0"/>
              </a:spcBef>
              <a:spcAft>
                <a:spcPts val="0"/>
              </a:spcAft>
              <a:buNone/>
            </a:pPr>
            <a:r>
              <a:t/>
            </a:r>
            <a:endParaRPr b="1"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 </a:t>
            </a:r>
            <a:r>
              <a:rPr b="1" i="0" lang="en-US" sz="1600" u="none" cap="none" strike="noStrike">
                <a:solidFill>
                  <a:srgbClr val="000000"/>
                </a:solidFill>
                <a:latin typeface="Calibri"/>
                <a:ea typeface="Calibri"/>
                <a:cs typeface="Calibri"/>
                <a:sym typeface="Calibri"/>
              </a:rPr>
              <a:t>Maintain VIP BCO (25,5% EAR Lifting 2025-3.410 Teus) /enlarge participation: </a:t>
            </a:r>
            <a:endParaRPr/>
          </a:p>
          <a:p>
            <a:pPr indent="0" lvl="0" marL="0" marR="0" rtl="0" algn="l">
              <a:lnSpc>
                <a:spcPct val="100000"/>
              </a:lnSpc>
              <a:spcBef>
                <a:spcPts val="0"/>
              </a:spcBef>
              <a:spcAft>
                <a:spcPts val="0"/>
              </a:spcAft>
              <a:buNone/>
            </a:pPr>
            <a:r>
              <a:rPr b="1" i="0" lang="en-US" sz="1600" u="none" cap="none" strike="noStrike">
                <a:solidFill>
                  <a:srgbClr val="000000"/>
                </a:solidFill>
                <a:latin typeface="Calibri"/>
                <a:ea typeface="Calibri"/>
                <a:cs typeface="Calibri"/>
                <a:sym typeface="Calibri"/>
              </a:rPr>
              <a:t>Dry: </a:t>
            </a:r>
            <a:r>
              <a:rPr b="0" i="0" lang="en-US" sz="1600" u="none" cap="none" strike="noStrike">
                <a:solidFill>
                  <a:srgbClr val="000000"/>
                </a:solidFill>
                <a:latin typeface="Calibri"/>
                <a:ea typeface="Calibri"/>
                <a:cs typeface="Calibri"/>
                <a:sym typeface="Calibri"/>
              </a:rPr>
              <a:t>Arauco (7.776 Teus 2025), Refineria de Grasas (1.284 Teus 2025), Siderca 1.022 (Teus 2025) , Lorenzati (713 Teus 2025)</a:t>
            </a:r>
            <a:endParaRPr/>
          </a:p>
          <a:p>
            <a:pPr indent="0" lvl="0" marL="0" marR="0" rtl="0" algn="l">
              <a:lnSpc>
                <a:spcPct val="100000"/>
              </a:lnSpc>
              <a:spcBef>
                <a:spcPts val="0"/>
              </a:spcBef>
              <a:spcAft>
                <a:spcPts val="0"/>
              </a:spcAft>
              <a:buNone/>
            </a:pPr>
            <a:r>
              <a:rPr b="1" i="0" lang="en-US" sz="1600" u="none" cap="none" strike="noStrike">
                <a:solidFill>
                  <a:srgbClr val="000000"/>
                </a:solidFill>
                <a:latin typeface="Calibri"/>
                <a:ea typeface="Calibri"/>
                <a:cs typeface="Calibri"/>
                <a:sym typeface="Calibri"/>
              </a:rPr>
              <a:t>Reefer: </a:t>
            </a:r>
            <a:r>
              <a:rPr b="0" i="0" lang="en-US" sz="1600" u="none" cap="none" strike="noStrike">
                <a:solidFill>
                  <a:srgbClr val="000000"/>
                </a:solidFill>
                <a:latin typeface="Calibri"/>
                <a:ea typeface="Calibri"/>
                <a:cs typeface="Calibri"/>
                <a:sym typeface="Calibri"/>
              </a:rPr>
              <a:t>Frigorifico Gorina (2.503 Teus 2025), Frigorico Visom (450 Teus 2025), </a:t>
            </a:r>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              Friar (650 Teus 2025), Pesquera Latina (678 Teus 2025), Swift Argentina (3.550 Teus 2025)</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 </a:t>
            </a:r>
            <a:r>
              <a:rPr b="1" i="0" lang="en-US" sz="1600" u="none" cap="none" strike="noStrike">
                <a:solidFill>
                  <a:srgbClr val="000000"/>
                </a:solidFill>
                <a:latin typeface="Calibri"/>
                <a:ea typeface="Calibri"/>
                <a:cs typeface="Calibri"/>
                <a:sym typeface="Calibri"/>
              </a:rPr>
              <a:t>Diversified target A/C – potential volume ttl. 830 Teus</a:t>
            </a:r>
            <a:endParaRPr b="1"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600" u="none" cap="none" strike="noStrike">
                <a:solidFill>
                  <a:srgbClr val="000000"/>
                </a:solidFill>
                <a:latin typeface="Calibri"/>
                <a:ea typeface="Calibri"/>
                <a:cs typeface="Calibri"/>
                <a:sym typeface="Calibri"/>
              </a:rPr>
              <a:t>Dry:</a:t>
            </a:r>
            <a:r>
              <a:rPr b="0" i="0" lang="en-US" sz="1600" u="none" cap="none" strike="noStrike">
                <a:solidFill>
                  <a:srgbClr val="000000"/>
                </a:solidFill>
                <a:latin typeface="Calibri"/>
                <a:ea typeface="Calibri"/>
                <a:cs typeface="Calibri"/>
                <a:sym typeface="Calibri"/>
              </a:rPr>
              <a:t> Surpiel (230 Teus/Annual), Refinerias del Centro (100 Teus/Annual) , Establecimiento las Marias (70 Teus/Annual) </a:t>
            </a:r>
            <a:endParaRPr/>
          </a:p>
          <a:p>
            <a:pPr indent="0" lvl="0" marL="0" marR="0" rtl="0" algn="l">
              <a:lnSpc>
                <a:spcPct val="100000"/>
              </a:lnSpc>
              <a:spcBef>
                <a:spcPts val="0"/>
              </a:spcBef>
              <a:spcAft>
                <a:spcPts val="0"/>
              </a:spcAft>
              <a:buNone/>
            </a:pPr>
            <a:r>
              <a:rPr b="1" i="0" lang="en-US" sz="1600" u="none" cap="none" strike="noStrike">
                <a:solidFill>
                  <a:srgbClr val="000000"/>
                </a:solidFill>
                <a:latin typeface="Calibri"/>
                <a:ea typeface="Calibri"/>
                <a:cs typeface="Calibri"/>
                <a:sym typeface="Calibri"/>
              </a:rPr>
              <a:t>Reefer: </a:t>
            </a:r>
            <a:r>
              <a:rPr b="0" i="0" lang="en-US" sz="1600" u="none" cap="none" strike="noStrike">
                <a:solidFill>
                  <a:srgbClr val="000000"/>
                </a:solidFill>
                <a:latin typeface="Calibri"/>
                <a:ea typeface="Calibri"/>
                <a:cs typeface="Calibri"/>
                <a:sym typeface="Calibri"/>
              </a:rPr>
              <a:t>Frigorifico Rioplatense (250 Teus/Annual), Compañia Bernal (100 Teus/Annual), Frimsa (80 Teus/Annual)</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a:t>
            </a:r>
            <a:r>
              <a:rPr b="1" i="0" lang="en-US" sz="1600" u="none" cap="none" strike="noStrike">
                <a:solidFill>
                  <a:srgbClr val="000000"/>
                </a:solidFill>
                <a:latin typeface="Calibri"/>
                <a:ea typeface="Calibri"/>
                <a:cs typeface="Calibri"/>
                <a:sym typeface="Calibri"/>
              </a:rPr>
              <a:t> Improving the performance of Green X 720 Teus/Annual</a:t>
            </a:r>
            <a:endParaRPr b="1"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 </a:t>
            </a:r>
            <a:r>
              <a:rPr b="1" i="0" lang="en-US" sz="1600" u="none" cap="none" strike="noStrike">
                <a:solidFill>
                  <a:srgbClr val="000000"/>
                </a:solidFill>
                <a:latin typeface="Calibri"/>
                <a:ea typeface="Calibri"/>
                <a:cs typeface="Calibri"/>
                <a:sym typeface="Calibri"/>
              </a:rPr>
              <a:t>Develop new markets</a:t>
            </a:r>
            <a:endParaRPr b="1" i="0" sz="16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600"/>
              <a:buFont typeface="Noto Sans Symbols"/>
              <a:buChar char="❑"/>
            </a:pPr>
            <a:r>
              <a:rPr b="0" i="0" lang="en-US" sz="1600" u="none" cap="none" strike="noStrike">
                <a:solidFill>
                  <a:srgbClr val="000000"/>
                </a:solidFill>
                <a:latin typeface="Calibri"/>
                <a:ea typeface="Calibri"/>
                <a:cs typeface="Calibri"/>
                <a:sym typeface="Calibri"/>
              </a:rPr>
              <a:t>SALTA: Cooperativa de Tabacaleros de Salta (Potential 700 Teus/ Annual), </a:t>
            </a:r>
            <a:endParaRPr/>
          </a:p>
          <a:p>
            <a:pPr indent="-285750" lvl="0" marL="285750" marR="0" rtl="0" algn="l">
              <a:lnSpc>
                <a:spcPct val="100000"/>
              </a:lnSpc>
              <a:spcBef>
                <a:spcPts val="0"/>
              </a:spcBef>
              <a:spcAft>
                <a:spcPts val="0"/>
              </a:spcAft>
              <a:buClr>
                <a:srgbClr val="000000"/>
              </a:buClr>
              <a:buSzPts val="1600"/>
              <a:buFont typeface="Noto Sans Symbols"/>
              <a:buChar char="❑"/>
            </a:pPr>
            <a:r>
              <a:rPr b="0" i="0" lang="en-US" sz="1600" u="none" cap="none" strike="noStrike">
                <a:solidFill>
                  <a:srgbClr val="000000"/>
                </a:solidFill>
                <a:latin typeface="Calibri"/>
                <a:ea typeface="Calibri"/>
                <a:cs typeface="Calibri"/>
                <a:sym typeface="Calibri"/>
              </a:rPr>
              <a:t>Zarate – Target:  Potential 1400 teus </a:t>
            </a:r>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      Target A/C:  Fondo Monte (70 Teus/Annual), Arauco (180 Teus/Annual), Granja Tres Arroyos (60Teus/Annual)</a:t>
            </a:r>
            <a:endParaRPr b="0" i="0" sz="1600" u="none" cap="none" strike="noStrike">
              <a:solidFill>
                <a:srgbClr val="000000"/>
              </a:solidFill>
              <a:latin typeface="Calibri"/>
              <a:ea typeface="Calibri"/>
              <a:cs typeface="Calibri"/>
              <a:sym typeface="Calibri"/>
            </a:endParaRPr>
          </a:p>
        </p:txBody>
      </p:sp>
      <p:pic>
        <p:nvPicPr>
          <p:cNvPr id="355" name="Google Shape;355;p27"/>
          <p:cNvPicPr preferRelativeResize="0"/>
          <p:nvPr/>
        </p:nvPicPr>
        <p:blipFill rotWithShape="1">
          <a:blip r:embed="rId4">
            <a:alphaModFix/>
          </a:blip>
          <a:srcRect b="0" l="0" r="0" t="0"/>
          <a:stretch/>
        </p:blipFill>
        <p:spPr>
          <a:xfrm>
            <a:off x="85635" y="6495167"/>
            <a:ext cx="3174695" cy="27715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descr="image.png" id="86" name="Google Shape;86;p13"/>
          <p:cNvPicPr preferRelativeResize="0"/>
          <p:nvPr/>
        </p:nvPicPr>
        <p:blipFill rotWithShape="1">
          <a:blip r:embed="rId3">
            <a:alphaModFix/>
          </a:blip>
          <a:srcRect b="0" l="0" r="0" t="0"/>
          <a:stretch/>
        </p:blipFill>
        <p:spPr>
          <a:xfrm>
            <a:off x="19050" y="19050"/>
            <a:ext cx="12192000" cy="6858000"/>
          </a:xfrm>
          <a:prstGeom prst="rect">
            <a:avLst/>
          </a:prstGeom>
          <a:noFill/>
          <a:ln>
            <a:noFill/>
          </a:ln>
        </p:spPr>
      </p:pic>
      <p:pic>
        <p:nvPicPr>
          <p:cNvPr descr="image.png" id="87" name="Google Shape;87;p13"/>
          <p:cNvPicPr preferRelativeResize="0"/>
          <p:nvPr/>
        </p:nvPicPr>
        <p:blipFill rotWithShape="1">
          <a:blip r:embed="rId4">
            <a:alphaModFix/>
          </a:blip>
          <a:srcRect b="0" l="0" r="0" t="0"/>
          <a:stretch/>
        </p:blipFill>
        <p:spPr>
          <a:xfrm>
            <a:off x="571500" y="1820316"/>
            <a:ext cx="5429250" cy="862905"/>
          </a:xfrm>
          <a:prstGeom prst="rect">
            <a:avLst/>
          </a:prstGeom>
          <a:noFill/>
          <a:ln>
            <a:noFill/>
          </a:ln>
        </p:spPr>
      </p:pic>
      <p:pic>
        <p:nvPicPr>
          <p:cNvPr descr="image.png" id="88" name="Google Shape;88;p13"/>
          <p:cNvPicPr preferRelativeResize="0"/>
          <p:nvPr/>
        </p:nvPicPr>
        <p:blipFill rotWithShape="1">
          <a:blip r:embed="rId5">
            <a:alphaModFix/>
          </a:blip>
          <a:srcRect b="0" l="0" r="0" t="0"/>
          <a:stretch/>
        </p:blipFill>
        <p:spPr>
          <a:xfrm>
            <a:off x="6191250" y="1820316"/>
            <a:ext cx="5429250" cy="862905"/>
          </a:xfrm>
          <a:prstGeom prst="rect">
            <a:avLst/>
          </a:prstGeom>
          <a:noFill/>
          <a:ln>
            <a:noFill/>
          </a:ln>
        </p:spPr>
      </p:pic>
      <p:pic>
        <p:nvPicPr>
          <p:cNvPr descr="image.png" id="89" name="Google Shape;89;p13"/>
          <p:cNvPicPr preferRelativeResize="0"/>
          <p:nvPr/>
        </p:nvPicPr>
        <p:blipFill rotWithShape="1">
          <a:blip r:embed="rId6">
            <a:alphaModFix/>
          </a:blip>
          <a:srcRect b="0" l="0" r="0" t="0"/>
          <a:stretch/>
        </p:blipFill>
        <p:spPr>
          <a:xfrm>
            <a:off x="571500" y="2997175"/>
            <a:ext cx="5429250" cy="862905"/>
          </a:xfrm>
          <a:prstGeom prst="rect">
            <a:avLst/>
          </a:prstGeom>
          <a:noFill/>
          <a:ln>
            <a:noFill/>
          </a:ln>
        </p:spPr>
      </p:pic>
      <p:pic>
        <p:nvPicPr>
          <p:cNvPr descr="image.png" id="90" name="Google Shape;90;p13"/>
          <p:cNvPicPr preferRelativeResize="0"/>
          <p:nvPr/>
        </p:nvPicPr>
        <p:blipFill rotWithShape="1">
          <a:blip r:embed="rId6">
            <a:alphaModFix/>
          </a:blip>
          <a:srcRect b="0" l="0" r="0" t="0"/>
          <a:stretch/>
        </p:blipFill>
        <p:spPr>
          <a:xfrm>
            <a:off x="6191250" y="3011834"/>
            <a:ext cx="5429250" cy="862905"/>
          </a:xfrm>
          <a:prstGeom prst="rect">
            <a:avLst/>
          </a:prstGeom>
          <a:noFill/>
          <a:ln>
            <a:noFill/>
          </a:ln>
        </p:spPr>
      </p:pic>
      <p:pic>
        <p:nvPicPr>
          <p:cNvPr descr="image.png" id="91" name="Google Shape;91;p13"/>
          <p:cNvPicPr preferRelativeResize="0"/>
          <p:nvPr/>
        </p:nvPicPr>
        <p:blipFill rotWithShape="1">
          <a:blip r:embed="rId5">
            <a:alphaModFix/>
          </a:blip>
          <a:srcRect b="0" l="0" r="0" t="0"/>
          <a:stretch/>
        </p:blipFill>
        <p:spPr>
          <a:xfrm>
            <a:off x="3381375" y="4174034"/>
            <a:ext cx="5429250" cy="862905"/>
          </a:xfrm>
          <a:prstGeom prst="rect">
            <a:avLst/>
          </a:prstGeom>
          <a:noFill/>
          <a:ln>
            <a:noFill/>
          </a:ln>
        </p:spPr>
      </p:pic>
      <p:pic>
        <p:nvPicPr>
          <p:cNvPr descr="image.png" id="92" name="Google Shape;92;p13"/>
          <p:cNvPicPr preferRelativeResize="0"/>
          <p:nvPr/>
        </p:nvPicPr>
        <p:blipFill rotWithShape="1">
          <a:blip r:embed="rId7">
            <a:alphaModFix/>
          </a:blip>
          <a:srcRect b="0" l="0" r="0" t="0"/>
          <a:stretch/>
        </p:blipFill>
        <p:spPr>
          <a:xfrm>
            <a:off x="1047750" y="2089844"/>
            <a:ext cx="304800" cy="304800"/>
          </a:xfrm>
          <a:prstGeom prst="rect">
            <a:avLst/>
          </a:prstGeom>
          <a:noFill/>
          <a:ln>
            <a:noFill/>
          </a:ln>
        </p:spPr>
      </p:pic>
      <p:sp>
        <p:nvSpPr>
          <p:cNvPr id="93" name="Google Shape;93;p13"/>
          <p:cNvSpPr txBox="1"/>
          <p:nvPr/>
        </p:nvSpPr>
        <p:spPr>
          <a:xfrm>
            <a:off x="1724025" y="2020341"/>
            <a:ext cx="1780222" cy="22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4B24"/>
                </a:solidFill>
                <a:latin typeface="Montserrat"/>
                <a:ea typeface="Montserrat"/>
                <a:cs typeface="Montserrat"/>
                <a:sym typeface="Montserrat"/>
              </a:rPr>
              <a:t>Economic Status</a:t>
            </a:r>
            <a:endParaRPr b="0" i="0" sz="1400" u="none" cap="none" strike="noStrike">
              <a:solidFill>
                <a:srgbClr val="000000"/>
              </a:solidFill>
              <a:latin typeface="Arial"/>
              <a:ea typeface="Arial"/>
              <a:cs typeface="Arial"/>
              <a:sym typeface="Arial"/>
            </a:endParaRPr>
          </a:p>
        </p:txBody>
      </p:sp>
      <p:sp>
        <p:nvSpPr>
          <p:cNvPr id="94" name="Google Shape;94;p13"/>
          <p:cNvSpPr txBox="1"/>
          <p:nvPr/>
        </p:nvSpPr>
        <p:spPr>
          <a:xfrm>
            <a:off x="1724024" y="2296566"/>
            <a:ext cx="2512997" cy="226216"/>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050"/>
              <a:buFont typeface="Arial"/>
              <a:buNone/>
            </a:pPr>
            <a:r>
              <a:rPr b="0" i="0" lang="en-US" sz="1050" u="none" cap="none" strike="noStrike">
                <a:solidFill>
                  <a:srgbClr val="64748B"/>
                </a:solidFill>
                <a:latin typeface="Roboto"/>
                <a:ea typeface="Roboto"/>
                <a:cs typeface="Roboto"/>
                <a:sym typeface="Roboto"/>
              </a:rPr>
              <a:t>GDP Forecast , Inflation , USA Tariff </a:t>
            </a:r>
            <a:endParaRPr b="0" i="0" sz="1400" u="none" cap="none" strike="noStrike">
              <a:solidFill>
                <a:srgbClr val="000000"/>
              </a:solidFill>
              <a:latin typeface="Arial"/>
              <a:ea typeface="Arial"/>
              <a:cs typeface="Arial"/>
              <a:sym typeface="Arial"/>
            </a:endParaRPr>
          </a:p>
        </p:txBody>
      </p:sp>
      <p:pic>
        <p:nvPicPr>
          <p:cNvPr descr="image.png" id="95" name="Google Shape;95;p13"/>
          <p:cNvPicPr preferRelativeResize="0"/>
          <p:nvPr/>
        </p:nvPicPr>
        <p:blipFill rotWithShape="1">
          <a:blip r:embed="rId8">
            <a:alphaModFix/>
          </a:blip>
          <a:srcRect b="0" l="0" r="0" t="0"/>
          <a:stretch/>
        </p:blipFill>
        <p:spPr>
          <a:xfrm>
            <a:off x="6648450" y="2089844"/>
            <a:ext cx="342900" cy="304800"/>
          </a:xfrm>
          <a:prstGeom prst="rect">
            <a:avLst/>
          </a:prstGeom>
          <a:noFill/>
          <a:ln>
            <a:noFill/>
          </a:ln>
        </p:spPr>
      </p:pic>
      <p:sp>
        <p:nvSpPr>
          <p:cNvPr id="96" name="Google Shape;96;p13"/>
          <p:cNvSpPr txBox="1"/>
          <p:nvPr/>
        </p:nvSpPr>
        <p:spPr>
          <a:xfrm>
            <a:off x="7343775" y="2020341"/>
            <a:ext cx="1800225" cy="22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4B24"/>
                </a:solidFill>
                <a:latin typeface="Montserrat"/>
                <a:ea typeface="Montserrat"/>
                <a:cs typeface="Montserrat"/>
                <a:sym typeface="Montserrat"/>
              </a:rPr>
              <a:t>Cargo Flow</a:t>
            </a:r>
            <a:endParaRPr b="0" i="0" sz="1400" u="none" cap="none" strike="noStrike">
              <a:solidFill>
                <a:srgbClr val="000000"/>
              </a:solidFill>
              <a:latin typeface="Arial"/>
              <a:ea typeface="Arial"/>
              <a:cs typeface="Arial"/>
              <a:sym typeface="Arial"/>
            </a:endParaRPr>
          </a:p>
        </p:txBody>
      </p:sp>
      <p:sp>
        <p:nvSpPr>
          <p:cNvPr id="97" name="Google Shape;97;p13"/>
          <p:cNvSpPr txBox="1"/>
          <p:nvPr/>
        </p:nvSpPr>
        <p:spPr>
          <a:xfrm>
            <a:off x="7343775" y="2296566"/>
            <a:ext cx="1714500" cy="226216"/>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050"/>
              <a:buFont typeface="Arial"/>
              <a:buNone/>
            </a:pPr>
            <a:r>
              <a:rPr b="0" i="0" lang="en-US" sz="1050" u="none" cap="none" strike="noStrike">
                <a:solidFill>
                  <a:srgbClr val="64748B"/>
                </a:solidFill>
                <a:latin typeface="Roboto"/>
                <a:ea typeface="Roboto"/>
                <a:cs typeface="Roboto"/>
                <a:sym typeface="Roboto"/>
              </a:rPr>
              <a:t>Import/Export </a:t>
            </a:r>
            <a:endParaRPr b="0" i="0" sz="1400" u="none" cap="none" strike="noStrike">
              <a:solidFill>
                <a:srgbClr val="000000"/>
              </a:solidFill>
              <a:latin typeface="Arial"/>
              <a:ea typeface="Arial"/>
              <a:cs typeface="Arial"/>
              <a:sym typeface="Arial"/>
            </a:endParaRPr>
          </a:p>
        </p:txBody>
      </p:sp>
      <p:pic>
        <p:nvPicPr>
          <p:cNvPr descr="image.png" id="98" name="Google Shape;98;p13"/>
          <p:cNvPicPr preferRelativeResize="0"/>
          <p:nvPr/>
        </p:nvPicPr>
        <p:blipFill rotWithShape="1">
          <a:blip r:embed="rId9">
            <a:alphaModFix/>
          </a:blip>
          <a:srcRect b="0" l="0" r="0" t="0"/>
          <a:stretch/>
        </p:blipFill>
        <p:spPr>
          <a:xfrm>
            <a:off x="1028700" y="3143250"/>
            <a:ext cx="342900" cy="304800"/>
          </a:xfrm>
          <a:prstGeom prst="rect">
            <a:avLst/>
          </a:prstGeom>
          <a:noFill/>
          <a:ln>
            <a:noFill/>
          </a:ln>
        </p:spPr>
      </p:pic>
      <p:sp>
        <p:nvSpPr>
          <p:cNvPr id="99" name="Google Shape;99;p13"/>
          <p:cNvSpPr txBox="1"/>
          <p:nvPr/>
        </p:nvSpPr>
        <p:spPr>
          <a:xfrm>
            <a:off x="1724025" y="3073747"/>
            <a:ext cx="2290286" cy="22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4B24"/>
                </a:solidFill>
                <a:latin typeface="Montserrat"/>
                <a:ea typeface="Montserrat"/>
                <a:cs typeface="Montserrat"/>
                <a:sym typeface="Montserrat"/>
              </a:rPr>
              <a:t>2025 KPI</a:t>
            </a:r>
            <a:endParaRPr b="0" i="0" sz="1400" u="none" cap="none" strike="noStrike">
              <a:solidFill>
                <a:srgbClr val="000000"/>
              </a:solidFill>
              <a:latin typeface="Arial"/>
              <a:ea typeface="Arial"/>
              <a:cs typeface="Arial"/>
              <a:sym typeface="Arial"/>
            </a:endParaRPr>
          </a:p>
        </p:txBody>
      </p:sp>
      <p:sp>
        <p:nvSpPr>
          <p:cNvPr id="100" name="Google Shape;100;p13"/>
          <p:cNvSpPr txBox="1"/>
          <p:nvPr/>
        </p:nvSpPr>
        <p:spPr>
          <a:xfrm>
            <a:off x="1724025" y="3349972"/>
            <a:ext cx="2181225" cy="452432"/>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050"/>
              <a:buFont typeface="Arial"/>
              <a:buNone/>
            </a:pPr>
            <a:r>
              <a:rPr b="0" i="0" lang="en-US" sz="1050" u="none" cap="none" strike="noStrike">
                <a:solidFill>
                  <a:srgbClr val="64748B"/>
                </a:solidFill>
                <a:latin typeface="Roboto"/>
                <a:ea typeface="Roboto"/>
                <a:cs typeface="Roboto"/>
                <a:sym typeface="Roboto"/>
              </a:rPr>
              <a:t>Performance Review (LAD/EGA/ELA)</a:t>
            </a:r>
            <a:endParaRPr b="0" i="0" sz="1400" u="none" cap="none" strike="noStrike">
              <a:solidFill>
                <a:srgbClr val="000000"/>
              </a:solidFill>
              <a:latin typeface="Arial"/>
              <a:ea typeface="Arial"/>
              <a:cs typeface="Arial"/>
              <a:sym typeface="Arial"/>
            </a:endParaRPr>
          </a:p>
        </p:txBody>
      </p:sp>
      <p:pic>
        <p:nvPicPr>
          <p:cNvPr descr="image.png" id="101" name="Google Shape;101;p13"/>
          <p:cNvPicPr preferRelativeResize="0"/>
          <p:nvPr/>
        </p:nvPicPr>
        <p:blipFill rotWithShape="1">
          <a:blip r:embed="rId10">
            <a:alphaModFix/>
          </a:blip>
          <a:srcRect b="0" l="0" r="0" t="0"/>
          <a:stretch/>
        </p:blipFill>
        <p:spPr>
          <a:xfrm>
            <a:off x="6648450" y="3143250"/>
            <a:ext cx="342900" cy="304800"/>
          </a:xfrm>
          <a:prstGeom prst="rect">
            <a:avLst/>
          </a:prstGeom>
          <a:noFill/>
          <a:ln>
            <a:noFill/>
          </a:ln>
        </p:spPr>
      </p:pic>
      <p:sp>
        <p:nvSpPr>
          <p:cNvPr id="102" name="Google Shape;102;p13"/>
          <p:cNvSpPr txBox="1"/>
          <p:nvPr/>
        </p:nvSpPr>
        <p:spPr>
          <a:xfrm>
            <a:off x="7343775" y="3073747"/>
            <a:ext cx="1810226" cy="22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4B24"/>
                </a:solidFill>
                <a:latin typeface="Montserrat"/>
                <a:ea typeface="Montserrat"/>
                <a:cs typeface="Montserrat"/>
                <a:sym typeface="Montserrat"/>
              </a:rPr>
              <a:t>Operations KPI</a:t>
            </a:r>
            <a:endParaRPr b="0" i="0" sz="1400" u="none" cap="none" strike="noStrike">
              <a:solidFill>
                <a:srgbClr val="000000"/>
              </a:solidFill>
              <a:latin typeface="Arial"/>
              <a:ea typeface="Arial"/>
              <a:cs typeface="Arial"/>
              <a:sym typeface="Arial"/>
            </a:endParaRPr>
          </a:p>
        </p:txBody>
      </p:sp>
      <p:sp>
        <p:nvSpPr>
          <p:cNvPr id="103" name="Google Shape;103;p13"/>
          <p:cNvSpPr txBox="1"/>
          <p:nvPr/>
        </p:nvSpPr>
        <p:spPr>
          <a:xfrm>
            <a:off x="7343775" y="3349972"/>
            <a:ext cx="2216684" cy="226216"/>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050"/>
              <a:buFont typeface="Arial"/>
              <a:buNone/>
            </a:pPr>
            <a:r>
              <a:rPr b="0" i="0" lang="en-US" sz="1050" u="none" cap="none" strike="noStrike">
                <a:solidFill>
                  <a:srgbClr val="64748B"/>
                </a:solidFill>
                <a:latin typeface="Roboto"/>
                <a:ea typeface="Roboto"/>
                <a:cs typeface="Roboto"/>
                <a:sym typeface="Roboto"/>
              </a:rPr>
              <a:t>ECD/IMD &amp; OCD/OPD Review</a:t>
            </a:r>
            <a:endParaRPr b="0" i="0" sz="1400" u="none" cap="none" strike="noStrike">
              <a:solidFill>
                <a:srgbClr val="000000"/>
              </a:solidFill>
              <a:latin typeface="Arial"/>
              <a:ea typeface="Arial"/>
              <a:cs typeface="Arial"/>
              <a:sym typeface="Arial"/>
            </a:endParaRPr>
          </a:p>
        </p:txBody>
      </p:sp>
      <p:pic>
        <p:nvPicPr>
          <p:cNvPr descr="image.png" id="104" name="Google Shape;104;p13"/>
          <p:cNvPicPr preferRelativeResize="0"/>
          <p:nvPr/>
        </p:nvPicPr>
        <p:blipFill rotWithShape="1">
          <a:blip r:embed="rId11">
            <a:alphaModFix/>
          </a:blip>
          <a:srcRect b="0" l="0" r="0" t="0"/>
          <a:stretch/>
        </p:blipFill>
        <p:spPr>
          <a:xfrm>
            <a:off x="3857625" y="4443562"/>
            <a:ext cx="304800" cy="304800"/>
          </a:xfrm>
          <a:prstGeom prst="rect">
            <a:avLst/>
          </a:prstGeom>
          <a:noFill/>
          <a:ln>
            <a:noFill/>
          </a:ln>
        </p:spPr>
      </p:pic>
      <p:sp>
        <p:nvSpPr>
          <p:cNvPr id="105" name="Google Shape;105;p13"/>
          <p:cNvSpPr txBox="1"/>
          <p:nvPr/>
        </p:nvSpPr>
        <p:spPr>
          <a:xfrm>
            <a:off x="4533900" y="4374059"/>
            <a:ext cx="1150143" cy="22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4B24"/>
                </a:solidFill>
                <a:latin typeface="Montserrat"/>
                <a:ea typeface="Montserrat"/>
                <a:cs typeface="Montserrat"/>
                <a:sym typeface="Montserrat"/>
              </a:rPr>
              <a:t>2026 Goals</a:t>
            </a:r>
            <a:endParaRPr b="0" i="0" sz="1400" u="none" cap="none" strike="noStrike">
              <a:solidFill>
                <a:srgbClr val="000000"/>
              </a:solidFill>
              <a:latin typeface="Arial"/>
              <a:ea typeface="Arial"/>
              <a:cs typeface="Arial"/>
              <a:sym typeface="Arial"/>
            </a:endParaRPr>
          </a:p>
        </p:txBody>
      </p:sp>
      <p:sp>
        <p:nvSpPr>
          <p:cNvPr id="106" name="Google Shape;106;p13"/>
          <p:cNvSpPr txBox="1"/>
          <p:nvPr/>
        </p:nvSpPr>
        <p:spPr>
          <a:xfrm>
            <a:off x="4533900" y="4650284"/>
            <a:ext cx="1095375" cy="18663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050"/>
              <a:buFont typeface="Arial"/>
              <a:buNone/>
            </a:pPr>
            <a:r>
              <a:rPr b="0" i="0" lang="en-US" sz="1050" u="none" cap="none" strike="noStrike">
                <a:solidFill>
                  <a:srgbClr val="64748B"/>
                </a:solidFill>
                <a:latin typeface="Roboto"/>
                <a:ea typeface="Roboto"/>
                <a:cs typeface="Roboto"/>
                <a:sym typeface="Roboto"/>
              </a:rPr>
              <a:t>Strategy &amp; Targets</a:t>
            </a:r>
            <a:endParaRPr b="0" i="0" sz="1400" u="none" cap="none" strike="noStrike">
              <a:solidFill>
                <a:srgbClr val="000000"/>
              </a:solidFill>
              <a:latin typeface="Arial"/>
              <a:ea typeface="Arial"/>
              <a:cs typeface="Arial"/>
              <a:sym typeface="Arial"/>
            </a:endParaRPr>
          </a:p>
        </p:txBody>
      </p:sp>
      <p:sp>
        <p:nvSpPr>
          <p:cNvPr id="107" name="Google Shape;107;p13"/>
          <p:cNvSpPr txBox="1"/>
          <p:nvPr/>
        </p:nvSpPr>
        <p:spPr>
          <a:xfrm>
            <a:off x="571500" y="381000"/>
            <a:ext cx="11601450" cy="52387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50"/>
              <a:buFont typeface="Arial"/>
              <a:buNone/>
            </a:pPr>
            <a:r>
              <a:rPr b="1" i="0" lang="en-US" sz="3150" u="none" cap="none" strike="noStrike">
                <a:solidFill>
                  <a:srgbClr val="004B24"/>
                </a:solidFill>
                <a:latin typeface="Montserrat"/>
                <a:ea typeface="Montserrat"/>
                <a:cs typeface="Montserrat"/>
                <a:sym typeface="Montserrat"/>
              </a:rPr>
              <a:t>AGENDA</a:t>
            </a:r>
            <a:endParaRPr b="0" i="0" sz="1400" u="none" cap="none" strike="noStrike">
              <a:solidFill>
                <a:srgbClr val="000000"/>
              </a:solidFill>
              <a:latin typeface="Arial"/>
              <a:ea typeface="Arial"/>
              <a:cs typeface="Arial"/>
              <a:sym typeface="Arial"/>
            </a:endParaRPr>
          </a:p>
        </p:txBody>
      </p:sp>
      <p:sp>
        <p:nvSpPr>
          <p:cNvPr id="108" name="Google Shape;108;p13"/>
          <p:cNvSpPr/>
          <p:nvPr/>
        </p:nvSpPr>
        <p:spPr>
          <a:xfrm>
            <a:off x="571500" y="971550"/>
            <a:ext cx="11049000" cy="28575"/>
          </a:xfrm>
          <a:prstGeom prst="rect">
            <a:avLst/>
          </a:prstGeom>
          <a:solidFill>
            <a:srgbClr val="009B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09" name="Google Shape;109;p13"/>
          <p:cNvPicPr preferRelativeResize="0"/>
          <p:nvPr/>
        </p:nvPicPr>
        <p:blipFill rotWithShape="1">
          <a:blip r:embed="rId12">
            <a:alphaModFix/>
          </a:blip>
          <a:srcRect b="0" l="0" r="0" t="0"/>
          <a:stretch/>
        </p:blipFill>
        <p:spPr>
          <a:xfrm>
            <a:off x="26642" y="6486140"/>
            <a:ext cx="3174695" cy="27715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3" name="Shape 113"/>
        <p:cNvGrpSpPr/>
        <p:nvPr/>
      </p:nvGrpSpPr>
      <p:grpSpPr>
        <a:xfrm>
          <a:off x="0" y="0"/>
          <a:ext cx="0" cy="0"/>
          <a:chOff x="0" y="0"/>
          <a:chExt cx="0" cy="0"/>
        </a:xfrm>
      </p:grpSpPr>
      <p:pic>
        <p:nvPicPr>
          <p:cNvPr descr="image.png" id="114" name="Google Shape;114;p1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15" name="Google Shape;115;p14"/>
          <p:cNvSpPr txBox="1"/>
          <p:nvPr/>
        </p:nvSpPr>
        <p:spPr>
          <a:xfrm>
            <a:off x="571500" y="476250"/>
            <a:ext cx="11601600" cy="484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50"/>
              <a:buFont typeface="Arial"/>
              <a:buNone/>
            </a:pPr>
            <a:r>
              <a:rPr b="1" i="0" lang="en-US" sz="3150" u="none" cap="none" strike="noStrike">
                <a:solidFill>
                  <a:srgbClr val="004B24"/>
                </a:solidFill>
                <a:latin typeface="Montserrat"/>
                <a:ea typeface="Montserrat"/>
                <a:cs typeface="Montserrat"/>
                <a:sym typeface="Montserrat"/>
              </a:rPr>
              <a:t>ECONOMIC STATUS</a:t>
            </a:r>
            <a:endParaRPr b="1" i="0" sz="3150" u="none" cap="none" strike="noStrike">
              <a:solidFill>
                <a:srgbClr val="004B24"/>
              </a:solidFill>
              <a:latin typeface="Montserrat"/>
              <a:ea typeface="Montserrat"/>
              <a:cs typeface="Montserrat"/>
              <a:sym typeface="Montserrat"/>
            </a:endParaRPr>
          </a:p>
        </p:txBody>
      </p:sp>
      <p:sp>
        <p:nvSpPr>
          <p:cNvPr id="116" name="Google Shape;116;p14"/>
          <p:cNvSpPr/>
          <p:nvPr/>
        </p:nvSpPr>
        <p:spPr>
          <a:xfrm>
            <a:off x="571500" y="1114425"/>
            <a:ext cx="11049000" cy="19200"/>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17" name="Google Shape;117;p14"/>
          <p:cNvGrpSpPr/>
          <p:nvPr/>
        </p:nvGrpSpPr>
        <p:grpSpPr>
          <a:xfrm>
            <a:off x="571500" y="1260411"/>
            <a:ext cx="8833855" cy="1322793"/>
            <a:chOff x="0" y="0"/>
            <a:chExt cx="8833855" cy="1322793"/>
          </a:xfrm>
        </p:grpSpPr>
        <p:sp>
          <p:nvSpPr>
            <p:cNvPr id="118" name="Google Shape;118;p14"/>
            <p:cNvSpPr/>
            <p:nvPr/>
          </p:nvSpPr>
          <p:spPr>
            <a:xfrm>
              <a:off x="0" y="0"/>
              <a:ext cx="8833855" cy="653920"/>
            </a:xfrm>
            <a:prstGeom prst="roundRect">
              <a:avLst>
                <a:gd fmla="val 16667" name="adj"/>
              </a:avLst>
            </a:prstGeom>
            <a:gradFill>
              <a:gsLst>
                <a:gs pos="0">
                  <a:srgbClr val="4CAD26"/>
                </a:gs>
                <a:gs pos="100000">
                  <a:srgbClr val="ADF39F"/>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4"/>
            <p:cNvSpPr txBox="1"/>
            <p:nvPr/>
          </p:nvSpPr>
          <p:spPr>
            <a:xfrm>
              <a:off x="31922" y="31922"/>
              <a:ext cx="8770011" cy="590076"/>
            </a:xfrm>
            <a:prstGeom prst="rect">
              <a:avLst/>
            </a:prstGeom>
            <a:noFill/>
            <a:ln>
              <a:noFill/>
            </a:ln>
          </p:spPr>
          <p:txBody>
            <a:bodyPr anchorCtr="0" anchor="ctr" bIns="102850" lIns="102850" spcFirstLastPara="1" rIns="102850" wrap="square" tIns="102850">
              <a:noAutofit/>
            </a:bodyPr>
            <a:lstStyle/>
            <a:p>
              <a:pPr indent="0" lvl="0" marL="0" marR="0" rtl="0" algn="l">
                <a:lnSpc>
                  <a:spcPct val="90000"/>
                </a:lnSpc>
                <a:spcBef>
                  <a:spcPts val="0"/>
                </a:spcBef>
                <a:spcAft>
                  <a:spcPts val="0"/>
                </a:spcAft>
                <a:buClr>
                  <a:srgbClr val="000000"/>
                </a:buClr>
                <a:buSzPts val="2700"/>
                <a:buFont typeface="Arial"/>
                <a:buNone/>
              </a:pPr>
              <a:r>
                <a:rPr b="0" i="0" lang="en-US" sz="2700" u="none" cap="none" strike="noStrike">
                  <a:solidFill>
                    <a:srgbClr val="000000"/>
                  </a:solidFill>
                  <a:latin typeface="Calibri"/>
                  <a:ea typeface="Calibri"/>
                  <a:cs typeface="Calibri"/>
                  <a:sym typeface="Calibri"/>
                </a:rPr>
                <a:t>POPULATION: 46.38 million</a:t>
              </a:r>
              <a:endParaRPr b="0" i="0" sz="2700" u="none" cap="none" strike="noStrike">
                <a:solidFill>
                  <a:srgbClr val="000000"/>
                </a:solidFill>
                <a:latin typeface="Calibri"/>
                <a:ea typeface="Calibri"/>
                <a:cs typeface="Calibri"/>
                <a:sym typeface="Calibri"/>
              </a:endParaRPr>
            </a:p>
          </p:txBody>
        </p:sp>
        <p:sp>
          <p:nvSpPr>
            <p:cNvPr id="120" name="Google Shape;120;p14"/>
            <p:cNvSpPr/>
            <p:nvPr/>
          </p:nvSpPr>
          <p:spPr>
            <a:xfrm>
              <a:off x="0" y="668873"/>
              <a:ext cx="8833855" cy="653920"/>
            </a:xfrm>
            <a:prstGeom prst="roundRect">
              <a:avLst>
                <a:gd fmla="val 16667" name="adj"/>
              </a:avLst>
            </a:prstGeom>
            <a:gradFill>
              <a:gsLst>
                <a:gs pos="0">
                  <a:srgbClr val="4CAD26"/>
                </a:gs>
                <a:gs pos="100000">
                  <a:srgbClr val="ADF39F"/>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4"/>
            <p:cNvSpPr txBox="1"/>
            <p:nvPr/>
          </p:nvSpPr>
          <p:spPr>
            <a:xfrm>
              <a:off x="31922" y="700795"/>
              <a:ext cx="8770011" cy="590076"/>
            </a:xfrm>
            <a:prstGeom prst="rect">
              <a:avLst/>
            </a:prstGeom>
            <a:noFill/>
            <a:ln>
              <a:noFill/>
            </a:ln>
          </p:spPr>
          <p:txBody>
            <a:bodyPr anchorCtr="0" anchor="ctr" bIns="102850" lIns="102850" spcFirstLastPara="1" rIns="102850" wrap="square" tIns="102850">
              <a:noAutofit/>
            </a:bodyPr>
            <a:lstStyle/>
            <a:p>
              <a:pPr indent="0" lvl="0" marL="0" marR="0" rtl="0" algn="l">
                <a:lnSpc>
                  <a:spcPct val="90000"/>
                </a:lnSpc>
                <a:spcBef>
                  <a:spcPts val="0"/>
                </a:spcBef>
                <a:spcAft>
                  <a:spcPts val="0"/>
                </a:spcAft>
                <a:buClr>
                  <a:srgbClr val="000000"/>
                </a:buClr>
                <a:buSzPts val="2700"/>
                <a:buFont typeface="Arial"/>
                <a:buNone/>
              </a:pPr>
              <a:r>
                <a:rPr b="0" i="0" lang="en-US" sz="2700" u="none" cap="none" strike="noStrike">
                  <a:solidFill>
                    <a:srgbClr val="000000"/>
                  </a:solidFill>
                  <a:latin typeface="Calibri"/>
                  <a:ea typeface="Calibri"/>
                  <a:cs typeface="Calibri"/>
                  <a:sym typeface="Calibri"/>
                </a:rPr>
                <a:t>PROJECTION 2030: 46.74 million</a:t>
              </a:r>
              <a:endParaRPr b="0" i="0" sz="2700" u="none" cap="none" strike="noStrike">
                <a:solidFill>
                  <a:srgbClr val="000000"/>
                </a:solidFill>
                <a:latin typeface="Calibri"/>
                <a:ea typeface="Calibri"/>
                <a:cs typeface="Calibri"/>
                <a:sym typeface="Calibri"/>
              </a:endParaRPr>
            </a:p>
          </p:txBody>
        </p:sp>
      </p:grpSp>
      <p:sp>
        <p:nvSpPr>
          <p:cNvPr id="122" name="Google Shape;122;p14"/>
          <p:cNvSpPr/>
          <p:nvPr/>
        </p:nvSpPr>
        <p:spPr>
          <a:xfrm>
            <a:off x="2350008" y="2094674"/>
            <a:ext cx="6766560" cy="2577909"/>
          </a:xfrm>
          <a:prstGeom prst="rect">
            <a:avLst/>
          </a:prstGeom>
          <a:noFill/>
          <a:ln>
            <a:noFill/>
          </a:ln>
        </p:spPr>
      </p:sp>
      <p:sp>
        <p:nvSpPr>
          <p:cNvPr id="123" name="Google Shape;123;p14"/>
          <p:cNvSpPr txBox="1"/>
          <p:nvPr/>
        </p:nvSpPr>
        <p:spPr>
          <a:xfrm>
            <a:off x="47053" y="3943024"/>
            <a:ext cx="5987796" cy="18774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   </a:t>
            </a:r>
            <a:endParaRPr/>
          </a:p>
          <a:p>
            <a:pPr indent="0" lvl="0" marL="0" marR="0" rtl="0" algn="r">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2025</a:t>
            </a:r>
            <a:endParaRPr/>
          </a:p>
          <a:p>
            <a:pPr indent="0" lvl="0" marL="0" marR="0" rtl="0" algn="r">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GDP: 685 (Billion USD)</a:t>
            </a:r>
            <a:endParaRPr/>
          </a:p>
          <a:p>
            <a:pPr indent="0" lvl="0" marL="0" marR="0" rtl="0" algn="r">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INFLATION: 31,5 (% ) </a:t>
            </a:r>
            <a:endParaRPr/>
          </a:p>
          <a:p>
            <a:pPr indent="0" lvl="0" marL="0" marR="0" rtl="0" algn="r">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UNEMPLOYEMENT: 7,5 (%)</a:t>
            </a:r>
            <a:endParaRPr b="0" i="0" sz="2400" u="none" cap="none" strike="noStrike">
              <a:solidFill>
                <a:srgbClr val="000000"/>
              </a:solidFill>
              <a:latin typeface="Arial"/>
              <a:ea typeface="Arial"/>
              <a:cs typeface="Arial"/>
              <a:sym typeface="Arial"/>
            </a:endParaRPr>
          </a:p>
        </p:txBody>
      </p:sp>
      <p:sp>
        <p:nvSpPr>
          <p:cNvPr id="124" name="Google Shape;124;p14"/>
          <p:cNvSpPr txBox="1"/>
          <p:nvPr/>
        </p:nvSpPr>
        <p:spPr>
          <a:xfrm>
            <a:off x="6008782" y="4250801"/>
            <a:ext cx="6164318"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2026   </a:t>
            </a:r>
            <a:endParaRPr/>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GDP:  720 (Billion USD)   </a:t>
            </a:r>
            <a:endParaRPr/>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INFLATION: 20 (% ) </a:t>
            </a:r>
            <a:endParaRPr/>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UNEMPLOYEMENT: 7 (%)</a:t>
            </a:r>
            <a:endParaRPr b="0" i="0" sz="2400" u="none" cap="none" strike="noStrike">
              <a:solidFill>
                <a:srgbClr val="000000"/>
              </a:solidFill>
              <a:latin typeface="Arial"/>
              <a:ea typeface="Arial"/>
              <a:cs typeface="Arial"/>
              <a:sym typeface="Arial"/>
            </a:endParaRPr>
          </a:p>
        </p:txBody>
      </p:sp>
      <p:sp>
        <p:nvSpPr>
          <p:cNvPr id="125" name="Google Shape;125;p14"/>
          <p:cNvSpPr txBox="1"/>
          <p:nvPr/>
        </p:nvSpPr>
        <p:spPr>
          <a:xfrm>
            <a:off x="9116568" y="6128238"/>
            <a:ext cx="3028379"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800" u="sng" cap="none" strike="noStrike">
                <a:solidFill>
                  <a:srgbClr val="000000"/>
                </a:solidFill>
                <a:latin typeface="Arial"/>
                <a:ea typeface="Arial"/>
                <a:cs typeface="Arial"/>
                <a:sym typeface="Arial"/>
              </a:rPr>
              <a:t>Source:</a:t>
            </a:r>
            <a:r>
              <a:rPr b="0" i="0" lang="en-US" sz="800" u="none" cap="none" strike="noStrik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None/>
            </a:pPr>
            <a:r>
              <a:rPr b="0" i="0" lang="en-US" sz="800" u="none" cap="none" strike="noStrike">
                <a:solidFill>
                  <a:srgbClr val="000000"/>
                </a:solidFill>
                <a:latin typeface="Arial"/>
                <a:ea typeface="Arial"/>
                <a:cs typeface="Arial"/>
                <a:sym typeface="Arial"/>
              </a:rPr>
              <a:t>International Monetary Fund, </a:t>
            </a:r>
            <a:endParaRPr/>
          </a:p>
          <a:p>
            <a:pPr indent="0" lvl="0" marL="0" marR="0" rtl="0" algn="l">
              <a:lnSpc>
                <a:spcPct val="100000"/>
              </a:lnSpc>
              <a:spcBef>
                <a:spcPts val="0"/>
              </a:spcBef>
              <a:spcAft>
                <a:spcPts val="0"/>
              </a:spcAft>
              <a:buNone/>
            </a:pPr>
            <a:r>
              <a:rPr b="0" i="0" lang="en-US" sz="800" u="none" cap="none" strike="noStrike">
                <a:solidFill>
                  <a:srgbClr val="000000"/>
                </a:solidFill>
                <a:latin typeface="Arial"/>
                <a:ea typeface="Arial"/>
                <a:cs typeface="Arial"/>
                <a:sym typeface="Arial"/>
              </a:rPr>
              <a:t>Organización para la Cooperación y el Desarrollo Económicos, </a:t>
            </a:r>
            <a:endParaRPr/>
          </a:p>
          <a:p>
            <a:pPr indent="0" lvl="0" marL="0" marR="0" rtl="0" algn="l">
              <a:lnSpc>
                <a:spcPct val="100000"/>
              </a:lnSpc>
              <a:spcBef>
                <a:spcPts val="0"/>
              </a:spcBef>
              <a:spcAft>
                <a:spcPts val="0"/>
              </a:spcAft>
              <a:buNone/>
            </a:pPr>
            <a:r>
              <a:rPr b="0" i="0" lang="en-US" sz="800" u="none" cap="none" strike="noStrike">
                <a:solidFill>
                  <a:srgbClr val="000000"/>
                </a:solidFill>
                <a:latin typeface="Arial"/>
                <a:ea typeface="Arial"/>
                <a:cs typeface="Arial"/>
                <a:sym typeface="Arial"/>
              </a:rPr>
              <a:t>Banco Central de la Republica Argentina </a:t>
            </a:r>
            <a:endParaRPr/>
          </a:p>
        </p:txBody>
      </p:sp>
      <p:pic>
        <p:nvPicPr>
          <p:cNvPr id="126" name="Google Shape;126;p14"/>
          <p:cNvPicPr preferRelativeResize="0"/>
          <p:nvPr/>
        </p:nvPicPr>
        <p:blipFill rotWithShape="1">
          <a:blip r:embed="rId4">
            <a:alphaModFix/>
          </a:blip>
          <a:srcRect b="0" l="0" r="0" t="0"/>
          <a:stretch/>
        </p:blipFill>
        <p:spPr>
          <a:xfrm>
            <a:off x="26642" y="6486140"/>
            <a:ext cx="3174695" cy="27715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5"/>
          <p:cNvSpPr/>
          <p:nvPr/>
        </p:nvSpPr>
        <p:spPr>
          <a:xfrm>
            <a:off x="571500" y="757315"/>
            <a:ext cx="11049000" cy="19050"/>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2" name="Google Shape;132;p15"/>
          <p:cNvSpPr txBox="1"/>
          <p:nvPr/>
        </p:nvSpPr>
        <p:spPr>
          <a:xfrm>
            <a:off x="295200" y="247671"/>
            <a:ext cx="11601600" cy="48474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150"/>
              <a:buFont typeface="Arial"/>
              <a:buNone/>
            </a:pPr>
            <a:r>
              <a:rPr b="1" i="0" lang="en-US" sz="3150" u="none" cap="none" strike="noStrike">
                <a:solidFill>
                  <a:srgbClr val="004B24"/>
                </a:solidFill>
                <a:latin typeface="Calibri"/>
                <a:ea typeface="Calibri"/>
                <a:cs typeface="Calibri"/>
                <a:sym typeface="Calibri"/>
              </a:rPr>
              <a:t>COMMERCIAL PARTNERS</a:t>
            </a:r>
            <a:endParaRPr b="1" i="0" sz="3150" u="none" cap="none" strike="noStrike">
              <a:solidFill>
                <a:srgbClr val="004B24"/>
              </a:solidFill>
              <a:latin typeface="Calibri"/>
              <a:ea typeface="Calibri"/>
              <a:cs typeface="Calibri"/>
              <a:sym typeface="Calibri"/>
            </a:endParaRPr>
          </a:p>
        </p:txBody>
      </p:sp>
      <p:pic>
        <p:nvPicPr>
          <p:cNvPr descr="Bandera de Brasil: significado y qué representan sus colores - Enciclopedia  Significados" id="133" name="Google Shape;133;p15"/>
          <p:cNvPicPr preferRelativeResize="0"/>
          <p:nvPr/>
        </p:nvPicPr>
        <p:blipFill rotWithShape="1">
          <a:blip r:embed="rId3">
            <a:alphaModFix/>
          </a:blip>
          <a:srcRect b="0" l="0" r="0" t="0"/>
          <a:stretch/>
        </p:blipFill>
        <p:spPr>
          <a:xfrm>
            <a:off x="9696833" y="1021617"/>
            <a:ext cx="1752181" cy="879048"/>
          </a:xfrm>
          <a:prstGeom prst="rect">
            <a:avLst/>
          </a:prstGeom>
          <a:noFill/>
          <a:ln>
            <a:noFill/>
          </a:ln>
          <a:effectLst>
            <a:outerShdw blurRad="292100" rotWithShape="0" algn="tl" dir="2700000" dist="139700">
              <a:srgbClr val="333333">
                <a:alpha val="65098"/>
              </a:srgbClr>
            </a:outerShdw>
          </a:effectLst>
        </p:spPr>
      </p:pic>
      <p:pic>
        <p:nvPicPr>
          <p:cNvPr descr="Signo De La Bandera De Estados Unidos PNG ,dibujos Fondo, Estrellas, Bandera  PNG Imagen para Descarga Gratuita | Pngtree" id="134" name="Google Shape;134;p15"/>
          <p:cNvPicPr preferRelativeResize="0"/>
          <p:nvPr/>
        </p:nvPicPr>
        <p:blipFill rotWithShape="1">
          <a:blip r:embed="rId4">
            <a:alphaModFix/>
          </a:blip>
          <a:srcRect b="8377" l="3830" r="3972" t="8136"/>
          <a:stretch/>
        </p:blipFill>
        <p:spPr>
          <a:xfrm>
            <a:off x="6651793" y="1004468"/>
            <a:ext cx="1752182" cy="879048"/>
          </a:xfrm>
          <a:prstGeom prst="rect">
            <a:avLst/>
          </a:prstGeom>
          <a:noFill/>
          <a:ln>
            <a:noFill/>
          </a:ln>
          <a:effectLst>
            <a:outerShdw blurRad="292100" rotWithShape="0" algn="tl" dir="2700000" dist="139700">
              <a:srgbClr val="333333">
                <a:alpha val="65098"/>
              </a:srgbClr>
            </a:outerShdw>
          </a:effectLst>
        </p:spPr>
      </p:pic>
      <p:pic>
        <p:nvPicPr>
          <p:cNvPr id="135" name="Google Shape;135;p15"/>
          <p:cNvPicPr preferRelativeResize="0"/>
          <p:nvPr/>
        </p:nvPicPr>
        <p:blipFill rotWithShape="1">
          <a:blip r:embed="rId5">
            <a:alphaModFix/>
          </a:blip>
          <a:srcRect b="0" l="0" r="0" t="0"/>
          <a:stretch/>
        </p:blipFill>
        <p:spPr>
          <a:xfrm>
            <a:off x="707015" y="925529"/>
            <a:ext cx="1762352" cy="904049"/>
          </a:xfrm>
          <a:prstGeom prst="rect">
            <a:avLst/>
          </a:prstGeom>
          <a:noFill/>
          <a:ln>
            <a:noFill/>
          </a:ln>
          <a:effectLst>
            <a:outerShdw blurRad="292100" rotWithShape="0" algn="tl" dir="2700000" dist="139700">
              <a:srgbClr val="333333">
                <a:alpha val="65098"/>
              </a:srgbClr>
            </a:outerShdw>
          </a:effectLst>
        </p:spPr>
      </p:pic>
      <p:cxnSp>
        <p:nvCxnSpPr>
          <p:cNvPr id="136" name="Google Shape;136;p15"/>
          <p:cNvCxnSpPr/>
          <p:nvPr/>
        </p:nvCxnSpPr>
        <p:spPr>
          <a:xfrm>
            <a:off x="295200" y="1944611"/>
            <a:ext cx="2488100" cy="0"/>
          </a:xfrm>
          <a:prstGeom prst="straightConnector1">
            <a:avLst/>
          </a:prstGeom>
          <a:noFill/>
          <a:ln cap="flat" cmpd="sng" w="25400">
            <a:solidFill>
              <a:srgbClr val="92D050"/>
            </a:solidFill>
            <a:prstDash val="solid"/>
            <a:round/>
            <a:headEnd len="sm" w="sm" type="none"/>
            <a:tailEnd len="sm" w="sm" type="none"/>
          </a:ln>
          <a:effectLst>
            <a:outerShdw blurRad="40000" rotWithShape="0" dir="5400000" dist="20000">
              <a:srgbClr val="000000">
                <a:alpha val="38039"/>
              </a:srgbClr>
            </a:outerShdw>
          </a:effectLst>
        </p:spPr>
      </p:cxnSp>
      <p:cxnSp>
        <p:nvCxnSpPr>
          <p:cNvPr id="137" name="Google Shape;137;p15"/>
          <p:cNvCxnSpPr/>
          <p:nvPr/>
        </p:nvCxnSpPr>
        <p:spPr>
          <a:xfrm>
            <a:off x="9328874" y="1962098"/>
            <a:ext cx="2488100" cy="0"/>
          </a:xfrm>
          <a:prstGeom prst="straightConnector1">
            <a:avLst/>
          </a:prstGeom>
          <a:noFill/>
          <a:ln cap="flat" cmpd="sng" w="25400">
            <a:solidFill>
              <a:srgbClr val="92D050"/>
            </a:solidFill>
            <a:prstDash val="solid"/>
            <a:round/>
            <a:headEnd len="sm" w="sm" type="none"/>
            <a:tailEnd len="sm" w="sm" type="none"/>
          </a:ln>
          <a:effectLst>
            <a:outerShdw blurRad="40000" rotWithShape="0" dir="5400000" dist="20000">
              <a:srgbClr val="000000">
                <a:alpha val="38039"/>
              </a:srgbClr>
            </a:outerShdw>
          </a:effectLst>
        </p:spPr>
      </p:cxnSp>
      <p:cxnSp>
        <p:nvCxnSpPr>
          <p:cNvPr id="138" name="Google Shape;138;p15"/>
          <p:cNvCxnSpPr/>
          <p:nvPr/>
        </p:nvCxnSpPr>
        <p:spPr>
          <a:xfrm>
            <a:off x="6320340" y="1944611"/>
            <a:ext cx="2488100" cy="0"/>
          </a:xfrm>
          <a:prstGeom prst="straightConnector1">
            <a:avLst/>
          </a:prstGeom>
          <a:noFill/>
          <a:ln cap="flat" cmpd="sng" w="25400">
            <a:solidFill>
              <a:srgbClr val="92D050"/>
            </a:solidFill>
            <a:prstDash val="solid"/>
            <a:round/>
            <a:headEnd len="sm" w="sm" type="none"/>
            <a:tailEnd len="sm" w="sm" type="none"/>
          </a:ln>
          <a:effectLst>
            <a:outerShdw blurRad="40000" rotWithShape="0" dir="5400000" dist="20000">
              <a:srgbClr val="000000">
                <a:alpha val="38039"/>
              </a:srgbClr>
            </a:outerShdw>
          </a:effectLst>
        </p:spPr>
      </p:cxnSp>
      <p:cxnSp>
        <p:nvCxnSpPr>
          <p:cNvPr id="139" name="Google Shape;139;p15"/>
          <p:cNvCxnSpPr/>
          <p:nvPr/>
        </p:nvCxnSpPr>
        <p:spPr>
          <a:xfrm>
            <a:off x="3355111" y="1944610"/>
            <a:ext cx="2488100" cy="0"/>
          </a:xfrm>
          <a:prstGeom prst="straightConnector1">
            <a:avLst/>
          </a:prstGeom>
          <a:noFill/>
          <a:ln cap="flat" cmpd="sng" w="25400">
            <a:solidFill>
              <a:srgbClr val="92D050"/>
            </a:solidFill>
            <a:prstDash val="solid"/>
            <a:round/>
            <a:headEnd len="sm" w="sm" type="none"/>
            <a:tailEnd len="sm" w="sm" type="none"/>
          </a:ln>
          <a:effectLst>
            <a:outerShdw blurRad="40000" rotWithShape="0" dir="5400000" dist="20000">
              <a:srgbClr val="000000">
                <a:alpha val="38039"/>
              </a:srgbClr>
            </a:outerShdw>
          </a:effectLst>
        </p:spPr>
      </p:cxnSp>
      <p:pic>
        <p:nvPicPr>
          <p:cNvPr descr="Vectores de Mapa verde de la unión europea, imágenes vectoriales |  DepositPhotos" id="140" name="Google Shape;140;p15"/>
          <p:cNvPicPr preferRelativeResize="0"/>
          <p:nvPr/>
        </p:nvPicPr>
        <p:blipFill rotWithShape="1">
          <a:blip r:embed="rId6">
            <a:alphaModFix/>
          </a:blip>
          <a:srcRect b="0" l="0" r="0" t="0"/>
          <a:stretch/>
        </p:blipFill>
        <p:spPr>
          <a:xfrm>
            <a:off x="3713284" y="988137"/>
            <a:ext cx="1762352" cy="903646"/>
          </a:xfrm>
          <a:prstGeom prst="rect">
            <a:avLst/>
          </a:prstGeom>
          <a:noFill/>
          <a:ln>
            <a:noFill/>
          </a:ln>
          <a:effectLst>
            <a:outerShdw blurRad="292100" rotWithShape="0" algn="tl" dir="2700000" dist="139700">
              <a:srgbClr val="333333">
                <a:alpha val="65098"/>
              </a:srgbClr>
            </a:outerShdw>
          </a:effectLst>
        </p:spPr>
      </p:pic>
      <p:grpSp>
        <p:nvGrpSpPr>
          <p:cNvPr id="141" name="Google Shape;141;p15"/>
          <p:cNvGrpSpPr/>
          <p:nvPr/>
        </p:nvGrpSpPr>
        <p:grpSpPr>
          <a:xfrm>
            <a:off x="6294654" y="2206817"/>
            <a:ext cx="2646958" cy="948164"/>
            <a:chOff x="587" y="3555"/>
            <a:chExt cx="2646958" cy="948164"/>
          </a:xfrm>
        </p:grpSpPr>
        <p:sp>
          <p:nvSpPr>
            <p:cNvPr id="142" name="Google Shape;142;p15"/>
            <p:cNvSpPr/>
            <p:nvPr/>
          </p:nvSpPr>
          <p:spPr>
            <a:xfrm>
              <a:off x="154664" y="3555"/>
              <a:ext cx="481983" cy="481983"/>
            </a:xfrm>
            <a:prstGeom prst="ellipse">
              <a:avLst/>
            </a:prstGeom>
            <a:solidFill>
              <a:srgbClr val="DDE5D0"/>
            </a:soli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5"/>
            <p:cNvSpPr/>
            <p:nvPr/>
          </p:nvSpPr>
          <p:spPr>
            <a:xfrm>
              <a:off x="257382" y="106273"/>
              <a:ext cx="276547" cy="276547"/>
            </a:xfrm>
            <a:prstGeom prst="rect">
              <a:avLst/>
            </a:prstGeom>
            <a:no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5"/>
            <p:cNvSpPr/>
            <p:nvPr/>
          </p:nvSpPr>
          <p:spPr>
            <a:xfrm>
              <a:off x="587" y="635665"/>
              <a:ext cx="790136" cy="31605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5"/>
            <p:cNvSpPr txBox="1"/>
            <p:nvPr/>
          </p:nvSpPr>
          <p:spPr>
            <a:xfrm>
              <a:off x="587" y="635665"/>
              <a:ext cx="790136" cy="316054"/>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EXPORTS: </a:t>
              </a:r>
              <a:r>
                <a:rPr b="1" i="0" lang="en-US" sz="1000" u="none" cap="none" strike="noStrike">
                  <a:solidFill>
                    <a:srgbClr val="000000"/>
                  </a:solidFill>
                  <a:latin typeface="Calibri"/>
                  <a:ea typeface="Calibri"/>
                  <a:cs typeface="Calibri"/>
                  <a:sym typeface="Calibri"/>
                </a:rPr>
                <a:t>USD</a:t>
              </a:r>
              <a:r>
                <a:rPr b="0" i="0" lang="en-US" sz="1000" u="none" cap="none" strike="noStrike">
                  <a:solidFill>
                    <a:srgbClr val="000000"/>
                  </a:solidFill>
                  <a:latin typeface="Calibri"/>
                  <a:ea typeface="Calibri"/>
                  <a:cs typeface="Calibri"/>
                  <a:sym typeface="Calibri"/>
                </a:rPr>
                <a:t> 8.33</a:t>
              </a:r>
              <a:r>
                <a:rPr b="1" i="0" lang="en-US" sz="1000" u="none" cap="none" strike="noStrike">
                  <a:solidFill>
                    <a:srgbClr val="000000"/>
                  </a:solidFill>
                  <a:latin typeface="Calibri"/>
                  <a:ea typeface="Calibri"/>
                  <a:cs typeface="Calibri"/>
                  <a:sym typeface="Calibri"/>
                </a:rPr>
                <a:t>M</a:t>
              </a:r>
              <a:endParaRPr/>
            </a:p>
          </p:txBody>
        </p:sp>
        <p:sp>
          <p:nvSpPr>
            <p:cNvPr id="146" name="Google Shape;146;p15"/>
            <p:cNvSpPr/>
            <p:nvPr/>
          </p:nvSpPr>
          <p:spPr>
            <a:xfrm>
              <a:off x="1083075" y="3555"/>
              <a:ext cx="481983" cy="481983"/>
            </a:xfrm>
            <a:prstGeom prst="ellipse">
              <a:avLst/>
            </a:prstGeom>
            <a:solidFill>
              <a:srgbClr val="DDE5D0"/>
            </a:soli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5"/>
            <p:cNvSpPr/>
            <p:nvPr/>
          </p:nvSpPr>
          <p:spPr>
            <a:xfrm>
              <a:off x="1185793" y="106273"/>
              <a:ext cx="276547" cy="276547"/>
            </a:xfrm>
            <a:prstGeom prst="rect">
              <a:avLst/>
            </a:prstGeom>
            <a:no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5"/>
            <p:cNvSpPr/>
            <p:nvPr/>
          </p:nvSpPr>
          <p:spPr>
            <a:xfrm>
              <a:off x="928998" y="635665"/>
              <a:ext cx="790136" cy="31605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5"/>
            <p:cNvSpPr txBox="1"/>
            <p:nvPr/>
          </p:nvSpPr>
          <p:spPr>
            <a:xfrm>
              <a:off x="928998" y="635665"/>
              <a:ext cx="790136" cy="316054"/>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IMPORTS: </a:t>
              </a:r>
              <a:r>
                <a:rPr b="1" i="0" lang="en-US" sz="1000" u="none" cap="none" strike="noStrike">
                  <a:solidFill>
                    <a:srgbClr val="000000"/>
                  </a:solidFill>
                  <a:latin typeface="Calibri"/>
                  <a:ea typeface="Calibri"/>
                  <a:cs typeface="Calibri"/>
                  <a:sym typeface="Calibri"/>
                </a:rPr>
                <a:t>USD</a:t>
              </a:r>
              <a:r>
                <a:rPr b="0" i="0" lang="en-US" sz="1000" u="none" cap="none" strike="noStrike">
                  <a:solidFill>
                    <a:srgbClr val="000000"/>
                  </a:solidFill>
                  <a:latin typeface="Calibri"/>
                  <a:ea typeface="Calibri"/>
                  <a:cs typeface="Calibri"/>
                  <a:sym typeface="Calibri"/>
                </a:rPr>
                <a:t> 6.70</a:t>
              </a:r>
              <a:r>
                <a:rPr b="1" i="0" lang="en-US" sz="1000" u="none" cap="none" strike="noStrike">
                  <a:solidFill>
                    <a:srgbClr val="000000"/>
                  </a:solidFill>
                  <a:latin typeface="Calibri"/>
                  <a:ea typeface="Calibri"/>
                  <a:cs typeface="Calibri"/>
                  <a:sym typeface="Calibri"/>
                </a:rPr>
                <a:t>M</a:t>
              </a:r>
              <a:endParaRPr/>
            </a:p>
          </p:txBody>
        </p:sp>
        <p:sp>
          <p:nvSpPr>
            <p:cNvPr id="150" name="Google Shape;150;p15"/>
            <p:cNvSpPr/>
            <p:nvPr/>
          </p:nvSpPr>
          <p:spPr>
            <a:xfrm>
              <a:off x="2011485" y="3555"/>
              <a:ext cx="481983" cy="481983"/>
            </a:xfrm>
            <a:prstGeom prst="ellipse">
              <a:avLst/>
            </a:prstGeom>
            <a:solidFill>
              <a:srgbClr val="DDE5D0"/>
            </a:soli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5"/>
            <p:cNvSpPr/>
            <p:nvPr/>
          </p:nvSpPr>
          <p:spPr>
            <a:xfrm>
              <a:off x="2114203" y="106273"/>
              <a:ext cx="276547" cy="276547"/>
            </a:xfrm>
            <a:prstGeom prst="rect">
              <a:avLst/>
            </a:prstGeom>
            <a:no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5"/>
            <p:cNvSpPr/>
            <p:nvPr/>
          </p:nvSpPr>
          <p:spPr>
            <a:xfrm>
              <a:off x="1857409" y="635665"/>
              <a:ext cx="790136" cy="31605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5"/>
            <p:cNvSpPr txBox="1"/>
            <p:nvPr/>
          </p:nvSpPr>
          <p:spPr>
            <a:xfrm>
              <a:off x="1857409" y="635665"/>
              <a:ext cx="790136" cy="316054"/>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SURPLUS: </a:t>
              </a:r>
              <a:r>
                <a:rPr b="1" i="0" lang="en-US" sz="1000" u="none" cap="none" strike="noStrike">
                  <a:solidFill>
                    <a:srgbClr val="000000"/>
                  </a:solidFill>
                  <a:latin typeface="Calibri"/>
                  <a:ea typeface="Calibri"/>
                  <a:cs typeface="Calibri"/>
                  <a:sym typeface="Calibri"/>
                </a:rPr>
                <a:t>USD </a:t>
              </a:r>
              <a:r>
                <a:rPr b="1" i="0" lang="en-US" sz="1000" u="none" cap="none" strike="noStrike">
                  <a:solidFill>
                    <a:srgbClr val="00B050"/>
                  </a:solidFill>
                  <a:latin typeface="Calibri"/>
                  <a:ea typeface="Calibri"/>
                  <a:cs typeface="Calibri"/>
                  <a:sym typeface="Calibri"/>
                </a:rPr>
                <a:t>+1.63M </a:t>
              </a:r>
              <a:endParaRPr/>
            </a:p>
          </p:txBody>
        </p:sp>
      </p:grpSp>
      <p:grpSp>
        <p:nvGrpSpPr>
          <p:cNvPr id="154" name="Google Shape;154;p15"/>
          <p:cNvGrpSpPr/>
          <p:nvPr/>
        </p:nvGrpSpPr>
        <p:grpSpPr>
          <a:xfrm>
            <a:off x="3251842" y="2173194"/>
            <a:ext cx="2685234" cy="961875"/>
            <a:chOff x="658" y="59216"/>
            <a:chExt cx="2685234" cy="961875"/>
          </a:xfrm>
        </p:grpSpPr>
        <p:sp>
          <p:nvSpPr>
            <p:cNvPr id="155" name="Google Shape;155;p15"/>
            <p:cNvSpPr/>
            <p:nvPr/>
          </p:nvSpPr>
          <p:spPr>
            <a:xfrm>
              <a:off x="156963" y="59216"/>
              <a:ext cx="488953" cy="488953"/>
            </a:xfrm>
            <a:prstGeom prst="ellipse">
              <a:avLst/>
            </a:prstGeom>
            <a:solidFill>
              <a:srgbClr val="DDE5D0"/>
            </a:soli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5"/>
            <p:cNvSpPr/>
            <p:nvPr/>
          </p:nvSpPr>
          <p:spPr>
            <a:xfrm>
              <a:off x="261166" y="163419"/>
              <a:ext cx="280546" cy="280546"/>
            </a:xfrm>
            <a:prstGeom prst="rect">
              <a:avLst/>
            </a:prstGeom>
            <a:no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5"/>
            <p:cNvSpPr/>
            <p:nvPr/>
          </p:nvSpPr>
          <p:spPr>
            <a:xfrm>
              <a:off x="658" y="700466"/>
              <a:ext cx="801562" cy="32062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5"/>
            <p:cNvSpPr txBox="1"/>
            <p:nvPr/>
          </p:nvSpPr>
          <p:spPr>
            <a:xfrm>
              <a:off x="658" y="700466"/>
              <a:ext cx="801562" cy="320625"/>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EXPORTS: USD</a:t>
              </a:r>
              <a:r>
                <a:rPr b="1" i="0" lang="en-US" sz="1000" u="none" cap="none" strike="noStrike">
                  <a:solidFill>
                    <a:srgbClr val="000000"/>
                  </a:solidFill>
                  <a:latin typeface="Calibri"/>
                  <a:ea typeface="Calibri"/>
                  <a:cs typeface="Calibri"/>
                  <a:sym typeface="Calibri"/>
                </a:rPr>
                <a:t> </a:t>
              </a:r>
              <a:r>
                <a:rPr b="0" i="0" lang="en-US" sz="1000" u="none" cap="none" strike="noStrike">
                  <a:solidFill>
                    <a:srgbClr val="000000"/>
                  </a:solidFill>
                  <a:latin typeface="Calibri"/>
                  <a:ea typeface="Calibri"/>
                  <a:cs typeface="Calibri"/>
                  <a:sym typeface="Calibri"/>
                </a:rPr>
                <a:t>8.48</a:t>
              </a:r>
              <a:r>
                <a:rPr b="1" i="0" lang="en-US" sz="1000" u="none" cap="none" strike="noStrike">
                  <a:solidFill>
                    <a:srgbClr val="000000"/>
                  </a:solidFill>
                  <a:latin typeface="Calibri"/>
                  <a:ea typeface="Calibri"/>
                  <a:cs typeface="Calibri"/>
                  <a:sym typeface="Calibri"/>
                </a:rPr>
                <a:t>M</a:t>
              </a:r>
              <a:endParaRPr/>
            </a:p>
          </p:txBody>
        </p:sp>
        <p:sp>
          <p:nvSpPr>
            <p:cNvPr id="159" name="Google Shape;159;p15"/>
            <p:cNvSpPr/>
            <p:nvPr/>
          </p:nvSpPr>
          <p:spPr>
            <a:xfrm>
              <a:off x="1098798" y="59216"/>
              <a:ext cx="488953" cy="488953"/>
            </a:xfrm>
            <a:prstGeom prst="ellipse">
              <a:avLst/>
            </a:prstGeom>
            <a:solidFill>
              <a:srgbClr val="DDE5D0"/>
            </a:soli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5"/>
            <p:cNvSpPr/>
            <p:nvPr/>
          </p:nvSpPr>
          <p:spPr>
            <a:xfrm>
              <a:off x="1203002" y="163419"/>
              <a:ext cx="280546" cy="280546"/>
            </a:xfrm>
            <a:prstGeom prst="rect">
              <a:avLst/>
            </a:prstGeom>
            <a:no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5"/>
            <p:cNvSpPr/>
            <p:nvPr/>
          </p:nvSpPr>
          <p:spPr>
            <a:xfrm>
              <a:off x="942494" y="700466"/>
              <a:ext cx="801562" cy="32062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5"/>
            <p:cNvSpPr txBox="1"/>
            <p:nvPr/>
          </p:nvSpPr>
          <p:spPr>
            <a:xfrm>
              <a:off x="942494" y="700466"/>
              <a:ext cx="801562" cy="320625"/>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IMPORTS: USD 10.47</a:t>
              </a:r>
              <a:r>
                <a:rPr b="1" i="0" lang="en-US" sz="1000" u="none" cap="none" strike="noStrike">
                  <a:solidFill>
                    <a:srgbClr val="000000"/>
                  </a:solidFill>
                  <a:latin typeface="Calibri"/>
                  <a:ea typeface="Calibri"/>
                  <a:cs typeface="Calibri"/>
                  <a:sym typeface="Calibri"/>
                </a:rPr>
                <a:t>M</a:t>
              </a:r>
              <a:endParaRPr/>
            </a:p>
          </p:txBody>
        </p:sp>
        <p:sp>
          <p:nvSpPr>
            <p:cNvPr id="163" name="Google Shape;163;p15"/>
            <p:cNvSpPr/>
            <p:nvPr/>
          </p:nvSpPr>
          <p:spPr>
            <a:xfrm>
              <a:off x="2040634" y="59216"/>
              <a:ext cx="488953" cy="488953"/>
            </a:xfrm>
            <a:prstGeom prst="ellipse">
              <a:avLst/>
            </a:prstGeom>
            <a:solidFill>
              <a:srgbClr val="DDE5D0"/>
            </a:soli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5"/>
            <p:cNvSpPr/>
            <p:nvPr/>
          </p:nvSpPr>
          <p:spPr>
            <a:xfrm>
              <a:off x="2144838" y="163419"/>
              <a:ext cx="280546" cy="280546"/>
            </a:xfrm>
            <a:prstGeom prst="rect">
              <a:avLst/>
            </a:prstGeom>
            <a:no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5"/>
            <p:cNvSpPr/>
            <p:nvPr/>
          </p:nvSpPr>
          <p:spPr>
            <a:xfrm>
              <a:off x="1884330" y="700466"/>
              <a:ext cx="801562" cy="32062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5"/>
            <p:cNvSpPr txBox="1"/>
            <p:nvPr/>
          </p:nvSpPr>
          <p:spPr>
            <a:xfrm>
              <a:off x="1884330" y="700466"/>
              <a:ext cx="801562" cy="320625"/>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SURPLUS: USD    </a:t>
              </a:r>
              <a:r>
                <a:rPr b="0" i="0" lang="en-US" sz="1000" u="none" cap="none" strike="noStrike">
                  <a:solidFill>
                    <a:srgbClr val="C00000"/>
                  </a:solidFill>
                  <a:latin typeface="Calibri"/>
                  <a:ea typeface="Calibri"/>
                  <a:cs typeface="Calibri"/>
                  <a:sym typeface="Calibri"/>
                </a:rPr>
                <a:t>-</a:t>
              </a:r>
              <a:r>
                <a:rPr b="1" i="0" lang="en-US" sz="1000" u="none" cap="none" strike="noStrike">
                  <a:solidFill>
                    <a:srgbClr val="C00000"/>
                  </a:solidFill>
                  <a:latin typeface="Calibri"/>
                  <a:ea typeface="Calibri"/>
                  <a:cs typeface="Calibri"/>
                  <a:sym typeface="Calibri"/>
                </a:rPr>
                <a:t>1.99M</a:t>
              </a:r>
              <a:endParaRPr b="1" i="0" sz="1000" u="none" cap="none" strike="noStrike">
                <a:solidFill>
                  <a:srgbClr val="000000"/>
                </a:solidFill>
                <a:latin typeface="Calibri"/>
                <a:ea typeface="Calibri"/>
                <a:cs typeface="Calibri"/>
                <a:sym typeface="Calibri"/>
              </a:endParaRPr>
            </a:p>
          </p:txBody>
        </p:sp>
      </p:grpSp>
      <p:sp>
        <p:nvSpPr>
          <p:cNvPr id="167" name="Google Shape;167;p15"/>
          <p:cNvSpPr txBox="1"/>
          <p:nvPr/>
        </p:nvSpPr>
        <p:spPr>
          <a:xfrm>
            <a:off x="6160547" y="4629772"/>
            <a:ext cx="1894199" cy="1446550"/>
          </a:xfrm>
          <a:prstGeom prst="rect">
            <a:avLst/>
          </a:prstGeom>
          <a:noFill/>
          <a:ln>
            <a:noFill/>
          </a:ln>
        </p:spPr>
        <p:txBody>
          <a:bodyPr anchorCtr="0" anchor="t" bIns="45700" lIns="91425" spcFirstLastPara="1" rIns="91425" wrap="square" tIns="45700">
            <a:spAutoFit/>
          </a:bodyPr>
          <a:lstStyle/>
          <a:p>
            <a:pPr indent="0" lvl="1" marL="342900" marR="0" rtl="0" algn="ctr">
              <a:lnSpc>
                <a:spcPct val="100000"/>
              </a:lnSpc>
              <a:spcBef>
                <a:spcPts val="0"/>
              </a:spcBef>
              <a:spcAft>
                <a:spcPts val="0"/>
              </a:spcAft>
              <a:buNone/>
            </a:pPr>
            <a:r>
              <a:rPr b="1" i="1" lang="en-US" sz="800" u="none" cap="none" strike="noStrike">
                <a:solidFill>
                  <a:srgbClr val="E36C09"/>
                </a:solidFill>
                <a:latin typeface="Calibri"/>
                <a:ea typeface="Calibri"/>
                <a:cs typeface="Calibri"/>
                <a:sym typeface="Calibri"/>
              </a:rPr>
              <a:t>                       </a:t>
            </a:r>
            <a:r>
              <a:rPr b="1" i="1" lang="en-US" sz="800" u="sng" cap="none" strike="noStrike">
                <a:solidFill>
                  <a:srgbClr val="E36C09"/>
                </a:solidFill>
                <a:latin typeface="Calibri"/>
                <a:ea typeface="Calibri"/>
                <a:cs typeface="Calibri"/>
                <a:sym typeface="Calibri"/>
              </a:rPr>
              <a:t>IMPORT</a:t>
            </a:r>
            <a:endParaRPr/>
          </a:p>
          <a:p>
            <a:pPr indent="0" lvl="1" marL="0" marR="0" rtl="0" algn="l">
              <a:lnSpc>
                <a:spcPct val="100000"/>
              </a:lnSpc>
              <a:spcBef>
                <a:spcPts val="0"/>
              </a:spcBef>
              <a:spcAft>
                <a:spcPts val="0"/>
              </a:spcAft>
              <a:buNone/>
            </a:pPr>
            <a:r>
              <a:rPr b="0" i="0" lang="en-US" sz="800" u="none" cap="none" strike="noStrike">
                <a:solidFill>
                  <a:srgbClr val="000000"/>
                </a:solidFill>
                <a:latin typeface="Arial"/>
                <a:ea typeface="Arial"/>
                <a:cs typeface="Arial"/>
                <a:sym typeface="Arial"/>
              </a:rPr>
              <a:t> </a:t>
            </a:r>
            <a:endParaRPr/>
          </a:p>
          <a:p>
            <a:pPr indent="-171450" lvl="1" marL="628650" marR="0" rtl="0" algn="l">
              <a:lnSpc>
                <a:spcPct val="100000"/>
              </a:lnSpc>
              <a:spcBef>
                <a:spcPts val="0"/>
              </a:spcBef>
              <a:spcAft>
                <a:spcPts val="0"/>
              </a:spcAft>
              <a:buClr>
                <a:srgbClr val="000000"/>
              </a:buClr>
              <a:buSzPts val="800"/>
              <a:buFont typeface="Arial"/>
              <a:buChar char="-"/>
            </a:pPr>
            <a:r>
              <a:rPr b="0" i="0" lang="en-US" sz="800" u="none" cap="none" strike="noStrike">
                <a:solidFill>
                  <a:srgbClr val="000000"/>
                </a:solidFill>
                <a:latin typeface="Arial"/>
                <a:ea typeface="Arial"/>
                <a:cs typeface="Arial"/>
                <a:sym typeface="Arial"/>
              </a:rPr>
              <a:t>Manufactured goods</a:t>
            </a:r>
            <a:endParaRPr/>
          </a:p>
          <a:p>
            <a:pPr indent="-171450" lvl="1" marL="628650" marR="0" rtl="0" algn="l">
              <a:lnSpc>
                <a:spcPct val="100000"/>
              </a:lnSpc>
              <a:spcBef>
                <a:spcPts val="0"/>
              </a:spcBef>
              <a:spcAft>
                <a:spcPts val="0"/>
              </a:spcAft>
              <a:buClr>
                <a:srgbClr val="000000"/>
              </a:buClr>
              <a:buSzPts val="800"/>
              <a:buFont typeface="Arial"/>
              <a:buChar char="-"/>
            </a:pPr>
            <a:r>
              <a:rPr b="0" i="0" lang="en-US" sz="800" u="none" cap="none" strike="noStrike">
                <a:solidFill>
                  <a:srgbClr val="000000"/>
                </a:solidFill>
                <a:latin typeface="Arial"/>
                <a:ea typeface="Arial"/>
                <a:cs typeface="Arial"/>
                <a:sym typeface="Arial"/>
              </a:rPr>
              <a:t>GDSM</a:t>
            </a:r>
            <a:endParaRPr/>
          </a:p>
          <a:p>
            <a:pPr indent="0" lvl="1" marL="0" marR="0" rtl="0" algn="l">
              <a:lnSpc>
                <a:spcPct val="100000"/>
              </a:lnSpc>
              <a:spcBef>
                <a:spcPts val="0"/>
              </a:spcBef>
              <a:spcAft>
                <a:spcPts val="0"/>
              </a:spcAft>
              <a:buNone/>
            </a:pPr>
            <a:r>
              <a:rPr b="0" i="0" lang="en-US" sz="800" u="none" cap="none" strike="noStrike">
                <a:solidFill>
                  <a:srgbClr val="000000"/>
                </a:solidFill>
                <a:latin typeface="Arial"/>
                <a:ea typeface="Arial"/>
                <a:cs typeface="Arial"/>
                <a:sym typeface="Arial"/>
              </a:rPr>
              <a:t> </a:t>
            </a:r>
            <a:endParaRPr b="1" i="1" sz="800" u="sng" cap="none" strike="noStrike">
              <a:solidFill>
                <a:srgbClr val="E36C09"/>
              </a:solidFill>
              <a:latin typeface="Calibri"/>
              <a:ea typeface="Calibri"/>
              <a:cs typeface="Calibri"/>
              <a:sym typeface="Calibri"/>
            </a:endParaRPr>
          </a:p>
          <a:p>
            <a:pPr indent="0" lvl="1" marL="342900" marR="0" rtl="0" algn="ctr">
              <a:lnSpc>
                <a:spcPct val="100000"/>
              </a:lnSpc>
              <a:spcBef>
                <a:spcPts val="0"/>
              </a:spcBef>
              <a:spcAft>
                <a:spcPts val="0"/>
              </a:spcAft>
              <a:buNone/>
            </a:pPr>
            <a:r>
              <a:t/>
            </a:r>
            <a:endParaRPr b="1" i="1" sz="800" u="sng" cap="none" strike="noStrike">
              <a:solidFill>
                <a:srgbClr val="E36C09"/>
              </a:solidFill>
              <a:latin typeface="Calibri"/>
              <a:ea typeface="Calibri"/>
              <a:cs typeface="Calibri"/>
              <a:sym typeface="Calibri"/>
            </a:endParaRPr>
          </a:p>
          <a:p>
            <a:pPr indent="0" lvl="1" marL="342900" marR="0" rtl="0" algn="ctr">
              <a:lnSpc>
                <a:spcPct val="100000"/>
              </a:lnSpc>
              <a:spcBef>
                <a:spcPts val="0"/>
              </a:spcBef>
              <a:spcAft>
                <a:spcPts val="0"/>
              </a:spcAft>
              <a:buNone/>
            </a:pPr>
            <a:r>
              <a:rPr b="1" i="1" lang="en-US" sz="800" u="none" cap="none" strike="noStrike">
                <a:solidFill>
                  <a:srgbClr val="E36C09"/>
                </a:solidFill>
                <a:latin typeface="Calibri"/>
                <a:ea typeface="Calibri"/>
                <a:cs typeface="Calibri"/>
                <a:sym typeface="Calibri"/>
              </a:rPr>
              <a:t>                         </a:t>
            </a:r>
            <a:r>
              <a:rPr b="1" i="1" lang="en-US" sz="800" u="sng" cap="none" strike="noStrike">
                <a:solidFill>
                  <a:srgbClr val="E36C09"/>
                </a:solidFill>
                <a:latin typeface="Calibri"/>
                <a:ea typeface="Calibri"/>
                <a:cs typeface="Calibri"/>
                <a:sym typeface="Calibri"/>
              </a:rPr>
              <a:t>EXPORT</a:t>
            </a:r>
            <a:r>
              <a:rPr b="1" i="1" lang="en-US" sz="800" u="sng" cap="none" strike="noStrike">
                <a:solidFill>
                  <a:srgbClr val="E36C09"/>
                </a:solidFill>
                <a:latin typeface="Arial"/>
                <a:ea typeface="Arial"/>
                <a:cs typeface="Arial"/>
                <a:sym typeface="Arial"/>
              </a:rPr>
              <a:t> </a:t>
            </a:r>
            <a:endParaRPr/>
          </a:p>
          <a:p>
            <a:pPr indent="0" lvl="1" marL="342900" marR="0" rtl="0" algn="ctr">
              <a:lnSpc>
                <a:spcPct val="100000"/>
              </a:lnSpc>
              <a:spcBef>
                <a:spcPts val="0"/>
              </a:spcBef>
              <a:spcAft>
                <a:spcPts val="0"/>
              </a:spcAft>
              <a:buNone/>
            </a:pPr>
            <a:r>
              <a:t/>
            </a:r>
            <a:endParaRPr b="1" i="1" sz="800" u="sng" cap="none" strike="noStrike">
              <a:solidFill>
                <a:srgbClr val="E36C09"/>
              </a:solidFill>
              <a:latin typeface="Arial"/>
              <a:ea typeface="Arial"/>
              <a:cs typeface="Arial"/>
              <a:sym typeface="Arial"/>
            </a:endParaRPr>
          </a:p>
          <a:p>
            <a:pPr indent="-171450" lvl="1" marL="514350" marR="0" rtl="0" algn="just">
              <a:lnSpc>
                <a:spcPct val="100000"/>
              </a:lnSpc>
              <a:spcBef>
                <a:spcPts val="0"/>
              </a:spcBef>
              <a:spcAft>
                <a:spcPts val="0"/>
              </a:spcAft>
              <a:buClr>
                <a:srgbClr val="000000"/>
              </a:buClr>
              <a:buSzPts val="800"/>
              <a:buFont typeface="Arial"/>
              <a:buChar char="-"/>
            </a:pPr>
            <a:r>
              <a:rPr b="0" i="0" lang="en-US" sz="800" u="none" cap="none" strike="noStrike">
                <a:solidFill>
                  <a:srgbClr val="000000"/>
                </a:solidFill>
                <a:latin typeface="Arial"/>
                <a:ea typeface="Arial"/>
                <a:cs typeface="Arial"/>
                <a:sym typeface="Arial"/>
              </a:rPr>
              <a:t>Agricultural products</a:t>
            </a:r>
            <a:endParaRPr/>
          </a:p>
          <a:p>
            <a:pPr indent="-171450" lvl="1" marL="514350" marR="0" rtl="0" algn="just">
              <a:lnSpc>
                <a:spcPct val="100000"/>
              </a:lnSpc>
              <a:spcBef>
                <a:spcPts val="0"/>
              </a:spcBef>
              <a:spcAft>
                <a:spcPts val="0"/>
              </a:spcAft>
              <a:buClr>
                <a:srgbClr val="000000"/>
              </a:buClr>
              <a:buSzPts val="800"/>
              <a:buFont typeface="Arial"/>
              <a:buChar char="-"/>
            </a:pPr>
            <a:r>
              <a:rPr b="0" i="0" lang="en-US" sz="800" u="none" cap="none" strike="noStrike">
                <a:solidFill>
                  <a:srgbClr val="000000"/>
                </a:solidFill>
                <a:latin typeface="Arial"/>
                <a:ea typeface="Arial"/>
                <a:cs typeface="Arial"/>
                <a:sym typeface="Arial"/>
              </a:rPr>
              <a:t>Raw minerals</a:t>
            </a:r>
            <a:endParaRPr/>
          </a:p>
          <a:p>
            <a:pPr indent="-171450" lvl="1" marL="514350" marR="0" rtl="0" algn="just">
              <a:lnSpc>
                <a:spcPct val="100000"/>
              </a:lnSpc>
              <a:spcBef>
                <a:spcPts val="0"/>
              </a:spcBef>
              <a:spcAft>
                <a:spcPts val="0"/>
              </a:spcAft>
              <a:buClr>
                <a:srgbClr val="000000"/>
              </a:buClr>
              <a:buSzPts val="800"/>
              <a:buFont typeface="Arial"/>
              <a:buChar char="-"/>
            </a:pPr>
            <a:r>
              <a:rPr b="0" i="0" lang="en-US" sz="800" u="none" cap="none" strike="noStrike">
                <a:solidFill>
                  <a:srgbClr val="000000"/>
                </a:solidFill>
                <a:latin typeface="Arial"/>
                <a:ea typeface="Arial"/>
                <a:cs typeface="Arial"/>
                <a:sym typeface="Arial"/>
              </a:rPr>
              <a:t>Raw petroleum oils</a:t>
            </a:r>
            <a:endParaRPr/>
          </a:p>
        </p:txBody>
      </p:sp>
      <p:cxnSp>
        <p:nvCxnSpPr>
          <p:cNvPr id="168" name="Google Shape;168;p15"/>
          <p:cNvCxnSpPr/>
          <p:nvPr/>
        </p:nvCxnSpPr>
        <p:spPr>
          <a:xfrm>
            <a:off x="3068188" y="1944611"/>
            <a:ext cx="0" cy="4565179"/>
          </a:xfrm>
          <a:prstGeom prst="straightConnector1">
            <a:avLst/>
          </a:prstGeom>
          <a:noFill/>
          <a:ln cap="flat" cmpd="sng" w="25400">
            <a:solidFill>
              <a:srgbClr val="92D050"/>
            </a:solidFill>
            <a:prstDash val="solid"/>
            <a:round/>
            <a:headEnd len="sm" w="sm" type="none"/>
            <a:tailEnd len="sm" w="sm" type="none"/>
          </a:ln>
          <a:effectLst>
            <a:outerShdw blurRad="40000" rotWithShape="0" dir="5400000" dist="20000">
              <a:srgbClr val="000000">
                <a:alpha val="38039"/>
              </a:srgbClr>
            </a:outerShdw>
          </a:effectLst>
        </p:spPr>
      </p:cxnSp>
      <p:cxnSp>
        <p:nvCxnSpPr>
          <p:cNvPr id="169" name="Google Shape;169;p15"/>
          <p:cNvCxnSpPr/>
          <p:nvPr/>
        </p:nvCxnSpPr>
        <p:spPr>
          <a:xfrm>
            <a:off x="6081775" y="1944610"/>
            <a:ext cx="0" cy="4565179"/>
          </a:xfrm>
          <a:prstGeom prst="straightConnector1">
            <a:avLst/>
          </a:prstGeom>
          <a:noFill/>
          <a:ln cap="flat" cmpd="sng" w="25400">
            <a:solidFill>
              <a:srgbClr val="92D050"/>
            </a:solidFill>
            <a:prstDash val="solid"/>
            <a:round/>
            <a:headEnd len="sm" w="sm" type="none"/>
            <a:tailEnd len="sm" w="sm" type="none"/>
          </a:ln>
          <a:effectLst>
            <a:outerShdw blurRad="40000" rotWithShape="0" dir="5400000" dist="20000">
              <a:srgbClr val="000000">
                <a:alpha val="38039"/>
              </a:srgbClr>
            </a:outerShdw>
          </a:effectLst>
        </p:spPr>
      </p:cxnSp>
      <p:cxnSp>
        <p:nvCxnSpPr>
          <p:cNvPr id="170" name="Google Shape;170;p15"/>
          <p:cNvCxnSpPr/>
          <p:nvPr/>
        </p:nvCxnSpPr>
        <p:spPr>
          <a:xfrm>
            <a:off x="9061489" y="1944610"/>
            <a:ext cx="0" cy="4565179"/>
          </a:xfrm>
          <a:prstGeom prst="straightConnector1">
            <a:avLst/>
          </a:prstGeom>
          <a:noFill/>
          <a:ln cap="flat" cmpd="sng" w="25400">
            <a:solidFill>
              <a:srgbClr val="92D050"/>
            </a:solidFill>
            <a:prstDash val="solid"/>
            <a:round/>
            <a:headEnd len="sm" w="sm" type="none"/>
            <a:tailEnd len="sm" w="sm" type="none"/>
          </a:ln>
          <a:effectLst>
            <a:outerShdw blurRad="40000" rotWithShape="0" dir="5400000" dist="20000">
              <a:srgbClr val="000000">
                <a:alpha val="38039"/>
              </a:srgbClr>
            </a:outerShdw>
          </a:effectLst>
        </p:spPr>
      </p:cxnSp>
      <p:grpSp>
        <p:nvGrpSpPr>
          <p:cNvPr id="171" name="Google Shape;171;p15"/>
          <p:cNvGrpSpPr/>
          <p:nvPr/>
        </p:nvGrpSpPr>
        <p:grpSpPr>
          <a:xfrm>
            <a:off x="3569201" y="3336218"/>
            <a:ext cx="2045434" cy="1128514"/>
            <a:chOff x="187196" y="289"/>
            <a:chExt cx="2045434" cy="1128514"/>
          </a:xfrm>
        </p:grpSpPr>
        <p:sp>
          <p:nvSpPr>
            <p:cNvPr id="172" name="Google Shape;172;p15"/>
            <p:cNvSpPr/>
            <p:nvPr/>
          </p:nvSpPr>
          <p:spPr>
            <a:xfrm>
              <a:off x="370580" y="289"/>
              <a:ext cx="573662" cy="573662"/>
            </a:xfrm>
            <a:prstGeom prst="ellipse">
              <a:avLst/>
            </a:prstGeom>
            <a:solidFill>
              <a:srgbClr val="DDE5D0"/>
            </a:soli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5"/>
            <p:cNvSpPr/>
            <p:nvPr/>
          </p:nvSpPr>
          <p:spPr>
            <a:xfrm>
              <a:off x="492835" y="122545"/>
              <a:ext cx="329150" cy="329150"/>
            </a:xfrm>
            <a:prstGeom prst="rect">
              <a:avLst/>
            </a:prstGeom>
            <a:no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5"/>
            <p:cNvSpPr/>
            <p:nvPr/>
          </p:nvSpPr>
          <p:spPr>
            <a:xfrm>
              <a:off x="187196" y="752632"/>
              <a:ext cx="940429" cy="37617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5"/>
            <p:cNvSpPr txBox="1"/>
            <p:nvPr/>
          </p:nvSpPr>
          <p:spPr>
            <a:xfrm>
              <a:off x="187196" y="752632"/>
              <a:ext cx="940429" cy="376171"/>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EXPORT CNTR QTY: </a:t>
              </a:r>
              <a:r>
                <a:rPr b="1" i="0" lang="en-US" sz="1000" u="none" cap="none" strike="noStrike">
                  <a:solidFill>
                    <a:srgbClr val="000000"/>
                  </a:solidFill>
                  <a:latin typeface="Calibri"/>
                  <a:ea typeface="Calibri"/>
                  <a:cs typeface="Calibri"/>
                  <a:sym typeface="Calibri"/>
                </a:rPr>
                <a:t>74.612</a:t>
              </a:r>
              <a:endParaRPr/>
            </a:p>
          </p:txBody>
        </p:sp>
        <p:sp>
          <p:nvSpPr>
            <p:cNvPr id="176" name="Google Shape;176;p15"/>
            <p:cNvSpPr/>
            <p:nvPr/>
          </p:nvSpPr>
          <p:spPr>
            <a:xfrm>
              <a:off x="1484264" y="19197"/>
              <a:ext cx="573662" cy="573662"/>
            </a:xfrm>
            <a:prstGeom prst="ellipse">
              <a:avLst/>
            </a:prstGeom>
            <a:solidFill>
              <a:srgbClr val="DDE5D0"/>
            </a:soli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5"/>
            <p:cNvSpPr/>
            <p:nvPr/>
          </p:nvSpPr>
          <p:spPr>
            <a:xfrm>
              <a:off x="1597840" y="122545"/>
              <a:ext cx="329150" cy="329150"/>
            </a:xfrm>
            <a:prstGeom prst="rect">
              <a:avLst/>
            </a:prstGeom>
            <a:no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5"/>
            <p:cNvSpPr/>
            <p:nvPr/>
          </p:nvSpPr>
          <p:spPr>
            <a:xfrm>
              <a:off x="1292201" y="752632"/>
              <a:ext cx="940429" cy="37617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5"/>
            <p:cNvSpPr txBox="1"/>
            <p:nvPr/>
          </p:nvSpPr>
          <p:spPr>
            <a:xfrm>
              <a:off x="1292201" y="752632"/>
              <a:ext cx="940429" cy="376171"/>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IMPORT CNTR QTY: </a:t>
              </a:r>
              <a:r>
                <a:rPr b="1" i="0" lang="en-US" sz="1000" u="none" cap="none" strike="noStrike">
                  <a:solidFill>
                    <a:srgbClr val="000000"/>
                  </a:solidFill>
                  <a:latin typeface="Calibri"/>
                  <a:ea typeface="Calibri"/>
                  <a:cs typeface="Calibri"/>
                  <a:sym typeface="Calibri"/>
                </a:rPr>
                <a:t>68.702</a:t>
              </a:r>
              <a:endParaRPr/>
            </a:p>
          </p:txBody>
        </p:sp>
      </p:grpSp>
      <p:grpSp>
        <p:nvGrpSpPr>
          <p:cNvPr id="180" name="Google Shape;180;p15"/>
          <p:cNvGrpSpPr/>
          <p:nvPr/>
        </p:nvGrpSpPr>
        <p:grpSpPr>
          <a:xfrm>
            <a:off x="6589406" y="3398272"/>
            <a:ext cx="2003378" cy="1105312"/>
            <a:chOff x="227950" y="244"/>
            <a:chExt cx="2003378" cy="1105312"/>
          </a:xfrm>
        </p:grpSpPr>
        <p:sp>
          <p:nvSpPr>
            <p:cNvPr id="181" name="Google Shape;181;p15"/>
            <p:cNvSpPr/>
            <p:nvPr/>
          </p:nvSpPr>
          <p:spPr>
            <a:xfrm>
              <a:off x="407563" y="244"/>
              <a:ext cx="561867" cy="561867"/>
            </a:xfrm>
            <a:prstGeom prst="ellipse">
              <a:avLst/>
            </a:prstGeom>
            <a:solidFill>
              <a:srgbClr val="DDE5D0"/>
            </a:soli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5"/>
            <p:cNvSpPr/>
            <p:nvPr/>
          </p:nvSpPr>
          <p:spPr>
            <a:xfrm>
              <a:off x="527306" y="119986"/>
              <a:ext cx="322382" cy="322382"/>
            </a:xfrm>
            <a:prstGeom prst="rect">
              <a:avLst/>
            </a:prstGeom>
            <a:no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5"/>
            <p:cNvSpPr/>
            <p:nvPr/>
          </p:nvSpPr>
          <p:spPr>
            <a:xfrm>
              <a:off x="227950" y="737119"/>
              <a:ext cx="921093" cy="36843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5"/>
            <p:cNvSpPr txBox="1"/>
            <p:nvPr/>
          </p:nvSpPr>
          <p:spPr>
            <a:xfrm>
              <a:off x="227950" y="737119"/>
              <a:ext cx="921093" cy="368437"/>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EXPORT CNTR QTY: </a:t>
              </a:r>
              <a:r>
                <a:rPr b="1" i="0" lang="en-US" sz="1000" u="none" cap="none" strike="noStrike">
                  <a:solidFill>
                    <a:srgbClr val="000000"/>
                  </a:solidFill>
                  <a:latin typeface="Calibri"/>
                  <a:ea typeface="Calibri"/>
                  <a:cs typeface="Calibri"/>
                  <a:sym typeface="Calibri"/>
                </a:rPr>
                <a:t>24.422</a:t>
              </a:r>
              <a:endParaRPr/>
            </a:p>
          </p:txBody>
        </p:sp>
        <p:sp>
          <p:nvSpPr>
            <p:cNvPr id="185" name="Google Shape;185;p15"/>
            <p:cNvSpPr/>
            <p:nvPr/>
          </p:nvSpPr>
          <p:spPr>
            <a:xfrm>
              <a:off x="1489848" y="244"/>
              <a:ext cx="561867" cy="561867"/>
            </a:xfrm>
            <a:prstGeom prst="ellipse">
              <a:avLst/>
            </a:prstGeom>
            <a:solidFill>
              <a:srgbClr val="DDE5D0"/>
            </a:soli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5"/>
            <p:cNvSpPr/>
            <p:nvPr/>
          </p:nvSpPr>
          <p:spPr>
            <a:xfrm>
              <a:off x="1609591" y="119986"/>
              <a:ext cx="322382" cy="322382"/>
            </a:xfrm>
            <a:prstGeom prst="rect">
              <a:avLst/>
            </a:prstGeom>
            <a:no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5"/>
            <p:cNvSpPr/>
            <p:nvPr/>
          </p:nvSpPr>
          <p:spPr>
            <a:xfrm>
              <a:off x="1310235" y="737119"/>
              <a:ext cx="921093" cy="36843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5"/>
            <p:cNvSpPr txBox="1"/>
            <p:nvPr/>
          </p:nvSpPr>
          <p:spPr>
            <a:xfrm>
              <a:off x="1310235" y="737119"/>
              <a:ext cx="921093" cy="368437"/>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IMPORT CNTR QTY: </a:t>
              </a:r>
              <a:r>
                <a:rPr b="1" i="0" lang="en-US" sz="1000" u="none" cap="none" strike="noStrike">
                  <a:solidFill>
                    <a:srgbClr val="000000"/>
                  </a:solidFill>
                  <a:latin typeface="Calibri"/>
                  <a:ea typeface="Calibri"/>
                  <a:cs typeface="Calibri"/>
                  <a:sym typeface="Calibri"/>
                </a:rPr>
                <a:t>25.591</a:t>
              </a:r>
              <a:endParaRPr/>
            </a:p>
          </p:txBody>
        </p:sp>
      </p:grpSp>
      <p:sp>
        <p:nvSpPr>
          <p:cNvPr id="189" name="Google Shape;189;p15"/>
          <p:cNvSpPr txBox="1"/>
          <p:nvPr/>
        </p:nvSpPr>
        <p:spPr>
          <a:xfrm>
            <a:off x="221056" y="4500936"/>
            <a:ext cx="2207631" cy="1692771"/>
          </a:xfrm>
          <a:prstGeom prst="rect">
            <a:avLst/>
          </a:prstGeom>
          <a:noFill/>
          <a:ln>
            <a:noFill/>
          </a:ln>
        </p:spPr>
        <p:txBody>
          <a:bodyPr anchorCtr="0" anchor="t" bIns="45700" lIns="91425" spcFirstLastPara="1" rIns="91425" wrap="square" tIns="45700">
            <a:spAutoFit/>
          </a:bodyPr>
          <a:lstStyle/>
          <a:p>
            <a:pPr indent="0" lvl="1" marL="342900" marR="0" rtl="0" algn="ctr">
              <a:lnSpc>
                <a:spcPct val="100000"/>
              </a:lnSpc>
              <a:spcBef>
                <a:spcPts val="0"/>
              </a:spcBef>
              <a:spcAft>
                <a:spcPts val="0"/>
              </a:spcAft>
              <a:buNone/>
            </a:pPr>
            <a:r>
              <a:t/>
            </a:r>
            <a:endParaRPr b="1" i="1" sz="800" u="sng" cap="none" strike="noStrike">
              <a:solidFill>
                <a:srgbClr val="E36C09"/>
              </a:solidFill>
              <a:latin typeface="Calibri"/>
              <a:ea typeface="Calibri"/>
              <a:cs typeface="Calibri"/>
              <a:sym typeface="Calibri"/>
            </a:endParaRPr>
          </a:p>
          <a:p>
            <a:pPr indent="0" lvl="1" marL="342900" marR="0" rtl="0" algn="ctr">
              <a:lnSpc>
                <a:spcPct val="100000"/>
              </a:lnSpc>
              <a:spcBef>
                <a:spcPts val="0"/>
              </a:spcBef>
              <a:spcAft>
                <a:spcPts val="0"/>
              </a:spcAft>
              <a:buNone/>
            </a:pPr>
            <a:r>
              <a:rPr b="1" i="1" lang="en-US" sz="800" u="sng" cap="none" strike="noStrike">
                <a:solidFill>
                  <a:srgbClr val="E36C09"/>
                </a:solidFill>
                <a:latin typeface="Calibri"/>
                <a:ea typeface="Calibri"/>
                <a:cs typeface="Calibri"/>
                <a:sym typeface="Calibri"/>
              </a:rPr>
              <a:t>IMPORT</a:t>
            </a:r>
            <a:endParaRPr/>
          </a:p>
          <a:p>
            <a:pPr indent="0" lvl="1" marL="342900" marR="0" rtl="0" algn="r">
              <a:lnSpc>
                <a:spcPct val="100000"/>
              </a:lnSpc>
              <a:spcBef>
                <a:spcPts val="0"/>
              </a:spcBef>
              <a:spcAft>
                <a:spcPts val="0"/>
              </a:spcAft>
              <a:buNone/>
            </a:pPr>
            <a:r>
              <a:t/>
            </a:r>
            <a:endParaRPr b="1" i="1" sz="800" u="sng" cap="none" strike="noStrike">
              <a:solidFill>
                <a:srgbClr val="E36C09"/>
              </a:solidFill>
              <a:latin typeface="Calibri"/>
              <a:ea typeface="Calibri"/>
              <a:cs typeface="Calibri"/>
              <a:sym typeface="Calibri"/>
            </a:endParaRPr>
          </a:p>
          <a:p>
            <a:pPr indent="-171450" lvl="1" marL="514350" marR="0" rtl="0" algn="just">
              <a:lnSpc>
                <a:spcPct val="100000"/>
              </a:lnSpc>
              <a:spcBef>
                <a:spcPts val="0"/>
              </a:spcBef>
              <a:spcAft>
                <a:spcPts val="0"/>
              </a:spcAft>
              <a:buClr>
                <a:srgbClr val="000000"/>
              </a:buClr>
              <a:buSzPts val="800"/>
              <a:buFont typeface="Arial"/>
              <a:buChar char="-"/>
            </a:pPr>
            <a:r>
              <a:rPr b="0" i="0" lang="en-US" sz="800" u="none" cap="none" strike="noStrike">
                <a:solidFill>
                  <a:srgbClr val="000000"/>
                </a:solidFill>
                <a:latin typeface="Arial"/>
                <a:ea typeface="Arial"/>
                <a:cs typeface="Arial"/>
                <a:sym typeface="Arial"/>
              </a:rPr>
              <a:t>General cargo</a:t>
            </a:r>
            <a:endParaRPr/>
          </a:p>
          <a:p>
            <a:pPr indent="-171450" lvl="1" marL="514350" marR="0" rtl="0" algn="just">
              <a:lnSpc>
                <a:spcPct val="100000"/>
              </a:lnSpc>
              <a:spcBef>
                <a:spcPts val="0"/>
              </a:spcBef>
              <a:spcAft>
                <a:spcPts val="0"/>
              </a:spcAft>
              <a:buClr>
                <a:srgbClr val="000000"/>
              </a:buClr>
              <a:buSzPts val="800"/>
              <a:buFont typeface="Arial"/>
              <a:buChar char="-"/>
            </a:pPr>
            <a:r>
              <a:rPr b="0" i="0" lang="en-US" sz="800" u="none" cap="none" strike="noStrike">
                <a:solidFill>
                  <a:srgbClr val="000000"/>
                </a:solidFill>
                <a:latin typeface="Arial"/>
                <a:ea typeface="Arial"/>
                <a:cs typeface="Arial"/>
                <a:sym typeface="Arial"/>
              </a:rPr>
              <a:t>E-goods</a:t>
            </a:r>
            <a:endParaRPr/>
          </a:p>
          <a:p>
            <a:pPr indent="-171450" lvl="1" marL="514350" marR="0" rtl="0" algn="just">
              <a:lnSpc>
                <a:spcPct val="100000"/>
              </a:lnSpc>
              <a:spcBef>
                <a:spcPts val="0"/>
              </a:spcBef>
              <a:spcAft>
                <a:spcPts val="0"/>
              </a:spcAft>
              <a:buClr>
                <a:srgbClr val="000000"/>
              </a:buClr>
              <a:buSzPts val="800"/>
              <a:buFont typeface="Arial"/>
              <a:buChar char="-"/>
            </a:pPr>
            <a:r>
              <a:rPr b="0" i="0" lang="en-US" sz="800" u="none" cap="none" strike="noStrike">
                <a:solidFill>
                  <a:srgbClr val="000000"/>
                </a:solidFill>
                <a:latin typeface="Arial"/>
                <a:ea typeface="Arial"/>
                <a:cs typeface="Arial"/>
                <a:sym typeface="Arial"/>
              </a:rPr>
              <a:t>Vehicles and auto parts</a:t>
            </a:r>
            <a:endParaRPr/>
          </a:p>
          <a:p>
            <a:pPr indent="-120650" lvl="1" marL="514350" marR="0" rtl="0" algn="just">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a:p>
            <a:pPr indent="0" lvl="1" marL="342900" marR="0" rtl="0" algn="ctr">
              <a:lnSpc>
                <a:spcPct val="100000"/>
              </a:lnSpc>
              <a:spcBef>
                <a:spcPts val="0"/>
              </a:spcBef>
              <a:spcAft>
                <a:spcPts val="0"/>
              </a:spcAft>
              <a:buNone/>
            </a:pPr>
            <a:r>
              <a:rPr b="1" i="1" lang="en-US" sz="800" u="sng" cap="none" strike="noStrike">
                <a:solidFill>
                  <a:srgbClr val="E36C09"/>
                </a:solidFill>
                <a:latin typeface="Calibri"/>
                <a:ea typeface="Calibri"/>
                <a:cs typeface="Calibri"/>
                <a:sym typeface="Calibri"/>
              </a:rPr>
              <a:t>EXPORT</a:t>
            </a:r>
            <a:r>
              <a:rPr b="1" i="1" lang="en-US" sz="800" u="sng" cap="none" strike="noStrike">
                <a:solidFill>
                  <a:srgbClr val="E36C09"/>
                </a:solidFill>
                <a:latin typeface="Arial"/>
                <a:ea typeface="Arial"/>
                <a:cs typeface="Arial"/>
                <a:sym typeface="Arial"/>
              </a:rPr>
              <a:t> </a:t>
            </a:r>
            <a:endParaRPr/>
          </a:p>
          <a:p>
            <a:pPr indent="0" lvl="1" marL="342900" marR="0" rtl="0" algn="ctr">
              <a:lnSpc>
                <a:spcPct val="100000"/>
              </a:lnSpc>
              <a:spcBef>
                <a:spcPts val="0"/>
              </a:spcBef>
              <a:spcAft>
                <a:spcPts val="0"/>
              </a:spcAft>
              <a:buNone/>
            </a:pPr>
            <a:r>
              <a:t/>
            </a:r>
            <a:endParaRPr b="0" i="0" sz="800" u="none" cap="none" strike="noStrike">
              <a:solidFill>
                <a:srgbClr val="000000"/>
              </a:solidFill>
              <a:latin typeface="Arial"/>
              <a:ea typeface="Arial"/>
              <a:cs typeface="Arial"/>
              <a:sym typeface="Arial"/>
            </a:endParaRPr>
          </a:p>
          <a:p>
            <a:pPr indent="-171450" lvl="1" marL="628650" marR="0" rtl="0" algn="just">
              <a:lnSpc>
                <a:spcPct val="100000"/>
              </a:lnSpc>
              <a:spcBef>
                <a:spcPts val="0"/>
              </a:spcBef>
              <a:spcAft>
                <a:spcPts val="0"/>
              </a:spcAft>
              <a:buClr>
                <a:srgbClr val="000000"/>
              </a:buClr>
              <a:buSzPts val="800"/>
              <a:buFont typeface="Arial"/>
              <a:buChar char="-"/>
            </a:pPr>
            <a:r>
              <a:rPr b="0" i="0" lang="en-US" sz="800" u="none" cap="none" strike="noStrike">
                <a:solidFill>
                  <a:srgbClr val="000000"/>
                </a:solidFill>
                <a:latin typeface="Arial"/>
                <a:ea typeface="Arial"/>
                <a:cs typeface="Arial"/>
                <a:sym typeface="Arial"/>
              </a:rPr>
              <a:t>Frozen Meat</a:t>
            </a:r>
            <a:endParaRPr/>
          </a:p>
          <a:p>
            <a:pPr indent="-171450" lvl="1" marL="628650" marR="0" rtl="0" algn="just">
              <a:lnSpc>
                <a:spcPct val="100000"/>
              </a:lnSpc>
              <a:spcBef>
                <a:spcPts val="0"/>
              </a:spcBef>
              <a:spcAft>
                <a:spcPts val="0"/>
              </a:spcAft>
              <a:buClr>
                <a:srgbClr val="000000"/>
              </a:buClr>
              <a:buSzPts val="800"/>
              <a:buFont typeface="Arial"/>
              <a:buChar char="-"/>
            </a:pPr>
            <a:r>
              <a:rPr b="0" i="0" lang="en-US" sz="800" u="none" cap="none" strike="noStrike">
                <a:solidFill>
                  <a:srgbClr val="000000"/>
                </a:solidFill>
                <a:latin typeface="Arial"/>
                <a:ea typeface="Arial"/>
                <a:cs typeface="Arial"/>
                <a:sym typeface="Arial"/>
              </a:rPr>
              <a:t>Raw hides &amp; Skins</a:t>
            </a:r>
            <a:endParaRPr/>
          </a:p>
          <a:p>
            <a:pPr indent="-171450" lvl="1" marL="628650" marR="0" rtl="0" algn="just">
              <a:lnSpc>
                <a:spcPct val="100000"/>
              </a:lnSpc>
              <a:spcBef>
                <a:spcPts val="0"/>
              </a:spcBef>
              <a:spcAft>
                <a:spcPts val="0"/>
              </a:spcAft>
              <a:buClr>
                <a:srgbClr val="000000"/>
              </a:buClr>
              <a:buSzPts val="800"/>
              <a:buFont typeface="Arial"/>
              <a:buChar char="-"/>
            </a:pPr>
            <a:r>
              <a:rPr b="0" i="0" lang="en-US" sz="800" u="none" cap="none" strike="noStrike">
                <a:solidFill>
                  <a:srgbClr val="000000"/>
                </a:solidFill>
                <a:latin typeface="Arial"/>
                <a:ea typeface="Arial"/>
                <a:cs typeface="Arial"/>
                <a:sym typeface="Arial"/>
              </a:rPr>
              <a:t>Wood</a:t>
            </a:r>
            <a:endParaRPr/>
          </a:p>
          <a:p>
            <a:pPr indent="0" lvl="1" marL="0" marR="0" rtl="0" algn="l">
              <a:lnSpc>
                <a:spcPct val="100000"/>
              </a:lnSpc>
              <a:spcBef>
                <a:spcPts val="0"/>
              </a:spcBef>
              <a:spcAft>
                <a:spcPts val="0"/>
              </a:spcAft>
              <a:buNone/>
            </a:pPr>
            <a:r>
              <a:t/>
            </a:r>
            <a:endParaRPr b="0" i="0" sz="800" u="none" cap="none" strike="noStrike">
              <a:solidFill>
                <a:schemeClr val="dk1"/>
              </a:solidFill>
              <a:latin typeface="Arial"/>
              <a:ea typeface="Arial"/>
              <a:cs typeface="Arial"/>
              <a:sym typeface="Arial"/>
            </a:endParaRPr>
          </a:p>
        </p:txBody>
      </p:sp>
      <p:sp>
        <p:nvSpPr>
          <p:cNvPr id="190" name="Google Shape;190;p15"/>
          <p:cNvSpPr txBox="1"/>
          <p:nvPr/>
        </p:nvSpPr>
        <p:spPr>
          <a:xfrm>
            <a:off x="3306753" y="4629772"/>
            <a:ext cx="2194930" cy="1569660"/>
          </a:xfrm>
          <a:prstGeom prst="rect">
            <a:avLst/>
          </a:prstGeom>
          <a:noFill/>
          <a:ln>
            <a:noFill/>
          </a:ln>
        </p:spPr>
        <p:txBody>
          <a:bodyPr anchorCtr="0" anchor="t" bIns="45700" lIns="91425" spcFirstLastPara="1" rIns="91425" wrap="square" tIns="45700">
            <a:spAutoFit/>
          </a:bodyPr>
          <a:lstStyle/>
          <a:p>
            <a:pPr indent="0" lvl="1" marL="342900" marR="0" rtl="0" algn="ctr">
              <a:lnSpc>
                <a:spcPct val="100000"/>
              </a:lnSpc>
              <a:spcBef>
                <a:spcPts val="0"/>
              </a:spcBef>
              <a:spcAft>
                <a:spcPts val="0"/>
              </a:spcAft>
              <a:buNone/>
            </a:pPr>
            <a:r>
              <a:rPr b="1" i="1" lang="en-US" sz="800" u="sng" cap="none" strike="noStrike">
                <a:solidFill>
                  <a:srgbClr val="E36C09"/>
                </a:solidFill>
                <a:latin typeface="Calibri"/>
                <a:ea typeface="Calibri"/>
                <a:cs typeface="Calibri"/>
                <a:sym typeface="Calibri"/>
              </a:rPr>
              <a:t>IMPORT</a:t>
            </a:r>
            <a:endParaRPr/>
          </a:p>
          <a:p>
            <a:pPr indent="0" lvl="1" marL="0" marR="0" rtl="0" algn="l">
              <a:lnSpc>
                <a:spcPct val="100000"/>
              </a:lnSpc>
              <a:spcBef>
                <a:spcPts val="0"/>
              </a:spcBef>
              <a:spcAft>
                <a:spcPts val="0"/>
              </a:spcAft>
              <a:buNone/>
            </a:pPr>
            <a:r>
              <a:t/>
            </a:r>
            <a:endParaRPr b="0" i="0" sz="800" u="none" cap="none" strike="noStrike">
              <a:solidFill>
                <a:srgbClr val="000000"/>
              </a:solidFill>
              <a:latin typeface="Arial"/>
              <a:ea typeface="Arial"/>
              <a:cs typeface="Arial"/>
              <a:sym typeface="Arial"/>
            </a:endParaRPr>
          </a:p>
          <a:p>
            <a:pPr indent="0" lvl="1" marL="0" marR="0" rtl="0" algn="just">
              <a:lnSpc>
                <a:spcPct val="100000"/>
              </a:lnSpc>
              <a:spcBef>
                <a:spcPts val="0"/>
              </a:spcBef>
              <a:spcAft>
                <a:spcPts val="0"/>
              </a:spcAft>
              <a:buNone/>
            </a:pPr>
            <a:r>
              <a:rPr b="0" i="0" lang="en-US" sz="800" u="none" cap="none" strike="noStrike">
                <a:solidFill>
                  <a:srgbClr val="000000"/>
                </a:solidFill>
                <a:latin typeface="Arial"/>
                <a:ea typeface="Arial"/>
                <a:cs typeface="Arial"/>
                <a:sym typeface="Arial"/>
              </a:rPr>
              <a:t>- Machinery &amp; Equipments</a:t>
            </a:r>
            <a:endParaRPr b="0" i="0" sz="800" u="none" cap="none" strike="noStrike">
              <a:solidFill>
                <a:srgbClr val="000000"/>
              </a:solidFill>
              <a:latin typeface="Arial"/>
              <a:ea typeface="Arial"/>
              <a:cs typeface="Arial"/>
              <a:sym typeface="Arial"/>
            </a:endParaRPr>
          </a:p>
          <a:p>
            <a:pPr indent="0" lvl="1" marL="0" marR="0" rtl="0" algn="just">
              <a:lnSpc>
                <a:spcPct val="100000"/>
              </a:lnSpc>
              <a:spcBef>
                <a:spcPts val="0"/>
              </a:spcBef>
              <a:spcAft>
                <a:spcPts val="0"/>
              </a:spcAft>
              <a:buNone/>
            </a:pPr>
            <a:r>
              <a:rPr b="0" i="0" lang="en-US" sz="800" u="none" cap="none" strike="noStrike">
                <a:solidFill>
                  <a:srgbClr val="000000"/>
                </a:solidFill>
                <a:latin typeface="Arial"/>
                <a:ea typeface="Arial"/>
                <a:cs typeface="Arial"/>
                <a:sym typeface="Arial"/>
              </a:rPr>
              <a:t>- Chemical products</a:t>
            </a:r>
            <a:endParaRPr b="1" i="1" sz="800" u="sng" cap="none" strike="noStrike">
              <a:solidFill>
                <a:srgbClr val="E36C09"/>
              </a:solidFill>
              <a:latin typeface="Calibri"/>
              <a:ea typeface="Calibri"/>
              <a:cs typeface="Calibri"/>
              <a:sym typeface="Calibri"/>
            </a:endParaRPr>
          </a:p>
          <a:p>
            <a:pPr indent="0" lvl="1" marL="342900" marR="0" rtl="0" algn="ctr">
              <a:lnSpc>
                <a:spcPct val="100000"/>
              </a:lnSpc>
              <a:spcBef>
                <a:spcPts val="0"/>
              </a:spcBef>
              <a:spcAft>
                <a:spcPts val="0"/>
              </a:spcAft>
              <a:buNone/>
            </a:pPr>
            <a:r>
              <a:t/>
            </a:r>
            <a:endParaRPr b="1" i="1" sz="800" u="sng" cap="none" strike="noStrike">
              <a:solidFill>
                <a:srgbClr val="E36C09"/>
              </a:solidFill>
              <a:latin typeface="Calibri"/>
              <a:ea typeface="Calibri"/>
              <a:cs typeface="Calibri"/>
              <a:sym typeface="Calibri"/>
            </a:endParaRPr>
          </a:p>
          <a:p>
            <a:pPr indent="0" lvl="1" marL="342900" marR="0" rtl="0" algn="ctr">
              <a:lnSpc>
                <a:spcPct val="100000"/>
              </a:lnSpc>
              <a:spcBef>
                <a:spcPts val="0"/>
              </a:spcBef>
              <a:spcAft>
                <a:spcPts val="0"/>
              </a:spcAft>
              <a:buNone/>
            </a:pPr>
            <a:r>
              <a:t/>
            </a:r>
            <a:endParaRPr b="1" i="1" sz="800" u="sng" cap="none" strike="noStrike">
              <a:solidFill>
                <a:srgbClr val="E36C09"/>
              </a:solidFill>
              <a:latin typeface="Calibri"/>
              <a:ea typeface="Calibri"/>
              <a:cs typeface="Calibri"/>
              <a:sym typeface="Calibri"/>
            </a:endParaRPr>
          </a:p>
          <a:p>
            <a:pPr indent="0" lvl="1" marL="342900" marR="0" rtl="0" algn="ctr">
              <a:lnSpc>
                <a:spcPct val="100000"/>
              </a:lnSpc>
              <a:spcBef>
                <a:spcPts val="0"/>
              </a:spcBef>
              <a:spcAft>
                <a:spcPts val="0"/>
              </a:spcAft>
              <a:buNone/>
            </a:pPr>
            <a:r>
              <a:rPr b="1" i="1" lang="en-US" sz="800" u="sng" cap="none" strike="noStrike">
                <a:solidFill>
                  <a:srgbClr val="E36C09"/>
                </a:solidFill>
                <a:latin typeface="Calibri"/>
                <a:ea typeface="Calibri"/>
                <a:cs typeface="Calibri"/>
                <a:sym typeface="Calibri"/>
              </a:rPr>
              <a:t>EXPORT</a:t>
            </a:r>
            <a:r>
              <a:rPr b="1" i="1" lang="en-US" sz="800" u="sng" cap="none" strike="noStrike">
                <a:solidFill>
                  <a:srgbClr val="E36C09"/>
                </a:solidFill>
                <a:latin typeface="Arial"/>
                <a:ea typeface="Arial"/>
                <a:cs typeface="Arial"/>
                <a:sym typeface="Arial"/>
              </a:rPr>
              <a:t> </a:t>
            </a:r>
            <a:endParaRPr/>
          </a:p>
          <a:p>
            <a:pPr indent="0" lvl="1" marL="0" marR="0" rtl="0" algn="l">
              <a:lnSpc>
                <a:spcPct val="100000"/>
              </a:lnSpc>
              <a:spcBef>
                <a:spcPts val="0"/>
              </a:spcBef>
              <a:spcAft>
                <a:spcPts val="0"/>
              </a:spcAft>
              <a:buNone/>
            </a:pPr>
            <a:r>
              <a:t/>
            </a:r>
            <a:endParaRPr b="0" i="0" sz="800" u="none" cap="none" strike="noStrike">
              <a:solidFill>
                <a:srgbClr val="000000"/>
              </a:solidFill>
              <a:latin typeface="Arial"/>
              <a:ea typeface="Arial"/>
              <a:cs typeface="Arial"/>
              <a:sym typeface="Arial"/>
            </a:endParaRPr>
          </a:p>
          <a:p>
            <a:pPr indent="0" lvl="1" marL="0" marR="0" rtl="0" algn="just">
              <a:lnSpc>
                <a:spcPct val="100000"/>
              </a:lnSpc>
              <a:spcBef>
                <a:spcPts val="0"/>
              </a:spcBef>
              <a:spcAft>
                <a:spcPts val="0"/>
              </a:spcAft>
              <a:buNone/>
            </a:pPr>
            <a:r>
              <a:rPr b="0" i="0" lang="en-US" sz="800" u="none" cap="none" strike="noStrike">
                <a:solidFill>
                  <a:srgbClr val="000000"/>
                </a:solidFill>
                <a:latin typeface="Arial"/>
                <a:ea typeface="Arial"/>
                <a:cs typeface="Arial"/>
                <a:sym typeface="Arial"/>
              </a:rPr>
              <a:t> - Frozen foodstuff</a:t>
            </a:r>
            <a:endParaRPr/>
          </a:p>
          <a:p>
            <a:pPr indent="0" lvl="1" marL="0" marR="0" rtl="0" algn="just">
              <a:lnSpc>
                <a:spcPct val="100000"/>
              </a:lnSpc>
              <a:spcBef>
                <a:spcPts val="0"/>
              </a:spcBef>
              <a:spcAft>
                <a:spcPts val="0"/>
              </a:spcAft>
              <a:buNone/>
            </a:pPr>
            <a:r>
              <a:rPr b="0" i="0" lang="en-US" sz="800" u="none" cap="none" strike="noStrike">
                <a:solidFill>
                  <a:srgbClr val="000000"/>
                </a:solidFill>
                <a:latin typeface="Arial"/>
                <a:ea typeface="Arial"/>
                <a:cs typeface="Arial"/>
                <a:sym typeface="Arial"/>
              </a:rPr>
              <a:t> - Dairy products</a:t>
            </a:r>
            <a:endParaRPr/>
          </a:p>
          <a:p>
            <a:pPr indent="0" lvl="1" marL="0" marR="0" rtl="0" algn="just">
              <a:lnSpc>
                <a:spcPct val="100000"/>
              </a:lnSpc>
              <a:spcBef>
                <a:spcPts val="0"/>
              </a:spcBef>
              <a:spcAft>
                <a:spcPts val="0"/>
              </a:spcAft>
              <a:buNone/>
            </a:pPr>
            <a:r>
              <a:rPr b="0" i="0" lang="en-US" sz="800" u="none" cap="none" strike="noStrike">
                <a:solidFill>
                  <a:srgbClr val="000000"/>
                </a:solidFill>
                <a:latin typeface="Arial"/>
                <a:ea typeface="Arial"/>
                <a:cs typeface="Arial"/>
                <a:sym typeface="Arial"/>
              </a:rPr>
              <a:t> - Citric &amp; Fruits</a:t>
            </a:r>
            <a:endParaRPr/>
          </a:p>
          <a:p>
            <a:pPr indent="0" lvl="1" marL="0" marR="0" rtl="0" algn="just">
              <a:lnSpc>
                <a:spcPct val="100000"/>
              </a:lnSpc>
              <a:spcBef>
                <a:spcPts val="0"/>
              </a:spcBef>
              <a:spcAft>
                <a:spcPts val="0"/>
              </a:spcAft>
              <a:buNone/>
            </a:pPr>
            <a:r>
              <a:rPr b="0" i="0" lang="en-US" sz="800" u="none" cap="none" strike="noStrike">
                <a:solidFill>
                  <a:srgbClr val="000000"/>
                </a:solidFill>
                <a:latin typeface="Arial"/>
                <a:ea typeface="Arial"/>
                <a:cs typeface="Arial"/>
                <a:sym typeface="Arial"/>
              </a:rPr>
              <a:t> - Agricultural products</a:t>
            </a:r>
            <a:endParaRPr b="0" i="0" sz="800" u="none" cap="none" strike="noStrike">
              <a:solidFill>
                <a:srgbClr val="000000"/>
              </a:solidFill>
              <a:latin typeface="Arial"/>
              <a:ea typeface="Arial"/>
              <a:cs typeface="Arial"/>
              <a:sym typeface="Arial"/>
            </a:endParaRPr>
          </a:p>
        </p:txBody>
      </p:sp>
      <p:sp>
        <p:nvSpPr>
          <p:cNvPr id="191" name="Google Shape;191;p15"/>
          <p:cNvSpPr txBox="1"/>
          <p:nvPr/>
        </p:nvSpPr>
        <p:spPr>
          <a:xfrm>
            <a:off x="9589104" y="4629772"/>
            <a:ext cx="1836179" cy="1569660"/>
          </a:xfrm>
          <a:prstGeom prst="rect">
            <a:avLst/>
          </a:prstGeom>
          <a:noFill/>
          <a:ln>
            <a:noFill/>
          </a:ln>
        </p:spPr>
        <p:txBody>
          <a:bodyPr anchorCtr="0" anchor="t" bIns="45700" lIns="91425" spcFirstLastPara="1" rIns="91425" wrap="square" tIns="45700">
            <a:spAutoFit/>
          </a:bodyPr>
          <a:lstStyle/>
          <a:p>
            <a:pPr indent="0" lvl="1" marL="342900" marR="0" rtl="0" algn="just">
              <a:lnSpc>
                <a:spcPct val="100000"/>
              </a:lnSpc>
              <a:spcBef>
                <a:spcPts val="0"/>
              </a:spcBef>
              <a:spcAft>
                <a:spcPts val="0"/>
              </a:spcAft>
              <a:buNone/>
            </a:pPr>
            <a:r>
              <a:rPr b="1" i="1" lang="en-US" sz="800" u="none" cap="none" strike="noStrike">
                <a:solidFill>
                  <a:srgbClr val="E36C09"/>
                </a:solidFill>
                <a:latin typeface="Calibri"/>
                <a:ea typeface="Calibri"/>
                <a:cs typeface="Calibri"/>
                <a:sym typeface="Calibri"/>
              </a:rPr>
              <a:t>                      </a:t>
            </a:r>
            <a:r>
              <a:rPr b="1" i="1" lang="en-US" sz="800" u="sng" cap="none" strike="noStrike">
                <a:solidFill>
                  <a:srgbClr val="E36C09"/>
                </a:solidFill>
                <a:latin typeface="Calibri"/>
                <a:ea typeface="Calibri"/>
                <a:cs typeface="Calibri"/>
                <a:sym typeface="Calibri"/>
              </a:rPr>
              <a:t>IMPORT</a:t>
            </a:r>
            <a:endParaRPr/>
          </a:p>
          <a:p>
            <a:pPr indent="0" lvl="1" marL="342900" marR="0" rtl="0" algn="just">
              <a:lnSpc>
                <a:spcPct val="100000"/>
              </a:lnSpc>
              <a:spcBef>
                <a:spcPts val="0"/>
              </a:spcBef>
              <a:spcAft>
                <a:spcPts val="0"/>
              </a:spcAft>
              <a:buNone/>
            </a:pPr>
            <a:r>
              <a:t/>
            </a:r>
            <a:endParaRPr b="0" i="0" sz="800" u="none" cap="none" strike="noStrike">
              <a:solidFill>
                <a:srgbClr val="000000"/>
              </a:solidFill>
              <a:latin typeface="Arial"/>
              <a:ea typeface="Arial"/>
              <a:cs typeface="Arial"/>
              <a:sym typeface="Arial"/>
            </a:endParaRPr>
          </a:p>
          <a:p>
            <a:pPr indent="0" lvl="1" marL="0" marR="0" rtl="0" algn="just">
              <a:lnSpc>
                <a:spcPct val="100000"/>
              </a:lnSpc>
              <a:spcBef>
                <a:spcPts val="0"/>
              </a:spcBef>
              <a:spcAft>
                <a:spcPts val="0"/>
              </a:spcAft>
              <a:buNone/>
            </a:pPr>
            <a:r>
              <a:rPr b="0" i="0" lang="en-US" sz="800" u="none" cap="none" strike="noStrike">
                <a:solidFill>
                  <a:srgbClr val="000000"/>
                </a:solidFill>
                <a:latin typeface="Arial"/>
                <a:ea typeface="Arial"/>
                <a:cs typeface="Arial"/>
                <a:sym typeface="Arial"/>
              </a:rPr>
              <a:t> - Autoparts</a:t>
            </a:r>
            <a:endParaRPr b="0" i="0" sz="800" u="none" cap="none" strike="noStrike">
              <a:solidFill>
                <a:srgbClr val="000000"/>
              </a:solidFill>
              <a:latin typeface="Arial"/>
              <a:ea typeface="Arial"/>
              <a:cs typeface="Arial"/>
              <a:sym typeface="Arial"/>
            </a:endParaRPr>
          </a:p>
          <a:p>
            <a:pPr indent="0" lvl="1" marL="0" marR="0" rtl="0" algn="just">
              <a:lnSpc>
                <a:spcPct val="100000"/>
              </a:lnSpc>
              <a:spcBef>
                <a:spcPts val="0"/>
              </a:spcBef>
              <a:spcAft>
                <a:spcPts val="0"/>
              </a:spcAft>
              <a:buNone/>
            </a:pPr>
            <a:r>
              <a:rPr b="0" i="0" lang="en-US" sz="800" u="none" cap="none" strike="noStrike">
                <a:solidFill>
                  <a:srgbClr val="000000"/>
                </a:solidFill>
                <a:latin typeface="Arial"/>
                <a:ea typeface="Arial"/>
                <a:cs typeface="Arial"/>
                <a:sym typeface="Arial"/>
              </a:rPr>
              <a:t> - Vehicles </a:t>
            </a:r>
            <a:endParaRPr/>
          </a:p>
          <a:p>
            <a:pPr indent="0" lvl="1" marL="342900" marR="0" rtl="0" algn="ctr">
              <a:lnSpc>
                <a:spcPct val="100000"/>
              </a:lnSpc>
              <a:spcBef>
                <a:spcPts val="0"/>
              </a:spcBef>
              <a:spcAft>
                <a:spcPts val="0"/>
              </a:spcAft>
              <a:buNone/>
            </a:pPr>
            <a:r>
              <a:t/>
            </a:r>
            <a:endParaRPr b="1" i="1" sz="800" u="sng" cap="none" strike="noStrike">
              <a:solidFill>
                <a:srgbClr val="E36C09"/>
              </a:solidFill>
              <a:latin typeface="Calibri"/>
              <a:ea typeface="Calibri"/>
              <a:cs typeface="Calibri"/>
              <a:sym typeface="Calibri"/>
            </a:endParaRPr>
          </a:p>
          <a:p>
            <a:pPr indent="0" lvl="1" marL="342900" marR="0" rtl="0" algn="ctr">
              <a:lnSpc>
                <a:spcPct val="100000"/>
              </a:lnSpc>
              <a:spcBef>
                <a:spcPts val="0"/>
              </a:spcBef>
              <a:spcAft>
                <a:spcPts val="0"/>
              </a:spcAft>
              <a:buNone/>
            </a:pPr>
            <a:r>
              <a:t/>
            </a:r>
            <a:endParaRPr b="1" i="1" sz="800" u="sng" cap="none" strike="noStrike">
              <a:solidFill>
                <a:srgbClr val="E36C09"/>
              </a:solidFill>
              <a:latin typeface="Calibri"/>
              <a:ea typeface="Calibri"/>
              <a:cs typeface="Calibri"/>
              <a:sym typeface="Calibri"/>
            </a:endParaRPr>
          </a:p>
          <a:p>
            <a:pPr indent="0" lvl="1" marL="342900" marR="0" rtl="0" algn="ctr">
              <a:lnSpc>
                <a:spcPct val="100000"/>
              </a:lnSpc>
              <a:spcBef>
                <a:spcPts val="0"/>
              </a:spcBef>
              <a:spcAft>
                <a:spcPts val="0"/>
              </a:spcAft>
              <a:buNone/>
            </a:pPr>
            <a:r>
              <a:rPr b="1" i="1" lang="en-US" sz="800" u="sng" cap="none" strike="noStrike">
                <a:solidFill>
                  <a:srgbClr val="E36C09"/>
                </a:solidFill>
                <a:latin typeface="Calibri"/>
                <a:ea typeface="Calibri"/>
                <a:cs typeface="Calibri"/>
                <a:sym typeface="Calibri"/>
              </a:rPr>
              <a:t>EXPORT</a:t>
            </a:r>
            <a:r>
              <a:rPr b="1" i="1" lang="en-US" sz="800" u="sng" cap="none" strike="noStrike">
                <a:solidFill>
                  <a:srgbClr val="E36C09"/>
                </a:solidFill>
                <a:latin typeface="Arial"/>
                <a:ea typeface="Arial"/>
                <a:cs typeface="Arial"/>
                <a:sym typeface="Arial"/>
              </a:rPr>
              <a:t> </a:t>
            </a:r>
            <a:endParaRPr/>
          </a:p>
          <a:p>
            <a:pPr indent="0" lvl="1" marL="0" marR="0" rtl="0" algn="just">
              <a:lnSpc>
                <a:spcPct val="100000"/>
              </a:lnSpc>
              <a:spcBef>
                <a:spcPts val="0"/>
              </a:spcBef>
              <a:spcAft>
                <a:spcPts val="0"/>
              </a:spcAft>
              <a:buNone/>
            </a:pPr>
            <a:r>
              <a:t/>
            </a:r>
            <a:endParaRPr b="0" i="0" sz="800" u="none" cap="none" strike="noStrike">
              <a:solidFill>
                <a:srgbClr val="000000"/>
              </a:solidFill>
              <a:latin typeface="Arial"/>
              <a:ea typeface="Arial"/>
              <a:cs typeface="Arial"/>
              <a:sym typeface="Arial"/>
            </a:endParaRPr>
          </a:p>
          <a:p>
            <a:pPr indent="0" lvl="1" marL="0" marR="0" rtl="0" algn="just">
              <a:lnSpc>
                <a:spcPct val="100000"/>
              </a:lnSpc>
              <a:spcBef>
                <a:spcPts val="0"/>
              </a:spcBef>
              <a:spcAft>
                <a:spcPts val="0"/>
              </a:spcAft>
              <a:buNone/>
            </a:pPr>
            <a:r>
              <a:rPr b="0" i="0" lang="en-US" sz="800" u="none" cap="none" strike="noStrike">
                <a:solidFill>
                  <a:srgbClr val="000000"/>
                </a:solidFill>
                <a:latin typeface="Arial"/>
                <a:ea typeface="Arial"/>
                <a:cs typeface="Arial"/>
                <a:sym typeface="Arial"/>
              </a:rPr>
              <a:t> - Pears &amp; Apples</a:t>
            </a:r>
            <a:endParaRPr/>
          </a:p>
          <a:p>
            <a:pPr indent="0" lvl="1" marL="0" marR="0" rtl="0" algn="just">
              <a:lnSpc>
                <a:spcPct val="100000"/>
              </a:lnSpc>
              <a:spcBef>
                <a:spcPts val="0"/>
              </a:spcBef>
              <a:spcAft>
                <a:spcPts val="0"/>
              </a:spcAft>
              <a:buNone/>
            </a:pPr>
            <a:r>
              <a:rPr b="0" i="0" lang="en-US" sz="800" u="none" cap="none" strike="noStrike">
                <a:solidFill>
                  <a:srgbClr val="000000"/>
                </a:solidFill>
                <a:latin typeface="Arial"/>
                <a:ea typeface="Arial"/>
                <a:cs typeface="Arial"/>
                <a:sym typeface="Arial"/>
              </a:rPr>
              <a:t> - Agricultural products</a:t>
            </a:r>
            <a:endParaRPr/>
          </a:p>
          <a:p>
            <a:pPr indent="0" lvl="1" marL="0" marR="0" rtl="0" algn="just">
              <a:lnSpc>
                <a:spcPct val="100000"/>
              </a:lnSpc>
              <a:spcBef>
                <a:spcPts val="0"/>
              </a:spcBef>
              <a:spcAft>
                <a:spcPts val="0"/>
              </a:spcAft>
              <a:buNone/>
            </a:pPr>
            <a:r>
              <a:rPr b="0" i="0" lang="en-US" sz="800" u="none" cap="none" strike="noStrike">
                <a:solidFill>
                  <a:srgbClr val="000000"/>
                </a:solidFill>
                <a:latin typeface="Arial"/>
                <a:ea typeface="Arial"/>
                <a:cs typeface="Arial"/>
                <a:sym typeface="Arial"/>
              </a:rPr>
              <a:t> - Wines</a:t>
            </a:r>
            <a:endParaRPr/>
          </a:p>
          <a:p>
            <a:pPr indent="0" lvl="1" marL="0" marR="0" rtl="0" algn="just">
              <a:lnSpc>
                <a:spcPct val="100000"/>
              </a:lnSpc>
              <a:spcBef>
                <a:spcPts val="0"/>
              </a:spcBef>
              <a:spcAft>
                <a:spcPts val="0"/>
              </a:spcAft>
              <a:buNone/>
            </a:pPr>
            <a:r>
              <a:rPr b="0" i="0" lang="en-US" sz="800" u="none" cap="none" strike="noStrike">
                <a:solidFill>
                  <a:srgbClr val="000000"/>
                </a:solidFill>
                <a:latin typeface="Arial"/>
                <a:ea typeface="Arial"/>
                <a:cs typeface="Arial"/>
                <a:sym typeface="Arial"/>
              </a:rPr>
              <a:t> - Raw petroleum oils</a:t>
            </a:r>
            <a:endParaRPr/>
          </a:p>
        </p:txBody>
      </p:sp>
      <p:grpSp>
        <p:nvGrpSpPr>
          <p:cNvPr id="192" name="Google Shape;192;p15"/>
          <p:cNvGrpSpPr/>
          <p:nvPr/>
        </p:nvGrpSpPr>
        <p:grpSpPr>
          <a:xfrm>
            <a:off x="272073" y="2209650"/>
            <a:ext cx="2632236" cy="942889"/>
            <a:chOff x="602" y="71928"/>
            <a:chExt cx="2632236" cy="942889"/>
          </a:xfrm>
        </p:grpSpPr>
        <p:sp>
          <p:nvSpPr>
            <p:cNvPr id="193" name="Google Shape;193;p15"/>
            <p:cNvSpPr/>
            <p:nvPr/>
          </p:nvSpPr>
          <p:spPr>
            <a:xfrm>
              <a:off x="153822" y="71928"/>
              <a:ext cx="479302" cy="479302"/>
            </a:xfrm>
            <a:prstGeom prst="ellipse">
              <a:avLst/>
            </a:prstGeom>
            <a:solidFill>
              <a:srgbClr val="DDE5D0"/>
            </a:soli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5"/>
            <p:cNvSpPr/>
            <p:nvPr/>
          </p:nvSpPr>
          <p:spPr>
            <a:xfrm>
              <a:off x="255968" y="174074"/>
              <a:ext cx="275009" cy="275009"/>
            </a:xfrm>
            <a:prstGeom prst="rect">
              <a:avLst/>
            </a:prstGeom>
            <a:no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5"/>
            <p:cNvSpPr/>
            <p:nvPr/>
          </p:nvSpPr>
          <p:spPr>
            <a:xfrm>
              <a:off x="602" y="700521"/>
              <a:ext cx="785742" cy="31429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5"/>
            <p:cNvSpPr txBox="1"/>
            <p:nvPr/>
          </p:nvSpPr>
          <p:spPr>
            <a:xfrm>
              <a:off x="602" y="700521"/>
              <a:ext cx="785742" cy="314296"/>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EXPORTS: </a:t>
              </a:r>
              <a:r>
                <a:rPr b="1" i="0" lang="en-US" sz="1000" u="none" cap="none" strike="noStrike">
                  <a:solidFill>
                    <a:srgbClr val="000000"/>
                  </a:solidFill>
                  <a:latin typeface="Calibri"/>
                  <a:ea typeface="Calibri"/>
                  <a:cs typeface="Calibri"/>
                  <a:sym typeface="Calibri"/>
                </a:rPr>
                <a:t>USD</a:t>
              </a:r>
              <a:r>
                <a:rPr b="0" i="0" lang="en-US" sz="1000" u="none" cap="none" strike="noStrike">
                  <a:solidFill>
                    <a:srgbClr val="000000"/>
                  </a:solidFill>
                  <a:latin typeface="Calibri"/>
                  <a:ea typeface="Calibri"/>
                  <a:cs typeface="Calibri"/>
                  <a:sym typeface="Calibri"/>
                </a:rPr>
                <a:t> 9.79</a:t>
              </a:r>
              <a:r>
                <a:rPr b="1" i="0" lang="en-US" sz="1000" u="none" cap="none" strike="noStrike">
                  <a:solidFill>
                    <a:srgbClr val="000000"/>
                  </a:solidFill>
                  <a:latin typeface="Calibri"/>
                  <a:ea typeface="Calibri"/>
                  <a:cs typeface="Calibri"/>
                  <a:sym typeface="Calibri"/>
                </a:rPr>
                <a:t>M</a:t>
              </a:r>
              <a:endParaRPr/>
            </a:p>
          </p:txBody>
        </p:sp>
        <p:sp>
          <p:nvSpPr>
            <p:cNvPr id="197" name="Google Shape;197;p15"/>
            <p:cNvSpPr/>
            <p:nvPr/>
          </p:nvSpPr>
          <p:spPr>
            <a:xfrm>
              <a:off x="1092684" y="92097"/>
              <a:ext cx="479302" cy="479302"/>
            </a:xfrm>
            <a:prstGeom prst="ellipse">
              <a:avLst/>
            </a:prstGeom>
            <a:solidFill>
              <a:srgbClr val="DDE5D0"/>
            </a:soli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5"/>
            <p:cNvSpPr/>
            <p:nvPr/>
          </p:nvSpPr>
          <p:spPr>
            <a:xfrm>
              <a:off x="1179215" y="174074"/>
              <a:ext cx="275009" cy="275009"/>
            </a:xfrm>
            <a:prstGeom prst="rect">
              <a:avLst/>
            </a:prstGeom>
            <a:no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5"/>
            <p:cNvSpPr/>
            <p:nvPr/>
          </p:nvSpPr>
          <p:spPr>
            <a:xfrm>
              <a:off x="923849" y="700521"/>
              <a:ext cx="785742" cy="31429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5"/>
            <p:cNvSpPr txBox="1"/>
            <p:nvPr/>
          </p:nvSpPr>
          <p:spPr>
            <a:xfrm>
              <a:off x="923849" y="700521"/>
              <a:ext cx="785742" cy="314296"/>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IMPORTS: </a:t>
              </a:r>
              <a:r>
                <a:rPr b="1" i="0" lang="en-US" sz="1000" u="none" cap="none" strike="noStrike">
                  <a:solidFill>
                    <a:srgbClr val="000000"/>
                  </a:solidFill>
                  <a:latin typeface="Calibri"/>
                  <a:ea typeface="Calibri"/>
                  <a:cs typeface="Calibri"/>
                  <a:sym typeface="Calibri"/>
                </a:rPr>
                <a:t>USD</a:t>
              </a:r>
              <a:r>
                <a:rPr b="0" i="0" lang="en-US" sz="1000" u="none" cap="none" strike="noStrike">
                  <a:solidFill>
                    <a:srgbClr val="000000"/>
                  </a:solidFill>
                  <a:latin typeface="Calibri"/>
                  <a:ea typeface="Calibri"/>
                  <a:cs typeface="Calibri"/>
                  <a:sym typeface="Calibri"/>
                </a:rPr>
                <a:t> 17.95</a:t>
              </a:r>
              <a:r>
                <a:rPr b="1" i="0" lang="en-US" sz="1000" u="none" cap="none" strike="noStrike">
                  <a:solidFill>
                    <a:srgbClr val="000000"/>
                  </a:solidFill>
                  <a:latin typeface="Calibri"/>
                  <a:ea typeface="Calibri"/>
                  <a:cs typeface="Calibri"/>
                  <a:sym typeface="Calibri"/>
                </a:rPr>
                <a:t>M</a:t>
              </a:r>
              <a:endParaRPr/>
            </a:p>
          </p:txBody>
        </p:sp>
        <p:sp>
          <p:nvSpPr>
            <p:cNvPr id="201" name="Google Shape;201;p15"/>
            <p:cNvSpPr/>
            <p:nvPr/>
          </p:nvSpPr>
          <p:spPr>
            <a:xfrm>
              <a:off x="2000316" y="71928"/>
              <a:ext cx="479302" cy="479302"/>
            </a:xfrm>
            <a:prstGeom prst="ellipse">
              <a:avLst/>
            </a:prstGeom>
            <a:solidFill>
              <a:srgbClr val="DDE5D0"/>
            </a:soli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5"/>
            <p:cNvSpPr/>
            <p:nvPr/>
          </p:nvSpPr>
          <p:spPr>
            <a:xfrm>
              <a:off x="2102462" y="174074"/>
              <a:ext cx="275009" cy="275009"/>
            </a:xfrm>
            <a:prstGeom prst="rect">
              <a:avLst/>
            </a:prstGeom>
            <a:no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5"/>
            <p:cNvSpPr/>
            <p:nvPr/>
          </p:nvSpPr>
          <p:spPr>
            <a:xfrm>
              <a:off x="1847096" y="700521"/>
              <a:ext cx="785742" cy="31429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5"/>
            <p:cNvSpPr txBox="1"/>
            <p:nvPr/>
          </p:nvSpPr>
          <p:spPr>
            <a:xfrm>
              <a:off x="1847096" y="700521"/>
              <a:ext cx="785742" cy="314296"/>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BALANCE: </a:t>
              </a:r>
              <a:r>
                <a:rPr b="1" i="0" lang="en-US" sz="1000" u="none" cap="none" strike="noStrike">
                  <a:solidFill>
                    <a:srgbClr val="000000"/>
                  </a:solidFill>
                  <a:latin typeface="Calibri"/>
                  <a:ea typeface="Calibri"/>
                  <a:cs typeface="Calibri"/>
                  <a:sym typeface="Calibri"/>
                </a:rPr>
                <a:t>USD </a:t>
              </a:r>
              <a:r>
                <a:rPr b="1" i="0" lang="en-US" sz="1000" u="none" cap="none" strike="noStrike">
                  <a:solidFill>
                    <a:srgbClr val="C00000"/>
                  </a:solidFill>
                  <a:latin typeface="Calibri"/>
                  <a:ea typeface="Calibri"/>
                  <a:cs typeface="Calibri"/>
                  <a:sym typeface="Calibri"/>
                </a:rPr>
                <a:t>-8.15M</a:t>
              </a:r>
              <a:endParaRPr/>
            </a:p>
          </p:txBody>
        </p:sp>
      </p:grpSp>
      <p:grpSp>
        <p:nvGrpSpPr>
          <p:cNvPr id="205" name="Google Shape;205;p15"/>
          <p:cNvGrpSpPr/>
          <p:nvPr/>
        </p:nvGrpSpPr>
        <p:grpSpPr>
          <a:xfrm>
            <a:off x="601363" y="3342249"/>
            <a:ext cx="2003378" cy="1105312"/>
            <a:chOff x="355655" y="244"/>
            <a:chExt cx="2003378" cy="1105312"/>
          </a:xfrm>
        </p:grpSpPr>
        <p:sp>
          <p:nvSpPr>
            <p:cNvPr id="206" name="Google Shape;206;p15"/>
            <p:cNvSpPr/>
            <p:nvPr/>
          </p:nvSpPr>
          <p:spPr>
            <a:xfrm>
              <a:off x="535268" y="244"/>
              <a:ext cx="561867" cy="561867"/>
            </a:xfrm>
            <a:prstGeom prst="ellipse">
              <a:avLst/>
            </a:prstGeom>
            <a:solidFill>
              <a:srgbClr val="DDE5D0"/>
            </a:soli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5"/>
            <p:cNvSpPr/>
            <p:nvPr/>
          </p:nvSpPr>
          <p:spPr>
            <a:xfrm>
              <a:off x="655011" y="119986"/>
              <a:ext cx="322382" cy="322382"/>
            </a:xfrm>
            <a:prstGeom prst="rect">
              <a:avLst/>
            </a:prstGeom>
            <a:no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5"/>
            <p:cNvSpPr/>
            <p:nvPr/>
          </p:nvSpPr>
          <p:spPr>
            <a:xfrm>
              <a:off x="355655" y="737119"/>
              <a:ext cx="921093" cy="36843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5"/>
            <p:cNvSpPr txBox="1"/>
            <p:nvPr/>
          </p:nvSpPr>
          <p:spPr>
            <a:xfrm>
              <a:off x="355655" y="737119"/>
              <a:ext cx="921093" cy="368437"/>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EXPORT CNTR QTY: </a:t>
              </a:r>
              <a:r>
                <a:rPr b="1" i="0" lang="en-US" sz="1000" u="none" cap="none" strike="noStrike">
                  <a:solidFill>
                    <a:srgbClr val="000000"/>
                  </a:solidFill>
                  <a:latin typeface="Calibri"/>
                  <a:ea typeface="Calibri"/>
                  <a:cs typeface="Calibri"/>
                  <a:sym typeface="Calibri"/>
                </a:rPr>
                <a:t>44.564</a:t>
              </a:r>
              <a:endParaRPr/>
            </a:p>
          </p:txBody>
        </p:sp>
        <p:sp>
          <p:nvSpPr>
            <p:cNvPr id="210" name="Google Shape;210;p15"/>
            <p:cNvSpPr/>
            <p:nvPr/>
          </p:nvSpPr>
          <p:spPr>
            <a:xfrm>
              <a:off x="1617553" y="244"/>
              <a:ext cx="561867" cy="561867"/>
            </a:xfrm>
            <a:prstGeom prst="ellipse">
              <a:avLst/>
            </a:prstGeom>
            <a:solidFill>
              <a:srgbClr val="DDE5D0"/>
            </a:soli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5"/>
            <p:cNvSpPr/>
            <p:nvPr/>
          </p:nvSpPr>
          <p:spPr>
            <a:xfrm>
              <a:off x="1737296" y="119986"/>
              <a:ext cx="322382" cy="322382"/>
            </a:xfrm>
            <a:prstGeom prst="rect">
              <a:avLst/>
            </a:prstGeom>
            <a:no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5"/>
            <p:cNvSpPr/>
            <p:nvPr/>
          </p:nvSpPr>
          <p:spPr>
            <a:xfrm>
              <a:off x="1437940" y="737119"/>
              <a:ext cx="921093" cy="36843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5"/>
            <p:cNvSpPr txBox="1"/>
            <p:nvPr/>
          </p:nvSpPr>
          <p:spPr>
            <a:xfrm>
              <a:off x="1437940" y="737119"/>
              <a:ext cx="921093" cy="368437"/>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IMPORT CNTR QTY: </a:t>
              </a:r>
              <a:r>
                <a:rPr b="1" i="0" lang="en-US" sz="1000" u="none" cap="none" strike="noStrike">
                  <a:solidFill>
                    <a:srgbClr val="000000"/>
                  </a:solidFill>
                  <a:latin typeface="Calibri"/>
                  <a:ea typeface="Calibri"/>
                  <a:cs typeface="Calibri"/>
                  <a:sym typeface="Calibri"/>
                </a:rPr>
                <a:t>190.537</a:t>
              </a:r>
              <a:endParaRPr/>
            </a:p>
          </p:txBody>
        </p:sp>
      </p:grpSp>
      <p:grpSp>
        <p:nvGrpSpPr>
          <p:cNvPr id="214" name="Google Shape;214;p15"/>
          <p:cNvGrpSpPr/>
          <p:nvPr/>
        </p:nvGrpSpPr>
        <p:grpSpPr>
          <a:xfrm>
            <a:off x="9391740" y="2189014"/>
            <a:ext cx="2596904" cy="930235"/>
            <a:chOff x="842" y="71689"/>
            <a:chExt cx="2596904" cy="930235"/>
          </a:xfrm>
        </p:grpSpPr>
        <p:sp>
          <p:nvSpPr>
            <p:cNvPr id="215" name="Google Shape;215;p15"/>
            <p:cNvSpPr/>
            <p:nvPr/>
          </p:nvSpPr>
          <p:spPr>
            <a:xfrm>
              <a:off x="152005" y="71689"/>
              <a:ext cx="472869" cy="472869"/>
            </a:xfrm>
            <a:prstGeom prst="ellipse">
              <a:avLst/>
            </a:prstGeom>
            <a:solidFill>
              <a:srgbClr val="DDE5D0"/>
            </a:soli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5"/>
            <p:cNvSpPr/>
            <p:nvPr/>
          </p:nvSpPr>
          <p:spPr>
            <a:xfrm>
              <a:off x="252781" y="172465"/>
              <a:ext cx="271318" cy="271318"/>
            </a:xfrm>
            <a:prstGeom prst="rect">
              <a:avLst/>
            </a:prstGeom>
            <a:no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5"/>
            <p:cNvSpPr/>
            <p:nvPr/>
          </p:nvSpPr>
          <p:spPr>
            <a:xfrm>
              <a:off x="842" y="691846"/>
              <a:ext cx="775195" cy="31007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5"/>
            <p:cNvSpPr txBox="1"/>
            <p:nvPr/>
          </p:nvSpPr>
          <p:spPr>
            <a:xfrm>
              <a:off x="842" y="691846"/>
              <a:ext cx="775195" cy="310078"/>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EXPORTS: </a:t>
              </a:r>
              <a:r>
                <a:rPr b="1" i="0" lang="en-US" sz="1000" u="none" cap="none" strike="noStrike">
                  <a:solidFill>
                    <a:srgbClr val="000000"/>
                  </a:solidFill>
                  <a:latin typeface="Calibri"/>
                  <a:ea typeface="Calibri"/>
                  <a:cs typeface="Calibri"/>
                  <a:sym typeface="Calibri"/>
                </a:rPr>
                <a:t>USD</a:t>
              </a:r>
              <a:r>
                <a:rPr b="0" i="0" lang="en-US" sz="1000" u="none" cap="none" strike="noStrike">
                  <a:solidFill>
                    <a:srgbClr val="000000"/>
                  </a:solidFill>
                  <a:latin typeface="Calibri"/>
                  <a:ea typeface="Calibri"/>
                  <a:cs typeface="Calibri"/>
                  <a:sym typeface="Calibri"/>
                </a:rPr>
                <a:t>12.77</a:t>
              </a:r>
              <a:r>
                <a:rPr b="1" i="0" lang="en-US" sz="1000" u="none" cap="none" strike="noStrike">
                  <a:solidFill>
                    <a:srgbClr val="000000"/>
                  </a:solidFill>
                  <a:latin typeface="Calibri"/>
                  <a:ea typeface="Calibri"/>
                  <a:cs typeface="Calibri"/>
                  <a:sym typeface="Calibri"/>
                </a:rPr>
                <a:t>M</a:t>
              </a:r>
              <a:endParaRPr/>
            </a:p>
          </p:txBody>
        </p:sp>
        <p:sp>
          <p:nvSpPr>
            <p:cNvPr id="219" name="Google Shape;219;p15"/>
            <p:cNvSpPr/>
            <p:nvPr/>
          </p:nvSpPr>
          <p:spPr>
            <a:xfrm>
              <a:off x="1062860" y="71689"/>
              <a:ext cx="472869" cy="472869"/>
            </a:xfrm>
            <a:prstGeom prst="ellipse">
              <a:avLst/>
            </a:prstGeom>
            <a:solidFill>
              <a:srgbClr val="DDE5D0"/>
            </a:soli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5"/>
            <p:cNvSpPr/>
            <p:nvPr/>
          </p:nvSpPr>
          <p:spPr>
            <a:xfrm>
              <a:off x="1163635" y="172465"/>
              <a:ext cx="271318" cy="271318"/>
            </a:xfrm>
            <a:prstGeom prst="rect">
              <a:avLst/>
            </a:prstGeom>
            <a:no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5"/>
            <p:cNvSpPr/>
            <p:nvPr/>
          </p:nvSpPr>
          <p:spPr>
            <a:xfrm>
              <a:off x="911697" y="691846"/>
              <a:ext cx="775195" cy="31007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5"/>
            <p:cNvSpPr txBox="1"/>
            <p:nvPr/>
          </p:nvSpPr>
          <p:spPr>
            <a:xfrm>
              <a:off x="911697" y="691846"/>
              <a:ext cx="775195" cy="310078"/>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IMPORTS: </a:t>
              </a:r>
              <a:r>
                <a:rPr b="1" i="0" lang="en-US" sz="1000" u="none" cap="none" strike="noStrike">
                  <a:solidFill>
                    <a:srgbClr val="000000"/>
                  </a:solidFill>
                  <a:latin typeface="Calibri"/>
                  <a:ea typeface="Calibri"/>
                  <a:cs typeface="Calibri"/>
                  <a:sym typeface="Calibri"/>
                </a:rPr>
                <a:t>USD</a:t>
              </a:r>
              <a:r>
                <a:rPr b="0" i="0" lang="en-US" sz="1000" u="none" cap="none" strike="noStrike">
                  <a:solidFill>
                    <a:srgbClr val="000000"/>
                  </a:solidFill>
                  <a:latin typeface="Calibri"/>
                  <a:ea typeface="Calibri"/>
                  <a:cs typeface="Calibri"/>
                  <a:sym typeface="Calibri"/>
                </a:rPr>
                <a:t>18.42</a:t>
              </a:r>
              <a:r>
                <a:rPr b="1" i="0" lang="en-US" sz="1000" u="none" cap="none" strike="noStrike">
                  <a:solidFill>
                    <a:srgbClr val="000000"/>
                  </a:solidFill>
                  <a:latin typeface="Calibri"/>
                  <a:ea typeface="Calibri"/>
                  <a:cs typeface="Calibri"/>
                  <a:sym typeface="Calibri"/>
                </a:rPr>
                <a:t>M</a:t>
              </a:r>
              <a:endParaRPr/>
            </a:p>
          </p:txBody>
        </p:sp>
        <p:sp>
          <p:nvSpPr>
            <p:cNvPr id="223" name="Google Shape;223;p15"/>
            <p:cNvSpPr/>
            <p:nvPr/>
          </p:nvSpPr>
          <p:spPr>
            <a:xfrm>
              <a:off x="1973714" y="71689"/>
              <a:ext cx="472869" cy="472869"/>
            </a:xfrm>
            <a:prstGeom prst="ellipse">
              <a:avLst/>
            </a:prstGeom>
            <a:solidFill>
              <a:srgbClr val="DDE5D0"/>
            </a:soli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5"/>
            <p:cNvSpPr/>
            <p:nvPr/>
          </p:nvSpPr>
          <p:spPr>
            <a:xfrm>
              <a:off x="2074490" y="172465"/>
              <a:ext cx="271318" cy="271318"/>
            </a:xfrm>
            <a:prstGeom prst="rect">
              <a:avLst/>
            </a:prstGeom>
            <a:no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5"/>
            <p:cNvSpPr/>
            <p:nvPr/>
          </p:nvSpPr>
          <p:spPr>
            <a:xfrm>
              <a:off x="1822551" y="691846"/>
              <a:ext cx="775195" cy="31007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5"/>
            <p:cNvSpPr txBox="1"/>
            <p:nvPr/>
          </p:nvSpPr>
          <p:spPr>
            <a:xfrm>
              <a:off x="1822551" y="691846"/>
              <a:ext cx="775195" cy="310078"/>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SURPLUS: </a:t>
              </a:r>
              <a:r>
                <a:rPr b="1" i="0" lang="en-US" sz="1000" u="none" cap="none" strike="noStrike">
                  <a:solidFill>
                    <a:srgbClr val="000000"/>
                  </a:solidFill>
                  <a:latin typeface="Calibri"/>
                  <a:ea typeface="Calibri"/>
                  <a:cs typeface="Calibri"/>
                  <a:sym typeface="Calibri"/>
                </a:rPr>
                <a:t>USD    </a:t>
              </a:r>
              <a:r>
                <a:rPr b="1" i="0" lang="en-US" sz="1000" u="none" cap="none" strike="noStrike">
                  <a:solidFill>
                    <a:srgbClr val="C00000"/>
                  </a:solidFill>
                  <a:latin typeface="Calibri"/>
                  <a:ea typeface="Calibri"/>
                  <a:cs typeface="Calibri"/>
                  <a:sym typeface="Calibri"/>
                </a:rPr>
                <a:t>-5.65M </a:t>
              </a:r>
              <a:endParaRPr/>
            </a:p>
          </p:txBody>
        </p:sp>
      </p:grpSp>
      <p:grpSp>
        <p:nvGrpSpPr>
          <p:cNvPr id="227" name="Google Shape;227;p15"/>
          <p:cNvGrpSpPr/>
          <p:nvPr/>
        </p:nvGrpSpPr>
        <p:grpSpPr>
          <a:xfrm>
            <a:off x="9638801" y="3342838"/>
            <a:ext cx="2102782" cy="1160156"/>
            <a:chOff x="229359" y="833"/>
            <a:chExt cx="2102782" cy="1160156"/>
          </a:xfrm>
        </p:grpSpPr>
        <p:sp>
          <p:nvSpPr>
            <p:cNvPr id="228" name="Google Shape;228;p15"/>
            <p:cNvSpPr/>
            <p:nvPr/>
          </p:nvSpPr>
          <p:spPr>
            <a:xfrm>
              <a:off x="417884" y="833"/>
              <a:ext cx="589746" cy="589746"/>
            </a:xfrm>
            <a:prstGeom prst="ellipse">
              <a:avLst/>
            </a:prstGeom>
            <a:solidFill>
              <a:srgbClr val="DDE5D0"/>
            </a:soli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5"/>
            <p:cNvSpPr/>
            <p:nvPr/>
          </p:nvSpPr>
          <p:spPr>
            <a:xfrm>
              <a:off x="543568" y="126517"/>
              <a:ext cx="338378" cy="338378"/>
            </a:xfrm>
            <a:prstGeom prst="rect">
              <a:avLst/>
            </a:prstGeom>
            <a:no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5"/>
            <p:cNvSpPr/>
            <p:nvPr/>
          </p:nvSpPr>
          <p:spPr>
            <a:xfrm>
              <a:off x="229359" y="774271"/>
              <a:ext cx="966796" cy="3867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5"/>
            <p:cNvSpPr txBox="1"/>
            <p:nvPr/>
          </p:nvSpPr>
          <p:spPr>
            <a:xfrm>
              <a:off x="229359" y="774271"/>
              <a:ext cx="966796" cy="386718"/>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EXPORT CNTR QTY: </a:t>
              </a:r>
              <a:r>
                <a:rPr b="1" i="0" lang="en-US" sz="1000" u="none" cap="none" strike="noStrike">
                  <a:solidFill>
                    <a:srgbClr val="000000"/>
                  </a:solidFill>
                  <a:latin typeface="Calibri"/>
                  <a:ea typeface="Calibri"/>
                  <a:cs typeface="Calibri"/>
                  <a:sym typeface="Calibri"/>
                </a:rPr>
                <a:t>17.204</a:t>
              </a:r>
              <a:endParaRPr/>
            </a:p>
          </p:txBody>
        </p:sp>
        <p:sp>
          <p:nvSpPr>
            <p:cNvPr id="232" name="Google Shape;232;p15"/>
            <p:cNvSpPr/>
            <p:nvPr/>
          </p:nvSpPr>
          <p:spPr>
            <a:xfrm>
              <a:off x="1553871" y="833"/>
              <a:ext cx="589746" cy="589746"/>
            </a:xfrm>
            <a:prstGeom prst="ellipse">
              <a:avLst/>
            </a:prstGeom>
            <a:solidFill>
              <a:srgbClr val="DDE5D0"/>
            </a:soli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5"/>
            <p:cNvSpPr/>
            <p:nvPr/>
          </p:nvSpPr>
          <p:spPr>
            <a:xfrm>
              <a:off x="1679554" y="126517"/>
              <a:ext cx="338378" cy="338378"/>
            </a:xfrm>
            <a:prstGeom prst="rect">
              <a:avLst/>
            </a:prstGeom>
            <a:no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5"/>
            <p:cNvSpPr/>
            <p:nvPr/>
          </p:nvSpPr>
          <p:spPr>
            <a:xfrm>
              <a:off x="1365345" y="774271"/>
              <a:ext cx="966796" cy="3867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5"/>
            <p:cNvSpPr txBox="1"/>
            <p:nvPr/>
          </p:nvSpPr>
          <p:spPr>
            <a:xfrm>
              <a:off x="1365345" y="774271"/>
              <a:ext cx="966796" cy="386718"/>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IMPORT CNTR QTY: </a:t>
              </a:r>
              <a:r>
                <a:rPr b="1" i="0" lang="en-US" sz="1000" u="none" cap="none" strike="noStrike">
                  <a:solidFill>
                    <a:srgbClr val="000000"/>
                  </a:solidFill>
                  <a:latin typeface="Calibri"/>
                  <a:ea typeface="Calibri"/>
                  <a:cs typeface="Calibri"/>
                  <a:sym typeface="Calibri"/>
                </a:rPr>
                <a:t>21.939</a:t>
              </a:r>
              <a:endParaRPr/>
            </a:p>
          </p:txBody>
        </p:sp>
      </p:grpSp>
      <p:sp>
        <p:nvSpPr>
          <p:cNvPr id="236" name="Google Shape;236;p15"/>
          <p:cNvSpPr txBox="1"/>
          <p:nvPr/>
        </p:nvSpPr>
        <p:spPr>
          <a:xfrm>
            <a:off x="9696833" y="6466166"/>
            <a:ext cx="2382552" cy="3539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900" u="sng" cap="none" strike="noStrike">
                <a:solidFill>
                  <a:srgbClr val="000000"/>
                </a:solidFill>
                <a:latin typeface="Arial"/>
                <a:ea typeface="Arial"/>
                <a:cs typeface="Arial"/>
                <a:sym typeface="Arial"/>
              </a:rPr>
              <a:t>Source:</a:t>
            </a:r>
            <a:endParaRPr/>
          </a:p>
          <a:p>
            <a:pPr indent="0" lvl="0" marL="0" marR="0" rtl="0" algn="l">
              <a:lnSpc>
                <a:spcPct val="100000"/>
              </a:lnSpc>
              <a:spcBef>
                <a:spcPts val="0"/>
              </a:spcBef>
              <a:spcAft>
                <a:spcPts val="0"/>
              </a:spcAft>
              <a:buNone/>
            </a:pPr>
            <a:r>
              <a:rPr b="0" i="0" lang="en-US" sz="800" u="none" cap="none" strike="noStrike">
                <a:solidFill>
                  <a:srgbClr val="000000"/>
                </a:solidFill>
                <a:latin typeface="Arial"/>
                <a:ea typeface="Arial"/>
                <a:cs typeface="Arial"/>
                <a:sym typeface="Arial"/>
              </a:rPr>
              <a:t>Instituto Nacional de Estadística y Censos </a:t>
            </a:r>
            <a:endParaRPr/>
          </a:p>
        </p:txBody>
      </p:sp>
      <p:pic>
        <p:nvPicPr>
          <p:cNvPr id="237" name="Google Shape;237;p15"/>
          <p:cNvPicPr preferRelativeResize="0"/>
          <p:nvPr/>
        </p:nvPicPr>
        <p:blipFill rotWithShape="1">
          <a:blip r:embed="rId7">
            <a:alphaModFix/>
          </a:blip>
          <a:srcRect b="0" l="0" r="0" t="0"/>
          <a:stretch/>
        </p:blipFill>
        <p:spPr>
          <a:xfrm>
            <a:off x="112615" y="6535440"/>
            <a:ext cx="3174695" cy="27715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descr="image.png" id="242" name="Google Shape;242;p16"/>
          <p:cNvPicPr preferRelativeResize="0"/>
          <p:nvPr/>
        </p:nvPicPr>
        <p:blipFill rotWithShape="1">
          <a:blip r:embed="rId3">
            <a:alphaModFix/>
          </a:blip>
          <a:srcRect b="0" l="0" r="0" t="0"/>
          <a:stretch/>
        </p:blipFill>
        <p:spPr>
          <a:xfrm>
            <a:off x="-34384" y="0"/>
            <a:ext cx="12199742" cy="6952704"/>
          </a:xfrm>
          <a:prstGeom prst="rect">
            <a:avLst/>
          </a:prstGeom>
          <a:noFill/>
          <a:ln>
            <a:noFill/>
          </a:ln>
        </p:spPr>
      </p:pic>
      <p:sp>
        <p:nvSpPr>
          <p:cNvPr id="243" name="Google Shape;243;p16"/>
          <p:cNvSpPr txBox="1"/>
          <p:nvPr/>
        </p:nvSpPr>
        <p:spPr>
          <a:xfrm>
            <a:off x="314093" y="168150"/>
            <a:ext cx="11601600" cy="484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150"/>
              <a:buFont typeface="Arial"/>
              <a:buNone/>
            </a:pPr>
            <a:r>
              <a:rPr b="1" i="0" lang="en-US" sz="3150" u="none" cap="none" strike="noStrike">
                <a:solidFill>
                  <a:srgbClr val="004B24"/>
                </a:solidFill>
                <a:latin typeface="Montserrat"/>
                <a:ea typeface="Montserrat"/>
                <a:cs typeface="Montserrat"/>
                <a:sym typeface="Montserrat"/>
              </a:rPr>
              <a:t>Y2025 CARGO EVOLUTION F.E.-ARBUE/ARBUE-F.E.</a:t>
            </a:r>
            <a:endParaRPr b="1" i="0" sz="3150" u="none" cap="none" strike="noStrike">
              <a:solidFill>
                <a:srgbClr val="004B24"/>
              </a:solidFill>
              <a:latin typeface="Montserrat"/>
              <a:ea typeface="Montserrat"/>
              <a:cs typeface="Montserrat"/>
              <a:sym typeface="Montserrat"/>
            </a:endParaRPr>
          </a:p>
        </p:txBody>
      </p:sp>
      <p:sp>
        <p:nvSpPr>
          <p:cNvPr id="244" name="Google Shape;244;p16"/>
          <p:cNvSpPr/>
          <p:nvPr/>
        </p:nvSpPr>
        <p:spPr>
          <a:xfrm>
            <a:off x="540987" y="767737"/>
            <a:ext cx="11049000" cy="19050"/>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245" name="Google Shape;245;p16"/>
          <p:cNvPicPr preferRelativeResize="0"/>
          <p:nvPr/>
        </p:nvPicPr>
        <p:blipFill rotWithShape="1">
          <a:blip r:embed="rId4">
            <a:alphaModFix/>
          </a:blip>
          <a:srcRect b="0" l="0" r="0" t="0"/>
          <a:stretch/>
        </p:blipFill>
        <p:spPr>
          <a:xfrm>
            <a:off x="168203" y="4299353"/>
            <a:ext cx="11709171" cy="1790909"/>
          </a:xfrm>
          <a:prstGeom prst="rect">
            <a:avLst/>
          </a:prstGeom>
          <a:noFill/>
          <a:ln>
            <a:noFill/>
          </a:ln>
        </p:spPr>
      </p:pic>
      <p:pic>
        <p:nvPicPr>
          <p:cNvPr id="246" name="Google Shape;246;p16"/>
          <p:cNvPicPr preferRelativeResize="0"/>
          <p:nvPr/>
        </p:nvPicPr>
        <p:blipFill rotWithShape="1">
          <a:blip r:embed="rId5">
            <a:alphaModFix/>
          </a:blip>
          <a:srcRect b="0" l="0" r="0" t="0"/>
          <a:stretch/>
        </p:blipFill>
        <p:spPr>
          <a:xfrm>
            <a:off x="540987" y="855525"/>
            <a:ext cx="10709941" cy="3552961"/>
          </a:xfrm>
          <a:prstGeom prst="rect">
            <a:avLst/>
          </a:prstGeom>
          <a:noFill/>
          <a:ln>
            <a:noFill/>
          </a:ln>
        </p:spPr>
      </p:pic>
      <p:pic>
        <p:nvPicPr>
          <p:cNvPr id="247" name="Google Shape;247;p16"/>
          <p:cNvPicPr preferRelativeResize="0"/>
          <p:nvPr/>
        </p:nvPicPr>
        <p:blipFill rotWithShape="1">
          <a:blip r:embed="rId6">
            <a:alphaModFix/>
          </a:blip>
          <a:srcRect b="0" l="0" r="0" t="0"/>
          <a:stretch/>
        </p:blipFill>
        <p:spPr>
          <a:xfrm>
            <a:off x="26642" y="6486140"/>
            <a:ext cx="3174695" cy="27715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17"/>
          <p:cNvSpPr txBox="1"/>
          <p:nvPr/>
        </p:nvSpPr>
        <p:spPr>
          <a:xfrm>
            <a:off x="1376517" y="-12514"/>
            <a:ext cx="9458631" cy="1123559"/>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0000"/>
              </a:buClr>
              <a:buSzPts val="3150"/>
              <a:buFont typeface="Arial"/>
              <a:buNone/>
            </a:pPr>
            <a:r>
              <a:rPr b="1" i="0" lang="en-US" sz="3150" u="none" cap="none" strike="noStrike">
                <a:solidFill>
                  <a:srgbClr val="004B24"/>
                </a:solidFill>
                <a:latin typeface="Montserrat"/>
                <a:ea typeface="Montserrat"/>
                <a:cs typeface="Montserrat"/>
                <a:sym typeface="Montserrat"/>
              </a:rPr>
              <a:t>Import Market Share - 2025 Far East</a:t>
            </a:r>
            <a:endParaRPr/>
          </a:p>
        </p:txBody>
      </p:sp>
      <p:pic>
        <p:nvPicPr>
          <p:cNvPr id="253" name="Google Shape;253;p17"/>
          <p:cNvPicPr preferRelativeResize="0"/>
          <p:nvPr/>
        </p:nvPicPr>
        <p:blipFill rotWithShape="1">
          <a:blip r:embed="rId3">
            <a:alphaModFix/>
          </a:blip>
          <a:srcRect b="0" l="0" r="0" t="0"/>
          <a:stretch/>
        </p:blipFill>
        <p:spPr>
          <a:xfrm>
            <a:off x="26642" y="6486140"/>
            <a:ext cx="3174695" cy="277156"/>
          </a:xfrm>
          <a:prstGeom prst="rect">
            <a:avLst/>
          </a:prstGeom>
          <a:noFill/>
          <a:ln>
            <a:noFill/>
          </a:ln>
        </p:spPr>
      </p:pic>
      <p:pic>
        <p:nvPicPr>
          <p:cNvPr id="254" name="Google Shape;254;p17"/>
          <p:cNvPicPr preferRelativeResize="0"/>
          <p:nvPr/>
        </p:nvPicPr>
        <p:blipFill rotWithShape="1">
          <a:blip r:embed="rId4">
            <a:alphaModFix/>
          </a:blip>
          <a:srcRect b="0" l="0" r="0" t="0"/>
          <a:stretch/>
        </p:blipFill>
        <p:spPr>
          <a:xfrm>
            <a:off x="502397" y="967501"/>
            <a:ext cx="8587130" cy="5399767"/>
          </a:xfrm>
          <a:prstGeom prst="rect">
            <a:avLst/>
          </a:prstGeom>
          <a:noFill/>
          <a:ln>
            <a:noFill/>
          </a:ln>
        </p:spPr>
      </p:pic>
      <p:graphicFrame>
        <p:nvGraphicFramePr>
          <p:cNvPr id="255" name="Google Shape;255;p17"/>
          <p:cNvGraphicFramePr/>
          <p:nvPr/>
        </p:nvGraphicFramePr>
        <p:xfrm>
          <a:off x="8902715" y="2423160"/>
          <a:ext cx="3000000" cy="3000000"/>
        </p:xfrm>
        <a:graphic>
          <a:graphicData uri="http://schemas.openxmlformats.org/drawingml/2006/table">
            <a:tbl>
              <a:tblPr bandRow="1" firstRow="1">
                <a:noFill/>
                <a:tableStyleId>{0D895E07-25FE-4998-BBA3-838C1C21260A}</a:tableStyleId>
              </a:tblPr>
              <a:tblGrid>
                <a:gridCol w="1440000"/>
                <a:gridCol w="1440000"/>
              </a:tblGrid>
              <a:tr h="468000">
                <a:tc>
                  <a:txBody>
                    <a:bodyPr/>
                    <a:lstStyle/>
                    <a:p>
                      <a:pPr indent="0" lvl="0" marL="0" marR="0" rtl="0" algn="ctr">
                        <a:lnSpc>
                          <a:spcPct val="100000"/>
                        </a:lnSpc>
                        <a:spcBef>
                          <a:spcPts val="0"/>
                        </a:spcBef>
                        <a:spcAft>
                          <a:spcPts val="0"/>
                        </a:spcAft>
                        <a:buNone/>
                      </a:pPr>
                      <a:r>
                        <a:rPr b="1" lang="en-US" sz="1400" u="none" cap="none" strike="noStrike"/>
                        <a:t>Total Market</a:t>
                      </a:r>
                      <a:endParaRPr b="1" sz="1400" u="none" cap="none" strike="noStrike"/>
                    </a:p>
                  </a:txBody>
                  <a:tcPr marT="45725" marB="45725" marR="91450" marL="91450" anchor="ctr"/>
                </a:tc>
                <a:tc>
                  <a:txBody>
                    <a:bodyPr/>
                    <a:lstStyle/>
                    <a:p>
                      <a:pPr indent="0" lvl="0" marL="0" marR="0" rtl="0" algn="ctr">
                        <a:lnSpc>
                          <a:spcPct val="100000"/>
                        </a:lnSpc>
                        <a:spcBef>
                          <a:spcPts val="0"/>
                        </a:spcBef>
                        <a:spcAft>
                          <a:spcPts val="0"/>
                        </a:spcAft>
                        <a:buNone/>
                      </a:pPr>
                      <a:r>
                        <a:rPr b="1" lang="en-US" sz="1400" u="none" cap="none" strike="noStrike"/>
                        <a:t>448.543 Teus</a:t>
                      </a:r>
                      <a:endParaRPr b="1" sz="1400" u="none" cap="none" strike="noStrike"/>
                    </a:p>
                  </a:txBody>
                  <a:tcPr marT="45725" marB="45725" marR="91450" marL="91450" anchor="ctr"/>
                </a:tc>
              </a:tr>
              <a:tr h="468000">
                <a:tc>
                  <a:txBody>
                    <a:bodyPr/>
                    <a:lstStyle/>
                    <a:p>
                      <a:pPr indent="0" lvl="0" marL="0" marR="0" rtl="0" algn="ctr">
                        <a:lnSpc>
                          <a:spcPct val="100000"/>
                        </a:lnSpc>
                        <a:spcBef>
                          <a:spcPts val="0"/>
                        </a:spcBef>
                        <a:spcAft>
                          <a:spcPts val="0"/>
                        </a:spcAft>
                        <a:buNone/>
                      </a:pPr>
                      <a:r>
                        <a:rPr b="1" lang="en-US" sz="1400" u="none" cap="none" strike="noStrike">
                          <a:solidFill>
                            <a:srgbClr val="00B050"/>
                          </a:solidFill>
                        </a:rPr>
                        <a:t>Evergreen</a:t>
                      </a:r>
                      <a:endParaRPr b="1" sz="1400" u="none" cap="none" strike="noStrike">
                        <a:solidFill>
                          <a:srgbClr val="00B050"/>
                        </a:solidFill>
                      </a:endParaRPr>
                    </a:p>
                  </a:txBody>
                  <a:tcPr marT="45725" marB="45725" marR="91450" marL="91450" anchor="ctr"/>
                </a:tc>
                <a:tc>
                  <a:txBody>
                    <a:bodyPr/>
                    <a:lstStyle/>
                    <a:p>
                      <a:pPr indent="0" lvl="0" marL="0" marR="0" rtl="0" algn="ctr">
                        <a:lnSpc>
                          <a:spcPct val="100000"/>
                        </a:lnSpc>
                        <a:spcBef>
                          <a:spcPts val="0"/>
                        </a:spcBef>
                        <a:spcAft>
                          <a:spcPts val="0"/>
                        </a:spcAft>
                        <a:buNone/>
                      </a:pPr>
                      <a:r>
                        <a:rPr b="1" lang="en-US" sz="1400" u="none" cap="none" strike="noStrike">
                          <a:solidFill>
                            <a:srgbClr val="00B050"/>
                          </a:solidFill>
                        </a:rPr>
                        <a:t>50.839 Teus</a:t>
                      </a:r>
                      <a:endParaRPr b="1" sz="1400" u="none" cap="none" strike="noStrike">
                        <a:solidFill>
                          <a:srgbClr val="00B050"/>
                        </a:solidFill>
                      </a:endParaRPr>
                    </a:p>
                  </a:txBody>
                  <a:tcPr marT="45725" marB="45725" marR="91450" marL="91450" anchor="ct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8"/>
          <p:cNvSpPr txBox="1"/>
          <p:nvPr/>
        </p:nvSpPr>
        <p:spPr>
          <a:xfrm>
            <a:off x="1376517" y="-12514"/>
            <a:ext cx="9458631" cy="1123559"/>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0000"/>
              </a:buClr>
              <a:buSzPts val="3150"/>
              <a:buFont typeface="Arial"/>
              <a:buNone/>
            </a:pPr>
            <a:r>
              <a:rPr b="1" i="0" lang="en-US" sz="3150" u="none" cap="none" strike="noStrike">
                <a:solidFill>
                  <a:srgbClr val="004B24"/>
                </a:solidFill>
                <a:latin typeface="Montserrat"/>
                <a:ea typeface="Montserrat"/>
                <a:cs typeface="Montserrat"/>
                <a:sym typeface="Montserrat"/>
              </a:rPr>
              <a:t>Export Market Share - 2025 Far East</a:t>
            </a:r>
            <a:endParaRPr b="1" i="0" sz="3150" u="none" cap="none" strike="noStrike">
              <a:solidFill>
                <a:srgbClr val="004B24"/>
              </a:solidFill>
              <a:latin typeface="Montserrat"/>
              <a:ea typeface="Montserrat"/>
              <a:cs typeface="Montserrat"/>
              <a:sym typeface="Montserrat"/>
            </a:endParaRPr>
          </a:p>
        </p:txBody>
      </p:sp>
      <p:pic>
        <p:nvPicPr>
          <p:cNvPr id="261" name="Google Shape;261;p18"/>
          <p:cNvPicPr preferRelativeResize="0"/>
          <p:nvPr/>
        </p:nvPicPr>
        <p:blipFill rotWithShape="1">
          <a:blip r:embed="rId3">
            <a:alphaModFix/>
          </a:blip>
          <a:srcRect b="0" l="0" r="0" t="0"/>
          <a:stretch/>
        </p:blipFill>
        <p:spPr>
          <a:xfrm>
            <a:off x="26642" y="6486140"/>
            <a:ext cx="3174695" cy="277156"/>
          </a:xfrm>
          <a:prstGeom prst="rect">
            <a:avLst/>
          </a:prstGeom>
          <a:noFill/>
          <a:ln>
            <a:noFill/>
          </a:ln>
        </p:spPr>
      </p:pic>
      <p:pic>
        <p:nvPicPr>
          <p:cNvPr id="262" name="Google Shape;262;p18"/>
          <p:cNvPicPr preferRelativeResize="0"/>
          <p:nvPr/>
        </p:nvPicPr>
        <p:blipFill rotWithShape="1">
          <a:blip r:embed="rId4">
            <a:alphaModFix/>
          </a:blip>
          <a:srcRect b="0" l="0" r="0" t="0"/>
          <a:stretch/>
        </p:blipFill>
        <p:spPr>
          <a:xfrm>
            <a:off x="654584" y="976233"/>
            <a:ext cx="8186648" cy="5125553"/>
          </a:xfrm>
          <a:prstGeom prst="rect">
            <a:avLst/>
          </a:prstGeom>
          <a:noFill/>
          <a:ln>
            <a:noFill/>
          </a:ln>
        </p:spPr>
      </p:pic>
      <p:graphicFrame>
        <p:nvGraphicFramePr>
          <p:cNvPr id="263" name="Google Shape;263;p18"/>
          <p:cNvGraphicFramePr/>
          <p:nvPr/>
        </p:nvGraphicFramePr>
        <p:xfrm>
          <a:off x="8967019" y="2697847"/>
          <a:ext cx="3000000" cy="3000000"/>
        </p:xfrm>
        <a:graphic>
          <a:graphicData uri="http://schemas.openxmlformats.org/drawingml/2006/table">
            <a:tbl>
              <a:tblPr bandRow="1" firstRow="1">
                <a:noFill/>
                <a:tableStyleId>{0D895E07-25FE-4998-BBA3-838C1C21260A}</a:tableStyleId>
              </a:tblPr>
              <a:tblGrid>
                <a:gridCol w="1535875"/>
                <a:gridCol w="1535875"/>
              </a:tblGrid>
              <a:tr h="468000">
                <a:tc>
                  <a:txBody>
                    <a:bodyPr/>
                    <a:lstStyle/>
                    <a:p>
                      <a:pPr indent="0" lvl="0" marL="0" marR="0" rtl="0" algn="ctr">
                        <a:lnSpc>
                          <a:spcPct val="100000"/>
                        </a:lnSpc>
                        <a:spcBef>
                          <a:spcPts val="0"/>
                        </a:spcBef>
                        <a:spcAft>
                          <a:spcPts val="0"/>
                        </a:spcAft>
                        <a:buNone/>
                      </a:pPr>
                      <a:r>
                        <a:rPr b="1" lang="en-US" sz="1400" u="none" cap="none" strike="noStrike"/>
                        <a:t>Total Market</a:t>
                      </a:r>
                      <a:endParaRPr b="1" sz="1400" u="none" cap="none" strike="noStrike"/>
                    </a:p>
                  </a:txBody>
                  <a:tcPr marT="45725" marB="45725" marR="91450" marL="91450" anchor="ctr"/>
                </a:tc>
                <a:tc>
                  <a:txBody>
                    <a:bodyPr/>
                    <a:lstStyle/>
                    <a:p>
                      <a:pPr indent="0" lvl="0" marL="0" marR="0" rtl="0" algn="ctr">
                        <a:lnSpc>
                          <a:spcPct val="100000"/>
                        </a:lnSpc>
                        <a:spcBef>
                          <a:spcPts val="0"/>
                        </a:spcBef>
                        <a:spcAft>
                          <a:spcPts val="0"/>
                        </a:spcAft>
                        <a:buNone/>
                      </a:pPr>
                      <a:r>
                        <a:rPr b="1" lang="en-US" sz="1400" u="none" cap="none" strike="noStrike"/>
                        <a:t>152.836Teus</a:t>
                      </a:r>
                      <a:endParaRPr b="1" sz="1400" u="none" cap="none" strike="noStrike"/>
                    </a:p>
                  </a:txBody>
                  <a:tcPr marT="45725" marB="45725" marR="91450" marL="91450" anchor="ctr"/>
                </a:tc>
              </a:tr>
              <a:tr h="468000">
                <a:tc>
                  <a:txBody>
                    <a:bodyPr/>
                    <a:lstStyle/>
                    <a:p>
                      <a:pPr indent="0" lvl="0" marL="0" marR="0" rtl="0" algn="ctr">
                        <a:lnSpc>
                          <a:spcPct val="100000"/>
                        </a:lnSpc>
                        <a:spcBef>
                          <a:spcPts val="0"/>
                        </a:spcBef>
                        <a:spcAft>
                          <a:spcPts val="0"/>
                        </a:spcAft>
                        <a:buNone/>
                      </a:pPr>
                      <a:r>
                        <a:rPr b="1" lang="en-US" sz="1400" u="none" cap="none" strike="noStrike">
                          <a:solidFill>
                            <a:srgbClr val="00B050"/>
                          </a:solidFill>
                        </a:rPr>
                        <a:t>Evergreen</a:t>
                      </a:r>
                      <a:endParaRPr b="1" sz="1400" u="none" cap="none" strike="noStrike">
                        <a:solidFill>
                          <a:srgbClr val="00B050"/>
                        </a:solidFill>
                      </a:endParaRPr>
                    </a:p>
                  </a:txBody>
                  <a:tcPr marT="45725" marB="45725" marR="91450" marL="91450" anchor="ctr"/>
                </a:tc>
                <a:tc>
                  <a:txBody>
                    <a:bodyPr/>
                    <a:lstStyle/>
                    <a:p>
                      <a:pPr indent="0" lvl="0" marL="0" marR="0" rtl="0" algn="ctr">
                        <a:lnSpc>
                          <a:spcPct val="100000"/>
                        </a:lnSpc>
                        <a:spcBef>
                          <a:spcPts val="0"/>
                        </a:spcBef>
                        <a:spcAft>
                          <a:spcPts val="0"/>
                        </a:spcAft>
                        <a:buNone/>
                      </a:pPr>
                      <a:r>
                        <a:rPr b="1" lang="en-US" sz="1400" u="none" cap="none" strike="noStrike">
                          <a:solidFill>
                            <a:srgbClr val="00B050"/>
                          </a:solidFill>
                        </a:rPr>
                        <a:t>14.628 Teus</a:t>
                      </a:r>
                      <a:endParaRPr b="1" sz="1400" u="none" cap="none" strike="noStrike">
                        <a:solidFill>
                          <a:srgbClr val="00B050"/>
                        </a:solidFill>
                      </a:endParaRPr>
                    </a:p>
                  </a:txBody>
                  <a:tcPr marT="45725" marB="45725" marR="91450" marL="91450" anchor="ctr"/>
                </a:tc>
              </a:tr>
            </a:tbl>
          </a:graphicData>
        </a:graphic>
      </p:graphicFrame>
      <p:graphicFrame>
        <p:nvGraphicFramePr>
          <p:cNvPr id="264" name="Google Shape;264;p18"/>
          <p:cNvGraphicFramePr/>
          <p:nvPr/>
        </p:nvGraphicFramePr>
        <p:xfrm>
          <a:off x="8967019" y="4167769"/>
          <a:ext cx="3000000" cy="3000000"/>
        </p:xfrm>
        <a:graphic>
          <a:graphicData uri="http://schemas.openxmlformats.org/drawingml/2006/table">
            <a:tbl>
              <a:tblPr bandRow="1" firstRow="1">
                <a:noFill/>
                <a:tableStyleId>{0D895E07-25FE-4998-BBA3-838C1C21260A}</a:tableStyleId>
              </a:tblPr>
              <a:tblGrid>
                <a:gridCol w="1535875"/>
                <a:gridCol w="1535875"/>
              </a:tblGrid>
              <a:tr h="468000">
                <a:tc>
                  <a:txBody>
                    <a:bodyPr/>
                    <a:lstStyle/>
                    <a:p>
                      <a:pPr indent="0" lvl="0" marL="0" marR="0" rtl="0" algn="ctr">
                        <a:lnSpc>
                          <a:spcPct val="100000"/>
                        </a:lnSpc>
                        <a:spcBef>
                          <a:spcPts val="0"/>
                        </a:spcBef>
                        <a:spcAft>
                          <a:spcPts val="0"/>
                        </a:spcAft>
                        <a:buNone/>
                      </a:pPr>
                      <a:r>
                        <a:rPr b="1" lang="en-US" sz="1400" u="none" cap="none" strike="noStrike"/>
                        <a:t>Total RH Market</a:t>
                      </a:r>
                      <a:endParaRPr b="1" sz="1400" u="none" cap="none" strike="noStrike"/>
                    </a:p>
                  </a:txBody>
                  <a:tcPr marT="45725" marB="45725" marR="91450" marL="91450" anchor="ctr"/>
                </a:tc>
                <a:tc>
                  <a:txBody>
                    <a:bodyPr/>
                    <a:lstStyle/>
                    <a:p>
                      <a:pPr indent="0" lvl="0" marL="0" marR="0" rtl="0" algn="ctr">
                        <a:lnSpc>
                          <a:spcPct val="100000"/>
                        </a:lnSpc>
                        <a:spcBef>
                          <a:spcPts val="0"/>
                        </a:spcBef>
                        <a:spcAft>
                          <a:spcPts val="0"/>
                        </a:spcAft>
                        <a:buNone/>
                      </a:pPr>
                      <a:r>
                        <a:rPr b="1" lang="en-US" sz="1400" u="none" cap="none" strike="noStrike"/>
                        <a:t>50.865 Teus</a:t>
                      </a:r>
                      <a:endParaRPr b="1" sz="1400" u="none" cap="none" strike="noStrike"/>
                    </a:p>
                  </a:txBody>
                  <a:tcPr marT="45725" marB="45725" marR="91450" marL="91450" anchor="ctr"/>
                </a:tc>
              </a:tr>
              <a:tr h="468000">
                <a:tc>
                  <a:txBody>
                    <a:bodyPr/>
                    <a:lstStyle/>
                    <a:p>
                      <a:pPr indent="0" lvl="0" marL="0" marR="0" rtl="0" algn="ctr">
                        <a:lnSpc>
                          <a:spcPct val="100000"/>
                        </a:lnSpc>
                        <a:spcBef>
                          <a:spcPts val="0"/>
                        </a:spcBef>
                        <a:spcAft>
                          <a:spcPts val="0"/>
                        </a:spcAft>
                        <a:buNone/>
                      </a:pPr>
                      <a:r>
                        <a:rPr b="1" lang="en-US" sz="1400" u="none" cap="none" strike="noStrike">
                          <a:solidFill>
                            <a:srgbClr val="00B050"/>
                          </a:solidFill>
                        </a:rPr>
                        <a:t>Evergreen</a:t>
                      </a:r>
                      <a:endParaRPr b="1" sz="1400" u="none" cap="none" strike="noStrike">
                        <a:solidFill>
                          <a:srgbClr val="00B050"/>
                        </a:solidFill>
                      </a:endParaRPr>
                    </a:p>
                  </a:txBody>
                  <a:tcPr marT="45725" marB="45725" marR="91450" marL="91450" anchor="ctr"/>
                </a:tc>
                <a:tc>
                  <a:txBody>
                    <a:bodyPr/>
                    <a:lstStyle/>
                    <a:p>
                      <a:pPr indent="0" lvl="0" marL="0" marR="0" rtl="0" algn="ctr">
                        <a:lnSpc>
                          <a:spcPct val="100000"/>
                        </a:lnSpc>
                        <a:spcBef>
                          <a:spcPts val="0"/>
                        </a:spcBef>
                        <a:spcAft>
                          <a:spcPts val="0"/>
                        </a:spcAft>
                        <a:buNone/>
                      </a:pPr>
                      <a:r>
                        <a:rPr b="1" lang="en-US" sz="1400" u="none" cap="none" strike="noStrike">
                          <a:solidFill>
                            <a:srgbClr val="00B050"/>
                          </a:solidFill>
                        </a:rPr>
                        <a:t>3.166 Teus</a:t>
                      </a:r>
                      <a:endParaRPr b="1" sz="1400" u="none" cap="none" strike="noStrike">
                        <a:solidFill>
                          <a:srgbClr val="00B050"/>
                        </a:solidFill>
                      </a:endParaRPr>
                    </a:p>
                  </a:txBody>
                  <a:tcPr marT="45725" marB="45725" marR="91450" marL="91450" anchor="ct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descr="image.png" id="269" name="Google Shape;269;p19"/>
          <p:cNvPicPr preferRelativeResize="0"/>
          <p:nvPr/>
        </p:nvPicPr>
        <p:blipFill rotWithShape="1">
          <a:blip r:embed="rId3">
            <a:alphaModFix/>
          </a:blip>
          <a:srcRect b="0" l="0" r="0" t="0"/>
          <a:stretch/>
        </p:blipFill>
        <p:spPr>
          <a:xfrm>
            <a:off x="26642" y="0"/>
            <a:ext cx="12165358" cy="6972259"/>
          </a:xfrm>
          <a:prstGeom prst="rect">
            <a:avLst/>
          </a:prstGeom>
          <a:noFill/>
          <a:ln>
            <a:noFill/>
          </a:ln>
        </p:spPr>
      </p:pic>
      <p:sp>
        <p:nvSpPr>
          <p:cNvPr id="270" name="Google Shape;270;p19"/>
          <p:cNvSpPr txBox="1"/>
          <p:nvPr/>
        </p:nvSpPr>
        <p:spPr>
          <a:xfrm>
            <a:off x="571500" y="476250"/>
            <a:ext cx="11601600" cy="484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150"/>
              <a:buFont typeface="Arial"/>
              <a:buNone/>
            </a:pPr>
            <a:r>
              <a:rPr b="1" i="0" lang="en-US" sz="3150" u="none" cap="none" strike="noStrike">
                <a:solidFill>
                  <a:srgbClr val="004B24"/>
                </a:solidFill>
                <a:latin typeface="Calibri"/>
                <a:ea typeface="Calibri"/>
                <a:cs typeface="Calibri"/>
                <a:sym typeface="Calibri"/>
              </a:rPr>
              <a:t>*Y2025 TOP 5* FAR EAST COMMODITIES</a:t>
            </a:r>
            <a:endParaRPr b="1" i="0" sz="3150" u="none" cap="none" strike="noStrike">
              <a:solidFill>
                <a:srgbClr val="004B24"/>
              </a:solidFill>
              <a:latin typeface="Calibri"/>
              <a:ea typeface="Calibri"/>
              <a:cs typeface="Calibri"/>
              <a:sym typeface="Calibri"/>
            </a:endParaRPr>
          </a:p>
        </p:txBody>
      </p:sp>
      <p:sp>
        <p:nvSpPr>
          <p:cNvPr id="271" name="Google Shape;271;p19"/>
          <p:cNvSpPr/>
          <p:nvPr/>
        </p:nvSpPr>
        <p:spPr>
          <a:xfrm>
            <a:off x="571498" y="991895"/>
            <a:ext cx="11049000" cy="19050"/>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272" name="Google Shape;272;p19"/>
          <p:cNvCxnSpPr/>
          <p:nvPr/>
        </p:nvCxnSpPr>
        <p:spPr>
          <a:xfrm>
            <a:off x="5898995" y="1280455"/>
            <a:ext cx="0" cy="4785808"/>
          </a:xfrm>
          <a:prstGeom prst="straightConnector1">
            <a:avLst/>
          </a:prstGeom>
          <a:noFill/>
          <a:ln cap="flat" cmpd="sng" w="25400">
            <a:solidFill>
              <a:srgbClr val="92D050"/>
            </a:solidFill>
            <a:prstDash val="solid"/>
            <a:round/>
            <a:headEnd len="sm" w="sm" type="none"/>
            <a:tailEnd len="sm" w="sm" type="none"/>
          </a:ln>
          <a:effectLst>
            <a:outerShdw blurRad="40000" rotWithShape="0" dir="5400000" dist="20000">
              <a:srgbClr val="000000">
                <a:alpha val="38039"/>
              </a:srgbClr>
            </a:outerShdw>
          </a:effectLst>
        </p:spPr>
      </p:cxnSp>
      <p:graphicFrame>
        <p:nvGraphicFramePr>
          <p:cNvPr id="273" name="Google Shape;273;p19"/>
          <p:cNvGraphicFramePr/>
          <p:nvPr/>
        </p:nvGraphicFramePr>
        <p:xfrm>
          <a:off x="6168793" y="4608394"/>
          <a:ext cx="3000000" cy="3000000"/>
        </p:xfrm>
        <a:graphic>
          <a:graphicData uri="http://schemas.openxmlformats.org/drawingml/2006/table">
            <a:tbl>
              <a:tblPr>
                <a:noFill/>
                <a:tableStyleId>{F8652E3D-F4D2-4C81-8D7A-33D7680A0745}</a:tableStyleId>
              </a:tblPr>
              <a:tblGrid>
                <a:gridCol w="620100"/>
                <a:gridCol w="1911975"/>
                <a:gridCol w="943075"/>
                <a:gridCol w="943075"/>
                <a:gridCol w="1033500"/>
              </a:tblGrid>
              <a:tr h="177800">
                <a:tc>
                  <a:txBody>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TOP</a:t>
                      </a:r>
                      <a:endParaRPr/>
                    </a:p>
                  </a:txBody>
                  <a:tcPr marT="7625" marB="0" marR="7625" marL="7625"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0D0D0"/>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Commodity</a:t>
                      </a:r>
                      <a:endParaRPr/>
                    </a:p>
                  </a:txBody>
                  <a:tcPr marT="7625" marB="0" marR="7625" marL="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0D0D0"/>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TEU Total</a:t>
                      </a:r>
                      <a:endParaRPr/>
                    </a:p>
                  </a:txBody>
                  <a:tcPr marT="7625" marB="0" marR="7625" marL="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0D0D0"/>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EMC Teus</a:t>
                      </a:r>
                      <a:endParaRPr/>
                    </a:p>
                  </a:txBody>
                  <a:tcPr marT="7625" marB="0" marR="7625" marL="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0D0D0"/>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EMC Share</a:t>
                      </a:r>
                      <a:endParaRPr/>
                    </a:p>
                  </a:txBody>
                  <a:tcPr marT="7625" marB="0" marR="7625" marL="7625"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0D0D0"/>
                    </a:solidFill>
                  </a:tcPr>
                </a:tc>
              </a:tr>
              <a:tr h="251450">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1</a:t>
                      </a:r>
                      <a:endParaRPr/>
                    </a:p>
                  </a:txBody>
                  <a:tcPr marT="7625" marB="0" marR="7625" marL="7625"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Frozen Meat</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38.457</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1.349</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3%</a:t>
                      </a:r>
                      <a:endParaRPr/>
                    </a:p>
                  </a:txBody>
                  <a:tcPr marT="7625" marB="0" marR="7625" marL="7625"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51450">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2</a:t>
                      </a:r>
                      <a:endParaRPr/>
                    </a:p>
                  </a:txBody>
                  <a:tcPr marT="7625" marB="0" marR="7625" marL="7625"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Raw hides &amp; Skins</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14.389</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291</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2%</a:t>
                      </a:r>
                      <a:endParaRPr/>
                    </a:p>
                  </a:txBody>
                  <a:tcPr marT="7625" marB="0" marR="7625" marL="7625"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51450">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3</a:t>
                      </a:r>
                      <a:endParaRPr/>
                    </a:p>
                  </a:txBody>
                  <a:tcPr marT="7625" marB="0" marR="7625" marL="7625"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Wood</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14.489</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3.202</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20%</a:t>
                      </a:r>
                      <a:endParaRPr/>
                    </a:p>
                  </a:txBody>
                  <a:tcPr marT="7625" marB="0" marR="7625" marL="7625"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51450">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4</a:t>
                      </a:r>
                      <a:endParaRPr b="0" i="0" sz="1400" u="none" cap="none" strike="noStrike">
                        <a:solidFill>
                          <a:srgbClr val="000000"/>
                        </a:solidFill>
                        <a:latin typeface="Calibri"/>
                        <a:ea typeface="Calibri"/>
                        <a:cs typeface="Calibri"/>
                        <a:sym typeface="Calibri"/>
                      </a:endParaRPr>
                    </a:p>
                  </a:txBody>
                  <a:tcPr marT="7625" marB="0" marR="7625" marL="7625"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Food Residues</a:t>
                      </a:r>
                      <a:endParaRPr b="0" i="0" sz="1400" u="none" cap="none" strike="noStrike">
                        <a:solidFill>
                          <a:srgbClr val="000000"/>
                        </a:solidFill>
                        <a:latin typeface="Calibri"/>
                        <a:ea typeface="Calibri"/>
                        <a:cs typeface="Calibri"/>
                        <a:sym typeface="Calibri"/>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11.235</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1.285</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10%</a:t>
                      </a:r>
                      <a:endParaRPr/>
                    </a:p>
                  </a:txBody>
                  <a:tcPr marT="7625" marB="0" marR="7625" marL="7625"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51450">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5</a:t>
                      </a:r>
                      <a:endParaRPr b="0" i="0" sz="1400" u="none" cap="none" strike="noStrike">
                        <a:solidFill>
                          <a:srgbClr val="000000"/>
                        </a:solidFill>
                        <a:latin typeface="Calibri"/>
                        <a:ea typeface="Calibri"/>
                        <a:cs typeface="Calibri"/>
                        <a:sym typeface="Calibri"/>
                      </a:endParaRPr>
                    </a:p>
                  </a:txBody>
                  <a:tcPr marT="7625" marB="0" marR="7625" marL="7625"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Vegetables</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12.492</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1.192</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10%</a:t>
                      </a:r>
                      <a:endParaRPr/>
                    </a:p>
                  </a:txBody>
                  <a:tcPr marT="7625" marB="0" marR="7625" marL="7625"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graphicFrame>
        <p:nvGraphicFramePr>
          <p:cNvPr id="274" name="Google Shape;274;p19"/>
          <p:cNvGraphicFramePr/>
          <p:nvPr/>
        </p:nvGraphicFramePr>
        <p:xfrm>
          <a:off x="571500" y="4585281"/>
          <a:ext cx="3000000" cy="3000000"/>
        </p:xfrm>
        <a:graphic>
          <a:graphicData uri="http://schemas.openxmlformats.org/drawingml/2006/table">
            <a:tbl>
              <a:tblPr>
                <a:noFill/>
                <a:tableStyleId>{F8652E3D-F4D2-4C81-8D7A-33D7680A0745}</a:tableStyleId>
              </a:tblPr>
              <a:tblGrid>
                <a:gridCol w="470725"/>
                <a:gridCol w="1878350"/>
                <a:gridCol w="874900"/>
                <a:gridCol w="874900"/>
                <a:gridCol w="958800"/>
              </a:tblGrid>
              <a:tr h="177800">
                <a:tc>
                  <a:txBody>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TOP</a:t>
                      </a:r>
                      <a:endParaRPr/>
                    </a:p>
                  </a:txBody>
                  <a:tcPr marT="7625" marB="0" marR="7625" marL="7625"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0D0D0"/>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Commodity</a:t>
                      </a:r>
                      <a:endParaRPr/>
                    </a:p>
                  </a:txBody>
                  <a:tcPr marT="7625" marB="0" marR="7625" marL="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0D0D0"/>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TEU Total</a:t>
                      </a:r>
                      <a:endParaRPr/>
                    </a:p>
                  </a:txBody>
                  <a:tcPr marT="7625" marB="0" marR="7625" marL="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0D0D0"/>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EMC Teus</a:t>
                      </a:r>
                      <a:endParaRPr/>
                    </a:p>
                  </a:txBody>
                  <a:tcPr marT="7625" marB="0" marR="7625" marL="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0D0D0"/>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EMC Share</a:t>
                      </a:r>
                      <a:endParaRPr/>
                    </a:p>
                  </a:txBody>
                  <a:tcPr marT="7625" marB="0" marR="7625" marL="7625"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0D0D0"/>
                    </a:solidFill>
                  </a:tcPr>
                </a:tc>
              </a:tr>
              <a:tr h="251450">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1</a:t>
                      </a:r>
                      <a:endParaRPr/>
                    </a:p>
                  </a:txBody>
                  <a:tcPr marT="7625" marB="0" marR="7625" marL="7625"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General Cargo</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81.185</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7.539</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12%</a:t>
                      </a:r>
                      <a:endParaRPr/>
                    </a:p>
                  </a:txBody>
                  <a:tcPr marT="7625" marB="0" marR="7625" marL="7625"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51450">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2</a:t>
                      </a:r>
                      <a:endParaRPr/>
                    </a:p>
                  </a:txBody>
                  <a:tcPr marT="7625" marB="0" marR="7625" marL="7625"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E-Goods</a:t>
                      </a:r>
                      <a:endParaRPr b="0" i="0" sz="1400" u="none" cap="none" strike="noStrike">
                        <a:solidFill>
                          <a:srgbClr val="000000"/>
                        </a:solidFill>
                        <a:latin typeface="Calibri"/>
                        <a:ea typeface="Calibri"/>
                        <a:cs typeface="Calibri"/>
                        <a:sym typeface="Calibri"/>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59.132</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9.461</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16%</a:t>
                      </a:r>
                      <a:endParaRPr/>
                    </a:p>
                  </a:txBody>
                  <a:tcPr marT="7625" marB="0" marR="7625" marL="7625"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51450">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3</a:t>
                      </a:r>
                      <a:endParaRPr/>
                    </a:p>
                  </a:txBody>
                  <a:tcPr marT="7625" marB="0" marR="7625" marL="7625"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Vehicles and Autoparts</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46.643</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5.130</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13%</a:t>
                      </a:r>
                      <a:endParaRPr/>
                    </a:p>
                  </a:txBody>
                  <a:tcPr marT="7625" marB="0" marR="7625" marL="7625"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51450">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4</a:t>
                      </a:r>
                      <a:endParaRPr/>
                    </a:p>
                  </a:txBody>
                  <a:tcPr marT="7625" marB="0" marR="7625" marL="7625"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Plastics</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32.192</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1.487</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5%</a:t>
                      </a:r>
                      <a:endParaRPr/>
                    </a:p>
                  </a:txBody>
                  <a:tcPr marT="7625" marB="0" marR="7625" marL="7625"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51450">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5</a:t>
                      </a:r>
                      <a:endParaRPr/>
                    </a:p>
                  </a:txBody>
                  <a:tcPr marT="7625" marB="0" marR="7625" marL="7625"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Textiles</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28.556</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3.120</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2%</a:t>
                      </a:r>
                      <a:endParaRPr/>
                    </a:p>
                  </a:txBody>
                  <a:tcPr marT="7625" marB="0" marR="7625" marL="7625"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pic>
        <p:nvPicPr>
          <p:cNvPr id="275" name="Google Shape;275;p19"/>
          <p:cNvPicPr preferRelativeResize="0"/>
          <p:nvPr/>
        </p:nvPicPr>
        <p:blipFill rotWithShape="1">
          <a:blip r:embed="rId4">
            <a:alphaModFix/>
          </a:blip>
          <a:srcRect b="0" l="0" r="0" t="0"/>
          <a:stretch/>
        </p:blipFill>
        <p:spPr>
          <a:xfrm>
            <a:off x="26642" y="6486140"/>
            <a:ext cx="3174695" cy="277156"/>
          </a:xfrm>
          <a:prstGeom prst="rect">
            <a:avLst/>
          </a:prstGeom>
          <a:noFill/>
          <a:ln>
            <a:noFill/>
          </a:ln>
        </p:spPr>
      </p:pic>
      <p:pic>
        <p:nvPicPr>
          <p:cNvPr id="276" name="Google Shape;276;p19"/>
          <p:cNvPicPr preferRelativeResize="0"/>
          <p:nvPr/>
        </p:nvPicPr>
        <p:blipFill rotWithShape="1">
          <a:blip r:embed="rId5">
            <a:alphaModFix/>
          </a:blip>
          <a:srcRect b="0" l="0" r="0" t="0"/>
          <a:stretch/>
        </p:blipFill>
        <p:spPr>
          <a:xfrm>
            <a:off x="184244" y="1010212"/>
            <a:ext cx="5287351" cy="3499125"/>
          </a:xfrm>
          <a:prstGeom prst="rect">
            <a:avLst/>
          </a:prstGeom>
          <a:noFill/>
          <a:ln>
            <a:noFill/>
          </a:ln>
        </p:spPr>
      </p:pic>
      <p:pic>
        <p:nvPicPr>
          <p:cNvPr id="277" name="Google Shape;277;p19"/>
          <p:cNvPicPr preferRelativeResize="0"/>
          <p:nvPr/>
        </p:nvPicPr>
        <p:blipFill rotWithShape="1">
          <a:blip r:embed="rId6">
            <a:alphaModFix/>
          </a:blip>
          <a:srcRect b="0" l="0" r="0" t="0"/>
          <a:stretch/>
        </p:blipFill>
        <p:spPr>
          <a:xfrm>
            <a:off x="5985913" y="1139878"/>
            <a:ext cx="5508094" cy="32499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pic>
        <p:nvPicPr>
          <p:cNvPr descr="image.png" id="282" name="Google Shape;282;p20"/>
          <p:cNvPicPr preferRelativeResize="0"/>
          <p:nvPr/>
        </p:nvPicPr>
        <p:blipFill rotWithShape="1">
          <a:blip r:embed="rId3">
            <a:alphaModFix/>
          </a:blip>
          <a:srcRect b="0" l="0" r="0" t="0"/>
          <a:stretch/>
        </p:blipFill>
        <p:spPr>
          <a:xfrm>
            <a:off x="0" y="0"/>
            <a:ext cx="12192000" cy="6858000"/>
          </a:xfrm>
          <a:prstGeom prst="rect">
            <a:avLst/>
          </a:prstGeom>
          <a:noFill/>
          <a:ln>
            <a:noFill/>
          </a:ln>
        </p:spPr>
      </p:pic>
      <p:graphicFrame>
        <p:nvGraphicFramePr>
          <p:cNvPr id="283" name="Google Shape;283;p20"/>
          <p:cNvGraphicFramePr/>
          <p:nvPr/>
        </p:nvGraphicFramePr>
        <p:xfrm>
          <a:off x="571500" y="2614612"/>
          <a:ext cx="3000000" cy="3000000"/>
        </p:xfrm>
        <a:graphic>
          <a:graphicData uri="http://schemas.openxmlformats.org/drawingml/2006/table">
            <a:tbl>
              <a:tblPr>
                <a:noFill/>
                <a:tableStyleId>{ED76A5B8-15FA-4112-8A0C-0775F01A737A}</a:tableStyleId>
              </a:tblPr>
              <a:tblGrid>
                <a:gridCol w="3311725"/>
                <a:gridCol w="2207875"/>
                <a:gridCol w="2759875"/>
                <a:gridCol w="2760025"/>
              </a:tblGrid>
              <a:tr h="525750">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Trade</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OWN SQ KPI (Year)</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ACTUAL</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r>
              <a:tr h="525750">
                <a:tc>
                  <a:txBody>
                    <a:bodyPr/>
                    <a:lstStyle/>
                    <a:p>
                      <a:pPr indent="0" lvl="0" marL="0" marR="0" rtl="0" algn="l">
                        <a:lnSpc>
                          <a:spcPct val="100000"/>
                        </a:lnSpc>
                        <a:spcBef>
                          <a:spcPts val="0"/>
                        </a:spcBef>
                        <a:spcAft>
                          <a:spcPts val="0"/>
                        </a:spcAft>
                        <a:buClr>
                          <a:srgbClr val="000000"/>
                        </a:buClr>
                        <a:buSzPts val="1350"/>
                        <a:buFont typeface="Arial"/>
                        <a:buNone/>
                      </a:pPr>
                      <a:r>
                        <a:rPr b="0" i="0" lang="en-US" sz="1350" u="none" cap="none" strike="noStrike">
                          <a:solidFill>
                            <a:srgbClr val="333333"/>
                          </a:solidFill>
                          <a:latin typeface="Roboto"/>
                          <a:ea typeface="Roboto"/>
                          <a:cs typeface="Roboto"/>
                          <a:sym typeface="Roboto"/>
                        </a:rPr>
                        <a:t>F.E. – AR (5)</a:t>
                      </a:r>
                      <a:endParaRPr sz="14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oboto"/>
                          <a:ea typeface="Roboto"/>
                          <a:cs typeface="Roboto"/>
                          <a:sym typeface="Roboto"/>
                        </a:rPr>
                        <a:t>23,052</a:t>
                      </a:r>
                      <a:endParaRPr sz="14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oboto"/>
                          <a:ea typeface="Roboto"/>
                          <a:cs typeface="Roboto"/>
                          <a:sym typeface="Roboto"/>
                        </a:rPr>
                        <a:t>23,495</a:t>
                      </a:r>
                      <a:endParaRPr sz="14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50"/>
                        <a:buFont typeface="Arial"/>
                        <a:buNone/>
                      </a:pPr>
                      <a:r>
                        <a:rPr lang="en-US" sz="1350" u="none" cap="none" strike="noStrike">
                          <a:solidFill>
                            <a:srgbClr val="333333"/>
                          </a:solidFill>
                          <a:latin typeface="Roboto"/>
                          <a:ea typeface="Roboto"/>
                          <a:cs typeface="Roboto"/>
                          <a:sym typeface="Roboto"/>
                        </a:rPr>
                        <a:t>102</a:t>
                      </a:r>
                      <a:r>
                        <a:rPr b="0" i="0" lang="en-US" sz="1350" u="none" cap="none" strike="noStrike">
                          <a:solidFill>
                            <a:srgbClr val="333333"/>
                          </a:solidFill>
                          <a:latin typeface="Roboto"/>
                          <a:ea typeface="Roboto"/>
                          <a:cs typeface="Roboto"/>
                          <a:sym typeface="Roboto"/>
                        </a:rPr>
                        <a:t>%</a:t>
                      </a:r>
                      <a:endParaRPr b="0" i="0" sz="1350" u="none" cap="none" strike="noStrike">
                        <a:solidFill>
                          <a:srgbClr val="333333"/>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25750">
                <a:tc>
                  <a:txBody>
                    <a:bodyPr/>
                    <a:lstStyle/>
                    <a:p>
                      <a:pPr indent="0" lvl="0" marL="0" marR="0" rtl="0" algn="l">
                        <a:lnSpc>
                          <a:spcPct val="100000"/>
                        </a:lnSpc>
                        <a:spcBef>
                          <a:spcPts val="0"/>
                        </a:spcBef>
                        <a:spcAft>
                          <a:spcPts val="0"/>
                        </a:spcAft>
                        <a:buClr>
                          <a:srgbClr val="000000"/>
                        </a:buClr>
                        <a:buSzPts val="1350"/>
                        <a:buFont typeface="Arial"/>
                        <a:buNone/>
                      </a:pPr>
                      <a:r>
                        <a:rPr b="0" i="0" lang="en-US" sz="1350" u="none" cap="none" strike="noStrike">
                          <a:solidFill>
                            <a:srgbClr val="333333"/>
                          </a:solidFill>
                          <a:latin typeface="Roboto"/>
                          <a:ea typeface="Roboto"/>
                          <a:cs typeface="Roboto"/>
                          <a:sym typeface="Roboto"/>
                        </a:rPr>
                        <a:t>AR – F.E. (6)</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oboto"/>
                          <a:ea typeface="Roboto"/>
                          <a:cs typeface="Roboto"/>
                          <a:sym typeface="Roboto"/>
                        </a:rPr>
                        <a:t>13,373</a:t>
                      </a:r>
                      <a:endParaRPr sz="14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oboto"/>
                          <a:ea typeface="Roboto"/>
                          <a:cs typeface="Roboto"/>
                          <a:sym typeface="Roboto"/>
                        </a:rPr>
                        <a:t>13,693</a:t>
                      </a:r>
                      <a:endParaRPr sz="14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350"/>
                        <a:buFont typeface="Arial"/>
                        <a:buNone/>
                      </a:pPr>
                      <a:r>
                        <a:rPr lang="en-US" sz="1350" u="none" cap="none" strike="noStrike">
                          <a:solidFill>
                            <a:srgbClr val="333333"/>
                          </a:solidFill>
                          <a:latin typeface="Roboto"/>
                          <a:ea typeface="Roboto"/>
                          <a:cs typeface="Roboto"/>
                          <a:sym typeface="Roboto"/>
                        </a:rPr>
                        <a:t>102</a:t>
                      </a:r>
                      <a:r>
                        <a:rPr b="0" i="0" lang="en-US" sz="1350" u="none" cap="none" strike="noStrike">
                          <a:solidFill>
                            <a:srgbClr val="333333"/>
                          </a:solidFill>
                          <a:latin typeface="Roboto"/>
                          <a:ea typeface="Roboto"/>
                          <a:cs typeface="Roboto"/>
                          <a:sym typeface="Roboto"/>
                        </a:rPr>
                        <a:t>%</a:t>
                      </a:r>
                      <a:endParaRPr b="0" i="0" sz="1350" u="none" cap="none" strike="noStrike">
                        <a:solidFill>
                          <a:srgbClr val="333333"/>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r>
            </a:tbl>
          </a:graphicData>
        </a:graphic>
      </p:graphicFrame>
      <p:sp>
        <p:nvSpPr>
          <p:cNvPr id="284" name="Google Shape;284;p20"/>
          <p:cNvSpPr txBox="1"/>
          <p:nvPr/>
        </p:nvSpPr>
        <p:spPr>
          <a:xfrm>
            <a:off x="571500" y="476250"/>
            <a:ext cx="11601450" cy="48474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50"/>
              <a:buFont typeface="Arial"/>
              <a:buNone/>
            </a:pPr>
            <a:r>
              <a:rPr b="1" i="0" lang="en-US" sz="3150" u="none" cap="none" strike="noStrike">
                <a:solidFill>
                  <a:srgbClr val="004B24"/>
                </a:solidFill>
                <a:latin typeface="Montserrat"/>
                <a:ea typeface="Montserrat"/>
                <a:cs typeface="Montserrat"/>
                <a:sym typeface="Montserrat"/>
              </a:rPr>
              <a:t>2025 KPI PERFORMANCE (LAD)</a:t>
            </a:r>
            <a:endParaRPr b="1" i="0" sz="3150" u="none" cap="none" strike="noStrike">
              <a:solidFill>
                <a:srgbClr val="004B24"/>
              </a:solidFill>
              <a:latin typeface="Montserrat"/>
              <a:ea typeface="Montserrat"/>
              <a:cs typeface="Montserrat"/>
              <a:sym typeface="Montserrat"/>
            </a:endParaRPr>
          </a:p>
        </p:txBody>
      </p:sp>
      <p:sp>
        <p:nvSpPr>
          <p:cNvPr id="285" name="Google Shape;285;p20"/>
          <p:cNvSpPr/>
          <p:nvPr/>
        </p:nvSpPr>
        <p:spPr>
          <a:xfrm>
            <a:off x="571500" y="1066800"/>
            <a:ext cx="11049000" cy="28575"/>
          </a:xfrm>
          <a:prstGeom prst="rect">
            <a:avLst/>
          </a:prstGeom>
          <a:solidFill>
            <a:srgbClr val="009B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286" name="Google Shape;286;p20"/>
          <p:cNvPicPr preferRelativeResize="0"/>
          <p:nvPr/>
        </p:nvPicPr>
        <p:blipFill rotWithShape="1">
          <a:blip r:embed="rId4">
            <a:alphaModFix/>
          </a:blip>
          <a:srcRect b="0" l="0" r="0" t="0"/>
          <a:stretch/>
        </p:blipFill>
        <p:spPr>
          <a:xfrm>
            <a:off x="26642" y="6486140"/>
            <a:ext cx="3174695" cy="27715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