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12192000"/>
  <p:notesSz cx="6858000" cy="9144000"/>
  <p:embeddedFontLst>
    <p:embeddedFont>
      <p:font typeface="Inter Light"/>
      <p:regular r:id="rId19"/>
      <p:bold r:id="rId20"/>
      <p:italic r:id="rId21"/>
      <p:boldItalic r:id="rId22"/>
    </p:embeddedFont>
    <p:embeddedFont>
      <p:font typeface="Roboto"/>
      <p:regular r:id="rId23"/>
      <p:bold r:id="rId24"/>
      <p:italic r:id="rId25"/>
      <p:boldItalic r:id="rId26"/>
    </p:embeddedFont>
    <p:embeddedFont>
      <p:font typeface="Montserrat"/>
      <p:regular r:id="rId27"/>
      <p:bold r:id="rId28"/>
      <p:italic r:id="rId29"/>
      <p:boldItalic r:id="rId30"/>
    </p:embeddedFont>
    <p:embeddedFont>
      <p:font typeface="Roboto SemiBold"/>
      <p:regular r:id="rId31"/>
      <p:bold r:id="rId32"/>
      <p:italic r:id="rId33"/>
      <p:boldItalic r:id="rId34"/>
    </p:embeddedFont>
    <p:embeddedFont>
      <p:font typeface="Roboto Light"/>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9" roundtripDataSignature="AMtx7mj5zINjBD8FikW+rpeUa3iDtegy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03B5EE8-B187-46E2-929D-56261DDCBB89}">
  <a:tblStyle styleId="{A03B5EE8-B187-46E2-929D-56261DDCBB89}"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nterLight-bold.fntdata"/><Relationship Id="rId22" Type="http://schemas.openxmlformats.org/officeDocument/2006/relationships/font" Target="fonts/InterLight-boldItalic.fntdata"/><Relationship Id="rId21" Type="http://schemas.openxmlformats.org/officeDocument/2006/relationships/font" Target="fonts/InterLight-italic.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SemiBold-regular.fntdata"/><Relationship Id="rId30" Type="http://schemas.openxmlformats.org/officeDocument/2006/relationships/font" Target="fonts/Montserrat-boldItalic.fntdata"/><Relationship Id="rId11" Type="http://schemas.openxmlformats.org/officeDocument/2006/relationships/slide" Target="slides/slide5.xml"/><Relationship Id="rId33" Type="http://schemas.openxmlformats.org/officeDocument/2006/relationships/font" Target="fonts/RobotoSemiBold-italic.fntdata"/><Relationship Id="rId10" Type="http://schemas.openxmlformats.org/officeDocument/2006/relationships/slide" Target="slides/slide4.xml"/><Relationship Id="rId32" Type="http://schemas.openxmlformats.org/officeDocument/2006/relationships/font" Target="fonts/RobotoSemiBold-bold.fntdata"/><Relationship Id="rId13" Type="http://schemas.openxmlformats.org/officeDocument/2006/relationships/slide" Target="slides/slide7.xml"/><Relationship Id="rId35" Type="http://schemas.openxmlformats.org/officeDocument/2006/relationships/font" Target="fonts/RobotoLight-regular.fntdata"/><Relationship Id="rId12" Type="http://schemas.openxmlformats.org/officeDocument/2006/relationships/slide" Target="slides/slide6.xml"/><Relationship Id="rId34" Type="http://schemas.openxmlformats.org/officeDocument/2006/relationships/font" Target="fonts/RobotoSemiBold-boldItalic.fntdata"/><Relationship Id="rId15" Type="http://schemas.openxmlformats.org/officeDocument/2006/relationships/slide" Target="slides/slide9.xml"/><Relationship Id="rId37" Type="http://schemas.openxmlformats.org/officeDocument/2006/relationships/font" Target="fonts/RobotoLight-italic.fntdata"/><Relationship Id="rId14" Type="http://schemas.openxmlformats.org/officeDocument/2006/relationships/slide" Target="slides/slide8.xml"/><Relationship Id="rId36" Type="http://schemas.openxmlformats.org/officeDocument/2006/relationships/font" Target="fonts/RobotoLight-bold.fntdata"/><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font" Target="fonts/RobotoLight-boldItalic.fntdata"/><Relationship Id="rId19" Type="http://schemas.openxmlformats.org/officeDocument/2006/relationships/font" Target="fonts/InterLight-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9" name="Google Shape;18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2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4"/>
          <p:cNvSpPr/>
          <p:nvPr>
            <p:ph idx="2" type="pic"/>
          </p:nvPr>
        </p:nvSpPr>
        <p:spPr>
          <a:xfrm>
            <a:off x="1792288" y="612775"/>
            <a:ext cx="5486400" cy="4114800"/>
          </a:xfrm>
          <a:prstGeom prst="rect">
            <a:avLst/>
          </a:prstGeom>
          <a:noFill/>
          <a:ln>
            <a:noFill/>
          </a:ln>
        </p:spPr>
      </p:sp>
      <p:sp>
        <p:nvSpPr>
          <p:cNvPr id="64" name="Google Shape;64;p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11" Type="http://schemas.openxmlformats.org/officeDocument/2006/relationships/image" Target="../media/image10.png"/><Relationship Id="rId10" Type="http://schemas.openxmlformats.org/officeDocument/2006/relationships/image" Target="../media/image12.png"/><Relationship Id="rId9" Type="http://schemas.openxmlformats.org/officeDocument/2006/relationships/image" Target="../media/image15.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9.png"/><Relationship Id="rId8"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3" name="Shape 83"/>
        <p:cNvGrpSpPr/>
        <p:nvPr/>
      </p:nvGrpSpPr>
      <p:grpSpPr>
        <a:xfrm>
          <a:off x="0" y="0"/>
          <a:ext cx="0" cy="0"/>
          <a:chOff x="0" y="0"/>
          <a:chExt cx="0" cy="0"/>
        </a:xfrm>
      </p:grpSpPr>
      <p:pic>
        <p:nvPicPr>
          <p:cNvPr descr="image.png" id="84" name="Google Shape;84;p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85" name="Google Shape;85;p1"/>
          <p:cNvPicPr preferRelativeResize="0"/>
          <p:nvPr/>
        </p:nvPicPr>
        <p:blipFill rotWithShape="1">
          <a:blip r:embed="rId4">
            <a:alphaModFix/>
          </a:blip>
          <a:srcRect b="0" l="0" r="0" t="0"/>
          <a:stretch/>
        </p:blipFill>
        <p:spPr>
          <a:xfrm>
            <a:off x="0" y="-1"/>
            <a:ext cx="12192000" cy="6857999"/>
          </a:xfrm>
          <a:prstGeom prst="rect">
            <a:avLst/>
          </a:prstGeom>
          <a:noFill/>
          <a:ln>
            <a:noFill/>
          </a:ln>
        </p:spPr>
      </p:pic>
      <p:sp>
        <p:nvSpPr>
          <p:cNvPr id="86" name="Google Shape;86;p1"/>
          <p:cNvSpPr txBox="1"/>
          <p:nvPr/>
        </p:nvSpPr>
        <p:spPr>
          <a:xfrm>
            <a:off x="1143000" y="2206972"/>
            <a:ext cx="6400800" cy="7429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FFFFFF"/>
                </a:solidFill>
                <a:latin typeface="Montserrat"/>
                <a:ea typeface="Montserrat"/>
                <a:cs typeface="Montserrat"/>
                <a:sym typeface="Montserrat"/>
              </a:rPr>
              <a:t>Business Report</a:t>
            </a:r>
            <a:endParaRPr b="0" i="0" sz="1400" u="none" cap="none" strike="noStrike">
              <a:solidFill>
                <a:srgbClr val="000000"/>
              </a:solidFill>
              <a:latin typeface="Arial"/>
              <a:ea typeface="Arial"/>
              <a:cs typeface="Arial"/>
              <a:sym typeface="Arial"/>
            </a:endParaRPr>
          </a:p>
        </p:txBody>
      </p:sp>
      <p:sp>
        <p:nvSpPr>
          <p:cNvPr id="87" name="Google Shape;87;p1"/>
          <p:cNvSpPr txBox="1"/>
          <p:nvPr/>
        </p:nvSpPr>
        <p:spPr>
          <a:xfrm>
            <a:off x="1143000" y="3216622"/>
            <a:ext cx="6096000" cy="323100"/>
          </a:xfrm>
          <a:prstGeom prst="rect">
            <a:avLst/>
          </a:prstGeom>
          <a:noFill/>
          <a:ln>
            <a:noFill/>
          </a:ln>
        </p:spPr>
        <p:txBody>
          <a:bodyPr anchorCtr="0" anchor="t" bIns="0" lIns="0" spcFirstLastPara="1" rIns="0" wrap="square" tIns="0">
            <a:spAutoFit/>
          </a:bodyPr>
          <a:lstStyle/>
          <a:p>
            <a:pPr indent="0" lvl="0" marL="0" marR="0" rtl="0" algn="l">
              <a:lnSpc>
                <a:spcPct val="159952"/>
              </a:lnSpc>
              <a:spcBef>
                <a:spcPts val="0"/>
              </a:spcBef>
              <a:spcAft>
                <a:spcPts val="0"/>
              </a:spcAft>
              <a:buClr>
                <a:srgbClr val="000000"/>
              </a:buClr>
              <a:buSzPts val="2100"/>
              <a:buFont typeface="Arial"/>
              <a:buNone/>
            </a:pPr>
            <a:r>
              <a:rPr b="0" i="0" lang="en-US" sz="2100" u="none" cap="none" strike="noStrike">
                <a:solidFill>
                  <a:srgbClr val="E2E8F0"/>
                </a:solidFill>
                <a:latin typeface="Inter Light"/>
                <a:ea typeface="Inter Light"/>
                <a:cs typeface="Inter Light"/>
                <a:sym typeface="Inter Light"/>
              </a:rPr>
              <a:t>2026 LATIN AMERICA AGENCY MEETING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descr="image.png" id="182" name="Google Shape;182;p10"/>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83" name="Google Shape;183;p10"/>
          <p:cNvPicPr preferRelativeResize="0"/>
          <p:nvPr/>
        </p:nvPicPr>
        <p:blipFill rotWithShape="1">
          <a:blip r:embed="rId4">
            <a:alphaModFix/>
          </a:blip>
          <a:srcRect b="0" l="0" r="0" t="0"/>
          <a:stretch/>
        </p:blipFill>
        <p:spPr>
          <a:xfrm>
            <a:off x="4572002" y="2495698"/>
            <a:ext cx="3555950" cy="361950"/>
          </a:xfrm>
          <a:prstGeom prst="rect">
            <a:avLst/>
          </a:prstGeom>
          <a:noFill/>
          <a:ln>
            <a:noFill/>
          </a:ln>
        </p:spPr>
      </p:pic>
      <p:graphicFrame>
        <p:nvGraphicFramePr>
          <p:cNvPr id="184" name="Google Shape;184;p10"/>
          <p:cNvGraphicFramePr/>
          <p:nvPr/>
        </p:nvGraphicFramePr>
        <p:xfrm>
          <a:off x="4576765" y="3000523"/>
          <a:ext cx="3000000" cy="3000000"/>
        </p:xfrm>
        <a:graphic>
          <a:graphicData uri="http://schemas.openxmlformats.org/drawingml/2006/table">
            <a:tbl>
              <a:tblPr>
                <a:noFill/>
                <a:tableStyleId>{A03B5EE8-B187-46E2-929D-56261DDCBB89}</a:tableStyleId>
              </a:tblPr>
              <a:tblGrid>
                <a:gridCol w="2390925"/>
                <a:gridCol w="1155500"/>
              </a:tblGrid>
              <a:tr h="453325">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SemiBold"/>
                          <a:ea typeface="Roboto SemiBold"/>
                          <a:cs typeface="Roboto SemiBold"/>
                          <a:sym typeface="Roboto SemiBold"/>
                        </a:rPr>
                        <a:t>Trade</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SemiBold"/>
                          <a:ea typeface="Roboto SemiBold"/>
                          <a:cs typeface="Roboto SemiBold"/>
                          <a:sym typeface="Roboto SemiBold"/>
                        </a:rPr>
                        <a:t>Target (Year)</a:t>
                      </a:r>
                      <a:endParaRPr sz="12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453325">
                <a:tc>
                  <a:txBody>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333333"/>
                          </a:solidFill>
                          <a:latin typeface="Roboto"/>
                          <a:ea typeface="Roboto"/>
                          <a:cs typeface="Roboto"/>
                          <a:sym typeface="Roboto"/>
                        </a:rPr>
                        <a:t>F.E. – CW (C)</a:t>
                      </a:r>
                      <a:endParaRPr sz="135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oboto"/>
                          <a:ea typeface="Roboto"/>
                          <a:cs typeface="Roboto"/>
                          <a:sym typeface="Roboto"/>
                        </a:rPr>
                        <a:t>487</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533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4533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533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bl>
          </a:graphicData>
        </a:graphic>
      </p:graphicFrame>
      <p:sp>
        <p:nvSpPr>
          <p:cNvPr id="185" name="Google Shape;185;p10"/>
          <p:cNvSpPr txBox="1"/>
          <p:nvPr/>
        </p:nvSpPr>
        <p:spPr>
          <a:xfrm>
            <a:off x="571500" y="476250"/>
            <a:ext cx="11601450" cy="48474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HOW TO ACHIEVE 2026 OWN SQ?</a:t>
            </a:r>
            <a:endParaRPr b="1" i="0" sz="3150" u="none" cap="none" strike="noStrike">
              <a:solidFill>
                <a:srgbClr val="004B24"/>
              </a:solidFill>
              <a:latin typeface="Montserrat"/>
              <a:ea typeface="Montserrat"/>
              <a:cs typeface="Montserrat"/>
              <a:sym typeface="Montserrat"/>
            </a:endParaRPr>
          </a:p>
        </p:txBody>
      </p:sp>
      <p:sp>
        <p:nvSpPr>
          <p:cNvPr id="186" name="Google Shape;186;p10"/>
          <p:cNvSpPr/>
          <p:nvPr/>
        </p:nvSpPr>
        <p:spPr>
          <a:xfrm>
            <a:off x="571500" y="106680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descr="image.png" id="191" name="Google Shape;191;p11"/>
          <p:cNvPicPr preferRelativeResize="0"/>
          <p:nvPr/>
        </p:nvPicPr>
        <p:blipFill rotWithShape="1">
          <a:blip r:embed="rId3">
            <a:alphaModFix/>
          </a:blip>
          <a:srcRect b="0" l="0" r="0" t="0"/>
          <a:stretch/>
        </p:blipFill>
        <p:spPr>
          <a:xfrm>
            <a:off x="-19050" y="0"/>
            <a:ext cx="12192000" cy="6858000"/>
          </a:xfrm>
          <a:prstGeom prst="rect">
            <a:avLst/>
          </a:prstGeom>
          <a:noFill/>
          <a:ln>
            <a:noFill/>
          </a:ln>
        </p:spPr>
      </p:pic>
      <p:sp>
        <p:nvSpPr>
          <p:cNvPr id="192" name="Google Shape;192;p11"/>
          <p:cNvSpPr txBox="1"/>
          <p:nvPr/>
        </p:nvSpPr>
        <p:spPr>
          <a:xfrm>
            <a:off x="571500" y="476250"/>
            <a:ext cx="11601450" cy="48474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2026 ACTION PLAN</a:t>
            </a:r>
            <a:endParaRPr b="1" i="0" sz="3150" u="none" cap="none" strike="noStrike">
              <a:solidFill>
                <a:srgbClr val="004B24"/>
              </a:solidFill>
              <a:latin typeface="Montserrat"/>
              <a:ea typeface="Montserrat"/>
              <a:cs typeface="Montserrat"/>
              <a:sym typeface="Montserrat"/>
            </a:endParaRPr>
          </a:p>
        </p:txBody>
      </p:sp>
      <p:sp>
        <p:nvSpPr>
          <p:cNvPr id="193" name="Google Shape;193;p11"/>
          <p:cNvSpPr/>
          <p:nvPr/>
        </p:nvSpPr>
        <p:spPr>
          <a:xfrm>
            <a:off x="571500" y="106680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4" name="Google Shape;194;p11"/>
          <p:cNvSpPr txBox="1"/>
          <p:nvPr/>
        </p:nvSpPr>
        <p:spPr>
          <a:xfrm>
            <a:off x="571500" y="1484671"/>
            <a:ext cx="11049000"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Roboto"/>
                <a:ea typeface="Roboto"/>
                <a:cs typeface="Roboto"/>
                <a:sym typeface="Roboto"/>
              </a:rPr>
              <a:t>F.E. =&gt; </a:t>
            </a:r>
            <a:r>
              <a:rPr b="1" i="0" lang="en-US" sz="1600" u="none" cap="none" strike="noStrike">
                <a:solidFill>
                  <a:srgbClr val="FF0000"/>
                </a:solidFill>
                <a:latin typeface="Roboto"/>
                <a:ea typeface="Roboto"/>
                <a:cs typeface="Roboto"/>
                <a:sym typeface="Roboto"/>
              </a:rPr>
              <a:t>CW</a:t>
            </a:r>
            <a:r>
              <a:rPr b="1" i="0" lang="en-US" sz="1600" u="none" cap="none" strike="noStrike">
                <a:solidFill>
                  <a:schemeClr val="dk1"/>
                </a:solidFill>
                <a:latin typeface="Roboto"/>
                <a:ea typeface="Roboto"/>
                <a:cs typeface="Roboto"/>
                <a:sym typeface="Roboto"/>
              </a:rPr>
              <a:t> IMP </a:t>
            </a:r>
            <a:r>
              <a:rPr b="0" i="0" lang="en-US" sz="1600" u="none" cap="none" strike="noStrike">
                <a:solidFill>
                  <a:schemeClr val="dk1"/>
                </a:solidFill>
                <a:latin typeface="Roboto"/>
                <a:ea typeface="Roboto"/>
                <a:cs typeface="Roboto"/>
                <a:sym typeface="Roboto"/>
              </a:rPr>
              <a:t>(C Trade)</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Roboto"/>
              <a:ea typeface="Roboto"/>
              <a:cs typeface="Roboto"/>
              <a:sym typeface="Roboto"/>
            </a:endParaRPr>
          </a:p>
          <a:p>
            <a:pPr indent="-171450" lvl="0" marL="1714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Roboto"/>
                <a:ea typeface="Roboto"/>
                <a:cs typeface="Roboto"/>
                <a:sym typeface="Roboto"/>
              </a:rPr>
              <a:t>We continue regaining support from lost A/C now that rates have dropped and EMC service is stable / reliable. </a:t>
            </a:r>
            <a:endParaRPr/>
          </a:p>
          <a:p>
            <a:pPr indent="-171450" lvl="0" marL="1714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Roboto"/>
                <a:ea typeface="Roboto"/>
                <a:cs typeface="Roboto"/>
                <a:sym typeface="Roboto"/>
              </a:rPr>
              <a:t>Our main competitors CMA/CGM and Mearsk are still facing major delays at JMKSN / COCTG,  EMC service is gaining support (Collect/Prepaid) due to reliable sailing schedule performance . </a:t>
            </a:r>
            <a:endParaRPr/>
          </a:p>
          <a:p>
            <a:pPr indent="-171450" lvl="0" marL="1714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Roboto"/>
                <a:ea typeface="Roboto"/>
                <a:cs typeface="Roboto"/>
                <a:sym typeface="Roboto"/>
              </a:rPr>
              <a:t>We continue all efforts to improve our own SQ volume.</a:t>
            </a:r>
            <a:endParaRPr/>
          </a:p>
        </p:txBody>
      </p:sp>
      <p:sp>
        <p:nvSpPr>
          <p:cNvPr id="195" name="Google Shape;195;p11"/>
          <p:cNvSpPr txBox="1"/>
          <p:nvPr/>
        </p:nvSpPr>
        <p:spPr>
          <a:xfrm>
            <a:off x="571500" y="3197406"/>
            <a:ext cx="11246874" cy="153888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FF0000"/>
                </a:solidFill>
                <a:latin typeface="Roboto"/>
                <a:ea typeface="Roboto"/>
                <a:cs typeface="Roboto"/>
                <a:sym typeface="Roboto"/>
              </a:rPr>
              <a:t>CW</a:t>
            </a:r>
            <a:r>
              <a:rPr b="1" i="0" lang="en-US" sz="1600" u="none" cap="none" strike="noStrike">
                <a:solidFill>
                  <a:schemeClr val="dk1"/>
                </a:solidFill>
                <a:latin typeface="Roboto"/>
                <a:ea typeface="Roboto"/>
                <a:cs typeface="Roboto"/>
                <a:sym typeface="Roboto"/>
              </a:rPr>
              <a:t> ⬄ USEC </a:t>
            </a:r>
            <a:r>
              <a:rPr b="0" i="0" lang="en-US" sz="1600" u="none" cap="none" strike="noStrike">
                <a:solidFill>
                  <a:schemeClr val="dk1"/>
                </a:solidFill>
                <a:latin typeface="Roboto"/>
                <a:ea typeface="Roboto"/>
                <a:cs typeface="Roboto"/>
                <a:sym typeface="Roboto"/>
              </a:rPr>
              <a:t>(609+610 Trade)</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Roboto"/>
              <a:ea typeface="Roboto"/>
              <a:cs typeface="Roboto"/>
              <a:sym typeface="Roboto"/>
            </a:endParaRPr>
          </a:p>
          <a:p>
            <a:pPr indent="-171450" lvl="0" marL="1714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Roboto"/>
                <a:ea typeface="Roboto"/>
                <a:cs typeface="Roboto"/>
                <a:sym typeface="Roboto"/>
              </a:rPr>
              <a:t>We continue chasing any 609/610 opportunities in the market.</a:t>
            </a:r>
            <a:endParaRPr/>
          </a:p>
          <a:p>
            <a:pPr indent="-171450" lvl="0" marL="1714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Roboto"/>
                <a:ea typeface="Roboto"/>
                <a:cs typeface="Roboto"/>
                <a:sym typeface="Roboto"/>
              </a:rPr>
              <a:t>It is hard to compete with King Ocean &amp; Seaboard considering our high Ocean Freight Rates. Significant USEC volume move out of Port Everglades/ Miami area via the direct service of King Ocean.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 name="Google Shape;196;p11"/>
          <p:cNvSpPr txBox="1"/>
          <p:nvPr/>
        </p:nvSpPr>
        <p:spPr>
          <a:xfrm>
            <a:off x="571500" y="4699819"/>
            <a:ext cx="11364861" cy="153888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FF0000"/>
                </a:solidFill>
                <a:latin typeface="Roboto"/>
                <a:ea typeface="Roboto"/>
                <a:cs typeface="Roboto"/>
                <a:sym typeface="Roboto"/>
              </a:rPr>
              <a:t>CW</a:t>
            </a:r>
            <a:r>
              <a:rPr b="1" i="0" lang="en-US" sz="1600" u="none" cap="none" strike="noStrike">
                <a:solidFill>
                  <a:schemeClr val="dk1"/>
                </a:solidFill>
                <a:latin typeface="Roboto"/>
                <a:ea typeface="Roboto"/>
                <a:cs typeface="Roboto"/>
                <a:sym typeface="Roboto"/>
              </a:rPr>
              <a:t> ⬄ CARI </a:t>
            </a:r>
            <a:r>
              <a:rPr b="0" i="0" lang="en-US" sz="1600" u="none" cap="none" strike="noStrike">
                <a:solidFill>
                  <a:schemeClr val="dk1"/>
                </a:solidFill>
                <a:latin typeface="Roboto"/>
                <a:ea typeface="Roboto"/>
                <a:cs typeface="Roboto"/>
                <a:sym typeface="Roboto"/>
              </a:rPr>
              <a:t>(CC Trade)</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Roboto"/>
              <a:ea typeface="Roboto"/>
              <a:cs typeface="Roboto"/>
              <a:sym typeface="Roboto"/>
            </a:endParaRPr>
          </a:p>
          <a:p>
            <a:pPr indent="-171450" lvl="0" marL="1714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Roboto"/>
                <a:ea typeface="Roboto"/>
                <a:cs typeface="Roboto"/>
                <a:sym typeface="Roboto"/>
              </a:rPr>
              <a:t>Continue promoting CARB – CW / CARB – CW service in order to regain support.</a:t>
            </a:r>
            <a:endParaRPr/>
          </a:p>
          <a:p>
            <a:pPr indent="-171450" lvl="0" marL="1714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Roboto"/>
                <a:ea typeface="Roboto"/>
                <a:cs typeface="Roboto"/>
                <a:sym typeface="Roboto"/>
              </a:rPr>
              <a:t>Hard to compete with King Ocean, Seaboard Marine and Sealand/ Maersk at current EMC Ocean Freight Rates. </a:t>
            </a:r>
            <a:endParaRPr/>
          </a:p>
          <a:p>
            <a:pPr indent="-171450" lvl="0" marL="1714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Roboto"/>
                <a:ea typeface="Roboto"/>
                <a:cs typeface="Roboto"/>
                <a:sym typeface="Roboto"/>
              </a:rPr>
              <a:t>DO – CW is dominated by local carrier Don Andres with weekly direct service with transit of 2 days.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descr="image.png" id="201" name="Google Shape;201;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2" name="Google Shape;202;p12"/>
          <p:cNvSpPr txBox="1"/>
          <p:nvPr/>
        </p:nvSpPr>
        <p:spPr>
          <a:xfrm>
            <a:off x="571500" y="476250"/>
            <a:ext cx="11601450" cy="48474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2026 ACTION PLAN</a:t>
            </a:r>
            <a:endParaRPr b="1" i="0" sz="3150" u="none" cap="none" strike="noStrike">
              <a:solidFill>
                <a:srgbClr val="004B24"/>
              </a:solidFill>
              <a:latin typeface="Montserrat"/>
              <a:ea typeface="Montserrat"/>
              <a:cs typeface="Montserrat"/>
              <a:sym typeface="Montserrat"/>
            </a:endParaRPr>
          </a:p>
        </p:txBody>
      </p:sp>
      <p:sp>
        <p:nvSpPr>
          <p:cNvPr id="203" name="Google Shape;203;p12"/>
          <p:cNvSpPr/>
          <p:nvPr/>
        </p:nvSpPr>
        <p:spPr>
          <a:xfrm>
            <a:off x="571500" y="106680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4" name="Google Shape;204;p12"/>
          <p:cNvSpPr txBox="1"/>
          <p:nvPr/>
        </p:nvSpPr>
        <p:spPr>
          <a:xfrm>
            <a:off x="571500" y="1247457"/>
            <a:ext cx="11049000" cy="27699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Roboto"/>
                <a:ea typeface="Roboto"/>
                <a:cs typeface="Roboto"/>
                <a:sym typeface="Roboto"/>
              </a:rPr>
              <a:t>Kindly ask EMC for support and their thoughts in:</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Roboto"/>
              <a:ea typeface="Roboto"/>
              <a:cs typeface="Roboto"/>
              <a:sym typeface="Roboto"/>
            </a:endParaRPr>
          </a:p>
          <a:p>
            <a:pPr indent="-342900" lvl="0" marL="342900" marR="0" rtl="0" algn="l">
              <a:lnSpc>
                <a:spcPct val="100000"/>
              </a:lnSpc>
              <a:spcBef>
                <a:spcPts val="0"/>
              </a:spcBef>
              <a:spcAft>
                <a:spcPts val="0"/>
              </a:spcAft>
              <a:buClr>
                <a:srgbClr val="000000"/>
              </a:buClr>
              <a:buSzPts val="1600"/>
              <a:buFont typeface="Arial"/>
              <a:buAutoNum type="arabicParenR"/>
            </a:pPr>
            <a:r>
              <a:rPr b="1" i="0" lang="en-US" sz="1600" u="none" cap="none" strike="noStrike">
                <a:solidFill>
                  <a:srgbClr val="000000"/>
                </a:solidFill>
                <a:latin typeface="Roboto"/>
                <a:ea typeface="Roboto"/>
                <a:cs typeface="Roboto"/>
                <a:sym typeface="Roboto"/>
              </a:rPr>
              <a:t>Colombia: </a:t>
            </a:r>
            <a:r>
              <a:rPr b="0" i="0" lang="en-US" sz="1600" u="none" cap="none" strike="noStrike">
                <a:solidFill>
                  <a:srgbClr val="000000"/>
                </a:solidFill>
                <a:latin typeface="Roboto"/>
                <a:ea typeface="Roboto"/>
                <a:cs typeface="Roboto"/>
                <a:sym typeface="Roboto"/>
              </a:rPr>
              <a:t>Which is a substantial / attractive market for which we receive frequent enquires, however we are not participating due to high feeder-cost / routing via Panama. </a:t>
            </a:r>
            <a:endParaRPr/>
          </a:p>
          <a:p>
            <a:pPr indent="-241300" lvl="0" marL="3429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Roboto"/>
              <a:ea typeface="Roboto"/>
              <a:cs typeface="Roboto"/>
              <a:sym typeface="Roboto"/>
            </a:endParaRPr>
          </a:p>
          <a:p>
            <a:pPr indent="-342900" lvl="0" marL="342900" marR="0" rtl="0" algn="l">
              <a:lnSpc>
                <a:spcPct val="100000"/>
              </a:lnSpc>
              <a:spcBef>
                <a:spcPts val="0"/>
              </a:spcBef>
              <a:spcAft>
                <a:spcPts val="0"/>
              </a:spcAft>
              <a:buClr>
                <a:srgbClr val="000000"/>
              </a:buClr>
              <a:buSzPts val="1600"/>
              <a:buFont typeface="Arial"/>
              <a:buAutoNum type="arabicParenR"/>
            </a:pPr>
            <a:r>
              <a:rPr b="1" i="0" lang="en-US" sz="1600" u="none" cap="none" strike="noStrike">
                <a:solidFill>
                  <a:srgbClr val="000000"/>
                </a:solidFill>
                <a:latin typeface="Roboto"/>
                <a:ea typeface="Roboto"/>
                <a:cs typeface="Roboto"/>
                <a:sym typeface="Roboto"/>
              </a:rPr>
              <a:t>Panama: </a:t>
            </a:r>
            <a:r>
              <a:rPr b="0" i="0" lang="en-US" sz="1600" u="none" cap="none" strike="noStrike">
                <a:solidFill>
                  <a:srgbClr val="000000"/>
                </a:solidFill>
                <a:latin typeface="Roboto"/>
                <a:ea typeface="Roboto"/>
                <a:cs typeface="Roboto"/>
                <a:sym typeface="Roboto"/>
              </a:rPr>
              <a:t>Which is a substantial / attractive market for which we receive frequent enquires, however we are not participating due to feeder-cost.</a:t>
            </a:r>
            <a:endParaRPr/>
          </a:p>
          <a:p>
            <a:pPr indent="-241300" lvl="0" marL="3429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Roboto"/>
              <a:ea typeface="Roboto"/>
              <a:cs typeface="Roboto"/>
              <a:sym typeface="Roboto"/>
            </a:endParaRPr>
          </a:p>
          <a:p>
            <a:pPr indent="-342900" lvl="0" marL="342900" marR="0" rtl="0" algn="l">
              <a:lnSpc>
                <a:spcPct val="100000"/>
              </a:lnSpc>
              <a:spcBef>
                <a:spcPts val="0"/>
              </a:spcBef>
              <a:spcAft>
                <a:spcPts val="0"/>
              </a:spcAft>
              <a:buClr>
                <a:srgbClr val="000000"/>
              </a:buClr>
              <a:buSzPts val="1600"/>
              <a:buFont typeface="Arial"/>
              <a:buAutoNum type="arabicParenR"/>
            </a:pPr>
            <a:r>
              <a:rPr b="1" i="0" lang="en-US" sz="1600" u="none" cap="none" strike="noStrike">
                <a:solidFill>
                  <a:srgbClr val="000000"/>
                </a:solidFill>
                <a:latin typeface="Roboto"/>
                <a:ea typeface="Roboto"/>
                <a:cs typeface="Roboto"/>
                <a:sym typeface="Roboto"/>
              </a:rPr>
              <a:t>AW/CW export volumes: </a:t>
            </a:r>
            <a:r>
              <a:rPr b="0" i="0" lang="en-US" sz="1600" u="none" cap="none" strike="noStrike">
                <a:solidFill>
                  <a:srgbClr val="000000"/>
                </a:solidFill>
                <a:latin typeface="Roboto"/>
                <a:ea typeface="Roboto"/>
                <a:cs typeface="Roboto"/>
                <a:sym typeface="Roboto"/>
              </a:rPr>
              <a:t>Extremely limited, consisting of waste materials (metal scrap/drained batteries/waste paper) to FE &amp; EU. We are not permitted to accept these commodities by the principal. </a:t>
            </a:r>
            <a:endParaRPr/>
          </a:p>
          <a:p>
            <a:pPr indent="-82550" lvl="0" marL="17145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DFKai-SB"/>
              <a:ea typeface="DFKai-SB"/>
              <a:cs typeface="DFKai-SB"/>
              <a:sym typeface="DFKai-SB"/>
            </a:endParaRPr>
          </a:p>
        </p:txBody>
      </p:sp>
      <p:sp>
        <p:nvSpPr>
          <p:cNvPr id="205" name="Google Shape;205;p12"/>
          <p:cNvSpPr txBox="1"/>
          <p:nvPr/>
        </p:nvSpPr>
        <p:spPr>
          <a:xfrm>
            <a:off x="571500" y="4017446"/>
            <a:ext cx="11364861"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sng" cap="none" strike="noStrike">
                <a:solidFill>
                  <a:srgbClr val="000000"/>
                </a:solidFill>
                <a:latin typeface="Roboto"/>
                <a:ea typeface="Roboto"/>
                <a:cs typeface="Roboto"/>
                <a:sym typeface="Roboto"/>
              </a:rPr>
              <a:t>FUTURE PLAN </a:t>
            </a:r>
            <a:endParaRPr/>
          </a:p>
          <a:p>
            <a:pPr indent="-35560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Roboto"/>
              <a:ea typeface="Roboto"/>
              <a:cs typeface="Roboto"/>
              <a:sym typeface="Roboto"/>
            </a:endParaRPr>
          </a:p>
          <a:p>
            <a:pPr indent="-342900" lvl="0" marL="342900" marR="0" rtl="0" algn="l">
              <a:lnSpc>
                <a:spcPct val="100000"/>
              </a:lnSpc>
              <a:spcBef>
                <a:spcPts val="0"/>
              </a:spcBef>
              <a:spcAft>
                <a:spcPts val="0"/>
              </a:spcAft>
              <a:buClr>
                <a:srgbClr val="000000"/>
              </a:buClr>
              <a:buSzPts val="1600"/>
              <a:buFont typeface="Arial"/>
              <a:buAutoNum type="arabicParenR"/>
            </a:pPr>
            <a:r>
              <a:rPr b="0" i="0" lang="en-US" sz="1600" u="none" cap="none" strike="noStrike">
                <a:solidFill>
                  <a:srgbClr val="000000"/>
                </a:solidFill>
                <a:latin typeface="Roboto"/>
                <a:ea typeface="Roboto"/>
                <a:cs typeface="Roboto"/>
                <a:sym typeface="Roboto"/>
              </a:rPr>
              <a:t>Continuing chasing all our lost accounts on the various trades.</a:t>
            </a:r>
            <a:endParaRPr/>
          </a:p>
          <a:p>
            <a:pPr indent="-241300" lvl="0" marL="3429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Roboto"/>
              <a:ea typeface="Roboto"/>
              <a:cs typeface="Roboto"/>
              <a:sym typeface="Roboto"/>
            </a:endParaRPr>
          </a:p>
          <a:p>
            <a:pPr indent="-342900" lvl="0" marL="342900" marR="0" rtl="0" algn="l">
              <a:lnSpc>
                <a:spcPct val="100000"/>
              </a:lnSpc>
              <a:spcBef>
                <a:spcPts val="0"/>
              </a:spcBef>
              <a:spcAft>
                <a:spcPts val="0"/>
              </a:spcAft>
              <a:buClr>
                <a:srgbClr val="000000"/>
              </a:buClr>
              <a:buSzPts val="1600"/>
              <a:buFont typeface="Arial"/>
              <a:buAutoNum type="arabicParenR"/>
            </a:pPr>
            <a:r>
              <a:rPr b="0" i="0" lang="en-US" sz="1600" u="none" cap="none" strike="noStrike">
                <a:solidFill>
                  <a:srgbClr val="000000"/>
                </a:solidFill>
                <a:latin typeface="Roboto"/>
                <a:ea typeface="Roboto"/>
                <a:cs typeface="Roboto"/>
                <a:sym typeface="Roboto"/>
              </a:rPr>
              <a:t>Promoting AW/ CW service to CARI to secure support for any incidental export cargo such as removal goods.</a:t>
            </a:r>
            <a:endParaRPr/>
          </a:p>
          <a:p>
            <a:pPr indent="-241300" lvl="0" marL="3429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Roboto"/>
              <a:ea typeface="Roboto"/>
              <a:cs typeface="Roboto"/>
              <a:sym typeface="Roboto"/>
            </a:endParaRPr>
          </a:p>
          <a:p>
            <a:pPr indent="-342900" lvl="0" marL="342900" marR="0" rtl="0" algn="l">
              <a:lnSpc>
                <a:spcPct val="100000"/>
              </a:lnSpc>
              <a:spcBef>
                <a:spcPts val="0"/>
              </a:spcBef>
              <a:spcAft>
                <a:spcPts val="0"/>
              </a:spcAft>
              <a:buClr>
                <a:srgbClr val="000000"/>
              </a:buClr>
              <a:buSzPts val="1600"/>
              <a:buFont typeface="Arial"/>
              <a:buAutoNum type="arabicParenR"/>
            </a:pPr>
            <a:r>
              <a:rPr b="0" i="0" lang="en-US" sz="1600" u="none" cap="none" strike="noStrike">
                <a:solidFill>
                  <a:srgbClr val="000000"/>
                </a:solidFill>
                <a:latin typeface="Roboto"/>
                <a:ea typeface="Roboto"/>
                <a:cs typeface="Roboto"/>
                <a:sym typeface="Roboto"/>
              </a:rPr>
              <a:t>Suggest to review / renegotiate CFS feeder contract for lower feeder-rates / offer rates in line with competition.</a:t>
            </a:r>
            <a:endParaRPr/>
          </a:p>
          <a:p>
            <a:pPr indent="-241300" lvl="0" marL="3429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Roboto"/>
              <a:ea typeface="Roboto"/>
              <a:cs typeface="Roboto"/>
              <a:sym typeface="Roboto"/>
            </a:endParaRPr>
          </a:p>
          <a:p>
            <a:pPr indent="-342900" lvl="0" marL="342900" marR="0" rtl="0" algn="l">
              <a:lnSpc>
                <a:spcPct val="100000"/>
              </a:lnSpc>
              <a:spcBef>
                <a:spcPts val="0"/>
              </a:spcBef>
              <a:spcAft>
                <a:spcPts val="0"/>
              </a:spcAft>
              <a:buClr>
                <a:srgbClr val="000000"/>
              </a:buClr>
              <a:buSzPts val="1600"/>
              <a:buFont typeface="Arial"/>
              <a:buAutoNum type="arabicParenR"/>
            </a:pPr>
            <a:r>
              <a:rPr b="0" i="0" lang="en-US" sz="1600" u="none" cap="none" strike="noStrike">
                <a:solidFill>
                  <a:srgbClr val="000000"/>
                </a:solidFill>
                <a:latin typeface="Roboto"/>
                <a:ea typeface="Roboto"/>
                <a:cs typeface="Roboto"/>
                <a:sym typeface="Roboto"/>
              </a:rPr>
              <a:t>Reefer Cargo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image.png" id="92" name="Google Shape;92;p2"/>
          <p:cNvPicPr preferRelativeResize="0"/>
          <p:nvPr/>
        </p:nvPicPr>
        <p:blipFill rotWithShape="1">
          <a:blip r:embed="rId3">
            <a:alphaModFix/>
          </a:blip>
          <a:srcRect b="0" l="0" r="0" t="0"/>
          <a:stretch/>
        </p:blipFill>
        <p:spPr>
          <a:xfrm>
            <a:off x="19050" y="19050"/>
            <a:ext cx="12192000" cy="6858000"/>
          </a:xfrm>
          <a:prstGeom prst="rect">
            <a:avLst/>
          </a:prstGeom>
          <a:noFill/>
          <a:ln>
            <a:noFill/>
          </a:ln>
        </p:spPr>
      </p:pic>
      <p:pic>
        <p:nvPicPr>
          <p:cNvPr descr="image.png" id="93" name="Google Shape;93;p2"/>
          <p:cNvPicPr preferRelativeResize="0"/>
          <p:nvPr/>
        </p:nvPicPr>
        <p:blipFill rotWithShape="1">
          <a:blip r:embed="rId4">
            <a:alphaModFix/>
          </a:blip>
          <a:srcRect b="0" l="0" r="0" t="0"/>
          <a:stretch/>
        </p:blipFill>
        <p:spPr>
          <a:xfrm>
            <a:off x="571500" y="1820316"/>
            <a:ext cx="5429250" cy="862905"/>
          </a:xfrm>
          <a:prstGeom prst="rect">
            <a:avLst/>
          </a:prstGeom>
          <a:noFill/>
          <a:ln>
            <a:noFill/>
          </a:ln>
        </p:spPr>
      </p:pic>
      <p:pic>
        <p:nvPicPr>
          <p:cNvPr descr="image.png" id="94" name="Google Shape;94;p2"/>
          <p:cNvPicPr preferRelativeResize="0"/>
          <p:nvPr/>
        </p:nvPicPr>
        <p:blipFill rotWithShape="1">
          <a:blip r:embed="rId5">
            <a:alphaModFix/>
          </a:blip>
          <a:srcRect b="0" l="0" r="0" t="0"/>
          <a:stretch/>
        </p:blipFill>
        <p:spPr>
          <a:xfrm>
            <a:off x="6191250" y="1820316"/>
            <a:ext cx="5429250" cy="862905"/>
          </a:xfrm>
          <a:prstGeom prst="rect">
            <a:avLst/>
          </a:prstGeom>
          <a:noFill/>
          <a:ln>
            <a:noFill/>
          </a:ln>
        </p:spPr>
      </p:pic>
      <p:pic>
        <p:nvPicPr>
          <p:cNvPr descr="image.png" id="95" name="Google Shape;95;p2"/>
          <p:cNvPicPr preferRelativeResize="0"/>
          <p:nvPr/>
        </p:nvPicPr>
        <p:blipFill rotWithShape="1">
          <a:blip r:embed="rId6">
            <a:alphaModFix/>
          </a:blip>
          <a:srcRect b="0" l="0" r="0" t="0"/>
          <a:stretch/>
        </p:blipFill>
        <p:spPr>
          <a:xfrm>
            <a:off x="571500" y="2997175"/>
            <a:ext cx="5429250" cy="862905"/>
          </a:xfrm>
          <a:prstGeom prst="rect">
            <a:avLst/>
          </a:prstGeom>
          <a:noFill/>
          <a:ln>
            <a:noFill/>
          </a:ln>
        </p:spPr>
      </p:pic>
      <p:pic>
        <p:nvPicPr>
          <p:cNvPr descr="image.png" id="96" name="Google Shape;96;p2"/>
          <p:cNvPicPr preferRelativeResize="0"/>
          <p:nvPr/>
        </p:nvPicPr>
        <p:blipFill rotWithShape="1">
          <a:blip r:embed="rId6">
            <a:alphaModFix/>
          </a:blip>
          <a:srcRect b="0" l="0" r="0" t="0"/>
          <a:stretch/>
        </p:blipFill>
        <p:spPr>
          <a:xfrm>
            <a:off x="6191250" y="3011834"/>
            <a:ext cx="5429250" cy="862905"/>
          </a:xfrm>
          <a:prstGeom prst="rect">
            <a:avLst/>
          </a:prstGeom>
          <a:noFill/>
          <a:ln>
            <a:noFill/>
          </a:ln>
        </p:spPr>
      </p:pic>
      <p:pic>
        <p:nvPicPr>
          <p:cNvPr descr="image.png" id="97" name="Google Shape;97;p2"/>
          <p:cNvPicPr preferRelativeResize="0"/>
          <p:nvPr/>
        </p:nvPicPr>
        <p:blipFill rotWithShape="1">
          <a:blip r:embed="rId5">
            <a:alphaModFix/>
          </a:blip>
          <a:srcRect b="0" l="0" r="0" t="0"/>
          <a:stretch/>
        </p:blipFill>
        <p:spPr>
          <a:xfrm>
            <a:off x="3381375" y="4174034"/>
            <a:ext cx="5429250" cy="862905"/>
          </a:xfrm>
          <a:prstGeom prst="rect">
            <a:avLst/>
          </a:prstGeom>
          <a:noFill/>
          <a:ln>
            <a:noFill/>
          </a:ln>
        </p:spPr>
      </p:pic>
      <p:pic>
        <p:nvPicPr>
          <p:cNvPr descr="image.png" id="98" name="Google Shape;98;p2"/>
          <p:cNvPicPr preferRelativeResize="0"/>
          <p:nvPr/>
        </p:nvPicPr>
        <p:blipFill rotWithShape="1">
          <a:blip r:embed="rId7">
            <a:alphaModFix/>
          </a:blip>
          <a:srcRect b="0" l="0" r="0" t="0"/>
          <a:stretch/>
        </p:blipFill>
        <p:spPr>
          <a:xfrm>
            <a:off x="1047750" y="2089844"/>
            <a:ext cx="304800" cy="304800"/>
          </a:xfrm>
          <a:prstGeom prst="rect">
            <a:avLst/>
          </a:prstGeom>
          <a:noFill/>
          <a:ln>
            <a:noFill/>
          </a:ln>
        </p:spPr>
      </p:pic>
      <p:sp>
        <p:nvSpPr>
          <p:cNvPr id="99" name="Google Shape;99;p2"/>
          <p:cNvSpPr txBox="1"/>
          <p:nvPr/>
        </p:nvSpPr>
        <p:spPr>
          <a:xfrm>
            <a:off x="1724025" y="2020341"/>
            <a:ext cx="1780222" cy="22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4B24"/>
                </a:solidFill>
                <a:latin typeface="Montserrat"/>
                <a:ea typeface="Montserrat"/>
                <a:cs typeface="Montserrat"/>
                <a:sym typeface="Montserrat"/>
              </a:rPr>
              <a:t>Economic Status</a:t>
            </a:r>
            <a:endParaRPr b="0" i="0" sz="1400" u="none" cap="none" strike="noStrike">
              <a:solidFill>
                <a:srgbClr val="000000"/>
              </a:solidFill>
              <a:latin typeface="Arial"/>
              <a:ea typeface="Arial"/>
              <a:cs typeface="Arial"/>
              <a:sym typeface="Arial"/>
            </a:endParaRPr>
          </a:p>
        </p:txBody>
      </p:sp>
      <p:sp>
        <p:nvSpPr>
          <p:cNvPr id="100" name="Google Shape;100;p2"/>
          <p:cNvSpPr txBox="1"/>
          <p:nvPr/>
        </p:nvSpPr>
        <p:spPr>
          <a:xfrm>
            <a:off x="1724024" y="2296566"/>
            <a:ext cx="2512997" cy="22621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050"/>
              <a:buFont typeface="Arial"/>
              <a:buNone/>
            </a:pPr>
            <a:r>
              <a:rPr b="0" i="0" lang="en-US" sz="1050" u="none" cap="none" strike="noStrike">
                <a:solidFill>
                  <a:srgbClr val="64748B"/>
                </a:solidFill>
                <a:latin typeface="Roboto"/>
                <a:ea typeface="Roboto"/>
                <a:cs typeface="Roboto"/>
                <a:sym typeface="Roboto"/>
              </a:rPr>
              <a:t>GDP Forecast , Inflation , USA Tariff </a:t>
            </a:r>
            <a:endParaRPr b="0" i="0" sz="1400" u="none" cap="none" strike="noStrike">
              <a:solidFill>
                <a:srgbClr val="000000"/>
              </a:solidFill>
              <a:latin typeface="Arial"/>
              <a:ea typeface="Arial"/>
              <a:cs typeface="Arial"/>
              <a:sym typeface="Arial"/>
            </a:endParaRPr>
          </a:p>
        </p:txBody>
      </p:sp>
      <p:pic>
        <p:nvPicPr>
          <p:cNvPr descr="image.png" id="101" name="Google Shape;101;p2"/>
          <p:cNvPicPr preferRelativeResize="0"/>
          <p:nvPr/>
        </p:nvPicPr>
        <p:blipFill rotWithShape="1">
          <a:blip r:embed="rId8">
            <a:alphaModFix/>
          </a:blip>
          <a:srcRect b="0" l="0" r="0" t="0"/>
          <a:stretch/>
        </p:blipFill>
        <p:spPr>
          <a:xfrm>
            <a:off x="6648450" y="2089844"/>
            <a:ext cx="342900" cy="304800"/>
          </a:xfrm>
          <a:prstGeom prst="rect">
            <a:avLst/>
          </a:prstGeom>
          <a:noFill/>
          <a:ln>
            <a:noFill/>
          </a:ln>
        </p:spPr>
      </p:pic>
      <p:sp>
        <p:nvSpPr>
          <p:cNvPr id="102" name="Google Shape;102;p2"/>
          <p:cNvSpPr txBox="1"/>
          <p:nvPr/>
        </p:nvSpPr>
        <p:spPr>
          <a:xfrm>
            <a:off x="7343775" y="2020341"/>
            <a:ext cx="1800225" cy="22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4B24"/>
                </a:solidFill>
                <a:latin typeface="Montserrat"/>
                <a:ea typeface="Montserrat"/>
                <a:cs typeface="Montserrat"/>
                <a:sym typeface="Montserrat"/>
              </a:rPr>
              <a:t>Cargo Flow</a:t>
            </a:r>
            <a:endParaRPr b="0" i="0" sz="1400" u="none" cap="none" strike="noStrike">
              <a:solidFill>
                <a:srgbClr val="000000"/>
              </a:solidFill>
              <a:latin typeface="Arial"/>
              <a:ea typeface="Arial"/>
              <a:cs typeface="Arial"/>
              <a:sym typeface="Arial"/>
            </a:endParaRPr>
          </a:p>
        </p:txBody>
      </p:sp>
      <p:sp>
        <p:nvSpPr>
          <p:cNvPr id="103" name="Google Shape;103;p2"/>
          <p:cNvSpPr txBox="1"/>
          <p:nvPr/>
        </p:nvSpPr>
        <p:spPr>
          <a:xfrm>
            <a:off x="7343775" y="2296566"/>
            <a:ext cx="1714500" cy="22621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050"/>
              <a:buFont typeface="Arial"/>
              <a:buNone/>
            </a:pPr>
            <a:r>
              <a:rPr b="0" i="0" lang="en-US" sz="1050" u="none" cap="none" strike="noStrike">
                <a:solidFill>
                  <a:srgbClr val="64748B"/>
                </a:solidFill>
                <a:latin typeface="Roboto"/>
                <a:ea typeface="Roboto"/>
                <a:cs typeface="Roboto"/>
                <a:sym typeface="Roboto"/>
              </a:rPr>
              <a:t>Import/Export </a:t>
            </a:r>
            <a:endParaRPr b="0" i="0" sz="1400" u="none" cap="none" strike="noStrike">
              <a:solidFill>
                <a:srgbClr val="000000"/>
              </a:solidFill>
              <a:latin typeface="Arial"/>
              <a:ea typeface="Arial"/>
              <a:cs typeface="Arial"/>
              <a:sym typeface="Arial"/>
            </a:endParaRPr>
          </a:p>
        </p:txBody>
      </p:sp>
      <p:pic>
        <p:nvPicPr>
          <p:cNvPr descr="image.png" id="104" name="Google Shape;104;p2"/>
          <p:cNvPicPr preferRelativeResize="0"/>
          <p:nvPr/>
        </p:nvPicPr>
        <p:blipFill rotWithShape="1">
          <a:blip r:embed="rId9">
            <a:alphaModFix/>
          </a:blip>
          <a:srcRect b="0" l="0" r="0" t="0"/>
          <a:stretch/>
        </p:blipFill>
        <p:spPr>
          <a:xfrm>
            <a:off x="1028700" y="3143250"/>
            <a:ext cx="342900" cy="304800"/>
          </a:xfrm>
          <a:prstGeom prst="rect">
            <a:avLst/>
          </a:prstGeom>
          <a:noFill/>
          <a:ln>
            <a:noFill/>
          </a:ln>
        </p:spPr>
      </p:pic>
      <p:sp>
        <p:nvSpPr>
          <p:cNvPr id="105" name="Google Shape;105;p2"/>
          <p:cNvSpPr txBox="1"/>
          <p:nvPr/>
        </p:nvSpPr>
        <p:spPr>
          <a:xfrm>
            <a:off x="1724025" y="3073747"/>
            <a:ext cx="2290286" cy="22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4B24"/>
                </a:solidFill>
                <a:latin typeface="Montserrat"/>
                <a:ea typeface="Montserrat"/>
                <a:cs typeface="Montserrat"/>
                <a:sym typeface="Montserrat"/>
              </a:rPr>
              <a:t>2025 KPI</a:t>
            </a:r>
            <a:endParaRPr b="0" i="0" sz="1400" u="none" cap="none" strike="noStrike">
              <a:solidFill>
                <a:srgbClr val="000000"/>
              </a:solidFill>
              <a:latin typeface="Arial"/>
              <a:ea typeface="Arial"/>
              <a:cs typeface="Arial"/>
              <a:sym typeface="Arial"/>
            </a:endParaRPr>
          </a:p>
        </p:txBody>
      </p:sp>
      <p:sp>
        <p:nvSpPr>
          <p:cNvPr id="106" name="Google Shape;106;p2"/>
          <p:cNvSpPr txBox="1"/>
          <p:nvPr/>
        </p:nvSpPr>
        <p:spPr>
          <a:xfrm>
            <a:off x="1724025" y="3349972"/>
            <a:ext cx="2181225" cy="45243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050"/>
              <a:buFont typeface="Arial"/>
              <a:buNone/>
            </a:pPr>
            <a:r>
              <a:rPr b="0" i="0" lang="en-US" sz="1050" u="none" cap="none" strike="noStrike">
                <a:solidFill>
                  <a:srgbClr val="64748B"/>
                </a:solidFill>
                <a:latin typeface="Roboto"/>
                <a:ea typeface="Roboto"/>
                <a:cs typeface="Roboto"/>
                <a:sym typeface="Roboto"/>
              </a:rPr>
              <a:t>Performance Review (LAD/EGA/ELA)</a:t>
            </a:r>
            <a:endParaRPr b="0" i="0" sz="1400" u="none" cap="none" strike="noStrike">
              <a:solidFill>
                <a:srgbClr val="000000"/>
              </a:solidFill>
              <a:latin typeface="Arial"/>
              <a:ea typeface="Arial"/>
              <a:cs typeface="Arial"/>
              <a:sym typeface="Arial"/>
            </a:endParaRPr>
          </a:p>
        </p:txBody>
      </p:sp>
      <p:pic>
        <p:nvPicPr>
          <p:cNvPr descr="image.png" id="107" name="Google Shape;107;p2"/>
          <p:cNvPicPr preferRelativeResize="0"/>
          <p:nvPr/>
        </p:nvPicPr>
        <p:blipFill rotWithShape="1">
          <a:blip r:embed="rId10">
            <a:alphaModFix/>
          </a:blip>
          <a:srcRect b="0" l="0" r="0" t="0"/>
          <a:stretch/>
        </p:blipFill>
        <p:spPr>
          <a:xfrm>
            <a:off x="6648450" y="3143250"/>
            <a:ext cx="342900" cy="304800"/>
          </a:xfrm>
          <a:prstGeom prst="rect">
            <a:avLst/>
          </a:prstGeom>
          <a:noFill/>
          <a:ln>
            <a:noFill/>
          </a:ln>
        </p:spPr>
      </p:pic>
      <p:sp>
        <p:nvSpPr>
          <p:cNvPr id="108" name="Google Shape;108;p2"/>
          <p:cNvSpPr txBox="1"/>
          <p:nvPr/>
        </p:nvSpPr>
        <p:spPr>
          <a:xfrm>
            <a:off x="7343775" y="3073747"/>
            <a:ext cx="1810226" cy="22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4B24"/>
                </a:solidFill>
                <a:latin typeface="Montserrat"/>
                <a:ea typeface="Montserrat"/>
                <a:cs typeface="Montserrat"/>
                <a:sym typeface="Montserrat"/>
              </a:rPr>
              <a:t>Operations KPI</a:t>
            </a:r>
            <a:endParaRPr b="0" i="0" sz="1400" u="none" cap="none" strike="noStrike">
              <a:solidFill>
                <a:srgbClr val="000000"/>
              </a:solidFill>
              <a:latin typeface="Arial"/>
              <a:ea typeface="Arial"/>
              <a:cs typeface="Arial"/>
              <a:sym typeface="Arial"/>
            </a:endParaRPr>
          </a:p>
        </p:txBody>
      </p:sp>
      <p:sp>
        <p:nvSpPr>
          <p:cNvPr id="109" name="Google Shape;109;p2"/>
          <p:cNvSpPr txBox="1"/>
          <p:nvPr/>
        </p:nvSpPr>
        <p:spPr>
          <a:xfrm>
            <a:off x="7343775" y="3349972"/>
            <a:ext cx="2216684" cy="22621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050"/>
              <a:buFont typeface="Arial"/>
              <a:buNone/>
            </a:pPr>
            <a:r>
              <a:rPr b="0" i="0" lang="en-US" sz="1050" u="none" cap="none" strike="noStrike">
                <a:solidFill>
                  <a:srgbClr val="64748B"/>
                </a:solidFill>
                <a:latin typeface="Roboto"/>
                <a:ea typeface="Roboto"/>
                <a:cs typeface="Roboto"/>
                <a:sym typeface="Roboto"/>
              </a:rPr>
              <a:t>ECD/IMD &amp; OCD/OPD Review</a:t>
            </a:r>
            <a:endParaRPr b="0" i="0" sz="1400" u="none" cap="none" strike="noStrike">
              <a:solidFill>
                <a:srgbClr val="000000"/>
              </a:solidFill>
              <a:latin typeface="Arial"/>
              <a:ea typeface="Arial"/>
              <a:cs typeface="Arial"/>
              <a:sym typeface="Arial"/>
            </a:endParaRPr>
          </a:p>
        </p:txBody>
      </p:sp>
      <p:pic>
        <p:nvPicPr>
          <p:cNvPr descr="image.png" id="110" name="Google Shape;110;p2"/>
          <p:cNvPicPr preferRelativeResize="0"/>
          <p:nvPr/>
        </p:nvPicPr>
        <p:blipFill rotWithShape="1">
          <a:blip r:embed="rId11">
            <a:alphaModFix/>
          </a:blip>
          <a:srcRect b="0" l="0" r="0" t="0"/>
          <a:stretch/>
        </p:blipFill>
        <p:spPr>
          <a:xfrm>
            <a:off x="3857625" y="4443562"/>
            <a:ext cx="304800" cy="304800"/>
          </a:xfrm>
          <a:prstGeom prst="rect">
            <a:avLst/>
          </a:prstGeom>
          <a:noFill/>
          <a:ln>
            <a:noFill/>
          </a:ln>
        </p:spPr>
      </p:pic>
      <p:sp>
        <p:nvSpPr>
          <p:cNvPr id="111" name="Google Shape;111;p2"/>
          <p:cNvSpPr txBox="1"/>
          <p:nvPr/>
        </p:nvSpPr>
        <p:spPr>
          <a:xfrm>
            <a:off x="4533900" y="4374059"/>
            <a:ext cx="1150143" cy="22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4B24"/>
                </a:solidFill>
                <a:latin typeface="Montserrat"/>
                <a:ea typeface="Montserrat"/>
                <a:cs typeface="Montserrat"/>
                <a:sym typeface="Montserrat"/>
              </a:rPr>
              <a:t>2026 Goals</a:t>
            </a:r>
            <a:endParaRPr b="0" i="0" sz="1400" u="none" cap="none" strike="noStrike">
              <a:solidFill>
                <a:srgbClr val="000000"/>
              </a:solidFill>
              <a:latin typeface="Arial"/>
              <a:ea typeface="Arial"/>
              <a:cs typeface="Arial"/>
              <a:sym typeface="Arial"/>
            </a:endParaRPr>
          </a:p>
        </p:txBody>
      </p:sp>
      <p:sp>
        <p:nvSpPr>
          <p:cNvPr id="112" name="Google Shape;112;p2"/>
          <p:cNvSpPr txBox="1"/>
          <p:nvPr/>
        </p:nvSpPr>
        <p:spPr>
          <a:xfrm>
            <a:off x="4533900" y="4650284"/>
            <a:ext cx="1095375" cy="18663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050"/>
              <a:buFont typeface="Arial"/>
              <a:buNone/>
            </a:pPr>
            <a:r>
              <a:rPr b="0" i="0" lang="en-US" sz="1050" u="none" cap="none" strike="noStrike">
                <a:solidFill>
                  <a:srgbClr val="64748B"/>
                </a:solidFill>
                <a:latin typeface="Roboto"/>
                <a:ea typeface="Roboto"/>
                <a:cs typeface="Roboto"/>
                <a:sym typeface="Roboto"/>
              </a:rPr>
              <a:t>Strategy &amp; Targets</a:t>
            </a:r>
            <a:endParaRPr b="0" i="0" sz="1400" u="none" cap="none" strike="noStrike">
              <a:solidFill>
                <a:srgbClr val="000000"/>
              </a:solidFill>
              <a:latin typeface="Arial"/>
              <a:ea typeface="Arial"/>
              <a:cs typeface="Arial"/>
              <a:sym typeface="Arial"/>
            </a:endParaRPr>
          </a:p>
        </p:txBody>
      </p:sp>
      <p:sp>
        <p:nvSpPr>
          <p:cNvPr id="113" name="Google Shape;113;p2"/>
          <p:cNvSpPr txBox="1"/>
          <p:nvPr/>
        </p:nvSpPr>
        <p:spPr>
          <a:xfrm>
            <a:off x="571500" y="381000"/>
            <a:ext cx="11601450" cy="52387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AGENDA</a:t>
            </a:r>
            <a:endParaRPr b="0" i="0" sz="1400" u="none" cap="none" strike="noStrike">
              <a:solidFill>
                <a:srgbClr val="000000"/>
              </a:solidFill>
              <a:latin typeface="Arial"/>
              <a:ea typeface="Arial"/>
              <a:cs typeface="Arial"/>
              <a:sym typeface="Arial"/>
            </a:endParaRPr>
          </a:p>
        </p:txBody>
      </p:sp>
      <p:sp>
        <p:nvSpPr>
          <p:cNvPr id="114" name="Google Shape;114;p2"/>
          <p:cNvSpPr/>
          <p:nvPr/>
        </p:nvSpPr>
        <p:spPr>
          <a:xfrm>
            <a:off x="571500" y="97155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8" name="Shape 118"/>
        <p:cNvGrpSpPr/>
        <p:nvPr/>
      </p:nvGrpSpPr>
      <p:grpSpPr>
        <a:xfrm>
          <a:off x="0" y="0"/>
          <a:ext cx="0" cy="0"/>
          <a:chOff x="0" y="0"/>
          <a:chExt cx="0" cy="0"/>
        </a:xfrm>
      </p:grpSpPr>
      <p:pic>
        <p:nvPicPr>
          <p:cNvPr descr="image.png" id="119" name="Google Shape;119;p3"/>
          <p:cNvPicPr preferRelativeResize="0"/>
          <p:nvPr/>
        </p:nvPicPr>
        <p:blipFill rotWithShape="1">
          <a:blip r:embed="rId3">
            <a:alphaModFix/>
          </a:blip>
          <a:srcRect b="0" l="0" r="0" t="0"/>
          <a:stretch/>
        </p:blipFill>
        <p:spPr>
          <a:xfrm>
            <a:off x="18900" y="1514168"/>
            <a:ext cx="12192000" cy="5343832"/>
          </a:xfrm>
          <a:prstGeom prst="rect">
            <a:avLst/>
          </a:prstGeom>
          <a:noFill/>
          <a:ln>
            <a:noFill/>
          </a:ln>
        </p:spPr>
      </p:pic>
      <p:sp>
        <p:nvSpPr>
          <p:cNvPr id="120" name="Google Shape;120;p3"/>
          <p:cNvSpPr txBox="1"/>
          <p:nvPr/>
        </p:nvSpPr>
        <p:spPr>
          <a:xfrm>
            <a:off x="571500" y="476250"/>
            <a:ext cx="11601600" cy="484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ECONOMIC STATUS</a:t>
            </a:r>
            <a:endParaRPr b="1" i="0" sz="3150" u="none" cap="none" strike="noStrike">
              <a:solidFill>
                <a:srgbClr val="004B24"/>
              </a:solidFill>
              <a:latin typeface="Montserrat"/>
              <a:ea typeface="Montserrat"/>
              <a:cs typeface="Montserrat"/>
              <a:sym typeface="Montserrat"/>
            </a:endParaRPr>
          </a:p>
        </p:txBody>
      </p:sp>
      <p:sp>
        <p:nvSpPr>
          <p:cNvPr id="121" name="Google Shape;121;p3"/>
          <p:cNvSpPr/>
          <p:nvPr/>
        </p:nvSpPr>
        <p:spPr>
          <a:xfrm>
            <a:off x="571500" y="1114425"/>
            <a:ext cx="11049000" cy="1920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 name="Google Shape;122;p3"/>
          <p:cNvSpPr txBox="1"/>
          <p:nvPr/>
        </p:nvSpPr>
        <p:spPr>
          <a:xfrm>
            <a:off x="571500" y="1514168"/>
            <a:ext cx="9852660" cy="34163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The Economy of Curacao is still growing. </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Estimate growth for 2025 is 3 - 3.5 % / Inflation approx. 2.5% / Possible government budget surplus. </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Growth is mainly driven by tourism (stay and cruise) and by public / private investments related to tourism. </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Forecast is good but diversification and structural reform are needed to ensure sustainable long-term growth. Latest developments in Venezuela may be very helpful. Restart of some of the refinery activities, Production of Asphalt and Storage of Crude Oil. Possible boost for Curacao Free Zone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6" name="Shape 126"/>
        <p:cNvGrpSpPr/>
        <p:nvPr/>
      </p:nvGrpSpPr>
      <p:grpSpPr>
        <a:xfrm>
          <a:off x="0" y="0"/>
          <a:ext cx="0" cy="0"/>
          <a:chOff x="0" y="0"/>
          <a:chExt cx="0" cy="0"/>
        </a:xfrm>
      </p:grpSpPr>
      <p:pic>
        <p:nvPicPr>
          <p:cNvPr descr="image.png" id="127" name="Google Shape;127;p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8" name="Google Shape;128;p4"/>
          <p:cNvSpPr txBox="1"/>
          <p:nvPr/>
        </p:nvSpPr>
        <p:spPr>
          <a:xfrm>
            <a:off x="571500" y="476250"/>
            <a:ext cx="11601600" cy="484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2025/2026 COUNTRY CARGO FLOW STATUS</a:t>
            </a:r>
            <a:endParaRPr b="1" i="0" sz="3150" u="none" cap="none" strike="noStrike">
              <a:solidFill>
                <a:srgbClr val="004B24"/>
              </a:solidFill>
              <a:latin typeface="Montserrat"/>
              <a:ea typeface="Montserrat"/>
              <a:cs typeface="Montserrat"/>
              <a:sym typeface="Montserrat"/>
            </a:endParaRPr>
          </a:p>
        </p:txBody>
      </p:sp>
      <p:sp>
        <p:nvSpPr>
          <p:cNvPr id="129" name="Google Shape;129;p4"/>
          <p:cNvSpPr/>
          <p:nvPr/>
        </p:nvSpPr>
        <p:spPr>
          <a:xfrm>
            <a:off x="571500" y="1114425"/>
            <a:ext cx="11049000"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0" name="Google Shape;130;p4"/>
          <p:cNvSpPr txBox="1"/>
          <p:nvPr/>
        </p:nvSpPr>
        <p:spPr>
          <a:xfrm>
            <a:off x="447982" y="1601201"/>
            <a:ext cx="11296035"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Curacao is a consumer-driven, import-reliant economy with a high standard of living, largely fueled by tourism. Curacao relies heavily on importing food and goods to satisfy local demand and tourism needs.  </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Therefore, there is primarily Import coming from The Netherlands, US and South America. There is a limited  Export volume that includes scrap/waste materials (not accepted by EMC).</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Given recent developments in Venezuela, Curacao may can boost her role as a regional hub for retail and trade, like Curacao was in the past (Curacao Free Zone).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descr="image.png" id="135" name="Google Shape;135;p5"/>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136" name="Google Shape;136;p5"/>
          <p:cNvGraphicFramePr/>
          <p:nvPr/>
        </p:nvGraphicFramePr>
        <p:xfrm>
          <a:off x="571500" y="2017083"/>
          <a:ext cx="3000000" cy="3000000"/>
        </p:xfrm>
        <a:graphic>
          <a:graphicData uri="http://schemas.openxmlformats.org/drawingml/2006/table">
            <a:tbl>
              <a:tblPr>
                <a:noFill/>
                <a:tableStyleId>{A03B5EE8-B187-46E2-929D-56261DDCBB89}</a:tableStyleId>
              </a:tblPr>
              <a:tblGrid>
                <a:gridCol w="3311725"/>
                <a:gridCol w="2207875"/>
                <a:gridCol w="2759875"/>
                <a:gridCol w="2760025"/>
              </a:tblGrid>
              <a:tr h="525750">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Trade</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OWN SQ KPI (Year)</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ACTUAL</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525750">
                <a:tc>
                  <a:txBody>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333333"/>
                          </a:solidFill>
                          <a:latin typeface="Roboto"/>
                          <a:ea typeface="Roboto"/>
                          <a:cs typeface="Roboto"/>
                          <a:sym typeface="Roboto"/>
                        </a:rPr>
                        <a:t>F.E. – CW (C)</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oboto"/>
                          <a:ea typeface="Roboto"/>
                          <a:cs typeface="Roboto"/>
                          <a:sym typeface="Roboto"/>
                        </a:rPr>
                        <a:t>481</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oboto"/>
                          <a:ea typeface="Roboto"/>
                          <a:cs typeface="Roboto"/>
                          <a:sym typeface="Roboto"/>
                        </a:rPr>
                        <a:t>448</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50"/>
                        <a:buFont typeface="Arial"/>
                        <a:buNone/>
                      </a:pPr>
                      <a:r>
                        <a:rPr lang="en-US" sz="1350" u="none" cap="none" strike="noStrike">
                          <a:solidFill>
                            <a:srgbClr val="333333"/>
                          </a:solidFill>
                          <a:latin typeface="Roboto"/>
                          <a:ea typeface="Roboto"/>
                          <a:cs typeface="Roboto"/>
                          <a:sym typeface="Roboto"/>
                        </a:rPr>
                        <a:t>93</a:t>
                      </a:r>
                      <a:r>
                        <a:rPr b="0" i="0" lang="en-US" sz="1350" u="none" cap="none" strike="noStrike">
                          <a:solidFill>
                            <a:srgbClr val="333333"/>
                          </a:solidFill>
                          <a:latin typeface="Roboto"/>
                          <a:ea typeface="Roboto"/>
                          <a:cs typeface="Roboto"/>
                          <a:sym typeface="Roboto"/>
                        </a:rPr>
                        <a:t>%</a:t>
                      </a:r>
                      <a:endParaRPr b="0" i="0" sz="135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37" name="Google Shape;137;p5"/>
          <p:cNvSpPr txBox="1"/>
          <p:nvPr/>
        </p:nvSpPr>
        <p:spPr>
          <a:xfrm>
            <a:off x="571500" y="476250"/>
            <a:ext cx="11601450" cy="48474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2025 KPI PERFORMANCE (LAD/EGA)</a:t>
            </a:r>
            <a:endParaRPr b="1" i="0" sz="3150" u="none" cap="none" strike="noStrike">
              <a:solidFill>
                <a:srgbClr val="004B24"/>
              </a:solidFill>
              <a:latin typeface="Montserrat"/>
              <a:ea typeface="Montserrat"/>
              <a:cs typeface="Montserrat"/>
              <a:sym typeface="Montserrat"/>
            </a:endParaRPr>
          </a:p>
        </p:txBody>
      </p:sp>
      <p:sp>
        <p:nvSpPr>
          <p:cNvPr id="138" name="Google Shape;138;p5"/>
          <p:cNvSpPr/>
          <p:nvPr/>
        </p:nvSpPr>
        <p:spPr>
          <a:xfrm>
            <a:off x="571500" y="106680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descr="image.png" id="143" name="Google Shape;143;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4" name="Google Shape;144;p6"/>
          <p:cNvSpPr txBox="1"/>
          <p:nvPr/>
        </p:nvSpPr>
        <p:spPr>
          <a:xfrm>
            <a:off x="571500" y="476250"/>
            <a:ext cx="11601450" cy="48474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2025 Why can’t achieve KPI</a:t>
            </a:r>
            <a:endParaRPr b="1" i="0" sz="3150" u="none" cap="none" strike="noStrike">
              <a:solidFill>
                <a:srgbClr val="004B24"/>
              </a:solidFill>
              <a:latin typeface="Montserrat"/>
              <a:ea typeface="Montserrat"/>
              <a:cs typeface="Montserrat"/>
              <a:sym typeface="Montserrat"/>
            </a:endParaRPr>
          </a:p>
        </p:txBody>
      </p:sp>
      <p:sp>
        <p:nvSpPr>
          <p:cNvPr id="145" name="Google Shape;145;p6"/>
          <p:cNvSpPr/>
          <p:nvPr/>
        </p:nvSpPr>
        <p:spPr>
          <a:xfrm>
            <a:off x="571500" y="106680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 name="Google Shape;146;p6"/>
          <p:cNvSpPr txBox="1"/>
          <p:nvPr/>
        </p:nvSpPr>
        <p:spPr>
          <a:xfrm>
            <a:off x="477479" y="1582994"/>
            <a:ext cx="1123704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sng" cap="none" strike="noStrike">
                <a:solidFill>
                  <a:srgbClr val="000000"/>
                </a:solidFill>
                <a:latin typeface="Arial"/>
                <a:ea typeface="Arial"/>
                <a:cs typeface="Arial"/>
                <a:sym typeface="Arial"/>
              </a:rPr>
              <a:t>Following info MSQ1D890, we did achieve our KPI. TOP A/C report shows 507 TEU ?</a:t>
            </a:r>
            <a:endParaRPr/>
          </a:p>
        </p:txBody>
      </p:sp>
      <p:pic>
        <p:nvPicPr>
          <p:cNvPr descr="A screenshot of a computer screen&#10;&#10;AI-generated content may be incorrect." id="147" name="Google Shape;147;p6"/>
          <p:cNvPicPr preferRelativeResize="0"/>
          <p:nvPr/>
        </p:nvPicPr>
        <p:blipFill rotWithShape="1">
          <a:blip r:embed="rId4">
            <a:alphaModFix/>
          </a:blip>
          <a:srcRect b="0" l="0" r="0" t="0"/>
          <a:stretch/>
        </p:blipFill>
        <p:spPr>
          <a:xfrm>
            <a:off x="571499" y="2512767"/>
            <a:ext cx="11143021" cy="27798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descr="image.png" id="152" name="Google Shape;152;p7"/>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53" name="Google Shape;153;p7"/>
          <p:cNvPicPr preferRelativeResize="0"/>
          <p:nvPr/>
        </p:nvPicPr>
        <p:blipFill rotWithShape="1">
          <a:blip r:embed="rId4">
            <a:alphaModFix/>
          </a:blip>
          <a:srcRect b="0" l="0" r="0" t="0"/>
          <a:stretch/>
        </p:blipFill>
        <p:spPr>
          <a:xfrm>
            <a:off x="571500" y="1238250"/>
            <a:ext cx="11049000" cy="276225"/>
          </a:xfrm>
          <a:prstGeom prst="rect">
            <a:avLst/>
          </a:prstGeom>
          <a:noFill/>
          <a:ln>
            <a:noFill/>
          </a:ln>
        </p:spPr>
      </p:pic>
      <p:pic>
        <p:nvPicPr>
          <p:cNvPr descr="image.png" id="154" name="Google Shape;154;p7"/>
          <p:cNvPicPr preferRelativeResize="0"/>
          <p:nvPr/>
        </p:nvPicPr>
        <p:blipFill rotWithShape="1">
          <a:blip r:embed="rId5">
            <a:alphaModFix/>
          </a:blip>
          <a:srcRect b="0" l="0" r="0" t="0"/>
          <a:stretch/>
        </p:blipFill>
        <p:spPr>
          <a:xfrm>
            <a:off x="571500" y="3771304"/>
            <a:ext cx="11049000" cy="276225"/>
          </a:xfrm>
          <a:prstGeom prst="rect">
            <a:avLst/>
          </a:prstGeom>
          <a:noFill/>
          <a:ln>
            <a:noFill/>
          </a:ln>
        </p:spPr>
      </p:pic>
      <p:graphicFrame>
        <p:nvGraphicFramePr>
          <p:cNvPr id="155" name="Google Shape;155;p7"/>
          <p:cNvGraphicFramePr/>
          <p:nvPr/>
        </p:nvGraphicFramePr>
        <p:xfrm>
          <a:off x="571500" y="1514475"/>
          <a:ext cx="3000000" cy="3000000"/>
        </p:xfrm>
        <a:graphic>
          <a:graphicData uri="http://schemas.openxmlformats.org/drawingml/2006/table">
            <a:tbl>
              <a:tblPr>
                <a:noFill/>
                <a:tableStyleId>{A03B5EE8-B187-46E2-929D-56261DDCBB89}</a:tableStyleId>
              </a:tblPr>
              <a:tblGrid>
                <a:gridCol w="1841400"/>
                <a:gridCol w="1227550"/>
                <a:gridCol w="1227550"/>
                <a:gridCol w="6752500"/>
              </a:tblGrid>
              <a:tr h="413275">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ITEM</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u="none" cap="none" strike="noStrike">
                          <a:solidFill>
                            <a:srgbClr val="FFFFFF"/>
                          </a:solidFill>
                          <a:latin typeface="Roboto"/>
                          <a:ea typeface="Roboto"/>
                          <a:cs typeface="Roboto"/>
                          <a:sym typeface="Roboto"/>
                        </a:rPr>
                        <a:t>5</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u="none" cap="none" strike="noStrike">
                          <a:solidFill>
                            <a:srgbClr val="FFFFFF"/>
                          </a:solidFill>
                          <a:latin typeface="Roboto"/>
                          <a:ea typeface="Roboto"/>
                          <a:cs typeface="Roboto"/>
                          <a:sym typeface="Roboto"/>
                        </a:rPr>
                        <a:t>6 KPI</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Action Plan in 2026</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300" u="none" cap="none" strike="noStrike">
                          <a:solidFill>
                            <a:srgbClr val="333333"/>
                          </a:solidFill>
                          <a:latin typeface="Roboto"/>
                          <a:ea typeface="Roboto"/>
                          <a:cs typeface="Roboto"/>
                          <a:sym typeface="Roboto"/>
                        </a:rPr>
                        <a:t>Storage</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Depends allocation Feeder service, contract is controlled by ELA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300" u="none" cap="none" strike="noStrike">
                          <a:solidFill>
                            <a:srgbClr val="333333"/>
                          </a:solidFill>
                          <a:latin typeface="Roboto"/>
                          <a:ea typeface="Roboto"/>
                          <a:cs typeface="Roboto"/>
                          <a:sym typeface="Roboto"/>
                        </a:rPr>
                        <a:t>Lift on/off</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300" u="none" cap="none" strike="noStrike">
                          <a:solidFill>
                            <a:srgbClr val="333333"/>
                          </a:solidFill>
                          <a:latin typeface="Roboto"/>
                          <a:ea typeface="Roboto"/>
                          <a:cs typeface="Roboto"/>
                          <a:sym typeface="Roboto"/>
                        </a:rPr>
                        <a:t>Reposition</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300" u="none" cap="none" strike="noStrike">
                          <a:solidFill>
                            <a:srgbClr val="333333"/>
                          </a:solidFill>
                          <a:latin typeface="Roboto"/>
                          <a:ea typeface="Roboto"/>
                          <a:cs typeface="Roboto"/>
                          <a:sym typeface="Roboto"/>
                        </a:rPr>
                        <a:t>M &amp; R</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300" u="none" cap="none" strike="noStrike">
                        <a:solidFill>
                          <a:schemeClr val="dk1"/>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bl>
          </a:graphicData>
        </a:graphic>
      </p:graphicFrame>
      <p:sp>
        <p:nvSpPr>
          <p:cNvPr id="156" name="Google Shape;156;p7"/>
          <p:cNvSpPr txBox="1"/>
          <p:nvPr/>
        </p:nvSpPr>
        <p:spPr>
          <a:xfrm>
            <a:off x="571500" y="381000"/>
            <a:ext cx="11601450" cy="52387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ECD / IMD KPI</a:t>
            </a:r>
            <a:endParaRPr b="0" i="0" sz="1400" u="none" cap="none" strike="noStrike">
              <a:solidFill>
                <a:srgbClr val="000000"/>
              </a:solidFill>
              <a:latin typeface="Arial"/>
              <a:ea typeface="Arial"/>
              <a:cs typeface="Arial"/>
              <a:sym typeface="Arial"/>
            </a:endParaRPr>
          </a:p>
        </p:txBody>
      </p:sp>
      <p:sp>
        <p:nvSpPr>
          <p:cNvPr id="157" name="Google Shape;157;p7"/>
          <p:cNvSpPr/>
          <p:nvPr/>
        </p:nvSpPr>
        <p:spPr>
          <a:xfrm>
            <a:off x="571500" y="97155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aphicFrame>
        <p:nvGraphicFramePr>
          <p:cNvPr id="158" name="Google Shape;158;p7"/>
          <p:cNvGraphicFramePr/>
          <p:nvPr/>
        </p:nvGraphicFramePr>
        <p:xfrm>
          <a:off x="571500" y="4047529"/>
          <a:ext cx="3000000" cy="3000000"/>
        </p:xfrm>
        <a:graphic>
          <a:graphicData uri="http://schemas.openxmlformats.org/drawingml/2006/table">
            <a:tbl>
              <a:tblPr>
                <a:noFill/>
                <a:tableStyleId>{A03B5EE8-B187-46E2-929D-56261DDCBB89}</a:tableStyleId>
              </a:tblPr>
              <a:tblGrid>
                <a:gridCol w="1841400"/>
                <a:gridCol w="1227550"/>
                <a:gridCol w="1227550"/>
                <a:gridCol w="6752500"/>
              </a:tblGrid>
              <a:tr h="413275">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ITEM</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u="none" cap="none" strike="noStrike">
                          <a:solidFill>
                            <a:srgbClr val="FFFFFF"/>
                          </a:solidFill>
                          <a:latin typeface="Roboto"/>
                          <a:ea typeface="Roboto"/>
                          <a:cs typeface="Roboto"/>
                          <a:sym typeface="Roboto"/>
                        </a:rPr>
                        <a:t>5</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u="none" cap="none" strike="noStrike">
                          <a:solidFill>
                            <a:srgbClr val="FFFFFF"/>
                          </a:solidFill>
                          <a:latin typeface="Roboto"/>
                          <a:ea typeface="Roboto"/>
                          <a:cs typeface="Roboto"/>
                          <a:sym typeface="Roboto"/>
                        </a:rPr>
                        <a:t>6 KPI</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Action Plan in 2026</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i="0" lang="en-US" sz="1300" u="none" cap="none" strike="noStrike">
                          <a:solidFill>
                            <a:srgbClr val="333333"/>
                          </a:solidFill>
                          <a:latin typeface="Roboto"/>
                          <a:ea typeface="Roboto"/>
                          <a:cs typeface="Roboto"/>
                          <a:sym typeface="Roboto"/>
                        </a:rPr>
                        <a:t>Cost Saving Project</a:t>
                      </a:r>
                      <a:endParaRPr i="0" sz="13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Private terminal, operating on a small sized area, works via concession government, own terms and conditions under which condition LIFO, applicable for all carriers calling Curacao. Terminal does not distinguish between carriers.</a:t>
                      </a:r>
                      <a:endParaRPr/>
                    </a:p>
                    <a:p>
                      <a:pPr indent="0" lvl="0" marL="0" marR="0" rtl="0" algn="l">
                        <a:lnSpc>
                          <a:spcPct val="100000"/>
                        </a:lnSpc>
                        <a:spcBef>
                          <a:spcPts val="0"/>
                        </a:spcBef>
                        <a:spcAft>
                          <a:spcPts val="0"/>
                        </a:spcAft>
                        <a:buClr>
                          <a:srgbClr val="000000"/>
                        </a:buClr>
                        <a:buSzPts val="1000"/>
                        <a:buFont typeface="Arial"/>
                        <a:buNone/>
                      </a:pPr>
                      <a:r>
                        <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i="0" lang="en-US" sz="1300" u="none" cap="none" strike="noStrike">
                          <a:solidFill>
                            <a:srgbClr val="333333"/>
                          </a:solidFill>
                          <a:latin typeface="Roboto"/>
                          <a:ea typeface="Roboto"/>
                          <a:cs typeface="Roboto"/>
                          <a:sym typeface="Roboto"/>
                        </a:rPr>
                        <a:t>90% Onboard </a:t>
                      </a:r>
                      <a:endParaRPr sz="13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i="0" lang="en-US" sz="1300" u="none" cap="none" strike="noStrike">
                          <a:solidFill>
                            <a:srgbClr val="333333"/>
                          </a:solidFill>
                          <a:latin typeface="Roboto"/>
                          <a:ea typeface="Roboto"/>
                          <a:cs typeface="Roboto"/>
                          <a:sym typeface="Roboto"/>
                        </a:rPr>
                        <a:t>within 7 Days</a:t>
                      </a:r>
                      <a:endParaRPr i="0" sz="13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i="0" lang="en-US" sz="1300" u="none" cap="none" strike="noStrike">
                          <a:solidFill>
                            <a:srgbClr val="333333"/>
                          </a:solidFill>
                          <a:latin typeface="Roboto"/>
                          <a:ea typeface="Roboto"/>
                          <a:cs typeface="Roboto"/>
                          <a:sym typeface="Roboto"/>
                        </a:rPr>
                        <a:t>No Personal Negligence</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descr="image.png" id="163" name="Google Shape;163;p8"/>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64" name="Google Shape;164;p8"/>
          <p:cNvPicPr preferRelativeResize="0"/>
          <p:nvPr/>
        </p:nvPicPr>
        <p:blipFill rotWithShape="1">
          <a:blip r:embed="rId4">
            <a:alphaModFix/>
          </a:blip>
          <a:srcRect b="0" l="0" r="0" t="0"/>
          <a:stretch/>
        </p:blipFill>
        <p:spPr>
          <a:xfrm>
            <a:off x="571500" y="1238250"/>
            <a:ext cx="11049000" cy="276225"/>
          </a:xfrm>
          <a:prstGeom prst="rect">
            <a:avLst/>
          </a:prstGeom>
          <a:noFill/>
          <a:ln>
            <a:noFill/>
          </a:ln>
        </p:spPr>
      </p:pic>
      <p:pic>
        <p:nvPicPr>
          <p:cNvPr descr="image.png" id="165" name="Google Shape;165;p8"/>
          <p:cNvPicPr preferRelativeResize="0"/>
          <p:nvPr/>
        </p:nvPicPr>
        <p:blipFill rotWithShape="1">
          <a:blip r:embed="rId5">
            <a:alphaModFix/>
          </a:blip>
          <a:srcRect b="0" l="0" r="0" t="0"/>
          <a:stretch/>
        </p:blipFill>
        <p:spPr>
          <a:xfrm>
            <a:off x="571500" y="3709987"/>
            <a:ext cx="11049000" cy="276225"/>
          </a:xfrm>
          <a:prstGeom prst="rect">
            <a:avLst/>
          </a:prstGeom>
          <a:noFill/>
          <a:ln>
            <a:noFill/>
          </a:ln>
        </p:spPr>
      </p:pic>
      <p:sp>
        <p:nvSpPr>
          <p:cNvPr id="166" name="Google Shape;166;p8"/>
          <p:cNvSpPr txBox="1"/>
          <p:nvPr/>
        </p:nvSpPr>
        <p:spPr>
          <a:xfrm>
            <a:off x="571500" y="381000"/>
            <a:ext cx="11601450" cy="52387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OCD / OPD KPI</a:t>
            </a:r>
            <a:endParaRPr b="0" i="0" sz="1400" u="none" cap="none" strike="noStrike">
              <a:solidFill>
                <a:srgbClr val="000000"/>
              </a:solidFill>
              <a:latin typeface="Arial"/>
              <a:ea typeface="Arial"/>
              <a:cs typeface="Arial"/>
              <a:sym typeface="Arial"/>
            </a:endParaRPr>
          </a:p>
        </p:txBody>
      </p:sp>
      <p:sp>
        <p:nvSpPr>
          <p:cNvPr id="167" name="Google Shape;167;p8"/>
          <p:cNvSpPr/>
          <p:nvPr/>
        </p:nvSpPr>
        <p:spPr>
          <a:xfrm>
            <a:off x="571500" y="97155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aphicFrame>
        <p:nvGraphicFramePr>
          <p:cNvPr id="168" name="Google Shape;168;p8"/>
          <p:cNvGraphicFramePr/>
          <p:nvPr/>
        </p:nvGraphicFramePr>
        <p:xfrm>
          <a:off x="571500" y="1514475"/>
          <a:ext cx="3000000" cy="3000000"/>
        </p:xfrm>
        <a:graphic>
          <a:graphicData uri="http://schemas.openxmlformats.org/drawingml/2006/table">
            <a:tbl>
              <a:tblPr>
                <a:noFill/>
                <a:tableStyleId>{A03B5EE8-B187-46E2-929D-56261DDCBB89}</a:tableStyleId>
              </a:tblPr>
              <a:tblGrid>
                <a:gridCol w="1841400"/>
                <a:gridCol w="1227550"/>
                <a:gridCol w="1227550"/>
                <a:gridCol w="6752500"/>
              </a:tblGrid>
              <a:tr h="413275">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ITEM</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u="none" cap="none" strike="noStrike">
                          <a:solidFill>
                            <a:srgbClr val="FFFFFF"/>
                          </a:solidFill>
                          <a:latin typeface="Roboto"/>
                          <a:ea typeface="Roboto"/>
                          <a:cs typeface="Roboto"/>
                          <a:sym typeface="Roboto"/>
                        </a:rPr>
                        <a:t>5</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u="none" cap="none" strike="noStrike">
                          <a:solidFill>
                            <a:srgbClr val="FFFFFF"/>
                          </a:solidFill>
                          <a:latin typeface="Roboto"/>
                          <a:ea typeface="Roboto"/>
                          <a:cs typeface="Roboto"/>
                          <a:sym typeface="Roboto"/>
                        </a:rPr>
                        <a:t>6 KPI</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Action Plan in 2026</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300" u="none" cap="none" strike="noStrike">
                          <a:solidFill>
                            <a:srgbClr val="333333"/>
                          </a:solidFill>
                          <a:latin typeface="Roboto"/>
                          <a:ea typeface="Roboto"/>
                          <a:cs typeface="Roboto"/>
                          <a:sym typeface="Roboto"/>
                        </a:rPr>
                        <a:t>BOA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No EMC vessel</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300" u="none" cap="none" strike="noStrike">
                          <a:solidFill>
                            <a:srgbClr val="333333"/>
                          </a:solidFill>
                          <a:latin typeface="Roboto"/>
                          <a:ea typeface="Roboto"/>
                          <a:cs typeface="Roboto"/>
                          <a:sym typeface="Roboto"/>
                        </a:rPr>
                        <a:t>Port Stay</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chemeClr val="dk1"/>
                        </a:buClr>
                        <a:buSzPts val="1000"/>
                        <a:buFont typeface="Arial"/>
                        <a:buNone/>
                      </a:pPr>
                      <a:r>
                        <a:rPr lang="en-US" sz="1300" u="none" cap="none" strike="noStrike">
                          <a:solidFill>
                            <a:schemeClr val="dk1"/>
                          </a:solidFill>
                          <a:latin typeface="Roboto"/>
                          <a:ea typeface="Roboto"/>
                          <a:cs typeface="Roboto"/>
                          <a:sym typeface="Roboto"/>
                        </a:rPr>
                        <a:t>No EMC vessel</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lang="en-US" sz="1300" u="none" cap="none" strike="noStrike">
                          <a:latin typeface="Roboto"/>
                          <a:ea typeface="Roboto"/>
                          <a:cs typeface="Roboto"/>
                          <a:sym typeface="Roboto"/>
                        </a:rPr>
                        <a:t>Productivity</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300" u="none" cap="none" strike="noStrike">
                          <a:solidFill>
                            <a:schemeClr val="dk1"/>
                          </a:solidFill>
                          <a:latin typeface="Roboto"/>
                          <a:ea typeface="Roboto"/>
                          <a:cs typeface="Roboto"/>
                          <a:sym typeface="Roboto"/>
                        </a:rPr>
                        <a:t>No EMC vessel</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169" name="Google Shape;169;p8"/>
          <p:cNvGraphicFramePr/>
          <p:nvPr/>
        </p:nvGraphicFramePr>
        <p:xfrm>
          <a:off x="571500" y="3986212"/>
          <a:ext cx="3000000" cy="3000000"/>
        </p:xfrm>
        <a:graphic>
          <a:graphicData uri="http://schemas.openxmlformats.org/drawingml/2006/table">
            <a:tbl>
              <a:tblPr>
                <a:noFill/>
                <a:tableStyleId>{A03B5EE8-B187-46E2-929D-56261DDCBB89}</a:tableStyleId>
              </a:tblPr>
              <a:tblGrid>
                <a:gridCol w="1841400"/>
                <a:gridCol w="1227550"/>
                <a:gridCol w="1227550"/>
                <a:gridCol w="6752500"/>
              </a:tblGrid>
              <a:tr h="413275">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ITEM</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u="none" cap="none" strike="noStrike">
                          <a:solidFill>
                            <a:srgbClr val="FFFFFF"/>
                          </a:solidFill>
                          <a:latin typeface="Roboto"/>
                          <a:ea typeface="Roboto"/>
                          <a:cs typeface="Roboto"/>
                          <a:sym typeface="Roboto"/>
                        </a:rPr>
                        <a:t>5</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u="none" cap="none" strike="noStrike">
                          <a:solidFill>
                            <a:srgbClr val="FFFFFF"/>
                          </a:solidFill>
                          <a:latin typeface="Roboto"/>
                          <a:ea typeface="Roboto"/>
                          <a:cs typeface="Roboto"/>
                          <a:sym typeface="Roboto"/>
                        </a:rPr>
                        <a:t>6 KPI</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Action Plan in 2026</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i="0" lang="en-US" sz="1300" u="none" cap="none" strike="noStrike">
                          <a:solidFill>
                            <a:srgbClr val="333333"/>
                          </a:solidFill>
                          <a:latin typeface="Roboto"/>
                          <a:ea typeface="Roboto"/>
                          <a:cs typeface="Roboto"/>
                          <a:sym typeface="Roboto"/>
                        </a:rPr>
                        <a:t>Incentive</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When related terminal, private terminal works via concession, own rates, terms and conditions applicable for all carriers calling Curacao. </a:t>
                      </a:r>
                      <a:endParaRPr/>
                    </a:p>
                    <a:p>
                      <a:pPr indent="0" lvl="0" marL="0" marR="0" rtl="0" algn="l">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 </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3275">
                <a:tc>
                  <a:txBody>
                    <a:bodyPr/>
                    <a:lstStyle/>
                    <a:p>
                      <a:pPr indent="0" lvl="0" marL="0" marR="0" rtl="0" algn="ctr">
                        <a:lnSpc>
                          <a:spcPct val="100000"/>
                        </a:lnSpc>
                        <a:spcBef>
                          <a:spcPts val="0"/>
                        </a:spcBef>
                        <a:spcAft>
                          <a:spcPts val="0"/>
                        </a:spcAft>
                        <a:buClr>
                          <a:srgbClr val="000000"/>
                        </a:buClr>
                        <a:buSzPts val="1300"/>
                        <a:buFont typeface="Arial"/>
                        <a:buNone/>
                      </a:pPr>
                      <a:r>
                        <a:rPr i="0" lang="en-US" sz="1300" u="none" cap="none" strike="noStrike">
                          <a:solidFill>
                            <a:srgbClr val="333333"/>
                          </a:solidFill>
                          <a:latin typeface="Roboto"/>
                          <a:ea typeface="Roboto"/>
                          <a:cs typeface="Roboto"/>
                          <a:sym typeface="Roboto"/>
                        </a:rPr>
                        <a:t>Empty Storage</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i="0" lang="en-US" sz="1300" u="none" cap="none" strike="noStrike">
                          <a:solidFill>
                            <a:srgbClr val="333333"/>
                          </a:solidFill>
                          <a:latin typeface="Roboto"/>
                          <a:ea typeface="Roboto"/>
                          <a:cs typeface="Roboto"/>
                          <a:sym typeface="Roboto"/>
                        </a:rPr>
                        <a:t>Rate Reduction</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Terminal does not distinguish between carriers.</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descr="image.png" id="174" name="Google Shape;174;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5" name="Google Shape;175;p9"/>
          <p:cNvSpPr txBox="1"/>
          <p:nvPr/>
        </p:nvSpPr>
        <p:spPr>
          <a:xfrm>
            <a:off x="295275" y="1796355"/>
            <a:ext cx="11601450" cy="838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FFFFFF"/>
                </a:solidFill>
                <a:latin typeface="Montserrat"/>
                <a:ea typeface="Montserrat"/>
                <a:cs typeface="Montserrat"/>
                <a:sym typeface="Montserrat"/>
              </a:rPr>
              <a:t>2026 Strategy</a:t>
            </a:r>
            <a:endParaRPr b="0" i="0" sz="1400" u="none" cap="none" strike="noStrike">
              <a:solidFill>
                <a:srgbClr val="000000"/>
              </a:solidFill>
              <a:latin typeface="Arial"/>
              <a:ea typeface="Arial"/>
              <a:cs typeface="Arial"/>
              <a:sym typeface="Arial"/>
            </a:endParaRPr>
          </a:p>
        </p:txBody>
      </p:sp>
      <p:sp>
        <p:nvSpPr>
          <p:cNvPr id="176" name="Google Shape;176;p9"/>
          <p:cNvSpPr txBox="1"/>
          <p:nvPr/>
        </p:nvSpPr>
        <p:spPr>
          <a:xfrm>
            <a:off x="571500" y="3091755"/>
            <a:ext cx="11049000" cy="426690"/>
          </a:xfrm>
          <a:prstGeom prst="rect">
            <a:avLst/>
          </a:prstGeom>
          <a:noFill/>
          <a:ln>
            <a:noFill/>
          </a:ln>
        </p:spPr>
        <p:txBody>
          <a:bodyPr anchorCtr="0" anchor="t" bIns="0" lIns="0" spcFirstLastPara="1" rIns="0" wrap="square" tIns="0">
            <a:spAutoFit/>
          </a:bodyPr>
          <a:lstStyle/>
          <a:p>
            <a:pPr indent="0" lvl="0" marL="0" marR="0" rtl="0" algn="ctr">
              <a:lnSpc>
                <a:spcPct val="159952"/>
              </a:lnSpc>
              <a:spcBef>
                <a:spcPts val="0"/>
              </a:spcBef>
              <a:spcAft>
                <a:spcPts val="0"/>
              </a:spcAft>
              <a:buClr>
                <a:srgbClr val="000000"/>
              </a:buClr>
              <a:buSzPts val="2100"/>
              <a:buFont typeface="Arial"/>
              <a:buNone/>
            </a:pPr>
            <a:r>
              <a:rPr b="0" i="0" lang="en-US" sz="2100" u="none" cap="none" strike="noStrike">
                <a:solidFill>
                  <a:srgbClr val="86EFAC"/>
                </a:solidFill>
                <a:latin typeface="Roboto Light"/>
                <a:ea typeface="Roboto Light"/>
                <a:cs typeface="Roboto Light"/>
                <a:sym typeface="Roboto Light"/>
              </a:rPr>
              <a:t>How to Achieve KPI Goals</a:t>
            </a:r>
            <a:endParaRPr b="0" i="0" sz="1400" u="none" cap="none" strike="noStrike">
              <a:solidFill>
                <a:srgbClr val="000000"/>
              </a:solidFill>
              <a:latin typeface="Arial"/>
              <a:ea typeface="Arial"/>
              <a:cs typeface="Arial"/>
              <a:sym typeface="Arial"/>
            </a:endParaRPr>
          </a:p>
        </p:txBody>
      </p:sp>
      <p:pic>
        <p:nvPicPr>
          <p:cNvPr descr="image.png" id="177" name="Google Shape;177;p9"/>
          <p:cNvPicPr preferRelativeResize="0"/>
          <p:nvPr/>
        </p:nvPicPr>
        <p:blipFill rotWithShape="1">
          <a:blip r:embed="rId4">
            <a:alphaModFix/>
          </a:blip>
          <a:srcRect b="0" l="0" r="0" t="0"/>
          <a:stretch/>
        </p:blipFill>
        <p:spPr>
          <a:xfrm>
            <a:off x="5762625" y="4204245"/>
            <a:ext cx="666750" cy="762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Vincent Levering</dc:creator>
</cp:coreProperties>
</file>