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Inter Light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Roboto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41AFD2-D297-44D9-BCE0-F128CBA07D23}">
  <a:tblStyle styleId="{D041AFD2-D297-44D9-BCE0-F128CBA07D2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InterLight-bold.fntdata"/><Relationship Id="rId21" Type="http://schemas.openxmlformats.org/officeDocument/2006/relationships/font" Target="fonts/InterLight-regular.fntdata"/><Relationship Id="rId24" Type="http://schemas.openxmlformats.org/officeDocument/2006/relationships/font" Target="fonts/InterLight-boldItalic.fntdata"/><Relationship Id="rId23" Type="http://schemas.openxmlformats.org/officeDocument/2006/relationships/font" Target="fonts/Inter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RobotoLight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RobotoLight-italic.fntdata"/><Relationship Id="rId12" Type="http://schemas.openxmlformats.org/officeDocument/2006/relationships/slide" Target="slides/slide6.xml"/><Relationship Id="rId34" Type="http://schemas.openxmlformats.org/officeDocument/2006/relationships/font" Target="fonts/RobotoLight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RobotoLigh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6f7e21fd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6f7e21fd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6f7e21fd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c6f7e21f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6f7e21fd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3c6f7e21fdd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6f7e21fdd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6f7e21f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6f7e21fdd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c6f7e21fd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1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143000" y="2206972"/>
            <a:ext cx="6400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Business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143000" y="3216622"/>
            <a:ext cx="6096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2E8F0"/>
                </a:solidFill>
                <a:latin typeface="Inter Light"/>
                <a:ea typeface="Inter Light"/>
                <a:cs typeface="Inter Light"/>
                <a:sym typeface="Inter Light"/>
              </a:rPr>
              <a:t>2026 LATIN AMERICA AGENCY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38250"/>
            <a:ext cx="110490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5" name="Google Shape;17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71304"/>
            <a:ext cx="11049000" cy="276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6" name="Google Shape;176;p22"/>
          <p:cNvGraphicFramePr/>
          <p:nvPr/>
        </p:nvGraphicFramePr>
        <p:xfrm>
          <a:off x="571500" y="151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{D041AFD2-D297-44D9-BCE0-F128CBA07D23}</a:tableStyleId>
              </a:tblPr>
              <a:tblGrid>
                <a:gridCol w="1841400"/>
                <a:gridCol w="1227550"/>
                <a:gridCol w="1227550"/>
                <a:gridCol w="675250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KPI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Storage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Lift on/off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Full - $156.68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Empty - $150.93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Full - $161.38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Empty - $155.46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TERMINAL CONTRACT IS NEGOTIATED DIRECTLY WITH TPE</a:t>
                      </a: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  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Reposition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 &amp; R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2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ECD / IMD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9" name="Google Shape;179;p22"/>
          <p:cNvGraphicFramePr/>
          <p:nvPr/>
        </p:nvGraphicFramePr>
        <p:xfrm>
          <a:off x="571500" y="40475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{D041AFD2-D297-44D9-BCE0-F128CBA07D23}</a:tableStyleId>
              </a:tblPr>
              <a:tblGrid>
                <a:gridCol w="1841400"/>
                <a:gridCol w="1227550"/>
                <a:gridCol w="1227550"/>
                <a:gridCol w="675250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KPI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Saving Project</a:t>
                      </a:r>
                      <a:endParaRPr i="0" sz="13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90% Onboard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within 7 Days</a:t>
                      </a:r>
                      <a:endParaRPr i="0" sz="13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Personal Negligence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5" name="Google Shape;18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38250"/>
            <a:ext cx="110490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6" name="Google Shape;18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09987"/>
            <a:ext cx="110490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OCD / OPD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9" name="Google Shape;189;p23"/>
          <p:cNvGraphicFramePr/>
          <p:nvPr/>
        </p:nvGraphicFramePr>
        <p:xfrm>
          <a:off x="571500" y="151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{D041AFD2-D297-44D9-BCE0-F128CBA07D23}</a:tableStyleId>
              </a:tblPr>
              <a:tblGrid>
                <a:gridCol w="1655850"/>
                <a:gridCol w="1103850"/>
                <a:gridCol w="1103850"/>
                <a:gridCol w="718545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KPI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BOA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 coordination with ELA / Terminal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 Stay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94.20%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94.20%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 coordination with ELA / Terminal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Productivity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45.59%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58.71%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 coordination with ELA / Terminal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0" name="Google Shape;190;p23"/>
          <p:cNvGraphicFramePr/>
          <p:nvPr/>
        </p:nvGraphicFramePr>
        <p:xfrm>
          <a:off x="571500" y="3986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{D041AFD2-D297-44D9-BCE0-F128CBA07D23}</a:tableStyleId>
              </a:tblPr>
              <a:tblGrid>
                <a:gridCol w="1841400"/>
                <a:gridCol w="1227550"/>
                <a:gridCol w="1227550"/>
                <a:gridCol w="675250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KPI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Incentive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Empty Storage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EMPTY STORAGE AT PR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Rate Reduction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EMPTY STORAGE AT PR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5" name="Google Shape;1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/>
        </p:nvSpPr>
        <p:spPr>
          <a:xfrm>
            <a:off x="295275" y="1796355"/>
            <a:ext cx="116014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2026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571500" y="3091755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86EFAC"/>
                </a:solidFill>
                <a:latin typeface="Roboto Light"/>
                <a:ea typeface="Roboto Light"/>
                <a:cs typeface="Roboto Light"/>
                <a:sym typeface="Roboto Light"/>
              </a:rPr>
              <a:t>How to Achieve KPI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98" name="Google Shape;19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2625" y="4204245"/>
            <a:ext cx="6667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571500" y="47625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HOW TO ACHIEVE 2026 OWN SQ?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6" name="Google Shape;206;p25"/>
          <p:cNvGraphicFramePr/>
          <p:nvPr/>
        </p:nvGraphicFramePr>
        <p:xfrm>
          <a:off x="2549799" y="3000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{D041AFD2-D297-44D9-BCE0-F128CBA07D23}</a:tableStyleId>
              </a:tblPr>
              <a:tblGrid>
                <a:gridCol w="2401350"/>
                <a:gridCol w="1145075"/>
              </a:tblGrid>
              <a:tr h="45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Trade / BCC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Target (Year)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F.E. – PR (618)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8,172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pic>
        <p:nvPicPr>
          <p:cNvPr descr="image.png" id="207" name="Google Shape;2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050" y="2495698"/>
            <a:ext cx="3555950" cy="361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25"/>
          <p:cNvGraphicFramePr/>
          <p:nvPr/>
        </p:nvGraphicFramePr>
        <p:xfrm>
          <a:off x="6296250" y="3000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{D041AFD2-D297-44D9-BCE0-F128CBA07D23}</a:tableStyleId>
              </a:tblPr>
              <a:tblGrid>
                <a:gridCol w="2390925"/>
                <a:gridCol w="1155500"/>
              </a:tblGrid>
              <a:tr h="45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Trade / BCC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Target (Year)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 – CARI (</a:t>
                      </a:r>
                      <a:r>
                        <a:rPr lang="en-US" sz="12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CC</a:t>
                      </a: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b="0" i="0" sz="12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780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pic>
        <p:nvPicPr>
          <p:cNvPr descr="image.png" id="209" name="Google Shape;20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250" y="2495698"/>
            <a:ext cx="3556099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25" y="0"/>
            <a:ext cx="12027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1905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997175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1250" y="30118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75" y="41740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7750" y="2089844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724025" y="2020341"/>
            <a:ext cx="17802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724024" y="2296566"/>
            <a:ext cx="2512997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GDP Forecast , Inflation , USA Tariff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1" name="Google Shape;10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8450" y="2089844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343775" y="2020341"/>
            <a:ext cx="18002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Cargo 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343775" y="2296566"/>
            <a:ext cx="1714500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Import/Export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4" name="Google Shape;10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870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724025" y="3073747"/>
            <a:ext cx="229028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724025" y="3349972"/>
            <a:ext cx="2181225" cy="45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Performance Review (LAD/EGA/ELA)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7" name="Google Shape;10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4845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7343775" y="3073747"/>
            <a:ext cx="181022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Operations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343775" y="3349972"/>
            <a:ext cx="2216684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ECD/IMD &amp; OCD/OPD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0" name="Google Shape;110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57625" y="444356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4533900" y="4374059"/>
            <a:ext cx="115014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2026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4533900" y="4650284"/>
            <a:ext cx="1095375" cy="186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Strategy &amp; 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9371" r="0" t="25395"/>
          <a:stretch/>
        </p:blipFill>
        <p:spPr>
          <a:xfrm>
            <a:off x="571500" y="710423"/>
            <a:ext cx="11048998" cy="57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295200" y="0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571500" y="1114425"/>
            <a:ext cx="11049000" cy="192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571500" y="16321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571500" y="1409100"/>
            <a:ext cx="1139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25" y="710425"/>
            <a:ext cx="12147175" cy="613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700" y="0"/>
            <a:ext cx="12246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9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571500" y="476250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2025/2026 COUNTRY CARGO FLOW STATUS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659450" y="1491250"/>
            <a:ext cx="10017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</a:rPr>
              <a:t>•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Cargo increased in 2025 in comparison to 2024 mainly due to stronger demand , higher retail imports and shippers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frontloading cargo to avoid potential tariff increases.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</a:rPr>
              <a:t>•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cargo increased and EMC remains top carrier, EMC own cargo decreased in comparison to 2024.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</a:rPr>
              <a:t>•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is mostly due to inconsistent service which caused major cargo loss at beginning of the year.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1138575" y="961050"/>
            <a:ext cx="1072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</a:rPr>
              <a:t>MARKET SHARE FAR EAST TO PUERTO RICO</a:t>
            </a:r>
            <a:endParaRPr sz="1000"/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00" y="2861400"/>
            <a:ext cx="11841776" cy="39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5875"/>
            <a:ext cx="12039600" cy="53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0375219" cy="10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625" y="250955"/>
            <a:ext cx="12191998" cy="82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896" y="1855546"/>
            <a:ext cx="3444954" cy="15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p19"/>
          <p:cNvGraphicFramePr/>
          <p:nvPr/>
        </p:nvGraphicFramePr>
        <p:xfrm>
          <a:off x="571500" y="27908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{D041AFD2-D297-44D9-BCE0-F128CBA07D23}</a:tableStyleId>
              </a:tblPr>
              <a:tblGrid>
                <a:gridCol w="3311725"/>
                <a:gridCol w="2207875"/>
                <a:gridCol w="2759875"/>
                <a:gridCol w="2760025"/>
              </a:tblGrid>
              <a:tr h="52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Trade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OWN SQ KPI (Year)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ACTUAL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F.E. – PR (618)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9,848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7,869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</a:t>
                      </a:r>
                      <a:r>
                        <a:rPr b="0" i="0" lang="en-US" sz="135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0" i="0" sz="135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3" name="Google Shape;153;p19"/>
          <p:cNvSpPr txBox="1"/>
          <p:nvPr/>
        </p:nvSpPr>
        <p:spPr>
          <a:xfrm>
            <a:off x="571500" y="47625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 PERFORMANCE (LAD)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1966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p21"/>
          <p:cNvGraphicFramePr/>
          <p:nvPr/>
        </p:nvGraphicFramePr>
        <p:xfrm>
          <a:off x="576250" y="26403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{D041AFD2-D297-44D9-BCE0-F128CBA07D23}</a:tableStyleId>
              </a:tblPr>
              <a:tblGrid>
                <a:gridCol w="3311725"/>
                <a:gridCol w="2207875"/>
                <a:gridCol w="2759875"/>
                <a:gridCol w="2760025"/>
              </a:tblGrid>
              <a:tr h="44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Trade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OWN SQ KPI (Year)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ACTUAL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4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 – </a:t>
                      </a:r>
                      <a:r>
                        <a:rPr lang="en-US" sz="12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CARI</a:t>
                      </a: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(</a:t>
                      </a:r>
                      <a:r>
                        <a:rPr lang="en-US" sz="12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CC</a:t>
                      </a: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705 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468 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66</a:t>
                      </a: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0" i="0" sz="12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166" name="Google Shape;166;p21"/>
          <p:cNvSpPr txBox="1"/>
          <p:nvPr/>
        </p:nvSpPr>
        <p:spPr>
          <a:xfrm>
            <a:off x="571500" y="47625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 PERFORMANCE (EGA)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571500" y="5675575"/>
            <a:ext cx="759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●"/>
            </a:pPr>
            <a:r>
              <a:rPr i="1" lang="en-US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CC trade based on 47 CAN sailings, 48 CAC sailings, 28 CAJ sailings, and 43 CAW sailings.</a:t>
            </a:r>
            <a:endParaRPr i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