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Inter Light"/>
      <p:regular r:id="rId25"/>
      <p:bold r:id="rId26"/>
      <p:italic r:id="rId27"/>
      <p:boldItalic r:id="rId28"/>
    </p:embeddedFont>
    <p:embeddedFont>
      <p:font typeface="Roboto"/>
      <p:regular r:id="rId29"/>
      <p:bold r:id="rId30"/>
      <p:italic r:id="rId31"/>
      <p:boldItalic r:id="rId32"/>
    </p:embeddedFont>
    <p:embeddedFont>
      <p:font typeface="Montserrat"/>
      <p:regular r:id="rId33"/>
      <p:bold r:id="rId34"/>
      <p:italic r:id="rId35"/>
      <p:boldItalic r:id="rId36"/>
    </p:embeddedFont>
    <p:embeddedFont>
      <p:font typeface="Roboto SemiBold"/>
      <p:regular r:id="rId37"/>
      <p:bold r:id="rId38"/>
      <p:italic r:id="rId39"/>
      <p:boldItalic r:id="rId40"/>
    </p:embeddedFont>
    <p:embeddedFont>
      <p:font typeface="Roboto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5" roundtripDataSignature="AMtx7mgVDuSKlj7Uu0KfoTzWAawCKSeY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F1307E-C928-452A-B00F-A7F53F6D55D1}">
  <a:tblStyle styleId="{16F1307E-C928-452A-B00F-A7F53F6D55D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emiBold-boldItalic.fntdata"/><Relationship Id="rId20" Type="http://schemas.openxmlformats.org/officeDocument/2006/relationships/slide" Target="slides/slide14.xml"/><Relationship Id="rId42" Type="http://schemas.openxmlformats.org/officeDocument/2006/relationships/font" Target="fonts/RobotoLight-bold.fntdata"/><Relationship Id="rId41" Type="http://schemas.openxmlformats.org/officeDocument/2006/relationships/font" Target="fonts/RobotoLight-regular.fntdata"/><Relationship Id="rId22" Type="http://schemas.openxmlformats.org/officeDocument/2006/relationships/slide" Target="slides/slide16.xml"/><Relationship Id="rId44" Type="http://schemas.openxmlformats.org/officeDocument/2006/relationships/font" Target="fonts/RobotoLight-boldItalic.fntdata"/><Relationship Id="rId21" Type="http://schemas.openxmlformats.org/officeDocument/2006/relationships/slide" Target="slides/slide15.xml"/><Relationship Id="rId43" Type="http://schemas.openxmlformats.org/officeDocument/2006/relationships/font" Target="fonts/RobotoLight-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InterLight-bold.fntdata"/><Relationship Id="rId25" Type="http://schemas.openxmlformats.org/officeDocument/2006/relationships/font" Target="fonts/InterLight-regular.fntdata"/><Relationship Id="rId28" Type="http://schemas.openxmlformats.org/officeDocument/2006/relationships/font" Target="fonts/InterLight-boldItalic.fntdata"/><Relationship Id="rId27" Type="http://schemas.openxmlformats.org/officeDocument/2006/relationships/font" Target="fonts/Inter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Montserrat-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Montserrat-italic.fntdata"/><Relationship Id="rId12" Type="http://schemas.openxmlformats.org/officeDocument/2006/relationships/slide" Target="slides/slide6.xml"/><Relationship Id="rId34" Type="http://schemas.openxmlformats.org/officeDocument/2006/relationships/font" Target="fonts/Montserrat-bold.fntdata"/><Relationship Id="rId15" Type="http://schemas.openxmlformats.org/officeDocument/2006/relationships/slide" Target="slides/slide9.xml"/><Relationship Id="rId37" Type="http://schemas.openxmlformats.org/officeDocument/2006/relationships/font" Target="fonts/RobotoSemiBold-regular.fntdata"/><Relationship Id="rId14" Type="http://schemas.openxmlformats.org/officeDocument/2006/relationships/slide" Target="slides/slide8.xml"/><Relationship Id="rId36" Type="http://schemas.openxmlformats.org/officeDocument/2006/relationships/font" Target="fonts/Montserrat-boldItalic.fntdata"/><Relationship Id="rId17" Type="http://schemas.openxmlformats.org/officeDocument/2006/relationships/slide" Target="slides/slide11.xml"/><Relationship Id="rId39" Type="http://schemas.openxmlformats.org/officeDocument/2006/relationships/font" Target="fonts/RobotoSemiBold-italic.fntdata"/><Relationship Id="rId16" Type="http://schemas.openxmlformats.org/officeDocument/2006/relationships/slide" Target="slides/slide10.xml"/><Relationship Id="rId38" Type="http://schemas.openxmlformats.org/officeDocument/2006/relationships/font" Target="fonts/RobotoSemiBol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p:nvPr>
            <p:ph idx="2" type="pic"/>
          </p:nvPr>
        </p:nvSpPr>
        <p:spPr>
          <a:xfrm>
            <a:off x="1792288" y="612775"/>
            <a:ext cx="5486400" cy="4114800"/>
          </a:xfrm>
          <a:prstGeom prst="rect">
            <a:avLst/>
          </a:prstGeom>
          <a:noFill/>
          <a:ln>
            <a:noFill/>
          </a:ln>
        </p:spPr>
      </p:sp>
      <p:sp>
        <p:nvSpPr>
          <p:cNvPr id="64" name="Google Shape;64;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png"/><Relationship Id="rId11" Type="http://schemas.openxmlformats.org/officeDocument/2006/relationships/image" Target="../media/image6.png"/><Relationship Id="rId10" Type="http://schemas.openxmlformats.org/officeDocument/2006/relationships/image" Target="../media/image22.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
          <p:cNvPicPr preferRelativeResize="0"/>
          <p:nvPr/>
        </p:nvPicPr>
        <p:blipFill rotWithShape="1">
          <a:blip r:embed="rId4">
            <a:alphaModFix/>
          </a:blip>
          <a:srcRect b="0" l="0" r="0" t="0"/>
          <a:stretch/>
        </p:blipFill>
        <p:spPr>
          <a:xfrm>
            <a:off x="0" y="-1"/>
            <a:ext cx="12192000" cy="6857999"/>
          </a:xfrm>
          <a:prstGeom prst="rect">
            <a:avLst/>
          </a:prstGeom>
          <a:noFill/>
          <a:ln>
            <a:noFill/>
          </a:ln>
        </p:spPr>
      </p:pic>
      <p:sp>
        <p:nvSpPr>
          <p:cNvPr id="86" name="Google Shape;86;p1"/>
          <p:cNvSpPr txBox="1"/>
          <p:nvPr/>
        </p:nvSpPr>
        <p:spPr>
          <a:xfrm>
            <a:off x="1143000" y="2206972"/>
            <a:ext cx="6400800" cy="7429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Montserrat"/>
                <a:ea typeface="Montserrat"/>
                <a:cs typeface="Montserrat"/>
                <a:sym typeface="Montserrat"/>
              </a:rPr>
              <a:t>Business Report</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1143000" y="3216622"/>
            <a:ext cx="6096000" cy="32310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Clr>
                <a:srgbClr val="000000"/>
              </a:buClr>
              <a:buSzPts val="2100"/>
              <a:buFont typeface="Arial"/>
              <a:buNone/>
            </a:pPr>
            <a:r>
              <a:rPr b="0" i="0" lang="en-US" sz="2100" u="none" cap="none" strike="noStrike">
                <a:solidFill>
                  <a:srgbClr val="E2E8F0"/>
                </a:solidFill>
                <a:latin typeface="Inter Light"/>
                <a:ea typeface="Inter Light"/>
                <a:cs typeface="Inter Light"/>
                <a:sym typeface="Inter Light"/>
              </a:rPr>
              <a:t>2026 LATIN AMERICA AGENCY MEETING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image.png" id="184" name="Google Shape;184;p10"/>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85" name="Google Shape;185;p10"/>
          <p:cNvGraphicFramePr/>
          <p:nvPr/>
        </p:nvGraphicFramePr>
        <p:xfrm>
          <a:off x="571500" y="2614612"/>
          <a:ext cx="3000000" cy="3000000"/>
        </p:xfrm>
        <a:graphic>
          <a:graphicData uri="http://schemas.openxmlformats.org/drawingml/2006/table">
            <a:tbl>
              <a:tblPr>
                <a:noFill/>
                <a:tableStyleId>{16F1307E-C928-452A-B00F-A7F53F6D55D1}</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DO – WCCA/CARO (CB)</a:t>
                      </a:r>
                      <a:endParaRPr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52</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12</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23</a:t>
                      </a:r>
                      <a:r>
                        <a:rPr b="0" i="0" lang="en-US" sz="1200" u="none" cap="none" strike="noStrike">
                          <a:solidFill>
                            <a:srgbClr val="333333"/>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86" name="Google Shape;186;p10"/>
          <p:cNvSpPr txBox="1"/>
          <p:nvPr/>
        </p:nvSpPr>
        <p:spPr>
          <a:xfrm>
            <a:off x="571500" y="47625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(ELA)</a:t>
            </a:r>
            <a:endParaRPr b="1" i="0" sz="3150" u="none" cap="none" strike="noStrike">
              <a:solidFill>
                <a:srgbClr val="004B24"/>
              </a:solidFill>
              <a:latin typeface="Montserrat"/>
              <a:ea typeface="Montserrat"/>
              <a:cs typeface="Montserrat"/>
              <a:sym typeface="Montserrat"/>
            </a:endParaRPr>
          </a:p>
        </p:txBody>
      </p:sp>
      <p:sp>
        <p:nvSpPr>
          <p:cNvPr id="187" name="Google Shape;187;p10"/>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image.png" id="192" name="Google Shape;192;p11"/>
          <p:cNvPicPr preferRelativeResize="0"/>
          <p:nvPr/>
        </p:nvPicPr>
        <p:blipFill rotWithShape="1">
          <a:blip r:embed="rId3">
            <a:alphaModFix/>
          </a:blip>
          <a:srcRect b="0" l="0" r="0" t="0"/>
          <a:stretch/>
        </p:blipFill>
        <p:spPr>
          <a:xfrm>
            <a:off x="0" y="-74341"/>
            <a:ext cx="12192000" cy="6932341"/>
          </a:xfrm>
          <a:prstGeom prst="rect">
            <a:avLst/>
          </a:prstGeom>
          <a:noFill/>
          <a:ln>
            <a:noFill/>
          </a:ln>
        </p:spPr>
      </p:pic>
      <p:sp>
        <p:nvSpPr>
          <p:cNvPr id="193" name="Google Shape;193;p11"/>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Why can’t achieve KPI</a:t>
            </a:r>
            <a:endParaRPr b="1" i="0" sz="3150" u="none" cap="none" strike="noStrike">
              <a:solidFill>
                <a:srgbClr val="004B24"/>
              </a:solidFill>
              <a:latin typeface="Montserrat"/>
              <a:ea typeface="Montserrat"/>
              <a:cs typeface="Montserrat"/>
              <a:sym typeface="Montserrat"/>
            </a:endParaRPr>
          </a:p>
        </p:txBody>
      </p:sp>
      <p:sp>
        <p:nvSpPr>
          <p:cNvPr id="194" name="Google Shape;194;p11"/>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11"/>
          <p:cNvSpPr txBox="1"/>
          <p:nvPr/>
        </p:nvSpPr>
        <p:spPr>
          <a:xfrm>
            <a:off x="5767041" y="2882819"/>
            <a:ext cx="5846953"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This is a very low‑volume trade lane, with only 142 TEUs moved from January to November 2025—a 48% drop from the 274 TEUs recorded in the same period of 2024. The LAE Service has also been unstable over the past two to three years. Although we have one regular customer shipping to Corinto and Acajutla, the BCC has reported several service interruptions to both ports.</a:t>
            </a:r>
            <a:endParaRPr/>
          </a:p>
          <a:p>
            <a:pPr indent="0" lvl="0" marL="0" marR="0" rtl="0" algn="l">
              <a:lnSpc>
                <a:spcPct val="100000"/>
              </a:lnSpc>
              <a:spcBef>
                <a:spcPts val="0"/>
              </a:spcBef>
              <a:spcAft>
                <a:spcPts val="0"/>
              </a:spcAft>
              <a:buNone/>
            </a:pPr>
            <a:r>
              <a:t/>
            </a:r>
            <a:endParaRPr b="0" i="0" sz="1400" u="none" cap="none" strike="noStrike">
              <a:solidFill>
                <a:srgbClr val="004B24"/>
              </a:solidFill>
              <a:latin typeface="Arial"/>
              <a:ea typeface="Arial"/>
              <a:cs typeface="Arial"/>
              <a:sym typeface="Arial"/>
            </a:endParaRPr>
          </a:p>
        </p:txBody>
      </p:sp>
      <p:graphicFrame>
        <p:nvGraphicFramePr>
          <p:cNvPr id="196" name="Google Shape;196;p11"/>
          <p:cNvGraphicFramePr/>
          <p:nvPr/>
        </p:nvGraphicFramePr>
        <p:xfrm>
          <a:off x="408878" y="1366024"/>
          <a:ext cx="3000000" cy="3000000"/>
        </p:xfrm>
        <a:graphic>
          <a:graphicData uri="http://schemas.openxmlformats.org/drawingml/2006/table">
            <a:tbl>
              <a:tblPr>
                <a:noFill/>
                <a:tableStyleId>{16F1307E-C928-452A-B00F-A7F53F6D55D1}</a:tableStyleId>
              </a:tblPr>
              <a:tblGrid>
                <a:gridCol w="1510450"/>
                <a:gridCol w="1007000"/>
                <a:gridCol w="1258750"/>
                <a:gridCol w="12588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350"/>
                        <a:buFont typeface="Arial"/>
                        <a:buNone/>
                      </a:pPr>
                      <a:r>
                        <a:rPr b="0" i="0" lang="en-US" sz="1200" u="none" cap="none" strike="noStrike">
                          <a:solidFill>
                            <a:srgbClr val="333333"/>
                          </a:solidFill>
                          <a:latin typeface="Roboto"/>
                          <a:ea typeface="Roboto"/>
                          <a:cs typeface="Roboto"/>
                          <a:sym typeface="Roboto"/>
                        </a:rPr>
                        <a:t>F.E. – DO (C)</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200" u="none" cap="none" strike="noStrike">
                          <a:latin typeface="Roboto"/>
                          <a:ea typeface="Roboto"/>
                          <a:cs typeface="Roboto"/>
                          <a:sym typeface="Roboto"/>
                        </a:rPr>
                        <a:t>4,622</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200" u="none" cap="none" strike="noStrike">
                          <a:latin typeface="Roboto"/>
                          <a:ea typeface="Roboto"/>
                          <a:cs typeface="Roboto"/>
                          <a:sym typeface="Roboto"/>
                        </a:rPr>
                        <a:t>2,517</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50"/>
                        <a:buFont typeface="Arial"/>
                        <a:buNone/>
                      </a:pPr>
                      <a:r>
                        <a:rPr lang="en-US" sz="1200" u="none" cap="none" strike="noStrike">
                          <a:solidFill>
                            <a:srgbClr val="333333"/>
                          </a:solidFill>
                          <a:latin typeface="Roboto"/>
                          <a:ea typeface="Roboto"/>
                          <a:cs typeface="Roboto"/>
                          <a:sym typeface="Roboto"/>
                        </a:rPr>
                        <a:t>54</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97" name="Google Shape;197;p11"/>
          <p:cNvGraphicFramePr/>
          <p:nvPr/>
        </p:nvGraphicFramePr>
        <p:xfrm>
          <a:off x="5770756" y="1347438"/>
          <a:ext cx="3000000" cy="3000000"/>
        </p:xfrm>
        <a:graphic>
          <a:graphicData uri="http://schemas.openxmlformats.org/drawingml/2006/table">
            <a:tbl>
              <a:tblPr>
                <a:noFill/>
                <a:tableStyleId>{16F1307E-C928-452A-B00F-A7F53F6D55D1}</a:tableStyleId>
              </a:tblPr>
              <a:tblGrid>
                <a:gridCol w="1724700"/>
                <a:gridCol w="1149825"/>
                <a:gridCol w="1437300"/>
                <a:gridCol w="1537025"/>
              </a:tblGrid>
              <a:tr h="55880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 </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DO – WCCA/CARO (CB)</a:t>
                      </a:r>
                      <a:endParaRPr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52</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12</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23</a:t>
                      </a:r>
                      <a:r>
                        <a:rPr b="0" i="0" lang="en-US" sz="1200" u="none" cap="none" strike="noStrike">
                          <a:solidFill>
                            <a:srgbClr val="333333"/>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98" name="Google Shape;198;p11"/>
          <p:cNvSpPr txBox="1"/>
          <p:nvPr/>
        </p:nvSpPr>
        <p:spPr>
          <a:xfrm>
            <a:off x="405162" y="2882820"/>
            <a:ext cx="5038493"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Persistent CAN service issues from January to May 2025 caused major delays and financial losses for customers. Many shifted to alternative carriers. While regaining these clients has been challenging, service levels and volumes improved significantly in the second half of 2025, with further progress expected in early 2026.</a:t>
            </a:r>
            <a:endParaRPr/>
          </a:p>
        </p:txBody>
      </p:sp>
      <p:sp>
        <p:nvSpPr>
          <p:cNvPr id="199" name="Google Shape;199;p11"/>
          <p:cNvSpPr txBox="1"/>
          <p:nvPr/>
        </p:nvSpPr>
        <p:spPr>
          <a:xfrm>
            <a:off x="405162" y="2547176"/>
            <a:ext cx="5038493"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004B24"/>
                </a:solidFill>
                <a:latin typeface="Arial"/>
                <a:ea typeface="Arial"/>
                <a:cs typeface="Arial"/>
                <a:sym typeface="Arial"/>
              </a:rPr>
              <a:t>Impact of Can Service Instability</a:t>
            </a:r>
            <a:endParaRPr/>
          </a:p>
        </p:txBody>
      </p:sp>
      <p:sp>
        <p:nvSpPr>
          <p:cNvPr id="200" name="Google Shape;200;p11"/>
          <p:cNvSpPr txBox="1"/>
          <p:nvPr/>
        </p:nvSpPr>
        <p:spPr>
          <a:xfrm>
            <a:off x="5766375" y="2547175"/>
            <a:ext cx="5038493"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sng" cap="none" strike="noStrike">
                <a:solidFill>
                  <a:srgbClr val="004B24"/>
                </a:solidFill>
                <a:latin typeface="Arial"/>
                <a:ea typeface="Arial"/>
                <a:cs typeface="Arial"/>
                <a:sym typeface="Arial"/>
              </a:rPr>
              <a:t>Trade Low Volume and LAE svc Instability</a:t>
            </a:r>
            <a:endParaRPr b="0" i="0" sz="1400" u="sng"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image.png" id="205" name="Google Shape;205;p12"/>
          <p:cNvPicPr preferRelativeResize="0"/>
          <p:nvPr/>
        </p:nvPicPr>
        <p:blipFill rotWithShape="1">
          <a:blip r:embed="rId3">
            <a:alphaModFix/>
          </a:blip>
          <a:srcRect b="0" l="0" r="0" t="0"/>
          <a:stretch/>
        </p:blipFill>
        <p:spPr>
          <a:xfrm>
            <a:off x="0" y="-92705"/>
            <a:ext cx="12192000" cy="6941634"/>
          </a:xfrm>
          <a:prstGeom prst="rect">
            <a:avLst/>
          </a:prstGeom>
          <a:noFill/>
          <a:ln>
            <a:noFill/>
          </a:ln>
        </p:spPr>
      </p:pic>
      <p:sp>
        <p:nvSpPr>
          <p:cNvPr id="206" name="Google Shape;206;p12"/>
          <p:cNvSpPr txBox="1"/>
          <p:nvPr/>
        </p:nvSpPr>
        <p:spPr>
          <a:xfrm>
            <a:off x="571500" y="458107"/>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Why can’t achieve KPI</a:t>
            </a:r>
            <a:endParaRPr b="1" i="0" sz="3150" u="none" cap="none" strike="noStrike">
              <a:solidFill>
                <a:srgbClr val="004B24"/>
              </a:solidFill>
              <a:latin typeface="Montserrat"/>
              <a:ea typeface="Montserrat"/>
              <a:cs typeface="Montserrat"/>
              <a:sym typeface="Montserrat"/>
            </a:endParaRPr>
          </a:p>
        </p:txBody>
      </p:sp>
      <p:sp>
        <p:nvSpPr>
          <p:cNvPr id="207" name="Google Shape;207;p12"/>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08" name="Google Shape;208;p12"/>
          <p:cNvGraphicFramePr/>
          <p:nvPr/>
        </p:nvGraphicFramePr>
        <p:xfrm>
          <a:off x="489857" y="1206499"/>
          <a:ext cx="3000000" cy="3000000"/>
        </p:xfrm>
        <a:graphic>
          <a:graphicData uri="http://schemas.openxmlformats.org/drawingml/2006/table">
            <a:tbl>
              <a:tblPr>
                <a:noFill/>
                <a:tableStyleId>{16F1307E-C928-452A-B00F-A7F53F6D55D1}</a:tableStyleId>
              </a:tblPr>
              <a:tblGrid>
                <a:gridCol w="3311725"/>
                <a:gridCol w="2207875"/>
                <a:gridCol w="2759875"/>
                <a:gridCol w="2760025"/>
              </a:tblGrid>
              <a:tr h="4572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72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DO – USEC (610)</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246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64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26</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DO - CARI (CC)</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3,243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1,886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58</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209" name="Google Shape;209;p12"/>
          <p:cNvSpPr txBox="1"/>
          <p:nvPr/>
        </p:nvSpPr>
        <p:spPr>
          <a:xfrm>
            <a:off x="139680" y="2712658"/>
            <a:ext cx="11995731"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CAN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The service was unstable during the first four months of 2025, causing many former customers to shift to logistics solutions offered by other carriers and NVOCCs.</a:t>
            </a: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r>
              <a:rPr b="1" i="0" lang="en-US" sz="1400" u="none" cap="none" strike="noStrike">
                <a:solidFill>
                  <a:srgbClr val="004B24"/>
                </a:solidFill>
                <a:latin typeface="Arial"/>
                <a:ea typeface="Arial"/>
                <a:cs typeface="Arial"/>
                <a:sym typeface="Arial"/>
              </a:rPr>
              <a:t>DO/USEC</a:t>
            </a:r>
            <a:r>
              <a:rPr b="0" i="0" lang="en-US" sz="1400" u="none" cap="none" strike="noStrike">
                <a:solidFill>
                  <a:srgbClr val="004B24"/>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Over 80% of the trade is controlled by carriers offering direct services. Our current offering is limited to port‑to‑port, while competitors provide door‑to‑door coverage to virtually all inland destinations.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DO/INTRACARB: </a:t>
            </a:r>
            <a:br>
              <a:rPr b="0" i="0" lang="en-US" sz="1400" u="none" cap="none" strike="noStrike">
                <a:solidFill>
                  <a:srgbClr val="000000"/>
                </a:solidFill>
                <a:latin typeface="Arial"/>
                <a:ea typeface="Arial"/>
                <a:cs typeface="Arial"/>
                <a:sym typeface="Arial"/>
              </a:rPr>
            </a:br>
            <a:r>
              <a:rPr b="1" i="0" lang="en-US" sz="1400" u="none" cap="none" strike="noStrike">
                <a:solidFill>
                  <a:srgbClr val="004B24"/>
                </a:solidFill>
                <a:latin typeface="Arial"/>
                <a:ea typeface="Arial"/>
                <a:cs typeface="Arial"/>
                <a:sym typeface="Arial"/>
              </a:rPr>
              <a:t>PR:</a:t>
            </a:r>
            <a:r>
              <a:rPr b="0" i="0" lang="en-US" sz="1400" u="none" cap="none" strike="noStrike">
                <a:solidFill>
                  <a:srgbClr val="004B24"/>
                </a:solidFill>
                <a:latin typeface="Arial"/>
                <a:ea typeface="Arial"/>
                <a:cs typeface="Arial"/>
                <a:sym typeface="Arial"/>
              </a:rPr>
              <a:t> We are competing against a carrier holding over 95% market share and operating a dedicated service with up to four weekly sailings. They also offer flexible cut‑off times, free chassis usage, and no VGM requirements, among other advantages.</a:t>
            </a:r>
            <a:br>
              <a:rPr b="0" i="0" lang="en-US" sz="1400" u="none" cap="none" strike="noStrike">
                <a:solidFill>
                  <a:srgbClr val="000000"/>
                </a:solidFill>
                <a:latin typeface="Arial"/>
                <a:ea typeface="Arial"/>
                <a:cs typeface="Arial"/>
                <a:sym typeface="Arial"/>
              </a:rPr>
            </a:br>
            <a:endParaRPr b="0" i="0" sz="14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PA:</a:t>
            </a:r>
            <a:r>
              <a:rPr b="0" i="0" lang="en-US" sz="1400" u="none" cap="none" strike="noStrike">
                <a:solidFill>
                  <a:srgbClr val="004B24"/>
                </a:solidFill>
                <a:latin typeface="Arial"/>
                <a:ea typeface="Arial"/>
                <a:cs typeface="Arial"/>
                <a:sym typeface="Arial"/>
              </a:rPr>
              <a:t> Panama is essentially our only true direct destination, where we currently lead the market. However, competitors such as Hapag and MSK are offering highly aggressive rates to erode our share.</a:t>
            </a:r>
            <a:br>
              <a:rPr b="0" i="0" lang="en-US" sz="1400" u="none" cap="none" strike="noStrike">
                <a:solidFill>
                  <a:srgbClr val="000000"/>
                </a:solidFill>
                <a:latin typeface="Arial"/>
                <a:ea typeface="Arial"/>
                <a:cs typeface="Arial"/>
                <a:sym typeface="Arial"/>
              </a:rPr>
            </a:br>
            <a:endParaRPr b="0" i="0" sz="14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Others transshipment Destination</a:t>
            </a:r>
            <a:endParaRPr/>
          </a:p>
          <a:p>
            <a:pPr indent="0" lvl="0" marL="0" marR="0" rtl="0" algn="l">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Other destinations served via CCT transshipment—such as COCTG and CRMOB—consistently fall short of customer expectations on rates and transit times. Due to negative GPS, BCC cannot meet the required conditions</a:t>
            </a:r>
            <a:r>
              <a:rPr b="1" i="0" lang="en-US" sz="1400" u="none" cap="none" strike="noStrike">
                <a:solidFill>
                  <a:srgbClr val="004B24"/>
                </a:solidFill>
                <a:latin typeface="Arial"/>
                <a:ea typeface="Arial"/>
                <a:cs typeface="Arial"/>
                <a:sym typeface="Arial"/>
              </a:rPr>
              <a:t>.</a:t>
            </a:r>
            <a:endParaRPr b="0" i="0" sz="14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endParaRPr b="0" i="0" sz="1200" u="none" cap="none" strike="noStrike">
              <a:solidFill>
                <a:srgbClr val="004B24"/>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rgbClr val="004B2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image.png" id="214" name="Google Shape;21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15" name="Google Shape;215;p13"/>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216" name="Google Shape;216;p13"/>
          <p:cNvPicPr preferRelativeResize="0"/>
          <p:nvPr/>
        </p:nvPicPr>
        <p:blipFill rotWithShape="1">
          <a:blip r:embed="rId5">
            <a:alphaModFix/>
          </a:blip>
          <a:srcRect b="0" l="0" r="0" t="0"/>
          <a:stretch/>
        </p:blipFill>
        <p:spPr>
          <a:xfrm>
            <a:off x="571500" y="3771304"/>
            <a:ext cx="11049000" cy="276225"/>
          </a:xfrm>
          <a:prstGeom prst="rect">
            <a:avLst/>
          </a:prstGeom>
          <a:noFill/>
          <a:ln>
            <a:noFill/>
          </a:ln>
        </p:spPr>
      </p:pic>
      <p:graphicFrame>
        <p:nvGraphicFramePr>
          <p:cNvPr id="217" name="Google Shape;217;p13"/>
          <p:cNvGraphicFramePr/>
          <p:nvPr/>
        </p:nvGraphicFramePr>
        <p:xfrm>
          <a:off x="571500" y="1514475"/>
          <a:ext cx="3000000" cy="3000000"/>
        </p:xfrm>
        <a:graphic>
          <a:graphicData uri="http://schemas.openxmlformats.org/drawingml/2006/table">
            <a:tbl>
              <a:tblPr>
                <a:noFill/>
                <a:tableStyleId>{16F1307E-C928-452A-B00F-A7F53F6D55D1}</a:tableStyleId>
              </a:tblPr>
              <a:tblGrid>
                <a:gridCol w="1841400"/>
                <a:gridCol w="1227550"/>
                <a:gridCol w="1669425"/>
                <a:gridCol w="6310625"/>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ITEM</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202</a:t>
                      </a:r>
                      <a:r>
                        <a:rPr lang="en-US" sz="1200" u="none" cap="none" strike="noStrike">
                          <a:solidFill>
                            <a:schemeClr val="lt1"/>
                          </a:solidFill>
                          <a:latin typeface="Roboto"/>
                          <a:ea typeface="Roboto"/>
                          <a:cs typeface="Roboto"/>
                          <a:sym typeface="Roboto"/>
                        </a:rPr>
                        <a:t>5</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202</a:t>
                      </a:r>
                      <a:r>
                        <a:rPr lang="en-US" sz="1200" u="none" cap="none" strike="noStrike">
                          <a:solidFill>
                            <a:schemeClr val="lt1"/>
                          </a:solidFill>
                          <a:latin typeface="Roboto"/>
                          <a:ea typeface="Roboto"/>
                          <a:cs typeface="Roboto"/>
                          <a:sym typeface="Roboto"/>
                        </a:rPr>
                        <a:t>6 KPI</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Action Plan in 2026</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004B24"/>
                          </a:solidFill>
                          <a:latin typeface="Roboto"/>
                          <a:ea typeface="Roboto"/>
                          <a:cs typeface="Roboto"/>
                          <a:sym typeface="Roboto"/>
                        </a:rPr>
                        <a:t>Storage</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US$881,599.1</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US$750,000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004B24"/>
                          </a:solidFill>
                        </a:rPr>
                        <a:t>EMC should reach an agreement with the terminal to waive storage charges in cases where FIFO compliance is not met. Open depots to receive sold units, which would reduce costs because dispatch would be faster, and the line would not have to assume storage until dispatch.</a:t>
                      </a:r>
                      <a:endParaRPr sz="10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004B24"/>
                          </a:solidFill>
                          <a:latin typeface="Roboto"/>
                          <a:ea typeface="Roboto"/>
                          <a:cs typeface="Roboto"/>
                          <a:sym typeface="Roboto"/>
                        </a:rPr>
                        <a:t>Lift on/off</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US$23,175</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US$20,000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004B24"/>
                          </a:solidFill>
                        </a:rPr>
                        <a:t>It is suggested that units in sale status and for export purpose be returned to the depot ( DORHND and DOCAUD) to reduce costs to the line for storage and lift on/off concept.</a:t>
                      </a:r>
                      <a:endParaRPr sz="10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004B24"/>
                          </a:solidFill>
                          <a:latin typeface="Roboto"/>
                          <a:ea typeface="Roboto"/>
                          <a:cs typeface="Roboto"/>
                          <a:sym typeface="Roboto"/>
                        </a:rPr>
                        <a:t>Reposition</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US$244,180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US$122,000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900" u="none" cap="none" strike="noStrike">
                          <a:solidFill>
                            <a:srgbClr val="004B24"/>
                          </a:solidFill>
                        </a:rPr>
                        <a:t>.</a:t>
                      </a:r>
                      <a:r>
                        <a:rPr lang="en-US" sz="1000" u="none" cap="none" strike="noStrike">
                          <a:solidFill>
                            <a:srgbClr val="004B24"/>
                          </a:solidFill>
                        </a:rPr>
                        <a:t> </a:t>
                      </a:r>
                      <a:r>
                        <a:rPr b="0" i="0" lang="en-US" sz="1000" u="none" cap="none" strike="noStrike">
                          <a:solidFill>
                            <a:srgbClr val="004B24"/>
                          </a:solidFill>
                          <a:latin typeface="Arial"/>
                          <a:ea typeface="Arial"/>
                          <a:cs typeface="Arial"/>
                          <a:sym typeface="Arial"/>
                        </a:rPr>
                        <a:t>It is expected that there will be no need to evacuate empty containers via inland transportation in 2026. However, if such action is required to reduce storage costs, we would expect a 50% cost reduction.</a:t>
                      </a:r>
                      <a:endParaRPr sz="10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004B24"/>
                          </a:solidFill>
                          <a:latin typeface="Roboto"/>
                          <a:ea typeface="Roboto"/>
                          <a:cs typeface="Roboto"/>
                          <a:sym typeface="Roboto"/>
                        </a:rPr>
                        <a:t>M &amp; R</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218" name="Google Shape;218;p13"/>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ECD / IMD KPI</a:t>
            </a:r>
            <a:endParaRPr b="0" i="0" sz="1400" u="none" cap="none" strike="noStrike">
              <a:solidFill>
                <a:srgbClr val="000000"/>
              </a:solidFill>
              <a:latin typeface="Arial"/>
              <a:ea typeface="Arial"/>
              <a:cs typeface="Arial"/>
              <a:sym typeface="Arial"/>
            </a:endParaRPr>
          </a:p>
        </p:txBody>
      </p:sp>
      <p:sp>
        <p:nvSpPr>
          <p:cNvPr id="219" name="Google Shape;219;p13"/>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20" name="Google Shape;220;p13"/>
          <p:cNvGraphicFramePr/>
          <p:nvPr/>
        </p:nvGraphicFramePr>
        <p:xfrm>
          <a:off x="571500" y="4047529"/>
          <a:ext cx="3000000" cy="3000000"/>
        </p:xfrm>
        <a:graphic>
          <a:graphicData uri="http://schemas.openxmlformats.org/drawingml/2006/table">
            <a:tbl>
              <a:tblPr>
                <a:noFill/>
                <a:tableStyleId>{16F1307E-C928-452A-B00F-A7F53F6D55D1}</a:tableStyleId>
              </a:tblPr>
              <a:tblGrid>
                <a:gridCol w="1655850"/>
                <a:gridCol w="1103850"/>
                <a:gridCol w="1103850"/>
                <a:gridCol w="718545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ITEM</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202</a:t>
                      </a:r>
                      <a:r>
                        <a:rPr lang="en-US" sz="1200" u="none" cap="none" strike="noStrike">
                          <a:solidFill>
                            <a:schemeClr val="lt1"/>
                          </a:solidFill>
                          <a:latin typeface="Roboto"/>
                          <a:ea typeface="Roboto"/>
                          <a:cs typeface="Roboto"/>
                          <a:sym typeface="Roboto"/>
                        </a:rPr>
                        <a:t>5</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202</a:t>
                      </a:r>
                      <a:r>
                        <a:rPr lang="en-US" sz="1200" u="none" cap="none" strike="noStrike">
                          <a:solidFill>
                            <a:schemeClr val="lt1"/>
                          </a:solidFill>
                          <a:latin typeface="Roboto"/>
                          <a:ea typeface="Roboto"/>
                          <a:cs typeface="Roboto"/>
                          <a:sym typeface="Roboto"/>
                        </a:rPr>
                        <a:t>6 KPI</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Action Plan in 2026</a:t>
                      </a:r>
                      <a:endParaRPr sz="1200" u="none" cap="none" strike="noStrike">
                        <a:solidFill>
                          <a:schemeClr val="lt1"/>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004B24"/>
                          </a:solidFill>
                          <a:latin typeface="Roboto"/>
                          <a:ea typeface="Roboto"/>
                          <a:cs typeface="Roboto"/>
                          <a:sym typeface="Roboto"/>
                        </a:rPr>
                        <a:t>Cost Saving Project</a:t>
                      </a:r>
                      <a:endParaRPr i="0"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N/A</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N/A</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004B24"/>
                          </a:solidFill>
                          <a:latin typeface="Roboto"/>
                          <a:ea typeface="Roboto"/>
                          <a:cs typeface="Roboto"/>
                          <a:sym typeface="Roboto"/>
                        </a:rPr>
                        <a:t>90% Onboard </a:t>
                      </a:r>
                      <a:endParaRPr sz="1300" u="none" cap="none" strike="noStrike">
                        <a:solidFill>
                          <a:srgbClr val="004B24"/>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004B24"/>
                          </a:solidFill>
                          <a:latin typeface="Roboto"/>
                          <a:ea typeface="Roboto"/>
                          <a:cs typeface="Roboto"/>
                          <a:sym typeface="Roboto"/>
                        </a:rPr>
                        <a:t>within 7 Days</a:t>
                      </a:r>
                      <a:endParaRPr i="0"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34%</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90%</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900" u="none" cap="none" strike="noStrike">
                          <a:solidFill>
                            <a:srgbClr val="004B24"/>
                          </a:solidFill>
                        </a:rPr>
                        <a:t>                            </a:t>
                      </a:r>
                      <a:r>
                        <a:rPr lang="en-US" sz="1000" u="none" cap="none" strike="noStrike">
                          <a:solidFill>
                            <a:srgbClr val="004B24"/>
                          </a:solidFill>
                        </a:rPr>
                        <a:t>          Our action plan as agency is continue pushing terminal to comply with FIFO to reduce overdue</a:t>
                      </a:r>
                      <a:endParaRPr sz="10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004B24"/>
                          </a:solidFill>
                          <a:latin typeface="Roboto"/>
                          <a:ea typeface="Roboto"/>
                          <a:cs typeface="Roboto"/>
                          <a:sym typeface="Roboto"/>
                        </a:rPr>
                        <a:t>No Personal Negligence</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N/A</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N/A</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lang="en-US" sz="900" u="none" cap="none" strike="noStrike">
                          <a:solidFill>
                            <a:srgbClr val="004B24"/>
                          </a:solidFill>
                        </a:rPr>
                        <a:t>                                                                   </a:t>
                      </a:r>
                      <a:r>
                        <a:rPr lang="en-US" sz="1000" u="none" cap="none" strike="noStrike">
                          <a:solidFill>
                            <a:srgbClr val="004B24"/>
                          </a:solidFill>
                        </a:rPr>
                        <a:t>  No personal negligence under line's nor agent's account</a:t>
                      </a:r>
                      <a:endParaRPr sz="1000" u="none" cap="none" strike="noStrike">
                        <a:solidFill>
                          <a:srgbClr val="004B24"/>
                        </a:solidFill>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image.png" id="225" name="Google Shape;225;p14"/>
          <p:cNvPicPr preferRelativeResize="0"/>
          <p:nvPr/>
        </p:nvPicPr>
        <p:blipFill rotWithShape="1">
          <a:blip r:embed="rId3">
            <a:alphaModFix/>
          </a:blip>
          <a:srcRect b="0" l="0" r="0" t="0"/>
          <a:stretch/>
        </p:blipFill>
        <p:spPr>
          <a:xfrm>
            <a:off x="0" y="-106600"/>
            <a:ext cx="12192000" cy="6960219"/>
          </a:xfrm>
          <a:prstGeom prst="rect">
            <a:avLst/>
          </a:prstGeom>
          <a:noFill/>
          <a:ln>
            <a:noFill/>
          </a:ln>
        </p:spPr>
      </p:pic>
      <p:pic>
        <p:nvPicPr>
          <p:cNvPr descr="image.png" id="226" name="Google Shape;226;p14"/>
          <p:cNvPicPr preferRelativeResize="0"/>
          <p:nvPr/>
        </p:nvPicPr>
        <p:blipFill rotWithShape="1">
          <a:blip r:embed="rId4">
            <a:alphaModFix/>
          </a:blip>
          <a:srcRect b="0" l="0" r="0" t="0"/>
          <a:stretch/>
        </p:blipFill>
        <p:spPr>
          <a:xfrm>
            <a:off x="571500" y="1238250"/>
            <a:ext cx="11049000" cy="276225"/>
          </a:xfrm>
          <a:prstGeom prst="rect">
            <a:avLst/>
          </a:prstGeom>
          <a:noFill/>
          <a:ln>
            <a:noFill/>
          </a:ln>
        </p:spPr>
      </p:pic>
      <p:pic>
        <p:nvPicPr>
          <p:cNvPr descr="image.png" id="227" name="Google Shape;227;p14"/>
          <p:cNvPicPr preferRelativeResize="0"/>
          <p:nvPr/>
        </p:nvPicPr>
        <p:blipFill rotWithShape="1">
          <a:blip r:embed="rId5">
            <a:alphaModFix/>
          </a:blip>
          <a:srcRect b="0" l="0" r="0" t="0"/>
          <a:stretch/>
        </p:blipFill>
        <p:spPr>
          <a:xfrm>
            <a:off x="571500" y="3709987"/>
            <a:ext cx="11049000" cy="276225"/>
          </a:xfrm>
          <a:prstGeom prst="rect">
            <a:avLst/>
          </a:prstGeom>
          <a:noFill/>
          <a:ln>
            <a:noFill/>
          </a:ln>
        </p:spPr>
      </p:pic>
      <p:sp>
        <p:nvSpPr>
          <p:cNvPr id="228" name="Google Shape;228;p14"/>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OCD / OPD KPI</a:t>
            </a:r>
            <a:endParaRPr b="0" i="0" sz="1400" u="none" cap="none" strike="noStrike">
              <a:solidFill>
                <a:srgbClr val="000000"/>
              </a:solidFill>
              <a:latin typeface="Arial"/>
              <a:ea typeface="Arial"/>
              <a:cs typeface="Arial"/>
              <a:sym typeface="Arial"/>
            </a:endParaRPr>
          </a:p>
        </p:txBody>
      </p:sp>
      <p:sp>
        <p:nvSpPr>
          <p:cNvPr id="229" name="Google Shape;229;p14"/>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30" name="Google Shape;230;p14"/>
          <p:cNvGraphicFramePr/>
          <p:nvPr/>
        </p:nvGraphicFramePr>
        <p:xfrm>
          <a:off x="571500" y="1514475"/>
          <a:ext cx="3000000" cy="3000000"/>
        </p:xfrm>
        <a:graphic>
          <a:graphicData uri="http://schemas.openxmlformats.org/drawingml/2006/table">
            <a:tbl>
              <a:tblPr>
                <a:noFill/>
                <a:tableStyleId>{16F1307E-C928-452A-B00F-A7F53F6D55D1}</a:tableStyleId>
              </a:tblPr>
              <a:tblGrid>
                <a:gridCol w="1841400"/>
                <a:gridCol w="1227550"/>
                <a:gridCol w="1227550"/>
                <a:gridCol w="6752500"/>
              </a:tblGrid>
              <a:tr h="41327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004B24"/>
                          </a:solidFill>
                          <a:latin typeface="Roboto"/>
                          <a:ea typeface="Roboto"/>
                          <a:cs typeface="Roboto"/>
                          <a:sym typeface="Roboto"/>
                        </a:rPr>
                        <a:t>BOA</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solidFill>
                            <a:srgbClr val="004B24"/>
                          </a:solidFill>
                          <a:latin typeface="Roboto"/>
                          <a:ea typeface="Roboto"/>
                          <a:cs typeface="Roboto"/>
                          <a:sym typeface="Roboto"/>
                        </a:rPr>
                        <a:t>On window 65%</a:t>
                      </a:r>
                      <a:br>
                        <a:rPr lang="en-US" sz="1100" u="none" cap="none" strike="noStrike">
                          <a:solidFill>
                            <a:srgbClr val="004B24"/>
                          </a:solidFill>
                          <a:latin typeface="Roboto"/>
                          <a:ea typeface="Roboto"/>
                          <a:cs typeface="Roboto"/>
                          <a:sym typeface="Roboto"/>
                        </a:rPr>
                      </a:br>
                      <a:r>
                        <a:rPr lang="en-US" sz="1100" u="none" cap="none" strike="noStrike">
                          <a:solidFill>
                            <a:srgbClr val="004B24"/>
                          </a:solidFill>
                          <a:latin typeface="Roboto"/>
                          <a:ea typeface="Roboto"/>
                          <a:cs typeface="Roboto"/>
                          <a:sym typeface="Roboto"/>
                        </a:rPr>
                        <a:t>Off window 35 %</a:t>
                      </a:r>
                      <a:endParaRPr sz="1100" u="none" cap="none" strike="noStrike">
                        <a:solidFill>
                          <a:srgbClr val="004B24"/>
                        </a:solidFill>
                        <a:latin typeface="Roboto"/>
                        <a:ea typeface="Roboto"/>
                        <a:cs typeface="Roboto"/>
                        <a:sym typeface="Roboto"/>
                      </a:endParaRPr>
                    </a:p>
                  </a:txBody>
                  <a:tcPr marT="25400" marB="254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u="none" cap="none" strike="noStrike">
                          <a:solidFill>
                            <a:srgbClr val="004B24"/>
                          </a:solidFill>
                          <a:latin typeface="Roboto"/>
                          <a:ea typeface="Roboto"/>
                          <a:cs typeface="Roboto"/>
                          <a:sym typeface="Roboto"/>
                        </a:rPr>
                        <a:t>On window 90%</a:t>
                      </a:r>
                      <a:br>
                        <a:rPr lang="en-US" sz="1100" u="none" cap="none" strike="noStrike">
                          <a:solidFill>
                            <a:srgbClr val="004B24"/>
                          </a:solidFill>
                          <a:latin typeface="Roboto"/>
                          <a:ea typeface="Roboto"/>
                          <a:cs typeface="Roboto"/>
                          <a:sym typeface="Roboto"/>
                        </a:rPr>
                      </a:br>
                      <a:r>
                        <a:rPr lang="en-US" sz="1100" u="none" cap="none" strike="noStrike">
                          <a:solidFill>
                            <a:srgbClr val="004B24"/>
                          </a:solidFill>
                          <a:latin typeface="Roboto"/>
                          <a:ea typeface="Roboto"/>
                          <a:cs typeface="Roboto"/>
                          <a:sym typeface="Roboto"/>
                        </a:rPr>
                        <a:t>Off window 10 %</a:t>
                      </a:r>
                      <a:endParaRPr sz="11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300" u="none" cap="none" strike="noStrike">
                          <a:solidFill>
                            <a:srgbClr val="004B24"/>
                          </a:solidFill>
                          <a:latin typeface="Roboto"/>
                          <a:ea typeface="Roboto"/>
                          <a:cs typeface="Roboto"/>
                          <a:sym typeface="Roboto"/>
                        </a:rPr>
                        <a:t>                                          Keep coordination with ELA / Terminal</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i="0" lang="en-US" sz="1300" u="none" cap="none" strike="noStrike">
                          <a:solidFill>
                            <a:srgbClr val="004B24"/>
                          </a:solidFill>
                          <a:latin typeface="Roboto"/>
                          <a:ea typeface="Roboto"/>
                          <a:cs typeface="Roboto"/>
                          <a:sym typeface="Roboto"/>
                        </a:rPr>
                        <a:t>Port Stay</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68.5%</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85%</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chemeClr val="dk1"/>
                        </a:buClr>
                        <a:buSzPts val="1000"/>
                        <a:buFont typeface="Arial"/>
                        <a:buNone/>
                      </a:pPr>
                      <a:r>
                        <a:rPr lang="en-US" sz="1300" u="none" cap="none" strike="noStrike">
                          <a:solidFill>
                            <a:srgbClr val="004B24"/>
                          </a:solidFill>
                          <a:latin typeface="Roboto"/>
                          <a:ea typeface="Roboto"/>
                          <a:cs typeface="Roboto"/>
                          <a:sym typeface="Roboto"/>
                        </a:rPr>
                        <a:t>                                          Keep coordination with ELA / Terminal</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13275">
                <a:tc>
                  <a:txBody>
                    <a:bodyPr/>
                    <a:lstStyle/>
                    <a:p>
                      <a:pPr indent="0" lvl="0" marL="0" marR="0" rtl="0" algn="ctr">
                        <a:lnSpc>
                          <a:spcPct val="100000"/>
                        </a:lnSpc>
                        <a:spcBef>
                          <a:spcPts val="0"/>
                        </a:spcBef>
                        <a:spcAft>
                          <a:spcPts val="0"/>
                        </a:spcAft>
                        <a:buClr>
                          <a:srgbClr val="000000"/>
                        </a:buClr>
                        <a:buSzPts val="1000"/>
                        <a:buFont typeface="Arial"/>
                        <a:buNone/>
                      </a:pPr>
                      <a:r>
                        <a:rPr b="0" lang="en-US" sz="1300" u="none" cap="none" strike="noStrike">
                          <a:solidFill>
                            <a:srgbClr val="004B24"/>
                          </a:solidFill>
                          <a:latin typeface="Roboto"/>
                          <a:ea typeface="Roboto"/>
                          <a:cs typeface="Roboto"/>
                          <a:sym typeface="Roboto"/>
                        </a:rPr>
                        <a:t>Productivity</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26mph</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30mph</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Arial"/>
                        <a:buNone/>
                      </a:pPr>
                      <a:r>
                        <a:rPr lang="en-US" sz="1300" u="none" cap="none" strike="noStrike">
                          <a:solidFill>
                            <a:srgbClr val="004B24"/>
                          </a:solidFill>
                          <a:latin typeface="Roboto"/>
                          <a:ea typeface="Roboto"/>
                          <a:cs typeface="Roboto"/>
                          <a:sym typeface="Roboto"/>
                        </a:rPr>
                        <a:t>                                          Keep coordination with ELA / Terminal</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31" name="Google Shape;231;p14"/>
          <p:cNvGraphicFramePr/>
          <p:nvPr/>
        </p:nvGraphicFramePr>
        <p:xfrm>
          <a:off x="571500" y="3986212"/>
          <a:ext cx="3000000" cy="3000000"/>
        </p:xfrm>
        <a:graphic>
          <a:graphicData uri="http://schemas.openxmlformats.org/drawingml/2006/table">
            <a:tbl>
              <a:tblPr>
                <a:noFill/>
                <a:tableStyleId>{16F1307E-C928-452A-B00F-A7F53F6D55D1}</a:tableStyleId>
              </a:tblPr>
              <a:tblGrid>
                <a:gridCol w="1841400"/>
                <a:gridCol w="1369675"/>
                <a:gridCol w="1085425"/>
                <a:gridCol w="6752500"/>
              </a:tblGrid>
              <a:tr h="4090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ITEM</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5</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202</a:t>
                      </a:r>
                      <a:r>
                        <a:rPr lang="en-US" sz="1200" u="none" cap="none" strike="noStrike">
                          <a:solidFill>
                            <a:srgbClr val="FFFFFF"/>
                          </a:solidFill>
                          <a:latin typeface="Roboto"/>
                          <a:ea typeface="Roboto"/>
                          <a:cs typeface="Roboto"/>
                          <a:sym typeface="Roboto"/>
                        </a:rPr>
                        <a:t>6 KPI</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Action Plan in 2026</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09025">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004B24"/>
                          </a:solidFill>
                          <a:latin typeface="Roboto"/>
                          <a:ea typeface="Roboto"/>
                          <a:cs typeface="Roboto"/>
                          <a:sym typeface="Roboto"/>
                        </a:rPr>
                        <a:t>Incentive</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76700">
                <a:tc>
                  <a:txBody>
                    <a:bodyPr/>
                    <a:lstStyle/>
                    <a:p>
                      <a:pPr indent="0" lvl="0" marL="0" marR="0" rtl="0" algn="ctr">
                        <a:lnSpc>
                          <a:spcPct val="100000"/>
                        </a:lnSpc>
                        <a:spcBef>
                          <a:spcPts val="0"/>
                        </a:spcBef>
                        <a:spcAft>
                          <a:spcPts val="0"/>
                        </a:spcAft>
                        <a:buClr>
                          <a:srgbClr val="000000"/>
                        </a:buClr>
                        <a:buSzPts val="1300"/>
                        <a:buFont typeface="Arial"/>
                        <a:buNone/>
                      </a:pPr>
                      <a:r>
                        <a:rPr i="0" lang="en-US" sz="1300" u="none" cap="none" strike="noStrike">
                          <a:solidFill>
                            <a:srgbClr val="004B24"/>
                          </a:solidFill>
                          <a:latin typeface="Roboto"/>
                          <a:ea typeface="Roboto"/>
                          <a:cs typeface="Roboto"/>
                          <a:sym typeface="Roboto"/>
                        </a:rPr>
                        <a:t>Empty Storage</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US$858,798.83</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004B24"/>
                          </a:solidFill>
                        </a:rPr>
                        <a:t>Our action plan includes requesting EMC to provide sufficient vessel space to ensure timely loading of empty containers, avoid skips, and authorize additional calls when necessary to load empty containers during both port calls, if required. </a:t>
                      </a:r>
                      <a:endParaRPr sz="1400" u="none" cap="none" strike="noStrike">
                        <a:solidFill>
                          <a:srgbClr val="004B24"/>
                        </a:solidFill>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004B24"/>
                        </a:solidFill>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004B24"/>
                          </a:solidFill>
                        </a:rPr>
                        <a:t>Additionally, we plan EMC to negotiate with the DOCAU terminal to increase the number of cargo movements if necessary. This is currently defined in the contract for regular calls, and any adjustment must be jointly reviewed and approved by both EMC and terminal management ( </a:t>
                      </a:r>
                      <a:r>
                        <a:rPr b="0" i="0" lang="en-US" sz="1000" u="none" cap="none" strike="noStrike">
                          <a:solidFill>
                            <a:srgbClr val="004B24"/>
                          </a:solidFill>
                          <a:latin typeface="Arial"/>
                          <a:ea typeface="Arial"/>
                          <a:cs typeface="Arial"/>
                          <a:sym typeface="Arial"/>
                        </a:rPr>
                        <a:t>Agreed Container moves 1,600</a:t>
                      </a:r>
                      <a:r>
                        <a:rPr lang="en-US" sz="1000" u="none" cap="none" strike="noStrike">
                          <a:solidFill>
                            <a:srgbClr val="004B24"/>
                          </a:solidFill>
                        </a:rPr>
                        <a:t>).</a:t>
                      </a:r>
                      <a:endParaRPr sz="1400" u="none" cap="none" strike="noStrike">
                        <a:solidFill>
                          <a:srgbClr val="004B24"/>
                        </a:solidFill>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568650">
                <a:tc>
                  <a:txBody>
                    <a:bodyPr/>
                    <a:lstStyle/>
                    <a:p>
                      <a:pPr indent="0" lvl="0" marL="0" marR="0" rtl="0" algn="ctr">
                        <a:lnSpc>
                          <a:spcPct val="100000"/>
                        </a:lnSpc>
                        <a:spcBef>
                          <a:spcPts val="0"/>
                        </a:spcBef>
                        <a:spcAft>
                          <a:spcPts val="0"/>
                        </a:spcAft>
                        <a:buClr>
                          <a:srgbClr val="000000"/>
                        </a:buClr>
                        <a:buSzPts val="1000"/>
                        <a:buFont typeface="Arial"/>
                        <a:buNone/>
                      </a:pPr>
                      <a:r>
                        <a:rPr i="0" lang="en-US" sz="1300" u="none" cap="none" strike="noStrike">
                          <a:solidFill>
                            <a:srgbClr val="004B24"/>
                          </a:solidFill>
                          <a:latin typeface="Roboto"/>
                          <a:ea typeface="Roboto"/>
                          <a:cs typeface="Roboto"/>
                          <a:sym typeface="Roboto"/>
                        </a:rPr>
                        <a:t>Rate Reduction</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300" u="none" cap="none" strike="noStrike">
                          <a:solidFill>
                            <a:srgbClr val="004B24"/>
                          </a:solidFill>
                          <a:latin typeface="Roboto"/>
                          <a:ea typeface="Roboto"/>
                          <a:cs typeface="Roboto"/>
                          <a:sym typeface="Roboto"/>
                        </a:rPr>
                        <a:t>--</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004B24"/>
                          </a:solidFill>
                        </a:rPr>
                        <a:t>The line maintains contractual agreements with both terminals, and negotiations are handled directly between the terminals and our Principals. When intervention is required, top MGT has made the necessary efforts to secure rate adjustments or maintain existing rates when needed.</a:t>
                      </a:r>
                      <a:endParaRPr/>
                    </a:p>
                    <a:p>
                      <a:pPr indent="0" lvl="0" marL="0" marR="0" rtl="0" algn="l">
                        <a:lnSpc>
                          <a:spcPct val="100000"/>
                        </a:lnSpc>
                        <a:spcBef>
                          <a:spcPts val="0"/>
                        </a:spcBef>
                        <a:spcAft>
                          <a:spcPts val="0"/>
                        </a:spcAft>
                        <a:buClr>
                          <a:srgbClr val="000000"/>
                        </a:buClr>
                        <a:buSzPts val="1000"/>
                        <a:buFont typeface="Arial"/>
                        <a:buNone/>
                      </a:pPr>
                      <a:r>
                        <a:t/>
                      </a:r>
                      <a:endParaRPr sz="1300" u="none" cap="none" strike="noStrike">
                        <a:solidFill>
                          <a:srgbClr val="004B24"/>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image.png" id="236" name="Google Shape;236;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15"/>
          <p:cNvSpPr txBox="1"/>
          <p:nvPr/>
        </p:nvSpPr>
        <p:spPr>
          <a:xfrm>
            <a:off x="295275" y="1796355"/>
            <a:ext cx="11601450" cy="838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FFFFFF"/>
                </a:solidFill>
                <a:latin typeface="Montserrat"/>
                <a:ea typeface="Montserrat"/>
                <a:cs typeface="Montserrat"/>
                <a:sym typeface="Montserrat"/>
              </a:rPr>
              <a:t>2026 Strategy</a:t>
            </a:r>
            <a:endParaRPr b="0" i="0" sz="1400" u="none" cap="none" strike="noStrike">
              <a:solidFill>
                <a:srgbClr val="000000"/>
              </a:solidFill>
              <a:latin typeface="Arial"/>
              <a:ea typeface="Arial"/>
              <a:cs typeface="Arial"/>
              <a:sym typeface="Arial"/>
            </a:endParaRPr>
          </a:p>
        </p:txBody>
      </p:sp>
      <p:sp>
        <p:nvSpPr>
          <p:cNvPr id="238" name="Google Shape;238;p15"/>
          <p:cNvSpPr txBox="1"/>
          <p:nvPr/>
        </p:nvSpPr>
        <p:spPr>
          <a:xfrm>
            <a:off x="571500" y="3091755"/>
            <a:ext cx="11049000" cy="426690"/>
          </a:xfrm>
          <a:prstGeom prst="rect">
            <a:avLst/>
          </a:prstGeom>
          <a:noFill/>
          <a:ln>
            <a:noFill/>
          </a:ln>
        </p:spPr>
        <p:txBody>
          <a:bodyPr anchorCtr="0" anchor="t" bIns="0" lIns="0" spcFirstLastPara="1" rIns="0" wrap="square" tIns="0">
            <a:spAutoFit/>
          </a:bodyPr>
          <a:lstStyle/>
          <a:p>
            <a:pPr indent="0" lvl="0" marL="0" marR="0" rtl="0" algn="ctr">
              <a:lnSpc>
                <a:spcPct val="159952"/>
              </a:lnSpc>
              <a:spcBef>
                <a:spcPts val="0"/>
              </a:spcBef>
              <a:spcAft>
                <a:spcPts val="0"/>
              </a:spcAft>
              <a:buClr>
                <a:srgbClr val="000000"/>
              </a:buClr>
              <a:buSzPts val="2100"/>
              <a:buFont typeface="Arial"/>
              <a:buNone/>
            </a:pPr>
            <a:r>
              <a:rPr b="0" i="0" lang="en-US" sz="2100" u="none" cap="none" strike="noStrike">
                <a:solidFill>
                  <a:srgbClr val="86EFAC"/>
                </a:solidFill>
                <a:latin typeface="Roboto Light"/>
                <a:ea typeface="Roboto Light"/>
                <a:cs typeface="Roboto Light"/>
                <a:sym typeface="Roboto Light"/>
              </a:rPr>
              <a:t>How to Achieve KPI Goals</a:t>
            </a:r>
            <a:endParaRPr b="0" i="0" sz="1400" u="none" cap="none" strike="noStrike">
              <a:solidFill>
                <a:srgbClr val="000000"/>
              </a:solidFill>
              <a:latin typeface="Arial"/>
              <a:ea typeface="Arial"/>
              <a:cs typeface="Arial"/>
              <a:sym typeface="Arial"/>
            </a:endParaRPr>
          </a:p>
        </p:txBody>
      </p:sp>
      <p:pic>
        <p:nvPicPr>
          <p:cNvPr descr="image.png" id="239" name="Google Shape;239;p15"/>
          <p:cNvPicPr preferRelativeResize="0"/>
          <p:nvPr/>
        </p:nvPicPr>
        <p:blipFill rotWithShape="1">
          <a:blip r:embed="rId4">
            <a:alphaModFix/>
          </a:blip>
          <a:srcRect b="0" l="0" r="0" t="0"/>
          <a:stretch/>
        </p:blipFill>
        <p:spPr>
          <a:xfrm>
            <a:off x="5762625" y="4204245"/>
            <a:ext cx="666750"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descr="image.png" id="244" name="Google Shape;244;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5" name="Google Shape;245;p16"/>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HOW TO ACHIEVE 2026 OWN SQ?</a:t>
            </a:r>
            <a:endParaRPr b="1" i="0" sz="3150" u="none" cap="none" strike="noStrike">
              <a:solidFill>
                <a:srgbClr val="004B24"/>
              </a:solidFill>
              <a:latin typeface="Montserrat"/>
              <a:ea typeface="Montserrat"/>
              <a:cs typeface="Montserrat"/>
              <a:sym typeface="Montserrat"/>
            </a:endParaRPr>
          </a:p>
        </p:txBody>
      </p:sp>
      <p:sp>
        <p:nvSpPr>
          <p:cNvPr id="246" name="Google Shape;246;p16"/>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png" id="247" name="Google Shape;247;p16"/>
          <p:cNvPicPr preferRelativeResize="0"/>
          <p:nvPr/>
        </p:nvPicPr>
        <p:blipFill rotWithShape="1">
          <a:blip r:embed="rId4">
            <a:alphaModFix/>
          </a:blip>
          <a:srcRect b="0" l="0" r="0" t="0"/>
          <a:stretch/>
        </p:blipFill>
        <p:spPr>
          <a:xfrm>
            <a:off x="8064550" y="2495698"/>
            <a:ext cx="3555950" cy="361950"/>
          </a:xfrm>
          <a:prstGeom prst="rect">
            <a:avLst/>
          </a:prstGeom>
          <a:noFill/>
          <a:ln>
            <a:noFill/>
          </a:ln>
        </p:spPr>
      </p:pic>
      <p:graphicFrame>
        <p:nvGraphicFramePr>
          <p:cNvPr id="248" name="Google Shape;248;p16"/>
          <p:cNvGraphicFramePr/>
          <p:nvPr/>
        </p:nvGraphicFramePr>
        <p:xfrm>
          <a:off x="564077" y="2998519"/>
          <a:ext cx="3000000" cy="3000000"/>
        </p:xfrm>
        <a:graphic>
          <a:graphicData uri="http://schemas.openxmlformats.org/drawingml/2006/table">
            <a:tbl>
              <a:tblPr>
                <a:noFill/>
                <a:tableStyleId>{16F1307E-C928-452A-B00F-A7F53F6D55D1}</a:tableStyleId>
              </a:tblPr>
              <a:tblGrid>
                <a:gridCol w="2404750"/>
                <a:gridCol w="1145075"/>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 / BCC</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F.E. – DO (C)</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2,601</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pic>
        <p:nvPicPr>
          <p:cNvPr descr="image.png" id="249" name="Google Shape;249;p16"/>
          <p:cNvPicPr preferRelativeResize="0"/>
          <p:nvPr/>
        </p:nvPicPr>
        <p:blipFill rotWithShape="1">
          <a:blip r:embed="rId5">
            <a:alphaModFix/>
          </a:blip>
          <a:srcRect b="0" l="0" r="0" t="0"/>
          <a:stretch/>
        </p:blipFill>
        <p:spPr>
          <a:xfrm>
            <a:off x="552151" y="2495698"/>
            <a:ext cx="3555950" cy="361950"/>
          </a:xfrm>
          <a:prstGeom prst="rect">
            <a:avLst/>
          </a:prstGeom>
          <a:noFill/>
          <a:ln>
            <a:noFill/>
          </a:ln>
        </p:spPr>
      </p:pic>
      <p:graphicFrame>
        <p:nvGraphicFramePr>
          <p:cNvPr id="250" name="Google Shape;250;p16"/>
          <p:cNvGraphicFramePr/>
          <p:nvPr/>
        </p:nvGraphicFramePr>
        <p:xfrm>
          <a:off x="4317950" y="3000523"/>
          <a:ext cx="3000000" cy="3000000"/>
        </p:xfrm>
        <a:graphic>
          <a:graphicData uri="http://schemas.openxmlformats.org/drawingml/2006/table">
            <a:tbl>
              <a:tblPr>
                <a:noFill/>
                <a:tableStyleId>{16F1307E-C928-452A-B00F-A7F53F6D55D1}</a:tableStyleId>
              </a:tblPr>
              <a:tblGrid>
                <a:gridCol w="2390925"/>
                <a:gridCol w="1155500"/>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 / BCC</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DO – USEC (610)</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312</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chemeClr val="dk1"/>
                        </a:buClr>
                        <a:buSzPts val="1200"/>
                        <a:buFont typeface="Arial"/>
                        <a:buNone/>
                      </a:pPr>
                      <a:r>
                        <a:rPr lang="en-US" sz="1200" u="none" cap="none" strike="noStrike">
                          <a:solidFill>
                            <a:srgbClr val="333333"/>
                          </a:solidFill>
                          <a:latin typeface="Roboto"/>
                          <a:ea typeface="Roboto"/>
                          <a:cs typeface="Roboto"/>
                          <a:sym typeface="Roboto"/>
                        </a:rPr>
                        <a:t>DO – CARI (CC)</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3,588</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pic>
        <p:nvPicPr>
          <p:cNvPr descr="image.png" id="251" name="Google Shape;251;p16"/>
          <p:cNvPicPr preferRelativeResize="0"/>
          <p:nvPr/>
        </p:nvPicPr>
        <p:blipFill rotWithShape="1">
          <a:blip r:embed="rId6">
            <a:alphaModFix/>
          </a:blip>
          <a:srcRect b="0" l="0" r="0" t="0"/>
          <a:stretch/>
        </p:blipFill>
        <p:spPr>
          <a:xfrm>
            <a:off x="4308276" y="2495698"/>
            <a:ext cx="3556099" cy="361950"/>
          </a:xfrm>
          <a:prstGeom prst="rect">
            <a:avLst/>
          </a:prstGeom>
          <a:noFill/>
          <a:ln>
            <a:noFill/>
          </a:ln>
        </p:spPr>
      </p:pic>
      <p:graphicFrame>
        <p:nvGraphicFramePr>
          <p:cNvPr id="252" name="Google Shape;252;p16"/>
          <p:cNvGraphicFramePr/>
          <p:nvPr/>
        </p:nvGraphicFramePr>
        <p:xfrm>
          <a:off x="8064400" y="3000523"/>
          <a:ext cx="3000000" cy="3000000"/>
        </p:xfrm>
        <a:graphic>
          <a:graphicData uri="http://schemas.openxmlformats.org/drawingml/2006/table">
            <a:tbl>
              <a:tblPr>
                <a:noFill/>
                <a:tableStyleId>{16F1307E-C928-452A-B00F-A7F53F6D55D1}</a:tableStyleId>
              </a:tblPr>
              <a:tblGrid>
                <a:gridCol w="2180925"/>
                <a:gridCol w="1365650"/>
              </a:tblGrid>
              <a:tr h="453325">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SemiBold"/>
                          <a:ea typeface="Roboto SemiBold"/>
                          <a:cs typeface="Roboto SemiBold"/>
                          <a:sym typeface="Roboto SemiBold"/>
                        </a:rPr>
                        <a:t>Trade / BCC</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Target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45332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DO – WCSA (CW)</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52</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33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image.png" id="257" name="Google Shape;257;p17"/>
          <p:cNvPicPr preferRelativeResize="0"/>
          <p:nvPr/>
        </p:nvPicPr>
        <p:blipFill rotWithShape="1">
          <a:blip r:embed="rId3">
            <a:alphaModFix/>
          </a:blip>
          <a:srcRect b="0" l="0" r="0" t="0"/>
          <a:stretch/>
        </p:blipFill>
        <p:spPr>
          <a:xfrm>
            <a:off x="-415548" y="-85310"/>
            <a:ext cx="12192000" cy="6858000"/>
          </a:xfrm>
          <a:prstGeom prst="rect">
            <a:avLst/>
          </a:prstGeom>
          <a:noFill/>
          <a:ln>
            <a:noFill/>
          </a:ln>
        </p:spPr>
      </p:pic>
      <p:sp>
        <p:nvSpPr>
          <p:cNvPr id="258" name="Google Shape;258;p17"/>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2026 ACTION PLAN</a:t>
            </a:r>
            <a:endParaRPr b="1" i="0" sz="3150" u="none" cap="none" strike="noStrike">
              <a:solidFill>
                <a:srgbClr val="004B24"/>
              </a:solidFill>
              <a:latin typeface="Montserrat"/>
              <a:ea typeface="Montserrat"/>
              <a:cs typeface="Montserrat"/>
              <a:sym typeface="Montserrat"/>
            </a:endParaRPr>
          </a:p>
        </p:txBody>
      </p:sp>
      <p:sp>
        <p:nvSpPr>
          <p:cNvPr id="259" name="Google Shape;259;p17"/>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screenshot of a computer&#10;&#10;AI-generated content may be incorrect." id="260" name="Google Shape;260;p17"/>
          <p:cNvPicPr preferRelativeResize="0"/>
          <p:nvPr/>
        </p:nvPicPr>
        <p:blipFill rotWithShape="1">
          <a:blip r:embed="rId4">
            <a:alphaModFix/>
          </a:blip>
          <a:srcRect b="0" l="0" r="0" t="0"/>
          <a:stretch/>
        </p:blipFill>
        <p:spPr>
          <a:xfrm>
            <a:off x="728314" y="1159262"/>
            <a:ext cx="10382250" cy="1714500"/>
          </a:xfrm>
          <a:prstGeom prst="rect">
            <a:avLst/>
          </a:prstGeom>
          <a:noFill/>
          <a:ln>
            <a:noFill/>
          </a:ln>
        </p:spPr>
      </p:pic>
      <p:sp>
        <p:nvSpPr>
          <p:cNvPr id="261" name="Google Shape;261;p17"/>
          <p:cNvSpPr txBox="1"/>
          <p:nvPr/>
        </p:nvSpPr>
        <p:spPr>
          <a:xfrm>
            <a:off x="724829" y="3060390"/>
            <a:ext cx="3337931" cy="37087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E</a:t>
            </a:r>
            <a:r>
              <a:rPr b="0" i="0" lang="en-US" sz="1300" u="none" cap="none" strike="noStrike">
                <a:solidFill>
                  <a:srgbClr val="004B24"/>
                </a:solidFill>
                <a:latin typeface="Arial"/>
                <a:ea typeface="Arial"/>
                <a:cs typeface="Arial"/>
                <a:sym typeface="Arial"/>
              </a:rPr>
              <a:t>ven when KPI went down, however our goal is to increase 20%~30% over 2025 own SQ of 2919 TEU. </a:t>
            </a:r>
            <a:br>
              <a:rPr b="0" i="0" lang="en-US" sz="1300" u="none" cap="none" strike="noStrike">
                <a:solidFill>
                  <a:srgbClr val="004B24"/>
                </a:solidFill>
                <a:latin typeface="Arial"/>
                <a:ea typeface="Arial"/>
                <a:cs typeface="Arial"/>
                <a:sym typeface="Arial"/>
              </a:rPr>
            </a:br>
            <a:br>
              <a:rPr b="0" i="0" lang="en-US" sz="1300" u="none" cap="none" strike="noStrike">
                <a:solidFill>
                  <a:srgbClr val="004B24"/>
                </a:solidFill>
                <a:latin typeface="Arial"/>
                <a:ea typeface="Arial"/>
                <a:cs typeface="Arial"/>
                <a:sym typeface="Arial"/>
              </a:rPr>
            </a:br>
            <a:r>
              <a:rPr b="0" i="0" lang="en-US" sz="1300" u="none" cap="none" strike="noStrike">
                <a:solidFill>
                  <a:srgbClr val="004B24"/>
                </a:solidFill>
                <a:latin typeface="Arial"/>
                <a:ea typeface="Arial"/>
                <a:cs typeface="Arial"/>
                <a:sym typeface="Arial"/>
              </a:rPr>
              <a:t>How?</a:t>
            </a:r>
            <a:br>
              <a:rPr b="0" i="0" lang="en-US" sz="1300" u="none" cap="none" strike="noStrike">
                <a:solidFill>
                  <a:srgbClr val="004B24"/>
                </a:solidFill>
                <a:latin typeface="Arial"/>
                <a:ea typeface="Arial"/>
                <a:cs typeface="Arial"/>
                <a:sym typeface="Arial"/>
              </a:rPr>
            </a:br>
            <a:r>
              <a:rPr b="0" i="0" lang="en-US" sz="1300" u="none" cap="none" strike="noStrike">
                <a:solidFill>
                  <a:srgbClr val="004B24"/>
                </a:solidFill>
                <a:latin typeface="Arial"/>
                <a:ea typeface="Arial"/>
                <a:cs typeface="Arial"/>
                <a:sym typeface="Arial"/>
              </a:rPr>
              <a:t>1. By continue and doubling efforts to speed up the lost account recovery.</a:t>
            </a:r>
            <a:br>
              <a:rPr b="0" i="0" lang="en-US" sz="1300" u="none" cap="none" strike="noStrike">
                <a:solidFill>
                  <a:srgbClr val="004B24"/>
                </a:solidFill>
                <a:latin typeface="Arial"/>
                <a:ea typeface="Arial"/>
                <a:cs typeface="Arial"/>
                <a:sym typeface="Arial"/>
              </a:rPr>
            </a:br>
            <a:br>
              <a:rPr b="0" i="0" lang="en-US" sz="1300" u="none" cap="none" strike="noStrike">
                <a:solidFill>
                  <a:srgbClr val="004B24"/>
                </a:solidFill>
                <a:latin typeface="Arial"/>
                <a:ea typeface="Arial"/>
                <a:cs typeface="Arial"/>
                <a:sym typeface="Arial"/>
              </a:rPr>
            </a:br>
            <a:r>
              <a:rPr b="0" i="0" lang="en-US" sz="1300" u="none" cap="none" strike="noStrike">
                <a:solidFill>
                  <a:srgbClr val="004B24"/>
                </a:solidFill>
                <a:latin typeface="Arial"/>
                <a:ea typeface="Arial"/>
                <a:cs typeface="Arial"/>
                <a:sym typeface="Arial"/>
              </a:rPr>
              <a:t>2. At the same time, we'll be targeting new account through our Busines Intelligence data.</a:t>
            </a:r>
            <a:endParaRPr/>
          </a:p>
          <a:p>
            <a:pPr indent="0" lvl="0" marL="0" marR="0" rtl="0" algn="l">
              <a:lnSpc>
                <a:spcPct val="100000"/>
              </a:lnSpc>
              <a:spcBef>
                <a:spcPts val="0"/>
              </a:spcBef>
              <a:spcAft>
                <a:spcPts val="0"/>
              </a:spcAft>
              <a:buNone/>
            </a:pPr>
            <a:r>
              <a:t/>
            </a:r>
            <a:endParaRPr b="0" i="0" sz="13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4B24"/>
                </a:solidFill>
                <a:latin typeface="Arial"/>
                <a:ea typeface="Arial"/>
                <a:cs typeface="Arial"/>
                <a:sym typeface="Arial"/>
              </a:rPr>
              <a:t>3. As usual is key to have a constant communication with BCC, by refreshing our FOB Guideline the fastest possible while also keeping them update of sudden market changes/trends and competitor's offer</a:t>
            </a:r>
            <a:endParaRPr/>
          </a:p>
        </p:txBody>
      </p:sp>
      <p:sp>
        <p:nvSpPr>
          <p:cNvPr id="262" name="Google Shape;262;p17"/>
          <p:cNvSpPr txBox="1"/>
          <p:nvPr/>
        </p:nvSpPr>
        <p:spPr>
          <a:xfrm>
            <a:off x="4256048" y="3060390"/>
            <a:ext cx="3337800" cy="418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4B24"/>
                </a:solidFill>
                <a:latin typeface="Arial"/>
                <a:ea typeface="Arial"/>
                <a:cs typeface="Arial"/>
                <a:sym typeface="Arial"/>
              </a:rPr>
              <a:t>DO/USEC:</a:t>
            </a:r>
            <a:endParaRPr/>
          </a:p>
          <a:p>
            <a:pPr indent="-342900" lvl="0" marL="342900" marR="0" rtl="0" algn="just">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4B24"/>
                </a:solidFill>
                <a:latin typeface="Arial"/>
                <a:ea typeface="Arial"/>
                <a:cs typeface="Arial"/>
                <a:sym typeface="Arial"/>
              </a:rPr>
              <a:t>To continue and doubling efforts to speed up the lost account recovery.</a:t>
            </a:r>
            <a:endParaRPr/>
          </a:p>
          <a:p>
            <a:pPr indent="-266700" lvl="0" marL="3429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4B24"/>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4B24"/>
                </a:solidFill>
                <a:latin typeface="Arial"/>
                <a:ea typeface="Arial"/>
                <a:cs typeface="Arial"/>
                <a:sym typeface="Arial"/>
              </a:rPr>
              <a:t>A plan it's already in motion, targeting some carrier's accounts from some port pairs with similar TT as EMC.</a:t>
            </a:r>
            <a:br>
              <a:rPr b="0" i="0" lang="en-US" sz="1200" u="none" cap="none" strike="noStrike">
                <a:solidFill>
                  <a:srgbClr val="004B24"/>
                </a:solidFill>
                <a:latin typeface="Arial"/>
                <a:ea typeface="Arial"/>
                <a:cs typeface="Arial"/>
                <a:sym typeface="Arial"/>
              </a:rPr>
            </a:br>
            <a:endParaRPr b="0" i="0" sz="12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4B24"/>
                </a:solidFill>
                <a:latin typeface="Arial"/>
                <a:ea typeface="Arial"/>
                <a:cs typeface="Arial"/>
                <a:sym typeface="Arial"/>
              </a:rPr>
              <a:t>DO/CARI:</a:t>
            </a:r>
            <a:endParaRPr/>
          </a:p>
          <a:p>
            <a:pPr indent="-342900" lvl="0" marL="342900" marR="0" rtl="0" algn="just">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4B24"/>
                </a:solidFill>
                <a:latin typeface="Arial"/>
                <a:ea typeface="Arial"/>
                <a:cs typeface="Arial"/>
                <a:sym typeface="Arial"/>
              </a:rPr>
              <a:t>To maintain DO/PA leadership and even increase liftings from 10 to 20%.</a:t>
            </a:r>
            <a:endParaRPr/>
          </a:p>
          <a:p>
            <a:pPr indent="-342900" lvl="0" marL="342900" marR="0" rtl="0" algn="just">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4B24"/>
                </a:solidFill>
                <a:latin typeface="Arial"/>
                <a:ea typeface="Arial"/>
                <a:cs typeface="Arial"/>
                <a:sym typeface="Arial"/>
              </a:rPr>
              <a:t>Try to dig out more cargo for DO/PR support (Having a dedicated 45' cntr fleet will be key to get the support).</a:t>
            </a:r>
            <a:endParaRPr/>
          </a:p>
          <a:p>
            <a:pPr indent="-342900" lvl="0" marL="342900" marR="0" rtl="0" algn="just">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4B24"/>
                </a:solidFill>
                <a:latin typeface="Arial"/>
                <a:ea typeface="Arial"/>
                <a:cs typeface="Arial"/>
                <a:sym typeface="Arial"/>
              </a:rPr>
              <a:t>We need a third destination other than PA &amp; PR to be able to comply with new KPI. Need the support from BCC to achieve competitive rate either to COCTG, COBL and/or CRMOB</a:t>
            </a:r>
            <a:r>
              <a:rPr b="0" i="0" lang="en-US" sz="1200" u="none" cap="none" strike="noStrike">
                <a:solidFill>
                  <a:srgbClr val="000000"/>
                </a:solidFill>
                <a:latin typeface="Arial"/>
                <a:ea typeface="Arial"/>
                <a:cs typeface="Arial"/>
                <a:sym typeface="Arial"/>
              </a:rPr>
              <a:t>.</a:t>
            </a:r>
            <a:br>
              <a:rPr b="0" i="0" lang="en-US" sz="1300" u="none" cap="none" strike="noStrike">
                <a:solidFill>
                  <a:srgbClr val="000000"/>
                </a:solidFill>
                <a:latin typeface="Arial"/>
                <a:ea typeface="Arial"/>
                <a:cs typeface="Arial"/>
                <a:sym typeface="Arial"/>
              </a:rPr>
            </a:b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p:txBody>
      </p:sp>
      <p:sp>
        <p:nvSpPr>
          <p:cNvPr id="263" name="Google Shape;263;p17"/>
          <p:cNvSpPr txBox="1"/>
          <p:nvPr/>
        </p:nvSpPr>
        <p:spPr>
          <a:xfrm>
            <a:off x="7870902" y="3060389"/>
            <a:ext cx="3337931" cy="43396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300" u="none" cap="none" strike="noStrike">
                <a:solidFill>
                  <a:srgbClr val="004B24"/>
                </a:solidFill>
                <a:latin typeface="Arial"/>
                <a:ea typeface="Arial"/>
                <a:cs typeface="Arial"/>
                <a:sym typeface="Arial"/>
              </a:rPr>
              <a:t>This trade is primarily driven by wastepaper, metal scrap, crushed glass, and rags, which represent over 80% of the total volumes. To meet the established targets, it is essential to align our rates with the highly aggressive pricing offered by competitors. At one point, we were able to secure support from BCC before; however, as the year progressed, BCC was unable to sustain the initial offer.</a:t>
            </a:r>
            <a:endParaRPr b="0" i="0" sz="1400" u="none" cap="none" strike="noStrike">
              <a:solidFill>
                <a:srgbClr val="004B24"/>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300" u="none" cap="none" strike="noStrike">
              <a:solidFill>
                <a:srgbClr val="004B24"/>
              </a:solidFill>
              <a:latin typeface="Arial"/>
              <a:ea typeface="Arial"/>
              <a:cs typeface="Arial"/>
              <a:sym typeface="Arial"/>
            </a:endParaRPr>
          </a:p>
          <a:p>
            <a:pPr indent="0" lvl="0" marL="0" marR="0" rtl="0" algn="just">
              <a:lnSpc>
                <a:spcPct val="100000"/>
              </a:lnSpc>
              <a:spcBef>
                <a:spcPts val="0"/>
              </a:spcBef>
              <a:spcAft>
                <a:spcPts val="0"/>
              </a:spcAft>
              <a:buNone/>
            </a:pPr>
            <a:r>
              <a:rPr b="0" i="0" lang="en-US" sz="1300" u="none" cap="none" strike="noStrike">
                <a:solidFill>
                  <a:srgbClr val="004B24"/>
                </a:solidFill>
                <a:latin typeface="Arial"/>
                <a:ea typeface="Arial"/>
                <a:cs typeface="Arial"/>
                <a:sym typeface="Arial"/>
              </a:rPr>
              <a:t>Additionally, to support target achievement and reduce reliance solely on waste and scrap commodities, we will seek opportunities within the remaining 20% of cargo segments that may allow for more stable volumes under less aggressive and more sustainable ocean freight levels.</a:t>
            </a:r>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image.png" id="268" name="Google Shape;26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9" name="Google Shape;269;p18"/>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150" u="none" cap="none" strike="noStrike">
                <a:solidFill>
                  <a:srgbClr val="004B24"/>
                </a:solidFill>
                <a:latin typeface="Arial"/>
                <a:ea typeface="Arial"/>
                <a:cs typeface="Arial"/>
                <a:sym typeface="Arial"/>
              </a:rPr>
              <a:t>Commercial Adjustment Initiative – Q2 2026</a:t>
            </a:r>
            <a:endParaRPr b="0" i="0" sz="1400" u="none" cap="none" strike="noStrike">
              <a:solidFill>
                <a:srgbClr val="000000"/>
              </a:solidFill>
              <a:latin typeface="Arial"/>
              <a:ea typeface="Arial"/>
              <a:cs typeface="Arial"/>
              <a:sym typeface="Arial"/>
            </a:endParaRPr>
          </a:p>
        </p:txBody>
      </p:sp>
      <p:sp>
        <p:nvSpPr>
          <p:cNvPr id="270" name="Google Shape;270;p18"/>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18"/>
          <p:cNvSpPr txBox="1"/>
          <p:nvPr/>
        </p:nvSpPr>
        <p:spPr>
          <a:xfrm>
            <a:off x="487191" y="2127408"/>
            <a:ext cx="7157223"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 the agents of </a:t>
            </a:r>
            <a:r>
              <a:rPr b="1" i="0" lang="en-US" sz="1400" u="none" cap="none" strike="noStrike">
                <a:solidFill>
                  <a:srgbClr val="000000"/>
                </a:solidFill>
                <a:latin typeface="Arial"/>
                <a:ea typeface="Arial"/>
                <a:cs typeface="Arial"/>
                <a:sym typeface="Arial"/>
              </a:rPr>
              <a:t>Evergreen Marine Corporation</a:t>
            </a:r>
            <a:r>
              <a:rPr b="0" i="0" lang="en-US" sz="1400" u="none" cap="none" strike="noStrike">
                <a:solidFill>
                  <a:srgbClr val="000000"/>
                </a:solidFill>
                <a:latin typeface="Arial"/>
                <a:ea typeface="Arial"/>
                <a:cs typeface="Arial"/>
                <a:sym typeface="Arial"/>
              </a:rPr>
              <a:t> </a:t>
            </a:r>
            <a:r>
              <a:rPr b="1" i="0" lang="en-US" sz="1400" u="none" cap="none" strike="noStrike">
                <a:solidFill>
                  <a:srgbClr val="000000"/>
                </a:solidFill>
                <a:latin typeface="Arial"/>
                <a:ea typeface="Arial"/>
                <a:cs typeface="Arial"/>
                <a:sym typeface="Arial"/>
              </a:rPr>
              <a:t>a</a:t>
            </a:r>
            <a:r>
              <a:rPr b="0" i="0" lang="en-US" sz="1400" u="none" cap="none" strike="noStrike">
                <a:solidFill>
                  <a:srgbClr val="000000"/>
                </a:solidFill>
                <a:latin typeface="Arial"/>
                <a:ea typeface="Arial"/>
                <a:cs typeface="Arial"/>
                <a:sym typeface="Arial"/>
              </a:rPr>
              <a:t>nd in recognition of the prevailing market conditions marked by a sustained decline in freight rates, MCD has carried out an in‑depth comparative assessment of the </a:t>
            </a:r>
            <a:r>
              <a:rPr b="1" i="0" lang="en-US" sz="1400" u="none" cap="none" strike="noStrike">
                <a:solidFill>
                  <a:srgbClr val="000000"/>
                </a:solidFill>
                <a:latin typeface="Arial"/>
                <a:ea typeface="Arial"/>
                <a:cs typeface="Arial"/>
                <a:sym typeface="Arial"/>
              </a:rPr>
              <a:t>Terminal Handling Charge at Destination (THC/D)</a:t>
            </a:r>
            <a:r>
              <a:rPr b="0" i="0" lang="en-US" sz="1400" u="none" cap="none" strike="noStrike">
                <a:solidFill>
                  <a:srgbClr val="000000"/>
                </a:solidFill>
                <a:latin typeface="Arial"/>
                <a:ea typeface="Arial"/>
                <a:cs typeface="Arial"/>
                <a:sym typeface="Arial"/>
              </a:rPr>
              <a:t> across the various shipping lines operating in the Dominican Republic.</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This analysis revealed an opportunity to implement a </a:t>
            </a:r>
            <a:r>
              <a:rPr b="1" i="0" lang="en-US" sz="1400" u="none" cap="none" strike="noStrike">
                <a:solidFill>
                  <a:srgbClr val="000000"/>
                </a:solidFill>
                <a:latin typeface="Arial"/>
                <a:ea typeface="Arial"/>
                <a:cs typeface="Arial"/>
                <a:sym typeface="Arial"/>
              </a:rPr>
              <a:t>10% increase</a:t>
            </a:r>
            <a:r>
              <a:rPr b="0" i="0" lang="en-US" sz="1400" u="none" cap="none" strike="noStrike">
                <a:solidFill>
                  <a:srgbClr val="000000"/>
                </a:solidFill>
                <a:latin typeface="Arial"/>
                <a:ea typeface="Arial"/>
                <a:cs typeface="Arial"/>
                <a:sym typeface="Arial"/>
              </a:rPr>
              <a:t> to the existing charge, effective </a:t>
            </a:r>
            <a:r>
              <a:rPr b="1" i="0" lang="en-US" sz="1400" u="none" cap="none" strike="noStrike">
                <a:solidFill>
                  <a:srgbClr val="000000"/>
                </a:solidFill>
                <a:latin typeface="Arial"/>
                <a:ea typeface="Arial"/>
                <a:cs typeface="Arial"/>
                <a:sym typeface="Arial"/>
              </a:rPr>
              <a:t>Q2/26</a:t>
            </a:r>
            <a:r>
              <a:rPr b="0" i="0" lang="en-US" sz="1400" u="none" cap="none" strike="noStrike">
                <a:solidFill>
                  <a:srgbClr val="000000"/>
                </a:solidFill>
                <a:latin typeface="Arial"/>
                <a:ea typeface="Arial"/>
                <a:cs typeface="Arial"/>
                <a:sym typeface="Arial"/>
              </a:rPr>
              <a:t>. The already approved increase intends to help to improve revenue for the principal amid persistent downward pressure in the market.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By proactively addressing these trends, we aim to safeguard profitability while ensuring the continuity and quality of services.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graph with a percent sign&#10;&#10;AI-generated content may be incorrect." id="272" name="Google Shape;272;p18"/>
          <p:cNvPicPr preferRelativeResize="0"/>
          <p:nvPr/>
        </p:nvPicPr>
        <p:blipFill rotWithShape="1">
          <a:blip r:embed="rId4">
            <a:alphaModFix/>
          </a:blip>
          <a:srcRect b="0" l="0" r="0" t="0"/>
          <a:stretch/>
        </p:blipFill>
        <p:spPr>
          <a:xfrm>
            <a:off x="8297524" y="2126678"/>
            <a:ext cx="2817418" cy="28174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image.png" id="92" name="Google Shape;92;p2"/>
          <p:cNvPicPr preferRelativeResize="0"/>
          <p:nvPr/>
        </p:nvPicPr>
        <p:blipFill rotWithShape="1">
          <a:blip r:embed="rId3">
            <a:alphaModFix/>
          </a:blip>
          <a:srcRect b="0" l="0" r="0" t="0"/>
          <a:stretch/>
        </p:blipFill>
        <p:spPr>
          <a:xfrm>
            <a:off x="19050" y="19050"/>
            <a:ext cx="12192000" cy="6858000"/>
          </a:xfrm>
          <a:prstGeom prst="rect">
            <a:avLst/>
          </a:prstGeom>
          <a:noFill/>
          <a:ln>
            <a:noFill/>
          </a:ln>
        </p:spPr>
      </p:pic>
      <p:pic>
        <p:nvPicPr>
          <p:cNvPr descr="image.png" id="93" name="Google Shape;93;p2"/>
          <p:cNvPicPr preferRelativeResize="0"/>
          <p:nvPr/>
        </p:nvPicPr>
        <p:blipFill rotWithShape="1">
          <a:blip r:embed="rId4">
            <a:alphaModFix/>
          </a:blip>
          <a:srcRect b="0" l="0" r="0" t="0"/>
          <a:stretch/>
        </p:blipFill>
        <p:spPr>
          <a:xfrm>
            <a:off x="571500" y="1820316"/>
            <a:ext cx="5429250" cy="862905"/>
          </a:xfrm>
          <a:prstGeom prst="rect">
            <a:avLst/>
          </a:prstGeom>
          <a:noFill/>
          <a:ln>
            <a:noFill/>
          </a:ln>
        </p:spPr>
      </p:pic>
      <p:pic>
        <p:nvPicPr>
          <p:cNvPr descr="image.png" id="94" name="Google Shape;94;p2"/>
          <p:cNvPicPr preferRelativeResize="0"/>
          <p:nvPr/>
        </p:nvPicPr>
        <p:blipFill rotWithShape="1">
          <a:blip r:embed="rId5">
            <a:alphaModFix/>
          </a:blip>
          <a:srcRect b="0" l="0" r="0" t="0"/>
          <a:stretch/>
        </p:blipFill>
        <p:spPr>
          <a:xfrm>
            <a:off x="6191250" y="1820316"/>
            <a:ext cx="5429250" cy="862905"/>
          </a:xfrm>
          <a:prstGeom prst="rect">
            <a:avLst/>
          </a:prstGeom>
          <a:noFill/>
          <a:ln>
            <a:noFill/>
          </a:ln>
        </p:spPr>
      </p:pic>
      <p:pic>
        <p:nvPicPr>
          <p:cNvPr descr="image.png" id="95" name="Google Shape;95;p2"/>
          <p:cNvPicPr preferRelativeResize="0"/>
          <p:nvPr/>
        </p:nvPicPr>
        <p:blipFill rotWithShape="1">
          <a:blip r:embed="rId6">
            <a:alphaModFix/>
          </a:blip>
          <a:srcRect b="0" l="0" r="0" t="0"/>
          <a:stretch/>
        </p:blipFill>
        <p:spPr>
          <a:xfrm>
            <a:off x="571500" y="2997175"/>
            <a:ext cx="5429250" cy="862905"/>
          </a:xfrm>
          <a:prstGeom prst="rect">
            <a:avLst/>
          </a:prstGeom>
          <a:noFill/>
          <a:ln>
            <a:noFill/>
          </a:ln>
        </p:spPr>
      </p:pic>
      <p:pic>
        <p:nvPicPr>
          <p:cNvPr descr="image.png" id="96" name="Google Shape;96;p2"/>
          <p:cNvPicPr preferRelativeResize="0"/>
          <p:nvPr/>
        </p:nvPicPr>
        <p:blipFill rotWithShape="1">
          <a:blip r:embed="rId6">
            <a:alphaModFix/>
          </a:blip>
          <a:srcRect b="0" l="0" r="0" t="0"/>
          <a:stretch/>
        </p:blipFill>
        <p:spPr>
          <a:xfrm>
            <a:off x="6191250" y="3011834"/>
            <a:ext cx="5429250" cy="862905"/>
          </a:xfrm>
          <a:prstGeom prst="rect">
            <a:avLst/>
          </a:prstGeom>
          <a:noFill/>
          <a:ln>
            <a:noFill/>
          </a:ln>
        </p:spPr>
      </p:pic>
      <p:pic>
        <p:nvPicPr>
          <p:cNvPr descr="image.png" id="97" name="Google Shape;97;p2"/>
          <p:cNvPicPr preferRelativeResize="0"/>
          <p:nvPr/>
        </p:nvPicPr>
        <p:blipFill rotWithShape="1">
          <a:blip r:embed="rId5">
            <a:alphaModFix/>
          </a:blip>
          <a:srcRect b="0" l="0" r="0" t="0"/>
          <a:stretch/>
        </p:blipFill>
        <p:spPr>
          <a:xfrm>
            <a:off x="3381375" y="4174034"/>
            <a:ext cx="5429250" cy="862905"/>
          </a:xfrm>
          <a:prstGeom prst="rect">
            <a:avLst/>
          </a:prstGeom>
          <a:noFill/>
          <a:ln>
            <a:noFill/>
          </a:ln>
        </p:spPr>
      </p:pic>
      <p:pic>
        <p:nvPicPr>
          <p:cNvPr descr="image.png" id="98" name="Google Shape;98;p2"/>
          <p:cNvPicPr preferRelativeResize="0"/>
          <p:nvPr/>
        </p:nvPicPr>
        <p:blipFill rotWithShape="1">
          <a:blip r:embed="rId7">
            <a:alphaModFix/>
          </a:blip>
          <a:srcRect b="0" l="0" r="0" t="0"/>
          <a:stretch/>
        </p:blipFill>
        <p:spPr>
          <a:xfrm>
            <a:off x="1047750" y="2089844"/>
            <a:ext cx="304800" cy="304800"/>
          </a:xfrm>
          <a:prstGeom prst="rect">
            <a:avLst/>
          </a:prstGeom>
          <a:noFill/>
          <a:ln>
            <a:noFill/>
          </a:ln>
        </p:spPr>
      </p:pic>
      <p:sp>
        <p:nvSpPr>
          <p:cNvPr id="99" name="Google Shape;99;p2"/>
          <p:cNvSpPr txBox="1"/>
          <p:nvPr/>
        </p:nvSpPr>
        <p:spPr>
          <a:xfrm>
            <a:off x="1724025" y="2020341"/>
            <a:ext cx="1780200"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Economic Status</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1724024" y="2296566"/>
            <a:ext cx="2512997"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GDP Forecast , Inflation , USA Tariff </a:t>
            </a:r>
            <a:endParaRPr b="0" i="0" sz="1400" u="none" cap="none" strike="noStrike">
              <a:solidFill>
                <a:srgbClr val="000000"/>
              </a:solidFill>
              <a:latin typeface="Arial"/>
              <a:ea typeface="Arial"/>
              <a:cs typeface="Arial"/>
              <a:sym typeface="Arial"/>
            </a:endParaRPr>
          </a:p>
        </p:txBody>
      </p:sp>
      <p:pic>
        <p:nvPicPr>
          <p:cNvPr descr="image.png" id="101" name="Google Shape;101;p2"/>
          <p:cNvPicPr preferRelativeResize="0"/>
          <p:nvPr/>
        </p:nvPicPr>
        <p:blipFill rotWithShape="1">
          <a:blip r:embed="rId8">
            <a:alphaModFix/>
          </a:blip>
          <a:srcRect b="0" l="0" r="0" t="0"/>
          <a:stretch/>
        </p:blipFill>
        <p:spPr>
          <a:xfrm>
            <a:off x="6648450" y="2089844"/>
            <a:ext cx="342900" cy="304800"/>
          </a:xfrm>
          <a:prstGeom prst="rect">
            <a:avLst/>
          </a:prstGeom>
          <a:noFill/>
          <a:ln>
            <a:noFill/>
          </a:ln>
        </p:spPr>
      </p:pic>
      <p:sp>
        <p:nvSpPr>
          <p:cNvPr id="102" name="Google Shape;102;p2"/>
          <p:cNvSpPr txBox="1"/>
          <p:nvPr/>
        </p:nvSpPr>
        <p:spPr>
          <a:xfrm>
            <a:off x="7343775" y="2020341"/>
            <a:ext cx="1800225"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Cargo Flow</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a:off x="7343775" y="2296566"/>
            <a:ext cx="1714500"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Import/Export </a:t>
            </a:r>
            <a:endParaRPr b="0" i="0" sz="1400" u="none" cap="none" strike="noStrike">
              <a:solidFill>
                <a:srgbClr val="000000"/>
              </a:solidFill>
              <a:latin typeface="Arial"/>
              <a:ea typeface="Arial"/>
              <a:cs typeface="Arial"/>
              <a:sym typeface="Arial"/>
            </a:endParaRPr>
          </a:p>
        </p:txBody>
      </p:sp>
      <p:pic>
        <p:nvPicPr>
          <p:cNvPr descr="image.png" id="104" name="Google Shape;104;p2"/>
          <p:cNvPicPr preferRelativeResize="0"/>
          <p:nvPr/>
        </p:nvPicPr>
        <p:blipFill rotWithShape="1">
          <a:blip r:embed="rId9">
            <a:alphaModFix/>
          </a:blip>
          <a:srcRect b="0" l="0" r="0" t="0"/>
          <a:stretch/>
        </p:blipFill>
        <p:spPr>
          <a:xfrm>
            <a:off x="1028700" y="3143250"/>
            <a:ext cx="342900" cy="304800"/>
          </a:xfrm>
          <a:prstGeom prst="rect">
            <a:avLst/>
          </a:prstGeom>
          <a:noFill/>
          <a:ln>
            <a:noFill/>
          </a:ln>
        </p:spPr>
      </p:pic>
      <p:sp>
        <p:nvSpPr>
          <p:cNvPr id="105" name="Google Shape;105;p2"/>
          <p:cNvSpPr txBox="1"/>
          <p:nvPr/>
        </p:nvSpPr>
        <p:spPr>
          <a:xfrm>
            <a:off x="1724025" y="3073747"/>
            <a:ext cx="229028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2025 KPI</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724025" y="3349972"/>
            <a:ext cx="2181225" cy="45243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Performance Review (LAD/EGA/ELA)</a:t>
            </a:r>
            <a:endParaRPr b="0" i="0" sz="1400" u="none" cap="none" strike="noStrike">
              <a:solidFill>
                <a:srgbClr val="000000"/>
              </a:solidFill>
              <a:latin typeface="Arial"/>
              <a:ea typeface="Arial"/>
              <a:cs typeface="Arial"/>
              <a:sym typeface="Arial"/>
            </a:endParaRPr>
          </a:p>
        </p:txBody>
      </p:sp>
      <p:pic>
        <p:nvPicPr>
          <p:cNvPr descr="image.png" id="107" name="Google Shape;107;p2"/>
          <p:cNvPicPr preferRelativeResize="0"/>
          <p:nvPr/>
        </p:nvPicPr>
        <p:blipFill rotWithShape="1">
          <a:blip r:embed="rId10">
            <a:alphaModFix/>
          </a:blip>
          <a:srcRect b="0" l="0" r="0" t="0"/>
          <a:stretch/>
        </p:blipFill>
        <p:spPr>
          <a:xfrm>
            <a:off x="6648450" y="3143250"/>
            <a:ext cx="342900" cy="304800"/>
          </a:xfrm>
          <a:prstGeom prst="rect">
            <a:avLst/>
          </a:prstGeom>
          <a:noFill/>
          <a:ln>
            <a:noFill/>
          </a:ln>
        </p:spPr>
      </p:pic>
      <p:sp>
        <p:nvSpPr>
          <p:cNvPr id="108" name="Google Shape;108;p2"/>
          <p:cNvSpPr txBox="1"/>
          <p:nvPr/>
        </p:nvSpPr>
        <p:spPr>
          <a:xfrm>
            <a:off x="7343775" y="3073747"/>
            <a:ext cx="1810226"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Operations KPI</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7343775" y="3349972"/>
            <a:ext cx="2216684" cy="22621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ECD/IMD &amp; OCD/OPD Review</a:t>
            </a:r>
            <a:endParaRPr b="0" i="0" sz="1400" u="none" cap="none" strike="noStrike">
              <a:solidFill>
                <a:srgbClr val="000000"/>
              </a:solidFill>
              <a:latin typeface="Arial"/>
              <a:ea typeface="Arial"/>
              <a:cs typeface="Arial"/>
              <a:sym typeface="Arial"/>
            </a:endParaRPr>
          </a:p>
        </p:txBody>
      </p:sp>
      <p:pic>
        <p:nvPicPr>
          <p:cNvPr descr="image.png" id="110" name="Google Shape;110;p2"/>
          <p:cNvPicPr preferRelativeResize="0"/>
          <p:nvPr/>
        </p:nvPicPr>
        <p:blipFill rotWithShape="1">
          <a:blip r:embed="rId11">
            <a:alphaModFix/>
          </a:blip>
          <a:srcRect b="0" l="0" r="0" t="0"/>
          <a:stretch/>
        </p:blipFill>
        <p:spPr>
          <a:xfrm>
            <a:off x="3857625" y="4443562"/>
            <a:ext cx="304800" cy="304800"/>
          </a:xfrm>
          <a:prstGeom prst="rect">
            <a:avLst/>
          </a:prstGeom>
          <a:noFill/>
          <a:ln>
            <a:noFill/>
          </a:ln>
        </p:spPr>
      </p:pic>
      <p:sp>
        <p:nvSpPr>
          <p:cNvPr id="111" name="Google Shape;111;p2"/>
          <p:cNvSpPr txBox="1"/>
          <p:nvPr/>
        </p:nvSpPr>
        <p:spPr>
          <a:xfrm>
            <a:off x="4533900" y="4374059"/>
            <a:ext cx="1150143" cy="22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4B24"/>
                </a:solidFill>
                <a:latin typeface="Montserrat"/>
                <a:ea typeface="Montserrat"/>
                <a:cs typeface="Montserrat"/>
                <a:sym typeface="Montserrat"/>
              </a:rPr>
              <a:t>2026 Goals</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4533900" y="4650284"/>
            <a:ext cx="1095375" cy="18663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050"/>
              <a:buFont typeface="Arial"/>
              <a:buNone/>
            </a:pPr>
            <a:r>
              <a:rPr b="0" i="0" lang="en-US" sz="1050" u="none" cap="none" strike="noStrike">
                <a:solidFill>
                  <a:srgbClr val="64748B"/>
                </a:solidFill>
                <a:latin typeface="Roboto"/>
                <a:ea typeface="Roboto"/>
                <a:cs typeface="Roboto"/>
                <a:sym typeface="Roboto"/>
              </a:rPr>
              <a:t>Strategy &amp; Targets</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571500" y="381000"/>
            <a:ext cx="11601450" cy="5238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AGENDA</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571500" y="97155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pic>
        <p:nvPicPr>
          <p:cNvPr descr="image.png" id="119" name="Google Shape;119;p3"/>
          <p:cNvPicPr preferRelativeResize="0"/>
          <p:nvPr/>
        </p:nvPicPr>
        <p:blipFill rotWithShape="1">
          <a:blip r:embed="rId3">
            <a:alphaModFix/>
          </a:blip>
          <a:srcRect b="0" l="0" r="0" t="0"/>
          <a:stretch/>
        </p:blipFill>
        <p:spPr>
          <a:xfrm>
            <a:off x="-18119" y="1319"/>
            <a:ext cx="12192000" cy="6858000"/>
          </a:xfrm>
          <a:prstGeom prst="rect">
            <a:avLst/>
          </a:prstGeom>
          <a:noFill/>
          <a:ln>
            <a:noFill/>
          </a:ln>
        </p:spPr>
      </p:pic>
      <p:sp>
        <p:nvSpPr>
          <p:cNvPr id="120" name="Google Shape;120;p3"/>
          <p:cNvSpPr txBox="1"/>
          <p:nvPr/>
        </p:nvSpPr>
        <p:spPr>
          <a:xfrm>
            <a:off x="571500" y="164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ECONOMIC STATUS</a:t>
            </a:r>
            <a:endParaRPr b="1" i="0" sz="3150" u="none" cap="none" strike="noStrike">
              <a:solidFill>
                <a:srgbClr val="004B24"/>
              </a:solidFill>
              <a:latin typeface="Montserrat"/>
              <a:ea typeface="Montserrat"/>
              <a:cs typeface="Montserrat"/>
              <a:sym typeface="Montserrat"/>
            </a:endParaRPr>
          </a:p>
        </p:txBody>
      </p:sp>
      <p:sp>
        <p:nvSpPr>
          <p:cNvPr id="121" name="Google Shape;121;p3"/>
          <p:cNvSpPr txBox="1"/>
          <p:nvPr/>
        </p:nvSpPr>
        <p:spPr>
          <a:xfrm>
            <a:off x="438600" y="4375959"/>
            <a:ext cx="11483400" cy="231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chemeClr val="dk1"/>
              </a:buClr>
              <a:buSzPts val="1100"/>
              <a:buFont typeface="Arial"/>
              <a:buNone/>
            </a:pP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br>
              <a:rPr b="0" i="0" lang="en-US" sz="1200" u="none" cap="none" strike="noStrike">
                <a:solidFill>
                  <a:srgbClr val="000000"/>
                </a:solidFill>
                <a:latin typeface="Arial"/>
                <a:ea typeface="Arial"/>
                <a:cs typeface="Arial"/>
                <a:sym typeface="Arial"/>
              </a:rPr>
            </a:br>
            <a:endParaRPr b="1" i="0" sz="12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140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p:txBody>
      </p:sp>
      <p:pic>
        <p:nvPicPr>
          <p:cNvPr id="122" name="Google Shape;122;p3"/>
          <p:cNvPicPr preferRelativeResize="0"/>
          <p:nvPr/>
        </p:nvPicPr>
        <p:blipFill rotWithShape="1">
          <a:blip r:embed="rId4">
            <a:alphaModFix/>
          </a:blip>
          <a:srcRect b="0" l="0" r="0" t="0"/>
          <a:stretch/>
        </p:blipFill>
        <p:spPr>
          <a:xfrm>
            <a:off x="1735500" y="768100"/>
            <a:ext cx="8686800" cy="2557500"/>
          </a:xfrm>
          <a:prstGeom prst="rect">
            <a:avLst/>
          </a:prstGeom>
          <a:noFill/>
          <a:ln>
            <a:noFill/>
          </a:ln>
        </p:spPr>
      </p:pic>
      <p:sp>
        <p:nvSpPr>
          <p:cNvPr id="123" name="Google Shape;123;p3"/>
          <p:cNvSpPr txBox="1"/>
          <p:nvPr/>
        </p:nvSpPr>
        <p:spPr>
          <a:xfrm>
            <a:off x="0" y="3432000"/>
            <a:ext cx="6187200" cy="33085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GDP GROWTH</a:t>
            </a:r>
            <a:br>
              <a:rPr b="1" i="0" lang="en-US" sz="1800" u="none" cap="none" strike="noStrike">
                <a:solidFill>
                  <a:srgbClr val="004B24"/>
                </a:solidFill>
                <a:latin typeface="Arial"/>
                <a:ea typeface="Arial"/>
                <a:cs typeface="Arial"/>
                <a:sym typeface="Arial"/>
              </a:rPr>
            </a:br>
            <a:br>
              <a:rPr b="1" i="0" lang="en-US" sz="1800" u="none" cap="none" strike="noStrike">
                <a:solidFill>
                  <a:srgbClr val="000000"/>
                </a:solidFill>
                <a:latin typeface="Arial"/>
                <a:ea typeface="Arial"/>
                <a:cs typeface="Arial"/>
                <a:sym typeface="Arial"/>
              </a:rPr>
            </a:br>
            <a:r>
              <a:rPr b="1" i="0" lang="en-US" sz="1300" u="none" cap="none" strike="noStrike">
                <a:solidFill>
                  <a:srgbClr val="004B24"/>
                </a:solidFill>
                <a:latin typeface="Arial"/>
                <a:ea typeface="Arial"/>
                <a:cs typeface="Arial"/>
                <a:sym typeface="Arial"/>
              </a:rPr>
              <a:t>We expect real GDP growth</a:t>
            </a:r>
            <a:r>
              <a:rPr b="0" i="0" lang="en-US" sz="1300" u="none" cap="none" strike="noStrike">
                <a:solidFill>
                  <a:srgbClr val="004B24"/>
                </a:solidFill>
                <a:latin typeface="Arial"/>
                <a:ea typeface="Arial"/>
                <a:cs typeface="Arial"/>
                <a:sym typeface="Arial"/>
              </a:rPr>
              <a:t> in the Dominican Republic to accelerate to </a:t>
            </a:r>
            <a:r>
              <a:rPr b="1" i="0" lang="en-US" sz="1300" u="none" cap="none" strike="noStrike">
                <a:solidFill>
                  <a:srgbClr val="004B24"/>
                </a:solidFill>
                <a:latin typeface="Arial"/>
                <a:ea typeface="Arial"/>
                <a:cs typeface="Arial"/>
                <a:sym typeface="Arial"/>
              </a:rPr>
              <a:t>3.8%</a:t>
            </a:r>
            <a:r>
              <a:rPr b="0" i="0" lang="en-US" sz="1300" u="none" cap="none" strike="noStrike">
                <a:solidFill>
                  <a:srgbClr val="004B24"/>
                </a:solidFill>
                <a:latin typeface="Arial"/>
                <a:ea typeface="Arial"/>
                <a:cs typeface="Arial"/>
                <a:sym typeface="Arial"/>
              </a:rPr>
              <a:t> in 2026, up from an estimated 2.1% in 2025, driven by resilient domestic consumption, supported by a strong labor market, steady remittance flows and real wage gains.</a:t>
            </a:r>
            <a:br>
              <a:rPr b="0" i="0" lang="en-US" sz="1400" u="none" cap="none" strike="noStrike">
                <a:solidFill>
                  <a:srgbClr val="004B24"/>
                </a:solidFill>
                <a:latin typeface="Arial"/>
                <a:ea typeface="Arial"/>
                <a:cs typeface="Arial"/>
                <a:sym typeface="Arial"/>
              </a:rPr>
            </a:br>
            <a:br>
              <a:rPr b="0" i="0" lang="en-US" sz="1400" u="none" cap="none" strike="noStrike">
                <a:solidFill>
                  <a:srgbClr val="004B24"/>
                </a:solidFill>
                <a:latin typeface="Arial"/>
                <a:ea typeface="Arial"/>
                <a:cs typeface="Arial"/>
                <a:sym typeface="Arial"/>
              </a:rPr>
            </a:br>
            <a:r>
              <a:rPr b="1" i="0" lang="en-US" sz="1400" u="none" cap="none" strike="noStrike">
                <a:solidFill>
                  <a:srgbClr val="004B24"/>
                </a:solidFill>
                <a:latin typeface="Arial"/>
                <a:ea typeface="Arial"/>
                <a:cs typeface="Arial"/>
                <a:sym typeface="Arial"/>
              </a:rPr>
              <a:t>INDUSTRY OVERVIEW</a:t>
            </a:r>
            <a:br>
              <a:rPr b="0" i="0" lang="en-US" sz="1400" u="none" cap="none" strike="noStrike">
                <a:solidFill>
                  <a:srgbClr val="004B24"/>
                </a:solidFill>
                <a:latin typeface="Arial"/>
                <a:ea typeface="Arial"/>
                <a:cs typeface="Arial"/>
                <a:sym typeface="Arial"/>
              </a:rPr>
            </a:br>
            <a:br>
              <a:rPr b="0" i="0" lang="en-US" sz="1400" u="none" cap="none" strike="noStrike">
                <a:solidFill>
                  <a:srgbClr val="004B24"/>
                </a:solidFill>
                <a:latin typeface="Arial"/>
                <a:ea typeface="Arial"/>
                <a:cs typeface="Arial"/>
                <a:sym typeface="Arial"/>
              </a:rPr>
            </a:br>
            <a:r>
              <a:rPr b="0" i="0" lang="en-US" sz="1300" u="none" cap="none" strike="noStrike">
                <a:solidFill>
                  <a:srgbClr val="004B24"/>
                </a:solidFill>
                <a:latin typeface="Arial"/>
                <a:ea typeface="Arial"/>
                <a:cs typeface="Arial"/>
                <a:sym typeface="Arial"/>
              </a:rPr>
              <a:t>Key industries include tourism, manufacturing through free trade zones, construction, trade, and financial services. Tourism remains a major driver of foreign exchange and employment, while export-oriented manufacturing—particularly medical devices, textiles, and tobacco—plays a significant role in international trade.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6174000" y="3324000"/>
            <a:ext cx="6001200" cy="394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INFLATION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Inflation: around </a:t>
            </a:r>
            <a:r>
              <a:rPr b="1" i="0" lang="en-US" sz="1400" u="none" cap="none" strike="noStrike">
                <a:solidFill>
                  <a:srgbClr val="004B24"/>
                </a:solidFill>
                <a:latin typeface="Arial"/>
                <a:ea typeface="Arial"/>
                <a:cs typeface="Arial"/>
                <a:sym typeface="Arial"/>
              </a:rPr>
              <a:t>3.7–4%</a:t>
            </a:r>
            <a:r>
              <a:rPr b="0" i="0" lang="en-US" sz="1400" u="none" cap="none" strike="noStrike">
                <a:solidFill>
                  <a:srgbClr val="004B24"/>
                </a:solidFill>
                <a:latin typeface="Arial"/>
                <a:ea typeface="Arial"/>
                <a:cs typeface="Arial"/>
                <a:sym typeface="Arial"/>
              </a:rPr>
              <a:t>, within the Central Bank target range, this indicates: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4B24"/>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4B24"/>
              </a:buClr>
              <a:buSzPts val="1300"/>
              <a:buFont typeface="Arial"/>
              <a:buChar char="❏"/>
            </a:pPr>
            <a:r>
              <a:rPr b="0" i="0" lang="en-US" sz="1300" u="none" cap="none" strike="noStrike">
                <a:solidFill>
                  <a:srgbClr val="004B24"/>
                </a:solidFill>
                <a:latin typeface="Arial"/>
                <a:ea typeface="Arial"/>
                <a:cs typeface="Arial"/>
                <a:sym typeface="Arial"/>
              </a:rPr>
              <a:t>Stable prices</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4B24"/>
              </a:buClr>
              <a:buSzPts val="1300"/>
              <a:buFont typeface="Arial"/>
              <a:buChar char="❏"/>
            </a:pPr>
            <a:r>
              <a:rPr b="0" i="0" lang="en-US" sz="1300" u="none" cap="none" strike="noStrike">
                <a:solidFill>
                  <a:srgbClr val="004B24"/>
                </a:solidFill>
                <a:latin typeface="Arial"/>
                <a:ea typeface="Arial"/>
                <a:cs typeface="Arial"/>
                <a:sym typeface="Arial"/>
              </a:rPr>
              <a:t>Effective monetary policy by the Central Bank.</a:t>
            </a:r>
            <a:endParaRPr b="0" i="0" sz="13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4B24"/>
                </a:solidFill>
                <a:latin typeface="Arial"/>
                <a:ea typeface="Arial"/>
                <a:cs typeface="Arial"/>
                <a:sym typeface="Arial"/>
              </a:rPr>
              <a:t>USA TARIFFS</a:t>
            </a:r>
            <a:br>
              <a:rPr b="1" i="0" lang="en-US" sz="2000" u="none" cap="none" strike="noStrike">
                <a:solidFill>
                  <a:srgbClr val="000000"/>
                </a:solidFill>
                <a:latin typeface="Arial"/>
                <a:ea typeface="Arial"/>
                <a:cs typeface="Arial"/>
                <a:sym typeface="Arial"/>
              </a:rPr>
            </a:br>
            <a:br>
              <a:rPr b="1" i="0" lang="en-US" sz="2000" u="none" cap="none" strike="noStrike">
                <a:solidFill>
                  <a:srgbClr val="000000"/>
                </a:solidFill>
                <a:latin typeface="Arial"/>
                <a:ea typeface="Arial"/>
                <a:cs typeface="Arial"/>
                <a:sym typeface="Arial"/>
              </a:rPr>
            </a:br>
            <a:r>
              <a:rPr b="0" i="0" lang="en-US" sz="1300" u="none" cap="none" strike="noStrike">
                <a:solidFill>
                  <a:srgbClr val="004B24"/>
                </a:solidFill>
                <a:latin typeface="Arial"/>
                <a:ea typeface="Arial"/>
                <a:cs typeface="Arial"/>
                <a:sym typeface="Arial"/>
              </a:rPr>
              <a:t>Trump’s tariffs created uncertainty and placed pressure on Dominican exports, particularly within the free trade zone and textile sectors.</a:t>
            </a:r>
            <a:endParaRPr/>
          </a:p>
          <a:p>
            <a:pPr indent="0" lvl="0" marL="0" marR="0" rtl="0" algn="l">
              <a:lnSpc>
                <a:spcPct val="100000"/>
              </a:lnSpc>
              <a:spcBef>
                <a:spcPts val="0"/>
              </a:spcBef>
              <a:spcAft>
                <a:spcPts val="0"/>
              </a:spcAft>
              <a:buNone/>
            </a:pPr>
            <a:r>
              <a:t/>
            </a:r>
            <a:endParaRPr b="0" i="0" sz="13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rPr b="0" i="0" lang="en-US" sz="1300" u="none" cap="none" strike="noStrike">
                <a:solidFill>
                  <a:srgbClr val="004B24"/>
                </a:solidFill>
                <a:latin typeface="Arial"/>
                <a:ea typeface="Arial"/>
                <a:cs typeface="Arial"/>
                <a:sym typeface="Arial"/>
              </a:rPr>
              <a:t>However, the impact was not uniform: some industries experienced a decline in competitiveness, while others were able to benefit when competing countries were subject to higher tariff rates.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00" u="none" cap="none" strike="noStrike">
              <a:solidFill>
                <a:srgbClr val="004B24"/>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pic>
        <p:nvPicPr>
          <p:cNvPr descr="image.png" id="129" name="Google Shape;12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0" name="Google Shape;130;p4"/>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STATUS</a:t>
            </a:r>
            <a:endParaRPr b="1" i="0" sz="3150" u="none" cap="none" strike="noStrike">
              <a:solidFill>
                <a:srgbClr val="004B24"/>
              </a:solidFill>
              <a:latin typeface="Montserrat"/>
              <a:ea typeface="Montserrat"/>
              <a:cs typeface="Montserrat"/>
              <a:sym typeface="Montserrat"/>
            </a:endParaRPr>
          </a:p>
        </p:txBody>
      </p:sp>
      <p:sp>
        <p:nvSpPr>
          <p:cNvPr id="131" name="Google Shape;131;p4"/>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4"/>
          <p:cNvSpPr txBox="1"/>
          <p:nvPr/>
        </p:nvSpPr>
        <p:spPr>
          <a:xfrm>
            <a:off x="8609196" y="1274114"/>
            <a:ext cx="39273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TOP IMPORT COMMODITIES:</a:t>
            </a:r>
            <a:endParaRPr b="0"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FOODSTUFF</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PLASTIC RESIN</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CHEMICALS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GDSM</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CERAMIC TILES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ELECTRIC APPLIANCES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CARGO NOS, FAK</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PACKING MATERIAL</a:t>
            </a:r>
            <a:endParaRPr b="0" i="0" sz="1400" u="none" cap="none" strike="noStrike">
              <a:solidFill>
                <a:srgbClr val="004B2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descr="A map of the world with countries/regions and numbers&#10;&#10;AI-generated content may be incorrect." id="133" name="Google Shape;133;p4"/>
          <p:cNvPicPr preferRelativeResize="0"/>
          <p:nvPr/>
        </p:nvPicPr>
        <p:blipFill rotWithShape="1">
          <a:blip r:embed="rId4">
            <a:alphaModFix/>
          </a:blip>
          <a:srcRect b="0" l="0" r="0" t="0"/>
          <a:stretch/>
        </p:blipFill>
        <p:spPr>
          <a:xfrm>
            <a:off x="277133" y="1235462"/>
            <a:ext cx="8229178" cy="5424371"/>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3137"/>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pic>
        <p:nvPicPr>
          <p:cNvPr descr="image.png" id="138" name="Google Shape;138;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9" name="Google Shape;139;p5"/>
          <p:cNvSpPr txBox="1"/>
          <p:nvPr/>
        </p:nvSpPr>
        <p:spPr>
          <a:xfrm>
            <a:off x="571500" y="1419225"/>
            <a:ext cx="9613500" cy="21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4"/>
              <a:buFont typeface="Arial"/>
              <a:buNone/>
            </a:pPr>
            <a:r>
              <a:rPr b="1" i="0" lang="en-US" sz="1404" u="none" cap="none" strike="noStrike">
                <a:solidFill>
                  <a:srgbClr val="1E293B"/>
                </a:solidFill>
                <a:latin typeface="Roboto"/>
                <a:ea typeface="Roboto"/>
                <a:cs typeface="Roboto"/>
                <a:sym typeface="Roboto"/>
              </a:rPr>
              <a:t>This content should be focus on your country cargo flow, no matter for export/import ; stronghaul/ backhaul / regional. </a:t>
            </a:r>
            <a:endParaRPr b="0" i="0" sz="1400" u="none" cap="none" strike="noStrike">
              <a:solidFill>
                <a:srgbClr val="000000"/>
              </a:solidFill>
              <a:latin typeface="Roboto"/>
              <a:ea typeface="Roboto"/>
              <a:cs typeface="Roboto"/>
              <a:sym typeface="Roboto"/>
            </a:endParaRPr>
          </a:p>
        </p:txBody>
      </p:sp>
      <p:sp>
        <p:nvSpPr>
          <p:cNvPr id="140" name="Google Shape;140;p5"/>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2025/2026 COUNTRY CARGO FLOW STATUS</a:t>
            </a:r>
            <a:endParaRPr b="1" i="0" sz="3150" u="none" cap="none" strike="noStrike">
              <a:solidFill>
                <a:srgbClr val="004B24"/>
              </a:solidFill>
              <a:latin typeface="Montserrat"/>
              <a:ea typeface="Montserrat"/>
              <a:cs typeface="Montserrat"/>
              <a:sym typeface="Montserrat"/>
            </a:endParaRPr>
          </a:p>
        </p:txBody>
      </p:sp>
      <p:sp>
        <p:nvSpPr>
          <p:cNvPr id="141" name="Google Shape;141;p5"/>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5"/>
          <p:cNvSpPr txBox="1"/>
          <p:nvPr/>
        </p:nvSpPr>
        <p:spPr>
          <a:xfrm>
            <a:off x="8415932" y="1784271"/>
            <a:ext cx="39273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TOP EXPORT COMMODITIES:</a:t>
            </a:r>
            <a:endParaRPr b="0"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SCRAP METAL</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MEDICAL DEVICES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TOBACCO CIGARS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WASTE PAPER</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BANANAS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WEARING APPAREL</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PLASTIC GOODS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FOAM PRODUCTS</a:t>
            </a:r>
            <a:endParaRPr b="0" i="0"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US" sz="1400" u="none" cap="none" strike="noStrike">
                <a:solidFill>
                  <a:srgbClr val="004B24"/>
                </a:solidFill>
                <a:latin typeface="Calibri"/>
                <a:ea typeface="Calibri"/>
                <a:cs typeface="Calibri"/>
                <a:sym typeface="Calibri"/>
              </a:rPr>
              <a:t>COCOA</a:t>
            </a:r>
            <a:br>
              <a:rPr b="0" i="0" lang="en-US" sz="1400" u="none" cap="none" strike="noStrike">
                <a:solidFill>
                  <a:srgbClr val="000000"/>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pic>
        <p:nvPicPr>
          <p:cNvPr descr="A map of countries/regions with flags&#10;&#10;AI-generated content may be incorrect." id="143" name="Google Shape;143;p5"/>
          <p:cNvPicPr preferRelativeResize="0"/>
          <p:nvPr/>
        </p:nvPicPr>
        <p:blipFill rotWithShape="1">
          <a:blip r:embed="rId4">
            <a:alphaModFix/>
          </a:blip>
          <a:srcRect b="0" l="0" r="0" t="0"/>
          <a:stretch/>
        </p:blipFill>
        <p:spPr>
          <a:xfrm>
            <a:off x="424904" y="1784195"/>
            <a:ext cx="7801679" cy="4720683"/>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3137"/>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pic>
        <p:nvPicPr>
          <p:cNvPr descr="image.png" id="148" name="Google Shape;14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9" name="Google Shape;149;p6"/>
          <p:cNvSpPr txBox="1"/>
          <p:nvPr/>
        </p:nvSpPr>
        <p:spPr>
          <a:xfrm>
            <a:off x="571500" y="4762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50" u="none" cap="none" strike="noStrike">
                <a:solidFill>
                  <a:srgbClr val="004B24"/>
                </a:solidFill>
                <a:latin typeface="Montserrat"/>
                <a:ea typeface="Montserrat"/>
                <a:cs typeface="Montserrat"/>
                <a:sym typeface="Montserrat"/>
              </a:rPr>
              <a:t>2024/2025 YOY CARRIER VOLUME COMPARISON</a:t>
            </a:r>
            <a:endParaRPr b="1" i="0" sz="3150" u="none" cap="none" strike="noStrike">
              <a:solidFill>
                <a:srgbClr val="004B24"/>
              </a:solidFill>
              <a:latin typeface="Montserrat"/>
              <a:ea typeface="Montserrat"/>
              <a:cs typeface="Montserrat"/>
              <a:sym typeface="Montserrat"/>
            </a:endParaRPr>
          </a:p>
        </p:txBody>
      </p:sp>
      <p:sp>
        <p:nvSpPr>
          <p:cNvPr id="150" name="Google Shape;150;p6"/>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graph with numbers and a red line&#10;&#10;AI-generated content may be incorrect." id="151" name="Google Shape;151;p6"/>
          <p:cNvPicPr preferRelativeResize="0"/>
          <p:nvPr/>
        </p:nvPicPr>
        <p:blipFill rotWithShape="1">
          <a:blip r:embed="rId4">
            <a:alphaModFix/>
          </a:blip>
          <a:srcRect b="0" l="0" r="0" t="0"/>
          <a:stretch/>
        </p:blipFill>
        <p:spPr>
          <a:xfrm>
            <a:off x="185853" y="1543132"/>
            <a:ext cx="11811002" cy="46917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5" name="Shape 155"/>
        <p:cNvGrpSpPr/>
        <p:nvPr/>
      </p:nvGrpSpPr>
      <p:grpSpPr>
        <a:xfrm>
          <a:off x="0" y="0"/>
          <a:ext cx="0" cy="0"/>
          <a:chOff x="0" y="0"/>
          <a:chExt cx="0" cy="0"/>
        </a:xfrm>
      </p:grpSpPr>
      <p:pic>
        <p:nvPicPr>
          <p:cNvPr descr="image.png" id="156" name="Google Shape;15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7" name="Google Shape;157;p7"/>
          <p:cNvSpPr txBox="1"/>
          <p:nvPr/>
        </p:nvSpPr>
        <p:spPr>
          <a:xfrm>
            <a:off x="590400" y="495450"/>
            <a:ext cx="11601600" cy="48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50" u="none" cap="none" strike="noStrike">
                <a:solidFill>
                  <a:srgbClr val="004B24"/>
                </a:solidFill>
                <a:latin typeface="Montserrat"/>
                <a:ea typeface="Montserrat"/>
                <a:cs typeface="Montserrat"/>
                <a:sym typeface="Montserrat"/>
              </a:rPr>
              <a:t>2025 DO IMPORT + EXPORT MARKET SHARE</a:t>
            </a:r>
            <a:endParaRPr b="1" i="0" sz="3150" u="none" cap="none" strike="noStrike">
              <a:solidFill>
                <a:srgbClr val="004B24"/>
              </a:solidFill>
              <a:latin typeface="Montserrat"/>
              <a:ea typeface="Montserrat"/>
              <a:cs typeface="Montserrat"/>
              <a:sym typeface="Montserrat"/>
            </a:endParaRPr>
          </a:p>
        </p:txBody>
      </p:sp>
      <p:sp>
        <p:nvSpPr>
          <p:cNvPr id="158" name="Google Shape;158;p7"/>
          <p:cNvSpPr/>
          <p:nvPr/>
        </p:nvSpPr>
        <p:spPr>
          <a:xfrm>
            <a:off x="571500" y="1114425"/>
            <a:ext cx="11049000" cy="192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7"/>
          <p:cNvPicPr preferRelativeResize="0"/>
          <p:nvPr/>
        </p:nvPicPr>
        <p:blipFill rotWithShape="1">
          <a:blip r:embed="rId4">
            <a:alphaModFix/>
          </a:blip>
          <a:srcRect b="0" l="0" r="0" t="0"/>
          <a:stretch/>
        </p:blipFill>
        <p:spPr>
          <a:xfrm>
            <a:off x="236373" y="1495744"/>
            <a:ext cx="11710562" cy="41869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image.png" id="164" name="Google Shape;164;p8"/>
          <p:cNvPicPr preferRelativeResize="0"/>
          <p:nvPr/>
        </p:nvPicPr>
        <p:blipFill rotWithShape="1">
          <a:blip r:embed="rId3">
            <a:alphaModFix/>
          </a:blip>
          <a:srcRect b="0" l="740" r="-739" t="0"/>
          <a:stretch/>
        </p:blipFill>
        <p:spPr>
          <a:xfrm>
            <a:off x="-19050" y="0"/>
            <a:ext cx="12192000" cy="6858000"/>
          </a:xfrm>
          <a:prstGeom prst="rect">
            <a:avLst/>
          </a:prstGeom>
          <a:noFill/>
          <a:ln>
            <a:noFill/>
          </a:ln>
        </p:spPr>
      </p:pic>
      <p:graphicFrame>
        <p:nvGraphicFramePr>
          <p:cNvPr id="165" name="Google Shape;165;p8"/>
          <p:cNvGraphicFramePr/>
          <p:nvPr/>
        </p:nvGraphicFramePr>
        <p:xfrm>
          <a:off x="576250" y="1485010"/>
          <a:ext cx="3000000" cy="3000000"/>
        </p:xfrm>
        <a:graphic>
          <a:graphicData uri="http://schemas.openxmlformats.org/drawingml/2006/table">
            <a:tbl>
              <a:tblPr>
                <a:noFill/>
                <a:tableStyleId>{16F1307E-C928-452A-B00F-A7F53F6D55D1}</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333333"/>
                          </a:solidFill>
                          <a:latin typeface="Roboto"/>
                          <a:ea typeface="Roboto"/>
                          <a:cs typeface="Roboto"/>
                          <a:sym typeface="Roboto"/>
                        </a:rPr>
                        <a:t>F.E. – DO (C)</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4,622</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oboto"/>
                          <a:ea typeface="Roboto"/>
                          <a:cs typeface="Roboto"/>
                          <a:sym typeface="Roboto"/>
                        </a:rPr>
                        <a:t>2,517</a:t>
                      </a:r>
                      <a:endParaRPr sz="14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50"/>
                        <a:buFont typeface="Arial"/>
                        <a:buNone/>
                      </a:pPr>
                      <a:r>
                        <a:rPr lang="en-US" sz="1350" u="none" cap="none" strike="noStrike">
                          <a:solidFill>
                            <a:srgbClr val="333333"/>
                          </a:solidFill>
                          <a:latin typeface="Roboto"/>
                          <a:ea typeface="Roboto"/>
                          <a:cs typeface="Roboto"/>
                          <a:sym typeface="Roboto"/>
                        </a:rPr>
                        <a:t>54</a:t>
                      </a:r>
                      <a:r>
                        <a:rPr b="0" i="0" lang="en-US" sz="1350" u="none" cap="none" strike="noStrike">
                          <a:solidFill>
                            <a:srgbClr val="333333"/>
                          </a:solidFill>
                          <a:latin typeface="Roboto"/>
                          <a:ea typeface="Roboto"/>
                          <a:cs typeface="Roboto"/>
                          <a:sym typeface="Roboto"/>
                        </a:rPr>
                        <a:t>%</a:t>
                      </a:r>
                      <a:endParaRPr b="0" i="0" sz="135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6" name="Google Shape;166;p8"/>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(LAD)</a:t>
            </a:r>
            <a:endParaRPr b="1" i="0" sz="3150" u="none" cap="none" strike="noStrike">
              <a:solidFill>
                <a:srgbClr val="004B24"/>
              </a:solidFill>
              <a:latin typeface="Montserrat"/>
              <a:ea typeface="Montserrat"/>
              <a:cs typeface="Montserrat"/>
              <a:sym typeface="Montserrat"/>
            </a:endParaRPr>
          </a:p>
        </p:txBody>
      </p:sp>
      <p:sp>
        <p:nvSpPr>
          <p:cNvPr id="167" name="Google Shape;167;p8"/>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8"/>
          <p:cNvSpPr txBox="1"/>
          <p:nvPr/>
        </p:nvSpPr>
        <p:spPr>
          <a:xfrm>
            <a:off x="2673350" y="5245653"/>
            <a:ext cx="109911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69" name="Google Shape;169;p8"/>
          <p:cNvSpPr txBox="1"/>
          <p:nvPr/>
        </p:nvSpPr>
        <p:spPr>
          <a:xfrm>
            <a:off x="6743887" y="3979720"/>
            <a:ext cx="4678682"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US" sz="1400" u="none" cap="none" strike="noStrike">
                <a:solidFill>
                  <a:srgbClr val="004B24"/>
                </a:solidFill>
                <a:latin typeface="Arial"/>
                <a:ea typeface="Arial"/>
                <a:cs typeface="Arial"/>
                <a:sym typeface="Arial"/>
              </a:rPr>
              <a:t>According to the report extracted from SOL, records show that the total own SQ lifting from the Far East to DO was </a:t>
            </a:r>
            <a:r>
              <a:rPr b="1" i="0" lang="en-US" sz="1400" u="none" cap="none" strike="noStrike">
                <a:solidFill>
                  <a:srgbClr val="004B24"/>
                </a:solidFill>
                <a:latin typeface="Arial"/>
                <a:ea typeface="Arial"/>
                <a:cs typeface="Arial"/>
                <a:sym typeface="Arial"/>
              </a:rPr>
              <a:t>2,919 TEU</a:t>
            </a:r>
            <a:r>
              <a:rPr b="0" i="0" lang="en-US" sz="1400" u="none" cap="none" strike="noStrike">
                <a:solidFill>
                  <a:srgbClr val="004B24"/>
                </a:solidFill>
                <a:latin typeface="Arial"/>
                <a:ea typeface="Arial"/>
                <a:cs typeface="Arial"/>
                <a:sym typeface="Arial"/>
              </a:rPr>
              <a:t>, not </a:t>
            </a:r>
            <a:r>
              <a:rPr b="1" i="0" lang="en-US" sz="1400" u="none" cap="none" strike="noStrike">
                <a:solidFill>
                  <a:srgbClr val="004B24"/>
                </a:solidFill>
                <a:latin typeface="Arial"/>
                <a:ea typeface="Arial"/>
                <a:cs typeface="Arial"/>
                <a:sym typeface="Arial"/>
              </a:rPr>
              <a:t>2,517 TEU</a:t>
            </a:r>
            <a:r>
              <a:rPr b="0" i="0" lang="en-US" sz="1400" u="none" cap="none" strike="noStrike">
                <a:solidFill>
                  <a:srgbClr val="004B24"/>
                </a:solidFill>
                <a:latin typeface="Arial"/>
                <a:ea typeface="Arial"/>
                <a:cs typeface="Arial"/>
                <a:sym typeface="Arial"/>
              </a:rPr>
              <a:t> as previously stated. Therefore, the correct total percentage of achievement should be </a:t>
            </a:r>
            <a:r>
              <a:rPr b="1" i="0" lang="en-US" sz="1400" u="none" cap="none" strike="noStrike">
                <a:solidFill>
                  <a:srgbClr val="004B24"/>
                </a:solidFill>
                <a:latin typeface="Arial"/>
                <a:ea typeface="Arial"/>
                <a:cs typeface="Arial"/>
                <a:sym typeface="Arial"/>
              </a:rPr>
              <a:t>63%</a:t>
            </a:r>
            <a:r>
              <a:rPr b="0" i="0" lang="en-US" sz="1400" u="none" cap="none" strike="noStrike">
                <a:solidFill>
                  <a:srgbClr val="004B24"/>
                </a:solidFill>
                <a:latin typeface="Arial"/>
                <a:ea typeface="Arial"/>
                <a:cs typeface="Arial"/>
                <a:sym typeface="Arial"/>
              </a:rPr>
              <a:t>, not </a:t>
            </a:r>
            <a:r>
              <a:rPr b="1" i="0" lang="en-US" sz="1400" u="none" cap="none" strike="noStrike">
                <a:solidFill>
                  <a:srgbClr val="004B24"/>
                </a:solidFill>
                <a:latin typeface="Arial"/>
                <a:ea typeface="Arial"/>
                <a:cs typeface="Arial"/>
                <a:sym typeface="Arial"/>
              </a:rPr>
              <a:t>54%.</a:t>
            </a:r>
            <a:endParaRPr b="0" i="0" sz="1400" u="none" cap="none" strike="noStrike">
              <a:solidFill>
                <a:srgbClr val="004B24"/>
              </a:solidFill>
              <a:latin typeface="Calibri"/>
              <a:ea typeface="Calibri"/>
              <a:cs typeface="Calibri"/>
              <a:sym typeface="Calibri"/>
            </a:endParaRPr>
          </a:p>
        </p:txBody>
      </p:sp>
      <p:pic>
        <p:nvPicPr>
          <p:cNvPr id="170" name="Google Shape;170;p8"/>
          <p:cNvPicPr preferRelativeResize="0"/>
          <p:nvPr/>
        </p:nvPicPr>
        <p:blipFill rotWithShape="1">
          <a:blip r:embed="rId4">
            <a:alphaModFix/>
          </a:blip>
          <a:srcRect b="0" l="0" r="0" t="0"/>
          <a:stretch/>
        </p:blipFill>
        <p:spPr>
          <a:xfrm>
            <a:off x="575100" y="2538961"/>
            <a:ext cx="5924550" cy="3991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image.png" id="175" name="Google Shape;175;p9"/>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76" name="Google Shape;176;p9"/>
          <p:cNvGraphicFramePr/>
          <p:nvPr/>
        </p:nvGraphicFramePr>
        <p:xfrm>
          <a:off x="571500" y="2614612"/>
          <a:ext cx="3000000" cy="3000000"/>
        </p:xfrm>
        <a:graphic>
          <a:graphicData uri="http://schemas.openxmlformats.org/drawingml/2006/table">
            <a:tbl>
              <a:tblPr>
                <a:noFill/>
                <a:tableStyleId>{16F1307E-C928-452A-B00F-A7F53F6D55D1}</a:tableStyleId>
              </a:tblPr>
              <a:tblGrid>
                <a:gridCol w="3311725"/>
                <a:gridCol w="2207875"/>
                <a:gridCol w="2759875"/>
                <a:gridCol w="2760025"/>
              </a:tblGrid>
              <a:tr h="525750">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Trade</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OWN SQ KPI (Year)</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ACTUAL</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oboto"/>
                          <a:ea typeface="Roboto"/>
                          <a:cs typeface="Roboto"/>
                          <a:sym typeface="Roboto"/>
                        </a:rPr>
                        <a:t>%</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4B24"/>
                    </a:solidFill>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333333"/>
                          </a:solidFill>
                          <a:latin typeface="Roboto"/>
                          <a:ea typeface="Roboto"/>
                          <a:cs typeface="Roboto"/>
                          <a:sym typeface="Roboto"/>
                        </a:rPr>
                        <a:t>DO – USEC (610)</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246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64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26</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57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DO - CARI (CC)</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3,243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oboto"/>
                          <a:ea typeface="Roboto"/>
                          <a:cs typeface="Roboto"/>
                          <a:sym typeface="Roboto"/>
                        </a:rPr>
                        <a:t>1,886 teus</a:t>
                      </a:r>
                      <a:endParaRPr sz="1200" u="none" cap="none" strike="noStrike">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333333"/>
                          </a:solidFill>
                          <a:latin typeface="Roboto"/>
                          <a:ea typeface="Roboto"/>
                          <a:cs typeface="Roboto"/>
                          <a:sym typeface="Roboto"/>
                        </a:rPr>
                        <a:t>58</a:t>
                      </a:r>
                      <a:r>
                        <a:rPr b="0" i="0" lang="en-US" sz="1200" u="none" cap="none" strike="noStrike">
                          <a:solidFill>
                            <a:srgbClr val="333333"/>
                          </a:solidFill>
                          <a:latin typeface="Roboto"/>
                          <a:ea typeface="Roboto"/>
                          <a:cs typeface="Roboto"/>
                          <a:sym typeface="Roboto"/>
                        </a:rPr>
                        <a:t>%</a:t>
                      </a:r>
                      <a:endParaRPr b="0" i="0" sz="1200" u="none" cap="none" strike="noStrike">
                        <a:solidFill>
                          <a:srgbClr val="333333"/>
                        </a:solidFill>
                        <a:latin typeface="Roboto"/>
                        <a:ea typeface="Roboto"/>
                        <a:cs typeface="Roboto"/>
                        <a:sym typeface="Roboto"/>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8FAFC"/>
                    </a:solidFill>
                  </a:tcPr>
                </a:tc>
              </a:tr>
            </a:tbl>
          </a:graphicData>
        </a:graphic>
      </p:graphicFrame>
      <p:sp>
        <p:nvSpPr>
          <p:cNvPr id="177" name="Google Shape;177;p9"/>
          <p:cNvSpPr txBox="1"/>
          <p:nvPr/>
        </p:nvSpPr>
        <p:spPr>
          <a:xfrm>
            <a:off x="571500" y="476250"/>
            <a:ext cx="11601450"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150"/>
              <a:buFont typeface="Arial"/>
              <a:buNone/>
            </a:pPr>
            <a:r>
              <a:rPr b="1" i="0" lang="en-US" sz="3150" u="none" cap="none" strike="noStrike">
                <a:solidFill>
                  <a:srgbClr val="004B24"/>
                </a:solidFill>
                <a:latin typeface="Montserrat"/>
                <a:ea typeface="Montserrat"/>
                <a:cs typeface="Montserrat"/>
                <a:sym typeface="Montserrat"/>
              </a:rPr>
              <a:t>2025 KPI PERFORMANCE (EGA)</a:t>
            </a:r>
            <a:endParaRPr b="1" i="0" sz="3150" u="none" cap="none" strike="noStrike">
              <a:solidFill>
                <a:srgbClr val="004B24"/>
              </a:solidFill>
              <a:latin typeface="Montserrat"/>
              <a:ea typeface="Montserrat"/>
              <a:cs typeface="Montserrat"/>
              <a:sym typeface="Montserrat"/>
            </a:endParaRPr>
          </a:p>
        </p:txBody>
      </p:sp>
      <p:sp>
        <p:nvSpPr>
          <p:cNvPr id="178" name="Google Shape;178;p9"/>
          <p:cNvSpPr/>
          <p:nvPr/>
        </p:nvSpPr>
        <p:spPr>
          <a:xfrm>
            <a:off x="571500" y="1066800"/>
            <a:ext cx="11049000" cy="28575"/>
          </a:xfrm>
          <a:prstGeom prst="rect">
            <a:avLst/>
          </a:prstGeom>
          <a:solidFill>
            <a:srgbClr val="009B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9"/>
          <p:cNvSpPr txBox="1"/>
          <p:nvPr/>
        </p:nvSpPr>
        <p:spPr>
          <a:xfrm>
            <a:off x="571500" y="5675575"/>
            <a:ext cx="75984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38761D"/>
              </a:buClr>
              <a:buSzPts val="1400"/>
              <a:buFont typeface="Calibri"/>
              <a:buChar char="●"/>
            </a:pPr>
            <a:r>
              <a:rPr b="0" i="1" lang="en-US" sz="1400" u="none" cap="none" strike="noStrike">
                <a:solidFill>
                  <a:srgbClr val="004B24"/>
                </a:solidFill>
                <a:latin typeface="Calibri"/>
                <a:ea typeface="Calibri"/>
                <a:cs typeface="Calibri"/>
                <a:sym typeface="Calibri"/>
              </a:rPr>
              <a:t>CC trade based on 47 CAN sailings, 48 CAC sailings, 28 CAJ sailings, and 43 CAW sailings.</a:t>
            </a:r>
            <a:endParaRPr b="0" i="1" sz="1400" u="none" cap="none" strike="noStrike">
              <a:solidFill>
                <a:srgbClr val="004B24"/>
              </a:solidFill>
              <a:latin typeface="Calibri"/>
              <a:ea typeface="Calibri"/>
              <a:cs typeface="Calibri"/>
              <a:sym typeface="Calibri"/>
            </a:endParaRPr>
          </a:p>
          <a:p>
            <a:pPr indent="-317500" lvl="0" marL="457200" marR="0" rtl="0" algn="l">
              <a:lnSpc>
                <a:spcPct val="100000"/>
              </a:lnSpc>
              <a:spcBef>
                <a:spcPts val="0"/>
              </a:spcBef>
              <a:spcAft>
                <a:spcPts val="0"/>
              </a:spcAft>
              <a:buClr>
                <a:srgbClr val="38761D"/>
              </a:buClr>
              <a:buSzPts val="1400"/>
              <a:buFont typeface="Calibri"/>
              <a:buChar char="●"/>
            </a:pPr>
            <a:r>
              <a:rPr b="0" i="1" lang="en-US" sz="1400" u="none" cap="none" strike="noStrike">
                <a:solidFill>
                  <a:srgbClr val="004B24"/>
                </a:solidFill>
                <a:latin typeface="Calibri"/>
                <a:ea typeface="Calibri"/>
                <a:cs typeface="Calibri"/>
                <a:sym typeface="Calibri"/>
              </a:rPr>
              <a:t>610 trade based on 41 weeks; wk23 and wk53 - all 610 cargo were rolled-over by LOG/NAD</a:t>
            </a:r>
            <a:endParaRPr b="0" i="1" sz="1400" u="none" cap="none" strike="noStrike">
              <a:solidFill>
                <a:srgbClr val="004B24"/>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Christian Lorenzo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0x010100D8E3A9481A5CB049B533B9D4108932B0</vt:lpwstr>
  </property>
  <property fmtid="{D5CDD505-2E9C-101B-9397-08002B2CF9AE}" pid="3" name="MediaServiceImageTags">
    <vt:lpwstr/>
  </property>
</Properties>
</file>