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Inter Light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Roboto SemiBold"/>
      <p:regular r:id="rId33"/>
      <p:bold r:id="rId34"/>
      <p:italic r:id="rId35"/>
      <p:boldItalic r:id="rId36"/>
    </p:embeddedFont>
    <p:embeddedFont>
      <p:font typeface="Roboto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g2eP5rzCw49HcFR6rRYTIaHCqT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53094D-6A3F-46C1-8115-B26E516F01E3}">
  <a:tblStyle styleId="{0253094D-6A3F-46C1-8115-B26E516F01E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1EB49EF-470C-415F-9718-3DFE9A8FBC2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FCB21813-D115-4C82-AA27-03FEE36D2423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FF3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FF3E9"/>
          </a:solidFill>
        </a:fill>
      </a:tcStyle>
    </a:firstRow>
    <a:neCell>
      <a:tcTxStyle/>
    </a:neCell>
    <a:nwCell>
      <a:tcTxStyle/>
    </a:nwCell>
  </a:tblStyle>
  <a:tblStyle styleId="{B60F99E9-63A9-4F4B-A390-55AF9F14A161}" styleName="Table_3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fill>
          <a:solidFill>
            <a:srgbClr val="7A9446"/>
          </a:solidFill>
        </a:fill>
      </a:tcStyle>
    </a:band1H>
    <a:band2H>
      <a:tcTxStyle/>
    </a:band2H>
    <a:band1V>
      <a:tcTxStyle/>
      <a:tcStyle>
        <a:fill>
          <a:solidFill>
            <a:srgbClr val="7A9446"/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  <a:fill>
          <a:solidFill>
            <a:srgbClr val="7A9446"/>
          </a:solidFill>
        </a:fill>
      </a:tcStyle>
    </a:lastCol>
    <a:firstCol>
      <a:tcTxStyle b="on" i="off"/>
      <a:tcStyle>
        <a:tcBdr>
          <a:righ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  <a:fill>
          <a:solidFill>
            <a:srgbClr val="7A9446"/>
          </a:solidFill>
        </a:fill>
      </a:tcStyle>
    </a:firstCol>
    <a:lastRow>
      <a:tcTxStyle b="on" i="off"/>
      <a:tcStyle>
        <a:tcBdr>
          <a:top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667B3A"/>
          </a:solidFill>
        </a:fill>
      </a:tcStyle>
    </a:lastRow>
    <a:s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seCell>
    <a:s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swCell>
    <a:firstRow>
      <a:tcTxStyle b="on" i="off"/>
      <a:tcStyle>
        <a:tcBdr>
          <a:bottom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neCell>
    <a:n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font" Target="fonts/InterLight-bold.fntdata"/><Relationship Id="rId21" Type="http://schemas.openxmlformats.org/officeDocument/2006/relationships/font" Target="fonts/InterLight-regular.fntdata"/><Relationship Id="rId24" Type="http://schemas.openxmlformats.org/officeDocument/2006/relationships/font" Target="fonts/InterLight-boldItalic.fntdata"/><Relationship Id="rId23" Type="http://schemas.openxmlformats.org/officeDocument/2006/relationships/font" Target="fonts/Inter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Roboto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SemiBold-italic.fntdata"/><Relationship Id="rId12" Type="http://schemas.openxmlformats.org/officeDocument/2006/relationships/slide" Target="slides/slide6.xml"/><Relationship Id="rId34" Type="http://schemas.openxmlformats.org/officeDocument/2006/relationships/font" Target="fonts/RobotoSemiBold-bold.fntdata"/><Relationship Id="rId15" Type="http://schemas.openxmlformats.org/officeDocument/2006/relationships/slide" Target="slides/slide9.xml"/><Relationship Id="rId37" Type="http://schemas.openxmlformats.org/officeDocument/2006/relationships/font" Target="fonts/RobotoLight-regular.fntdata"/><Relationship Id="rId14" Type="http://schemas.openxmlformats.org/officeDocument/2006/relationships/slide" Target="slides/slide8.xml"/><Relationship Id="rId36" Type="http://schemas.openxmlformats.org/officeDocument/2006/relationships/font" Target="fonts/Roboto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Light-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40.jpg"/><Relationship Id="rId5" Type="http://schemas.openxmlformats.org/officeDocument/2006/relationships/image" Target="../media/image23.jp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1" Type="http://schemas.openxmlformats.org/officeDocument/2006/relationships/image" Target="../media/image13.png"/><Relationship Id="rId10" Type="http://schemas.openxmlformats.org/officeDocument/2006/relationships/image" Target="../media/image3.png"/><Relationship Id="rId12" Type="http://schemas.openxmlformats.org/officeDocument/2006/relationships/image" Target="../media/image11.png"/><Relationship Id="rId9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18.png"/><Relationship Id="rId8" Type="http://schemas.openxmlformats.org/officeDocument/2006/relationships/image" Target="../media/image1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0" Type="http://schemas.openxmlformats.org/officeDocument/2006/relationships/image" Target="../media/image48.gif"/><Relationship Id="rId9" Type="http://schemas.openxmlformats.org/officeDocument/2006/relationships/image" Target="../media/image34.gif"/><Relationship Id="rId5" Type="http://schemas.openxmlformats.org/officeDocument/2006/relationships/image" Target="../media/image15.gif"/><Relationship Id="rId6" Type="http://schemas.openxmlformats.org/officeDocument/2006/relationships/image" Target="../media/image22.gif"/><Relationship Id="rId7" Type="http://schemas.openxmlformats.org/officeDocument/2006/relationships/image" Target="../media/image41.gif"/><Relationship Id="rId8" Type="http://schemas.openxmlformats.org/officeDocument/2006/relationships/image" Target="../media/image2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4.png"/><Relationship Id="rId6" Type="http://schemas.openxmlformats.org/officeDocument/2006/relationships/image" Target="../media/image28.gif"/><Relationship Id="rId7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3.jpg"/><Relationship Id="rId5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iti Beaches | The Pearls Of The Antilles" id="78" name="Google Shape;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511" y="0"/>
            <a:ext cx="908348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gs to do in Haiti in a 1-week itinerary - Against the Compass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93" y="-14327"/>
            <a:ext cx="10503606" cy="6872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beaches of Petit-goave: Coastal escapes in Haiti. - Haïti Wonderland" id="80" name="Google Shape;80;p1"/>
          <p:cNvPicPr preferRelativeResize="0"/>
          <p:nvPr/>
        </p:nvPicPr>
        <p:blipFill rotWithShape="1">
          <a:blip r:embed="rId5">
            <a:alphaModFix/>
          </a:blip>
          <a:srcRect b="0" l="0" r="61043" t="0"/>
          <a:stretch/>
        </p:blipFill>
        <p:spPr>
          <a:xfrm>
            <a:off x="8833399" y="0"/>
            <a:ext cx="3358601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descr="Haitian flag Images - Free Download on Freepik" id="81" name="Google Shape;81;p1"/>
          <p:cNvPicPr preferRelativeResize="0"/>
          <p:nvPr/>
        </p:nvPicPr>
        <p:blipFill rotWithShape="1">
          <a:blip r:embed="rId6">
            <a:alphaModFix/>
          </a:blip>
          <a:srcRect b="0" l="0" r="12506" t="0"/>
          <a:stretch/>
        </p:blipFill>
        <p:spPr>
          <a:xfrm>
            <a:off x="5925671" y="1495021"/>
            <a:ext cx="6266329" cy="5362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5 BEST Haiti Beach Resorts 2026 (with Prices) - Tripadvisor" id="82" name="Google Shape;82;p1"/>
          <p:cNvPicPr preferRelativeResize="0"/>
          <p:nvPr/>
        </p:nvPicPr>
        <p:blipFill rotWithShape="1">
          <a:blip r:embed="rId7">
            <a:alphaModFix/>
          </a:blip>
          <a:srcRect b="0" l="22218" r="45547" t="0"/>
          <a:stretch/>
        </p:blipFill>
        <p:spPr>
          <a:xfrm>
            <a:off x="0" y="0"/>
            <a:ext cx="3562236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descr="image.png" id="83" name="Google Shape;8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14328"/>
            <a:ext cx="12192000" cy="68723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143000" y="2206972"/>
            <a:ext cx="6400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143000" y="278837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2026 LATIN AMERICA AGENCY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43000" y="3175807"/>
            <a:ext cx="3708835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SAO PAULO, MARCH 26-27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810985"/>
            <a:ext cx="5794744" cy="736858"/>
          </a:xfrm>
          <a:prstGeom prst="homePlate">
            <a:avLst>
              <a:gd fmla="val 53448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HAITI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0" y="772121"/>
            <a:ext cx="779929" cy="775722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7" name="Google Shape;2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8" name="Google Shape;2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71304"/>
            <a:ext cx="11049000" cy="276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10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1655850"/>
                <a:gridCol w="1103850"/>
                <a:gridCol w="1103850"/>
                <a:gridCol w="1103850"/>
                <a:gridCol w="607205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2024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Lift on/off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Reposition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 &amp; 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10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ECD / IMD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10"/>
          <p:cNvGraphicFramePr/>
          <p:nvPr/>
        </p:nvGraphicFramePr>
        <p:xfrm>
          <a:off x="571500" y="4047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1655850"/>
                <a:gridCol w="1103850"/>
                <a:gridCol w="1103850"/>
                <a:gridCol w="1103850"/>
                <a:gridCol w="607205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2024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Saving Project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 Onboard 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within 7 Days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Personal Negligence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9" name="Google Shape;2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0" name="Google Shape;2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09987"/>
            <a:ext cx="110490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OCD / OPD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p11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1655850"/>
                <a:gridCol w="1103850"/>
                <a:gridCol w="1103850"/>
                <a:gridCol w="1103850"/>
                <a:gridCol w="607205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2024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/>
                        <a:t>Continue to closely monitor the vessel schedule and maintain strong coordination with terminals to secure berthing upon arrival.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 Stay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/>
                        <a:t>Maintain close coordination with the terminal to facilitate the provision of additional resources when necessary.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Productivity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/>
                        <a:t>Ensure that appropriate crane resources and manpower are arranged to prevent operational delays and increase the number of cargo movements.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4" name="Google Shape;254;p11"/>
          <p:cNvGraphicFramePr/>
          <p:nvPr/>
        </p:nvGraphicFramePr>
        <p:xfrm>
          <a:off x="571500" y="3986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1655850"/>
                <a:gridCol w="1103850"/>
                <a:gridCol w="1103850"/>
                <a:gridCol w="1103850"/>
                <a:gridCol w="607205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2024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Incentive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Empty 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Reduction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9" name="Google Shape;2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2"/>
          <p:cNvSpPr txBox="1"/>
          <p:nvPr/>
        </p:nvSpPr>
        <p:spPr>
          <a:xfrm>
            <a:off x="295275" y="179635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571500" y="3091755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6EFAC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Achieve KPI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62" name="Google Shape;2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625" y="4204245"/>
            <a:ext cx="6667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7" name="Google Shape;2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8" name="Google Shape;2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139" y="2495698"/>
            <a:ext cx="3555950" cy="361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9" name="Google Shape;269;p13"/>
          <p:cNvGraphicFramePr/>
          <p:nvPr/>
        </p:nvGraphicFramePr>
        <p:xfrm>
          <a:off x="4123139" y="300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2390925"/>
                <a:gridCol w="1155500"/>
              </a:tblGrid>
              <a:tr h="45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SemiBold"/>
                          <a:ea typeface="Roboto SemiBold"/>
                          <a:cs typeface="Roboto SemiBold"/>
                          <a:sym typeface="Roboto SemiBold"/>
                        </a:rPr>
                        <a:t>Trade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SemiBold"/>
                          <a:ea typeface="Roboto SemiBold"/>
                          <a:cs typeface="Roboto SemiBold"/>
                          <a:sym typeface="Roboto SemiBold"/>
                        </a:rPr>
                        <a:t>Target (Year)</a:t>
                      </a:r>
                      <a:endParaRPr sz="12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HT (C)</a:t>
                      </a:r>
                      <a:endParaRPr sz="135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3,020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70" name="Google Shape;270;p13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HOW TO ACHIEVE 2026 OWN SQ?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 b="0" l="11261" r="14466" t="0"/>
          <a:stretch/>
        </p:blipFill>
        <p:spPr>
          <a:xfrm>
            <a:off x="6810854" y="1960296"/>
            <a:ext cx="5381146" cy="48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/>
          <p:nvPr/>
        </p:nvSpPr>
        <p:spPr>
          <a:xfrm>
            <a:off x="976344" y="1039529"/>
            <a:ext cx="8125121" cy="650757"/>
          </a:xfrm>
          <a:prstGeom prst="rect">
            <a:avLst/>
          </a:prstGeom>
          <a:solidFill>
            <a:srgbClr val="007E3C"/>
          </a:solidFill>
          <a:ln cap="flat" cmpd="sng" w="25400">
            <a:solidFill>
              <a:srgbClr val="007E3C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Prioritize high-volume target accounts</a:t>
            </a:r>
            <a:r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delivering competitive, market-aligned pricing strategies designed to capture and grow business opportunities.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976347" y="1823864"/>
            <a:ext cx="7556600" cy="593719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rate stability and equipment guarantees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reinforce service reliability, improve planning visibility for customers, and build long-term commercial confidence.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976344" y="2620259"/>
            <a:ext cx="6994107" cy="80945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 proactive communication with BCC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providing timely updates on market rate guidelines, significant pricing developments, and competitor rate movements. Adopt a decisive and assertive strategy when managing large-volume strategic accounts.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985537" y="3575166"/>
            <a:ext cx="6363028" cy="800130"/>
          </a:xfrm>
          <a:prstGeom prst="rect">
            <a:avLst/>
          </a:prstGeom>
          <a:solidFill>
            <a:srgbClr val="007E3C"/>
          </a:solidFill>
          <a:ln cap="flat" cmpd="sng" w="25400">
            <a:solidFill>
              <a:srgbClr val="007E3C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Strengthen customer relationships and engagement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through consistent, value-driven interactions, regular business reviews, and solution-oriented support. Emphasize responsiveness, operational transparency, and partnership-based collaboration to enhance customer retention and loyalty.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67537" y="215557"/>
            <a:ext cx="3236580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 2026 ACTION PLAN</a:t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976345" y="4520753"/>
            <a:ext cx="5530501" cy="824231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Intensify and expand lost-account recovery initiatives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particularly for customers affected by extended transshipment delays and rollovers. Focus on restoring confidence through service improvements, tailored commercial proposals, and direct engagement with decision-makers.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976344" y="5483923"/>
            <a:ext cx="4961981" cy="80945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Conduct comprehensive lost-account analysis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identify underlying causes, detect patterns, and implement corrective and preventive actions aimed at minimizing future business attrition.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-98834" y="212579"/>
            <a:ext cx="524107" cy="738245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iti Map Flag - Flag Map Of Haiti, HD Png Download - vhv" id="94" name="Google Shape;94;p2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3753293" y="982227"/>
            <a:ext cx="8457757" cy="630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724024" y="2296566"/>
            <a:ext cx="2512997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3" name="Google Shape;10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343775" y="2296566"/>
            <a:ext cx="1714500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6" name="Google Shape;10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724025" y="3349972"/>
            <a:ext cx="2181225" cy="45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9" name="Google Shape;10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343775" y="3349972"/>
            <a:ext cx="2216684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2" name="Google Shape;11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4533900" y="4650284"/>
            <a:ext cx="1095375" cy="18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377757"/>
            <a:ext cx="5683624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0" y="377757"/>
            <a:ext cx="779929" cy="73685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7776885" y="3581980"/>
            <a:ext cx="440503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  <a:t>Bottom 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Growth: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 in 2025, fragile rebound in 2026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Inflation: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persistently high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Trade: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tariffs + VAT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 U.S.-specific advantages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0" y="358707"/>
            <a:ext cx="5683624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410200" y="1934244"/>
            <a:ext cx="1371600" cy="1326776"/>
          </a:xfrm>
          <a:prstGeom prst="flowChartDecision">
            <a:avLst/>
          </a:prstGeom>
          <a:solidFill>
            <a:srgbClr val="004B24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621305" y="2682544"/>
            <a:ext cx="1371600" cy="1326776"/>
          </a:xfrm>
          <a:prstGeom prst="flowChartDecision">
            <a:avLst/>
          </a:prstGeom>
          <a:solidFill>
            <a:srgbClr val="004B24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199095" y="2682544"/>
            <a:ext cx="1371600" cy="1326776"/>
          </a:xfrm>
          <a:prstGeom prst="flowChartDecision">
            <a:avLst/>
          </a:prstGeom>
          <a:solidFill>
            <a:srgbClr val="004B24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5410200" y="3433953"/>
            <a:ext cx="1371600" cy="1326776"/>
          </a:xfrm>
          <a:prstGeom prst="flowChartDecision">
            <a:avLst/>
          </a:prstGeom>
          <a:solidFill>
            <a:srgbClr val="004B24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25809" y="2044005"/>
            <a:ext cx="452717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  <a:t>GDP Growth (Forecast)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–1% to –2%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(continued contraction due to insecurity and weak investment)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2026: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+1% to +2%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(very modest recovery if conditions stabilize)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 consensus: IMF, World Bank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518368" y="1284883"/>
            <a:ext cx="3955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Haiti Economic Status (2025–2026)</a:t>
            </a:r>
            <a:endParaRPr/>
          </a:p>
        </p:txBody>
      </p:sp>
      <p:pic>
        <p:nvPicPr>
          <p:cNvPr descr="Bar graph with upward trend with solid fill"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7499" y="2262023"/>
            <a:ext cx="697002" cy="69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246247" y="3487271"/>
            <a:ext cx="46863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  <a:t>Inflation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(2025):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28–30%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2026 Projection: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24–26%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(still very high, gradual easing only)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2022–2023: peaked near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45–50%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2024–2025: slowed but remains structurally elevated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Drivers: currency depreciation, food imports, security-related supply disruptions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7673508" y="1757855"/>
            <a:ext cx="441091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  <a:t>Haitian Tariffs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Haiti doesn’t export many commodities to the US therefore not affected by current administration tariffs.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export commodities are mango and textile, last month US renew the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HOPE law that exempts textile manufactured or assemble in Haiti to be imported duty free to the US.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earch with solid fill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4574" y="2988341"/>
            <a:ext cx="718292" cy="718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rth globe: Americas with solid fill"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0653" y="2998986"/>
            <a:ext cx="697002" cy="69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631528" y="5493879"/>
            <a:ext cx="11001299" cy="861774"/>
          </a:xfrm>
          <a:prstGeom prst="rect">
            <a:avLst/>
          </a:prstGeom>
          <a:solidFill>
            <a:srgbClr val="EAF1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E0000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the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have confirmed the arrival of a military mission to fight gangs and restore security and stability in the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of 2026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with the arrival of this multinational force lead by the US we expect the economy to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quickly stabilize and see a growth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imports specially from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LATAM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countries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dshake with solid fill" id="139" name="Google Shape;1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0008" y="36373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24500" y="1211966"/>
            <a:ext cx="941112" cy="619509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571500" y="111442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6345572" y="3174991"/>
            <a:ext cx="5662638" cy="3416320"/>
          </a:xfrm>
          <a:prstGeom prst="rect">
            <a:avLst/>
          </a:prstGeom>
          <a:solidFill>
            <a:srgbClr val="EAF1DD"/>
          </a:solidFill>
          <a:ln cap="flat" cmpd="sng" w="9525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Export Cargo Flow (Backhaul)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Destinations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dominant export destination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Caribbean regional exports</a:t>
            </a:r>
            <a:endParaRPr/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Export Commodities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Apparel &amp; textiles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Scrap metal (irregular / policy-sensitive)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 products (very limited)</a:t>
            </a:r>
            <a:endParaRPr/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258801"/>
            <a:ext cx="5683624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2025/2026 COUNTRY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CARGO FLOW STATUS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0" y="266689"/>
            <a:ext cx="779929" cy="73685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670758" y="1786299"/>
            <a:ext cx="4624626" cy="1154162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4B24"/>
                </a:solidFill>
                <a:latin typeface="Arial"/>
                <a:ea typeface="Arial"/>
                <a:cs typeface="Arial"/>
                <a:sym typeface="Arial"/>
              </a:rPr>
              <a:t>OVERALL CARGO BALANCE</a:t>
            </a:r>
            <a:endParaRPr/>
          </a:p>
          <a:p>
            <a: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4B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8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Import-driven market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Imports remain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4–5x larger than exports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trade deficit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continues in both years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Cargo flow heavily influenced by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consumption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3104990" y="1267036"/>
            <a:ext cx="49933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Haiti Cargo Flow Outlook (2025–2026)</a:t>
            </a:r>
            <a:endParaRPr/>
          </a:p>
        </p:txBody>
      </p:sp>
      <p:pic>
        <p:nvPicPr>
          <p:cNvPr descr="Dress with solid fill"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4780" y="3710653"/>
            <a:ext cx="703730" cy="70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6400" y="1148079"/>
            <a:ext cx="922481" cy="60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83790" y="3174991"/>
            <a:ext cx="5936492" cy="341632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Import Cargo Flow (Stronghaul)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Origins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 (China, India)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Primary stronghaul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Import Commodities</a:t>
            </a:r>
            <a:endParaRPr b="0" i="0" sz="11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Goods &amp; Retail Merchandise (Household appliances, Electronics, Furniture, Toys &amp; General Merchandise)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Materials (Ceramic Tiles, Sanitary Wares(toilets, sinks), LED lighting, Hand tools &amp; Hardware)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Parts &amp; Motorcycle Units (Tires, Engine components, Spare parts &amp; accessories)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Textiles &amp; Garments (Ready-made garments, fabric rolls, used clothing)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&amp; Industrial Equipment (Generators, Solar Panels, Water pumps, Electrical cables)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 (East &amp; Gulf Coast)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Mainly frozen meats and consumer goods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LATAM (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PECAL, COBVT, COCTG, GTZNJ)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Import Commodities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and Confectionery (at 6,442 TEUs in 2025 mainly from Brazil &amp; Colombia)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and Frozen Poultry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Ceramic Tiles, Textile fabrics, Packaging Materials</a:t>
            </a:r>
            <a:endParaRPr/>
          </a:p>
        </p:txBody>
      </p:sp>
      <p:pic>
        <p:nvPicPr>
          <p:cNvPr descr="Hhla Container GIF - HHLA Container Logistik - Discover &amp; Share GIFs" id="155" name="Google Shape;155;p4"/>
          <p:cNvPicPr preferRelativeResize="0"/>
          <p:nvPr/>
        </p:nvPicPr>
        <p:blipFill rotWithShape="1">
          <a:blip r:embed="rId6">
            <a:alphaModFix amt="85000"/>
          </a:blip>
          <a:srcRect b="0" l="0" r="0" t="0"/>
          <a:stretch/>
        </p:blipFill>
        <p:spPr>
          <a:xfrm>
            <a:off x="848740" y="1511232"/>
            <a:ext cx="2524793" cy="141956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descr="Hhla Container GIF - HHLA Container Logistik - Discover &amp; Share GIFs" id="156" name="Google Shape;15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18469" y="1536367"/>
            <a:ext cx="2524793" cy="142306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descr="China Flag Wave - Free GIF on Pixabay" id="157" name="Google Shape;15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92967" y="3626405"/>
            <a:ext cx="53526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 Flag Wave - Free GIF on Pixabay" id="158" name="Google Shape;15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08041" y="3626405"/>
            <a:ext cx="53526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ted States Usa Flag - Free GIF on Pixabay" id="159" name="Google Shape;15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29459" y="3668513"/>
            <a:ext cx="596002" cy="41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5"/>
          <p:cNvGraphicFramePr/>
          <p:nvPr/>
        </p:nvGraphicFramePr>
        <p:xfrm>
          <a:off x="571500" y="20170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{0253094D-6A3F-46C1-8115-B26E516F01E3}</a:tableStyleId>
              </a:tblPr>
              <a:tblGrid>
                <a:gridCol w="3311725"/>
                <a:gridCol w="2207875"/>
                <a:gridCol w="2759875"/>
                <a:gridCol w="2760025"/>
              </a:tblGrid>
              <a:tr h="52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HT (C)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2,095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3,077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147</a:t>
                      </a:r>
                      <a:r>
                        <a:rPr b="0" i="0"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0" i="0" sz="135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5"/>
          <p:cNvSpPr/>
          <p:nvPr/>
        </p:nvSpPr>
        <p:spPr>
          <a:xfrm>
            <a:off x="0" y="377757"/>
            <a:ext cx="12550588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 KPI PERFORMANCE (LAD)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iti Map Flag - Flag Map Of Haiti, HD Png Download - vhv" id="168" name="Google Shape;168;p5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3753293" y="982227"/>
            <a:ext cx="8457757" cy="630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06608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1656750" y="2465943"/>
            <a:ext cx="525750" cy="5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2052084" y="-614916"/>
            <a:ext cx="4196316" cy="41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9331" r="25645" t="10899"/>
          <a:stretch/>
        </p:blipFill>
        <p:spPr>
          <a:xfrm>
            <a:off x="534814" y="1404617"/>
            <a:ext cx="6407888" cy="4939137"/>
          </a:xfrm>
          <a:prstGeom prst="rect">
            <a:avLst/>
          </a:prstGeom>
          <a:noFill/>
          <a:ln cap="flat" cmpd="sng" w="28575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pic>
        <p:nvPicPr>
          <p:cNvPr descr="Haiti Map Flag - Flag Map Of Haiti, HD Png Download - vhv" id="178" name="Google Shape;178;p6"/>
          <p:cNvPicPr preferRelativeResize="0"/>
          <p:nvPr/>
        </p:nvPicPr>
        <p:blipFill rotWithShape="1">
          <a:blip r:embed="rId5">
            <a:alphaModFix amt="5000"/>
          </a:blip>
          <a:srcRect b="0" l="0" r="0" t="0"/>
          <a:stretch/>
        </p:blipFill>
        <p:spPr>
          <a:xfrm>
            <a:off x="3753293" y="982227"/>
            <a:ext cx="8457757" cy="630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stralian Slangs | Baamboozle - Baamboozle | The Most Fun Classroom Games!" id="179" name="Google Shape;17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749737">
            <a:off x="4825845" y="1557095"/>
            <a:ext cx="1600188" cy="174214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80" name="Google Shape;180;p6"/>
          <p:cNvSpPr/>
          <p:nvPr/>
        </p:nvSpPr>
        <p:spPr>
          <a:xfrm>
            <a:off x="0" y="377757"/>
            <a:ext cx="12550588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 Market Share (Far East Asia)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603 Stock Price and Chart — TWSE:2603 — TradingView" id="182" name="Google Shape;18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1269" y="2001851"/>
            <a:ext cx="861422" cy="86142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sp>
        <p:nvSpPr>
          <p:cNvPr id="183" name="Google Shape;183;p6"/>
          <p:cNvSpPr/>
          <p:nvPr/>
        </p:nvSpPr>
        <p:spPr>
          <a:xfrm>
            <a:off x="3710411" y="1043411"/>
            <a:ext cx="2537989" cy="2537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7092095" y="2643083"/>
            <a:ext cx="476173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consecutive years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 have consistently maintained our position as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1 carrier for imports from the Far East Asia region to Haiti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outperforming our key competitors, MSC Shipping and CMA CGM.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would like to express our sincere appreciation to our BCCs for their steadfast support and commitment, which have been instrumental in achieving and sustaining this accomplishment.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0" y="377757"/>
            <a:ext cx="12550588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2025 Market Share (South &amp; Central America/Carb)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775" y="2194011"/>
            <a:ext cx="7394793" cy="41595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sp>
        <p:nvSpPr>
          <p:cNvPr id="194" name="Google Shape;194;p7"/>
          <p:cNvSpPr txBox="1"/>
          <p:nvPr/>
        </p:nvSpPr>
        <p:spPr>
          <a:xfrm>
            <a:off x="2460328" y="2368231"/>
            <a:ext cx="5274967" cy="954107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dominant commodity in this region, serving as the primary volume driver. A substantial portion originates from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Brazil and Colombia (Buenaventura)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of which are ports where we currently do not offer service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7479659" y="1467164"/>
            <a:ext cx="4488676" cy="355354"/>
          </a:xfrm>
          <a:prstGeom prst="rect">
            <a:avLst/>
          </a:prstGeom>
          <a:solidFill>
            <a:srgbClr val="F3F67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TOP COMMODITIES FROM THE REGION:</a:t>
            </a:r>
            <a:endParaRPr/>
          </a:p>
        </p:txBody>
      </p:sp>
      <p:pic>
        <p:nvPicPr>
          <p:cNvPr descr="Sugar PNG transparent image download, size: 1081x1199px" id="196" name="Google Shape;1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5780" y="1990211"/>
            <a:ext cx="1298568" cy="1438789"/>
          </a:xfrm>
          <a:prstGeom prst="rect">
            <a:avLst/>
          </a:prstGeom>
          <a:noFill/>
          <a:ln cap="flat" cmpd="sng" w="9525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97" name="Google Shape;197;p7"/>
          <p:cNvSpPr txBox="1"/>
          <p:nvPr/>
        </p:nvSpPr>
        <p:spPr>
          <a:xfrm>
            <a:off x="8190068" y="2494425"/>
            <a:ext cx="1895712" cy="552715"/>
          </a:xfrm>
          <a:prstGeom prst="rect">
            <a:avLst/>
          </a:prstGeom>
          <a:solidFill>
            <a:srgbClr val="004B2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36.2%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7934156" y="2096079"/>
            <a:ext cx="1579230" cy="486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SUGAR</a:t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8190068" y="3852656"/>
            <a:ext cx="3194280" cy="421141"/>
          </a:xfrm>
          <a:prstGeom prst="rect">
            <a:avLst/>
          </a:prstGeom>
          <a:solidFill>
            <a:srgbClr val="09891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10.1%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7678802" y="3507450"/>
            <a:ext cx="3438724" cy="421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FROZEN POULTRY</a:t>
            </a:r>
            <a:endParaRPr b="1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7934156" y="4343761"/>
            <a:ext cx="2741411" cy="38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CONDENSED MILK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8190068" y="4683134"/>
            <a:ext cx="3194280" cy="388311"/>
          </a:xfrm>
          <a:prstGeom prst="rect">
            <a:avLst/>
          </a:prstGeom>
          <a:solidFill>
            <a:srgbClr val="004B2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9.0%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8046359" y="5159084"/>
            <a:ext cx="3000379" cy="355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 MERCHANDISE 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8196647" y="5480782"/>
            <a:ext cx="3194280" cy="388311"/>
          </a:xfrm>
          <a:prstGeom prst="rect">
            <a:avLst/>
          </a:prstGeom>
          <a:solidFill>
            <a:srgbClr val="09891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6.1%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8046359" y="5912499"/>
            <a:ext cx="2189658" cy="355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TEXTILE FABRICS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8190068" y="6190791"/>
            <a:ext cx="3194280" cy="388311"/>
          </a:xfrm>
          <a:prstGeom prst="rect">
            <a:avLst/>
          </a:prstGeom>
          <a:solidFill>
            <a:srgbClr val="004B2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5.7%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0" y="377757"/>
            <a:ext cx="12550588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2025 Europe Imports to Haiti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iti Map Flag - Flag Map Of Haiti, HD Png Download - vhv" id="215" name="Google Shape;215;p8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3753293" y="982227"/>
            <a:ext cx="8457757" cy="63077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p8"/>
          <p:cNvGraphicFramePr/>
          <p:nvPr/>
        </p:nvGraphicFramePr>
        <p:xfrm>
          <a:off x="779929" y="2934991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00" scaled="0"/>
                </a:gradFill>
                <a:tableStyleId>{C1EB49EF-470C-415F-9718-3DFE9A8FBC2B}</a:tableStyleId>
              </a:tblPr>
              <a:tblGrid>
                <a:gridCol w="1693725"/>
                <a:gridCol w="1693725"/>
                <a:gridCol w="1693725"/>
              </a:tblGrid>
              <a:tr h="88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PORT OF LOADING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COUNTRY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% OF EUROPE VOLUME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B24"/>
                    </a:solidFill>
                  </a:tcPr>
                </a:tc>
              </a:tr>
              <a:tr h="41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Rotterdam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Netherlands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25.27%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Antwerp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Belgium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20.21%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Le Havre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France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18.90%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Valencia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Spain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3.28%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Mersin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Turkey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3.10%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17" name="Google Shape;217;p8"/>
          <p:cNvGraphicFramePr/>
          <p:nvPr/>
        </p:nvGraphicFramePr>
        <p:xfrm>
          <a:off x="6539348" y="29349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{FCB21813-D115-4C82-AA27-03FEE36D2423}</a:tableStyleId>
              </a:tblPr>
              <a:tblGrid>
                <a:gridCol w="2521325"/>
                <a:gridCol w="1667975"/>
              </a:tblGrid>
              <a:tr h="78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COMMODITY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% OF EUROPE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B24"/>
                    </a:solidFill>
                  </a:tcPr>
                </a:tc>
              </a:tr>
              <a:tr h="40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Concentrated Milk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16.49%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Toilet Paper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8.46%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Malt Extract (Roasted)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7.02%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Frozen Pork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6.98%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Onions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4.04%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8" name="Google Shape;218;p8"/>
          <p:cNvSpPr/>
          <p:nvPr/>
        </p:nvSpPr>
        <p:spPr>
          <a:xfrm>
            <a:off x="638858" y="1366982"/>
            <a:ext cx="10872355" cy="1293091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accounts for approximately 7.18% of Haiti’s total 2025 import market.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data is shared for reference, as we do not currently serve these POLs.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3" name="Google Shape;2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0" y="377757"/>
            <a:ext cx="12550588" cy="755718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2025 U.S.A Imports to Haiti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0" y="358707"/>
            <a:ext cx="779929" cy="755908"/>
          </a:xfrm>
          <a:prstGeom prst="homePlate">
            <a:avLst>
              <a:gd fmla="val 53448" name="adj"/>
            </a:avLst>
          </a:prstGeom>
          <a:solidFill>
            <a:srgbClr val="004B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9"/>
          <p:cNvGraphicFramePr/>
          <p:nvPr/>
        </p:nvGraphicFramePr>
        <p:xfrm>
          <a:off x="452095" y="22721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{B60F99E9-63A9-4F4B-A390-55AF9F14A161}</a:tableStyleId>
              </a:tblPr>
              <a:tblGrid>
                <a:gridCol w="1807100"/>
                <a:gridCol w="1315275"/>
              </a:tblGrid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CARRIER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% OF U.S. REGION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King Ocean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26.33%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Antillean Marine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18.89%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CMA CGM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16.31%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6923C"/>
                    </a:solidFill>
                  </a:tcPr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Seaboard Marine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8.71%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Accordia Shipping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6.53%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MSC Shipping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6.11%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Crowley Liner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5.03%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Maersk 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4.84%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National Shipping of America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2.60%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Zim Lines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2.01%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Hapag Lloyd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0.59%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Evergreen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0.58%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8" name="Google Shape;228;p9"/>
          <p:cNvSpPr/>
          <p:nvPr/>
        </p:nvSpPr>
        <p:spPr>
          <a:xfrm>
            <a:off x="452095" y="1270202"/>
            <a:ext cx="11287808" cy="755719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Estimated total U.S. import volume stands at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28,836 TEUs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representing approximately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28% of Haiti’s total import market.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trade is consumer and food-security dominated;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Reefer cargo plays a structurally important role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especially poultry.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 stability is heavily supported by Personal Effects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atypical compared to most global trades.</a:t>
            </a:r>
            <a:endParaRPr/>
          </a:p>
        </p:txBody>
      </p:sp>
      <p:graphicFrame>
        <p:nvGraphicFramePr>
          <p:cNvPr id="229" name="Google Shape;229;p9"/>
          <p:cNvGraphicFramePr/>
          <p:nvPr/>
        </p:nvGraphicFramePr>
        <p:xfrm>
          <a:off x="3743964" y="22586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{B60F99E9-63A9-4F4B-A390-55AF9F14A161}</a:tableStyleId>
              </a:tblPr>
              <a:tblGrid>
                <a:gridCol w="1761175"/>
                <a:gridCol w="1459075"/>
              </a:tblGrid>
              <a:tr h="4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COMMODITY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% OF USA REGION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Personal Effects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67.57%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Used Vehicles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17.63%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Poultry Meat (Refri)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16.11%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6923C"/>
                    </a:solidFill>
                  </a:tcPr>
                </a:tc>
              </a:tr>
              <a:tr h="25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Food Aid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8.38%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General Cargo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6.95%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30" name="Google Shape;230;p9"/>
          <p:cNvPicPr preferRelativeResize="0"/>
          <p:nvPr/>
        </p:nvPicPr>
        <p:blipFill rotWithShape="1">
          <a:blip r:embed="rId4">
            <a:alphaModFix/>
          </a:blip>
          <a:srcRect b="10719" l="22879" r="12500" t="5230"/>
          <a:stretch/>
        </p:blipFill>
        <p:spPr>
          <a:xfrm>
            <a:off x="7133709" y="2353668"/>
            <a:ext cx="4698536" cy="343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9921453" y="2416041"/>
            <a:ext cx="2013547" cy="359847"/>
          </a:xfrm>
          <a:prstGeom prst="roundRect">
            <a:avLst>
              <a:gd fmla="val 16667" name="adj"/>
            </a:avLst>
          </a:prstGeom>
          <a:solidFill>
            <a:srgbClr val="004B24"/>
          </a:solidFill>
          <a:ln cap="flat" cmpd="sng" w="25400">
            <a:solidFill>
              <a:srgbClr val="004B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 - HT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3743964" y="4832080"/>
            <a:ext cx="703647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Improve: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Stable Rate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Reliable reefer availability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Predictable equipment supply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EE0000"/>
                </a:solidFill>
                <a:latin typeface="Arial"/>
                <a:ea typeface="Arial"/>
                <a:cs typeface="Arial"/>
                <a:sym typeface="Arial"/>
              </a:rPr>
              <a:t>Key Success Factor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U.S.-Haiti trade,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reliability + Equipment assurance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 growth more than aggressive rate cutting alone.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