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Inter Light"/>
      <p:regular r:id="rId20"/>
      <p:bold r:id="rId21"/>
      <p:italic r:id="rId22"/>
      <p:boldItalic r:id="rId23"/>
    </p:embeddedFont>
    <p:embeddedFont>
      <p:font typeface="Roboto"/>
      <p:regular r:id="rId24"/>
      <p:bold r:id="rId25"/>
      <p:italic r:id="rId26"/>
      <p:boldItalic r:id="rId27"/>
    </p:embeddedFont>
    <p:embeddedFont>
      <p:font typeface="Montserrat"/>
      <p:regular r:id="rId28"/>
      <p:bold r:id="rId29"/>
      <p:italic r:id="rId30"/>
      <p:boldItalic r:id="rId31"/>
    </p:embeddedFont>
    <p:embeddedFont>
      <p:font typeface="Roboto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9171E2-2137-4241-A0DC-8DCA81455DA2}">
  <a:tblStyle styleId="{9D9171E2-2137-4241-A0DC-8DCA81455DA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Light-regular.fntdata"/><Relationship Id="rId22" Type="http://schemas.openxmlformats.org/officeDocument/2006/relationships/font" Target="fonts/InterLight-italic.fntdata"/><Relationship Id="rId21" Type="http://schemas.openxmlformats.org/officeDocument/2006/relationships/font" Target="fonts/InterLight-bold.fntdata"/><Relationship Id="rId24" Type="http://schemas.openxmlformats.org/officeDocument/2006/relationships/font" Target="fonts/Roboto-regular.fntdata"/><Relationship Id="rId23" Type="http://schemas.openxmlformats.org/officeDocument/2006/relationships/font" Target="fonts/Inter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Montserrat-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RobotoLight-bold.fntdata"/><Relationship Id="rId10" Type="http://schemas.openxmlformats.org/officeDocument/2006/relationships/slide" Target="slides/slide4.xml"/><Relationship Id="rId32" Type="http://schemas.openxmlformats.org/officeDocument/2006/relationships/font" Target="fonts/RobotoLight-regular.fntdata"/><Relationship Id="rId13" Type="http://schemas.openxmlformats.org/officeDocument/2006/relationships/slide" Target="slides/slide7.xml"/><Relationship Id="rId35" Type="http://schemas.openxmlformats.org/officeDocument/2006/relationships/font" Target="fonts/RobotoLight-boldItalic.fntdata"/><Relationship Id="rId12" Type="http://schemas.openxmlformats.org/officeDocument/2006/relationships/slide" Target="slides/slide6.xml"/><Relationship Id="rId34" Type="http://schemas.openxmlformats.org/officeDocument/2006/relationships/font" Target="fonts/Roboto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3cfd4338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93cfd433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93d585fc1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93d585fc1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93d8f1acc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393d8f1acc5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21.png"/><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86" name="Google Shape;86;p13"/>
          <p:cNvSpPr txBox="1"/>
          <p:nvPr/>
        </p:nvSpPr>
        <p:spPr>
          <a:xfrm>
            <a:off x="1143000" y="2206972"/>
            <a:ext cx="6400800" cy="742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Business Report</a:t>
            </a:r>
            <a:endParaRPr b="0" i="0" sz="1400" u="none" cap="none" strike="noStrike">
              <a:solidFill>
                <a:srgbClr val="000000"/>
              </a:solidFill>
              <a:latin typeface="Arial"/>
              <a:ea typeface="Arial"/>
              <a:cs typeface="Arial"/>
              <a:sym typeface="Arial"/>
            </a:endParaRPr>
          </a:p>
        </p:txBody>
      </p:sp>
      <p:sp>
        <p:nvSpPr>
          <p:cNvPr id="87" name="Google Shape;87;p13"/>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image.png" id="181" name="Google Shape;181;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82" name="Google Shape;182;p22"/>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183" name="Google Shape;183;p22"/>
          <p:cNvPicPr preferRelativeResize="0"/>
          <p:nvPr/>
        </p:nvPicPr>
        <p:blipFill rotWithShape="1">
          <a:blip r:embed="rId5">
            <a:alphaModFix/>
          </a:blip>
          <a:srcRect b="0" l="0" r="0" t="0"/>
          <a:stretch/>
        </p:blipFill>
        <p:spPr>
          <a:xfrm>
            <a:off x="571500" y="4031954"/>
            <a:ext cx="11049000" cy="276225"/>
          </a:xfrm>
          <a:prstGeom prst="rect">
            <a:avLst/>
          </a:prstGeom>
          <a:noFill/>
          <a:ln>
            <a:noFill/>
          </a:ln>
        </p:spPr>
      </p:pic>
      <p:graphicFrame>
        <p:nvGraphicFramePr>
          <p:cNvPr id="184" name="Google Shape;184;p22"/>
          <p:cNvGraphicFramePr/>
          <p:nvPr/>
        </p:nvGraphicFramePr>
        <p:xfrm>
          <a:off x="571500" y="1103775"/>
          <a:ext cx="3000000" cy="3000000"/>
        </p:xfrm>
        <a:graphic>
          <a:graphicData uri="http://schemas.openxmlformats.org/drawingml/2006/table">
            <a:tbl>
              <a:tblPr>
                <a:noFill/>
                <a:tableStyleId>{9D9171E2-2137-4241-A0DC-8DCA81455DA2}</a:tableStyleId>
              </a:tblPr>
              <a:tblGrid>
                <a:gridCol w="1841400"/>
                <a:gridCol w="1325525"/>
                <a:gridCol w="1208250"/>
                <a:gridCol w="6673825"/>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Storage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USD$250,000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USD$350</a:t>
                      </a:r>
                      <a:r>
                        <a:rPr lang="en-US" sz="1300">
                          <a:latin typeface="Roboto"/>
                          <a:ea typeface="Roboto"/>
                          <a:cs typeface="Roboto"/>
                          <a:sym typeface="Roboto"/>
                        </a:rPr>
                        <a:t>,000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99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Lift on/off</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300">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USD$156,000</a:t>
                      </a:r>
                      <a:endParaRPr sz="1300">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rtl="0" algn="l">
                        <a:spcBef>
                          <a:spcPts val="0"/>
                        </a:spcBef>
                        <a:spcAft>
                          <a:spcPts val="0"/>
                        </a:spcAft>
                        <a:buClr>
                          <a:schemeClr val="dk1"/>
                        </a:buClr>
                        <a:buSzPts val="1000"/>
                        <a:buFont typeface="Arial"/>
                        <a:buNone/>
                      </a:pPr>
                      <a:r>
                        <a:rPr lang="en-US" sz="1300">
                          <a:solidFill>
                            <a:schemeClr val="dk1"/>
                          </a:solidFill>
                          <a:latin typeface="Roboto"/>
                          <a:ea typeface="Roboto"/>
                          <a:cs typeface="Roboto"/>
                          <a:sym typeface="Roboto"/>
                        </a:rPr>
                        <a:t>We will continue cooperating with HQ assisting empty repo. of dry cargo from KWL &amp; KFTL Terminal, iin order to improve backhaul full load ratio of CAJ svc and also the export cargo volume of dry cargo out of CAJ </a:t>
                      </a:r>
                      <a:r>
                        <a:rPr lang="en-US" sz="1300">
                          <a:solidFill>
                            <a:schemeClr val="dk1"/>
                          </a:solidFill>
                          <a:latin typeface="Roboto"/>
                          <a:ea typeface="Roboto"/>
                          <a:cs typeface="Roboto"/>
                          <a:sym typeface="Roboto"/>
                        </a:rPr>
                        <a:t>service via CC &amp; USEC trade</a:t>
                      </a:r>
                      <a:r>
                        <a:rPr lang="en-US" sz="1300">
                          <a:solidFill>
                            <a:schemeClr val="dk1"/>
                          </a:solidFill>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Reposition</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80%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75%</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solidFill>
                            <a:schemeClr val="dk1"/>
                          </a:solidFill>
                          <a:highlight>
                            <a:schemeClr val="lt1"/>
                          </a:highlight>
                          <a:latin typeface="Roboto"/>
                          <a:ea typeface="Roboto"/>
                          <a:cs typeface="Roboto"/>
                          <a:sym typeface="Roboto"/>
                        </a:rPr>
                        <a:t>Frequent feeder delays. EMC would need more space available to ship out empties, we would like to </a:t>
                      </a:r>
                      <a:r>
                        <a:rPr lang="en-US" sz="1300">
                          <a:solidFill>
                            <a:schemeClr val="dk1"/>
                          </a:solidFill>
                          <a:highlight>
                            <a:schemeClr val="lt1"/>
                          </a:highlight>
                          <a:latin typeface="Roboto"/>
                          <a:ea typeface="Roboto"/>
                          <a:cs typeface="Roboto"/>
                          <a:sym typeface="Roboto"/>
                        </a:rPr>
                        <a:t>purchase</a:t>
                      </a:r>
                      <a:r>
                        <a:rPr lang="en-US" sz="1300">
                          <a:solidFill>
                            <a:schemeClr val="dk1"/>
                          </a:solidFill>
                          <a:highlight>
                            <a:schemeClr val="lt1"/>
                          </a:highlight>
                          <a:latin typeface="Roboto"/>
                          <a:ea typeface="Roboto"/>
                          <a:cs typeface="Roboto"/>
                          <a:sym typeface="Roboto"/>
                        </a:rPr>
                        <a:t> all sale year units as </a:t>
                      </a:r>
                      <a:r>
                        <a:rPr lang="en-US" sz="1300">
                          <a:solidFill>
                            <a:schemeClr val="dk1"/>
                          </a:solidFill>
                          <a:highlight>
                            <a:schemeClr val="lt1"/>
                          </a:highlight>
                          <a:latin typeface="Roboto"/>
                          <a:ea typeface="Roboto"/>
                          <a:cs typeface="Roboto"/>
                          <a:sym typeface="Roboto"/>
                        </a:rPr>
                        <a:t>government</a:t>
                      </a:r>
                      <a:r>
                        <a:rPr lang="en-US" sz="1300">
                          <a:solidFill>
                            <a:schemeClr val="dk1"/>
                          </a:solidFill>
                          <a:highlight>
                            <a:schemeClr val="lt1"/>
                          </a:highlight>
                          <a:latin typeface="Roboto"/>
                          <a:ea typeface="Roboto"/>
                          <a:cs typeface="Roboto"/>
                          <a:sym typeface="Roboto"/>
                        </a:rPr>
                        <a:t> look to secure temp </a:t>
                      </a:r>
                      <a:r>
                        <a:rPr lang="en-US" sz="1300">
                          <a:solidFill>
                            <a:schemeClr val="dk1"/>
                          </a:solidFill>
                          <a:highlight>
                            <a:schemeClr val="lt1"/>
                          </a:highlight>
                          <a:latin typeface="Roboto"/>
                          <a:ea typeface="Roboto"/>
                          <a:cs typeface="Roboto"/>
                          <a:sym typeface="Roboto"/>
                        </a:rPr>
                        <a:t>building</a:t>
                      </a:r>
                      <a:r>
                        <a:rPr lang="en-US" sz="1300">
                          <a:solidFill>
                            <a:schemeClr val="dk1"/>
                          </a:solidFill>
                          <a:highlight>
                            <a:schemeClr val="lt1"/>
                          </a:highlight>
                          <a:latin typeface="Roboto"/>
                          <a:ea typeface="Roboto"/>
                          <a:cs typeface="Roboto"/>
                          <a:sym typeface="Roboto"/>
                        </a:rPr>
                        <a:t> solutions for </a:t>
                      </a:r>
                      <a:r>
                        <a:rPr lang="en-US" sz="1300">
                          <a:solidFill>
                            <a:schemeClr val="dk1"/>
                          </a:solidFill>
                          <a:highlight>
                            <a:schemeClr val="lt1"/>
                          </a:highlight>
                          <a:latin typeface="Roboto"/>
                          <a:ea typeface="Roboto"/>
                          <a:cs typeface="Roboto"/>
                          <a:sym typeface="Roboto"/>
                        </a:rPr>
                        <a:t>storage, temp building solutions, etc. </a:t>
                      </a:r>
                      <a:endParaRPr sz="1300" u="none" cap="none" strike="noStrike">
                        <a:highlight>
                          <a:schemeClr val="lt1"/>
                        </a:highlight>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M &amp; R</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solidFill>
                            <a:schemeClr val="dk1"/>
                          </a:solidFill>
                          <a:latin typeface="Roboto"/>
                          <a:ea typeface="Roboto"/>
                          <a:cs typeface="Roboto"/>
                          <a:sym typeface="Roboto"/>
                        </a:rPr>
                        <a:t>Local terminal does not conduct M&amp;R Cost for EMC Container sale, units are sold as is and loaded </a:t>
                      </a:r>
                      <a:r>
                        <a:rPr lang="en-US" sz="1300">
                          <a:solidFill>
                            <a:schemeClr val="dk1"/>
                          </a:solidFill>
                          <a:latin typeface="Roboto"/>
                          <a:ea typeface="Roboto"/>
                          <a:cs typeface="Roboto"/>
                          <a:sym typeface="Roboto"/>
                        </a:rPr>
                        <a:t>out as is. </a:t>
                      </a:r>
                      <a:endParaRPr sz="1300" u="none" cap="none" strike="noStrike">
                        <a:solidFill>
                          <a:schemeClr val="dk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85" name="Google Shape;185;p22"/>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ECD / IMD KPI</a:t>
            </a:r>
            <a:endParaRPr b="0" i="0" sz="1400" u="none" cap="none" strike="noStrike">
              <a:solidFill>
                <a:srgbClr val="000000"/>
              </a:solidFill>
              <a:latin typeface="Arial"/>
              <a:ea typeface="Arial"/>
              <a:cs typeface="Arial"/>
              <a:sym typeface="Arial"/>
            </a:endParaRPr>
          </a:p>
        </p:txBody>
      </p:sp>
      <p:sp>
        <p:nvSpPr>
          <p:cNvPr id="186" name="Google Shape;186;p22"/>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87" name="Google Shape;187;p22"/>
          <p:cNvGraphicFramePr/>
          <p:nvPr/>
        </p:nvGraphicFramePr>
        <p:xfrm>
          <a:off x="571500" y="4308179"/>
          <a:ext cx="3000000" cy="3000000"/>
        </p:xfrm>
        <a:graphic>
          <a:graphicData uri="http://schemas.openxmlformats.org/drawingml/2006/table">
            <a:tbl>
              <a:tblPr>
                <a:noFill/>
                <a:tableStyleId>{9D9171E2-2137-4241-A0DC-8DCA81455DA2}</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Cost Saving Project</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N/A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90% Onboard </a:t>
                      </a:r>
                      <a:endParaRPr sz="1300">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within 7 Days</a:t>
                      </a:r>
                      <a:endParaRPr i="0" sz="13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69%</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90%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highlight>
                            <a:schemeClr val="lt1"/>
                          </a:highlight>
                          <a:latin typeface="Roboto"/>
                          <a:ea typeface="Roboto"/>
                          <a:cs typeface="Roboto"/>
                          <a:sym typeface="Roboto"/>
                        </a:rPr>
                        <a:t>Cargo will be load directly from KWL (JMKSNP).</a:t>
                      </a:r>
                      <a:endParaRPr sz="1300" u="none" cap="none" strike="noStrike">
                        <a:highlight>
                          <a:schemeClr val="lt1"/>
                        </a:highlight>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No Personal Negligence</a:t>
                      </a:r>
                      <a:endParaRPr sz="1300">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           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highlight>
                            <a:schemeClr val="lt1"/>
                          </a:highlight>
                          <a:latin typeface="Roboto"/>
                          <a:ea typeface="Roboto"/>
                          <a:cs typeface="Roboto"/>
                          <a:sym typeface="Roboto"/>
                        </a:rPr>
                        <a:t>Not at this time. </a:t>
                      </a:r>
                      <a:r>
                        <a:rPr lang="en-US" sz="1300">
                          <a:solidFill>
                            <a:schemeClr val="dk1"/>
                          </a:solidFill>
                          <a:highlight>
                            <a:schemeClr val="lt1"/>
                          </a:highlight>
                          <a:latin typeface="Roboto"/>
                          <a:ea typeface="Roboto"/>
                          <a:cs typeface="Roboto"/>
                          <a:sym typeface="Roboto"/>
                        </a:rPr>
                        <a:t>All safety and regulatory requirements are closely monitored by Agency personnel. Terminal following ISO </a:t>
                      </a:r>
                      <a:r>
                        <a:rPr lang="en-US" sz="1300">
                          <a:solidFill>
                            <a:schemeClr val="dk1"/>
                          </a:solidFill>
                          <a:highlight>
                            <a:schemeClr val="lt1"/>
                          </a:highlight>
                          <a:latin typeface="Roboto"/>
                          <a:ea typeface="Roboto"/>
                          <a:cs typeface="Roboto"/>
                          <a:sym typeface="Roboto"/>
                        </a:rPr>
                        <a:t>safety</a:t>
                      </a:r>
                      <a:r>
                        <a:rPr lang="en-US" sz="1300">
                          <a:solidFill>
                            <a:schemeClr val="dk1"/>
                          </a:solidFill>
                          <a:highlight>
                            <a:schemeClr val="lt1"/>
                          </a:highlight>
                          <a:latin typeface="Roboto"/>
                          <a:ea typeface="Roboto"/>
                          <a:cs typeface="Roboto"/>
                          <a:sym typeface="Roboto"/>
                        </a:rPr>
                        <a:t> </a:t>
                      </a:r>
                      <a:r>
                        <a:rPr lang="en-US" sz="1300">
                          <a:solidFill>
                            <a:schemeClr val="dk1"/>
                          </a:solidFill>
                          <a:highlight>
                            <a:schemeClr val="lt1"/>
                          </a:highlight>
                          <a:latin typeface="Roboto"/>
                          <a:ea typeface="Roboto"/>
                          <a:cs typeface="Roboto"/>
                          <a:sym typeface="Roboto"/>
                        </a:rPr>
                        <a:t>protocols. </a:t>
                      </a:r>
                      <a:endParaRPr sz="1300">
                        <a:highlight>
                          <a:schemeClr val="lt1"/>
                        </a:highlight>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image.png" id="192" name="Google Shape;192;p23"/>
          <p:cNvPicPr preferRelativeResize="0"/>
          <p:nvPr/>
        </p:nvPicPr>
        <p:blipFill rotWithShape="1">
          <a:blip r:embed="rId3">
            <a:alphaModFix/>
          </a:blip>
          <a:srcRect b="0" l="0" r="0" t="0"/>
          <a:stretch/>
        </p:blipFill>
        <p:spPr>
          <a:xfrm>
            <a:off x="105750" y="0"/>
            <a:ext cx="12192000" cy="6858000"/>
          </a:xfrm>
          <a:prstGeom prst="rect">
            <a:avLst/>
          </a:prstGeom>
          <a:noFill/>
          <a:ln>
            <a:noFill/>
          </a:ln>
        </p:spPr>
      </p:pic>
      <p:pic>
        <p:nvPicPr>
          <p:cNvPr descr="image.png" id="193" name="Google Shape;193;p23"/>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194" name="Google Shape;194;p23"/>
          <p:cNvPicPr preferRelativeResize="0"/>
          <p:nvPr/>
        </p:nvPicPr>
        <p:blipFill rotWithShape="1">
          <a:blip r:embed="rId5">
            <a:alphaModFix/>
          </a:blip>
          <a:srcRect b="0" l="0" r="0" t="0"/>
          <a:stretch/>
        </p:blipFill>
        <p:spPr>
          <a:xfrm>
            <a:off x="571500" y="3709987"/>
            <a:ext cx="11049000" cy="276225"/>
          </a:xfrm>
          <a:prstGeom prst="rect">
            <a:avLst/>
          </a:prstGeom>
          <a:noFill/>
          <a:ln>
            <a:noFill/>
          </a:ln>
        </p:spPr>
      </p:pic>
      <p:sp>
        <p:nvSpPr>
          <p:cNvPr id="195" name="Google Shape;195;p23"/>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OCD / OPD KPI</a:t>
            </a:r>
            <a:endParaRPr b="0" i="0" sz="1400" u="none" cap="none" strike="noStrike">
              <a:solidFill>
                <a:srgbClr val="000000"/>
              </a:solidFill>
              <a:latin typeface="Arial"/>
              <a:ea typeface="Arial"/>
              <a:cs typeface="Arial"/>
              <a:sym typeface="Arial"/>
            </a:endParaRPr>
          </a:p>
        </p:txBody>
      </p:sp>
      <p:sp>
        <p:nvSpPr>
          <p:cNvPr id="196" name="Google Shape;196;p23"/>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197" name="Google Shape;197;p23"/>
          <p:cNvGraphicFramePr/>
          <p:nvPr/>
        </p:nvGraphicFramePr>
        <p:xfrm>
          <a:off x="571500" y="1514475"/>
          <a:ext cx="3000000" cy="3000000"/>
        </p:xfrm>
        <a:graphic>
          <a:graphicData uri="http://schemas.openxmlformats.org/drawingml/2006/table">
            <a:tbl>
              <a:tblPr>
                <a:noFill/>
                <a:tableStyleId>{9D9171E2-2137-4241-A0DC-8DCA81455DA2}</a:tableStyleId>
              </a:tblPr>
              <a:tblGrid>
                <a:gridCol w="1655850"/>
                <a:gridCol w="1103850"/>
                <a:gridCol w="1103850"/>
                <a:gridCol w="718545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BOA</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latin typeface="Roboto"/>
                          <a:ea typeface="Roboto"/>
                          <a:cs typeface="Roboto"/>
                          <a:sym typeface="Roboto"/>
                        </a:rPr>
                        <a:t>On window 82%</a:t>
                      </a:r>
                      <a:br>
                        <a:rPr lang="en-US" sz="1000">
                          <a:latin typeface="Roboto"/>
                          <a:ea typeface="Roboto"/>
                          <a:cs typeface="Roboto"/>
                          <a:sym typeface="Roboto"/>
                        </a:rPr>
                      </a:br>
                      <a:r>
                        <a:rPr lang="en-US" sz="1000">
                          <a:latin typeface="Roboto"/>
                          <a:ea typeface="Roboto"/>
                          <a:cs typeface="Roboto"/>
                          <a:sym typeface="Roboto"/>
                        </a:rPr>
                        <a:t>Off window 60%</a:t>
                      </a:r>
                      <a:endParaRPr sz="10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Arial"/>
                        <a:buNone/>
                      </a:pPr>
                      <a:r>
                        <a:rPr lang="en-US" sz="1000">
                          <a:solidFill>
                            <a:schemeClr val="dk1"/>
                          </a:solidFill>
                          <a:latin typeface="Roboto"/>
                          <a:ea typeface="Roboto"/>
                          <a:cs typeface="Roboto"/>
                          <a:sym typeface="Roboto"/>
                        </a:rPr>
                        <a:t>On window 95%</a:t>
                      </a:r>
                      <a:br>
                        <a:rPr lang="en-US" sz="1000">
                          <a:solidFill>
                            <a:schemeClr val="dk1"/>
                          </a:solidFill>
                          <a:latin typeface="Roboto"/>
                          <a:ea typeface="Roboto"/>
                          <a:cs typeface="Roboto"/>
                          <a:sym typeface="Roboto"/>
                        </a:rPr>
                      </a:br>
                      <a:r>
                        <a:rPr lang="en-US" sz="1000">
                          <a:solidFill>
                            <a:schemeClr val="dk1"/>
                          </a:solidFill>
                          <a:latin typeface="Roboto"/>
                          <a:ea typeface="Roboto"/>
                          <a:cs typeface="Roboto"/>
                          <a:sym typeface="Roboto"/>
                        </a:rPr>
                        <a:t>Off window 90%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Keep coordination with ELA / Terminal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333333"/>
                          </a:solidFill>
                          <a:latin typeface="Roboto"/>
                          <a:ea typeface="Roboto"/>
                          <a:cs typeface="Roboto"/>
                          <a:sym typeface="Roboto"/>
                        </a:rPr>
                        <a:t>Port Stay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88.9 %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95 %</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rtl="0" algn="l">
                        <a:spcBef>
                          <a:spcPts val="0"/>
                        </a:spcBef>
                        <a:spcAft>
                          <a:spcPts val="0"/>
                        </a:spcAft>
                        <a:buClr>
                          <a:schemeClr val="dk1"/>
                        </a:buClr>
                        <a:buSzPts val="1000"/>
                        <a:buFont typeface="Arial"/>
                        <a:buNone/>
                      </a:pPr>
                      <a:r>
                        <a:rPr lang="en-US" sz="1300">
                          <a:solidFill>
                            <a:schemeClr val="dk1"/>
                          </a:solidFill>
                          <a:latin typeface="Roboto"/>
                          <a:ea typeface="Roboto"/>
                          <a:cs typeface="Roboto"/>
                          <a:sym typeface="Roboto"/>
                        </a:rPr>
                        <a:t>Keep coordination with ELA / Terminal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lang="en-US" sz="1300" u="none" cap="none" strike="noStrike">
                          <a:latin typeface="Roboto"/>
                          <a:ea typeface="Roboto"/>
                          <a:cs typeface="Roboto"/>
                          <a:sym typeface="Roboto"/>
                        </a:rPr>
                        <a:t>Productivity</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22.4 mph</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Keep</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000"/>
                        <a:buFont typeface="Arial"/>
                        <a:buNone/>
                      </a:pPr>
                      <a:r>
                        <a:rPr lang="en-US" sz="1300">
                          <a:solidFill>
                            <a:schemeClr val="dk1"/>
                          </a:solidFill>
                          <a:latin typeface="Roboto"/>
                          <a:ea typeface="Roboto"/>
                          <a:cs typeface="Roboto"/>
                          <a:sym typeface="Roboto"/>
                        </a:rPr>
                        <a:t>Keep coordination with ELA / Terminal</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98" name="Google Shape;198;p23"/>
          <p:cNvGraphicFramePr/>
          <p:nvPr/>
        </p:nvGraphicFramePr>
        <p:xfrm>
          <a:off x="571500" y="3986212"/>
          <a:ext cx="3000000" cy="3000000"/>
        </p:xfrm>
        <a:graphic>
          <a:graphicData uri="http://schemas.openxmlformats.org/drawingml/2006/table">
            <a:tbl>
              <a:tblPr>
                <a:noFill/>
                <a:tableStyleId>{9D9171E2-2137-4241-A0DC-8DCA81455DA2}</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Incentive</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None/>
                      </a:pPr>
                      <a:r>
                        <a:rPr i="0" lang="en-US" sz="1300" u="none" cap="none" strike="noStrike">
                          <a:solidFill>
                            <a:srgbClr val="333333"/>
                          </a:solidFill>
                          <a:latin typeface="Roboto"/>
                          <a:ea typeface="Roboto"/>
                          <a:cs typeface="Roboto"/>
                          <a:sym typeface="Roboto"/>
                        </a:rPr>
                        <a:t>Empty Storage</a:t>
                      </a:r>
                      <a:endParaRPr sz="1300">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USD$19,000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USD$7000</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333333"/>
                          </a:solidFill>
                          <a:latin typeface="Roboto"/>
                          <a:ea typeface="Roboto"/>
                          <a:cs typeface="Roboto"/>
                          <a:sym typeface="Roboto"/>
                        </a:rPr>
                        <a:t>Rate Reduction</a:t>
                      </a:r>
                      <a:endParaRPr sz="1300">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a:latin typeface="Roboto"/>
                          <a:ea typeface="Roboto"/>
                          <a:cs typeface="Roboto"/>
                          <a:sym typeface="Roboto"/>
                        </a:rPr>
                        <a:t>–</a:t>
                      </a:r>
                      <a:endParaRPr sz="13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image.png" id="203" name="Google Shape;203;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24"/>
          <p:cNvSpPr txBox="1"/>
          <p:nvPr/>
        </p:nvSpPr>
        <p:spPr>
          <a:xfrm>
            <a:off x="295275" y="1796355"/>
            <a:ext cx="11601450" cy="83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Montserrat"/>
                <a:ea typeface="Montserrat"/>
                <a:cs typeface="Montserrat"/>
                <a:sym typeface="Montserrat"/>
              </a:rPr>
              <a:t>2026 Strategy</a:t>
            </a:r>
            <a:endParaRPr b="0" i="0" sz="1400" u="none" cap="none" strike="noStrike">
              <a:solidFill>
                <a:srgbClr val="000000"/>
              </a:solidFill>
              <a:latin typeface="Arial"/>
              <a:ea typeface="Arial"/>
              <a:cs typeface="Arial"/>
              <a:sym typeface="Arial"/>
            </a:endParaRPr>
          </a:p>
        </p:txBody>
      </p:sp>
      <p:sp>
        <p:nvSpPr>
          <p:cNvPr id="205" name="Google Shape;205;p24"/>
          <p:cNvSpPr txBox="1"/>
          <p:nvPr/>
        </p:nvSpPr>
        <p:spPr>
          <a:xfrm>
            <a:off x="571500" y="3091755"/>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Clr>
                <a:srgbClr val="000000"/>
              </a:buClr>
              <a:buSzPts val="2100"/>
              <a:buFont typeface="Arial"/>
              <a:buNone/>
            </a:pPr>
            <a:r>
              <a:rPr b="0" i="0" lang="en-US" sz="2100" u="none" cap="none" strike="noStrike">
                <a:solidFill>
                  <a:srgbClr val="86EFAC"/>
                </a:solidFill>
                <a:latin typeface="Roboto Light"/>
                <a:ea typeface="Roboto Light"/>
                <a:cs typeface="Roboto Light"/>
                <a:sym typeface="Roboto Light"/>
              </a:rPr>
              <a:t>How to Achieve KPI Goals</a:t>
            </a:r>
            <a:endParaRPr b="0" i="0" sz="1400" u="none" cap="none" strike="noStrike">
              <a:solidFill>
                <a:srgbClr val="000000"/>
              </a:solidFill>
              <a:latin typeface="Arial"/>
              <a:ea typeface="Arial"/>
              <a:cs typeface="Arial"/>
              <a:sym typeface="Arial"/>
            </a:endParaRPr>
          </a:p>
        </p:txBody>
      </p:sp>
      <p:pic>
        <p:nvPicPr>
          <p:cNvPr descr="image.png" id="206" name="Google Shape;206;p24"/>
          <p:cNvPicPr preferRelativeResize="0"/>
          <p:nvPr/>
        </p:nvPicPr>
        <p:blipFill rotWithShape="1">
          <a:blip r:embed="rId4">
            <a:alphaModFix/>
          </a:blip>
          <a:srcRect b="0" l="0" r="0" t="0"/>
          <a:stretch/>
        </p:blipFill>
        <p:spPr>
          <a:xfrm>
            <a:off x="5762625" y="4204245"/>
            <a:ext cx="666750" cy="76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image.png" id="211" name="Google Shape;211;p25"/>
          <p:cNvPicPr preferRelativeResize="0"/>
          <p:nvPr/>
        </p:nvPicPr>
        <p:blipFill rotWithShape="1">
          <a:blip r:embed="rId3">
            <a:alphaModFix/>
          </a:blip>
          <a:srcRect b="0" l="0" r="0" t="0"/>
          <a:stretch/>
        </p:blipFill>
        <p:spPr>
          <a:xfrm>
            <a:off x="130325" y="-309525"/>
            <a:ext cx="12192000" cy="7100449"/>
          </a:xfrm>
          <a:prstGeom prst="rect">
            <a:avLst/>
          </a:prstGeom>
          <a:noFill/>
          <a:ln>
            <a:noFill/>
          </a:ln>
        </p:spPr>
      </p:pic>
      <p:sp>
        <p:nvSpPr>
          <p:cNvPr id="212" name="Google Shape;212;p25"/>
          <p:cNvSpPr txBox="1"/>
          <p:nvPr/>
        </p:nvSpPr>
        <p:spPr>
          <a:xfrm>
            <a:off x="576275" y="403425"/>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HOW TO ACHIEVE 2026 OWN SQ?</a:t>
            </a:r>
            <a:endParaRPr b="1" i="0" sz="3150" u="none" cap="none" strike="noStrike">
              <a:solidFill>
                <a:srgbClr val="004B24"/>
              </a:solidFill>
              <a:latin typeface="Montserrat"/>
              <a:ea typeface="Montserrat"/>
              <a:cs typeface="Montserrat"/>
              <a:sym typeface="Montserrat"/>
            </a:endParaRPr>
          </a:p>
        </p:txBody>
      </p:sp>
      <p:sp>
        <p:nvSpPr>
          <p:cNvPr id="213" name="Google Shape;213;p25"/>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14" name="Google Shape;214;p25"/>
          <p:cNvGraphicFramePr/>
          <p:nvPr/>
        </p:nvGraphicFramePr>
        <p:xfrm>
          <a:off x="576274" y="1635898"/>
          <a:ext cx="3000000" cy="3000000"/>
        </p:xfrm>
        <a:graphic>
          <a:graphicData uri="http://schemas.openxmlformats.org/drawingml/2006/table">
            <a:tbl>
              <a:tblPr>
                <a:noFill/>
                <a:tableStyleId>{9D9171E2-2137-4241-A0DC-8DCA81455DA2}</a:tableStyleId>
              </a:tblPr>
              <a:tblGrid>
                <a:gridCol w="2401350"/>
                <a:gridCol w="1145075"/>
              </a:tblGrid>
              <a:tr h="1196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 / BCC</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7410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JM (C)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463</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74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pic>
        <p:nvPicPr>
          <p:cNvPr descr="image.png" id="215" name="Google Shape;215;p25"/>
          <p:cNvPicPr preferRelativeResize="0"/>
          <p:nvPr/>
        </p:nvPicPr>
        <p:blipFill rotWithShape="1">
          <a:blip r:embed="rId4">
            <a:alphaModFix/>
          </a:blip>
          <a:srcRect b="0" l="0" r="0" t="0"/>
          <a:stretch/>
        </p:blipFill>
        <p:spPr>
          <a:xfrm>
            <a:off x="571500" y="1273948"/>
            <a:ext cx="3555950" cy="361950"/>
          </a:xfrm>
          <a:prstGeom prst="rect">
            <a:avLst/>
          </a:prstGeom>
          <a:noFill/>
          <a:ln>
            <a:noFill/>
          </a:ln>
        </p:spPr>
      </p:pic>
      <p:graphicFrame>
        <p:nvGraphicFramePr>
          <p:cNvPr id="216" name="Google Shape;216;p25"/>
          <p:cNvGraphicFramePr/>
          <p:nvPr/>
        </p:nvGraphicFramePr>
        <p:xfrm>
          <a:off x="4132287" y="1635898"/>
          <a:ext cx="3000000" cy="3000000"/>
        </p:xfrm>
        <a:graphic>
          <a:graphicData uri="http://schemas.openxmlformats.org/drawingml/2006/table">
            <a:tbl>
              <a:tblPr>
                <a:noFill/>
                <a:tableStyleId>{9D9171E2-2137-4241-A0DC-8DCA81455DA2}</a:tableStyleId>
              </a:tblPr>
              <a:tblGrid>
                <a:gridCol w="2390925"/>
                <a:gridCol w="1155500"/>
              </a:tblGrid>
              <a:tr h="1796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 / BCC</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1796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JM – USEC (610)</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104</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9650">
                <a:tc>
                  <a:txBody>
                    <a:bodyPr/>
                    <a:lstStyle/>
                    <a:p>
                      <a:pPr indent="0" lvl="0" marL="0" rtl="0" algn="l">
                        <a:spcBef>
                          <a:spcPts val="0"/>
                        </a:spcBef>
                        <a:spcAft>
                          <a:spcPts val="0"/>
                        </a:spcAft>
                        <a:buClr>
                          <a:schemeClr val="dk1"/>
                        </a:buClr>
                        <a:buSzPts val="1200"/>
                        <a:buFont typeface="Arial"/>
                        <a:buNone/>
                      </a:pPr>
                      <a:r>
                        <a:rPr lang="en-US" sz="1200">
                          <a:solidFill>
                            <a:srgbClr val="333333"/>
                          </a:solidFill>
                          <a:latin typeface="Roboto"/>
                          <a:ea typeface="Roboto"/>
                          <a:cs typeface="Roboto"/>
                          <a:sym typeface="Roboto"/>
                        </a:rPr>
                        <a:t>JM – CARI (CC)</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104</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179650">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9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pic>
        <p:nvPicPr>
          <p:cNvPr descr="image.png" id="217" name="Google Shape;217;p25"/>
          <p:cNvPicPr preferRelativeResize="0"/>
          <p:nvPr/>
        </p:nvPicPr>
        <p:blipFill rotWithShape="1">
          <a:blip r:embed="rId5">
            <a:alphaModFix/>
          </a:blip>
          <a:srcRect b="0" l="0" r="0" t="0"/>
          <a:stretch/>
        </p:blipFill>
        <p:spPr>
          <a:xfrm>
            <a:off x="4127450" y="1273948"/>
            <a:ext cx="3556099" cy="361950"/>
          </a:xfrm>
          <a:prstGeom prst="rect">
            <a:avLst/>
          </a:prstGeom>
          <a:noFill/>
          <a:ln>
            <a:noFill/>
          </a:ln>
        </p:spPr>
      </p:pic>
      <p:sp>
        <p:nvSpPr>
          <p:cNvPr id="218" name="Google Shape;218;p25"/>
          <p:cNvSpPr txBox="1"/>
          <p:nvPr/>
        </p:nvSpPr>
        <p:spPr>
          <a:xfrm>
            <a:off x="3519925" y="2764875"/>
            <a:ext cx="61947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50">
                <a:solidFill>
                  <a:srgbClr val="004B24"/>
                </a:solidFill>
                <a:latin typeface="Montserrat"/>
                <a:ea typeface="Montserrat"/>
                <a:cs typeface="Montserrat"/>
                <a:sym typeface="Montserrat"/>
              </a:rPr>
              <a:t>2026 ACTION PLAN</a:t>
            </a:r>
            <a:endParaRPr/>
          </a:p>
        </p:txBody>
      </p:sp>
      <p:cxnSp>
        <p:nvCxnSpPr>
          <p:cNvPr id="219" name="Google Shape;219;p25"/>
          <p:cNvCxnSpPr/>
          <p:nvPr/>
        </p:nvCxnSpPr>
        <p:spPr>
          <a:xfrm rot="10800000">
            <a:off x="554250" y="3577300"/>
            <a:ext cx="10702500" cy="16200"/>
          </a:xfrm>
          <a:prstGeom prst="straightConnector1">
            <a:avLst/>
          </a:prstGeom>
          <a:noFill/>
          <a:ln cap="flat" cmpd="sng" w="9525">
            <a:solidFill>
              <a:srgbClr val="009B4D"/>
            </a:solidFill>
            <a:prstDash val="solid"/>
            <a:round/>
            <a:headEnd len="med" w="med" type="none"/>
            <a:tailEnd len="med" w="med" type="none"/>
          </a:ln>
        </p:spPr>
      </p:cxnSp>
      <p:sp>
        <p:nvSpPr>
          <p:cNvPr id="220" name="Google Shape;220;p25"/>
          <p:cNvSpPr txBox="1"/>
          <p:nvPr/>
        </p:nvSpPr>
        <p:spPr>
          <a:xfrm>
            <a:off x="1009975" y="3736325"/>
            <a:ext cx="9240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u="sng">
                <a:solidFill>
                  <a:schemeClr val="dk1"/>
                </a:solidFill>
                <a:latin typeface="Calibri"/>
                <a:ea typeface="Calibri"/>
                <a:cs typeface="Calibri"/>
                <a:sym typeface="Calibri"/>
              </a:rPr>
              <a:t>Action Plan:</a:t>
            </a:r>
            <a:endParaRPr b="1" sz="18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u="sng">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Biz Agents will engage the market and push to have bookings confirmed with assistance of freight forwarders if shpr is unable to </a:t>
            </a:r>
            <a:r>
              <a:rPr lang="en-US" sz="1800">
                <a:solidFill>
                  <a:schemeClr val="dk1"/>
                </a:solidFill>
                <a:latin typeface="Calibri"/>
                <a:ea typeface="Calibri"/>
                <a:cs typeface="Calibri"/>
                <a:sym typeface="Calibri"/>
              </a:rPr>
              <a:t>complete</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same, pending consignee’s approval.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Focus on long haul and new business development. That will heal </a:t>
            </a:r>
            <a:r>
              <a:rPr lang="en-US" sz="1800">
                <a:solidFill>
                  <a:schemeClr val="dk1"/>
                </a:solidFill>
                <a:latin typeface="Calibri"/>
                <a:ea typeface="Calibri"/>
                <a:cs typeface="Calibri"/>
                <a:sym typeface="Calibri"/>
              </a:rPr>
              <a:t>frequent</a:t>
            </a:r>
            <a:r>
              <a:rPr lang="en-US" sz="1800">
                <a:solidFill>
                  <a:schemeClr val="dk1"/>
                </a:solidFill>
                <a:latin typeface="Calibri"/>
                <a:ea typeface="Calibri"/>
                <a:cs typeface="Calibri"/>
                <a:sym typeface="Calibri"/>
              </a:rPr>
              <a:t> and consistent use of service.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Negotiate</a:t>
            </a:r>
            <a:r>
              <a:rPr lang="en-US" sz="1800">
                <a:solidFill>
                  <a:schemeClr val="dk1"/>
                </a:solidFill>
                <a:latin typeface="Calibri"/>
                <a:ea typeface="Calibri"/>
                <a:cs typeface="Calibri"/>
                <a:sym typeface="Calibri"/>
              </a:rPr>
              <a:t> rates </a:t>
            </a:r>
            <a:r>
              <a:rPr lang="en-US" sz="1800">
                <a:solidFill>
                  <a:schemeClr val="dk1"/>
                </a:solidFill>
                <a:latin typeface="Calibri"/>
                <a:ea typeface="Calibri"/>
                <a:cs typeface="Calibri"/>
                <a:sym typeface="Calibri"/>
              </a:rPr>
              <a:t>with</a:t>
            </a:r>
            <a:r>
              <a:rPr lang="en-US" sz="1800">
                <a:solidFill>
                  <a:schemeClr val="dk1"/>
                </a:solidFill>
                <a:latin typeface="Calibri"/>
                <a:ea typeface="Calibri"/>
                <a:cs typeface="Calibri"/>
                <a:sym typeface="Calibri"/>
              </a:rPr>
              <a:t> BCC to be more competitive than Seaboard / CMA.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Coordinate</a:t>
            </a:r>
            <a:r>
              <a:rPr lang="en-US" sz="1800">
                <a:solidFill>
                  <a:schemeClr val="dk1"/>
                </a:solidFill>
                <a:latin typeface="Calibri"/>
                <a:ea typeface="Calibri"/>
                <a:cs typeface="Calibri"/>
                <a:sym typeface="Calibri"/>
              </a:rPr>
              <a:t> and meet with local brokers / freight forwarders who have influence over </a:t>
            </a:r>
            <a:r>
              <a:rPr lang="en-US" sz="1800">
                <a:solidFill>
                  <a:schemeClr val="dk1"/>
                </a:solidFill>
                <a:latin typeface="Calibri"/>
                <a:ea typeface="Calibri"/>
                <a:cs typeface="Calibri"/>
                <a:sym typeface="Calibri"/>
              </a:rPr>
              <a:t>merchants</a:t>
            </a:r>
            <a:r>
              <a:rPr lang="en-US" sz="1800">
                <a:solidFill>
                  <a:schemeClr val="dk1"/>
                </a:solidFill>
                <a:latin typeface="Calibri"/>
                <a:ea typeface="Calibri"/>
                <a:cs typeface="Calibri"/>
                <a:sym typeface="Calibri"/>
              </a:rPr>
              <a:t> logistics.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image.png" id="92" name="Google Shape;92;p14"/>
          <p:cNvPicPr preferRelativeResize="0"/>
          <p:nvPr/>
        </p:nvPicPr>
        <p:blipFill rotWithShape="1">
          <a:blip r:embed="rId3">
            <a:alphaModFix/>
          </a:blip>
          <a:srcRect b="0" l="0" r="0" t="0"/>
          <a:stretch/>
        </p:blipFill>
        <p:spPr>
          <a:xfrm>
            <a:off x="19050" y="19050"/>
            <a:ext cx="12192000" cy="6858000"/>
          </a:xfrm>
          <a:prstGeom prst="rect">
            <a:avLst/>
          </a:prstGeom>
          <a:noFill/>
          <a:ln>
            <a:noFill/>
          </a:ln>
        </p:spPr>
      </p:pic>
      <p:pic>
        <p:nvPicPr>
          <p:cNvPr descr="image.png" id="93" name="Google Shape;93;p14"/>
          <p:cNvPicPr preferRelativeResize="0"/>
          <p:nvPr/>
        </p:nvPicPr>
        <p:blipFill rotWithShape="1">
          <a:blip r:embed="rId4">
            <a:alphaModFix/>
          </a:blip>
          <a:srcRect b="0" l="0" r="0" t="0"/>
          <a:stretch/>
        </p:blipFill>
        <p:spPr>
          <a:xfrm>
            <a:off x="571500" y="1820316"/>
            <a:ext cx="5429250" cy="862905"/>
          </a:xfrm>
          <a:prstGeom prst="rect">
            <a:avLst/>
          </a:prstGeom>
          <a:noFill/>
          <a:ln>
            <a:noFill/>
          </a:ln>
        </p:spPr>
      </p:pic>
      <p:pic>
        <p:nvPicPr>
          <p:cNvPr descr="image.png" id="94" name="Google Shape;94;p14"/>
          <p:cNvPicPr preferRelativeResize="0"/>
          <p:nvPr/>
        </p:nvPicPr>
        <p:blipFill rotWithShape="1">
          <a:blip r:embed="rId5">
            <a:alphaModFix/>
          </a:blip>
          <a:srcRect b="0" l="0" r="0" t="0"/>
          <a:stretch/>
        </p:blipFill>
        <p:spPr>
          <a:xfrm>
            <a:off x="6191250" y="1820316"/>
            <a:ext cx="5429250" cy="862905"/>
          </a:xfrm>
          <a:prstGeom prst="rect">
            <a:avLst/>
          </a:prstGeom>
          <a:noFill/>
          <a:ln>
            <a:noFill/>
          </a:ln>
        </p:spPr>
      </p:pic>
      <p:pic>
        <p:nvPicPr>
          <p:cNvPr descr="image.png" id="95" name="Google Shape;95;p14"/>
          <p:cNvPicPr preferRelativeResize="0"/>
          <p:nvPr/>
        </p:nvPicPr>
        <p:blipFill rotWithShape="1">
          <a:blip r:embed="rId6">
            <a:alphaModFix/>
          </a:blip>
          <a:srcRect b="0" l="0" r="0" t="0"/>
          <a:stretch/>
        </p:blipFill>
        <p:spPr>
          <a:xfrm>
            <a:off x="571500" y="2997175"/>
            <a:ext cx="5429250" cy="862905"/>
          </a:xfrm>
          <a:prstGeom prst="rect">
            <a:avLst/>
          </a:prstGeom>
          <a:noFill/>
          <a:ln>
            <a:noFill/>
          </a:ln>
        </p:spPr>
      </p:pic>
      <p:pic>
        <p:nvPicPr>
          <p:cNvPr descr="image.png" id="96" name="Google Shape;96;p14"/>
          <p:cNvPicPr preferRelativeResize="0"/>
          <p:nvPr/>
        </p:nvPicPr>
        <p:blipFill rotWithShape="1">
          <a:blip r:embed="rId6">
            <a:alphaModFix/>
          </a:blip>
          <a:srcRect b="0" l="0" r="0" t="0"/>
          <a:stretch/>
        </p:blipFill>
        <p:spPr>
          <a:xfrm>
            <a:off x="6191250" y="3011834"/>
            <a:ext cx="5429250" cy="862905"/>
          </a:xfrm>
          <a:prstGeom prst="rect">
            <a:avLst/>
          </a:prstGeom>
          <a:noFill/>
          <a:ln>
            <a:noFill/>
          </a:ln>
        </p:spPr>
      </p:pic>
      <p:pic>
        <p:nvPicPr>
          <p:cNvPr descr="image.png" id="97" name="Google Shape;97;p14"/>
          <p:cNvPicPr preferRelativeResize="0"/>
          <p:nvPr/>
        </p:nvPicPr>
        <p:blipFill rotWithShape="1">
          <a:blip r:embed="rId5">
            <a:alphaModFix/>
          </a:blip>
          <a:srcRect b="0" l="0" r="0" t="0"/>
          <a:stretch/>
        </p:blipFill>
        <p:spPr>
          <a:xfrm>
            <a:off x="3381375" y="4174034"/>
            <a:ext cx="5429250" cy="862905"/>
          </a:xfrm>
          <a:prstGeom prst="rect">
            <a:avLst/>
          </a:prstGeom>
          <a:noFill/>
          <a:ln>
            <a:noFill/>
          </a:ln>
        </p:spPr>
      </p:pic>
      <p:pic>
        <p:nvPicPr>
          <p:cNvPr descr="image.png" id="98" name="Google Shape;98;p14"/>
          <p:cNvPicPr preferRelativeResize="0"/>
          <p:nvPr/>
        </p:nvPicPr>
        <p:blipFill rotWithShape="1">
          <a:blip r:embed="rId7">
            <a:alphaModFix/>
          </a:blip>
          <a:srcRect b="0" l="0" r="0" t="0"/>
          <a:stretch/>
        </p:blipFill>
        <p:spPr>
          <a:xfrm>
            <a:off x="1047750" y="2089844"/>
            <a:ext cx="304800" cy="304800"/>
          </a:xfrm>
          <a:prstGeom prst="rect">
            <a:avLst/>
          </a:prstGeom>
          <a:noFill/>
          <a:ln>
            <a:noFill/>
          </a:ln>
        </p:spPr>
      </p:pic>
      <p:sp>
        <p:nvSpPr>
          <p:cNvPr id="99" name="Google Shape;99;p14"/>
          <p:cNvSpPr txBox="1"/>
          <p:nvPr/>
        </p:nvSpPr>
        <p:spPr>
          <a:xfrm>
            <a:off x="1724025" y="2020341"/>
            <a:ext cx="1780222"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Economic Status</a:t>
            </a:r>
            <a:endParaRPr b="0" i="0" sz="1400" u="none" cap="none" strike="noStrike">
              <a:solidFill>
                <a:srgbClr val="000000"/>
              </a:solidFill>
              <a:latin typeface="Arial"/>
              <a:ea typeface="Arial"/>
              <a:cs typeface="Arial"/>
              <a:sym typeface="Arial"/>
            </a:endParaRPr>
          </a:p>
        </p:txBody>
      </p:sp>
      <p:sp>
        <p:nvSpPr>
          <p:cNvPr id="100" name="Google Shape;100;p14"/>
          <p:cNvSpPr txBox="1"/>
          <p:nvPr/>
        </p:nvSpPr>
        <p:spPr>
          <a:xfrm>
            <a:off x="1724024" y="2296566"/>
            <a:ext cx="2512997"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GDP Forecast , Inflation , USA Tariff </a:t>
            </a:r>
            <a:endParaRPr b="0" i="0" sz="1400" u="none" cap="none" strike="noStrike">
              <a:solidFill>
                <a:srgbClr val="000000"/>
              </a:solidFill>
              <a:latin typeface="Arial"/>
              <a:ea typeface="Arial"/>
              <a:cs typeface="Arial"/>
              <a:sym typeface="Arial"/>
            </a:endParaRPr>
          </a:p>
        </p:txBody>
      </p:sp>
      <p:pic>
        <p:nvPicPr>
          <p:cNvPr descr="image.png" id="101" name="Google Shape;101;p14"/>
          <p:cNvPicPr preferRelativeResize="0"/>
          <p:nvPr/>
        </p:nvPicPr>
        <p:blipFill rotWithShape="1">
          <a:blip r:embed="rId8">
            <a:alphaModFix/>
          </a:blip>
          <a:srcRect b="0" l="0" r="0" t="0"/>
          <a:stretch/>
        </p:blipFill>
        <p:spPr>
          <a:xfrm>
            <a:off x="6648450" y="2089844"/>
            <a:ext cx="342900" cy="304800"/>
          </a:xfrm>
          <a:prstGeom prst="rect">
            <a:avLst/>
          </a:prstGeom>
          <a:noFill/>
          <a:ln>
            <a:noFill/>
          </a:ln>
        </p:spPr>
      </p:pic>
      <p:sp>
        <p:nvSpPr>
          <p:cNvPr id="102" name="Google Shape;102;p14"/>
          <p:cNvSpPr txBox="1"/>
          <p:nvPr/>
        </p:nvSpPr>
        <p:spPr>
          <a:xfrm>
            <a:off x="7343775" y="2020341"/>
            <a:ext cx="1800225"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Cargo Flow</a:t>
            </a:r>
            <a:endParaRPr b="0" i="0" sz="1400" u="none" cap="none" strike="noStrike">
              <a:solidFill>
                <a:srgbClr val="000000"/>
              </a:solidFill>
              <a:latin typeface="Arial"/>
              <a:ea typeface="Arial"/>
              <a:cs typeface="Arial"/>
              <a:sym typeface="Arial"/>
            </a:endParaRPr>
          </a:p>
        </p:txBody>
      </p:sp>
      <p:sp>
        <p:nvSpPr>
          <p:cNvPr id="103" name="Google Shape;103;p14"/>
          <p:cNvSpPr txBox="1"/>
          <p:nvPr/>
        </p:nvSpPr>
        <p:spPr>
          <a:xfrm>
            <a:off x="7343775" y="2296566"/>
            <a:ext cx="1714500"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Import/Export </a:t>
            </a:r>
            <a:endParaRPr b="0" i="0" sz="1400" u="none" cap="none" strike="noStrike">
              <a:solidFill>
                <a:srgbClr val="000000"/>
              </a:solidFill>
              <a:latin typeface="Arial"/>
              <a:ea typeface="Arial"/>
              <a:cs typeface="Arial"/>
              <a:sym typeface="Arial"/>
            </a:endParaRPr>
          </a:p>
        </p:txBody>
      </p:sp>
      <p:pic>
        <p:nvPicPr>
          <p:cNvPr descr="image.png" id="104" name="Google Shape;104;p14"/>
          <p:cNvPicPr preferRelativeResize="0"/>
          <p:nvPr/>
        </p:nvPicPr>
        <p:blipFill rotWithShape="1">
          <a:blip r:embed="rId9">
            <a:alphaModFix/>
          </a:blip>
          <a:srcRect b="0" l="0" r="0" t="0"/>
          <a:stretch/>
        </p:blipFill>
        <p:spPr>
          <a:xfrm>
            <a:off x="1028700" y="3143250"/>
            <a:ext cx="342900" cy="304800"/>
          </a:xfrm>
          <a:prstGeom prst="rect">
            <a:avLst/>
          </a:prstGeom>
          <a:noFill/>
          <a:ln>
            <a:noFill/>
          </a:ln>
        </p:spPr>
      </p:pic>
      <p:sp>
        <p:nvSpPr>
          <p:cNvPr id="105" name="Google Shape;105;p14"/>
          <p:cNvSpPr txBox="1"/>
          <p:nvPr/>
        </p:nvSpPr>
        <p:spPr>
          <a:xfrm>
            <a:off x="1724025" y="3073747"/>
            <a:ext cx="229028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2025 KPI</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1724025" y="3349972"/>
            <a:ext cx="2181225" cy="45243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Performance Review (LAD/EGA/ELA)</a:t>
            </a:r>
            <a:endParaRPr b="0" i="0" sz="1400" u="none" cap="none" strike="noStrike">
              <a:solidFill>
                <a:srgbClr val="000000"/>
              </a:solidFill>
              <a:latin typeface="Arial"/>
              <a:ea typeface="Arial"/>
              <a:cs typeface="Arial"/>
              <a:sym typeface="Arial"/>
            </a:endParaRPr>
          </a:p>
        </p:txBody>
      </p:sp>
      <p:pic>
        <p:nvPicPr>
          <p:cNvPr descr="image.png" id="107" name="Google Shape;107;p14"/>
          <p:cNvPicPr preferRelativeResize="0"/>
          <p:nvPr/>
        </p:nvPicPr>
        <p:blipFill rotWithShape="1">
          <a:blip r:embed="rId10">
            <a:alphaModFix/>
          </a:blip>
          <a:srcRect b="0" l="0" r="0" t="0"/>
          <a:stretch/>
        </p:blipFill>
        <p:spPr>
          <a:xfrm>
            <a:off x="6648450" y="3143250"/>
            <a:ext cx="342900" cy="304800"/>
          </a:xfrm>
          <a:prstGeom prst="rect">
            <a:avLst/>
          </a:prstGeom>
          <a:noFill/>
          <a:ln>
            <a:noFill/>
          </a:ln>
        </p:spPr>
      </p:pic>
      <p:sp>
        <p:nvSpPr>
          <p:cNvPr id="108" name="Google Shape;108;p14"/>
          <p:cNvSpPr txBox="1"/>
          <p:nvPr/>
        </p:nvSpPr>
        <p:spPr>
          <a:xfrm>
            <a:off x="7343775" y="3073747"/>
            <a:ext cx="181022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Operations KPI</a:t>
            </a:r>
            <a:endParaRPr b="0" i="0" sz="1400" u="none" cap="none" strike="noStrike">
              <a:solidFill>
                <a:srgbClr val="000000"/>
              </a:solidFill>
              <a:latin typeface="Arial"/>
              <a:ea typeface="Arial"/>
              <a:cs typeface="Arial"/>
              <a:sym typeface="Arial"/>
            </a:endParaRPr>
          </a:p>
        </p:txBody>
      </p:sp>
      <p:sp>
        <p:nvSpPr>
          <p:cNvPr id="109" name="Google Shape;109;p14"/>
          <p:cNvSpPr txBox="1"/>
          <p:nvPr/>
        </p:nvSpPr>
        <p:spPr>
          <a:xfrm>
            <a:off x="7343775" y="3349972"/>
            <a:ext cx="2216684"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ECD/IMD &amp; OCD/OPD Review</a:t>
            </a:r>
            <a:endParaRPr b="0" i="0" sz="1400" u="none" cap="none" strike="noStrike">
              <a:solidFill>
                <a:srgbClr val="000000"/>
              </a:solidFill>
              <a:latin typeface="Arial"/>
              <a:ea typeface="Arial"/>
              <a:cs typeface="Arial"/>
              <a:sym typeface="Arial"/>
            </a:endParaRPr>
          </a:p>
        </p:txBody>
      </p:sp>
      <p:pic>
        <p:nvPicPr>
          <p:cNvPr descr="image.png" id="110" name="Google Shape;110;p14"/>
          <p:cNvPicPr preferRelativeResize="0"/>
          <p:nvPr/>
        </p:nvPicPr>
        <p:blipFill rotWithShape="1">
          <a:blip r:embed="rId11">
            <a:alphaModFix/>
          </a:blip>
          <a:srcRect b="0" l="0" r="0" t="0"/>
          <a:stretch/>
        </p:blipFill>
        <p:spPr>
          <a:xfrm>
            <a:off x="3857625" y="4443562"/>
            <a:ext cx="304800" cy="304800"/>
          </a:xfrm>
          <a:prstGeom prst="rect">
            <a:avLst/>
          </a:prstGeom>
          <a:noFill/>
          <a:ln>
            <a:noFill/>
          </a:ln>
        </p:spPr>
      </p:pic>
      <p:sp>
        <p:nvSpPr>
          <p:cNvPr id="111" name="Google Shape;111;p14"/>
          <p:cNvSpPr txBox="1"/>
          <p:nvPr/>
        </p:nvSpPr>
        <p:spPr>
          <a:xfrm>
            <a:off x="4533900" y="4374059"/>
            <a:ext cx="1150143"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2026 Goals</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4533900" y="4650284"/>
            <a:ext cx="1095375" cy="18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Strategy &amp; Targets</a:t>
            </a:r>
            <a:endParaRPr b="0" i="0" sz="1400" u="none" cap="none" strike="noStrike">
              <a:solidFill>
                <a:srgbClr val="000000"/>
              </a:solidFill>
              <a:latin typeface="Arial"/>
              <a:ea typeface="Arial"/>
              <a:cs typeface="Arial"/>
              <a:sym typeface="Arial"/>
            </a:endParaRPr>
          </a:p>
        </p:txBody>
      </p:sp>
      <p:sp>
        <p:nvSpPr>
          <p:cNvPr id="113" name="Google Shape;113;p14"/>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p:txBody>
      </p:sp>
      <p:sp>
        <p:nvSpPr>
          <p:cNvPr id="114" name="Google Shape;114;p14"/>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pic>
        <p:nvPicPr>
          <p:cNvPr descr="image.png" id="119" name="Google Shape;119;p15"/>
          <p:cNvPicPr preferRelativeResize="0"/>
          <p:nvPr/>
        </p:nvPicPr>
        <p:blipFill rotWithShape="1">
          <a:blip r:embed="rId3">
            <a:alphaModFix/>
          </a:blip>
          <a:srcRect b="0" l="0" r="0" t="0"/>
          <a:stretch/>
        </p:blipFill>
        <p:spPr>
          <a:xfrm>
            <a:off x="203150" y="332100"/>
            <a:ext cx="11479050" cy="6525900"/>
          </a:xfrm>
          <a:prstGeom prst="rect">
            <a:avLst/>
          </a:prstGeom>
          <a:noFill/>
          <a:ln>
            <a:noFill/>
          </a:ln>
        </p:spPr>
      </p:pic>
      <p:sp>
        <p:nvSpPr>
          <p:cNvPr id="120" name="Google Shape;120;p15"/>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ECONOMIC STATUS</a:t>
            </a:r>
            <a:endParaRPr b="1" i="0" sz="3150" u="none" cap="none" strike="noStrike">
              <a:solidFill>
                <a:srgbClr val="004B24"/>
              </a:solidFill>
              <a:latin typeface="Montserrat"/>
              <a:ea typeface="Montserrat"/>
              <a:cs typeface="Montserrat"/>
              <a:sym typeface="Montserrat"/>
            </a:endParaRPr>
          </a:p>
        </p:txBody>
      </p:sp>
      <p:sp>
        <p:nvSpPr>
          <p:cNvPr id="121" name="Google Shape;121;p15"/>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15"/>
          <p:cNvSpPr txBox="1"/>
          <p:nvPr/>
        </p:nvSpPr>
        <p:spPr>
          <a:xfrm>
            <a:off x="203150" y="4382325"/>
            <a:ext cx="11601600" cy="12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Prior to Hurricane Melissa in late October 2025, Jamaica’s economic outlook was broadly positive, supported by steady growth, rising business confidence, and strong performance in key sectors such as tourism and services. Growing by  Economic activity expanded through the third quarter of 2025, with improving labour market conditions and expectations of continued investment and job creation. Tourism, a major driver of foreign exchange and national output, remained a critical pillar of growth, while fiscal conditions were gradually strengthening through improved revenue performance and ongoing progress in debt reduction. Overall, Jamaica entered the latter part of 2025 on a stable economic trajectory, with forecasts pointing toward continued expansion.</a:t>
            </a:r>
            <a:endParaRPr sz="1200">
              <a:solidFill>
                <a:schemeClr val="dk1"/>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However, Hurricane Melissa caused a major disruption to this growth path, resulting in extensive damage to infrastructure, housing, agriculture, and tourism assets. The storm led to significant economic losses, interrupted supply chains, and forced downward revisions to GDP forecasts, with contraction expected into 2026. Key industries experienced immediate setbacks due to reduced arrivals, facility closures, and disruptions in domestic production, while reconstruction demands placed additional pressure on government finances through higher public spending needs. Despite these challenges, Jamaica has secured substantial int</a:t>
            </a:r>
            <a:r>
              <a:rPr lang="en-US" sz="1100">
                <a:solidFill>
                  <a:schemeClr val="dk1"/>
                </a:solidFill>
                <a:latin typeface="Calibri"/>
                <a:ea typeface="Calibri"/>
                <a:cs typeface="Calibri"/>
                <a:sym typeface="Calibri"/>
              </a:rPr>
              <a:t>ernational support to assist with recovery efforts, providing a foundation for gradual rebuilding and a return to economic stability over the medium term.</a:t>
            </a:r>
            <a:endParaRPr sz="1100">
              <a:solidFill>
                <a:schemeClr val="dk1"/>
              </a:solidFill>
              <a:latin typeface="Calibri"/>
              <a:ea typeface="Calibri"/>
              <a:cs typeface="Calibri"/>
              <a:sym typeface="Calibri"/>
            </a:endParaRPr>
          </a:p>
          <a:p>
            <a:pPr indent="0" lvl="0" marL="0" rtl="0" algn="l">
              <a:spcBef>
                <a:spcPts val="900"/>
              </a:spcBef>
              <a:spcAft>
                <a:spcPts val="0"/>
              </a:spcAft>
              <a:buNone/>
            </a:pPr>
            <a:r>
              <a:t/>
            </a:r>
            <a:endParaRPr sz="1100">
              <a:solidFill>
                <a:schemeClr val="dk1"/>
              </a:solidFill>
              <a:latin typeface="Calibri"/>
              <a:ea typeface="Calibri"/>
              <a:cs typeface="Calibri"/>
              <a:sym typeface="Calibri"/>
            </a:endParaRPr>
          </a:p>
        </p:txBody>
      </p:sp>
      <p:pic>
        <p:nvPicPr>
          <p:cNvPr id="123" name="Google Shape;123;p15"/>
          <p:cNvPicPr preferRelativeResize="0"/>
          <p:nvPr/>
        </p:nvPicPr>
        <p:blipFill>
          <a:blip r:embed="rId4">
            <a:alphaModFix/>
          </a:blip>
          <a:stretch>
            <a:fillRect/>
          </a:stretch>
        </p:blipFill>
        <p:spPr>
          <a:xfrm>
            <a:off x="2365075" y="1287000"/>
            <a:ext cx="5513754" cy="302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nvSpPr>
        <p:spPr>
          <a:xfrm>
            <a:off x="216450" y="220775"/>
            <a:ext cx="115302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50">
                <a:solidFill>
                  <a:srgbClr val="004B24"/>
                </a:solidFill>
                <a:latin typeface="Montserrat"/>
                <a:ea typeface="Montserrat"/>
                <a:cs typeface="Montserrat"/>
                <a:sym typeface="Montserrat"/>
              </a:rPr>
              <a:t>ECONOMIC STATUS</a:t>
            </a:r>
            <a:endParaRPr/>
          </a:p>
        </p:txBody>
      </p:sp>
      <p:sp>
        <p:nvSpPr>
          <p:cNvPr id="129" name="Google Shape;129;p16"/>
          <p:cNvSpPr txBox="1"/>
          <p:nvPr/>
        </p:nvSpPr>
        <p:spPr>
          <a:xfrm>
            <a:off x="5416550" y="890375"/>
            <a:ext cx="6179400" cy="43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According to the Jamaica Information Service, Jamaica recorded </a:t>
            </a:r>
            <a:r>
              <a:rPr b="1" lang="en-US" sz="1100">
                <a:solidFill>
                  <a:schemeClr val="dk1"/>
                </a:solidFill>
              </a:rPr>
              <a:t>strong economic growth of 5.1% in Q3 2025 (July–September)</a:t>
            </a:r>
            <a:r>
              <a:rPr lang="en-US" sz="1100">
                <a:solidFill>
                  <a:schemeClr val="dk1"/>
                </a:solidFill>
              </a:rPr>
              <a:t> compared to the same period in 2024, signaling a solid post-disruption recovery following the effects of Hurricane Beryl in 2024. The expansion was primarily driven by the </a:t>
            </a:r>
            <a:r>
              <a:rPr b="1" lang="en-US" sz="1100">
                <a:solidFill>
                  <a:schemeClr val="dk1"/>
                </a:solidFill>
              </a:rPr>
              <a:t>goods-producing industries</a:t>
            </a:r>
            <a:r>
              <a:rPr lang="en-US" sz="1100">
                <a:solidFill>
                  <a:schemeClr val="dk1"/>
                </a:solidFill>
              </a:rPr>
              <a:t>, which grew by </a:t>
            </a:r>
            <a:r>
              <a:rPr b="1" lang="en-US" sz="1100">
                <a:solidFill>
                  <a:schemeClr val="dk1"/>
                </a:solidFill>
              </a:rPr>
              <a:t>10.9%</a:t>
            </a:r>
            <a:r>
              <a:rPr lang="en-US" sz="1100">
                <a:solidFill>
                  <a:schemeClr val="dk1"/>
                </a:solidFill>
              </a:rPr>
              <a:t>, led by a sharp </a:t>
            </a:r>
            <a:r>
              <a:rPr b="1" lang="en-US" sz="1100">
                <a:solidFill>
                  <a:schemeClr val="dk1"/>
                </a:solidFill>
              </a:rPr>
              <a:t>20.9% increase in agriculture, forestry and fishing</a:t>
            </a:r>
            <a:r>
              <a:rPr lang="en-US" sz="1100">
                <a:solidFill>
                  <a:schemeClr val="dk1"/>
                </a:solidFill>
              </a:rPr>
              <a:t>, alongside notable gains in manufacturing, construction, and mining. This rebound reflects improved production capacity, stronger supply chain activity, and expanding export readiness.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The </a:t>
            </a:r>
            <a:r>
              <a:rPr b="1" lang="en-US" sz="1100">
                <a:solidFill>
                  <a:schemeClr val="dk1"/>
                </a:solidFill>
              </a:rPr>
              <a:t>services sector</a:t>
            </a:r>
            <a:r>
              <a:rPr lang="en-US" sz="1100">
                <a:solidFill>
                  <a:schemeClr val="dk1"/>
                </a:solidFill>
              </a:rPr>
              <a:t> also expanded by </a:t>
            </a:r>
            <a:r>
              <a:rPr b="1" lang="en-US" sz="1100">
                <a:solidFill>
                  <a:schemeClr val="dk1"/>
                </a:solidFill>
              </a:rPr>
              <a:t>3.3%</a:t>
            </a:r>
            <a:r>
              <a:rPr lang="en-US" sz="1100">
                <a:solidFill>
                  <a:schemeClr val="dk1"/>
                </a:solidFill>
              </a:rPr>
              <a:t>, with growth across transport and storage, accommodation and food services, and financial services—indicating sustained domestic demand and tourism-linked activity, both of which support containerized trade flows.</a:t>
            </a:r>
            <a:endParaRPr sz="11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sz="1100">
                <a:solidFill>
                  <a:schemeClr val="dk1"/>
                </a:solidFill>
              </a:rPr>
              <a:t>From a trade perspective, merchandise exports totaled </a:t>
            </a:r>
            <a:r>
              <a:rPr b="1" lang="en-US" sz="1100">
                <a:solidFill>
                  <a:schemeClr val="dk1"/>
                </a:solidFill>
              </a:rPr>
              <a:t>US$1.21 billion</a:t>
            </a:r>
            <a:r>
              <a:rPr lang="en-US" sz="1100">
                <a:solidFill>
                  <a:schemeClr val="dk1"/>
                </a:solidFill>
              </a:rPr>
              <a:t> for January–August 2025, while imports reached </a:t>
            </a:r>
            <a:r>
              <a:rPr b="1" lang="en-US" sz="1100">
                <a:solidFill>
                  <a:schemeClr val="dk1"/>
                </a:solidFill>
              </a:rPr>
              <a:t>US$5.13 billion</a:t>
            </a:r>
            <a:r>
              <a:rPr lang="en-US" sz="1100">
                <a:solidFill>
                  <a:schemeClr val="dk1"/>
                </a:solidFill>
              </a:rPr>
              <a:t>, resulting in a trade deficit of </a:t>
            </a:r>
            <a:r>
              <a:rPr b="1" lang="en-US" sz="1100">
                <a:solidFill>
                  <a:schemeClr val="dk1"/>
                </a:solidFill>
              </a:rPr>
              <a:t>US$3.92 billion</a:t>
            </a:r>
            <a:r>
              <a:rPr lang="en-US" sz="1100">
                <a:solidFill>
                  <a:schemeClr val="dk1"/>
                </a:solidFill>
              </a:rPr>
              <a:t>. Imports increased by </a:t>
            </a:r>
            <a:r>
              <a:rPr b="1" lang="en-US" sz="1100">
                <a:solidFill>
                  <a:schemeClr val="dk1"/>
                </a:solidFill>
              </a:rPr>
              <a:t>3.7%</a:t>
            </a:r>
            <a:r>
              <a:rPr lang="en-US" sz="1100">
                <a:solidFill>
                  <a:schemeClr val="dk1"/>
                </a:solidFill>
              </a:rPr>
              <a:t>, driven by higher demand for intermediate goods (+11.8%) and consumer goods (+9.1%), underscoring continued reliance on imported inputs and consumer products. Export earnings rose modestly by </a:t>
            </a:r>
            <a:r>
              <a:rPr b="1" lang="en-US" sz="1100">
                <a:solidFill>
                  <a:schemeClr val="dk1"/>
                </a:solidFill>
              </a:rPr>
              <a:t>1%</a:t>
            </a:r>
            <a:r>
              <a:rPr lang="en-US" sz="1100">
                <a:solidFill>
                  <a:schemeClr val="dk1"/>
                </a:solidFill>
              </a:rPr>
              <a:t>, supported by crude materials (excluding fuels).</a:t>
            </a:r>
            <a:endParaRPr sz="3200">
              <a:solidFill>
                <a:schemeClr val="dk1"/>
              </a:solidFill>
              <a:latin typeface="Calibri"/>
              <a:ea typeface="Calibri"/>
              <a:cs typeface="Calibri"/>
              <a:sym typeface="Calibri"/>
            </a:endParaRPr>
          </a:p>
        </p:txBody>
      </p:sp>
      <p:pic>
        <p:nvPicPr>
          <p:cNvPr id="130" name="Google Shape;130;p16"/>
          <p:cNvPicPr preferRelativeResize="0"/>
          <p:nvPr/>
        </p:nvPicPr>
        <p:blipFill>
          <a:blip r:embed="rId3">
            <a:alphaModFix/>
          </a:blip>
          <a:stretch>
            <a:fillRect/>
          </a:stretch>
        </p:blipFill>
        <p:spPr>
          <a:xfrm>
            <a:off x="448750" y="890375"/>
            <a:ext cx="4437150" cy="5922949"/>
          </a:xfrm>
          <a:prstGeom prst="rect">
            <a:avLst/>
          </a:prstGeom>
          <a:noFill/>
          <a:ln>
            <a:noFill/>
          </a:ln>
        </p:spPr>
      </p:pic>
      <p:cxnSp>
        <p:nvCxnSpPr>
          <p:cNvPr id="131" name="Google Shape;131;p16"/>
          <p:cNvCxnSpPr/>
          <p:nvPr/>
        </p:nvCxnSpPr>
        <p:spPr>
          <a:xfrm flipH="1" rot="10800000">
            <a:off x="340525" y="818775"/>
            <a:ext cx="11066100" cy="10500"/>
          </a:xfrm>
          <a:prstGeom prst="straightConnector1">
            <a:avLst/>
          </a:prstGeom>
          <a:noFill/>
          <a:ln cap="flat" cmpd="sng" w="9525">
            <a:solidFill>
              <a:schemeClr val="dk2"/>
            </a:solidFill>
            <a:prstDash val="solid"/>
            <a:round/>
            <a:headEnd len="med" w="med" type="none"/>
            <a:tailEnd len="med" w="med" type="none"/>
          </a:ln>
        </p:spPr>
      </p:cxnSp>
      <p:sp>
        <p:nvSpPr>
          <p:cNvPr id="132" name="Google Shape;132;p16"/>
          <p:cNvSpPr txBox="1"/>
          <p:nvPr/>
        </p:nvSpPr>
        <p:spPr>
          <a:xfrm>
            <a:off x="5122400" y="4390875"/>
            <a:ext cx="6767700" cy="253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Char char="●"/>
            </a:pPr>
            <a:r>
              <a:rPr b="1" lang="en-US" sz="1100">
                <a:solidFill>
                  <a:schemeClr val="dk1"/>
                </a:solidFill>
              </a:rPr>
              <a:t>Up to US$6.7 billion</a:t>
            </a:r>
            <a:r>
              <a:rPr lang="en-US" sz="1100">
                <a:solidFill>
                  <a:schemeClr val="dk1"/>
                </a:solidFill>
              </a:rPr>
              <a:t> in total recovery and reconstruction financing has been mobilised for Jamaica’s recovery post-Melissa through multilateral partners.</a:t>
            </a:r>
            <a:br>
              <a:rPr lang="en-US"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 </a:t>
            </a:r>
            <a:r>
              <a:rPr b="1" lang="en-US" sz="1100">
                <a:solidFill>
                  <a:schemeClr val="dk1"/>
                </a:solidFill>
              </a:rPr>
              <a:t>About US$662 million</a:t>
            </a:r>
            <a:r>
              <a:rPr lang="en-US" sz="1100">
                <a:solidFill>
                  <a:schemeClr val="dk1"/>
                </a:solidFill>
              </a:rPr>
              <a:t> of that financing was made available quickly via disaster risk financing tools immediately after the storm.</a:t>
            </a:r>
            <a:br>
              <a:rPr lang="en-US"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 The Jamaican government allocated </a:t>
            </a:r>
            <a:r>
              <a:rPr b="1" lang="en-US" sz="1100">
                <a:solidFill>
                  <a:schemeClr val="dk1"/>
                </a:solidFill>
              </a:rPr>
              <a:t>J$10 billion (~US$65 million)</a:t>
            </a:r>
            <a:r>
              <a:rPr lang="en-US" sz="1100">
                <a:solidFill>
                  <a:schemeClr val="dk1"/>
                </a:solidFill>
              </a:rPr>
              <a:t> directly for relief and reconstruction grants.</a:t>
            </a:r>
            <a:br>
              <a:rPr lang="en-US"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US" sz="1100">
                <a:solidFill>
                  <a:schemeClr val="dk1"/>
                </a:solidFill>
              </a:rPr>
              <a:t>🔹 The </a:t>
            </a:r>
            <a:r>
              <a:rPr b="1" lang="en-US" sz="1100">
                <a:solidFill>
                  <a:schemeClr val="dk1"/>
                </a:solidFill>
              </a:rPr>
              <a:t>IMF provided US$415 million</a:t>
            </a:r>
            <a:r>
              <a:rPr lang="en-US" sz="1100">
                <a:solidFill>
                  <a:schemeClr val="dk1"/>
                </a:solidFill>
              </a:rPr>
              <a:t> in emergency financing to help meet urgent recovery needs. </a:t>
            </a:r>
            <a:endParaRPr sz="1100">
              <a:solidFill>
                <a:schemeClr val="dk1"/>
              </a:solidFill>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nvSpPr>
        <p:spPr>
          <a:xfrm>
            <a:off x="939250" y="271175"/>
            <a:ext cx="99258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50">
                <a:solidFill>
                  <a:srgbClr val="004B24"/>
                </a:solidFill>
                <a:latin typeface="Montserrat"/>
                <a:ea typeface="Montserrat"/>
                <a:cs typeface="Montserrat"/>
                <a:sym typeface="Montserrat"/>
              </a:rPr>
              <a:t>TOP </a:t>
            </a:r>
            <a:r>
              <a:rPr b="1" lang="en-US" sz="2450">
                <a:solidFill>
                  <a:srgbClr val="004B24"/>
                </a:solidFill>
                <a:latin typeface="Montserrat"/>
                <a:ea typeface="Montserrat"/>
                <a:cs typeface="Montserrat"/>
                <a:sym typeface="Montserrat"/>
              </a:rPr>
              <a:t>Commodities</a:t>
            </a:r>
            <a:r>
              <a:rPr b="1" lang="en-US" sz="2450">
                <a:solidFill>
                  <a:srgbClr val="004B24"/>
                </a:solidFill>
                <a:latin typeface="Montserrat"/>
                <a:ea typeface="Montserrat"/>
                <a:cs typeface="Montserrat"/>
                <a:sym typeface="Montserrat"/>
              </a:rPr>
              <a:t> Import / Export - JMKSN</a:t>
            </a:r>
            <a:endParaRPr b="1" sz="2450">
              <a:solidFill>
                <a:srgbClr val="004B24"/>
              </a:solidFill>
              <a:latin typeface="Montserrat"/>
              <a:ea typeface="Montserrat"/>
              <a:cs typeface="Montserrat"/>
              <a:sym typeface="Montserrat"/>
            </a:endParaRPr>
          </a:p>
          <a:p>
            <a:pPr indent="0" lvl="0" marL="0" rtl="0" algn="l">
              <a:spcBef>
                <a:spcPts val="0"/>
              </a:spcBef>
              <a:spcAft>
                <a:spcPts val="0"/>
              </a:spcAft>
              <a:buNone/>
            </a:pPr>
            <a:r>
              <a:t/>
            </a:r>
            <a:endParaRPr b="1" sz="2450">
              <a:solidFill>
                <a:srgbClr val="004B24"/>
              </a:solidFill>
              <a:latin typeface="Montserrat"/>
              <a:ea typeface="Montserrat"/>
              <a:cs typeface="Montserrat"/>
              <a:sym typeface="Montserrat"/>
            </a:endParaRPr>
          </a:p>
        </p:txBody>
      </p:sp>
      <p:cxnSp>
        <p:nvCxnSpPr>
          <p:cNvPr id="138" name="Google Shape;138;p17"/>
          <p:cNvCxnSpPr/>
          <p:nvPr/>
        </p:nvCxnSpPr>
        <p:spPr>
          <a:xfrm flipH="1" rot="10800000">
            <a:off x="245125" y="850575"/>
            <a:ext cx="10960200" cy="42300"/>
          </a:xfrm>
          <a:prstGeom prst="straightConnector1">
            <a:avLst/>
          </a:prstGeom>
          <a:noFill/>
          <a:ln cap="flat" cmpd="sng" w="9525">
            <a:solidFill>
              <a:schemeClr val="dk2"/>
            </a:solidFill>
            <a:prstDash val="solid"/>
            <a:round/>
            <a:headEnd len="med" w="med" type="none"/>
            <a:tailEnd len="med" w="med" type="none"/>
          </a:ln>
        </p:spPr>
      </p:cxnSp>
      <p:graphicFrame>
        <p:nvGraphicFramePr>
          <p:cNvPr id="139" name="Google Shape;139;p17"/>
          <p:cNvGraphicFramePr/>
          <p:nvPr/>
        </p:nvGraphicFramePr>
        <p:xfrm>
          <a:off x="209863" y="1004380"/>
          <a:ext cx="3000000" cy="3000000"/>
        </p:xfrm>
        <a:graphic>
          <a:graphicData uri="http://schemas.openxmlformats.org/drawingml/2006/table">
            <a:tbl>
              <a:tblPr>
                <a:noFill/>
                <a:tableStyleId>{9D9171E2-2137-4241-A0DC-8DCA81455DA2}</a:tableStyleId>
              </a:tblPr>
              <a:tblGrid>
                <a:gridCol w="1266350"/>
                <a:gridCol w="2775225"/>
                <a:gridCol w="1643575"/>
                <a:gridCol w="5699400"/>
              </a:tblGrid>
              <a:tr h="303125">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Montserrat"/>
                          <a:ea typeface="Montserrat"/>
                          <a:cs typeface="Montserrat"/>
                          <a:sym typeface="Montserrat"/>
                        </a:rPr>
                        <a:t>   Rank</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Montserrat"/>
                          <a:ea typeface="Montserrat"/>
                          <a:cs typeface="Montserrat"/>
                          <a:sym typeface="Montserrat"/>
                        </a:rPr>
                        <a:t>Category</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Montserrat"/>
                          <a:ea typeface="Montserrat"/>
                          <a:cs typeface="Montserrat"/>
                          <a:sym typeface="Montserrat"/>
                        </a:rPr>
                        <a:t>Forecast</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Montserrat"/>
                          <a:ea typeface="Montserrat"/>
                          <a:cs typeface="Montserrat"/>
                          <a:sym typeface="Montserrat"/>
                        </a:rPr>
                        <a:t>Key Drivers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814725">
                <a:tc>
                  <a:txBody>
                    <a:bodyPr/>
                    <a:lstStyle/>
                    <a:p>
                      <a:pPr indent="0" lvl="0" marL="0" marR="0" rtl="0" algn="l">
                        <a:lnSpc>
                          <a:spcPct val="100000"/>
                        </a:lnSpc>
                        <a:spcBef>
                          <a:spcPts val="0"/>
                        </a:spcBef>
                        <a:spcAft>
                          <a:spcPts val="0"/>
                        </a:spcAft>
                        <a:buClr>
                          <a:srgbClr val="000000"/>
                        </a:buClr>
                        <a:buSzPts val="1800"/>
                        <a:buFont typeface="Arial"/>
                        <a:buNone/>
                      </a:pP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1</a:t>
                      </a: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3238"/>
                          </a:solidFill>
                          <a:latin typeface="Montserrat"/>
                          <a:ea typeface="Montserrat"/>
                          <a:cs typeface="Montserrat"/>
                          <a:sym typeface="Montserrat"/>
                        </a:rPr>
                        <a:t>Food &amp; Beverages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30</a:t>
                      </a:r>
                      <a:r>
                        <a:rPr b="1" i="0" lang="en-US" sz="1800" u="none" cap="none" strike="noStrike">
                          <a:solidFill>
                            <a:srgbClr val="263238"/>
                          </a:solidFill>
                          <a:latin typeface="Montserrat"/>
                          <a:ea typeface="Montserrat"/>
                          <a:cs typeface="Montserrat"/>
                          <a:sym typeface="Montserrat"/>
                        </a:rPr>
                        <a:t>%</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a:latin typeface="Montserrat"/>
                          <a:ea typeface="Montserrat"/>
                          <a:cs typeface="Montserrat"/>
                          <a:sym typeface="Montserrat"/>
                        </a:rPr>
                        <a:t>H</a:t>
                      </a:r>
                      <a:r>
                        <a:rPr b="1" lang="en-US" sz="1800" u="none" cap="none" strike="noStrike">
                          <a:latin typeface="Montserrat"/>
                          <a:ea typeface="Montserrat"/>
                          <a:cs typeface="Montserrat"/>
                          <a:sym typeface="Montserrat"/>
                        </a:rPr>
                        <a:t>igh consumption</a:t>
                      </a:r>
                      <a:r>
                        <a:rPr b="1" lang="en-US" sz="1800">
                          <a:latin typeface="Montserrat"/>
                          <a:ea typeface="Montserrat"/>
                          <a:cs typeface="Montserrat"/>
                          <a:sym typeface="Montserrat"/>
                        </a:rPr>
                        <a:t> and demand due to hurricane support and to </a:t>
                      </a:r>
                      <a:r>
                        <a:rPr b="1" lang="en-US" sz="1800">
                          <a:latin typeface="Montserrat"/>
                          <a:ea typeface="Montserrat"/>
                          <a:cs typeface="Montserrat"/>
                          <a:sym typeface="Montserrat"/>
                        </a:rPr>
                        <a:t>potential scarcity.  </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2630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3238"/>
                          </a:solidFill>
                          <a:latin typeface="Montserrat"/>
                          <a:ea typeface="Montserrat"/>
                          <a:cs typeface="Montserrat"/>
                          <a:sym typeface="Montserrat"/>
                        </a:rPr>
                        <a:t>      2</a:t>
                      </a: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Furniture and Home fittings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25</a:t>
                      </a:r>
                      <a:r>
                        <a:rPr b="1" i="0" lang="en-US" sz="1800" u="none" cap="none" strike="noStrike">
                          <a:solidFill>
                            <a:srgbClr val="263238"/>
                          </a:solidFill>
                          <a:latin typeface="Montserrat"/>
                          <a:ea typeface="Montserrat"/>
                          <a:cs typeface="Montserrat"/>
                          <a:sym typeface="Montserrat"/>
                        </a:rPr>
                        <a:t>%</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Montserrat"/>
                          <a:ea typeface="Montserrat"/>
                          <a:cs typeface="Montserrat"/>
                          <a:sym typeface="Montserrat"/>
                        </a:rPr>
                        <a:t>stronger demand for housing, </a:t>
                      </a:r>
                      <a:r>
                        <a:rPr b="1" lang="en-US" sz="1800">
                          <a:latin typeface="Montserrat"/>
                          <a:ea typeface="Montserrat"/>
                          <a:cs typeface="Montserrat"/>
                          <a:sym typeface="Montserrat"/>
                        </a:rPr>
                        <a:t>government</a:t>
                      </a:r>
                      <a:r>
                        <a:rPr b="1" lang="en-US" sz="1800">
                          <a:latin typeface="Montserrat"/>
                          <a:ea typeface="Montserrat"/>
                          <a:cs typeface="Montserrat"/>
                          <a:sym typeface="Montserrat"/>
                        </a:rPr>
                        <a:t> increased on NHT home </a:t>
                      </a:r>
                      <a:r>
                        <a:rPr b="1" lang="en-US" sz="1800">
                          <a:latin typeface="Montserrat"/>
                          <a:ea typeface="Montserrat"/>
                          <a:cs typeface="Montserrat"/>
                          <a:sym typeface="Montserrat"/>
                        </a:rPr>
                        <a:t>loans and home grant will cause a further boom in construction, increase in redevelopment of hotel projects.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1070500">
                <a:tc>
                  <a:txBody>
                    <a:bodyPr/>
                    <a:lstStyle/>
                    <a:p>
                      <a:pPr indent="0" lvl="0" marL="0" marR="0" rtl="0" algn="l">
                        <a:lnSpc>
                          <a:spcPct val="100000"/>
                        </a:lnSpc>
                        <a:spcBef>
                          <a:spcPts val="0"/>
                        </a:spcBef>
                        <a:spcAft>
                          <a:spcPts val="0"/>
                        </a:spcAft>
                        <a:buClr>
                          <a:srgbClr val="000000"/>
                        </a:buClr>
                        <a:buSzPts val="1800"/>
                        <a:buFont typeface="Arial"/>
                        <a:buNone/>
                      </a:pP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3</a:t>
                      </a: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3238"/>
                          </a:solidFill>
                          <a:latin typeface="Montserrat"/>
                          <a:ea typeface="Montserrat"/>
                          <a:cs typeface="Montserrat"/>
                          <a:sym typeface="Montserrat"/>
                        </a:rPr>
                        <a:t>Vehicles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3238"/>
                          </a:solidFill>
                          <a:latin typeface="Montserrat"/>
                          <a:ea typeface="Montserrat"/>
                          <a:cs typeface="Montserrat"/>
                          <a:sym typeface="Montserrat"/>
                        </a:rPr>
                        <a:t>14%</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Montserrat"/>
                          <a:ea typeface="Montserrat"/>
                          <a:cs typeface="Montserrat"/>
                          <a:sym typeface="Montserrat"/>
                        </a:rPr>
                        <a:t>New Chinese cars has driven down market price, market is more </a:t>
                      </a:r>
                      <a:r>
                        <a:rPr b="1" lang="en-US" sz="1800">
                          <a:latin typeface="Montserrat"/>
                          <a:ea typeface="Montserrat"/>
                          <a:cs typeface="Montserrat"/>
                          <a:sym typeface="Montserrat"/>
                        </a:rPr>
                        <a:t>competitive with faster loan approval from banks &amp; other fin institutions. </a:t>
                      </a:r>
                      <a:endParaRPr b="1" i="0" sz="1800" u="none" cap="none" strike="noStrike">
                        <a:solidFill>
                          <a:srgbClr val="000000"/>
                        </a:solidFill>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04675">
                <a:tc>
                  <a:txBody>
                    <a:bodyPr/>
                    <a:lstStyle/>
                    <a:p>
                      <a:pPr indent="0" lvl="0" marL="0" marR="0" rtl="0" algn="l">
                        <a:lnSpc>
                          <a:spcPct val="100000"/>
                        </a:lnSpc>
                        <a:spcBef>
                          <a:spcPts val="0"/>
                        </a:spcBef>
                        <a:spcAft>
                          <a:spcPts val="0"/>
                        </a:spcAft>
                        <a:buClr>
                          <a:srgbClr val="000000"/>
                        </a:buClr>
                        <a:buSzPts val="1800"/>
                        <a:buFont typeface="Arial"/>
                        <a:buNone/>
                      </a:pP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4</a:t>
                      </a: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63238"/>
                          </a:solidFill>
                          <a:latin typeface="Montserrat"/>
                          <a:ea typeface="Montserrat"/>
                          <a:cs typeface="Montserrat"/>
                          <a:sym typeface="Montserrat"/>
                        </a:rPr>
                        <a:t>Construction m</a:t>
                      </a:r>
                      <a:r>
                        <a:rPr b="1" lang="en-US" sz="1800">
                          <a:solidFill>
                            <a:srgbClr val="263238"/>
                          </a:solidFill>
                          <a:latin typeface="Montserrat"/>
                          <a:ea typeface="Montserrat"/>
                          <a:cs typeface="Montserrat"/>
                          <a:sym typeface="Montserrat"/>
                        </a:rPr>
                        <a:t>aterials</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20</a:t>
                      </a:r>
                      <a:r>
                        <a:rPr b="1" i="0" lang="en-US" sz="1800" u="none" cap="none" strike="noStrike">
                          <a:solidFill>
                            <a:srgbClr val="263238"/>
                          </a:solidFill>
                          <a:latin typeface="Montserrat"/>
                          <a:ea typeface="Montserrat"/>
                          <a:cs typeface="Montserrat"/>
                          <a:sym typeface="Montserrat"/>
                        </a:rPr>
                        <a:t>%</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Montserrat"/>
                          <a:ea typeface="Montserrat"/>
                          <a:cs typeface="Montserrat"/>
                          <a:sym typeface="Montserrat"/>
                        </a:rPr>
                        <a:t>Residential, commercial, and renovation projects drive demand. roof re</a:t>
                      </a:r>
                      <a:r>
                        <a:rPr b="1" lang="en-US" sz="1800">
                          <a:latin typeface="Montserrat"/>
                          <a:ea typeface="Montserrat"/>
                          <a:cs typeface="Montserrat"/>
                          <a:sym typeface="Montserrat"/>
                        </a:rPr>
                        <a:t>pairs and road expansion projects across the island. Hotel construction and cansinos.</a:t>
                      </a:r>
                      <a:endParaRPr b="1" i="0" sz="1800" u="none" cap="none" strike="noStrike">
                        <a:solidFill>
                          <a:srgbClr val="000000"/>
                        </a:solidFill>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CEFF1"/>
                    </a:solidFill>
                  </a:tcPr>
                </a:tc>
              </a:tr>
              <a:tr h="891625">
                <a:tc>
                  <a:txBody>
                    <a:bodyPr/>
                    <a:lstStyle/>
                    <a:p>
                      <a:pPr indent="0" lvl="0" marL="0" marR="0" rtl="0" algn="l">
                        <a:lnSpc>
                          <a:spcPct val="100000"/>
                        </a:lnSpc>
                        <a:spcBef>
                          <a:spcPts val="0"/>
                        </a:spcBef>
                        <a:spcAft>
                          <a:spcPts val="0"/>
                        </a:spcAft>
                        <a:buClr>
                          <a:srgbClr val="000000"/>
                        </a:buClr>
                        <a:buSzPts val="1800"/>
                        <a:buFont typeface="Arial"/>
                        <a:buNone/>
                      </a:pP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5</a:t>
                      </a:r>
                      <a:br>
                        <a:rPr b="1" i="0" lang="en-US" sz="1800" u="none" cap="none" strike="noStrike">
                          <a:solidFill>
                            <a:srgbClr val="263238"/>
                          </a:solidFill>
                          <a:latin typeface="Montserrat"/>
                          <a:ea typeface="Montserrat"/>
                          <a:cs typeface="Montserrat"/>
                          <a:sym typeface="Montserrat"/>
                        </a:rPr>
                      </a:br>
                      <a:r>
                        <a:rPr b="1" i="0" lang="en-US" sz="1800" u="none" cap="none" strike="noStrike">
                          <a:solidFill>
                            <a:srgbClr val="263238"/>
                          </a:solidFill>
                          <a:latin typeface="Montserrat"/>
                          <a:ea typeface="Montserrat"/>
                          <a:cs typeface="Montserrat"/>
                          <a:sym typeface="Montserrat"/>
                        </a:rPr>
                        <a:t>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Spices, coffee &amp; spirits </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263238"/>
                          </a:solidFill>
                          <a:latin typeface="Montserrat"/>
                          <a:ea typeface="Montserrat"/>
                          <a:cs typeface="Montserrat"/>
                          <a:sym typeface="Montserrat"/>
                        </a:rPr>
                        <a:t>12</a:t>
                      </a:r>
                      <a:r>
                        <a:rPr b="1" i="0" lang="en-US" sz="1800" u="none" cap="none" strike="noStrike">
                          <a:solidFill>
                            <a:srgbClr val="263238"/>
                          </a:solidFill>
                          <a:latin typeface="Montserrat"/>
                          <a:ea typeface="Montserrat"/>
                          <a:cs typeface="Montserrat"/>
                          <a:sym typeface="Montserrat"/>
                        </a:rPr>
                        <a:t>%</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a:latin typeface="Montserrat"/>
                          <a:ea typeface="Montserrat"/>
                          <a:cs typeface="Montserrat"/>
                          <a:sym typeface="Montserrat"/>
                        </a:rPr>
                        <a:t>increased consumption of </a:t>
                      </a:r>
                      <a:r>
                        <a:rPr b="1" lang="en-US" sz="1800">
                          <a:latin typeface="Montserrat"/>
                          <a:ea typeface="Montserrat"/>
                          <a:cs typeface="Montserrat"/>
                          <a:sym typeface="Montserrat"/>
                        </a:rPr>
                        <a:t>alcoholic</a:t>
                      </a:r>
                      <a:r>
                        <a:rPr b="1" lang="en-US" sz="1800">
                          <a:latin typeface="Montserrat"/>
                          <a:ea typeface="Montserrat"/>
                          <a:cs typeface="Montserrat"/>
                          <a:sym typeface="Montserrat"/>
                        </a:rPr>
                        <a:t> beverages, </a:t>
                      </a:r>
                      <a:r>
                        <a:rPr b="1" lang="en-US" sz="1800">
                          <a:latin typeface="Montserrat"/>
                          <a:ea typeface="Montserrat"/>
                          <a:cs typeface="Montserrat"/>
                          <a:sym typeface="Montserrat"/>
                        </a:rPr>
                        <a:t>expansion</a:t>
                      </a:r>
                      <a:r>
                        <a:rPr b="1" lang="en-US" sz="1800">
                          <a:latin typeface="Montserrat"/>
                          <a:ea typeface="Montserrat"/>
                          <a:cs typeface="Montserrat"/>
                          <a:sym typeface="Montserrat"/>
                        </a:rPr>
                        <a:t> of additional breweries in Jamaica due to US - CAN </a:t>
                      </a:r>
                      <a:r>
                        <a:rPr b="1" lang="en-US" sz="1800">
                          <a:latin typeface="Montserrat"/>
                          <a:ea typeface="Montserrat"/>
                          <a:cs typeface="Montserrat"/>
                          <a:sym typeface="Montserrat"/>
                        </a:rPr>
                        <a:t>tariff</a:t>
                      </a:r>
                      <a:r>
                        <a:rPr b="1" lang="en-US" sz="1800">
                          <a:latin typeface="Montserrat"/>
                          <a:ea typeface="Montserrat"/>
                          <a:cs typeface="Montserrat"/>
                          <a:sym typeface="Montserrat"/>
                        </a:rPr>
                        <a:t> war.</a:t>
                      </a:r>
                      <a:endParaRPr b="1" sz="1800" u="none" cap="none" strike="noStrike">
                        <a:latin typeface="Montserrat"/>
                        <a:ea typeface="Montserrat"/>
                        <a:cs typeface="Montserrat"/>
                        <a:sym typeface="Montserrat"/>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pic>
        <p:nvPicPr>
          <p:cNvPr descr="image.png" id="144" name="Google Shape;144;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5" name="Google Shape;145;p18"/>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IMPORT STATUS</a:t>
            </a:r>
            <a:endParaRPr b="1" i="0" sz="3150" u="none" cap="none" strike="noStrike">
              <a:solidFill>
                <a:srgbClr val="004B24"/>
              </a:solidFill>
              <a:latin typeface="Montserrat"/>
              <a:ea typeface="Montserrat"/>
              <a:cs typeface="Montserrat"/>
              <a:sym typeface="Montserrat"/>
            </a:endParaRPr>
          </a:p>
        </p:txBody>
      </p:sp>
      <p:sp>
        <p:nvSpPr>
          <p:cNvPr id="146" name="Google Shape;146;p18"/>
          <p:cNvSpPr/>
          <p:nvPr/>
        </p:nvSpPr>
        <p:spPr>
          <a:xfrm>
            <a:off x="571500" y="11144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7" name="Google Shape;147;p18"/>
          <p:cNvPicPr preferRelativeResize="0"/>
          <p:nvPr/>
        </p:nvPicPr>
        <p:blipFill>
          <a:blip r:embed="rId4">
            <a:alphaModFix/>
          </a:blip>
          <a:stretch>
            <a:fillRect/>
          </a:stretch>
        </p:blipFill>
        <p:spPr>
          <a:xfrm>
            <a:off x="742850" y="1286850"/>
            <a:ext cx="10311443" cy="501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pic>
        <p:nvPicPr>
          <p:cNvPr descr="image.png" id="152" name="Google Shape;15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19"/>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EXPORT STATUS</a:t>
            </a:r>
            <a:endParaRPr b="1" i="0" sz="3150" u="none" cap="none" strike="noStrike">
              <a:solidFill>
                <a:srgbClr val="004B24"/>
              </a:solidFill>
              <a:latin typeface="Montserrat"/>
              <a:ea typeface="Montserrat"/>
              <a:cs typeface="Montserrat"/>
              <a:sym typeface="Montserrat"/>
            </a:endParaRPr>
          </a:p>
        </p:txBody>
      </p:sp>
      <p:sp>
        <p:nvSpPr>
          <p:cNvPr id="154" name="Google Shape;154;p19"/>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5" name="Google Shape;155;p19"/>
          <p:cNvPicPr preferRelativeResize="0"/>
          <p:nvPr/>
        </p:nvPicPr>
        <p:blipFill>
          <a:blip r:embed="rId4">
            <a:alphaModFix/>
          </a:blip>
          <a:stretch>
            <a:fillRect/>
          </a:stretch>
        </p:blipFill>
        <p:spPr>
          <a:xfrm>
            <a:off x="927725" y="1375450"/>
            <a:ext cx="10452973" cy="490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image.png" id="160" name="Google Shape;160;p2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61" name="Google Shape;161;p20"/>
          <p:cNvGraphicFramePr/>
          <p:nvPr/>
        </p:nvGraphicFramePr>
        <p:xfrm>
          <a:off x="576250" y="1488660"/>
          <a:ext cx="3000000" cy="3000000"/>
        </p:xfrm>
        <a:graphic>
          <a:graphicData uri="http://schemas.openxmlformats.org/drawingml/2006/table">
            <a:tbl>
              <a:tblPr>
                <a:noFill/>
                <a:tableStyleId>{9D9171E2-2137-4241-A0DC-8DCA81455DA2}</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F.E. – JM (C)</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555</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424</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350">
                          <a:solidFill>
                            <a:srgbClr val="333333"/>
                          </a:solidFill>
                          <a:latin typeface="Roboto"/>
                          <a:ea typeface="Roboto"/>
                          <a:cs typeface="Roboto"/>
                          <a:sym typeface="Roboto"/>
                        </a:rPr>
                        <a:t>76</a:t>
                      </a:r>
                      <a:r>
                        <a:rPr b="0" i="0" lang="en-US" sz="1350" u="none" cap="none" strike="noStrike">
                          <a:solidFill>
                            <a:srgbClr val="333333"/>
                          </a:solidFill>
                          <a:latin typeface="Roboto"/>
                          <a:ea typeface="Roboto"/>
                          <a:cs typeface="Roboto"/>
                          <a:sym typeface="Roboto"/>
                        </a:rPr>
                        <a:t>%</a:t>
                      </a:r>
                      <a:endParaRPr b="0" i="0" sz="135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2" name="Google Shape;162;p20"/>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(LAD)</a:t>
            </a:r>
            <a:endParaRPr b="1" i="0" sz="3150" u="none" cap="none" strike="noStrike">
              <a:solidFill>
                <a:srgbClr val="004B24"/>
              </a:solidFill>
              <a:latin typeface="Montserrat"/>
              <a:ea typeface="Montserrat"/>
              <a:cs typeface="Montserrat"/>
              <a:sym typeface="Montserrat"/>
            </a:endParaRPr>
          </a:p>
        </p:txBody>
      </p:sp>
      <p:sp>
        <p:nvSpPr>
          <p:cNvPr id="163" name="Google Shape;163;p2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20"/>
          <p:cNvSpPr txBox="1"/>
          <p:nvPr/>
        </p:nvSpPr>
        <p:spPr>
          <a:xfrm>
            <a:off x="647500" y="3743100"/>
            <a:ext cx="9219300" cy="28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chemeClr val="dk1"/>
                </a:solidFill>
                <a:latin typeface="Calibri"/>
                <a:ea typeface="Calibri"/>
                <a:cs typeface="Calibri"/>
                <a:sym typeface="Calibri"/>
              </a:rPr>
              <a:t>Action Plan:</a:t>
            </a:r>
            <a:endParaRPr b="1" sz="18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u="sng">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Limited</a:t>
            </a:r>
            <a:r>
              <a:rPr lang="en-US" sz="1800">
                <a:solidFill>
                  <a:schemeClr val="dk1"/>
                </a:solidFill>
                <a:latin typeface="Calibri"/>
                <a:ea typeface="Calibri"/>
                <a:cs typeface="Calibri"/>
                <a:sym typeface="Calibri"/>
              </a:rPr>
              <a:t> Space securing and booking confirmation delays. Once </a:t>
            </a:r>
            <a:r>
              <a:rPr lang="en-US" sz="1800">
                <a:solidFill>
                  <a:schemeClr val="dk1"/>
                </a:solidFill>
                <a:latin typeface="Calibri"/>
                <a:ea typeface="Calibri"/>
                <a:cs typeface="Calibri"/>
                <a:sym typeface="Calibri"/>
              </a:rPr>
              <a:t>improved, we will capture more volume from some of our high volume client.  Use freight forwarders in China to assist in faster booking confirmation online.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rPr lang="en-US" sz="1800">
                <a:solidFill>
                  <a:schemeClr val="dk1"/>
                </a:solidFill>
                <a:latin typeface="Calibri"/>
                <a:ea typeface="Calibri"/>
                <a:cs typeface="Calibri"/>
                <a:sym typeface="Calibri"/>
              </a:rPr>
              <a:t>As we recognize that some shpr also delay the process to choose their own shipping line.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Service still faces some rollovers and vessel delays, we aim to coordinate effectively with shpr and consignee to change to the next suitable date.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65" name="Google Shape;165;p20"/>
          <p:cNvSpPr txBox="1"/>
          <p:nvPr/>
        </p:nvSpPr>
        <p:spPr>
          <a:xfrm>
            <a:off x="468775" y="2933425"/>
            <a:ext cx="92193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50">
                <a:solidFill>
                  <a:srgbClr val="004B24"/>
                </a:solidFill>
                <a:latin typeface="Montserrat"/>
                <a:ea typeface="Montserrat"/>
                <a:cs typeface="Montserrat"/>
                <a:sym typeface="Montserrat"/>
              </a:rPr>
              <a:t>2025 Why can’t achieve KPI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image.png" id="170" name="Google Shape;170;p21"/>
          <p:cNvPicPr preferRelativeResize="0"/>
          <p:nvPr/>
        </p:nvPicPr>
        <p:blipFill rotWithShape="1">
          <a:blip r:embed="rId3">
            <a:alphaModFix/>
          </a:blip>
          <a:srcRect b="0" l="0" r="0" t="0"/>
          <a:stretch/>
        </p:blipFill>
        <p:spPr>
          <a:xfrm>
            <a:off x="86825" y="0"/>
            <a:ext cx="12192000" cy="6858000"/>
          </a:xfrm>
          <a:prstGeom prst="rect">
            <a:avLst/>
          </a:prstGeom>
          <a:noFill/>
          <a:ln>
            <a:noFill/>
          </a:ln>
        </p:spPr>
      </p:pic>
      <p:graphicFrame>
        <p:nvGraphicFramePr>
          <p:cNvPr id="171" name="Google Shape;171;p21"/>
          <p:cNvGraphicFramePr/>
          <p:nvPr/>
        </p:nvGraphicFramePr>
        <p:xfrm>
          <a:off x="449950" y="1295087"/>
          <a:ext cx="3000000" cy="3000000"/>
        </p:xfrm>
        <a:graphic>
          <a:graphicData uri="http://schemas.openxmlformats.org/drawingml/2006/table">
            <a:tbl>
              <a:tblPr>
                <a:noFill/>
                <a:tableStyleId>{9D9171E2-2137-4241-A0DC-8DCA81455DA2}</a:tableStyleId>
              </a:tblPr>
              <a:tblGrid>
                <a:gridCol w="3351025"/>
                <a:gridCol w="2234075"/>
                <a:gridCol w="2792625"/>
                <a:gridCol w="2792775"/>
              </a:tblGrid>
              <a:tr h="4073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JM – USEC (610)</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latin typeface="Roboto"/>
                          <a:ea typeface="Roboto"/>
                          <a:cs typeface="Roboto"/>
                          <a:sym typeface="Roboto"/>
                        </a:rPr>
                        <a:t>82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latin typeface="Roboto"/>
                          <a:ea typeface="Roboto"/>
                          <a:cs typeface="Roboto"/>
                          <a:sym typeface="Roboto"/>
                        </a:rPr>
                        <a:t>8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solidFill>
                            <a:srgbClr val="333333"/>
                          </a:solidFill>
                          <a:latin typeface="Roboto"/>
                          <a:ea typeface="Roboto"/>
                          <a:cs typeface="Roboto"/>
                          <a:sym typeface="Roboto"/>
                        </a:rPr>
                        <a:t>10</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333333"/>
                          </a:solidFill>
                          <a:latin typeface="Roboto"/>
                          <a:ea typeface="Roboto"/>
                          <a:cs typeface="Roboto"/>
                          <a:sym typeface="Roboto"/>
                        </a:rPr>
                        <a:t>JM</a:t>
                      </a:r>
                      <a:r>
                        <a:rPr b="0" i="0" lang="en-US" sz="1200" u="none" cap="none" strike="noStrike">
                          <a:solidFill>
                            <a:srgbClr val="333333"/>
                          </a:solidFill>
                          <a:latin typeface="Roboto"/>
                          <a:ea typeface="Roboto"/>
                          <a:cs typeface="Roboto"/>
                          <a:sym typeface="Roboto"/>
                        </a:rPr>
                        <a:t> – </a:t>
                      </a:r>
                      <a:r>
                        <a:rPr lang="en-US" sz="1200">
                          <a:solidFill>
                            <a:srgbClr val="333333"/>
                          </a:solidFill>
                          <a:latin typeface="Roboto"/>
                          <a:ea typeface="Roboto"/>
                          <a:cs typeface="Roboto"/>
                          <a:sym typeface="Roboto"/>
                        </a:rPr>
                        <a:t>CARI</a:t>
                      </a:r>
                      <a:r>
                        <a:rPr b="0" i="0" lang="en-US" sz="1200" u="none" cap="none" strike="noStrike">
                          <a:solidFill>
                            <a:srgbClr val="333333"/>
                          </a:solidFill>
                          <a:latin typeface="Roboto"/>
                          <a:ea typeface="Roboto"/>
                          <a:cs typeface="Roboto"/>
                          <a:sym typeface="Roboto"/>
                        </a:rPr>
                        <a:t> (</a:t>
                      </a:r>
                      <a:r>
                        <a:rPr lang="en-US" sz="1200">
                          <a:solidFill>
                            <a:srgbClr val="333333"/>
                          </a:solidFill>
                          <a:latin typeface="Roboto"/>
                          <a:ea typeface="Roboto"/>
                          <a:cs typeface="Roboto"/>
                          <a:sym typeface="Roboto"/>
                        </a:rPr>
                        <a:t>CC</a:t>
                      </a:r>
                      <a:r>
                        <a:rPr b="0" i="0" lang="en-US" sz="1200" u="none" cap="none" strike="noStrike">
                          <a:solidFill>
                            <a:srgbClr val="333333"/>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latin typeface="Roboto"/>
                          <a:ea typeface="Roboto"/>
                          <a:cs typeface="Roboto"/>
                          <a:sym typeface="Roboto"/>
                        </a:rPr>
                        <a:t>56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latin typeface="Roboto"/>
                          <a:ea typeface="Roboto"/>
                          <a:cs typeface="Roboto"/>
                          <a:sym typeface="Roboto"/>
                        </a:rPr>
                        <a:t>45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a:solidFill>
                            <a:srgbClr val="333333"/>
                          </a:solidFill>
                          <a:latin typeface="Roboto"/>
                          <a:ea typeface="Roboto"/>
                          <a:cs typeface="Roboto"/>
                          <a:sym typeface="Roboto"/>
                        </a:rPr>
                        <a:t>8</a:t>
                      </a:r>
                      <a:r>
                        <a:rPr b="0" i="0" lang="en-US" sz="1200" u="none" cap="none" strike="noStrike">
                          <a:solidFill>
                            <a:srgbClr val="333333"/>
                          </a:solidFill>
                          <a:latin typeface="Roboto"/>
                          <a:ea typeface="Roboto"/>
                          <a:cs typeface="Roboto"/>
                          <a:sym typeface="Roboto"/>
                        </a:rPr>
                        <a:t>0%</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72" name="Google Shape;172;p21"/>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(EGA)</a:t>
            </a:r>
            <a:endParaRPr b="1" i="0" sz="3150" u="none" cap="none" strike="noStrike">
              <a:solidFill>
                <a:srgbClr val="004B24"/>
              </a:solidFill>
              <a:latin typeface="Montserrat"/>
              <a:ea typeface="Montserrat"/>
              <a:cs typeface="Montserrat"/>
              <a:sym typeface="Montserrat"/>
            </a:endParaRPr>
          </a:p>
        </p:txBody>
      </p:sp>
      <p:sp>
        <p:nvSpPr>
          <p:cNvPr id="173" name="Google Shape;173;p21"/>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21"/>
          <p:cNvSpPr txBox="1"/>
          <p:nvPr/>
        </p:nvSpPr>
        <p:spPr>
          <a:xfrm>
            <a:off x="571500" y="6057550"/>
            <a:ext cx="7598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38761D"/>
              </a:buClr>
              <a:buSzPts val="1400"/>
              <a:buFont typeface="Calibri"/>
              <a:buChar char="●"/>
            </a:pPr>
            <a:r>
              <a:rPr i="1" lang="en-US">
                <a:solidFill>
                  <a:srgbClr val="38761D"/>
                </a:solidFill>
                <a:latin typeface="Calibri"/>
                <a:ea typeface="Calibri"/>
                <a:cs typeface="Calibri"/>
                <a:sym typeface="Calibri"/>
              </a:rPr>
              <a:t>CC trade based on 47 CAN sailings, 48 CAC sailings, 28 CAJ sailings, and 43 CAW sailings.</a:t>
            </a:r>
            <a:endParaRPr i="1">
              <a:solidFill>
                <a:srgbClr val="38761D"/>
              </a:solidFill>
              <a:latin typeface="Calibri"/>
              <a:ea typeface="Calibri"/>
              <a:cs typeface="Calibri"/>
              <a:sym typeface="Calibri"/>
            </a:endParaRPr>
          </a:p>
          <a:p>
            <a:pPr indent="-317500" lvl="0" marL="457200" rtl="0" algn="l">
              <a:spcBef>
                <a:spcPts val="0"/>
              </a:spcBef>
              <a:spcAft>
                <a:spcPts val="0"/>
              </a:spcAft>
              <a:buClr>
                <a:srgbClr val="38761D"/>
              </a:buClr>
              <a:buSzPts val="1400"/>
              <a:buFont typeface="Calibri"/>
              <a:buChar char="●"/>
            </a:pPr>
            <a:r>
              <a:rPr i="1" lang="en-US">
                <a:solidFill>
                  <a:srgbClr val="38761D"/>
                </a:solidFill>
                <a:latin typeface="Calibri"/>
                <a:ea typeface="Calibri"/>
                <a:cs typeface="Calibri"/>
                <a:sym typeface="Calibri"/>
              </a:rPr>
              <a:t>610 trade based on 41 weeks; wk23 and wk53 - all 610 cargo were rolled-over by LOG/NAD</a:t>
            </a:r>
            <a:endParaRPr i="1">
              <a:solidFill>
                <a:srgbClr val="38761D"/>
              </a:solidFill>
              <a:latin typeface="Calibri"/>
              <a:ea typeface="Calibri"/>
              <a:cs typeface="Calibri"/>
              <a:sym typeface="Calibri"/>
            </a:endParaRPr>
          </a:p>
        </p:txBody>
      </p:sp>
      <p:sp>
        <p:nvSpPr>
          <p:cNvPr id="175" name="Google Shape;175;p21"/>
          <p:cNvSpPr txBox="1"/>
          <p:nvPr/>
        </p:nvSpPr>
        <p:spPr>
          <a:xfrm>
            <a:off x="273250" y="3778363"/>
            <a:ext cx="11170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u="sng">
                <a:solidFill>
                  <a:schemeClr val="dk1"/>
                </a:solidFill>
                <a:latin typeface="Calibri"/>
                <a:ea typeface="Calibri"/>
                <a:cs typeface="Calibri"/>
                <a:sym typeface="Calibri"/>
              </a:rPr>
              <a:t>Action Plan:</a:t>
            </a:r>
            <a:endParaRPr b="1" sz="18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u="sng">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Biz Agents need to cover more of the market to find new business and lock in 3-4 months contracts. Provide frequent feedback to EGA &amp; ELA BCC to offer competitive freight rates.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Service still faces some rollovers and vessel delays, we aim to coordinate effectively with shpr and consignee to change to the next suitable date without them </a:t>
            </a:r>
            <a:r>
              <a:rPr lang="en-US" sz="1800">
                <a:solidFill>
                  <a:schemeClr val="dk1"/>
                </a:solidFill>
                <a:latin typeface="Calibri"/>
                <a:ea typeface="Calibri"/>
                <a:cs typeface="Calibri"/>
                <a:sym typeface="Calibri"/>
              </a:rPr>
              <a:t>feeling</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disappointed. </a:t>
            </a:r>
            <a:endParaRPr sz="1500">
              <a:solidFill>
                <a:schemeClr val="dk1"/>
              </a:solidFill>
              <a:latin typeface="Calibri"/>
              <a:ea typeface="Calibri"/>
              <a:cs typeface="Calibri"/>
              <a:sym typeface="Calibri"/>
            </a:endParaRPr>
          </a:p>
        </p:txBody>
      </p:sp>
      <p:sp>
        <p:nvSpPr>
          <p:cNvPr id="176" name="Google Shape;176;p21"/>
          <p:cNvSpPr txBox="1"/>
          <p:nvPr/>
        </p:nvSpPr>
        <p:spPr>
          <a:xfrm>
            <a:off x="273250" y="3141950"/>
            <a:ext cx="80469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50">
                <a:solidFill>
                  <a:srgbClr val="004B24"/>
                </a:solidFill>
                <a:latin typeface="Montserrat"/>
                <a:ea typeface="Montserrat"/>
                <a:cs typeface="Montserrat"/>
                <a:sym typeface="Montserrat"/>
              </a:rPr>
              <a:t>2025 Why can’t achieve KPI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