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</p:sldMasterIdLst>
  <p:notesMasterIdLst>
    <p:notesMasterId r:id="rId24"/>
  </p:notesMasterIdLst>
  <p:handoutMasterIdLst>
    <p:handoutMasterId r:id="rId25"/>
  </p:handoutMasterIdLst>
  <p:sldIdLst>
    <p:sldId id="256" r:id="rId3"/>
    <p:sldId id="257" r:id="rId4"/>
    <p:sldId id="307" r:id="rId5"/>
    <p:sldId id="334" r:id="rId6"/>
    <p:sldId id="310" r:id="rId7"/>
    <p:sldId id="311" r:id="rId8"/>
    <p:sldId id="314" r:id="rId9"/>
    <p:sldId id="315" r:id="rId10"/>
    <p:sldId id="316" r:id="rId11"/>
    <p:sldId id="317" r:id="rId12"/>
    <p:sldId id="319" r:id="rId13"/>
    <p:sldId id="320" r:id="rId14"/>
    <p:sldId id="321" r:id="rId15"/>
    <p:sldId id="266" r:id="rId16"/>
    <p:sldId id="318" r:id="rId17"/>
    <p:sldId id="332" r:id="rId18"/>
    <p:sldId id="324" r:id="rId19"/>
    <p:sldId id="326" r:id="rId20"/>
    <p:sldId id="327" r:id="rId21"/>
    <p:sldId id="329" r:id="rId22"/>
    <p:sldId id="270" r:id="rId23"/>
  </p:sldIdLst>
  <p:sldSz cx="12192000" cy="6858000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096B187-A12F-50F8-0CA6-72DB3E18EA55}" name="Henry Chiang" initials="HC" userId="S-1-5-21-1563335830-697736916-2717228098-114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DDB"/>
    <a:srgbClr val="4E6D82"/>
    <a:srgbClr val="FFFFCC"/>
    <a:srgbClr val="FF7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B221C18-4235-4A3C-A1AC-901C3BF02D49}">
  <a:tblStyle styleId="{6B221C18-4235-4A3C-A1AC-901C3BF02D4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300" autoAdjust="0"/>
  </p:normalViewPr>
  <p:slideViewPr>
    <p:cSldViewPr snapToGrid="0">
      <p:cViewPr varScale="1">
        <p:scale>
          <a:sx n="77" d="100"/>
          <a:sy n="77" d="100"/>
        </p:scale>
        <p:origin x="54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21FE3A0E-86B4-143F-CA8C-239A5ED05B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51D747A-77C4-34AD-6FD7-2FAFA40422D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05085-CF2A-4D56-8848-FEDC6FFCB3D3}" type="datetimeFigureOut">
              <a:rPr lang="es-PA" smtClean="0"/>
              <a:t>03/19/2026</a:t>
            </a:fld>
            <a:endParaRPr lang="es-PA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E93A5AD-DA09-7487-EEAF-39537EE9A6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388F3F6-CC74-9E41-6D20-D064DA539C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B8927-61F6-48EE-9D79-D3A50B28978A}" type="slidenum">
              <a:rPr lang="es-PA" smtClean="0"/>
              <a:t>‹#›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667645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126159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73788" y="5118725"/>
            <a:ext cx="5390305" cy="4849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23838" y="808038"/>
            <a:ext cx="7185026" cy="40417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73788" y="5118725"/>
            <a:ext cx="5390305" cy="4849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23838" y="808038"/>
            <a:ext cx="7185026" cy="40417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>
          <a:extLst>
            <a:ext uri="{FF2B5EF4-FFF2-40B4-BE49-F238E27FC236}">
              <a16:creationId xmlns:a16="http://schemas.microsoft.com/office/drawing/2014/main" id="{9ABE0BEF-A00F-AB1E-A639-81B8A7CC92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>
            <a:extLst>
              <a:ext uri="{FF2B5EF4-FFF2-40B4-BE49-F238E27FC236}">
                <a16:creationId xmlns:a16="http://schemas.microsoft.com/office/drawing/2014/main" id="{538ABA9A-B4E3-EB66-3A8D-AC70CBEF3DA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3788" y="5118725"/>
            <a:ext cx="5390305" cy="4849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94" name="Google Shape;94;p2:notes">
            <a:extLst>
              <a:ext uri="{FF2B5EF4-FFF2-40B4-BE49-F238E27FC236}">
                <a16:creationId xmlns:a16="http://schemas.microsoft.com/office/drawing/2014/main" id="{801B6309-284B-FF9A-1FC6-CC9B92E427A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-223838" y="808038"/>
            <a:ext cx="7185026" cy="40417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746601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8" name="Google Shape;18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427069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>
          <a:extLst>
            <a:ext uri="{FF2B5EF4-FFF2-40B4-BE49-F238E27FC236}">
              <a16:creationId xmlns:a16="http://schemas.microsoft.com/office/drawing/2014/main" id="{9ABE0BEF-A00F-AB1E-A639-81B8A7CC92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>
            <a:extLst>
              <a:ext uri="{FF2B5EF4-FFF2-40B4-BE49-F238E27FC236}">
                <a16:creationId xmlns:a16="http://schemas.microsoft.com/office/drawing/2014/main" id="{538ABA9A-B4E3-EB66-3A8D-AC70CBEF3DA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3788" y="5118725"/>
            <a:ext cx="5390305" cy="4849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94" name="Google Shape;94;p2:notes">
            <a:extLst>
              <a:ext uri="{FF2B5EF4-FFF2-40B4-BE49-F238E27FC236}">
                <a16:creationId xmlns:a16="http://schemas.microsoft.com/office/drawing/2014/main" id="{801B6309-284B-FF9A-1FC6-CC9B92E427A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-223838" y="808038"/>
            <a:ext cx="7185026" cy="40417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363070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>
          <a:extLst>
            <a:ext uri="{FF2B5EF4-FFF2-40B4-BE49-F238E27FC236}">
              <a16:creationId xmlns:a16="http://schemas.microsoft.com/office/drawing/2014/main" id="{9ABE0BEF-A00F-AB1E-A639-81B8A7CC92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>
            <a:extLst>
              <a:ext uri="{FF2B5EF4-FFF2-40B4-BE49-F238E27FC236}">
                <a16:creationId xmlns:a16="http://schemas.microsoft.com/office/drawing/2014/main" id="{538ABA9A-B4E3-EB66-3A8D-AC70CBEF3DA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3788" y="5118725"/>
            <a:ext cx="5390305" cy="4849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94" name="Google Shape;94;p2:notes">
            <a:extLst>
              <a:ext uri="{FF2B5EF4-FFF2-40B4-BE49-F238E27FC236}">
                <a16:creationId xmlns:a16="http://schemas.microsoft.com/office/drawing/2014/main" id="{801B6309-284B-FF9A-1FC6-CC9B92E427A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-223838" y="808038"/>
            <a:ext cx="7185026" cy="40417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066430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>
          <a:extLst>
            <a:ext uri="{FF2B5EF4-FFF2-40B4-BE49-F238E27FC236}">
              <a16:creationId xmlns:a16="http://schemas.microsoft.com/office/drawing/2014/main" id="{9ABE0BEF-A00F-AB1E-A639-81B8A7CC92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>
            <a:extLst>
              <a:ext uri="{FF2B5EF4-FFF2-40B4-BE49-F238E27FC236}">
                <a16:creationId xmlns:a16="http://schemas.microsoft.com/office/drawing/2014/main" id="{538ABA9A-B4E3-EB66-3A8D-AC70CBEF3DA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3788" y="5118725"/>
            <a:ext cx="5390305" cy="4849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94" name="Google Shape;94;p2:notes">
            <a:extLst>
              <a:ext uri="{FF2B5EF4-FFF2-40B4-BE49-F238E27FC236}">
                <a16:creationId xmlns:a16="http://schemas.microsoft.com/office/drawing/2014/main" id="{801B6309-284B-FF9A-1FC6-CC9B92E427A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-223838" y="808038"/>
            <a:ext cx="7185026" cy="40417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308693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>
          <a:extLst>
            <a:ext uri="{FF2B5EF4-FFF2-40B4-BE49-F238E27FC236}">
              <a16:creationId xmlns:a16="http://schemas.microsoft.com/office/drawing/2014/main" id="{9ABE0BEF-A00F-AB1E-A639-81B8A7CC92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>
            <a:extLst>
              <a:ext uri="{FF2B5EF4-FFF2-40B4-BE49-F238E27FC236}">
                <a16:creationId xmlns:a16="http://schemas.microsoft.com/office/drawing/2014/main" id="{538ABA9A-B4E3-EB66-3A8D-AC70CBEF3DA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3788" y="5118725"/>
            <a:ext cx="5390305" cy="4849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94" name="Google Shape;94;p2:notes">
            <a:extLst>
              <a:ext uri="{FF2B5EF4-FFF2-40B4-BE49-F238E27FC236}">
                <a16:creationId xmlns:a16="http://schemas.microsoft.com/office/drawing/2014/main" id="{801B6309-284B-FF9A-1FC6-CC9B92E427A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-223838" y="808038"/>
            <a:ext cx="7185026" cy="40417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58521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>
          <a:extLst>
            <a:ext uri="{FF2B5EF4-FFF2-40B4-BE49-F238E27FC236}">
              <a16:creationId xmlns:a16="http://schemas.microsoft.com/office/drawing/2014/main" id="{9ABE0BEF-A00F-AB1E-A639-81B8A7CC92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>
            <a:extLst>
              <a:ext uri="{FF2B5EF4-FFF2-40B4-BE49-F238E27FC236}">
                <a16:creationId xmlns:a16="http://schemas.microsoft.com/office/drawing/2014/main" id="{538ABA9A-B4E3-EB66-3A8D-AC70CBEF3DA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3788" y="5118725"/>
            <a:ext cx="5390305" cy="4849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94" name="Google Shape;94;p2:notes">
            <a:extLst>
              <a:ext uri="{FF2B5EF4-FFF2-40B4-BE49-F238E27FC236}">
                <a16:creationId xmlns:a16="http://schemas.microsoft.com/office/drawing/2014/main" id="{801B6309-284B-FF9A-1FC6-CC9B92E427A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-223838" y="808038"/>
            <a:ext cx="7185026" cy="40417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081642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3" name="Google Shape;22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71247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38729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782235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780995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948516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069201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28703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9919854" y="637008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1/21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sldNum" idx="12"/>
          </p:nvPr>
        </p:nvSpPr>
        <p:spPr>
          <a:xfrm>
            <a:off x="9919854" y="637008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7138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92360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75038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19165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97964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34679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33997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79479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79639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22456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90394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9811789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"/>
          <p:cNvSpPr txBox="1">
            <a:spLocks noGrp="1"/>
          </p:cNvSpPr>
          <p:nvPr>
            <p:ph type="sldNum" idx="12"/>
          </p:nvPr>
        </p:nvSpPr>
        <p:spPr>
          <a:xfrm>
            <a:off x="9811789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0211412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svg"/><Relationship Id="rId3" Type="http://schemas.openxmlformats.org/officeDocument/2006/relationships/image" Target="../media/image2.png"/><Relationship Id="rId7" Type="http://schemas.openxmlformats.org/officeDocument/2006/relationships/image" Target="../media/image59.svg"/><Relationship Id="rId12" Type="http://schemas.openxmlformats.org/officeDocument/2006/relationships/image" Target="../media/image64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6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8.png"/><Relationship Id="rId11" Type="http://schemas.openxmlformats.org/officeDocument/2006/relationships/image" Target="../media/image63.svg"/><Relationship Id="rId5" Type="http://schemas.openxmlformats.org/officeDocument/2006/relationships/image" Target="../media/image57.svg"/><Relationship Id="rId15" Type="http://schemas.openxmlformats.org/officeDocument/2006/relationships/image" Target="../media/image67.sv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svg"/><Relationship Id="rId14" Type="http://schemas.openxmlformats.org/officeDocument/2006/relationships/image" Target="../media/image6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78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12" Type="http://schemas.openxmlformats.org/officeDocument/2006/relationships/image" Target="../media/image7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2.jpeg"/><Relationship Id="rId11" Type="http://schemas.openxmlformats.org/officeDocument/2006/relationships/image" Target="../media/image76.png"/><Relationship Id="rId5" Type="http://schemas.openxmlformats.org/officeDocument/2006/relationships/image" Target="../media/image71.png"/><Relationship Id="rId15" Type="http://schemas.openxmlformats.org/officeDocument/2006/relationships/image" Target="../media/image19.png"/><Relationship Id="rId10" Type="http://schemas.openxmlformats.org/officeDocument/2006/relationships/image" Target="../media/image75.png"/><Relationship Id="rId4" Type="http://schemas.openxmlformats.org/officeDocument/2006/relationships/image" Target="../media/image70.png"/><Relationship Id="rId9" Type="http://schemas.openxmlformats.org/officeDocument/2006/relationships/image" Target="../media/image74.png"/><Relationship Id="rId14" Type="http://schemas.openxmlformats.org/officeDocument/2006/relationships/image" Target="../media/image7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2.png"/><Relationship Id="rId5" Type="http://schemas.openxmlformats.org/officeDocument/2006/relationships/image" Target="../media/image81.svg"/><Relationship Id="rId4" Type="http://schemas.openxmlformats.org/officeDocument/2006/relationships/image" Target="../media/image8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jpeg"/><Relationship Id="rId3" Type="http://schemas.openxmlformats.org/officeDocument/2006/relationships/image" Target="../media/image2.png"/><Relationship Id="rId7" Type="http://schemas.openxmlformats.org/officeDocument/2006/relationships/image" Target="../media/image86.sv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5.png"/><Relationship Id="rId5" Type="http://schemas.openxmlformats.org/officeDocument/2006/relationships/image" Target="../media/image84.svg"/><Relationship Id="rId4" Type="http://schemas.openxmlformats.org/officeDocument/2006/relationships/image" Target="../media/image8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97.svg"/><Relationship Id="rId3" Type="http://schemas.openxmlformats.org/officeDocument/2006/relationships/image" Target="../media/image2.png"/><Relationship Id="rId7" Type="http://schemas.openxmlformats.org/officeDocument/2006/relationships/image" Target="../media/image91.svg"/><Relationship Id="rId12" Type="http://schemas.openxmlformats.org/officeDocument/2006/relationships/image" Target="../media/image9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0.png"/><Relationship Id="rId11" Type="http://schemas.openxmlformats.org/officeDocument/2006/relationships/image" Target="../media/image95.svg"/><Relationship Id="rId5" Type="http://schemas.openxmlformats.org/officeDocument/2006/relationships/image" Target="../media/image89.svg"/><Relationship Id="rId10" Type="http://schemas.openxmlformats.org/officeDocument/2006/relationships/image" Target="../media/image94.png"/><Relationship Id="rId4" Type="http://schemas.openxmlformats.org/officeDocument/2006/relationships/image" Target="../media/image88.png"/><Relationship Id="rId9" Type="http://schemas.openxmlformats.org/officeDocument/2006/relationships/image" Target="../media/image93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openxmlformats.org/officeDocument/2006/relationships/image" Target="../media/image19.png"/><Relationship Id="rId7" Type="http://schemas.openxmlformats.org/officeDocument/2006/relationships/image" Target="../media/image24.sv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sv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2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41.jpeg"/><Relationship Id="rId9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5E78D431-8E1D-25AD-C6B9-6EB9A4D6429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</a:t>
            </a:fld>
            <a:r>
              <a:rPr lang="en-US" dirty="0"/>
              <a:t>/21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50DD4B40-1983-5CB1-65F9-C828633503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2179808" cy="1111348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4"/>
          <p:cNvSpPr txBox="1"/>
          <p:nvPr/>
        </p:nvSpPr>
        <p:spPr>
          <a:xfrm>
            <a:off x="571500" y="381000"/>
            <a:ext cx="11601450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None/>
            </a:pPr>
            <a:r>
              <a:rPr lang="en-US" sz="3150" b="1" dirty="0">
                <a:solidFill>
                  <a:srgbClr val="004B24"/>
                </a:solidFill>
                <a:latin typeface="Montserrat"/>
                <a:sym typeface="Montserrat"/>
              </a:rPr>
              <a:t>2025 OWN SQ KPI ACHIEVEMENT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4"/>
          <p:cNvSpPr/>
          <p:nvPr/>
        </p:nvSpPr>
        <p:spPr>
          <a:xfrm>
            <a:off x="571500" y="971550"/>
            <a:ext cx="11049000" cy="28575"/>
          </a:xfrm>
          <a:prstGeom prst="rect">
            <a:avLst/>
          </a:prstGeom>
          <a:solidFill>
            <a:srgbClr val="009B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8BE2DCF-1221-826E-C776-76EF1A0026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r>
              <a:rPr lang="en-US" dirty="0"/>
              <a:t>/21</a:t>
            </a:r>
          </a:p>
        </p:txBody>
      </p:sp>
      <p:sp>
        <p:nvSpPr>
          <p:cNvPr id="3" name="文字方塊 6">
            <a:extLst>
              <a:ext uri="{FF2B5EF4-FFF2-40B4-BE49-F238E27FC236}">
                <a16:creationId xmlns:a16="http://schemas.microsoft.com/office/drawing/2014/main" id="{1A812E57-90C5-9900-1CDD-CBA23228C6FA}"/>
              </a:ext>
            </a:extLst>
          </p:cNvPr>
          <p:cNvSpPr txBox="1"/>
          <p:nvPr/>
        </p:nvSpPr>
        <p:spPr>
          <a:xfrm>
            <a:off x="1941983" y="5205673"/>
            <a:ext cx="8295841" cy="13989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11" marR="5085" algn="ctr" defTabSz="915223">
              <a:lnSpc>
                <a:spcPct val="122800"/>
              </a:lnSpc>
              <a:spcBef>
                <a:spcPts val="110"/>
              </a:spcBef>
              <a:buClrTx/>
              <a:defRPr>
                <a:latin typeface="Noto Sans"/>
                <a:ea typeface="Noto Sans"/>
                <a:cs typeface="Noto Sans"/>
              </a:defRPr>
            </a:pPr>
            <a:r>
              <a:rPr lang="en-US" sz="3600" b="1" spc="55" dirty="0">
                <a:solidFill>
                  <a:srgbClr val="1F2937"/>
                </a:solidFill>
                <a:latin typeface="Montserrat" panose="00000500000000000000" pitchFamily="2" charset="0"/>
                <a:ea typeface="Noto Sans"/>
                <a:cs typeface="Noto Sans"/>
              </a:rPr>
              <a:t>Every</a:t>
            </a:r>
            <a:r>
              <a:rPr lang="en-US" sz="3600" b="1" spc="65" dirty="0">
                <a:solidFill>
                  <a:srgbClr val="1F2937"/>
                </a:solidFill>
                <a:latin typeface="Montserrat" panose="00000500000000000000" pitchFamily="2" charset="0"/>
                <a:ea typeface="Noto Sans"/>
                <a:cs typeface="Noto Sans"/>
              </a:rPr>
              <a:t> </a:t>
            </a:r>
            <a:r>
              <a:rPr lang="en-US" sz="3600" b="1" spc="55" dirty="0">
                <a:solidFill>
                  <a:srgbClr val="1F2937"/>
                </a:solidFill>
                <a:latin typeface="Montserrat" panose="00000500000000000000" pitchFamily="2" charset="0"/>
                <a:ea typeface="Noto Sans"/>
                <a:cs typeface="Noto Sans"/>
              </a:rPr>
              <a:t>single</a:t>
            </a:r>
            <a:r>
              <a:rPr lang="en-US" sz="3600" b="1" spc="70" dirty="0">
                <a:solidFill>
                  <a:srgbClr val="1F2937"/>
                </a:solidFill>
                <a:latin typeface="Montserrat" panose="00000500000000000000" pitchFamily="2" charset="0"/>
                <a:ea typeface="Noto Sans"/>
                <a:cs typeface="Noto Sans"/>
              </a:rPr>
              <a:t> </a:t>
            </a:r>
            <a:r>
              <a:rPr lang="en-US" sz="3600" b="1" dirty="0">
                <a:solidFill>
                  <a:srgbClr val="1F2937"/>
                </a:solidFill>
                <a:latin typeface="Montserrat" panose="00000500000000000000" pitchFamily="2" charset="0"/>
                <a:ea typeface="Noto Sans"/>
                <a:cs typeface="Noto Sans"/>
              </a:rPr>
              <a:t>trade</a:t>
            </a:r>
            <a:r>
              <a:rPr lang="en-US" sz="3600" b="1" spc="70" dirty="0">
                <a:solidFill>
                  <a:srgbClr val="1F2937"/>
                </a:solidFill>
                <a:latin typeface="Montserrat" panose="00000500000000000000" pitchFamily="2" charset="0"/>
                <a:ea typeface="Noto Sans"/>
                <a:cs typeface="Noto Sans"/>
              </a:rPr>
              <a:t> </a:t>
            </a:r>
            <a:r>
              <a:rPr lang="en-US" sz="3600" b="1" dirty="0">
                <a:solidFill>
                  <a:srgbClr val="1F2937"/>
                </a:solidFill>
                <a:latin typeface="Montserrat" panose="00000500000000000000" pitchFamily="2" charset="0"/>
                <a:ea typeface="Noto Sans"/>
                <a:cs typeface="Noto Sans"/>
              </a:rPr>
              <a:t>lane</a:t>
            </a:r>
            <a:r>
              <a:rPr lang="en-US" sz="3600" b="1" spc="70" dirty="0">
                <a:solidFill>
                  <a:srgbClr val="1F2937"/>
                </a:solidFill>
                <a:latin typeface="Montserrat" panose="00000500000000000000" pitchFamily="2" charset="0"/>
                <a:ea typeface="Noto Sans"/>
                <a:cs typeface="Noto Sans"/>
              </a:rPr>
              <a:t> has achieved </a:t>
            </a:r>
            <a:r>
              <a:rPr lang="en-US" sz="3600" b="1" dirty="0">
                <a:solidFill>
                  <a:srgbClr val="1F2937"/>
                </a:solidFill>
                <a:latin typeface="Montserrat" panose="00000500000000000000" pitchFamily="2" charset="0"/>
                <a:ea typeface="Noto Sans"/>
                <a:cs typeface="Noto Sans"/>
              </a:rPr>
              <a:t>its</a:t>
            </a:r>
            <a:r>
              <a:rPr lang="en-US" sz="3600" b="1" spc="70" dirty="0">
                <a:solidFill>
                  <a:srgbClr val="1F2937"/>
                </a:solidFill>
                <a:latin typeface="Montserrat" panose="00000500000000000000" pitchFamily="2" charset="0"/>
                <a:ea typeface="Noto Sans"/>
                <a:cs typeface="Noto Sans"/>
              </a:rPr>
              <a:t> </a:t>
            </a:r>
            <a:r>
              <a:rPr lang="en-US" sz="3600" b="1" spc="-25" dirty="0">
                <a:solidFill>
                  <a:srgbClr val="1F2937"/>
                </a:solidFill>
                <a:latin typeface="Montserrat" panose="00000500000000000000" pitchFamily="2" charset="0"/>
                <a:ea typeface="Noto Sans"/>
                <a:cs typeface="Noto Sans"/>
              </a:rPr>
              <a:t>KPI </a:t>
            </a:r>
            <a:r>
              <a:rPr lang="en-US" sz="3600" b="1" spc="-10" dirty="0">
                <a:solidFill>
                  <a:srgbClr val="1F2937"/>
                </a:solidFill>
                <a:latin typeface="Montserrat" panose="00000500000000000000" pitchFamily="2" charset="0"/>
                <a:ea typeface="Noto Sans"/>
                <a:cs typeface="Noto Sans"/>
              </a:rPr>
              <a:t>target</a:t>
            </a:r>
            <a:endParaRPr lang="en-US" sz="3600" b="1" dirty="0">
              <a:solidFill>
                <a:sysClr val="windowText" lastClr="000000"/>
              </a:solidFill>
              <a:latin typeface="Montserrat" panose="00000500000000000000" pitchFamily="2" charset="0"/>
              <a:ea typeface="Noto Sans"/>
              <a:cs typeface="Tahoma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07A8314-334E-461F-B636-ABD289847C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1065" y="1271379"/>
            <a:ext cx="7297678" cy="3774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79938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" name="Google Shape;87;p1"/>
          <p:cNvGraphicFramePr/>
          <p:nvPr>
            <p:extLst>
              <p:ext uri="{D42A27DB-BD31-4B8C-83A1-F6EECF244321}">
                <p14:modId xmlns:p14="http://schemas.microsoft.com/office/powerpoint/2010/main" val="1579190160"/>
              </p:ext>
            </p:extLst>
          </p:nvPr>
        </p:nvGraphicFramePr>
        <p:xfrm>
          <a:off x="571500" y="1406899"/>
          <a:ext cx="11048999" cy="309710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285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62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48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524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630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PA" sz="1600" u="none" strike="noStrike" cap="none" dirty="0">
                          <a:solidFill>
                            <a:schemeClr val="lt1"/>
                          </a:solidFill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ITEM</a:t>
                      </a:r>
                      <a:endParaRPr sz="1600" b="0" i="0" u="none" strike="noStrike" cap="none" dirty="0">
                        <a:solidFill>
                          <a:schemeClr val="lt1"/>
                        </a:solidFill>
                        <a:latin typeface="Montserrat" panose="00000500000000000000" pitchFamily="2" charset="0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74E1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PA" sz="1600" u="none" strike="noStrike" cap="none" dirty="0">
                          <a:solidFill>
                            <a:schemeClr val="lt1"/>
                          </a:solidFill>
                          <a:latin typeface="Montserrat" panose="00000500000000000000" pitchFamily="2" charset="0"/>
                        </a:rPr>
                        <a:t>2025 ACTUAL</a:t>
                      </a:r>
                      <a:endParaRPr sz="1600" u="none" strike="noStrike" cap="none" dirty="0">
                        <a:solidFill>
                          <a:schemeClr val="lt1"/>
                        </a:solidFill>
                        <a:highlight>
                          <a:schemeClr val="lt1"/>
                        </a:highlight>
                        <a:latin typeface="Montserrat" panose="00000500000000000000" pitchFamily="2" charset="0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74E1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PA" sz="1600" u="none" strike="noStrike" cap="none" dirty="0">
                          <a:solidFill>
                            <a:schemeClr val="lt1"/>
                          </a:solidFill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2026 KPI</a:t>
                      </a:r>
                      <a:endParaRPr sz="1600" u="none" strike="noStrike" cap="none" dirty="0">
                        <a:solidFill>
                          <a:schemeClr val="lt1"/>
                        </a:solidFill>
                        <a:latin typeface="Montserrat" panose="00000500000000000000" pitchFamily="2" charset="0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74E1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PA" sz="1600" u="none" strike="noStrike" cap="none" dirty="0" err="1">
                          <a:solidFill>
                            <a:schemeClr val="lt1"/>
                          </a:solidFill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Action</a:t>
                      </a:r>
                      <a:r>
                        <a:rPr lang="es-PA" sz="1600" u="none" strike="noStrike" cap="none" dirty="0">
                          <a:solidFill>
                            <a:schemeClr val="lt1"/>
                          </a:solidFill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 Plan in 2026</a:t>
                      </a:r>
                      <a:endParaRPr sz="1600" u="none" strike="noStrike" cap="none" dirty="0">
                        <a:latin typeface="Montserrat" panose="00000500000000000000" pitchFamily="2" charset="0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74E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303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PA" sz="1600" b="0" i="0" u="none" strike="noStrike" cap="none" dirty="0">
                          <a:solidFill>
                            <a:srgbClr val="333333"/>
                          </a:solidFill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Storage</a:t>
                      </a:r>
                      <a:endParaRPr sz="1600" u="none" strike="noStrike" cap="none" dirty="0">
                        <a:latin typeface="Montserrat" panose="00000500000000000000" pitchFamily="2" charset="0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PA" sz="16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$</a:t>
                      </a:r>
                      <a:r>
                        <a:rPr lang="es-PA" altLang="zh-TW" sz="16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454,900</a:t>
                      </a:r>
                      <a:endParaRPr sz="1600" u="none" strike="noStrike" cap="none" dirty="0">
                        <a:latin typeface="Montserrat" panose="00000500000000000000" pitchFamily="2" charset="0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PA" sz="1600" u="none" strike="noStrike" cap="none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$180,000</a:t>
                      </a:r>
                      <a:endParaRPr sz="1600" u="none" strike="noStrike" cap="none">
                        <a:latin typeface="Montserrat" panose="00000500000000000000" pitchFamily="2" charset="0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PA" sz="16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PACCT </a:t>
                      </a:r>
                      <a:r>
                        <a:rPr lang="es-PA" sz="1600" u="none" strike="noStrike" cap="none" dirty="0" err="1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yard</a:t>
                      </a:r>
                      <a:r>
                        <a:rPr lang="es-PA" sz="16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s-PA" sz="1600" u="none" strike="noStrike" cap="none" dirty="0" err="1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utilization</a:t>
                      </a:r>
                      <a:r>
                        <a:rPr lang="es-PA" sz="16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 has </a:t>
                      </a:r>
                      <a:r>
                        <a:rPr lang="es-PA" sz="1600" u="none" strike="noStrike" cap="none" dirty="0" err="1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dropped</a:t>
                      </a:r>
                      <a:r>
                        <a:rPr lang="es-PA" sz="16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s-PA" sz="1600" u="none" strike="noStrike" cap="none" dirty="0" err="1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below</a:t>
                      </a:r>
                      <a:r>
                        <a:rPr lang="es-PA" sz="16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 80% </a:t>
                      </a:r>
                      <a:r>
                        <a:rPr lang="es-PA" sz="1600" u="none" strike="noStrike" cap="none" dirty="0" err="1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reducing</a:t>
                      </a:r>
                      <a:r>
                        <a:rPr lang="es-PA" sz="16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s-PA" sz="1600" u="none" strike="noStrike" cap="none" dirty="0" err="1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possibility</a:t>
                      </a:r>
                      <a:r>
                        <a:rPr lang="es-PA" sz="16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s-PA" sz="1600" u="none" strike="noStrike" cap="none" dirty="0" err="1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to</a:t>
                      </a:r>
                      <a:r>
                        <a:rPr lang="es-PA" sz="16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s-PA" sz="1600" u="none" strike="noStrike" cap="none" dirty="0" err="1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generate</a:t>
                      </a:r>
                      <a:r>
                        <a:rPr lang="es-PA" sz="16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 DM. </a:t>
                      </a:r>
                      <a:r>
                        <a:rPr lang="es-PA" sz="1600" u="none" strike="noStrike" cap="none" dirty="0" err="1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We</a:t>
                      </a:r>
                      <a:r>
                        <a:rPr lang="es-PA" sz="16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s-PA" sz="1600" u="none" strike="noStrike" cap="none" dirty="0" err="1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will</a:t>
                      </a:r>
                      <a:r>
                        <a:rPr lang="es-PA" sz="16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 continue </a:t>
                      </a:r>
                      <a:r>
                        <a:rPr lang="es-PA" sz="1600" u="none" strike="noStrike" cap="none" dirty="0" err="1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monitoring</a:t>
                      </a:r>
                      <a:r>
                        <a:rPr lang="es-PA" sz="16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 the </a:t>
                      </a:r>
                      <a:r>
                        <a:rPr lang="es-PA" sz="1600" u="none" strike="noStrike" cap="none" dirty="0" err="1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empty</a:t>
                      </a:r>
                      <a:r>
                        <a:rPr lang="es-PA" sz="16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s-PA" sz="1600" u="none" strike="noStrike" cap="none" dirty="0" err="1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inventory</a:t>
                      </a:r>
                      <a:r>
                        <a:rPr lang="es-PA" sz="16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 in PACCT &amp; PABBA </a:t>
                      </a:r>
                      <a:r>
                        <a:rPr lang="es-PA" sz="1600" u="none" strike="noStrike" cap="none" dirty="0" err="1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then</a:t>
                      </a:r>
                      <a:r>
                        <a:rPr lang="es-PA" sz="16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s-PA" sz="1600" u="none" strike="noStrike" cap="none" dirty="0" err="1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request</a:t>
                      </a:r>
                      <a:r>
                        <a:rPr lang="es-PA" sz="16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 for </a:t>
                      </a:r>
                      <a:r>
                        <a:rPr lang="es-PA" sz="1600" u="none" strike="noStrike" cap="none" dirty="0" err="1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additional</a:t>
                      </a:r>
                      <a:r>
                        <a:rPr lang="es-PA" sz="16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 FREE POOL </a:t>
                      </a:r>
                      <a:r>
                        <a:rPr lang="es-PA" sz="1600" u="none" strike="noStrike" cap="none" dirty="0" err="1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when</a:t>
                      </a:r>
                      <a:r>
                        <a:rPr lang="es-PA" sz="16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s-PA" sz="1600" u="none" strike="noStrike" cap="none" dirty="0" err="1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needed</a:t>
                      </a:r>
                      <a:r>
                        <a:rPr lang="es-PA" sz="16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.</a:t>
                      </a:r>
                      <a:endParaRPr sz="1600" u="none" strike="noStrike" cap="none" dirty="0">
                        <a:latin typeface="Montserrat" panose="00000500000000000000" pitchFamily="2" charset="0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95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PA" sz="1600" b="0" i="0" u="none" strike="noStrike" cap="none">
                          <a:solidFill>
                            <a:srgbClr val="333333"/>
                          </a:solidFill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Lift on/off</a:t>
                      </a:r>
                      <a:endParaRPr sz="1600" u="none" strike="noStrike" cap="none">
                        <a:latin typeface="Montserrat" panose="00000500000000000000" pitchFamily="2" charset="0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PA" sz="16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$389,383</a:t>
                      </a:r>
                      <a:endParaRPr sz="1600" u="none" strike="noStrike" cap="none" dirty="0">
                        <a:latin typeface="Montserrat" panose="00000500000000000000" pitchFamily="2" charset="0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PA" sz="16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$321,912</a:t>
                      </a:r>
                      <a:endParaRPr sz="1600" u="none" strike="noStrike" cap="none" dirty="0">
                        <a:latin typeface="Montserrat" panose="00000500000000000000" pitchFamily="2" charset="0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PA" sz="1600" u="none" strike="noStrike" cap="none" dirty="0" err="1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We</a:t>
                      </a:r>
                      <a:r>
                        <a:rPr lang="es-PA" sz="16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s-PA" sz="1600" u="none" strike="noStrike" cap="none" dirty="0" err="1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will</a:t>
                      </a:r>
                      <a:r>
                        <a:rPr lang="es-PA" sz="16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 continue </a:t>
                      </a:r>
                      <a:r>
                        <a:rPr lang="es-PA" sz="1600" u="none" strike="noStrike" cap="none" dirty="0" err="1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cooperating</a:t>
                      </a:r>
                      <a:r>
                        <a:rPr lang="es-PA" sz="16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s-PA" sz="1600" u="none" strike="noStrike" cap="none" dirty="0" err="1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with</a:t>
                      </a:r>
                      <a:r>
                        <a:rPr lang="es-PA" sz="16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 HQ </a:t>
                      </a:r>
                      <a:r>
                        <a:rPr lang="es-PA" sz="1600" u="none" strike="noStrike" cap="none" dirty="0" err="1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assisting</a:t>
                      </a:r>
                      <a:r>
                        <a:rPr lang="es-PA" sz="16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s-PA" sz="1600" u="none" strike="noStrike" cap="none" dirty="0" err="1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empty</a:t>
                      </a:r>
                      <a:r>
                        <a:rPr lang="es-PA" sz="16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 repo. of </a:t>
                      </a:r>
                      <a:r>
                        <a:rPr lang="es-PA" sz="1600" u="none" strike="noStrike" cap="none" dirty="0" err="1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dry</a:t>
                      </a:r>
                      <a:r>
                        <a:rPr lang="es-PA" sz="16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 and </a:t>
                      </a:r>
                      <a:r>
                        <a:rPr lang="es-PA" sz="1600" u="none" strike="noStrike" cap="none" dirty="0" err="1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reefer</a:t>
                      </a:r>
                      <a:r>
                        <a:rPr lang="es-PA" sz="16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s-PA" sz="1600" u="none" strike="noStrike" cap="none" dirty="0" err="1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from</a:t>
                      </a:r>
                      <a:r>
                        <a:rPr lang="es-PA" sz="16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 PACCT </a:t>
                      </a:r>
                      <a:r>
                        <a:rPr lang="es-PA" sz="1600" u="none" strike="noStrike" cap="none" dirty="0" err="1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to</a:t>
                      </a:r>
                      <a:r>
                        <a:rPr lang="es-PA" sz="16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 PABBA, in </a:t>
                      </a:r>
                      <a:r>
                        <a:rPr lang="es-PA" sz="1600" u="none" strike="noStrike" cap="none" dirty="0" err="1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order</a:t>
                      </a:r>
                      <a:r>
                        <a:rPr lang="es-PA" sz="16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s-PA" sz="1600" u="none" strike="noStrike" cap="none" dirty="0" err="1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to</a:t>
                      </a:r>
                      <a:r>
                        <a:rPr lang="es-PA" sz="16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s-PA" sz="1600" u="none" strike="noStrike" cap="none" dirty="0" err="1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improve</a:t>
                      </a:r>
                      <a:r>
                        <a:rPr lang="es-PA" sz="16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s-PA" sz="1600" u="none" strike="noStrike" cap="none" dirty="0" err="1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backhaul</a:t>
                      </a:r>
                      <a:r>
                        <a:rPr lang="es-PA" sz="16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 full load ratio of WSA </a:t>
                      </a:r>
                      <a:r>
                        <a:rPr lang="es-PA" sz="1600" u="none" strike="noStrike" cap="none" dirty="0" err="1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svc</a:t>
                      </a:r>
                      <a:r>
                        <a:rPr lang="es-PA" sz="16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 and </a:t>
                      </a:r>
                      <a:r>
                        <a:rPr lang="es-PA" sz="1600" u="none" strike="noStrike" cap="none" dirty="0" err="1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also</a:t>
                      </a:r>
                      <a:r>
                        <a:rPr lang="es-PA" sz="16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 the </a:t>
                      </a:r>
                      <a:r>
                        <a:rPr lang="es-PA" sz="1600" u="none" strike="noStrike" cap="none" dirty="0" err="1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export</a:t>
                      </a:r>
                      <a:r>
                        <a:rPr lang="es-PA" sz="16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 cargo </a:t>
                      </a:r>
                      <a:r>
                        <a:rPr lang="es-PA" sz="1600" u="none" strike="noStrike" cap="none" dirty="0" err="1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volume</a:t>
                      </a:r>
                      <a:r>
                        <a:rPr lang="es-PA" sz="16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 of </a:t>
                      </a:r>
                      <a:r>
                        <a:rPr lang="es-PA" sz="1600" u="none" strike="noStrike" cap="none" dirty="0" err="1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reefer</a:t>
                      </a:r>
                      <a:r>
                        <a:rPr lang="es-PA" sz="16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 cargo </a:t>
                      </a:r>
                      <a:r>
                        <a:rPr lang="es-PA" sz="1600" u="none" strike="noStrike" cap="none" dirty="0" err="1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out</a:t>
                      </a:r>
                      <a:r>
                        <a:rPr lang="es-PA" sz="16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 of WCSA.</a:t>
                      </a:r>
                      <a:endParaRPr sz="1600" u="none" strike="noStrike" cap="none" dirty="0">
                        <a:latin typeface="Montserrat" panose="00000500000000000000" pitchFamily="2" charset="0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208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PA" sz="1600" b="0" i="0" u="none" strike="noStrike" cap="none">
                          <a:solidFill>
                            <a:srgbClr val="333333"/>
                          </a:solidFill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Reposition</a:t>
                      </a:r>
                      <a:endParaRPr sz="1600" u="none" strike="noStrike" cap="none">
                        <a:latin typeface="Montserrat" panose="00000500000000000000" pitchFamily="2" charset="0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PA" sz="1600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$1,076,252</a:t>
                      </a:r>
                      <a:endParaRPr sz="1600" u="none" strike="noStrike" cap="none" dirty="0">
                        <a:latin typeface="Montserrat" panose="00000500000000000000" pitchFamily="2" charset="0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PA" sz="1600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$863,376</a:t>
                      </a:r>
                      <a:endParaRPr sz="1600" u="none" strike="noStrike" cap="none" dirty="0">
                        <a:latin typeface="Montserrat" panose="00000500000000000000" pitchFamily="2" charset="0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576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PA" sz="1600" b="0" i="0" u="none" strike="noStrike" cap="none" dirty="0">
                          <a:solidFill>
                            <a:srgbClr val="333333"/>
                          </a:solidFill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M &amp; R</a:t>
                      </a:r>
                      <a:endParaRPr sz="1600" u="none" strike="noStrike" cap="none" dirty="0">
                        <a:latin typeface="Montserrat" panose="00000500000000000000" pitchFamily="2" charset="0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PA" sz="1600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$103,566</a:t>
                      </a:r>
                      <a:endParaRPr sz="1600" u="none" strike="noStrike" cap="none" dirty="0">
                        <a:latin typeface="Montserrat" panose="00000500000000000000" pitchFamily="2" charset="0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PA" sz="1600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$62,604</a:t>
                      </a:r>
                      <a:endParaRPr sz="1600" u="none" strike="noStrike" cap="none" dirty="0">
                        <a:latin typeface="Montserrat" panose="00000500000000000000" pitchFamily="2" charset="0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PA" sz="1600" u="none" strike="noStrike" cap="none" dirty="0" err="1">
                          <a:solidFill>
                            <a:schemeClr val="dk1"/>
                          </a:solidFill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Majority</a:t>
                      </a:r>
                      <a:r>
                        <a:rPr lang="es-PA" sz="1600" u="none" strike="noStrike" cap="none" dirty="0">
                          <a:solidFill>
                            <a:schemeClr val="dk1"/>
                          </a:solidFill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 of M&amp;R </a:t>
                      </a:r>
                      <a:r>
                        <a:rPr lang="es-PA" sz="1600" u="none" strike="noStrike" cap="none" dirty="0" err="1">
                          <a:solidFill>
                            <a:schemeClr val="dk1"/>
                          </a:solidFill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costs</a:t>
                      </a:r>
                      <a:r>
                        <a:rPr lang="es-PA" sz="1600" u="none" strike="noStrike" cap="none" dirty="0">
                          <a:solidFill>
                            <a:schemeClr val="dk1"/>
                          </a:solidFill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 are for container sales </a:t>
                      </a:r>
                      <a:r>
                        <a:rPr lang="es-PA" sz="1600" u="none" strike="noStrike" cap="none" dirty="0" err="1">
                          <a:solidFill>
                            <a:schemeClr val="dk1"/>
                          </a:solidFill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following</a:t>
                      </a:r>
                      <a:r>
                        <a:rPr lang="es-PA" sz="1600" u="none" strike="noStrike" cap="none" dirty="0">
                          <a:solidFill>
                            <a:schemeClr val="dk1"/>
                          </a:solidFill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s-PA" sz="1600" u="none" strike="noStrike" cap="none" dirty="0" err="1">
                          <a:solidFill>
                            <a:schemeClr val="dk1"/>
                          </a:solidFill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headquarter</a:t>
                      </a:r>
                      <a:r>
                        <a:rPr lang="es-PA" sz="1600" u="none" strike="noStrike" cap="none" dirty="0">
                          <a:solidFill>
                            <a:schemeClr val="dk1"/>
                          </a:solidFill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 container sales </a:t>
                      </a:r>
                      <a:r>
                        <a:rPr lang="es-PA" sz="1600" u="none" strike="noStrike" cap="none" dirty="0" err="1">
                          <a:solidFill>
                            <a:schemeClr val="dk1"/>
                          </a:solidFill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policy</a:t>
                      </a:r>
                      <a:r>
                        <a:rPr lang="es-PA" sz="1600" u="none" strike="noStrike" cap="none" dirty="0">
                          <a:solidFill>
                            <a:schemeClr val="dk1"/>
                          </a:solidFill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.</a:t>
                      </a:r>
                      <a:endParaRPr sz="1600" u="none" strike="noStrike" cap="none" dirty="0">
                        <a:solidFill>
                          <a:schemeClr val="dk1"/>
                        </a:solidFill>
                        <a:latin typeface="Montserrat" panose="00000500000000000000" pitchFamily="2" charset="0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84" name="Google Shape;84;p1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9050" y="0"/>
            <a:ext cx="12192000" cy="1097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499" y="1087670"/>
            <a:ext cx="11048997" cy="319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500" y="4509326"/>
            <a:ext cx="11048996" cy="29037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 txBox="1"/>
          <p:nvPr/>
        </p:nvSpPr>
        <p:spPr>
          <a:xfrm>
            <a:off x="571500" y="381000"/>
            <a:ext cx="11601450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None/>
              <a:tabLst/>
              <a:defRPr/>
            </a:pPr>
            <a:r>
              <a:rPr kumimoji="0" lang="es-PA" sz="3150" b="1" i="0" u="none" strike="noStrike" kern="0" cap="none" spc="0" normalizeH="0" baseline="0" noProof="0" dirty="0">
                <a:ln>
                  <a:noFill/>
                </a:ln>
                <a:solidFill>
                  <a:srgbClr val="004B24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ECD / IMD KPI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571500" y="971550"/>
            <a:ext cx="11049000" cy="28575"/>
          </a:xfrm>
          <a:prstGeom prst="rect">
            <a:avLst/>
          </a:prstGeom>
          <a:solidFill>
            <a:srgbClr val="009B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90" name="Google Shape;90;p1"/>
          <p:cNvGraphicFramePr/>
          <p:nvPr>
            <p:extLst>
              <p:ext uri="{D42A27DB-BD31-4B8C-83A1-F6EECF244321}">
                <p14:modId xmlns:p14="http://schemas.microsoft.com/office/powerpoint/2010/main" val="2717973558"/>
              </p:ext>
            </p:extLst>
          </p:nvPr>
        </p:nvGraphicFramePr>
        <p:xfrm>
          <a:off x="576000" y="4799696"/>
          <a:ext cx="11048997" cy="201228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8414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75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00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500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844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PA" sz="1600" b="0" i="0" u="none" strike="noStrike" cap="none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ITEM</a:t>
                      </a:r>
                      <a:endParaRPr sz="1600" u="none" strike="noStrike" cap="none" dirty="0">
                        <a:latin typeface="Montserrat" panose="00000500000000000000" pitchFamily="2" charset="0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B2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PA" sz="1600" b="0" i="0" u="none" strike="noStrike" cap="none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2025</a:t>
                      </a:r>
                      <a:endParaRPr sz="1600" u="none" strike="noStrike" cap="none" dirty="0">
                        <a:latin typeface="Montserrat" panose="00000500000000000000" pitchFamily="2" charset="0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B2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PA" sz="1600" u="none" strike="noStrike" cap="none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2026 KPI</a:t>
                      </a:r>
                      <a:endParaRPr sz="1600" b="0" i="0" u="none" strike="noStrike" cap="none" dirty="0">
                        <a:solidFill>
                          <a:srgbClr val="FFFFFF"/>
                        </a:solidFill>
                        <a:latin typeface="Montserrat" panose="00000500000000000000" pitchFamily="2" charset="0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B2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PA" sz="1600" b="0" i="0" u="none" strike="noStrike" cap="none" dirty="0" err="1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Action</a:t>
                      </a:r>
                      <a:r>
                        <a:rPr lang="es-PA" sz="1600" b="0" i="0" u="none" strike="noStrike" cap="none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 Plan in 2026</a:t>
                      </a:r>
                      <a:endParaRPr sz="1600" u="none" strike="noStrike" cap="none" dirty="0">
                        <a:latin typeface="Montserrat" panose="00000500000000000000" pitchFamily="2" charset="0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B2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031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PA" sz="1600" i="0" u="none" strike="noStrike" cap="none" dirty="0">
                          <a:solidFill>
                            <a:srgbClr val="333333"/>
                          </a:solidFill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90% </a:t>
                      </a:r>
                      <a:r>
                        <a:rPr lang="es-PA" sz="1600" i="0" u="none" strike="noStrike" cap="none" dirty="0" err="1">
                          <a:solidFill>
                            <a:srgbClr val="333333"/>
                          </a:solidFill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On</a:t>
                      </a:r>
                      <a:r>
                        <a:rPr lang="es-PA" sz="1600" i="0" u="none" strike="noStrike" cap="none" dirty="0">
                          <a:solidFill>
                            <a:srgbClr val="333333"/>
                          </a:solidFill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s-PA" sz="1600" i="0" u="none" strike="noStrike" cap="none" dirty="0" err="1">
                          <a:solidFill>
                            <a:srgbClr val="333333"/>
                          </a:solidFill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board</a:t>
                      </a:r>
                      <a:r>
                        <a:rPr lang="es-PA" sz="1600" i="0" u="none" strike="noStrike" cap="none" dirty="0">
                          <a:solidFill>
                            <a:srgbClr val="333333"/>
                          </a:solidFill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endParaRPr sz="1600" u="none" strike="noStrike" cap="none" dirty="0">
                        <a:latin typeface="Montserrat" panose="00000500000000000000" pitchFamily="2" charset="0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PA" sz="1600" i="0" u="none" strike="noStrike" cap="none" dirty="0" err="1">
                          <a:solidFill>
                            <a:srgbClr val="333333"/>
                          </a:solidFill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within</a:t>
                      </a:r>
                      <a:r>
                        <a:rPr lang="es-PA" sz="1600" i="0" u="none" strike="noStrike" cap="none" dirty="0">
                          <a:solidFill>
                            <a:srgbClr val="333333"/>
                          </a:solidFill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 7 </a:t>
                      </a:r>
                      <a:r>
                        <a:rPr lang="es-PA" sz="1600" i="0" u="none" strike="noStrike" cap="none" dirty="0" err="1">
                          <a:solidFill>
                            <a:srgbClr val="333333"/>
                          </a:solidFill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Days</a:t>
                      </a:r>
                      <a:endParaRPr sz="1600" i="0" u="none" strike="noStrike" cap="none" dirty="0">
                        <a:solidFill>
                          <a:srgbClr val="333333"/>
                        </a:solidFill>
                        <a:latin typeface="Montserrat" panose="00000500000000000000" pitchFamily="2" charset="0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PA" sz="16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46%</a:t>
                      </a:r>
                      <a:endParaRPr sz="1600" u="none" strike="noStrike" cap="none" dirty="0">
                        <a:latin typeface="Montserrat" panose="00000500000000000000" pitchFamily="2" charset="0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25400" marB="25400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PA" sz="1600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90%</a:t>
                      </a:r>
                      <a:endParaRPr sz="1600" u="none" strike="noStrike" cap="none" dirty="0">
                        <a:latin typeface="Montserrat" panose="00000500000000000000" pitchFamily="2" charset="0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25400" marB="25400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PA" sz="16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1. PABBA: </a:t>
                      </a:r>
                      <a:r>
                        <a:rPr lang="es-PA" sz="1600" u="none" strike="noStrike" cap="none" dirty="0" err="1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Have</a:t>
                      </a:r>
                      <a:r>
                        <a:rPr lang="es-PA" sz="16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s-PA" sz="1600" u="none" strike="noStrike" cap="none" dirty="0" err="1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reached</a:t>
                      </a:r>
                      <a:r>
                        <a:rPr lang="es-PA" sz="16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s-PA" sz="1600" u="none" strike="noStrike" cap="none" dirty="0" err="1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consensus</a:t>
                      </a:r>
                      <a:r>
                        <a:rPr lang="es-PA" sz="16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s-PA" sz="1600" u="none" strike="noStrike" cap="none" dirty="0" err="1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with</a:t>
                      </a:r>
                      <a:r>
                        <a:rPr lang="es-PA" sz="16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 JV </a:t>
                      </a:r>
                      <a:r>
                        <a:rPr lang="es-PA" sz="1600" u="none" strike="noStrike" cap="none" dirty="0" err="1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partner</a:t>
                      </a:r>
                      <a:r>
                        <a:rPr lang="es-PA" sz="16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s-PA" sz="1600" u="none" strike="noStrike" cap="none" dirty="0" err="1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regarding</a:t>
                      </a:r>
                      <a:r>
                        <a:rPr lang="es-PA" sz="16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 the LAE </a:t>
                      </a:r>
                      <a:r>
                        <a:rPr lang="es-PA" sz="1600" u="none" strike="noStrike" cap="none" dirty="0" err="1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route</a:t>
                      </a:r>
                      <a:r>
                        <a:rPr lang="es-PA" sz="16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s-PA" sz="1600" u="none" strike="noStrike" cap="none" dirty="0" err="1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improvement</a:t>
                      </a:r>
                      <a:r>
                        <a:rPr lang="es-PA" sz="16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. </a:t>
                      </a:r>
                      <a:r>
                        <a:rPr lang="es-PA" sz="1600" u="none" strike="noStrike" cap="none" dirty="0" err="1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Fortnightly</a:t>
                      </a:r>
                      <a:r>
                        <a:rPr lang="es-PA" sz="16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s-PA" sz="1600" u="none" strike="noStrike" cap="none" dirty="0" err="1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calling</a:t>
                      </a:r>
                      <a:r>
                        <a:rPr lang="es-PA" sz="16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s-PA" sz="1600" u="none" strike="noStrike" cap="none" dirty="0" err="1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to</a:t>
                      </a:r>
                      <a:r>
                        <a:rPr lang="es-PA" sz="16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 Nicaragua and Honduras </a:t>
                      </a:r>
                      <a:r>
                        <a:rPr lang="es-PA" sz="1600" u="none" strike="noStrike" cap="none" dirty="0" err="1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to</a:t>
                      </a:r>
                      <a:r>
                        <a:rPr lang="es-PA" sz="16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 reduce </a:t>
                      </a:r>
                      <a:r>
                        <a:rPr lang="es-PA" sz="1600" u="none" strike="noStrike" cap="none" dirty="0" err="1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vessel</a:t>
                      </a:r>
                      <a:r>
                        <a:rPr lang="es-PA" sz="16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s-PA" sz="1600" u="none" strike="noStrike" cap="none" dirty="0" err="1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waiting</a:t>
                      </a:r>
                      <a:r>
                        <a:rPr lang="es-PA" sz="16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 times at </a:t>
                      </a:r>
                      <a:r>
                        <a:rPr lang="es-PA" sz="1600" u="none" strike="noStrike" cap="none" dirty="0" err="1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these</a:t>
                      </a:r>
                      <a:r>
                        <a:rPr lang="es-PA" sz="16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 heavy </a:t>
                      </a:r>
                      <a:r>
                        <a:rPr lang="es-PA" sz="1600" u="none" strike="noStrike" cap="none" dirty="0" err="1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congested</a:t>
                      </a:r>
                      <a:r>
                        <a:rPr lang="es-PA" sz="16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s-PA" sz="1600" u="none" strike="noStrike" cap="none" dirty="0" err="1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ports</a:t>
                      </a:r>
                      <a:r>
                        <a:rPr lang="es-PA" sz="16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.</a:t>
                      </a:r>
                      <a:endParaRPr sz="1600" u="none" strike="noStrike" cap="none" dirty="0">
                        <a:latin typeface="Montserrat" panose="00000500000000000000" pitchFamily="2" charset="0"/>
                      </a:endParaRPr>
                    </a:p>
                    <a:p>
                      <a:pPr marL="182563" marR="0" lvl="0" indent="-18256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PA" sz="16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2. PACCT: </a:t>
                      </a:r>
                      <a:r>
                        <a:rPr lang="es-PA" sz="1600" u="none" strike="noStrike" cap="none" dirty="0" err="1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Increased</a:t>
                      </a:r>
                      <a:r>
                        <a:rPr lang="es-PA" sz="16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 slot </a:t>
                      </a:r>
                      <a:r>
                        <a:rPr lang="es-PA" sz="1600" u="none" strike="noStrike" cap="none" dirty="0" err="1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purchase</a:t>
                      </a:r>
                      <a:r>
                        <a:rPr lang="es-PA" sz="16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s-PA" sz="1600" u="none" strike="noStrike" cap="none" dirty="0" err="1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on</a:t>
                      </a:r>
                      <a:r>
                        <a:rPr lang="es-PA" sz="16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 CAC </a:t>
                      </a:r>
                      <a:r>
                        <a:rPr lang="es-PA" sz="1600" u="none" strike="noStrike" cap="none" dirty="0" err="1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service</a:t>
                      </a:r>
                      <a:r>
                        <a:rPr lang="es-PA" sz="16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s-PA" sz="1600" u="none" strike="noStrike" cap="none" dirty="0" err="1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to</a:t>
                      </a:r>
                      <a:r>
                        <a:rPr lang="es-PA" sz="16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 400TEU (+14%) per </a:t>
                      </a:r>
                      <a:r>
                        <a:rPr lang="es-PA" sz="1600" u="none" strike="noStrike" cap="none" dirty="0" err="1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week</a:t>
                      </a:r>
                      <a:r>
                        <a:rPr lang="es-PA" sz="16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.</a:t>
                      </a:r>
                      <a:endParaRPr sz="1600" u="none" strike="noStrike" cap="none" dirty="0">
                        <a:latin typeface="Montserrat" panose="00000500000000000000" pitchFamily="2" charset="0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25400" marB="25400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1" name="Google Shape;91;p1"/>
          <p:cNvSpPr txBox="1">
            <a:spLocks noGrp="1"/>
          </p:cNvSpPr>
          <p:nvPr>
            <p:ph type="sldNum" idx="12"/>
          </p:nvPr>
        </p:nvSpPr>
        <p:spPr>
          <a:xfrm>
            <a:off x="9919854" y="637008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s-PA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11</a:t>
            </a:fld>
            <a:r>
              <a:rPr kumimoji="0" lang="es-PA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/21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1246748"/>
            <a:ext cx="11049000" cy="27622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"/>
          <p:cNvSpPr txBox="1"/>
          <p:nvPr/>
        </p:nvSpPr>
        <p:spPr>
          <a:xfrm>
            <a:off x="571500" y="381000"/>
            <a:ext cx="11601450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None/>
              <a:tabLst/>
              <a:defRPr/>
            </a:pPr>
            <a:r>
              <a:rPr kumimoji="0" lang="es-PA" sz="3150" b="1" i="0" u="none" strike="noStrike" kern="0" cap="none" spc="0" normalizeH="0" baseline="0" noProof="0" dirty="0">
                <a:ln>
                  <a:noFill/>
                </a:ln>
                <a:solidFill>
                  <a:srgbClr val="004B24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OPD KPI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571500" y="971550"/>
            <a:ext cx="11049000" cy="28575"/>
          </a:xfrm>
          <a:prstGeom prst="rect">
            <a:avLst/>
          </a:prstGeom>
          <a:solidFill>
            <a:srgbClr val="009B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01" name="Google Shape;101;p2"/>
          <p:cNvGraphicFramePr/>
          <p:nvPr>
            <p:extLst>
              <p:ext uri="{D42A27DB-BD31-4B8C-83A1-F6EECF244321}">
                <p14:modId xmlns:p14="http://schemas.microsoft.com/office/powerpoint/2010/main" val="1939786779"/>
              </p:ext>
            </p:extLst>
          </p:nvPr>
        </p:nvGraphicFramePr>
        <p:xfrm>
          <a:off x="584947" y="1514475"/>
          <a:ext cx="11049000" cy="4440891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4455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35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969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229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4067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PA" sz="1600" b="0" i="0" u="none" strike="noStrike" cap="none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ITEM</a:t>
                      </a:r>
                      <a:endParaRPr sz="1600" u="none" strike="noStrike" cap="none" dirty="0">
                        <a:latin typeface="Montserrat" panose="00000500000000000000" pitchFamily="2" charset="0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B2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PA" sz="1600" b="0" i="0" u="none" strike="noStrike" cap="none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2025</a:t>
                      </a:r>
                      <a:r>
                        <a:rPr lang="zh-TW" altLang="es-PA" sz="1600" b="0" i="0" u="none" strike="noStrike" cap="none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s-PA" altLang="zh-TW" sz="1600" b="0" i="0" u="none" strike="noStrike" cap="none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ACTUAL</a:t>
                      </a:r>
                      <a:endParaRPr sz="1600" u="none" strike="noStrike" cap="none" dirty="0">
                        <a:latin typeface="Montserrat" panose="00000500000000000000" pitchFamily="2" charset="0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B2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PA" sz="1600" u="none" strike="noStrike" cap="none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2026 KPI</a:t>
                      </a:r>
                      <a:endParaRPr sz="1600" u="none" strike="noStrike" cap="none" dirty="0">
                        <a:latin typeface="Montserrat" panose="00000500000000000000" pitchFamily="2" charset="0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B2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PA" sz="1600" b="0" i="0" u="none" strike="noStrike" cap="none" dirty="0" err="1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Action</a:t>
                      </a:r>
                      <a:r>
                        <a:rPr lang="es-PA" sz="1600" b="0" i="0" u="none" strike="noStrike" cap="none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 Plan in 2026</a:t>
                      </a:r>
                      <a:endParaRPr sz="1600" u="none" strike="noStrike" cap="none" dirty="0">
                        <a:latin typeface="Montserrat" panose="00000500000000000000" pitchFamily="2" charset="0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B2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558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PA" sz="1600" b="0" i="0" u="none" strike="noStrike" cap="none" dirty="0">
                          <a:solidFill>
                            <a:srgbClr val="333333"/>
                          </a:solidFill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BOA</a:t>
                      </a:r>
                      <a:endParaRPr sz="1600" u="none" strike="noStrike" cap="none" dirty="0">
                        <a:latin typeface="Montserrat" panose="00000500000000000000" pitchFamily="2" charset="0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tabLst/>
                        <a:defRPr/>
                      </a:pPr>
                      <a:r>
                        <a:rPr lang="es-PA" sz="14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PACCT: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tabLst/>
                        <a:defRPr/>
                      </a:pPr>
                      <a:r>
                        <a:rPr lang="es-PA" sz="1400" u="none" strike="noStrike" cap="none" dirty="0">
                          <a:solidFill>
                            <a:srgbClr val="0070C0"/>
                          </a:solidFill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OFF SLOT: 90%</a:t>
                      </a:r>
                      <a:r>
                        <a:rPr lang="es-PA" sz="14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/</a:t>
                      </a:r>
                      <a:r>
                        <a:rPr lang="es-PA" sz="1400" u="none" strike="noStrike" cap="none" dirty="0">
                          <a:solidFill>
                            <a:srgbClr val="FF0000"/>
                          </a:solidFill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ON SLOT: 96%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tabLst/>
                        <a:defRPr/>
                      </a:pPr>
                      <a:r>
                        <a:rPr lang="es-PA" sz="14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PABBA: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tabLst/>
                        <a:defRPr/>
                      </a:pPr>
                      <a:r>
                        <a:rPr lang="es-PA" sz="1400" u="none" strike="noStrike" cap="none" dirty="0">
                          <a:solidFill>
                            <a:srgbClr val="0070C0"/>
                          </a:solidFill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OFF SLOT: 91%</a:t>
                      </a:r>
                      <a:r>
                        <a:rPr lang="es-PA" sz="14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/</a:t>
                      </a:r>
                      <a:r>
                        <a:rPr lang="es-PA" sz="1400" u="none" strike="noStrike" cap="none" dirty="0">
                          <a:solidFill>
                            <a:srgbClr val="FF0000"/>
                          </a:solidFill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ON SLOT: 92%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tabLst/>
                        <a:defRPr/>
                      </a:pPr>
                      <a:r>
                        <a:rPr lang="es-PA" sz="14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PAZJP: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tabLst/>
                        <a:defRPr/>
                      </a:pPr>
                      <a:r>
                        <a:rPr lang="es-PA" sz="1400" u="none" strike="noStrike" cap="none" dirty="0">
                          <a:solidFill>
                            <a:srgbClr val="0070C0"/>
                          </a:solidFill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OFF SLOT: 86%</a:t>
                      </a:r>
                      <a:r>
                        <a:rPr lang="es-PA" sz="14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/</a:t>
                      </a:r>
                      <a:r>
                        <a:rPr lang="es-PA" sz="1400" u="none" strike="noStrike" cap="none" dirty="0">
                          <a:solidFill>
                            <a:srgbClr val="FF0000"/>
                          </a:solidFill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ON SLOT: 89%</a:t>
                      </a: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tabLst/>
                        <a:defRPr/>
                      </a:pPr>
                      <a:r>
                        <a:rPr lang="es-PA" sz="14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PACCT: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tabLst/>
                        <a:defRPr/>
                      </a:pPr>
                      <a:r>
                        <a:rPr lang="es-PA" sz="14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OFF SLOT: 90%/ON SLOT: 97%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tabLst/>
                        <a:defRPr/>
                      </a:pPr>
                      <a:r>
                        <a:rPr lang="es-PA" sz="14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PABBA: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tabLst/>
                        <a:defRPr/>
                      </a:pPr>
                      <a:r>
                        <a:rPr lang="es-PA" sz="14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OFF SLOT: 90%/ON SLOT: 93%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tabLst/>
                        <a:defRPr/>
                      </a:pPr>
                      <a:r>
                        <a:rPr lang="es-PA" sz="14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PAZJP: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tabLst/>
                        <a:defRPr/>
                      </a:pPr>
                      <a:r>
                        <a:rPr lang="es-PA" sz="14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OFF SLOT: 82%/ON SLOT: 98%</a:t>
                      </a: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PA" sz="1600" u="none" strike="noStrike" cap="none" dirty="0" err="1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Keep</a:t>
                      </a:r>
                      <a:r>
                        <a:rPr lang="es-PA" sz="16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s-PA" sz="1600" u="none" strike="noStrike" cap="none" dirty="0" err="1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monitoring</a:t>
                      </a:r>
                      <a:r>
                        <a:rPr lang="es-PA" sz="16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s-PA" sz="1600" u="none" strike="noStrike" cap="none" dirty="0" err="1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vessel</a:t>
                      </a:r>
                      <a:r>
                        <a:rPr lang="es-PA" sz="16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s-PA" sz="1600" u="none" strike="noStrike" cap="none" dirty="0" err="1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schedule</a:t>
                      </a:r>
                      <a:r>
                        <a:rPr lang="es-PA" sz="16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s-PA" sz="1600" u="none" strike="noStrike" cap="none" dirty="0" err="1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closely</a:t>
                      </a:r>
                      <a:r>
                        <a:rPr lang="es-PA" sz="16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. </a:t>
                      </a:r>
                      <a:r>
                        <a:rPr lang="es-PA" sz="1600" u="none" strike="noStrike" cap="none" dirty="0" err="1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Maintain</a:t>
                      </a:r>
                      <a:r>
                        <a:rPr lang="es-PA" sz="16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s-PA" sz="1600" u="none" strike="noStrike" cap="none" dirty="0" err="1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close</a:t>
                      </a:r>
                      <a:r>
                        <a:rPr lang="es-PA" sz="16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s-PA" sz="1600" u="none" strike="noStrike" cap="none" dirty="0" err="1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relationship</a:t>
                      </a:r>
                      <a:r>
                        <a:rPr lang="es-PA" sz="16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s-PA" sz="1600" u="none" strike="noStrike" cap="none" dirty="0" err="1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with</a:t>
                      </a:r>
                      <a:r>
                        <a:rPr lang="es-PA" sz="16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s-PA" sz="1600" u="none" strike="noStrike" cap="none" dirty="0" err="1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terminals</a:t>
                      </a:r>
                      <a:r>
                        <a:rPr lang="es-PA" sz="16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s-PA" sz="1600" u="none" strike="noStrike" cap="none" dirty="0" err="1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to</a:t>
                      </a:r>
                      <a:r>
                        <a:rPr lang="es-PA" sz="16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s-PA" sz="1600" u="none" strike="noStrike" cap="none" dirty="0" err="1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acquire</a:t>
                      </a:r>
                      <a:r>
                        <a:rPr lang="es-PA" sz="16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s-PA" sz="1600" u="none" strike="noStrike" cap="none" dirty="0" err="1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berth</a:t>
                      </a:r>
                      <a:r>
                        <a:rPr lang="es-PA" sz="16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s-PA" sz="1600" u="none" strike="noStrike" cap="none" dirty="0" err="1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on</a:t>
                      </a:r>
                      <a:r>
                        <a:rPr lang="es-PA" sz="16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s-PA" sz="1600" u="none" strike="noStrike" cap="none" dirty="0" err="1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arrival</a:t>
                      </a:r>
                      <a:r>
                        <a:rPr lang="es-PA" sz="16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.</a:t>
                      </a:r>
                      <a:endParaRPr sz="1600" u="none" strike="noStrike" cap="none" dirty="0">
                        <a:latin typeface="Montserrat" panose="00000500000000000000" pitchFamily="2" charset="0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588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PA" sz="1600" b="0" i="0" u="none" strike="noStrike" cap="none" dirty="0">
                          <a:solidFill>
                            <a:srgbClr val="333333"/>
                          </a:solidFill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Port </a:t>
                      </a:r>
                      <a:r>
                        <a:rPr lang="es-PA" sz="1600" b="0" i="0" u="none" strike="noStrike" cap="none" dirty="0" err="1">
                          <a:solidFill>
                            <a:srgbClr val="333333"/>
                          </a:solidFill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Stay</a:t>
                      </a:r>
                      <a:endParaRPr sz="1600" u="none" strike="noStrike" cap="none" dirty="0">
                        <a:latin typeface="Montserrat" panose="00000500000000000000" pitchFamily="2" charset="0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PA" sz="1600" u="none" strike="noStrike" cap="none" dirty="0">
                          <a:solidFill>
                            <a:srgbClr val="0070C0"/>
                          </a:solidFill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PACCT: 100%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PA" sz="1600" u="none" strike="noStrike" cap="none" dirty="0">
                          <a:solidFill>
                            <a:srgbClr val="0070C0"/>
                          </a:solidFill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PABBA: 98%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tabLst/>
                        <a:defRPr/>
                      </a:pPr>
                      <a:r>
                        <a:rPr lang="es-PA" sz="1600" u="none" strike="noStrike" cap="none" dirty="0">
                          <a:solidFill>
                            <a:srgbClr val="0070C0"/>
                          </a:solidFill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PAZJP: 100%</a:t>
                      </a: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it-IT" sz="16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PACCT 98%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tabLst/>
                        <a:defRPr/>
                      </a:pPr>
                      <a:r>
                        <a:rPr lang="it-IT" sz="16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PABBA 92%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tabLst/>
                        <a:defRPr/>
                      </a:pPr>
                      <a:r>
                        <a:rPr lang="it-IT" sz="16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PAZJP 97%</a:t>
                      </a: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82563" marR="0" lvl="0" indent="-18256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PA" sz="16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1. PACCT </a:t>
                      </a:r>
                      <a:r>
                        <a:rPr lang="es-PA" sz="1600" u="none" strike="noStrike" cap="none" dirty="0" err="1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yard</a:t>
                      </a:r>
                      <a:r>
                        <a:rPr lang="es-PA" sz="16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s-PA" sz="1600" u="none" strike="noStrike" cap="none" dirty="0" err="1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utilization</a:t>
                      </a:r>
                      <a:r>
                        <a:rPr lang="es-PA" sz="16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 has </a:t>
                      </a:r>
                      <a:r>
                        <a:rPr lang="es-PA" sz="1600" u="none" strike="noStrike" cap="none" dirty="0" err="1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dropped</a:t>
                      </a:r>
                      <a:r>
                        <a:rPr lang="es-PA" sz="16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s-PA" sz="1600" u="none" strike="noStrike" cap="none" dirty="0" err="1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below</a:t>
                      </a:r>
                      <a:r>
                        <a:rPr lang="es-PA" sz="16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 80% </a:t>
                      </a:r>
                      <a:r>
                        <a:rPr lang="es-PA" sz="1600" u="none" strike="noStrike" cap="none" dirty="0" err="1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since</a:t>
                      </a:r>
                      <a:r>
                        <a:rPr lang="es-PA" sz="16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 2025H2,  </a:t>
                      </a:r>
                      <a:r>
                        <a:rPr lang="es-PA" sz="1600" u="none" strike="noStrike" cap="none" dirty="0" err="1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we</a:t>
                      </a:r>
                      <a:r>
                        <a:rPr lang="es-PA" sz="16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s-PA" sz="1600" u="none" strike="noStrike" cap="none" dirty="0" err="1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have</a:t>
                      </a:r>
                      <a:r>
                        <a:rPr lang="es-PA" sz="16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s-PA" sz="1600" u="none" strike="noStrike" cap="none" dirty="0" err="1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seen</a:t>
                      </a:r>
                      <a:r>
                        <a:rPr lang="es-PA" sz="16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s-PA" sz="1600" u="none" strike="noStrike" cap="none" dirty="0" err="1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significant</a:t>
                      </a:r>
                      <a:r>
                        <a:rPr lang="es-PA" sz="16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s-PA" sz="1600" u="none" strike="noStrike" cap="none" dirty="0" err="1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improvement</a:t>
                      </a:r>
                      <a:r>
                        <a:rPr lang="es-PA" sz="16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s-PA" sz="1600" u="none" strike="noStrike" cap="none" dirty="0" err="1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since</a:t>
                      </a:r>
                      <a:r>
                        <a:rPr lang="es-PA" sz="16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s-PA" sz="1600" u="none" strike="noStrike" cap="none" dirty="0" err="1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then</a:t>
                      </a:r>
                      <a:r>
                        <a:rPr lang="es-PA" sz="16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. </a:t>
                      </a:r>
                      <a:endParaRPr sz="1600" u="none" strike="noStrike" cap="none" dirty="0">
                        <a:latin typeface="Montserrat" panose="00000500000000000000" pitchFamily="2" charset="0"/>
                      </a:endParaRPr>
                    </a:p>
                    <a:p>
                      <a:pPr marL="182563" marR="0" lvl="0" indent="-18256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PA" sz="16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2. To </a:t>
                      </a:r>
                      <a:r>
                        <a:rPr lang="es-PA" sz="1600" u="none" strike="noStrike" cap="none" dirty="0" err="1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ensure</a:t>
                      </a:r>
                      <a:r>
                        <a:rPr lang="es-PA" sz="16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s-PA" sz="1600" u="none" strike="noStrike" cap="none" dirty="0" err="1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sufficient</a:t>
                      </a:r>
                      <a:r>
                        <a:rPr lang="es-PA" sz="16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 cranes and </a:t>
                      </a:r>
                      <a:r>
                        <a:rPr lang="es-PA" sz="1600" u="none" strike="noStrike" cap="none" dirty="0" err="1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manpower</a:t>
                      </a:r>
                      <a:r>
                        <a:rPr lang="es-PA" sz="16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 for </a:t>
                      </a:r>
                      <a:r>
                        <a:rPr lang="es-PA" sz="1600" u="none" strike="noStrike" cap="none" dirty="0" err="1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operations</a:t>
                      </a:r>
                      <a:r>
                        <a:rPr lang="es-PA" sz="16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 and </a:t>
                      </a:r>
                      <a:r>
                        <a:rPr lang="es-PA" sz="1600" u="none" strike="noStrike" cap="none" dirty="0" err="1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to</a:t>
                      </a:r>
                      <a:r>
                        <a:rPr lang="es-PA" sz="16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s-PA" sz="1600" u="none" strike="noStrike" cap="none" dirty="0" err="1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prevent</a:t>
                      </a:r>
                      <a:r>
                        <a:rPr lang="es-PA" sz="16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s-PA" sz="1600" u="none" strike="noStrike" cap="none" dirty="0" err="1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delays</a:t>
                      </a:r>
                      <a:r>
                        <a:rPr lang="es-PA" sz="16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.</a:t>
                      </a:r>
                      <a:endParaRPr sz="1600" u="none" strike="noStrike" cap="none" dirty="0">
                        <a:latin typeface="Montserrat" panose="00000500000000000000" pitchFamily="2" charset="0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8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PA" sz="1600" b="0" u="none" strike="noStrike" cap="none" dirty="0" err="1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Productivity</a:t>
                      </a:r>
                      <a:endParaRPr sz="1600" u="none" strike="noStrike" cap="none" dirty="0">
                        <a:latin typeface="Montserrat" panose="00000500000000000000" pitchFamily="2" charset="0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PA" sz="1600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PACCT  </a:t>
                      </a:r>
                      <a:r>
                        <a:rPr lang="es-PA" sz="1600" dirty="0">
                          <a:solidFill>
                            <a:srgbClr val="0070C0"/>
                          </a:solidFill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69</a:t>
                      </a:r>
                      <a:r>
                        <a:rPr lang="es-PA" sz="1600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 / </a:t>
                      </a:r>
                      <a:r>
                        <a:rPr lang="es-PA" sz="1600" dirty="0">
                          <a:solidFill>
                            <a:srgbClr val="0070C0"/>
                          </a:solidFill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52</a:t>
                      </a:r>
                      <a:r>
                        <a:rPr lang="es-PA" sz="1600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  MPH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PA" sz="1600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PABBA  </a:t>
                      </a:r>
                      <a:r>
                        <a:rPr lang="es-PA" sz="1600" dirty="0">
                          <a:solidFill>
                            <a:srgbClr val="FF0000"/>
                          </a:solidFill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48</a:t>
                      </a:r>
                      <a:r>
                        <a:rPr lang="es-PA" sz="1600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 / </a:t>
                      </a:r>
                      <a:r>
                        <a:rPr lang="es-PA" sz="1600" dirty="0">
                          <a:solidFill>
                            <a:srgbClr val="FF0000"/>
                          </a:solidFill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41</a:t>
                      </a:r>
                      <a:r>
                        <a:rPr lang="es-PA" sz="1600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  MPH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PA" sz="1600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PAZJP NIL / </a:t>
                      </a:r>
                      <a:r>
                        <a:rPr lang="es-PA" sz="1600" dirty="0">
                          <a:solidFill>
                            <a:srgbClr val="FF0000"/>
                          </a:solidFill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35</a:t>
                      </a:r>
                      <a:r>
                        <a:rPr lang="es-PA" sz="1600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  MPH</a:t>
                      </a: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PA" sz="1600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PACCT  54 / 50  MPH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PA" sz="1600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PABBA  54 / </a:t>
                      </a:r>
                      <a:r>
                        <a:rPr lang="es-PA" altLang="zh-TW" sz="1600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48</a:t>
                      </a:r>
                      <a:r>
                        <a:rPr lang="es-PA" sz="1600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  MPH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PA" sz="1600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PAZJP NIL / 52  MPH</a:t>
                      </a: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3" name="Google Shape;103;p2"/>
          <p:cNvSpPr txBox="1">
            <a:spLocks noGrp="1"/>
          </p:cNvSpPr>
          <p:nvPr>
            <p:ph type="sldNum" idx="12"/>
          </p:nvPr>
        </p:nvSpPr>
        <p:spPr>
          <a:xfrm>
            <a:off x="9919854" y="637008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s-PA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12</a:t>
            </a:fld>
            <a:r>
              <a:rPr kumimoji="0" lang="es-PA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/21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>
          <a:extLst>
            <a:ext uri="{FF2B5EF4-FFF2-40B4-BE49-F238E27FC236}">
              <a16:creationId xmlns:a16="http://schemas.microsoft.com/office/drawing/2014/main" id="{A8783368-4D35-38A6-FCB8-FA569325AA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" descr="image.png">
            <a:extLst>
              <a:ext uri="{FF2B5EF4-FFF2-40B4-BE49-F238E27FC236}">
                <a16:creationId xmlns:a16="http://schemas.microsoft.com/office/drawing/2014/main" id="{17B1368C-5F34-A094-C0CD-1A2A5254249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85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">
            <a:extLst>
              <a:ext uri="{FF2B5EF4-FFF2-40B4-BE49-F238E27FC236}">
                <a16:creationId xmlns:a16="http://schemas.microsoft.com/office/drawing/2014/main" id="{9EEB7347-12C0-F8A2-DBD3-94F602D44CCB}"/>
              </a:ext>
            </a:extLst>
          </p:cNvPr>
          <p:cNvSpPr txBox="1"/>
          <p:nvPr/>
        </p:nvSpPr>
        <p:spPr>
          <a:xfrm>
            <a:off x="571500" y="381000"/>
            <a:ext cx="11601450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None/>
              <a:tabLst/>
              <a:defRPr/>
            </a:pPr>
            <a:r>
              <a:rPr kumimoji="0" lang="es-PA" sz="3150" b="1" i="0" u="none" strike="noStrike" kern="0" cap="none" spc="0" normalizeH="0" baseline="0" noProof="0" dirty="0">
                <a:ln>
                  <a:noFill/>
                </a:ln>
                <a:solidFill>
                  <a:srgbClr val="004B24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OCD KPI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">
            <a:extLst>
              <a:ext uri="{FF2B5EF4-FFF2-40B4-BE49-F238E27FC236}">
                <a16:creationId xmlns:a16="http://schemas.microsoft.com/office/drawing/2014/main" id="{A559020C-A52E-8168-ECB2-772CB9B27DAC}"/>
              </a:ext>
            </a:extLst>
          </p:cNvPr>
          <p:cNvSpPr/>
          <p:nvPr/>
        </p:nvSpPr>
        <p:spPr>
          <a:xfrm>
            <a:off x="571500" y="971550"/>
            <a:ext cx="11049000" cy="28575"/>
          </a:xfrm>
          <a:prstGeom prst="rect">
            <a:avLst/>
          </a:prstGeom>
          <a:solidFill>
            <a:srgbClr val="009B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02" name="Google Shape;102;p2">
            <a:extLst>
              <a:ext uri="{FF2B5EF4-FFF2-40B4-BE49-F238E27FC236}">
                <a16:creationId xmlns:a16="http://schemas.microsoft.com/office/drawing/2014/main" id="{28AD8D56-9BD8-5E9D-AA40-700289045D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4718640"/>
              </p:ext>
            </p:extLst>
          </p:nvPr>
        </p:nvGraphicFramePr>
        <p:xfrm>
          <a:off x="571500" y="1145464"/>
          <a:ext cx="11049000" cy="4608223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3914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38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9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342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642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PA" sz="1600" b="0" i="0" u="none" strike="noStrike" cap="none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ITEM</a:t>
                      </a:r>
                      <a:endParaRPr sz="1600" u="none" strike="noStrike" cap="none" dirty="0">
                        <a:latin typeface="Montserrat" panose="00000500000000000000" pitchFamily="2" charset="0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B2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PA" sz="1600" b="0" i="0" u="none" strike="noStrike" cap="none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2025</a:t>
                      </a:r>
                      <a:endParaRPr sz="1600" u="none" strike="noStrike" cap="none" dirty="0">
                        <a:latin typeface="Montserrat" panose="00000500000000000000" pitchFamily="2" charset="0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B2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PA" sz="1600" u="none" strike="noStrike" cap="none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2026 KPI</a:t>
                      </a:r>
                      <a:endParaRPr sz="1600" u="none" strike="noStrike" cap="none" dirty="0">
                        <a:latin typeface="Montserrat" panose="00000500000000000000" pitchFamily="2" charset="0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B2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PA" sz="1600" b="0" i="0" u="none" strike="noStrike" cap="none" dirty="0" err="1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Action</a:t>
                      </a:r>
                      <a:r>
                        <a:rPr lang="es-PA" sz="1600" b="0" i="0" u="none" strike="noStrike" cap="none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 Plan in 2026</a:t>
                      </a:r>
                      <a:endParaRPr sz="1600" u="none" strike="noStrike" cap="none" dirty="0">
                        <a:latin typeface="Montserrat" panose="00000500000000000000" pitchFamily="2" charset="0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B2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4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PA" sz="1600" i="0" u="none" strike="noStrike" cap="none" dirty="0">
                          <a:solidFill>
                            <a:srgbClr val="333333"/>
                          </a:solidFill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Incentive</a:t>
                      </a:r>
                      <a:endParaRPr sz="1600" u="none" strike="noStrike" cap="none" dirty="0">
                        <a:latin typeface="Montserrat" panose="00000500000000000000" pitchFamily="2" charset="0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PA" sz="1600" dirty="0">
                          <a:solidFill>
                            <a:srgbClr val="0070C0"/>
                          </a:solidFill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PACCT: 356,538 BOXES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PA" sz="1600" u="none" strike="noStrike" cap="none" dirty="0">
                          <a:solidFill>
                            <a:srgbClr val="0070C0"/>
                          </a:solidFill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PABBA: 11,943 BOXES</a:t>
                      </a:r>
                      <a:endParaRPr sz="1600" u="none" strike="noStrike" cap="none" dirty="0">
                        <a:solidFill>
                          <a:srgbClr val="0070C0"/>
                        </a:solidFill>
                        <a:latin typeface="Montserrat" panose="00000500000000000000" pitchFamily="2" charset="0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PA" sz="1600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PACCT: 289,696 BOXES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PA" sz="16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PABBA: 9,200 BOXES</a:t>
                      </a:r>
                      <a:endParaRPr sz="1600" u="none" strike="noStrike" cap="none" dirty="0">
                        <a:latin typeface="Montserrat" panose="00000500000000000000" pitchFamily="2" charset="0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PA" sz="16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NUE/AUE &amp; WSA </a:t>
                      </a:r>
                      <a:r>
                        <a:rPr lang="es-PA" sz="1600" u="none" strike="noStrike" cap="none" dirty="0" err="1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services</a:t>
                      </a:r>
                      <a:r>
                        <a:rPr lang="es-PA" sz="16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s-PA" sz="1600" u="none" strike="noStrike" cap="none" dirty="0" err="1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have</a:t>
                      </a:r>
                      <a:r>
                        <a:rPr lang="es-PA" sz="16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s-PA" sz="1600" u="none" strike="noStrike" cap="none" dirty="0" err="1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capacity</a:t>
                      </a:r>
                      <a:r>
                        <a:rPr lang="es-PA" sz="16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s-PA" sz="1600" u="none" strike="noStrike" cap="none" dirty="0" err="1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increase</a:t>
                      </a:r>
                      <a:r>
                        <a:rPr lang="es-PA" sz="16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 of </a:t>
                      </a:r>
                      <a:r>
                        <a:rPr lang="es-PA" altLang="zh-TW" sz="16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r>
                        <a:rPr lang="es-PA" sz="16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% and </a:t>
                      </a:r>
                      <a:r>
                        <a:rPr lang="es-PA" altLang="zh-TW" sz="16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r>
                        <a:rPr lang="es-PA" sz="16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% </a:t>
                      </a:r>
                      <a:r>
                        <a:rPr lang="es-PA" sz="1600" u="none" strike="noStrike" cap="none" dirty="0" err="1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respectively</a:t>
                      </a:r>
                      <a:r>
                        <a:rPr lang="es-PA" sz="16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. </a:t>
                      </a:r>
                      <a:r>
                        <a:rPr lang="es-PA" sz="1600" u="none" strike="noStrike" cap="none" dirty="0" err="1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We</a:t>
                      </a:r>
                      <a:r>
                        <a:rPr lang="es-PA" sz="16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s-PA" sz="1600" u="none" strike="noStrike" cap="none" dirty="0" err="1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expect</a:t>
                      </a:r>
                      <a:r>
                        <a:rPr lang="es-PA" sz="16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s-PA" sz="1600" u="none" strike="noStrike" cap="none" dirty="0" err="1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to</a:t>
                      </a:r>
                      <a:r>
                        <a:rPr lang="es-PA" sz="16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s-PA" sz="1600" u="none" strike="noStrike" cap="none" dirty="0" err="1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achieve</a:t>
                      </a:r>
                      <a:r>
                        <a:rPr lang="es-PA" sz="16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s-PA" sz="1600" u="none" strike="noStrike" cap="none" dirty="0" err="1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our</a:t>
                      </a:r>
                      <a:r>
                        <a:rPr lang="es-PA" sz="16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 target </a:t>
                      </a:r>
                      <a:r>
                        <a:rPr lang="es-PA" sz="1600" u="none" strike="noStrike" cap="none" dirty="0" err="1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thanks</a:t>
                      </a:r>
                      <a:r>
                        <a:rPr lang="es-PA" sz="16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s-PA" sz="1600" u="none" strike="noStrike" cap="none" dirty="0" err="1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to</a:t>
                      </a:r>
                      <a:r>
                        <a:rPr lang="es-PA" sz="16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s-PA" sz="1600" u="none" strike="noStrike" cap="none" dirty="0" err="1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increased</a:t>
                      </a:r>
                      <a:r>
                        <a:rPr lang="es-PA" sz="16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 cargo </a:t>
                      </a:r>
                      <a:r>
                        <a:rPr lang="es-PA" sz="1600" u="none" strike="noStrike" cap="none" dirty="0" err="1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volume</a:t>
                      </a:r>
                      <a:r>
                        <a:rPr lang="es-PA" sz="16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.</a:t>
                      </a:r>
                      <a:endParaRPr sz="1600" u="none" strike="noStrike" cap="none" dirty="0">
                        <a:latin typeface="Montserrat" panose="00000500000000000000" pitchFamily="2" charset="0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4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s-PA" sz="1600" i="0" u="none" strike="noStrike" cap="none" dirty="0" err="1">
                          <a:solidFill>
                            <a:srgbClr val="333333"/>
                          </a:solidFill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Empty</a:t>
                      </a:r>
                      <a:r>
                        <a:rPr lang="es-PA" sz="1600" i="0" u="none" strike="noStrike" cap="none" dirty="0">
                          <a:solidFill>
                            <a:srgbClr val="333333"/>
                          </a:solidFill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 Storage</a:t>
                      </a:r>
                      <a:endParaRPr sz="1600" u="none" strike="noStrike" cap="none" dirty="0">
                        <a:latin typeface="Montserrat" panose="00000500000000000000" pitchFamily="2" charset="0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PA" sz="1600" u="none" strike="noStrike" cap="none" dirty="0">
                          <a:solidFill>
                            <a:schemeClr val="tx1"/>
                          </a:solidFill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$454,900</a:t>
                      </a:r>
                      <a:endParaRPr sz="1600" u="none" strike="noStrike" cap="none" dirty="0">
                        <a:solidFill>
                          <a:schemeClr val="tx1"/>
                        </a:solidFill>
                        <a:latin typeface="Montserrat" panose="00000500000000000000" pitchFamily="2" charset="0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PA" sz="1600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$180,000</a:t>
                      </a:r>
                      <a:endParaRPr sz="1600" u="none" strike="noStrike" cap="none" dirty="0">
                        <a:latin typeface="Montserrat" panose="00000500000000000000" pitchFamily="2" charset="0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PA" sz="16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PACCT </a:t>
                      </a:r>
                      <a:r>
                        <a:rPr lang="es-PA" sz="1600" u="none" strike="noStrike" cap="none" dirty="0" err="1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yard</a:t>
                      </a:r>
                      <a:r>
                        <a:rPr lang="es-PA" sz="16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s-PA" sz="1600" u="none" strike="noStrike" cap="none" dirty="0" err="1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utilization</a:t>
                      </a:r>
                      <a:r>
                        <a:rPr lang="es-PA" sz="16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 has </a:t>
                      </a:r>
                      <a:r>
                        <a:rPr lang="es-PA" sz="1600" u="none" strike="noStrike" cap="none" dirty="0" err="1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dropped</a:t>
                      </a:r>
                      <a:r>
                        <a:rPr lang="es-PA" sz="16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s-PA" sz="1600" u="none" strike="noStrike" cap="none" dirty="0" err="1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below</a:t>
                      </a:r>
                      <a:r>
                        <a:rPr lang="es-PA" sz="16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 80% </a:t>
                      </a:r>
                      <a:r>
                        <a:rPr lang="es-PA" sz="1600" u="none" strike="noStrike" cap="none" dirty="0" err="1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reducing</a:t>
                      </a:r>
                      <a:r>
                        <a:rPr lang="es-PA" sz="16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s-PA" sz="1600" u="none" strike="noStrike" cap="none" dirty="0" err="1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possibility</a:t>
                      </a:r>
                      <a:r>
                        <a:rPr lang="es-PA" sz="16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s-PA" sz="1600" u="none" strike="noStrike" cap="none" dirty="0" err="1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to</a:t>
                      </a:r>
                      <a:r>
                        <a:rPr lang="es-PA" sz="16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s-PA" sz="1600" u="none" strike="noStrike" cap="none" dirty="0" err="1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generate</a:t>
                      </a:r>
                      <a:r>
                        <a:rPr lang="es-PA" sz="16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 DM. </a:t>
                      </a:r>
                      <a:r>
                        <a:rPr lang="es-PA" sz="1600" u="none" strike="noStrike" cap="none" dirty="0" err="1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We</a:t>
                      </a:r>
                      <a:r>
                        <a:rPr lang="es-PA" sz="16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s-PA" sz="1600" u="none" strike="noStrike" cap="none" dirty="0" err="1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will</a:t>
                      </a:r>
                      <a:r>
                        <a:rPr lang="es-PA" sz="16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 continue </a:t>
                      </a:r>
                      <a:r>
                        <a:rPr lang="es-PA" sz="1600" u="none" strike="noStrike" cap="none" dirty="0" err="1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monitoring</a:t>
                      </a:r>
                      <a:r>
                        <a:rPr lang="es-PA" sz="16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 the </a:t>
                      </a:r>
                      <a:r>
                        <a:rPr lang="es-PA" sz="1600" u="none" strike="noStrike" cap="none" dirty="0" err="1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empty</a:t>
                      </a:r>
                      <a:r>
                        <a:rPr lang="es-PA" sz="16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s-PA" sz="1600" u="none" strike="noStrike" cap="none" dirty="0" err="1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inventory</a:t>
                      </a:r>
                      <a:r>
                        <a:rPr lang="es-PA" sz="16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 in PACCT &amp; PABBA </a:t>
                      </a:r>
                      <a:r>
                        <a:rPr lang="es-PA" sz="1600" u="none" strike="noStrike" cap="none" dirty="0" err="1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then</a:t>
                      </a:r>
                      <a:r>
                        <a:rPr lang="es-PA" sz="16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s-PA" sz="1600" u="none" strike="noStrike" cap="none" dirty="0" err="1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request</a:t>
                      </a:r>
                      <a:r>
                        <a:rPr lang="es-PA" sz="16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 for </a:t>
                      </a:r>
                      <a:r>
                        <a:rPr lang="es-PA" sz="1600" u="none" strike="noStrike" cap="none" dirty="0" err="1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additional</a:t>
                      </a:r>
                      <a:r>
                        <a:rPr lang="es-PA" sz="16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 FREE POOL </a:t>
                      </a:r>
                      <a:r>
                        <a:rPr lang="es-PA" sz="1600" u="none" strike="noStrike" cap="none" dirty="0" err="1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when</a:t>
                      </a:r>
                      <a:r>
                        <a:rPr lang="es-PA" sz="16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s-PA" sz="1600" u="none" strike="noStrike" cap="none" dirty="0" err="1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needed</a:t>
                      </a:r>
                      <a:r>
                        <a:rPr lang="es-PA" sz="16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.</a:t>
                      </a:r>
                      <a:endParaRPr sz="1600" u="none" strike="noStrike" cap="none" dirty="0">
                        <a:latin typeface="Montserrat" panose="00000500000000000000" pitchFamily="2" charset="0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329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PA" sz="1600" i="0" u="none" strike="noStrike" cap="none" dirty="0" err="1">
                          <a:solidFill>
                            <a:srgbClr val="333333"/>
                          </a:solidFill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Rate</a:t>
                      </a:r>
                      <a:r>
                        <a:rPr lang="es-PA" sz="1600" i="0" u="none" strike="noStrike" cap="none" dirty="0">
                          <a:solidFill>
                            <a:srgbClr val="333333"/>
                          </a:solidFill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s-PA" sz="1600" i="0" u="none" strike="noStrike" cap="none" dirty="0" err="1">
                          <a:solidFill>
                            <a:srgbClr val="333333"/>
                          </a:solidFill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Reduction</a:t>
                      </a:r>
                      <a:endParaRPr sz="1600" u="none" strike="noStrike" cap="none" dirty="0">
                        <a:latin typeface="Montserrat" panose="00000500000000000000" pitchFamily="2" charset="0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PA" sz="1600" dirty="0" err="1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Strive</a:t>
                      </a:r>
                      <a:r>
                        <a:rPr lang="es-PA" sz="1600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 for terminal fees </a:t>
                      </a:r>
                      <a:r>
                        <a:rPr lang="es-PA" sz="1600" dirty="0" err="1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exemption</a:t>
                      </a:r>
                      <a:r>
                        <a:rPr lang="es-PA" sz="1600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  and </a:t>
                      </a:r>
                      <a:r>
                        <a:rPr lang="es-PA" sz="1600" dirty="0" err="1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to</a:t>
                      </a:r>
                      <a:r>
                        <a:rPr lang="es-PA" sz="1600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s-PA" sz="1600" dirty="0" err="1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increase</a:t>
                      </a:r>
                      <a:r>
                        <a:rPr lang="es-PA" sz="1600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  Free Pool/</a:t>
                      </a:r>
                      <a:r>
                        <a:rPr lang="es-PA" sz="1600" dirty="0" err="1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Days</a:t>
                      </a:r>
                      <a:endParaRPr sz="1600" u="none" strike="noStrike" cap="none" dirty="0">
                        <a:latin typeface="Montserrat" panose="00000500000000000000" pitchFamily="2" charset="0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s-PA" sz="1600" dirty="0" err="1">
                          <a:solidFill>
                            <a:schemeClr val="dk1"/>
                          </a:solidFill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Strive</a:t>
                      </a:r>
                      <a:r>
                        <a:rPr lang="es-PA" sz="1600" dirty="0">
                          <a:solidFill>
                            <a:schemeClr val="dk1"/>
                          </a:solidFill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s-PA" sz="1600" dirty="0" err="1">
                          <a:solidFill>
                            <a:schemeClr val="dk1"/>
                          </a:solidFill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for</a:t>
                      </a:r>
                      <a:r>
                        <a:rPr lang="es-PA" sz="1600" dirty="0">
                          <a:solidFill>
                            <a:schemeClr val="dk1"/>
                          </a:solidFill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 terminal fees </a:t>
                      </a:r>
                      <a:r>
                        <a:rPr lang="es-PA" sz="1600" dirty="0" err="1">
                          <a:solidFill>
                            <a:schemeClr val="dk1"/>
                          </a:solidFill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exemption</a:t>
                      </a:r>
                      <a:r>
                        <a:rPr lang="es-PA" sz="1600" dirty="0">
                          <a:solidFill>
                            <a:schemeClr val="dk1"/>
                          </a:solidFill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  and </a:t>
                      </a:r>
                      <a:r>
                        <a:rPr lang="es-PA" sz="1600" dirty="0" err="1">
                          <a:solidFill>
                            <a:schemeClr val="dk1"/>
                          </a:solidFill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to</a:t>
                      </a:r>
                      <a:r>
                        <a:rPr lang="es-PA" sz="1600" dirty="0">
                          <a:solidFill>
                            <a:schemeClr val="dk1"/>
                          </a:solidFill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s-PA" sz="1600" dirty="0" err="1">
                          <a:solidFill>
                            <a:schemeClr val="dk1"/>
                          </a:solidFill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increase</a:t>
                      </a:r>
                      <a:r>
                        <a:rPr lang="es-PA" sz="1600" dirty="0">
                          <a:solidFill>
                            <a:schemeClr val="dk1"/>
                          </a:solidFill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  Free Pool/</a:t>
                      </a:r>
                      <a:r>
                        <a:rPr lang="es-PA" sz="1600" dirty="0" err="1">
                          <a:solidFill>
                            <a:schemeClr val="dk1"/>
                          </a:solidFill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Days</a:t>
                      </a:r>
                      <a:endParaRPr sz="1600" u="none" strike="noStrike" cap="none" dirty="0">
                        <a:latin typeface="Montserrat" panose="00000500000000000000" pitchFamily="2" charset="0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s-PA" sz="1600" u="none" strike="noStrike" cap="none" dirty="0" err="1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Maintain</a:t>
                      </a:r>
                      <a:r>
                        <a:rPr lang="es-PA" sz="16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s-PA" sz="1600" u="none" strike="noStrike" cap="none" dirty="0" err="1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good</a:t>
                      </a:r>
                      <a:r>
                        <a:rPr lang="es-PA" sz="16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s-PA" sz="1600" u="none" strike="noStrike" cap="none" dirty="0" err="1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relationship</a:t>
                      </a:r>
                      <a:r>
                        <a:rPr lang="es-PA" sz="16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 and </a:t>
                      </a:r>
                      <a:r>
                        <a:rPr lang="es-PA" sz="1600" u="none" strike="noStrike" cap="none" dirty="0" err="1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communication</a:t>
                      </a:r>
                      <a:r>
                        <a:rPr lang="es-PA" sz="16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s-PA" sz="1600" u="none" strike="noStrike" cap="none" dirty="0" err="1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with</a:t>
                      </a:r>
                      <a:r>
                        <a:rPr lang="es-PA" sz="16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 the </a:t>
                      </a:r>
                      <a:r>
                        <a:rPr lang="es-PA" sz="1600" u="none" strike="noStrike" cap="none" dirty="0" err="1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terminals</a:t>
                      </a:r>
                      <a:r>
                        <a:rPr lang="es-PA" sz="16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 and </a:t>
                      </a:r>
                      <a:r>
                        <a:rPr lang="es-PA" sz="1600" u="none" strike="noStrike" cap="none" dirty="0" err="1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strive</a:t>
                      </a:r>
                      <a:r>
                        <a:rPr lang="es-PA" sz="16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 for </a:t>
                      </a:r>
                      <a:r>
                        <a:rPr lang="es-PA" sz="1600" u="none" strike="noStrike" cap="none" dirty="0" err="1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exemption</a:t>
                      </a:r>
                      <a:r>
                        <a:rPr lang="es-PA" sz="16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s-PA" sz="1600" u="none" strike="noStrike" cap="none" dirty="0" err="1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on</a:t>
                      </a:r>
                      <a:r>
                        <a:rPr lang="es-PA" sz="16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s-PA" sz="1600" u="none" strike="noStrike" cap="none" dirty="0" err="1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empty</a:t>
                      </a:r>
                      <a:r>
                        <a:rPr lang="es-PA" sz="16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 container </a:t>
                      </a:r>
                      <a:r>
                        <a:rPr lang="es-PA" sz="1600" u="none" strike="noStrike" cap="none" dirty="0" err="1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storage</a:t>
                      </a:r>
                      <a:r>
                        <a:rPr lang="es-PA" sz="16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 fees, </a:t>
                      </a:r>
                      <a:r>
                        <a:rPr lang="es-PA" sz="1600" u="none" strike="noStrike" cap="none" dirty="0" err="1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reductions</a:t>
                      </a:r>
                      <a:r>
                        <a:rPr lang="es-PA" sz="16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 in </a:t>
                      </a:r>
                      <a:r>
                        <a:rPr lang="es-PA" sz="1600" u="none" strike="noStrike" cap="none" dirty="0" err="1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transshipment</a:t>
                      </a:r>
                      <a:r>
                        <a:rPr lang="es-PA" sz="16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 container </a:t>
                      </a:r>
                      <a:r>
                        <a:rPr lang="es-PA" sz="1600" u="none" strike="noStrike" cap="none" dirty="0" err="1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rates</a:t>
                      </a:r>
                      <a:r>
                        <a:rPr lang="es-PA" sz="16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, terminal </a:t>
                      </a:r>
                      <a:r>
                        <a:rPr lang="es-PA" sz="1600" u="none" strike="noStrike" cap="none" dirty="0" err="1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rates</a:t>
                      </a:r>
                      <a:r>
                        <a:rPr lang="es-PA" sz="16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, and container </a:t>
                      </a:r>
                      <a:r>
                        <a:rPr lang="es-PA" sz="1600" u="none" strike="noStrike" cap="none" dirty="0" err="1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shifting</a:t>
                      </a:r>
                      <a:r>
                        <a:rPr lang="es-PA" sz="16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s-PA" sz="1600" u="none" strike="noStrike" cap="none" dirty="0" err="1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charges</a:t>
                      </a:r>
                      <a:r>
                        <a:rPr lang="es-PA" sz="16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, as </a:t>
                      </a:r>
                      <a:r>
                        <a:rPr lang="es-PA" sz="1600" u="none" strike="noStrike" cap="none" dirty="0" err="1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well</a:t>
                      </a:r>
                      <a:r>
                        <a:rPr lang="es-PA" sz="16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 as more flexible free pool for </a:t>
                      </a:r>
                      <a:r>
                        <a:rPr lang="es-PA" sz="1600" u="none" strike="noStrike" cap="none" dirty="0" err="1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our</a:t>
                      </a:r>
                      <a:r>
                        <a:rPr lang="es-PA" sz="16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s-PA" sz="1600" u="none" strike="noStrike" cap="none" dirty="0" err="1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empties</a:t>
                      </a:r>
                      <a:r>
                        <a:rPr lang="es-PA" sz="1600" u="none" strike="noStrike" cap="none" dirty="0"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.</a:t>
                      </a:r>
                      <a:endParaRPr sz="1600" u="none" strike="noStrike" cap="none" dirty="0">
                        <a:latin typeface="Montserrat" panose="00000500000000000000" pitchFamily="2" charset="0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3" name="Google Shape;103;p2">
            <a:extLst>
              <a:ext uri="{FF2B5EF4-FFF2-40B4-BE49-F238E27FC236}">
                <a16:creationId xmlns:a16="http://schemas.microsoft.com/office/drawing/2014/main" id="{4A72521B-713C-4F41-6C53-D618A64F843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919854" y="637008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s-PA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13</a:t>
            </a:fld>
            <a:r>
              <a:rPr kumimoji="0" lang="es-PA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/21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2353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2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3"/>
          <p:cNvSpPr txBox="1"/>
          <p:nvPr/>
        </p:nvSpPr>
        <p:spPr>
          <a:xfrm>
            <a:off x="295275" y="1796355"/>
            <a:ext cx="1160145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2026 Strategy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23"/>
          <p:cNvSpPr txBox="1"/>
          <p:nvPr/>
        </p:nvSpPr>
        <p:spPr>
          <a:xfrm>
            <a:off x="571500" y="3091755"/>
            <a:ext cx="11049000" cy="426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995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0" i="0" u="none" strike="noStrike" cap="none">
                <a:solidFill>
                  <a:srgbClr val="86EFAC"/>
                </a:solidFill>
                <a:latin typeface="Roboto Light"/>
                <a:ea typeface="Roboto Light"/>
                <a:cs typeface="Roboto Light"/>
                <a:sym typeface="Roboto Light"/>
              </a:rPr>
              <a:t>How to Achieve KPI Goals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3" name="Google Shape;193;p23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62625" y="4204245"/>
            <a:ext cx="66675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C4A4ACA-01F8-1865-9B0F-0C4368A466E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r>
              <a:rPr lang="en-US" dirty="0"/>
              <a:t>/21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664" y="-18488"/>
            <a:ext cx="12153900" cy="904533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4"/>
          <p:cNvSpPr txBox="1"/>
          <p:nvPr/>
        </p:nvSpPr>
        <p:spPr>
          <a:xfrm>
            <a:off x="571500" y="381000"/>
            <a:ext cx="11601450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None/>
            </a:pPr>
            <a:r>
              <a:rPr lang="en-US" sz="3150" b="1" dirty="0">
                <a:solidFill>
                  <a:srgbClr val="004B24"/>
                </a:solidFill>
                <a:latin typeface="Montserrat"/>
                <a:sym typeface="Montserrat"/>
              </a:rPr>
              <a:t>HOW TO ACHIEVE 2026 OWN SQ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4"/>
          <p:cNvSpPr/>
          <p:nvPr/>
        </p:nvSpPr>
        <p:spPr>
          <a:xfrm>
            <a:off x="571500" y="971550"/>
            <a:ext cx="11049000" cy="28575"/>
          </a:xfrm>
          <a:prstGeom prst="rect">
            <a:avLst/>
          </a:prstGeom>
          <a:solidFill>
            <a:srgbClr val="009B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8BE2DCF-1221-826E-C776-76EF1A0026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r>
              <a:rPr lang="en-US" dirty="0"/>
              <a:t>/21</a:t>
            </a:r>
          </a:p>
        </p:txBody>
      </p:sp>
      <p:pic>
        <p:nvPicPr>
          <p:cNvPr id="3" name="Google Shape;202;p24" descr="image.png">
            <a:extLst>
              <a:ext uri="{FF2B5EF4-FFF2-40B4-BE49-F238E27FC236}">
                <a16:creationId xmlns:a16="http://schemas.microsoft.com/office/drawing/2014/main" id="{56F47885-65EA-B1B9-79B3-A590672CF30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9055" y="1028332"/>
            <a:ext cx="3327409" cy="29967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Google Shape;201;p24">
            <a:extLst>
              <a:ext uri="{FF2B5EF4-FFF2-40B4-BE49-F238E27FC236}">
                <a16:creationId xmlns:a16="http://schemas.microsoft.com/office/drawing/2014/main" id="{6BFF8948-C38B-9B03-B99E-77600A418F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1392230"/>
              </p:ext>
            </p:extLst>
          </p:nvPr>
        </p:nvGraphicFramePr>
        <p:xfrm>
          <a:off x="439054" y="1328005"/>
          <a:ext cx="3327410" cy="589280"/>
        </p:xfrm>
        <a:graphic>
          <a:graphicData uri="http://schemas.openxmlformats.org/drawingml/2006/table">
            <a:tbl>
              <a:tblPr>
                <a:noFill/>
                <a:tableStyleId>{6B221C18-4235-4A3C-A1AC-901C3BF02D49}</a:tableStyleId>
              </a:tblPr>
              <a:tblGrid>
                <a:gridCol w="1819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78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208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Trade / BCC</a:t>
                      </a:r>
                      <a:endParaRPr sz="1600" u="none" strike="noStrike" cap="none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B2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Target (Year)</a:t>
                      </a:r>
                      <a:endParaRPr sz="1600" u="none" strike="noStrike" cap="none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B2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74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rgbClr val="33333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F.E. – PA (C)</a:t>
                      </a:r>
                      <a:endParaRPr sz="1600" u="none" strike="noStrike" cap="none" dirty="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dirty="0"/>
                        <a:t>20,104 (+4%)</a:t>
                      </a:r>
                      <a:endParaRPr sz="1600" u="none" strike="noStrike" cap="none" dirty="0"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Google Shape;204;p24" descr="image.png">
            <a:extLst>
              <a:ext uri="{FF2B5EF4-FFF2-40B4-BE49-F238E27FC236}">
                <a16:creationId xmlns:a16="http://schemas.microsoft.com/office/drawing/2014/main" id="{05CFB41D-83ED-1DE4-B37C-C8AD71383DD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86468" y="1064927"/>
            <a:ext cx="3470107" cy="29967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Google Shape;203;p24">
            <a:extLst>
              <a:ext uri="{FF2B5EF4-FFF2-40B4-BE49-F238E27FC236}">
                <a16:creationId xmlns:a16="http://schemas.microsoft.com/office/drawing/2014/main" id="{1124EBA7-A736-7EE7-9487-895A94CDDB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3130636"/>
              </p:ext>
            </p:extLst>
          </p:nvPr>
        </p:nvGraphicFramePr>
        <p:xfrm>
          <a:off x="4186468" y="1364600"/>
          <a:ext cx="3470107" cy="589280"/>
        </p:xfrm>
        <a:graphic>
          <a:graphicData uri="http://schemas.openxmlformats.org/drawingml/2006/table">
            <a:tbl>
              <a:tblPr>
                <a:noFill/>
                <a:tableStyleId>{6B221C18-4235-4A3C-A1AC-901C3BF02D49}</a:tableStyleId>
              </a:tblPr>
              <a:tblGrid>
                <a:gridCol w="1875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4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8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rgbClr val="FFFFFF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Trade / BCC</a:t>
                      </a:r>
                      <a:endParaRPr sz="1600" u="none" strike="noStrike" cap="none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B2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rgbClr val="FFFFFF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Target (Year)</a:t>
                      </a:r>
                      <a:endParaRPr sz="1600" u="none" strike="noStrike" cap="none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B2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91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rgbClr val="333333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PA – CARI</a:t>
                      </a:r>
                      <a:endParaRPr sz="1600" b="0" i="0" u="none" strike="noStrike" cap="none" dirty="0">
                        <a:solidFill>
                          <a:srgbClr val="333333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4,762 (+1%)</a:t>
                      </a:r>
                      <a:endParaRPr sz="1600" u="none" strike="noStrike" cap="none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Google Shape;205;p24" descr="image.png">
            <a:extLst>
              <a:ext uri="{FF2B5EF4-FFF2-40B4-BE49-F238E27FC236}">
                <a16:creationId xmlns:a16="http://schemas.microsoft.com/office/drawing/2014/main" id="{6F29E024-DB45-C187-01CE-920B68070B4B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076579" y="1041379"/>
            <a:ext cx="3489338" cy="3072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Google Shape;206;p24">
            <a:extLst>
              <a:ext uri="{FF2B5EF4-FFF2-40B4-BE49-F238E27FC236}">
                <a16:creationId xmlns:a16="http://schemas.microsoft.com/office/drawing/2014/main" id="{C7A193BC-8A91-56B3-17CD-14DEEAF730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7213968"/>
              </p:ext>
            </p:extLst>
          </p:nvPr>
        </p:nvGraphicFramePr>
        <p:xfrm>
          <a:off x="8076579" y="1348579"/>
          <a:ext cx="3489338" cy="589280"/>
        </p:xfrm>
        <a:graphic>
          <a:graphicData uri="http://schemas.openxmlformats.org/drawingml/2006/table">
            <a:tbl>
              <a:tblPr>
                <a:noFill/>
                <a:tableStyleId>{6B221C18-4235-4A3C-A1AC-901C3BF02D49}</a:tableStyleId>
              </a:tblPr>
              <a:tblGrid>
                <a:gridCol w="18785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07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806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rgbClr val="FFFFFF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Trade / BCC</a:t>
                      </a:r>
                      <a:endParaRPr sz="1600" u="none" strike="noStrike" cap="none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B2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FFFFFF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Target (Year)</a:t>
                      </a:r>
                      <a:endParaRPr sz="1600" u="none" strike="noStrike" cap="none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B2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06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rgbClr val="333333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  <a:sym typeface="Roboto"/>
                        </a:rPr>
                        <a:t>PA – WCSA/WCCA</a:t>
                      </a:r>
                      <a:endParaRPr sz="1600" b="0" i="0" u="none" strike="noStrike" cap="none" dirty="0">
                        <a:solidFill>
                          <a:srgbClr val="333333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  <a:sym typeface="Roboto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   721 (+1%)</a:t>
                      </a:r>
                      <a:endParaRPr sz="1600" u="none" strike="noStrike" cap="none" dirty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3" name="Google Shape;1060;p15">
            <a:extLst>
              <a:ext uri="{FF2B5EF4-FFF2-40B4-BE49-F238E27FC236}">
                <a16:creationId xmlns:a16="http://schemas.microsoft.com/office/drawing/2014/main" id="{C425F525-0FC6-648D-D519-E57E11E67740}"/>
              </a:ext>
            </a:extLst>
          </p:cNvPr>
          <p:cNvSpPr txBox="1"/>
          <p:nvPr/>
        </p:nvSpPr>
        <p:spPr>
          <a:xfrm>
            <a:off x="3706100" y="2740379"/>
            <a:ext cx="1296000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>
              <a:buSzPts val="1400"/>
            </a:pPr>
            <a:endParaRPr sz="1867" dirty="0">
              <a:solidFill>
                <a:srgbClr val="F46C68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44" name="Google Shape;1061;p15">
            <a:extLst>
              <a:ext uri="{FF2B5EF4-FFF2-40B4-BE49-F238E27FC236}">
                <a16:creationId xmlns:a16="http://schemas.microsoft.com/office/drawing/2014/main" id="{EEC75E99-1A0E-4D49-18F6-6AB4B74C29DF}"/>
              </a:ext>
            </a:extLst>
          </p:cNvPr>
          <p:cNvSpPr txBox="1"/>
          <p:nvPr/>
        </p:nvSpPr>
        <p:spPr>
          <a:xfrm>
            <a:off x="475848" y="3137121"/>
            <a:ext cx="4597271" cy="1157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Aft>
                <a:spcPts val="2133"/>
              </a:spcAft>
              <a:buSzPts val="1100"/>
            </a:pPr>
            <a:r>
              <a:rPr lang="en-US" b="1" dirty="0">
                <a:latin typeface="Montserrat" panose="00000500000000000000" pitchFamily="2" charset="0"/>
              </a:rPr>
              <a:t>Will diversify our client portfolio and enhance revenue predictability. This strategy enables streamlined operations and stronger partnerships, driving sustained growth and improved logistics performance.</a:t>
            </a:r>
            <a:endParaRPr b="1" dirty="0">
              <a:solidFill>
                <a:srgbClr val="123D60"/>
              </a:solidFill>
              <a:latin typeface="Montserrat" panose="00000500000000000000" pitchFamily="2" charset="0"/>
              <a:ea typeface="Barlow Semi Condensed Light"/>
              <a:cs typeface="Barlow Semi Condensed Light"/>
              <a:sym typeface="Barlow Semi Condensed Light"/>
            </a:endParaRPr>
          </a:p>
        </p:txBody>
      </p:sp>
      <p:sp>
        <p:nvSpPr>
          <p:cNvPr id="45" name="Google Shape;1062;p15">
            <a:extLst>
              <a:ext uri="{FF2B5EF4-FFF2-40B4-BE49-F238E27FC236}">
                <a16:creationId xmlns:a16="http://schemas.microsoft.com/office/drawing/2014/main" id="{15FE9383-FC91-7183-FE2A-B2FB25BCCA49}"/>
              </a:ext>
            </a:extLst>
          </p:cNvPr>
          <p:cNvSpPr txBox="1"/>
          <p:nvPr/>
        </p:nvSpPr>
        <p:spPr>
          <a:xfrm>
            <a:off x="7506849" y="3226868"/>
            <a:ext cx="4280322" cy="404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SzPts val="1400"/>
            </a:pPr>
            <a:r>
              <a:rPr lang="es-PA" sz="1800" b="1" dirty="0">
                <a:solidFill>
                  <a:srgbClr val="F46C68"/>
                </a:solidFill>
                <a:latin typeface="Montserrat" panose="00000500000000000000" pitchFamily="2" charset="0"/>
                <a:ea typeface="Anton"/>
                <a:cs typeface="Anton"/>
                <a:sym typeface="Anton"/>
              </a:rPr>
              <a:t>Client </a:t>
            </a:r>
            <a:r>
              <a:rPr lang="es-PA" sz="1800" b="1" dirty="0" err="1">
                <a:solidFill>
                  <a:srgbClr val="F46C68"/>
                </a:solidFill>
                <a:latin typeface="Montserrat" panose="00000500000000000000" pitchFamily="2" charset="0"/>
                <a:ea typeface="Anton"/>
                <a:cs typeface="Anton"/>
                <a:sym typeface="Anton"/>
              </a:rPr>
              <a:t>acquisition</a:t>
            </a:r>
            <a:r>
              <a:rPr lang="es-PA" sz="1800" b="1" dirty="0">
                <a:solidFill>
                  <a:srgbClr val="F46C68"/>
                </a:solidFill>
                <a:latin typeface="Montserrat" panose="00000500000000000000" pitchFamily="2" charset="0"/>
                <a:ea typeface="Anton"/>
                <a:cs typeface="Anton"/>
                <a:sym typeface="Anton"/>
              </a:rPr>
              <a:t> in new </a:t>
            </a:r>
            <a:r>
              <a:rPr lang="es-PA" sz="1800" b="1" dirty="0" err="1">
                <a:solidFill>
                  <a:srgbClr val="F46C68"/>
                </a:solidFill>
                <a:latin typeface="Montserrat" panose="00000500000000000000" pitchFamily="2" charset="0"/>
                <a:ea typeface="Anton"/>
                <a:cs typeface="Anton"/>
                <a:sym typeface="Anton"/>
              </a:rPr>
              <a:t>logistics</a:t>
            </a:r>
            <a:r>
              <a:rPr lang="es-PA" sz="1800" b="1" dirty="0">
                <a:solidFill>
                  <a:srgbClr val="F46C68"/>
                </a:solidFill>
                <a:latin typeface="Montserrat" panose="00000500000000000000" pitchFamily="2" charset="0"/>
                <a:ea typeface="Anton"/>
                <a:cs typeface="Anton"/>
                <a:sym typeface="Anton"/>
              </a:rPr>
              <a:t> </a:t>
            </a:r>
            <a:r>
              <a:rPr lang="es-PA" sz="1800" b="1" dirty="0" err="1">
                <a:solidFill>
                  <a:srgbClr val="F46C68"/>
                </a:solidFill>
                <a:latin typeface="Montserrat" panose="00000500000000000000" pitchFamily="2" charset="0"/>
                <a:ea typeface="Anton"/>
                <a:cs typeface="Anton"/>
                <a:sym typeface="Anton"/>
              </a:rPr>
              <a:t>park</a:t>
            </a:r>
            <a:r>
              <a:rPr lang="es-PA" sz="1800" b="1" dirty="0">
                <a:solidFill>
                  <a:srgbClr val="F46C68"/>
                </a:solidFill>
                <a:latin typeface="Montserrat" panose="00000500000000000000" pitchFamily="2" charset="0"/>
                <a:ea typeface="Anton"/>
                <a:cs typeface="Anton"/>
                <a:sym typeface="Anton"/>
              </a:rPr>
              <a:t>  and </a:t>
            </a:r>
            <a:r>
              <a:rPr lang="es-PA" sz="1800" b="1" dirty="0" err="1">
                <a:solidFill>
                  <a:srgbClr val="F46C68"/>
                </a:solidFill>
                <a:latin typeface="Montserrat" panose="00000500000000000000" pitchFamily="2" charset="0"/>
                <a:ea typeface="Anton"/>
                <a:cs typeface="Anton"/>
                <a:sym typeface="Anton"/>
              </a:rPr>
              <a:t>emergins</a:t>
            </a:r>
            <a:r>
              <a:rPr lang="es-PA" sz="1800" b="1" dirty="0">
                <a:solidFill>
                  <a:srgbClr val="F46C68"/>
                </a:solidFill>
                <a:latin typeface="Montserrat" panose="00000500000000000000" pitchFamily="2" charset="0"/>
                <a:ea typeface="Anton"/>
                <a:cs typeface="Anton"/>
                <a:sym typeface="Anton"/>
              </a:rPr>
              <a:t> free </a:t>
            </a:r>
            <a:r>
              <a:rPr lang="es-PA" sz="1800" b="1" dirty="0" err="1">
                <a:solidFill>
                  <a:srgbClr val="F46C68"/>
                </a:solidFill>
                <a:latin typeface="Montserrat" panose="00000500000000000000" pitchFamily="2" charset="0"/>
                <a:ea typeface="Anton"/>
                <a:cs typeface="Anton"/>
                <a:sym typeface="Anton"/>
              </a:rPr>
              <a:t>zones</a:t>
            </a:r>
            <a:r>
              <a:rPr lang="es-PA" sz="1800" b="1" dirty="0">
                <a:solidFill>
                  <a:srgbClr val="F46C68"/>
                </a:solidFill>
                <a:latin typeface="Montserrat" panose="00000500000000000000" pitchFamily="2" charset="0"/>
                <a:ea typeface="Anton"/>
                <a:cs typeface="Anton"/>
                <a:sym typeface="Anton"/>
              </a:rPr>
              <a:t>.</a:t>
            </a:r>
          </a:p>
        </p:txBody>
      </p:sp>
      <p:sp>
        <p:nvSpPr>
          <p:cNvPr id="46" name="Google Shape;1063;p15">
            <a:extLst>
              <a:ext uri="{FF2B5EF4-FFF2-40B4-BE49-F238E27FC236}">
                <a16:creationId xmlns:a16="http://schemas.microsoft.com/office/drawing/2014/main" id="{1BC71E4C-CF81-BF6D-DA63-F839C2EC5323}"/>
              </a:ext>
            </a:extLst>
          </p:cNvPr>
          <p:cNvSpPr txBox="1"/>
          <p:nvPr/>
        </p:nvSpPr>
        <p:spPr>
          <a:xfrm>
            <a:off x="7506849" y="3860675"/>
            <a:ext cx="4362027" cy="5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Aft>
                <a:spcPts val="2133"/>
              </a:spcAft>
              <a:buSzPts val="1100"/>
            </a:pPr>
            <a:r>
              <a:rPr lang="en-US" b="1" dirty="0">
                <a:latin typeface="Montserrat" panose="00000500000000000000" pitchFamily="2" charset="0"/>
              </a:rPr>
              <a:t>Attracting regional and global customers seeking efficient, cost-effective, and well-connected supply chain solutions. This strategy will drive new customer growth and increased cargo volumes.</a:t>
            </a:r>
            <a:endParaRPr lang="es" b="1" dirty="0">
              <a:solidFill>
                <a:srgbClr val="123D60"/>
              </a:solidFill>
              <a:latin typeface="Montserrat" panose="00000500000000000000" pitchFamily="2" charset="0"/>
              <a:ea typeface="Barlow Semi Condensed Light"/>
              <a:cs typeface="Barlow Semi Condensed Light"/>
              <a:sym typeface="Barlow Semi Condensed Light"/>
            </a:endParaRPr>
          </a:p>
        </p:txBody>
      </p:sp>
      <p:sp>
        <p:nvSpPr>
          <p:cNvPr id="47" name="Google Shape;1064;p15">
            <a:extLst>
              <a:ext uri="{FF2B5EF4-FFF2-40B4-BE49-F238E27FC236}">
                <a16:creationId xmlns:a16="http://schemas.microsoft.com/office/drawing/2014/main" id="{65BB9836-4183-9572-9873-A5C442C5BAF5}"/>
              </a:ext>
            </a:extLst>
          </p:cNvPr>
          <p:cNvSpPr txBox="1"/>
          <p:nvPr/>
        </p:nvSpPr>
        <p:spPr>
          <a:xfrm>
            <a:off x="-47976" y="4697324"/>
            <a:ext cx="5107532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>
              <a:buSzPts val="1400"/>
            </a:pPr>
            <a:r>
              <a:rPr lang="es" sz="1800" b="1" dirty="0">
                <a:solidFill>
                  <a:srgbClr val="F46C68"/>
                </a:solidFill>
                <a:latin typeface="Montserrat" panose="00000500000000000000" pitchFamily="2" charset="0"/>
                <a:ea typeface="Anton"/>
                <a:cs typeface="Anton"/>
                <a:sym typeface="Anton"/>
              </a:rPr>
              <a:t>Targeted commodity and Project cargo</a:t>
            </a:r>
            <a:r>
              <a:rPr lang="es" sz="1867" dirty="0">
                <a:solidFill>
                  <a:srgbClr val="F46C68"/>
                </a:solidFill>
                <a:latin typeface="Anton"/>
                <a:ea typeface="Anton"/>
                <a:cs typeface="Anton"/>
                <a:sym typeface="Anton"/>
              </a:rPr>
              <a:t>.</a:t>
            </a:r>
            <a:endParaRPr sz="1867" dirty="0">
              <a:solidFill>
                <a:srgbClr val="F46C68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48" name="Google Shape;1065;p15">
            <a:extLst>
              <a:ext uri="{FF2B5EF4-FFF2-40B4-BE49-F238E27FC236}">
                <a16:creationId xmlns:a16="http://schemas.microsoft.com/office/drawing/2014/main" id="{6F302EF0-828F-19EC-C2F4-79EBBD2E1DBB}"/>
              </a:ext>
            </a:extLst>
          </p:cNvPr>
          <p:cNvSpPr txBox="1"/>
          <p:nvPr/>
        </p:nvSpPr>
        <p:spPr>
          <a:xfrm>
            <a:off x="195794" y="5259533"/>
            <a:ext cx="4165318" cy="1337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spcAft>
                <a:spcPts val="2133"/>
              </a:spcAft>
              <a:buSzPts val="1100"/>
            </a:pPr>
            <a:r>
              <a:rPr lang="en-US" b="1" dirty="0">
                <a:latin typeface="Montserrat" panose="00000500000000000000" pitchFamily="2" charset="0"/>
                <a:cs typeface="Arial" panose="020B0604020202020204" pitchFamily="34" charset="0"/>
              </a:rPr>
              <a:t>By focusing on these high-impact customers, tender accounts and government projects we can increase container throughput efficiency.</a:t>
            </a:r>
            <a:endParaRPr b="1" dirty="0">
              <a:solidFill>
                <a:srgbClr val="123D60"/>
              </a:solidFill>
              <a:latin typeface="Montserrat" panose="00000500000000000000" pitchFamily="2" charset="0"/>
              <a:ea typeface="Barlow Semi Condensed Light"/>
              <a:cs typeface="Arial" panose="020B0604020202020204" pitchFamily="34" charset="0"/>
              <a:sym typeface="Barlow Semi Condensed Light"/>
            </a:endParaRPr>
          </a:p>
        </p:txBody>
      </p:sp>
      <p:sp>
        <p:nvSpPr>
          <p:cNvPr id="49" name="Google Shape;1069;p15">
            <a:extLst>
              <a:ext uri="{FF2B5EF4-FFF2-40B4-BE49-F238E27FC236}">
                <a16:creationId xmlns:a16="http://schemas.microsoft.com/office/drawing/2014/main" id="{B0611421-E7D1-2126-BDCB-AA57A1D79D5A}"/>
              </a:ext>
            </a:extLst>
          </p:cNvPr>
          <p:cNvSpPr/>
          <p:nvPr/>
        </p:nvSpPr>
        <p:spPr>
          <a:xfrm>
            <a:off x="6221682" y="2341816"/>
            <a:ext cx="45719" cy="521526"/>
          </a:xfrm>
          <a:custGeom>
            <a:avLst/>
            <a:gdLst/>
            <a:ahLst/>
            <a:cxnLst/>
            <a:rect l="l" t="t" r="r" b="b"/>
            <a:pathLst>
              <a:path w="527" h="9800" extrusionOk="0">
                <a:moveTo>
                  <a:pt x="0" y="0"/>
                </a:moveTo>
                <a:lnTo>
                  <a:pt x="0" y="9800"/>
                </a:lnTo>
                <a:lnTo>
                  <a:pt x="527" y="9800"/>
                </a:lnTo>
                <a:lnTo>
                  <a:pt x="527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SzPts val="1400"/>
            </a:pPr>
            <a:endParaRPr sz="1867"/>
          </a:p>
        </p:txBody>
      </p:sp>
      <p:sp>
        <p:nvSpPr>
          <p:cNvPr id="50" name="Google Shape;1070;p15">
            <a:extLst>
              <a:ext uri="{FF2B5EF4-FFF2-40B4-BE49-F238E27FC236}">
                <a16:creationId xmlns:a16="http://schemas.microsoft.com/office/drawing/2014/main" id="{2CF8850B-5CC5-7554-B65B-FAFF680ABC8D}"/>
              </a:ext>
            </a:extLst>
          </p:cNvPr>
          <p:cNvSpPr/>
          <p:nvPr/>
        </p:nvSpPr>
        <p:spPr>
          <a:xfrm>
            <a:off x="5592729" y="2688971"/>
            <a:ext cx="1009716" cy="1131973"/>
          </a:xfrm>
          <a:custGeom>
            <a:avLst/>
            <a:gdLst/>
            <a:ahLst/>
            <a:cxnLst/>
            <a:rect l="l" t="t" r="r" b="b"/>
            <a:pathLst>
              <a:path w="22357" h="25064" extrusionOk="0">
                <a:moveTo>
                  <a:pt x="5639" y="1"/>
                </a:moveTo>
                <a:lnTo>
                  <a:pt x="0" y="25064"/>
                </a:lnTo>
                <a:lnTo>
                  <a:pt x="22356" y="19625"/>
                </a:lnTo>
                <a:lnTo>
                  <a:pt x="18597" y="3234"/>
                </a:lnTo>
                <a:lnTo>
                  <a:pt x="5639" y="1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SzPts val="1400"/>
            </a:pPr>
            <a:endParaRPr sz="1867"/>
          </a:p>
        </p:txBody>
      </p:sp>
      <p:sp>
        <p:nvSpPr>
          <p:cNvPr id="51" name="Google Shape;1071;p15">
            <a:extLst>
              <a:ext uri="{FF2B5EF4-FFF2-40B4-BE49-F238E27FC236}">
                <a16:creationId xmlns:a16="http://schemas.microsoft.com/office/drawing/2014/main" id="{89417911-3941-DABD-4904-06CA8B375741}"/>
              </a:ext>
            </a:extLst>
          </p:cNvPr>
          <p:cNvSpPr/>
          <p:nvPr/>
        </p:nvSpPr>
        <p:spPr>
          <a:xfrm>
            <a:off x="5810062" y="2688971"/>
            <a:ext cx="381495" cy="174376"/>
          </a:xfrm>
          <a:custGeom>
            <a:avLst/>
            <a:gdLst/>
            <a:ahLst/>
            <a:cxnLst/>
            <a:rect l="l" t="t" r="r" b="b"/>
            <a:pathLst>
              <a:path w="8447" h="3861" extrusionOk="0">
                <a:moveTo>
                  <a:pt x="827" y="1"/>
                </a:moveTo>
                <a:lnTo>
                  <a:pt x="0" y="3861"/>
                </a:lnTo>
                <a:lnTo>
                  <a:pt x="0" y="3861"/>
                </a:lnTo>
                <a:lnTo>
                  <a:pt x="827" y="1"/>
                </a:lnTo>
                <a:lnTo>
                  <a:pt x="8447" y="1881"/>
                </a:lnTo>
                <a:lnTo>
                  <a:pt x="8447" y="1881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SzPts val="1400"/>
            </a:pPr>
            <a:endParaRPr sz="1867"/>
          </a:p>
        </p:txBody>
      </p:sp>
      <p:sp>
        <p:nvSpPr>
          <p:cNvPr id="52" name="Google Shape;1072;p15">
            <a:extLst>
              <a:ext uri="{FF2B5EF4-FFF2-40B4-BE49-F238E27FC236}">
                <a16:creationId xmlns:a16="http://schemas.microsoft.com/office/drawing/2014/main" id="{C52186BB-F813-19BB-A399-DCB6BA0FED44}"/>
              </a:ext>
            </a:extLst>
          </p:cNvPr>
          <p:cNvSpPr/>
          <p:nvPr/>
        </p:nvSpPr>
        <p:spPr>
          <a:xfrm>
            <a:off x="5810062" y="2688971"/>
            <a:ext cx="381495" cy="174376"/>
          </a:xfrm>
          <a:custGeom>
            <a:avLst/>
            <a:gdLst/>
            <a:ahLst/>
            <a:cxnLst/>
            <a:rect l="l" t="t" r="r" b="b"/>
            <a:pathLst>
              <a:path w="8447" h="3861" extrusionOk="0">
                <a:moveTo>
                  <a:pt x="827" y="1"/>
                </a:moveTo>
                <a:lnTo>
                  <a:pt x="0" y="3861"/>
                </a:lnTo>
                <a:cubicBezTo>
                  <a:pt x="2807" y="3234"/>
                  <a:pt x="5640" y="2507"/>
                  <a:pt x="8447" y="1881"/>
                </a:cubicBezTo>
                <a:lnTo>
                  <a:pt x="827" y="1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SzPts val="1400"/>
            </a:pPr>
            <a:endParaRPr sz="1867"/>
          </a:p>
        </p:txBody>
      </p:sp>
      <p:sp>
        <p:nvSpPr>
          <p:cNvPr id="53" name="Google Shape;1074;p15">
            <a:extLst>
              <a:ext uri="{FF2B5EF4-FFF2-40B4-BE49-F238E27FC236}">
                <a16:creationId xmlns:a16="http://schemas.microsoft.com/office/drawing/2014/main" id="{E14D5791-6DD0-E5C3-9AFB-F06B2BDC86E7}"/>
              </a:ext>
            </a:extLst>
          </p:cNvPr>
          <p:cNvSpPr/>
          <p:nvPr/>
        </p:nvSpPr>
        <p:spPr>
          <a:xfrm>
            <a:off x="6036428" y="2835034"/>
            <a:ext cx="546792" cy="778796"/>
          </a:xfrm>
          <a:custGeom>
            <a:avLst/>
            <a:gdLst/>
            <a:ahLst/>
            <a:cxnLst/>
            <a:rect l="l" t="t" r="r" b="b"/>
            <a:pathLst>
              <a:path w="12107" h="17244" extrusionOk="0">
                <a:moveTo>
                  <a:pt x="8773" y="0"/>
                </a:moveTo>
                <a:lnTo>
                  <a:pt x="1" y="5439"/>
                </a:lnTo>
                <a:lnTo>
                  <a:pt x="2181" y="17243"/>
                </a:lnTo>
                <a:lnTo>
                  <a:pt x="12106" y="14637"/>
                </a:lnTo>
                <a:lnTo>
                  <a:pt x="8773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SzPts val="1400"/>
            </a:pPr>
            <a:endParaRPr sz="1867"/>
          </a:p>
        </p:txBody>
      </p:sp>
      <p:sp>
        <p:nvSpPr>
          <p:cNvPr id="54" name="Google Shape;1075;p15">
            <a:extLst>
              <a:ext uri="{FF2B5EF4-FFF2-40B4-BE49-F238E27FC236}">
                <a16:creationId xmlns:a16="http://schemas.microsoft.com/office/drawing/2014/main" id="{B5D90026-1CAA-D823-1AA6-FCAD4B1FFE66}"/>
              </a:ext>
            </a:extLst>
          </p:cNvPr>
          <p:cNvSpPr/>
          <p:nvPr/>
        </p:nvSpPr>
        <p:spPr>
          <a:xfrm>
            <a:off x="6036428" y="3080639"/>
            <a:ext cx="98547" cy="533199"/>
          </a:xfrm>
          <a:custGeom>
            <a:avLst/>
            <a:gdLst/>
            <a:ahLst/>
            <a:cxnLst/>
            <a:rect l="l" t="t" r="r" b="b"/>
            <a:pathLst>
              <a:path w="2182" h="11806" extrusionOk="0">
                <a:moveTo>
                  <a:pt x="1" y="1"/>
                </a:moveTo>
                <a:lnTo>
                  <a:pt x="2181" y="11805"/>
                </a:lnTo>
                <a:lnTo>
                  <a:pt x="2181" y="11805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SzPts val="1400"/>
            </a:pPr>
            <a:endParaRPr sz="1867"/>
          </a:p>
        </p:txBody>
      </p:sp>
      <p:sp>
        <p:nvSpPr>
          <p:cNvPr id="55" name="Google Shape;1076;p15">
            <a:extLst>
              <a:ext uri="{FF2B5EF4-FFF2-40B4-BE49-F238E27FC236}">
                <a16:creationId xmlns:a16="http://schemas.microsoft.com/office/drawing/2014/main" id="{17B24781-9731-8D55-4DC5-DAD4BA9A2D35}"/>
              </a:ext>
            </a:extLst>
          </p:cNvPr>
          <p:cNvSpPr/>
          <p:nvPr/>
        </p:nvSpPr>
        <p:spPr>
          <a:xfrm>
            <a:off x="5257649" y="3476824"/>
            <a:ext cx="1674160" cy="1377617"/>
          </a:xfrm>
          <a:custGeom>
            <a:avLst/>
            <a:gdLst/>
            <a:ahLst/>
            <a:cxnLst/>
            <a:rect l="l" t="t" r="r" b="b"/>
            <a:pathLst>
              <a:path w="37069" h="30503" extrusionOk="0">
                <a:moveTo>
                  <a:pt x="31028" y="1"/>
                </a:moveTo>
                <a:lnTo>
                  <a:pt x="4813" y="6893"/>
                </a:lnTo>
                <a:lnTo>
                  <a:pt x="1" y="27871"/>
                </a:lnTo>
                <a:lnTo>
                  <a:pt x="37069" y="30502"/>
                </a:lnTo>
                <a:lnTo>
                  <a:pt x="31028" y="1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SzPts val="1400"/>
            </a:pPr>
            <a:endParaRPr sz="1867"/>
          </a:p>
        </p:txBody>
      </p:sp>
      <p:sp>
        <p:nvSpPr>
          <p:cNvPr id="56" name="Google Shape;1077;p15">
            <a:extLst>
              <a:ext uri="{FF2B5EF4-FFF2-40B4-BE49-F238E27FC236}">
                <a16:creationId xmlns:a16="http://schemas.microsoft.com/office/drawing/2014/main" id="{0F10D584-404B-3D72-8572-FDD23D781A19}"/>
              </a:ext>
            </a:extLst>
          </p:cNvPr>
          <p:cNvSpPr/>
          <p:nvPr/>
        </p:nvSpPr>
        <p:spPr>
          <a:xfrm>
            <a:off x="5427469" y="4108449"/>
            <a:ext cx="613544" cy="524120"/>
          </a:xfrm>
          <a:custGeom>
            <a:avLst/>
            <a:gdLst/>
            <a:ahLst/>
            <a:cxnLst/>
            <a:rect l="l" t="t" r="r" b="b"/>
            <a:pathLst>
              <a:path w="13585" h="11605" extrusionOk="0">
                <a:moveTo>
                  <a:pt x="8973" y="1"/>
                </a:moveTo>
                <a:lnTo>
                  <a:pt x="0" y="9926"/>
                </a:lnTo>
                <a:lnTo>
                  <a:pt x="13584" y="11605"/>
                </a:lnTo>
                <a:lnTo>
                  <a:pt x="8973" y="1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SzPts val="1400"/>
            </a:pPr>
            <a:endParaRPr sz="1867"/>
          </a:p>
        </p:txBody>
      </p:sp>
      <p:sp>
        <p:nvSpPr>
          <p:cNvPr id="57" name="Google Shape;1078;p15">
            <a:extLst>
              <a:ext uri="{FF2B5EF4-FFF2-40B4-BE49-F238E27FC236}">
                <a16:creationId xmlns:a16="http://schemas.microsoft.com/office/drawing/2014/main" id="{7E9A0513-5F5B-DC41-AD75-92C828665D71}"/>
              </a:ext>
            </a:extLst>
          </p:cNvPr>
          <p:cNvSpPr/>
          <p:nvPr/>
        </p:nvSpPr>
        <p:spPr>
          <a:xfrm>
            <a:off x="5328975" y="3783782"/>
            <a:ext cx="527508" cy="768635"/>
          </a:xfrm>
          <a:custGeom>
            <a:avLst/>
            <a:gdLst/>
            <a:ahLst/>
            <a:cxnLst/>
            <a:rect l="l" t="t" r="r" b="b"/>
            <a:pathLst>
              <a:path w="11680" h="17019" extrusionOk="0">
                <a:moveTo>
                  <a:pt x="3760" y="1"/>
                </a:moveTo>
                <a:lnTo>
                  <a:pt x="0" y="16718"/>
                </a:lnTo>
                <a:lnTo>
                  <a:pt x="2707" y="17019"/>
                </a:lnTo>
                <a:lnTo>
                  <a:pt x="11680" y="7094"/>
                </a:lnTo>
                <a:lnTo>
                  <a:pt x="3760" y="1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SzPts val="1400"/>
            </a:pPr>
            <a:endParaRPr sz="1867"/>
          </a:p>
        </p:txBody>
      </p:sp>
      <p:sp>
        <p:nvSpPr>
          <p:cNvPr id="58" name="Google Shape;1079;p15">
            <a:extLst>
              <a:ext uri="{FF2B5EF4-FFF2-40B4-BE49-F238E27FC236}">
                <a16:creationId xmlns:a16="http://schemas.microsoft.com/office/drawing/2014/main" id="{BDF878C9-11F9-A3CD-B365-2B37BDB2E4E7}"/>
              </a:ext>
            </a:extLst>
          </p:cNvPr>
          <p:cNvSpPr/>
          <p:nvPr/>
        </p:nvSpPr>
        <p:spPr>
          <a:xfrm>
            <a:off x="5832689" y="3476824"/>
            <a:ext cx="1075384" cy="1264393"/>
          </a:xfrm>
          <a:custGeom>
            <a:avLst/>
            <a:gdLst/>
            <a:ahLst/>
            <a:cxnLst/>
            <a:rect l="l" t="t" r="r" b="b"/>
            <a:pathLst>
              <a:path w="23811" h="27996" extrusionOk="0">
                <a:moveTo>
                  <a:pt x="18296" y="1"/>
                </a:moveTo>
                <a:lnTo>
                  <a:pt x="1" y="13986"/>
                </a:lnTo>
                <a:lnTo>
                  <a:pt x="4712" y="25590"/>
                </a:lnTo>
                <a:lnTo>
                  <a:pt x="23810" y="27996"/>
                </a:lnTo>
                <a:lnTo>
                  <a:pt x="18296" y="1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SzPts val="1400"/>
            </a:pPr>
            <a:endParaRPr sz="1867"/>
          </a:p>
        </p:txBody>
      </p:sp>
      <p:sp>
        <p:nvSpPr>
          <p:cNvPr id="59" name="Google Shape;1080;p15">
            <a:extLst>
              <a:ext uri="{FF2B5EF4-FFF2-40B4-BE49-F238E27FC236}">
                <a16:creationId xmlns:a16="http://schemas.microsoft.com/office/drawing/2014/main" id="{0F2B9893-2F09-5CBC-4792-CD1121D0A2DD}"/>
              </a:ext>
            </a:extLst>
          </p:cNvPr>
          <p:cNvSpPr/>
          <p:nvPr/>
        </p:nvSpPr>
        <p:spPr>
          <a:xfrm>
            <a:off x="5832690" y="4108449"/>
            <a:ext cx="212855" cy="524120"/>
          </a:xfrm>
          <a:custGeom>
            <a:avLst/>
            <a:gdLst/>
            <a:ahLst/>
            <a:cxnLst/>
            <a:rect l="l" t="t" r="r" b="b"/>
            <a:pathLst>
              <a:path w="4713" h="11605" extrusionOk="0">
                <a:moveTo>
                  <a:pt x="1" y="1"/>
                </a:moveTo>
                <a:lnTo>
                  <a:pt x="4612" y="11605"/>
                </a:lnTo>
                <a:lnTo>
                  <a:pt x="4712" y="11605"/>
                </a:lnTo>
                <a:lnTo>
                  <a:pt x="1" y="1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SzPts val="1400"/>
            </a:pPr>
            <a:endParaRPr sz="1867"/>
          </a:p>
        </p:txBody>
      </p:sp>
      <p:sp>
        <p:nvSpPr>
          <p:cNvPr id="60" name="Google Shape;1081;p15">
            <a:extLst>
              <a:ext uri="{FF2B5EF4-FFF2-40B4-BE49-F238E27FC236}">
                <a16:creationId xmlns:a16="http://schemas.microsoft.com/office/drawing/2014/main" id="{7F2F83EC-B65D-E6DB-CE3C-264C807FEA4B}"/>
              </a:ext>
            </a:extLst>
          </p:cNvPr>
          <p:cNvSpPr/>
          <p:nvPr/>
        </p:nvSpPr>
        <p:spPr>
          <a:xfrm>
            <a:off x="4795840" y="4528435"/>
            <a:ext cx="2494777" cy="1580175"/>
          </a:xfrm>
          <a:custGeom>
            <a:avLst/>
            <a:gdLst/>
            <a:ahLst/>
            <a:cxnLst/>
            <a:rect l="l" t="t" r="r" b="b"/>
            <a:pathLst>
              <a:path w="55239" h="34988" extrusionOk="0">
                <a:moveTo>
                  <a:pt x="9298" y="0"/>
                </a:moveTo>
                <a:lnTo>
                  <a:pt x="0" y="34988"/>
                </a:lnTo>
                <a:lnTo>
                  <a:pt x="55239" y="29875"/>
                </a:lnTo>
                <a:lnTo>
                  <a:pt x="48246" y="4912"/>
                </a:lnTo>
                <a:lnTo>
                  <a:pt x="9298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SzPts val="1400"/>
            </a:pPr>
            <a:endParaRPr sz="1867"/>
          </a:p>
        </p:txBody>
      </p:sp>
      <p:sp>
        <p:nvSpPr>
          <p:cNvPr id="61" name="Google Shape;1082;p15">
            <a:extLst>
              <a:ext uri="{FF2B5EF4-FFF2-40B4-BE49-F238E27FC236}">
                <a16:creationId xmlns:a16="http://schemas.microsoft.com/office/drawing/2014/main" id="{0540EFD1-9438-F674-58CE-5110EBA7DBB2}"/>
              </a:ext>
            </a:extLst>
          </p:cNvPr>
          <p:cNvSpPr/>
          <p:nvPr/>
        </p:nvSpPr>
        <p:spPr>
          <a:xfrm>
            <a:off x="5092391" y="5000449"/>
            <a:ext cx="825224" cy="816147"/>
          </a:xfrm>
          <a:custGeom>
            <a:avLst/>
            <a:gdLst/>
            <a:ahLst/>
            <a:cxnLst/>
            <a:rect l="l" t="t" r="r" b="b"/>
            <a:pathLst>
              <a:path w="18272" h="18071" extrusionOk="0">
                <a:moveTo>
                  <a:pt x="18271" y="0"/>
                </a:moveTo>
                <a:lnTo>
                  <a:pt x="1" y="18070"/>
                </a:lnTo>
                <a:lnTo>
                  <a:pt x="16392" y="14512"/>
                </a:lnTo>
                <a:lnTo>
                  <a:pt x="18271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SzPts val="1400"/>
            </a:pPr>
            <a:endParaRPr sz="1867" dirty="0"/>
          </a:p>
        </p:txBody>
      </p:sp>
      <p:sp>
        <p:nvSpPr>
          <p:cNvPr id="62" name="Google Shape;1083;p15">
            <a:extLst>
              <a:ext uri="{FF2B5EF4-FFF2-40B4-BE49-F238E27FC236}">
                <a16:creationId xmlns:a16="http://schemas.microsoft.com/office/drawing/2014/main" id="{98C7AE44-04CA-2283-A114-8C9C67029FFC}"/>
              </a:ext>
            </a:extLst>
          </p:cNvPr>
          <p:cNvSpPr/>
          <p:nvPr/>
        </p:nvSpPr>
        <p:spPr>
          <a:xfrm>
            <a:off x="5832689" y="4750284"/>
            <a:ext cx="1316467" cy="905569"/>
          </a:xfrm>
          <a:custGeom>
            <a:avLst/>
            <a:gdLst/>
            <a:ahLst/>
            <a:cxnLst/>
            <a:rect l="l" t="t" r="r" b="b"/>
            <a:pathLst>
              <a:path w="29149" h="20051" extrusionOk="0">
                <a:moveTo>
                  <a:pt x="25289" y="0"/>
                </a:moveTo>
                <a:lnTo>
                  <a:pt x="1880" y="5539"/>
                </a:lnTo>
                <a:lnTo>
                  <a:pt x="1" y="20051"/>
                </a:lnTo>
                <a:lnTo>
                  <a:pt x="29149" y="13685"/>
                </a:lnTo>
                <a:lnTo>
                  <a:pt x="25289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SzPts val="1400"/>
            </a:pPr>
            <a:endParaRPr sz="1867"/>
          </a:p>
        </p:txBody>
      </p:sp>
      <p:sp>
        <p:nvSpPr>
          <p:cNvPr id="63" name="Google Shape;1084;p15">
            <a:extLst>
              <a:ext uri="{FF2B5EF4-FFF2-40B4-BE49-F238E27FC236}">
                <a16:creationId xmlns:a16="http://schemas.microsoft.com/office/drawing/2014/main" id="{A9D83486-EFD7-EC73-400E-8960718683B3}"/>
              </a:ext>
            </a:extLst>
          </p:cNvPr>
          <p:cNvSpPr/>
          <p:nvPr/>
        </p:nvSpPr>
        <p:spPr>
          <a:xfrm>
            <a:off x="4861463" y="4528435"/>
            <a:ext cx="1056144" cy="1334576"/>
          </a:xfrm>
          <a:custGeom>
            <a:avLst/>
            <a:gdLst/>
            <a:ahLst/>
            <a:cxnLst/>
            <a:rect l="l" t="t" r="r" b="b"/>
            <a:pathLst>
              <a:path w="23385" h="29550" extrusionOk="0">
                <a:moveTo>
                  <a:pt x="7845" y="0"/>
                </a:moveTo>
                <a:lnTo>
                  <a:pt x="1" y="29549"/>
                </a:lnTo>
                <a:lnTo>
                  <a:pt x="4913" y="28521"/>
                </a:lnTo>
                <a:lnTo>
                  <a:pt x="23384" y="10451"/>
                </a:lnTo>
                <a:lnTo>
                  <a:pt x="7845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SzPts val="1400"/>
            </a:pPr>
            <a:endParaRPr sz="1867"/>
          </a:p>
        </p:txBody>
      </p:sp>
      <p:sp>
        <p:nvSpPr>
          <p:cNvPr id="64" name="Google Shape;1085;p15">
            <a:extLst>
              <a:ext uri="{FF2B5EF4-FFF2-40B4-BE49-F238E27FC236}">
                <a16:creationId xmlns:a16="http://schemas.microsoft.com/office/drawing/2014/main" id="{BE45A2AF-9F60-DA9F-6837-9E37B4E8D517}"/>
              </a:ext>
            </a:extLst>
          </p:cNvPr>
          <p:cNvSpPr/>
          <p:nvPr/>
        </p:nvSpPr>
        <p:spPr>
          <a:xfrm>
            <a:off x="5083360" y="5000449"/>
            <a:ext cx="834257" cy="816147"/>
          </a:xfrm>
          <a:custGeom>
            <a:avLst/>
            <a:gdLst/>
            <a:ahLst/>
            <a:cxnLst/>
            <a:rect l="l" t="t" r="r" b="b"/>
            <a:pathLst>
              <a:path w="18472" h="18071" extrusionOk="0">
                <a:moveTo>
                  <a:pt x="18471" y="0"/>
                </a:moveTo>
                <a:lnTo>
                  <a:pt x="0" y="18070"/>
                </a:lnTo>
                <a:lnTo>
                  <a:pt x="201" y="18070"/>
                </a:lnTo>
                <a:lnTo>
                  <a:pt x="18471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SzPts val="1400"/>
            </a:pPr>
            <a:endParaRPr sz="1867"/>
          </a:p>
        </p:txBody>
      </p:sp>
      <p:sp>
        <p:nvSpPr>
          <p:cNvPr id="65" name="Google Shape;1086;p15">
            <a:extLst>
              <a:ext uri="{FF2B5EF4-FFF2-40B4-BE49-F238E27FC236}">
                <a16:creationId xmlns:a16="http://schemas.microsoft.com/office/drawing/2014/main" id="{B01F0722-B8A7-BF8E-7810-CF31B3F3DAD5}"/>
              </a:ext>
            </a:extLst>
          </p:cNvPr>
          <p:cNvSpPr/>
          <p:nvPr/>
        </p:nvSpPr>
        <p:spPr>
          <a:xfrm>
            <a:off x="4484518" y="5349076"/>
            <a:ext cx="3221500" cy="1447382"/>
          </a:xfrm>
          <a:custGeom>
            <a:avLst/>
            <a:gdLst/>
            <a:ahLst/>
            <a:cxnLst/>
            <a:rect l="l" t="t" r="r" b="b"/>
            <a:pathLst>
              <a:path w="71330" h="33410" extrusionOk="0">
                <a:moveTo>
                  <a:pt x="60878" y="1"/>
                </a:moveTo>
                <a:lnTo>
                  <a:pt x="6668" y="11805"/>
                </a:lnTo>
                <a:lnTo>
                  <a:pt x="1" y="33409"/>
                </a:lnTo>
                <a:lnTo>
                  <a:pt x="71330" y="33409"/>
                </a:lnTo>
                <a:lnTo>
                  <a:pt x="60878" y="1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SzPts val="1400"/>
            </a:pPr>
            <a:endParaRPr sz="1867" dirty="0"/>
          </a:p>
        </p:txBody>
      </p:sp>
      <p:sp>
        <p:nvSpPr>
          <p:cNvPr id="66" name="Google Shape;1087;p15">
            <a:extLst>
              <a:ext uri="{FF2B5EF4-FFF2-40B4-BE49-F238E27FC236}">
                <a16:creationId xmlns:a16="http://schemas.microsoft.com/office/drawing/2014/main" id="{6EB344C7-36B6-4C53-F107-3D1120C4D118}"/>
              </a:ext>
            </a:extLst>
          </p:cNvPr>
          <p:cNvSpPr/>
          <p:nvPr/>
        </p:nvSpPr>
        <p:spPr>
          <a:xfrm>
            <a:off x="5854685" y="2193252"/>
            <a:ext cx="421786" cy="297670"/>
          </a:xfrm>
          <a:custGeom>
            <a:avLst/>
            <a:gdLst/>
            <a:ahLst/>
            <a:cxnLst/>
            <a:rect l="l" t="t" r="r" b="b"/>
            <a:pathLst>
              <a:path w="6367" h="4386" extrusionOk="0">
                <a:moveTo>
                  <a:pt x="6366" y="0"/>
                </a:moveTo>
                <a:lnTo>
                  <a:pt x="0" y="2080"/>
                </a:lnTo>
                <a:lnTo>
                  <a:pt x="6366" y="4386"/>
                </a:lnTo>
                <a:lnTo>
                  <a:pt x="6366" y="0"/>
                </a:lnTo>
                <a:close/>
              </a:path>
            </a:pathLst>
          </a:custGeom>
          <a:solidFill>
            <a:srgbClr val="F46C6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SzPts val="1400"/>
            </a:pPr>
            <a:endParaRPr sz="1867"/>
          </a:p>
        </p:txBody>
      </p:sp>
      <p:sp>
        <p:nvSpPr>
          <p:cNvPr id="67" name="Google Shape;1088;p15">
            <a:extLst>
              <a:ext uri="{FF2B5EF4-FFF2-40B4-BE49-F238E27FC236}">
                <a16:creationId xmlns:a16="http://schemas.microsoft.com/office/drawing/2014/main" id="{792D46C6-A537-4192-9223-73F73D40FBF2}"/>
              </a:ext>
            </a:extLst>
          </p:cNvPr>
          <p:cNvSpPr/>
          <p:nvPr/>
        </p:nvSpPr>
        <p:spPr>
          <a:xfrm>
            <a:off x="6134932" y="2438850"/>
            <a:ext cx="141541" cy="52073"/>
          </a:xfrm>
          <a:custGeom>
            <a:avLst/>
            <a:gdLst/>
            <a:ahLst/>
            <a:cxnLst/>
            <a:rect l="l" t="t" r="r" b="b"/>
            <a:pathLst>
              <a:path w="3134" h="1153" extrusionOk="0">
                <a:moveTo>
                  <a:pt x="2933" y="1053"/>
                </a:moveTo>
                <a:lnTo>
                  <a:pt x="2933" y="1053"/>
                </a:lnTo>
                <a:lnTo>
                  <a:pt x="3133" y="1153"/>
                </a:lnTo>
                <a:close/>
                <a:moveTo>
                  <a:pt x="0" y="0"/>
                </a:moveTo>
                <a:lnTo>
                  <a:pt x="0" y="0"/>
                </a:lnTo>
                <a:lnTo>
                  <a:pt x="2406" y="852"/>
                </a:lnTo>
                <a:lnTo>
                  <a:pt x="2406" y="852"/>
                </a:lnTo>
                <a:close/>
              </a:path>
            </a:pathLst>
          </a:custGeom>
          <a:solidFill>
            <a:srgbClr val="98D3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SzPts val="1400"/>
            </a:pPr>
            <a:endParaRPr sz="1867"/>
          </a:p>
        </p:txBody>
      </p:sp>
      <p:sp>
        <p:nvSpPr>
          <p:cNvPr id="68" name="Google Shape;1089;p15">
            <a:extLst>
              <a:ext uri="{FF2B5EF4-FFF2-40B4-BE49-F238E27FC236}">
                <a16:creationId xmlns:a16="http://schemas.microsoft.com/office/drawing/2014/main" id="{0EAE5A77-CAF5-32A9-BCC3-16162993ADDA}"/>
              </a:ext>
            </a:extLst>
          </p:cNvPr>
          <p:cNvSpPr/>
          <p:nvPr/>
        </p:nvSpPr>
        <p:spPr>
          <a:xfrm>
            <a:off x="6243600" y="2477331"/>
            <a:ext cx="23801" cy="9077"/>
          </a:xfrm>
          <a:custGeom>
            <a:avLst/>
            <a:gdLst/>
            <a:ahLst/>
            <a:cxnLst/>
            <a:rect l="l" t="t" r="r" b="b"/>
            <a:pathLst>
              <a:path w="527" h="201" extrusionOk="0">
                <a:moveTo>
                  <a:pt x="0" y="0"/>
                </a:moveTo>
                <a:lnTo>
                  <a:pt x="0" y="0"/>
                </a:lnTo>
                <a:lnTo>
                  <a:pt x="527" y="201"/>
                </a:lnTo>
                <a:lnTo>
                  <a:pt x="527" y="201"/>
                </a:lnTo>
                <a:close/>
              </a:path>
            </a:pathLst>
          </a:custGeom>
          <a:solidFill>
            <a:srgbClr val="052C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SzPts val="1400"/>
            </a:pPr>
            <a:endParaRPr sz="1867"/>
          </a:p>
        </p:txBody>
      </p:sp>
      <p:sp>
        <p:nvSpPr>
          <p:cNvPr id="69" name="Google Shape;1090;p15">
            <a:extLst>
              <a:ext uri="{FF2B5EF4-FFF2-40B4-BE49-F238E27FC236}">
                <a16:creationId xmlns:a16="http://schemas.microsoft.com/office/drawing/2014/main" id="{7F360450-307C-0D1F-5D0D-6228F0DFF23C}"/>
              </a:ext>
            </a:extLst>
          </p:cNvPr>
          <p:cNvSpPr/>
          <p:nvPr/>
        </p:nvSpPr>
        <p:spPr>
          <a:xfrm>
            <a:off x="6134932" y="2292834"/>
            <a:ext cx="141541" cy="198087"/>
          </a:xfrm>
          <a:custGeom>
            <a:avLst/>
            <a:gdLst/>
            <a:ahLst/>
            <a:cxnLst/>
            <a:rect l="l" t="t" r="r" b="b"/>
            <a:pathLst>
              <a:path w="3134" h="4386" extrusionOk="0">
                <a:moveTo>
                  <a:pt x="3133" y="0"/>
                </a:moveTo>
                <a:lnTo>
                  <a:pt x="0" y="3233"/>
                </a:lnTo>
                <a:lnTo>
                  <a:pt x="2406" y="4085"/>
                </a:lnTo>
                <a:lnTo>
                  <a:pt x="2933" y="4286"/>
                </a:lnTo>
                <a:lnTo>
                  <a:pt x="3133" y="4386"/>
                </a:lnTo>
                <a:lnTo>
                  <a:pt x="3133" y="0"/>
                </a:lnTo>
                <a:close/>
              </a:path>
            </a:pathLst>
          </a:custGeom>
          <a:solidFill>
            <a:srgbClr val="F46C6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SzPts val="1400"/>
            </a:pPr>
            <a:endParaRPr sz="1867"/>
          </a:p>
        </p:txBody>
      </p:sp>
      <p:sp>
        <p:nvSpPr>
          <p:cNvPr id="70" name="Google Shape;1091;p15">
            <a:extLst>
              <a:ext uri="{FF2B5EF4-FFF2-40B4-BE49-F238E27FC236}">
                <a16:creationId xmlns:a16="http://schemas.microsoft.com/office/drawing/2014/main" id="{84DDB22E-01E1-314D-258F-53E2DF40D666}"/>
              </a:ext>
            </a:extLst>
          </p:cNvPr>
          <p:cNvSpPr/>
          <p:nvPr/>
        </p:nvSpPr>
        <p:spPr>
          <a:xfrm>
            <a:off x="5527058" y="5349075"/>
            <a:ext cx="1706993" cy="1447383"/>
          </a:xfrm>
          <a:custGeom>
            <a:avLst/>
            <a:gdLst/>
            <a:ahLst/>
            <a:cxnLst/>
            <a:rect l="l" t="t" r="r" b="b"/>
            <a:pathLst>
              <a:path w="37796" h="33410" extrusionOk="0">
                <a:moveTo>
                  <a:pt x="37795" y="1"/>
                </a:moveTo>
                <a:lnTo>
                  <a:pt x="1" y="18271"/>
                </a:lnTo>
                <a:lnTo>
                  <a:pt x="24838" y="33409"/>
                </a:lnTo>
                <a:lnTo>
                  <a:pt x="37795" y="1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SzPts val="1400"/>
            </a:pPr>
            <a:endParaRPr sz="1867"/>
          </a:p>
        </p:txBody>
      </p:sp>
      <p:sp>
        <p:nvSpPr>
          <p:cNvPr id="71" name="Google Shape;1092;p15">
            <a:extLst>
              <a:ext uri="{FF2B5EF4-FFF2-40B4-BE49-F238E27FC236}">
                <a16:creationId xmlns:a16="http://schemas.microsoft.com/office/drawing/2014/main" id="{8B3D68F9-FC5C-E650-72E2-7C54CE608D1F}"/>
              </a:ext>
            </a:extLst>
          </p:cNvPr>
          <p:cNvSpPr/>
          <p:nvPr/>
        </p:nvSpPr>
        <p:spPr>
          <a:xfrm>
            <a:off x="4579608" y="5882245"/>
            <a:ext cx="947461" cy="914214"/>
          </a:xfrm>
          <a:custGeom>
            <a:avLst/>
            <a:gdLst/>
            <a:ahLst/>
            <a:cxnLst/>
            <a:rect l="l" t="t" r="r" b="b"/>
            <a:pathLst>
              <a:path w="23084" h="21605" extrusionOk="0">
                <a:moveTo>
                  <a:pt x="6668" y="0"/>
                </a:moveTo>
                <a:lnTo>
                  <a:pt x="1" y="21604"/>
                </a:lnTo>
                <a:lnTo>
                  <a:pt x="23084" y="6466"/>
                </a:lnTo>
                <a:lnTo>
                  <a:pt x="6668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SzPts val="1400"/>
            </a:pPr>
            <a:endParaRPr sz="1867"/>
          </a:p>
        </p:txBody>
      </p:sp>
      <p:sp>
        <p:nvSpPr>
          <p:cNvPr id="72" name="Google Shape;1093;p15">
            <a:extLst>
              <a:ext uri="{FF2B5EF4-FFF2-40B4-BE49-F238E27FC236}">
                <a16:creationId xmlns:a16="http://schemas.microsoft.com/office/drawing/2014/main" id="{441C52AB-86CF-8844-F23B-35C019402743}"/>
              </a:ext>
            </a:extLst>
          </p:cNvPr>
          <p:cNvSpPr/>
          <p:nvPr/>
        </p:nvSpPr>
        <p:spPr>
          <a:xfrm>
            <a:off x="7234066" y="5349075"/>
            <a:ext cx="472047" cy="1508907"/>
          </a:xfrm>
          <a:custGeom>
            <a:avLst/>
            <a:gdLst/>
            <a:ahLst/>
            <a:cxnLst/>
            <a:rect l="l" t="t" r="r" b="b"/>
            <a:pathLst>
              <a:path w="10452" h="33410" extrusionOk="0">
                <a:moveTo>
                  <a:pt x="0" y="1"/>
                </a:moveTo>
                <a:lnTo>
                  <a:pt x="0" y="1"/>
                </a:lnTo>
                <a:lnTo>
                  <a:pt x="10452" y="33409"/>
                </a:lnTo>
                <a:close/>
              </a:path>
            </a:pathLst>
          </a:custGeom>
          <a:solidFill>
            <a:srgbClr val="7AC7D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SzPts val="1400"/>
            </a:pPr>
            <a:endParaRPr sz="1867"/>
          </a:p>
        </p:txBody>
      </p:sp>
      <p:sp>
        <p:nvSpPr>
          <p:cNvPr id="73" name="Google Shape;1094;p15">
            <a:extLst>
              <a:ext uri="{FF2B5EF4-FFF2-40B4-BE49-F238E27FC236}">
                <a16:creationId xmlns:a16="http://schemas.microsoft.com/office/drawing/2014/main" id="{1BEF3DA6-E614-E417-B973-CD5A01545B8B}"/>
              </a:ext>
            </a:extLst>
          </p:cNvPr>
          <p:cNvSpPr/>
          <p:nvPr/>
        </p:nvSpPr>
        <p:spPr>
          <a:xfrm>
            <a:off x="5600107" y="5219712"/>
            <a:ext cx="1057273" cy="1508907"/>
          </a:xfrm>
          <a:custGeom>
            <a:avLst/>
            <a:gdLst/>
            <a:ahLst/>
            <a:cxnLst/>
            <a:rect l="l" t="t" r="r" b="b"/>
            <a:pathLst>
              <a:path w="23410" h="33410" extrusionOk="0">
                <a:moveTo>
                  <a:pt x="12958" y="1"/>
                </a:moveTo>
                <a:lnTo>
                  <a:pt x="1" y="33409"/>
                </a:lnTo>
                <a:lnTo>
                  <a:pt x="23410" y="33409"/>
                </a:lnTo>
                <a:lnTo>
                  <a:pt x="12958" y="1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SzPts val="1400"/>
            </a:pPr>
            <a:endParaRPr sz="1867"/>
          </a:p>
        </p:txBody>
      </p:sp>
      <p:cxnSp>
        <p:nvCxnSpPr>
          <p:cNvPr id="74" name="Google Shape;1095;p15">
            <a:extLst>
              <a:ext uri="{FF2B5EF4-FFF2-40B4-BE49-F238E27FC236}">
                <a16:creationId xmlns:a16="http://schemas.microsoft.com/office/drawing/2014/main" id="{D6AA016E-0E73-2B65-B19B-A5F10B876526}"/>
              </a:ext>
            </a:extLst>
          </p:cNvPr>
          <p:cNvCxnSpPr/>
          <p:nvPr/>
        </p:nvCxnSpPr>
        <p:spPr>
          <a:xfrm>
            <a:off x="3875900" y="5259533"/>
            <a:ext cx="1375200" cy="0"/>
          </a:xfrm>
          <a:prstGeom prst="straightConnector1">
            <a:avLst/>
          </a:prstGeom>
          <a:noFill/>
          <a:ln w="19050" cap="flat" cmpd="sng">
            <a:solidFill>
              <a:srgbClr val="14466F"/>
            </a:solidFill>
            <a:prstDash val="solid"/>
            <a:round/>
            <a:headEnd type="oval" w="med" len="med"/>
            <a:tailEnd type="none" w="sm" len="sm"/>
          </a:ln>
        </p:spPr>
      </p:cxnSp>
      <p:cxnSp>
        <p:nvCxnSpPr>
          <p:cNvPr id="75" name="Google Shape;1096;p15">
            <a:extLst>
              <a:ext uri="{FF2B5EF4-FFF2-40B4-BE49-F238E27FC236}">
                <a16:creationId xmlns:a16="http://schemas.microsoft.com/office/drawing/2014/main" id="{48DA9F1B-3FCE-AAC4-F6E9-68E6B47BFB15}"/>
              </a:ext>
            </a:extLst>
          </p:cNvPr>
          <p:cNvCxnSpPr>
            <a:cxnSpLocks/>
          </p:cNvCxnSpPr>
          <p:nvPr/>
        </p:nvCxnSpPr>
        <p:spPr>
          <a:xfrm>
            <a:off x="5002100" y="3368867"/>
            <a:ext cx="852584" cy="0"/>
          </a:xfrm>
          <a:prstGeom prst="straightConnector1">
            <a:avLst/>
          </a:prstGeom>
          <a:noFill/>
          <a:ln w="19050" cap="flat" cmpd="sng">
            <a:solidFill>
              <a:srgbClr val="1C6098"/>
            </a:solidFill>
            <a:prstDash val="solid"/>
            <a:round/>
            <a:headEnd type="oval" w="med" len="med"/>
            <a:tailEnd type="none" w="sm" len="sm"/>
          </a:ln>
        </p:spPr>
      </p:cxnSp>
      <p:cxnSp>
        <p:nvCxnSpPr>
          <p:cNvPr id="76" name="Google Shape;1097;p15">
            <a:extLst>
              <a:ext uri="{FF2B5EF4-FFF2-40B4-BE49-F238E27FC236}">
                <a16:creationId xmlns:a16="http://schemas.microsoft.com/office/drawing/2014/main" id="{3074770D-BF39-D343-81A0-58F508E2F0DA}"/>
              </a:ext>
            </a:extLst>
          </p:cNvPr>
          <p:cNvCxnSpPr/>
          <p:nvPr/>
        </p:nvCxnSpPr>
        <p:spPr>
          <a:xfrm>
            <a:off x="7287700" y="5783767"/>
            <a:ext cx="1030800" cy="0"/>
          </a:xfrm>
          <a:prstGeom prst="straightConnector1">
            <a:avLst/>
          </a:prstGeom>
          <a:noFill/>
          <a:ln w="19050" cap="flat" cmpd="sng">
            <a:solidFill>
              <a:srgbClr val="123D60"/>
            </a:solidFill>
            <a:prstDash val="solid"/>
            <a:round/>
            <a:headEnd type="none" w="sm" len="sm"/>
            <a:tailEnd type="oval" w="med" len="med"/>
          </a:ln>
        </p:spPr>
      </p:cxnSp>
      <p:cxnSp>
        <p:nvCxnSpPr>
          <p:cNvPr id="77" name="Google Shape;1098;p15">
            <a:extLst>
              <a:ext uri="{FF2B5EF4-FFF2-40B4-BE49-F238E27FC236}">
                <a16:creationId xmlns:a16="http://schemas.microsoft.com/office/drawing/2014/main" id="{94082B8A-8C51-FCB1-8C7E-413057500398}"/>
              </a:ext>
            </a:extLst>
          </p:cNvPr>
          <p:cNvCxnSpPr/>
          <p:nvPr/>
        </p:nvCxnSpPr>
        <p:spPr>
          <a:xfrm>
            <a:off x="6497033" y="4168100"/>
            <a:ext cx="910800" cy="0"/>
          </a:xfrm>
          <a:prstGeom prst="straightConnector1">
            <a:avLst/>
          </a:prstGeom>
          <a:noFill/>
          <a:ln w="19050" cap="flat" cmpd="sng">
            <a:solidFill>
              <a:srgbClr val="185384"/>
            </a:solidFill>
            <a:prstDash val="solid"/>
            <a:round/>
            <a:headEnd type="none" w="sm" len="sm"/>
            <a:tailEnd type="oval" w="med" len="med"/>
          </a:ln>
        </p:spPr>
      </p:cxnSp>
      <p:sp>
        <p:nvSpPr>
          <p:cNvPr id="78" name="Google Shape;1066;p15">
            <a:extLst>
              <a:ext uri="{FF2B5EF4-FFF2-40B4-BE49-F238E27FC236}">
                <a16:creationId xmlns:a16="http://schemas.microsoft.com/office/drawing/2014/main" id="{DF5CF5FF-50B3-8A0A-B47B-96D683A1A007}"/>
              </a:ext>
            </a:extLst>
          </p:cNvPr>
          <p:cNvSpPr txBox="1"/>
          <p:nvPr/>
        </p:nvSpPr>
        <p:spPr>
          <a:xfrm>
            <a:off x="8564116" y="5162997"/>
            <a:ext cx="3489338" cy="2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800" b="1" i="0" u="none" strike="noStrike" cap="none" dirty="0">
                <a:solidFill>
                  <a:srgbClr val="F46C68"/>
                </a:solidFill>
                <a:latin typeface="Montserrat" panose="00000500000000000000" pitchFamily="2" charset="0"/>
                <a:ea typeface="Anton"/>
                <a:cs typeface="Anton"/>
                <a:sym typeface="Anton"/>
              </a:rPr>
              <a:t>Long term customer partnership.</a:t>
            </a:r>
            <a:endParaRPr sz="1800" b="1" i="0" u="none" strike="noStrike" cap="none" dirty="0">
              <a:solidFill>
                <a:srgbClr val="F46C68"/>
              </a:solidFill>
              <a:latin typeface="Montserrat" panose="00000500000000000000" pitchFamily="2" charset="0"/>
              <a:ea typeface="Anton"/>
              <a:cs typeface="Anton"/>
              <a:sym typeface="Anton"/>
            </a:endParaRPr>
          </a:p>
        </p:txBody>
      </p:sp>
      <p:sp>
        <p:nvSpPr>
          <p:cNvPr id="79" name="CuadroTexto 78">
            <a:extLst>
              <a:ext uri="{FF2B5EF4-FFF2-40B4-BE49-F238E27FC236}">
                <a16:creationId xmlns:a16="http://schemas.microsoft.com/office/drawing/2014/main" id="{3314CBC4-1140-E2B7-E5BB-2A454562FE11}"/>
              </a:ext>
            </a:extLst>
          </p:cNvPr>
          <p:cNvSpPr txBox="1"/>
          <p:nvPr/>
        </p:nvSpPr>
        <p:spPr>
          <a:xfrm>
            <a:off x="488315" y="2276261"/>
            <a:ext cx="50313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SzPts val="1400"/>
            </a:pPr>
            <a:r>
              <a:rPr lang="es-MX" sz="1800" b="1" dirty="0" err="1">
                <a:solidFill>
                  <a:srgbClr val="F46C68"/>
                </a:solidFill>
                <a:latin typeface="Montserrat" panose="00000500000000000000" pitchFamily="2" charset="0"/>
                <a:ea typeface="Anton"/>
                <a:cs typeface="Anton"/>
                <a:sym typeface="Anton"/>
              </a:rPr>
              <a:t>Secure</a:t>
            </a:r>
            <a:r>
              <a:rPr lang="es-MX" sz="1800" b="1" dirty="0">
                <a:solidFill>
                  <a:srgbClr val="F46C68"/>
                </a:solidFill>
                <a:latin typeface="Montserrat" panose="00000500000000000000" pitchFamily="2" charset="0"/>
                <a:ea typeface="Anton"/>
                <a:cs typeface="Anton"/>
                <a:sym typeface="Anton"/>
              </a:rPr>
              <a:t> NVOCC, MTA </a:t>
            </a:r>
            <a:r>
              <a:rPr lang="es-MX" sz="1800" b="1" dirty="0" err="1">
                <a:solidFill>
                  <a:srgbClr val="F46C68"/>
                </a:solidFill>
                <a:latin typeface="Montserrat" panose="00000500000000000000" pitchFamily="2" charset="0"/>
                <a:ea typeface="Anton"/>
                <a:cs typeface="Anton"/>
                <a:sym typeface="Anton"/>
              </a:rPr>
              <a:t>customers</a:t>
            </a:r>
            <a:r>
              <a:rPr lang="es-MX" sz="1800" b="1" dirty="0">
                <a:solidFill>
                  <a:srgbClr val="F46C68"/>
                </a:solidFill>
                <a:latin typeface="Montserrat" panose="00000500000000000000" pitchFamily="2" charset="0"/>
                <a:ea typeface="Anton"/>
                <a:cs typeface="Anton"/>
                <a:sym typeface="Anton"/>
              </a:rPr>
              <a:t> and Direct </a:t>
            </a:r>
            <a:r>
              <a:rPr lang="es-MX" sz="1800" b="1" dirty="0" err="1">
                <a:solidFill>
                  <a:srgbClr val="F46C68"/>
                </a:solidFill>
                <a:latin typeface="Montserrat" panose="00000500000000000000" pitchFamily="2" charset="0"/>
                <a:ea typeface="Anton"/>
                <a:cs typeface="Anton"/>
                <a:sym typeface="Anton"/>
              </a:rPr>
              <a:t>shipments</a:t>
            </a:r>
            <a:r>
              <a:rPr lang="es-MX" sz="1800" b="1" dirty="0">
                <a:solidFill>
                  <a:srgbClr val="F46C68"/>
                </a:solidFill>
                <a:latin typeface="Montserrat" panose="00000500000000000000" pitchFamily="2" charset="0"/>
                <a:ea typeface="Anton"/>
                <a:cs typeface="Anton"/>
                <a:sym typeface="Anton"/>
              </a:rPr>
              <a:t> </a:t>
            </a:r>
            <a:r>
              <a:rPr lang="es-MX" sz="1800" b="1" dirty="0" err="1">
                <a:solidFill>
                  <a:srgbClr val="F46C68"/>
                </a:solidFill>
                <a:latin typeface="Montserrat" panose="00000500000000000000" pitchFamily="2" charset="0"/>
                <a:ea typeface="Anton"/>
                <a:cs typeface="Anton"/>
                <a:sym typeface="Anton"/>
              </a:rPr>
              <a:t>including</a:t>
            </a:r>
            <a:r>
              <a:rPr lang="es-MX" sz="1800" b="1" dirty="0">
                <a:solidFill>
                  <a:srgbClr val="F46C68"/>
                </a:solidFill>
                <a:latin typeface="Montserrat" panose="00000500000000000000" pitchFamily="2" charset="0"/>
                <a:ea typeface="Anton"/>
                <a:cs typeface="Anton"/>
                <a:sym typeface="Anton"/>
              </a:rPr>
              <a:t> </a:t>
            </a:r>
            <a:r>
              <a:rPr lang="es-MX" sz="1800" b="1" dirty="0" err="1">
                <a:solidFill>
                  <a:srgbClr val="F46C68"/>
                </a:solidFill>
                <a:latin typeface="Montserrat" panose="00000500000000000000" pitchFamily="2" charset="0"/>
                <a:ea typeface="Anton"/>
                <a:cs typeface="Anton"/>
                <a:sym typeface="Anton"/>
              </a:rPr>
              <a:t>long-haul</a:t>
            </a:r>
            <a:r>
              <a:rPr lang="es-MX" sz="1800" b="1" dirty="0">
                <a:solidFill>
                  <a:srgbClr val="F46C68"/>
                </a:solidFill>
                <a:latin typeface="Montserrat" panose="00000500000000000000" pitchFamily="2" charset="0"/>
                <a:ea typeface="Anton"/>
                <a:cs typeface="Anton"/>
                <a:sym typeface="Anton"/>
              </a:rPr>
              <a:t> </a:t>
            </a:r>
            <a:r>
              <a:rPr lang="es-MX" sz="1800" b="1" dirty="0" err="1">
                <a:solidFill>
                  <a:srgbClr val="F46C68"/>
                </a:solidFill>
                <a:latin typeface="Montserrat" panose="00000500000000000000" pitchFamily="2" charset="0"/>
                <a:ea typeface="Anton"/>
                <a:cs typeface="Anton"/>
                <a:sym typeface="Anton"/>
              </a:rPr>
              <a:t>cargoes</a:t>
            </a:r>
            <a:r>
              <a:rPr lang="es-MX" sz="1800" b="1" dirty="0">
                <a:solidFill>
                  <a:srgbClr val="F46C68"/>
                </a:solidFill>
                <a:latin typeface="Montserrat" panose="00000500000000000000" pitchFamily="2" charset="0"/>
                <a:ea typeface="Anton"/>
                <a:cs typeface="Anton"/>
                <a:sym typeface="Anton"/>
              </a:rPr>
              <a:t>.</a:t>
            </a:r>
            <a:endParaRPr lang="es-PA" sz="1800" b="1" dirty="0">
              <a:solidFill>
                <a:srgbClr val="F46C68"/>
              </a:solidFill>
              <a:latin typeface="Montserrat" panose="00000500000000000000" pitchFamily="2" charset="0"/>
              <a:ea typeface="Anton"/>
              <a:cs typeface="Anton"/>
              <a:sym typeface="Anton"/>
            </a:endParaRPr>
          </a:p>
        </p:txBody>
      </p:sp>
      <p:sp>
        <p:nvSpPr>
          <p:cNvPr id="80" name="Google Shape;1067;p15">
            <a:extLst>
              <a:ext uri="{FF2B5EF4-FFF2-40B4-BE49-F238E27FC236}">
                <a16:creationId xmlns:a16="http://schemas.microsoft.com/office/drawing/2014/main" id="{5E8C819A-F126-5D9F-0E47-0048565CCFEB}"/>
              </a:ext>
            </a:extLst>
          </p:cNvPr>
          <p:cNvSpPr txBox="1"/>
          <p:nvPr/>
        </p:nvSpPr>
        <p:spPr>
          <a:xfrm>
            <a:off x="8385694" y="5694584"/>
            <a:ext cx="3750063" cy="5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Char char="•"/>
            </a:pPr>
            <a:r>
              <a:rPr lang="en-US" b="1" i="0" u="none" strike="noStrike" cap="none" dirty="0">
                <a:solidFill>
                  <a:schemeClr val="tx1"/>
                </a:solidFill>
                <a:latin typeface="Montserrat" panose="00000500000000000000" pitchFamily="2" charset="0"/>
                <a:ea typeface="Barlow Semi Condensed Light"/>
                <a:cs typeface="Barlow Semi Condensed Light"/>
                <a:sym typeface="Barlow Semi Condensed Light"/>
              </a:rPr>
              <a:t>Move from transactional relationship to strategic alliances.</a:t>
            </a: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Montserrat" panose="00000500000000000000" pitchFamily="2" charset="0"/>
                <a:ea typeface="Barlow Semi Condensed Light"/>
                <a:cs typeface="Barlow Semi Condensed Light"/>
                <a:sym typeface="Barlow Semi Condensed Light"/>
              </a:rPr>
              <a:t>Collaborates with loyal customers on growth initiatives.</a:t>
            </a:r>
            <a:endParaRPr lang="en-US" b="1" i="0" u="none" strike="noStrike" cap="none" dirty="0">
              <a:solidFill>
                <a:schemeClr val="tx1"/>
              </a:solidFill>
              <a:latin typeface="Montserrat" panose="00000500000000000000" pitchFamily="2" charset="0"/>
              <a:ea typeface="Barlow Semi Condensed Light"/>
              <a:cs typeface="Barlow Semi Condensed Light"/>
              <a:sym typeface="Barlow Semi Condensed Light"/>
            </a:endParaRPr>
          </a:p>
          <a:p>
            <a:pPr>
              <a:spcBef>
                <a:spcPts val="2133"/>
              </a:spcBef>
              <a:buSzPts val="1000"/>
            </a:pPr>
            <a:endParaRPr sz="1333" dirty="0">
              <a:solidFill>
                <a:srgbClr val="123D60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>
              <a:spcBef>
                <a:spcPts val="2133"/>
              </a:spcBef>
              <a:spcAft>
                <a:spcPts val="2133"/>
              </a:spcAft>
              <a:buSzPts val="1000"/>
            </a:pPr>
            <a:endParaRPr sz="1333" dirty="0">
              <a:solidFill>
                <a:srgbClr val="123D60"/>
              </a:solidFill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val="3887602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>
          <a:extLst>
            <a:ext uri="{FF2B5EF4-FFF2-40B4-BE49-F238E27FC236}">
              <a16:creationId xmlns:a16="http://schemas.microsoft.com/office/drawing/2014/main" id="{A8783368-4D35-38A6-FCB8-FA569325AA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" descr="image.png">
            <a:extLst>
              <a:ext uri="{FF2B5EF4-FFF2-40B4-BE49-F238E27FC236}">
                <a16:creationId xmlns:a16="http://schemas.microsoft.com/office/drawing/2014/main" id="{17B1368C-5F34-A094-C0CD-1A2A5254249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57018"/>
            <a:ext cx="12172950" cy="4360583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">
            <a:extLst>
              <a:ext uri="{FF2B5EF4-FFF2-40B4-BE49-F238E27FC236}">
                <a16:creationId xmlns:a16="http://schemas.microsoft.com/office/drawing/2014/main" id="{9EEB7347-12C0-F8A2-DBD3-94F602D44CCB}"/>
              </a:ext>
            </a:extLst>
          </p:cNvPr>
          <p:cNvSpPr txBox="1"/>
          <p:nvPr/>
        </p:nvSpPr>
        <p:spPr>
          <a:xfrm>
            <a:off x="571500" y="381000"/>
            <a:ext cx="11601450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None/>
              <a:tabLst/>
              <a:defRPr/>
            </a:pPr>
            <a:r>
              <a:rPr kumimoji="0" lang="en-US" sz="3150" b="1" i="0" u="none" strike="noStrike" kern="0" cap="none" spc="0" normalizeH="0" baseline="0" noProof="0" dirty="0">
                <a:ln>
                  <a:noFill/>
                </a:ln>
                <a:solidFill>
                  <a:srgbClr val="004B24"/>
                </a:solidFill>
                <a:effectLst/>
                <a:uLnTx/>
                <a:uFillTx/>
                <a:latin typeface="Montserrat"/>
                <a:cs typeface="Arial"/>
                <a:sym typeface="Montserrat"/>
              </a:rPr>
              <a:t>LONG TERM CUSTOMER PARTNERSHIP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">
            <a:extLst>
              <a:ext uri="{FF2B5EF4-FFF2-40B4-BE49-F238E27FC236}">
                <a16:creationId xmlns:a16="http://schemas.microsoft.com/office/drawing/2014/main" id="{A559020C-A52E-8168-ECB2-772CB9B27DAC}"/>
              </a:ext>
            </a:extLst>
          </p:cNvPr>
          <p:cNvSpPr/>
          <p:nvPr/>
        </p:nvSpPr>
        <p:spPr>
          <a:xfrm>
            <a:off x="571500" y="971550"/>
            <a:ext cx="11049000" cy="28575"/>
          </a:xfrm>
          <a:prstGeom prst="rect">
            <a:avLst/>
          </a:prstGeom>
          <a:solidFill>
            <a:srgbClr val="009B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Freeform 4">
            <a:extLst>
              <a:ext uri="{FF2B5EF4-FFF2-40B4-BE49-F238E27FC236}">
                <a16:creationId xmlns:a16="http://schemas.microsoft.com/office/drawing/2014/main" id="{886CADAB-9527-0102-5E9A-520A620185A9}"/>
              </a:ext>
            </a:extLst>
          </p:cNvPr>
          <p:cNvSpPr/>
          <p:nvPr/>
        </p:nvSpPr>
        <p:spPr>
          <a:xfrm rot="19297364">
            <a:off x="2744318" y="3669731"/>
            <a:ext cx="2125889" cy="2261137"/>
          </a:xfrm>
          <a:custGeom>
            <a:avLst/>
            <a:gdLst/>
            <a:ahLst/>
            <a:cxnLst/>
            <a:rect l="l" t="t" r="r" b="b"/>
            <a:pathLst>
              <a:path w="2718594" h="2926080">
                <a:moveTo>
                  <a:pt x="0" y="0"/>
                </a:moveTo>
                <a:lnTo>
                  <a:pt x="2718595" y="0"/>
                </a:lnTo>
                <a:lnTo>
                  <a:pt x="2718595" y="2926080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8">
            <a:extLst>
              <a:ext uri="{FF2B5EF4-FFF2-40B4-BE49-F238E27FC236}">
                <a16:creationId xmlns:a16="http://schemas.microsoft.com/office/drawing/2014/main" id="{133D834A-5AA0-55FF-FAD5-A97F5ACF0E5A}"/>
              </a:ext>
            </a:extLst>
          </p:cNvPr>
          <p:cNvSpPr/>
          <p:nvPr/>
        </p:nvSpPr>
        <p:spPr>
          <a:xfrm>
            <a:off x="294442" y="4336472"/>
            <a:ext cx="559066" cy="559066"/>
          </a:xfrm>
          <a:custGeom>
            <a:avLst/>
            <a:gdLst/>
            <a:ahLst/>
            <a:cxnLst/>
            <a:rect l="l" t="t" r="r" b="b"/>
            <a:pathLst>
              <a:path w="596337" h="596337">
                <a:moveTo>
                  <a:pt x="0" y="0"/>
                </a:moveTo>
                <a:lnTo>
                  <a:pt x="596337" y="0"/>
                </a:lnTo>
                <a:lnTo>
                  <a:pt x="596337" y="596338"/>
                </a:lnTo>
                <a:lnTo>
                  <a:pt x="0" y="59633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9" name="Freeform 12">
            <a:extLst>
              <a:ext uri="{FF2B5EF4-FFF2-40B4-BE49-F238E27FC236}">
                <a16:creationId xmlns:a16="http://schemas.microsoft.com/office/drawing/2014/main" id="{510C2854-D59D-A1E8-3143-CE945EE20C05}"/>
              </a:ext>
            </a:extLst>
          </p:cNvPr>
          <p:cNvSpPr/>
          <p:nvPr/>
        </p:nvSpPr>
        <p:spPr>
          <a:xfrm>
            <a:off x="507891" y="3157618"/>
            <a:ext cx="675353" cy="648381"/>
          </a:xfrm>
          <a:custGeom>
            <a:avLst/>
            <a:gdLst/>
            <a:ahLst/>
            <a:cxnLst/>
            <a:rect l="l" t="t" r="r" b="b"/>
            <a:pathLst>
              <a:path w="720377" h="691606">
                <a:moveTo>
                  <a:pt x="0" y="0"/>
                </a:moveTo>
                <a:lnTo>
                  <a:pt x="720377" y="0"/>
                </a:lnTo>
                <a:lnTo>
                  <a:pt x="720377" y="691606"/>
                </a:lnTo>
                <a:lnTo>
                  <a:pt x="0" y="69160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40" name="AutoShape 13">
            <a:extLst>
              <a:ext uri="{FF2B5EF4-FFF2-40B4-BE49-F238E27FC236}">
                <a16:creationId xmlns:a16="http://schemas.microsoft.com/office/drawing/2014/main" id="{23E471CF-A89C-A685-2F46-8BB31352E64D}"/>
              </a:ext>
            </a:extLst>
          </p:cNvPr>
          <p:cNvSpPr/>
          <p:nvPr/>
        </p:nvSpPr>
        <p:spPr>
          <a:xfrm rot="19800001">
            <a:off x="659907" y="3977895"/>
            <a:ext cx="1071624" cy="0"/>
          </a:xfrm>
          <a:prstGeom prst="line">
            <a:avLst/>
          </a:prstGeom>
          <a:ln w="28575" cap="flat">
            <a:solidFill>
              <a:srgbClr val="0C6980"/>
            </a:solidFill>
            <a:prstDash val="solid"/>
            <a:headEnd type="oval" w="lg" len="lg"/>
            <a:tailEnd type="oval" w="lg" len="lg"/>
          </a:ln>
        </p:spPr>
      </p:sp>
      <p:sp>
        <p:nvSpPr>
          <p:cNvPr id="41" name="Freeform 14">
            <a:extLst>
              <a:ext uri="{FF2B5EF4-FFF2-40B4-BE49-F238E27FC236}">
                <a16:creationId xmlns:a16="http://schemas.microsoft.com/office/drawing/2014/main" id="{A45B3D79-9803-71A8-712C-0E0F9DA0A346}"/>
              </a:ext>
            </a:extLst>
          </p:cNvPr>
          <p:cNvSpPr/>
          <p:nvPr/>
        </p:nvSpPr>
        <p:spPr>
          <a:xfrm>
            <a:off x="1751623" y="3201132"/>
            <a:ext cx="559066" cy="559066"/>
          </a:xfrm>
          <a:custGeom>
            <a:avLst/>
            <a:gdLst/>
            <a:ahLst/>
            <a:cxnLst/>
            <a:rect l="l" t="t" r="r" b="b"/>
            <a:pathLst>
              <a:path w="596337" h="596337">
                <a:moveTo>
                  <a:pt x="0" y="0"/>
                </a:moveTo>
                <a:lnTo>
                  <a:pt x="596338" y="0"/>
                </a:lnTo>
                <a:lnTo>
                  <a:pt x="596338" y="596338"/>
                </a:lnTo>
                <a:lnTo>
                  <a:pt x="0" y="59633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42" name="Freeform 15">
            <a:extLst>
              <a:ext uri="{FF2B5EF4-FFF2-40B4-BE49-F238E27FC236}">
                <a16:creationId xmlns:a16="http://schemas.microsoft.com/office/drawing/2014/main" id="{08082D84-C2F7-AF08-26B8-11ABC208F616}"/>
              </a:ext>
            </a:extLst>
          </p:cNvPr>
          <p:cNvSpPr/>
          <p:nvPr/>
        </p:nvSpPr>
        <p:spPr>
          <a:xfrm>
            <a:off x="97307" y="2399413"/>
            <a:ext cx="559066" cy="559066"/>
          </a:xfrm>
          <a:custGeom>
            <a:avLst/>
            <a:gdLst/>
            <a:ahLst/>
            <a:cxnLst/>
            <a:rect l="l" t="t" r="r" b="b"/>
            <a:pathLst>
              <a:path w="596337" h="596337">
                <a:moveTo>
                  <a:pt x="0" y="0"/>
                </a:moveTo>
                <a:lnTo>
                  <a:pt x="596337" y="0"/>
                </a:lnTo>
                <a:lnTo>
                  <a:pt x="596337" y="596337"/>
                </a:lnTo>
                <a:lnTo>
                  <a:pt x="0" y="59633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43" name="Freeform 16">
            <a:extLst>
              <a:ext uri="{FF2B5EF4-FFF2-40B4-BE49-F238E27FC236}">
                <a16:creationId xmlns:a16="http://schemas.microsoft.com/office/drawing/2014/main" id="{2331DDFB-B88A-2678-0FF3-7BD12195711D}"/>
              </a:ext>
            </a:extLst>
          </p:cNvPr>
          <p:cNvSpPr/>
          <p:nvPr/>
        </p:nvSpPr>
        <p:spPr>
          <a:xfrm>
            <a:off x="2562462" y="1847573"/>
            <a:ext cx="559066" cy="559066"/>
          </a:xfrm>
          <a:custGeom>
            <a:avLst/>
            <a:gdLst/>
            <a:ahLst/>
            <a:cxnLst/>
            <a:rect l="l" t="t" r="r" b="b"/>
            <a:pathLst>
              <a:path w="596337" h="596337">
                <a:moveTo>
                  <a:pt x="0" y="0"/>
                </a:moveTo>
                <a:lnTo>
                  <a:pt x="596337" y="0"/>
                </a:lnTo>
                <a:lnTo>
                  <a:pt x="596337" y="596337"/>
                </a:lnTo>
                <a:lnTo>
                  <a:pt x="0" y="59633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46" name="AutoShape 19">
            <a:extLst>
              <a:ext uri="{FF2B5EF4-FFF2-40B4-BE49-F238E27FC236}">
                <a16:creationId xmlns:a16="http://schemas.microsoft.com/office/drawing/2014/main" id="{8731D56B-8F4C-C591-4EFD-09C6D6236A6E}"/>
              </a:ext>
            </a:extLst>
          </p:cNvPr>
          <p:cNvSpPr/>
          <p:nvPr/>
        </p:nvSpPr>
        <p:spPr>
          <a:xfrm rot="12364919">
            <a:off x="712781" y="3094206"/>
            <a:ext cx="934000" cy="0"/>
          </a:xfrm>
          <a:prstGeom prst="line">
            <a:avLst/>
          </a:prstGeom>
          <a:ln w="28575" cap="flat">
            <a:solidFill>
              <a:srgbClr val="0C6980"/>
            </a:solidFill>
            <a:prstDash val="solid"/>
            <a:headEnd type="oval" w="lg" len="lg"/>
            <a:tailEnd type="oval" w="lg" len="lg"/>
          </a:ln>
        </p:spPr>
      </p:sp>
      <p:sp>
        <p:nvSpPr>
          <p:cNvPr id="48" name="AutoShape 21">
            <a:extLst>
              <a:ext uri="{FF2B5EF4-FFF2-40B4-BE49-F238E27FC236}">
                <a16:creationId xmlns:a16="http://schemas.microsoft.com/office/drawing/2014/main" id="{29845B7A-FDE9-C87D-4939-5D0CB1E93BD0}"/>
              </a:ext>
            </a:extLst>
          </p:cNvPr>
          <p:cNvSpPr/>
          <p:nvPr/>
        </p:nvSpPr>
        <p:spPr>
          <a:xfrm rot="10240678">
            <a:off x="796667" y="2328423"/>
            <a:ext cx="1636991" cy="0"/>
          </a:xfrm>
          <a:prstGeom prst="line">
            <a:avLst/>
          </a:prstGeom>
          <a:ln w="28575" cap="flat">
            <a:solidFill>
              <a:srgbClr val="0C6980"/>
            </a:solidFill>
            <a:prstDash val="solid"/>
            <a:headEnd type="oval" w="lg" len="lg"/>
            <a:tailEnd type="oval" w="lg" len="lg"/>
          </a:ln>
        </p:spPr>
      </p:sp>
      <p:sp>
        <p:nvSpPr>
          <p:cNvPr id="51" name="TextBox 25">
            <a:extLst>
              <a:ext uri="{FF2B5EF4-FFF2-40B4-BE49-F238E27FC236}">
                <a16:creationId xmlns:a16="http://schemas.microsoft.com/office/drawing/2014/main" id="{1379294E-8D90-72E8-4801-A4DC3299CE7B}"/>
              </a:ext>
            </a:extLst>
          </p:cNvPr>
          <p:cNvSpPr txBox="1"/>
          <p:nvPr/>
        </p:nvSpPr>
        <p:spPr>
          <a:xfrm>
            <a:off x="337706" y="4400686"/>
            <a:ext cx="457216" cy="3867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857250" rtl="0" eaLnBrk="1" fontAlgn="auto" latinLnBrk="0" hangingPunct="1">
              <a:lnSpc>
                <a:spcPts val="332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372" b="1" i="0" u="none" strike="noStrike" kern="1200" cap="none" spc="0" normalizeH="0" baseline="0" noProof="0" dirty="0">
                <a:ln>
                  <a:noFill/>
                </a:ln>
                <a:solidFill>
                  <a:srgbClr val="FDFDFD"/>
                </a:solidFill>
                <a:effectLst/>
                <a:uLnTx/>
                <a:uFillTx/>
                <a:latin typeface="Barlow Bold"/>
                <a:ea typeface="Barlow Bold"/>
                <a:cs typeface="Barlow Bold"/>
                <a:sym typeface="Barlow Bold"/>
              </a:rPr>
              <a:t>01</a:t>
            </a:r>
          </a:p>
        </p:txBody>
      </p:sp>
      <p:sp>
        <p:nvSpPr>
          <p:cNvPr id="52" name="TextBox 26">
            <a:extLst>
              <a:ext uri="{FF2B5EF4-FFF2-40B4-BE49-F238E27FC236}">
                <a16:creationId xmlns:a16="http://schemas.microsoft.com/office/drawing/2014/main" id="{353C0E6C-374F-1134-0896-8131A53B100C}"/>
              </a:ext>
            </a:extLst>
          </p:cNvPr>
          <p:cNvSpPr txBox="1"/>
          <p:nvPr/>
        </p:nvSpPr>
        <p:spPr>
          <a:xfrm>
            <a:off x="1795353" y="3269686"/>
            <a:ext cx="457216" cy="3867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857250" rtl="0" eaLnBrk="1" fontAlgn="auto" latinLnBrk="0" hangingPunct="1">
              <a:lnSpc>
                <a:spcPts val="332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372" b="1" i="0" u="none" strike="noStrike" kern="1200" cap="none" spc="0" normalizeH="0" baseline="0" noProof="0" dirty="0">
                <a:ln>
                  <a:noFill/>
                </a:ln>
                <a:solidFill>
                  <a:srgbClr val="FDFDFD"/>
                </a:solidFill>
                <a:effectLst/>
                <a:uLnTx/>
                <a:uFillTx/>
                <a:latin typeface="Barlow Bold"/>
                <a:ea typeface="Barlow Bold"/>
                <a:cs typeface="Barlow Bold"/>
                <a:sym typeface="Barlow Bold"/>
              </a:rPr>
              <a:t>02</a:t>
            </a:r>
          </a:p>
        </p:txBody>
      </p:sp>
      <p:sp>
        <p:nvSpPr>
          <p:cNvPr id="53" name="TextBox 27">
            <a:extLst>
              <a:ext uri="{FF2B5EF4-FFF2-40B4-BE49-F238E27FC236}">
                <a16:creationId xmlns:a16="http://schemas.microsoft.com/office/drawing/2014/main" id="{1366F754-A13A-8D54-3E1F-D1CED4737321}"/>
              </a:ext>
            </a:extLst>
          </p:cNvPr>
          <p:cNvSpPr txBox="1"/>
          <p:nvPr/>
        </p:nvSpPr>
        <p:spPr>
          <a:xfrm>
            <a:off x="148232" y="2469184"/>
            <a:ext cx="457216" cy="3867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857250" rtl="0" eaLnBrk="1" fontAlgn="auto" latinLnBrk="0" hangingPunct="1">
              <a:lnSpc>
                <a:spcPts val="332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372" b="1" i="0" u="none" strike="noStrike" kern="1200" cap="none" spc="0" normalizeH="0" baseline="0" noProof="0" dirty="0">
                <a:ln>
                  <a:noFill/>
                </a:ln>
                <a:solidFill>
                  <a:srgbClr val="FDFDFD"/>
                </a:solidFill>
                <a:effectLst/>
                <a:uLnTx/>
                <a:uFillTx/>
                <a:latin typeface="Barlow Bold"/>
                <a:ea typeface="Barlow Bold"/>
                <a:cs typeface="Barlow Bold"/>
                <a:sym typeface="Barlow Bold"/>
              </a:rPr>
              <a:t>03</a:t>
            </a:r>
          </a:p>
        </p:txBody>
      </p:sp>
      <p:sp>
        <p:nvSpPr>
          <p:cNvPr id="54" name="TextBox 28">
            <a:extLst>
              <a:ext uri="{FF2B5EF4-FFF2-40B4-BE49-F238E27FC236}">
                <a16:creationId xmlns:a16="http://schemas.microsoft.com/office/drawing/2014/main" id="{CF13D29D-E25C-0D4D-2F41-BCA1925C8C7D}"/>
              </a:ext>
            </a:extLst>
          </p:cNvPr>
          <p:cNvSpPr txBox="1"/>
          <p:nvPr/>
        </p:nvSpPr>
        <p:spPr>
          <a:xfrm>
            <a:off x="2613387" y="1888595"/>
            <a:ext cx="457216" cy="3867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857250" rtl="0" eaLnBrk="1" fontAlgn="auto" latinLnBrk="0" hangingPunct="1">
              <a:lnSpc>
                <a:spcPts val="332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372" b="1" i="0" u="none" strike="noStrike" kern="1200" cap="none" spc="0" normalizeH="0" baseline="0" noProof="0" dirty="0">
                <a:ln>
                  <a:noFill/>
                </a:ln>
                <a:solidFill>
                  <a:srgbClr val="FDFDFD"/>
                </a:solidFill>
                <a:effectLst/>
                <a:uLnTx/>
                <a:uFillTx/>
                <a:latin typeface="Barlow Bold"/>
                <a:ea typeface="Barlow Bold"/>
                <a:cs typeface="Barlow Bold"/>
                <a:sym typeface="Barlow Bold"/>
              </a:rPr>
              <a:t>04</a:t>
            </a:r>
          </a:p>
        </p:txBody>
      </p:sp>
      <p:sp>
        <p:nvSpPr>
          <p:cNvPr id="57" name="TextBox 31">
            <a:extLst>
              <a:ext uri="{FF2B5EF4-FFF2-40B4-BE49-F238E27FC236}">
                <a16:creationId xmlns:a16="http://schemas.microsoft.com/office/drawing/2014/main" id="{383EE3A3-753B-4C52-8730-171FA1EA5E57}"/>
              </a:ext>
            </a:extLst>
          </p:cNvPr>
          <p:cNvSpPr txBox="1"/>
          <p:nvPr/>
        </p:nvSpPr>
        <p:spPr>
          <a:xfrm>
            <a:off x="122438" y="1651811"/>
            <a:ext cx="1708727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857250" rtl="0" eaLnBrk="1" fontAlgn="auto" latinLnBrk="0" hangingPunct="1">
              <a:lnSpc>
                <a:spcPts val="157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Bold"/>
                <a:ea typeface="Montserrat Bold"/>
                <a:cs typeface="Montserrat Bold"/>
                <a:sym typeface="Montserrat Bold"/>
              </a:rPr>
              <a:t>Sales Leads and BIZ cooperation with other offices.</a:t>
            </a:r>
          </a:p>
        </p:txBody>
      </p:sp>
      <p:sp>
        <p:nvSpPr>
          <p:cNvPr id="58" name="TextBox 32">
            <a:extLst>
              <a:ext uri="{FF2B5EF4-FFF2-40B4-BE49-F238E27FC236}">
                <a16:creationId xmlns:a16="http://schemas.microsoft.com/office/drawing/2014/main" id="{14C5E9B2-8042-8A87-6961-B26F475A1F62}"/>
              </a:ext>
            </a:extLst>
          </p:cNvPr>
          <p:cNvSpPr txBox="1"/>
          <p:nvPr/>
        </p:nvSpPr>
        <p:spPr>
          <a:xfrm>
            <a:off x="128443" y="5002388"/>
            <a:ext cx="2134554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857250" rtl="0" eaLnBrk="1" fontAlgn="auto" latinLnBrk="0" hangingPunct="1">
              <a:lnSpc>
                <a:spcPts val="157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Bold"/>
                <a:ea typeface="Montserrat Bold"/>
                <a:cs typeface="Montserrat Bold"/>
                <a:sym typeface="Montserrat Bold"/>
              </a:rPr>
              <a:t>Promotion of premium services including Smart reefers.</a:t>
            </a:r>
          </a:p>
        </p:txBody>
      </p:sp>
      <p:sp>
        <p:nvSpPr>
          <p:cNvPr id="59" name="TextBox 33">
            <a:extLst>
              <a:ext uri="{FF2B5EF4-FFF2-40B4-BE49-F238E27FC236}">
                <a16:creationId xmlns:a16="http://schemas.microsoft.com/office/drawing/2014/main" id="{6D75DC5E-D75C-E3E1-FA6A-0B8E0DDBE28C}"/>
              </a:ext>
            </a:extLst>
          </p:cNvPr>
          <p:cNvSpPr txBox="1"/>
          <p:nvPr/>
        </p:nvSpPr>
        <p:spPr>
          <a:xfrm>
            <a:off x="1407225" y="3950308"/>
            <a:ext cx="1977707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857250" rtl="0" eaLnBrk="1" fontAlgn="auto" latinLnBrk="0" hangingPunct="1">
              <a:lnSpc>
                <a:spcPts val="157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Bold"/>
                <a:ea typeface="Montserrat Bold"/>
                <a:cs typeface="Montserrat Bold"/>
                <a:sym typeface="Montserrat Bold"/>
              </a:rPr>
              <a:t>Digitalization of services such as Electronic Release and ACH express</a:t>
            </a:r>
            <a:r>
              <a:rPr kumimoji="0" lang="en-US" sz="112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Bold"/>
                <a:ea typeface="Montserrat Bold"/>
                <a:cs typeface="Montserrat Bold"/>
                <a:sym typeface="Montserrat Bold"/>
              </a:rPr>
              <a:t>. </a:t>
            </a:r>
          </a:p>
        </p:txBody>
      </p:sp>
      <p:sp>
        <p:nvSpPr>
          <p:cNvPr id="62" name="TextBox 36">
            <a:extLst>
              <a:ext uri="{FF2B5EF4-FFF2-40B4-BE49-F238E27FC236}">
                <a16:creationId xmlns:a16="http://schemas.microsoft.com/office/drawing/2014/main" id="{E02ED95C-F6E7-393B-4ADF-29227F397BE6}"/>
              </a:ext>
            </a:extLst>
          </p:cNvPr>
          <p:cNvSpPr txBox="1"/>
          <p:nvPr/>
        </p:nvSpPr>
        <p:spPr>
          <a:xfrm>
            <a:off x="2239243" y="2473222"/>
            <a:ext cx="2078706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857250" rtl="0" eaLnBrk="1" fontAlgn="auto" latinLnBrk="0" hangingPunct="1">
              <a:lnSpc>
                <a:spcPts val="157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Bold"/>
                <a:ea typeface="Montserrat Bold"/>
                <a:cs typeface="Montserrat Bold"/>
                <a:sym typeface="Montserrat Bold"/>
              </a:rPr>
              <a:t>Strategic commercial trips to the country’s interior.</a:t>
            </a:r>
          </a:p>
        </p:txBody>
      </p:sp>
      <p:sp>
        <p:nvSpPr>
          <p:cNvPr id="69" name="Freeform 23">
            <a:extLst>
              <a:ext uri="{FF2B5EF4-FFF2-40B4-BE49-F238E27FC236}">
                <a16:creationId xmlns:a16="http://schemas.microsoft.com/office/drawing/2014/main" id="{CC6C8EA7-3770-6B0C-8A4B-2AA5B39AA1B1}"/>
              </a:ext>
            </a:extLst>
          </p:cNvPr>
          <p:cNvSpPr/>
          <p:nvPr/>
        </p:nvSpPr>
        <p:spPr>
          <a:xfrm>
            <a:off x="4131401" y="3062262"/>
            <a:ext cx="961400" cy="418318"/>
          </a:xfrm>
          <a:custGeom>
            <a:avLst/>
            <a:gdLst/>
            <a:ahLst/>
            <a:cxnLst/>
            <a:rect l="l" t="t" r="r" b="b"/>
            <a:pathLst>
              <a:path w="3047221" h="1396181">
                <a:moveTo>
                  <a:pt x="0" y="0"/>
                </a:moveTo>
                <a:lnTo>
                  <a:pt x="3047221" y="0"/>
                </a:lnTo>
                <a:lnTo>
                  <a:pt x="3047221" y="1396181"/>
                </a:lnTo>
                <a:lnTo>
                  <a:pt x="0" y="139618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PA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0" name="Freeform 23">
            <a:extLst>
              <a:ext uri="{FF2B5EF4-FFF2-40B4-BE49-F238E27FC236}">
                <a16:creationId xmlns:a16="http://schemas.microsoft.com/office/drawing/2014/main" id="{A86F9895-EE96-4DC9-46DE-F0C5D8159ACA}"/>
              </a:ext>
            </a:extLst>
          </p:cNvPr>
          <p:cNvSpPr/>
          <p:nvPr/>
        </p:nvSpPr>
        <p:spPr>
          <a:xfrm>
            <a:off x="2768360" y="3067092"/>
            <a:ext cx="793897" cy="405188"/>
          </a:xfrm>
          <a:custGeom>
            <a:avLst/>
            <a:gdLst/>
            <a:ahLst/>
            <a:cxnLst/>
            <a:rect l="l" t="t" r="r" b="b"/>
            <a:pathLst>
              <a:path w="3047221" h="1396181">
                <a:moveTo>
                  <a:pt x="0" y="0"/>
                </a:moveTo>
                <a:lnTo>
                  <a:pt x="3047221" y="0"/>
                </a:lnTo>
                <a:lnTo>
                  <a:pt x="3047221" y="1396181"/>
                </a:lnTo>
                <a:lnTo>
                  <a:pt x="0" y="139618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PA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" name="Freeform 3">
            <a:extLst>
              <a:ext uri="{FF2B5EF4-FFF2-40B4-BE49-F238E27FC236}">
                <a16:creationId xmlns:a16="http://schemas.microsoft.com/office/drawing/2014/main" id="{C3B7BA1C-2A04-1D8C-A3AF-7B688F8EE65F}"/>
              </a:ext>
            </a:extLst>
          </p:cNvPr>
          <p:cNvSpPr/>
          <p:nvPr/>
        </p:nvSpPr>
        <p:spPr>
          <a:xfrm>
            <a:off x="2074487" y="6090342"/>
            <a:ext cx="3475320" cy="743682"/>
          </a:xfrm>
          <a:custGeom>
            <a:avLst/>
            <a:gdLst/>
            <a:ahLst/>
            <a:cxnLst/>
            <a:rect l="l" t="t" r="r" b="b"/>
            <a:pathLst>
              <a:path w="4272158" h="3588613">
                <a:moveTo>
                  <a:pt x="0" y="0"/>
                </a:moveTo>
                <a:lnTo>
                  <a:pt x="4272159" y="0"/>
                </a:lnTo>
                <a:lnTo>
                  <a:pt x="4272159" y="3588613"/>
                </a:lnTo>
                <a:lnTo>
                  <a:pt x="0" y="358861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72" name="Freeform 5">
            <a:extLst>
              <a:ext uri="{FF2B5EF4-FFF2-40B4-BE49-F238E27FC236}">
                <a16:creationId xmlns:a16="http://schemas.microsoft.com/office/drawing/2014/main" id="{26496959-7EBC-CF68-E874-BD5E0AFAD242}"/>
              </a:ext>
            </a:extLst>
          </p:cNvPr>
          <p:cNvSpPr/>
          <p:nvPr/>
        </p:nvSpPr>
        <p:spPr>
          <a:xfrm>
            <a:off x="2502116" y="5730976"/>
            <a:ext cx="1282333" cy="1058743"/>
          </a:xfrm>
          <a:custGeom>
            <a:avLst/>
            <a:gdLst/>
            <a:ahLst/>
            <a:cxnLst/>
            <a:rect l="l" t="t" r="r" b="b"/>
            <a:pathLst>
              <a:path w="2157953" h="1507870">
                <a:moveTo>
                  <a:pt x="0" y="0"/>
                </a:moveTo>
                <a:lnTo>
                  <a:pt x="2157953" y="0"/>
                </a:lnTo>
                <a:lnTo>
                  <a:pt x="2157953" y="1507870"/>
                </a:lnTo>
                <a:lnTo>
                  <a:pt x="0" y="150787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73" name="Freeform 5">
            <a:extLst>
              <a:ext uri="{FF2B5EF4-FFF2-40B4-BE49-F238E27FC236}">
                <a16:creationId xmlns:a16="http://schemas.microsoft.com/office/drawing/2014/main" id="{A98032D8-8372-96C0-7957-564C85527F07}"/>
              </a:ext>
            </a:extLst>
          </p:cNvPr>
          <p:cNvSpPr/>
          <p:nvPr/>
        </p:nvSpPr>
        <p:spPr>
          <a:xfrm>
            <a:off x="3839771" y="5730975"/>
            <a:ext cx="1267642" cy="1058743"/>
          </a:xfrm>
          <a:custGeom>
            <a:avLst/>
            <a:gdLst/>
            <a:ahLst/>
            <a:cxnLst/>
            <a:rect l="l" t="t" r="r" b="b"/>
            <a:pathLst>
              <a:path w="2157953" h="1507870">
                <a:moveTo>
                  <a:pt x="0" y="0"/>
                </a:moveTo>
                <a:lnTo>
                  <a:pt x="2157953" y="0"/>
                </a:lnTo>
                <a:lnTo>
                  <a:pt x="2157953" y="1507870"/>
                </a:lnTo>
                <a:lnTo>
                  <a:pt x="0" y="150787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pic>
        <p:nvPicPr>
          <p:cNvPr id="1026" name="Picture 2" descr="Nine characteristics of great teamwork">
            <a:extLst>
              <a:ext uri="{FF2B5EF4-FFF2-40B4-BE49-F238E27FC236}">
                <a16:creationId xmlns:a16="http://schemas.microsoft.com/office/drawing/2014/main" id="{14088980-748F-60C3-2749-AB156F910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7973" y="1090886"/>
            <a:ext cx="1485648" cy="90430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265CE02-8224-9CF4-CD77-74561E08DFE3}"/>
              </a:ext>
            </a:extLst>
          </p:cNvPr>
          <p:cNvSpPr txBox="1"/>
          <p:nvPr/>
        </p:nvSpPr>
        <p:spPr>
          <a:xfrm>
            <a:off x="4473591" y="3669012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Bold"/>
                <a:ea typeface="Montserrat Bold"/>
                <a:cs typeface="Montserrat Bold"/>
                <a:sym typeface="Montserrat Bold"/>
              </a:rPr>
              <a:t>UMS</a:t>
            </a:r>
            <a:endParaRPr kumimoji="0" lang="es-PA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5" name="CuadroTexto 84">
            <a:extLst>
              <a:ext uri="{FF2B5EF4-FFF2-40B4-BE49-F238E27FC236}">
                <a16:creationId xmlns:a16="http://schemas.microsoft.com/office/drawing/2014/main" id="{6BF27166-F44E-8219-3727-C28BC1F4CC91}"/>
              </a:ext>
            </a:extLst>
          </p:cNvPr>
          <p:cNvSpPr txBox="1"/>
          <p:nvPr/>
        </p:nvSpPr>
        <p:spPr>
          <a:xfrm>
            <a:off x="800917" y="4178322"/>
            <a:ext cx="6128326" cy="436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79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ora"/>
                <a:ea typeface="Lora"/>
                <a:cs typeface="Lora"/>
                <a:sym typeface="Lora"/>
              </a:rPr>
              <a:t>UMS</a:t>
            </a: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CD602B62-BF65-2D5F-F47C-2D6481A47346}"/>
              </a:ext>
            </a:extLst>
          </p:cNvPr>
          <p:cNvGrpSpPr/>
          <p:nvPr/>
        </p:nvGrpSpPr>
        <p:grpSpPr>
          <a:xfrm>
            <a:off x="6379781" y="1847573"/>
            <a:ext cx="2153234" cy="1850436"/>
            <a:chOff x="0" y="0"/>
            <a:chExt cx="812800" cy="6985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8B29EB0C-90B0-2BE1-E2E7-CA7672ABF0CB}"/>
                </a:ext>
              </a:extLst>
            </p:cNvPr>
            <p:cNvSpPr/>
            <p:nvPr/>
          </p:nvSpPr>
          <p:spPr>
            <a:xfrm>
              <a:off x="4849" y="0"/>
              <a:ext cx="803101" cy="698500"/>
            </a:xfrm>
            <a:custGeom>
              <a:avLst/>
              <a:gdLst/>
              <a:ahLst/>
              <a:cxnLst/>
              <a:rect l="l" t="t" r="r" b="b"/>
              <a:pathLst>
                <a:path w="803101" h="698500">
                  <a:moveTo>
                    <a:pt x="798910" y="364789"/>
                  </a:moveTo>
                  <a:lnTo>
                    <a:pt x="613792" y="682961"/>
                  </a:lnTo>
                  <a:cubicBezTo>
                    <a:pt x="608194" y="692582"/>
                    <a:pt x="597904" y="698500"/>
                    <a:pt x="586774" y="698500"/>
                  </a:cubicBezTo>
                  <a:lnTo>
                    <a:pt x="216328" y="698500"/>
                  </a:lnTo>
                  <a:cubicBezTo>
                    <a:pt x="205198" y="698500"/>
                    <a:pt x="194908" y="692582"/>
                    <a:pt x="189310" y="682961"/>
                  </a:cubicBezTo>
                  <a:lnTo>
                    <a:pt x="4192" y="364789"/>
                  </a:lnTo>
                  <a:cubicBezTo>
                    <a:pt x="-1397" y="355183"/>
                    <a:pt x="-1397" y="343317"/>
                    <a:pt x="4192" y="333711"/>
                  </a:cubicBezTo>
                  <a:lnTo>
                    <a:pt x="189310" y="15539"/>
                  </a:lnTo>
                  <a:cubicBezTo>
                    <a:pt x="194908" y="5918"/>
                    <a:pt x="205198" y="0"/>
                    <a:pt x="216328" y="0"/>
                  </a:cubicBezTo>
                  <a:lnTo>
                    <a:pt x="586774" y="0"/>
                  </a:lnTo>
                  <a:cubicBezTo>
                    <a:pt x="597904" y="0"/>
                    <a:pt x="608194" y="5918"/>
                    <a:pt x="613792" y="15539"/>
                  </a:cubicBezTo>
                  <a:lnTo>
                    <a:pt x="798910" y="333711"/>
                  </a:lnTo>
                  <a:cubicBezTo>
                    <a:pt x="804499" y="343317"/>
                    <a:pt x="804499" y="355183"/>
                    <a:pt x="798910" y="364789"/>
                  </a:cubicBezTo>
                  <a:close/>
                </a:path>
              </a:pathLst>
            </a:custGeom>
            <a:solidFill>
              <a:srgbClr val="B9B48B"/>
            </a:solidFill>
            <a:ln cap="sq">
              <a:noFill/>
              <a:prstDash val="solid"/>
              <a:miter/>
            </a:ln>
          </p:spPr>
        </p:sp>
        <p:sp>
          <p:nvSpPr>
            <p:cNvPr id="7" name="TextBox 4">
              <a:extLst>
                <a:ext uri="{FF2B5EF4-FFF2-40B4-BE49-F238E27FC236}">
                  <a16:creationId xmlns:a16="http://schemas.microsoft.com/office/drawing/2014/main" id="{2AE3A465-5DA7-9A9C-68F4-C99806DFDD5C}"/>
                </a:ext>
              </a:extLst>
            </p:cNvPr>
            <p:cNvSpPr txBox="1"/>
            <p:nvPr/>
          </p:nvSpPr>
          <p:spPr>
            <a:xfrm>
              <a:off x="114300" y="-28575"/>
              <a:ext cx="5842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TextBox 5">
            <a:extLst>
              <a:ext uri="{FF2B5EF4-FFF2-40B4-BE49-F238E27FC236}">
                <a16:creationId xmlns:a16="http://schemas.microsoft.com/office/drawing/2014/main" id="{9EAE758F-1AB7-18C5-3F63-5ADF8545F84B}"/>
              </a:ext>
            </a:extLst>
          </p:cNvPr>
          <p:cNvSpPr txBox="1"/>
          <p:nvPr/>
        </p:nvSpPr>
        <p:spPr>
          <a:xfrm>
            <a:off x="6721188" y="2177740"/>
            <a:ext cx="1410877" cy="1923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75"/>
              </a:lnSpc>
              <a:buClrTx/>
              <a:buFontTx/>
              <a:buNone/>
            </a:pPr>
            <a:r>
              <a:rPr lang="en-US" b="1" dirty="0">
                <a:solidFill>
                  <a:schemeClr val="bg1"/>
                </a:solidFill>
                <a:latin typeface="Montserrat" panose="00000500000000000000" pitchFamily="2" charset="0"/>
                <a:ea typeface="Lora"/>
                <a:cs typeface="Lora"/>
                <a:sym typeface="Lora"/>
              </a:rPr>
              <a:t>CASA BEE’S</a:t>
            </a:r>
            <a:endParaRPr lang="en-US" b="1" kern="1200" dirty="0">
              <a:solidFill>
                <a:schemeClr val="bg1"/>
              </a:solidFill>
              <a:latin typeface="Open Sauce Heavy"/>
              <a:ea typeface="Open Sauce Heavy"/>
              <a:cs typeface="Open Sauce Heavy"/>
              <a:sym typeface="Open Sauce Heavy"/>
            </a:endParaRPr>
          </a:p>
        </p:txBody>
      </p:sp>
      <p:grpSp>
        <p:nvGrpSpPr>
          <p:cNvPr id="9" name="Group 6">
            <a:extLst>
              <a:ext uri="{FF2B5EF4-FFF2-40B4-BE49-F238E27FC236}">
                <a16:creationId xmlns:a16="http://schemas.microsoft.com/office/drawing/2014/main" id="{4A284C7D-1C47-53D9-4028-D90E2F48D8CE}"/>
              </a:ext>
            </a:extLst>
          </p:cNvPr>
          <p:cNvGrpSpPr/>
          <p:nvPr/>
        </p:nvGrpSpPr>
        <p:grpSpPr>
          <a:xfrm>
            <a:off x="9719535" y="1847573"/>
            <a:ext cx="2153234" cy="1850436"/>
            <a:chOff x="0" y="0"/>
            <a:chExt cx="812800" cy="698500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38B9406-DBFF-3CC9-B867-E81A3E3DF225}"/>
                </a:ext>
              </a:extLst>
            </p:cNvPr>
            <p:cNvSpPr/>
            <p:nvPr/>
          </p:nvSpPr>
          <p:spPr>
            <a:xfrm>
              <a:off x="4849" y="0"/>
              <a:ext cx="803101" cy="698500"/>
            </a:xfrm>
            <a:custGeom>
              <a:avLst/>
              <a:gdLst/>
              <a:ahLst/>
              <a:cxnLst/>
              <a:rect l="l" t="t" r="r" b="b"/>
              <a:pathLst>
                <a:path w="803101" h="698500">
                  <a:moveTo>
                    <a:pt x="798910" y="364789"/>
                  </a:moveTo>
                  <a:lnTo>
                    <a:pt x="613792" y="682961"/>
                  </a:lnTo>
                  <a:cubicBezTo>
                    <a:pt x="608194" y="692582"/>
                    <a:pt x="597904" y="698500"/>
                    <a:pt x="586774" y="698500"/>
                  </a:cubicBezTo>
                  <a:lnTo>
                    <a:pt x="216328" y="698500"/>
                  </a:lnTo>
                  <a:cubicBezTo>
                    <a:pt x="205198" y="698500"/>
                    <a:pt x="194908" y="692582"/>
                    <a:pt x="189310" y="682961"/>
                  </a:cubicBezTo>
                  <a:lnTo>
                    <a:pt x="4192" y="364789"/>
                  </a:lnTo>
                  <a:cubicBezTo>
                    <a:pt x="-1397" y="355183"/>
                    <a:pt x="-1397" y="343317"/>
                    <a:pt x="4192" y="333711"/>
                  </a:cubicBezTo>
                  <a:lnTo>
                    <a:pt x="189310" y="15539"/>
                  </a:lnTo>
                  <a:cubicBezTo>
                    <a:pt x="194908" y="5918"/>
                    <a:pt x="205198" y="0"/>
                    <a:pt x="216328" y="0"/>
                  </a:cubicBezTo>
                  <a:lnTo>
                    <a:pt x="586774" y="0"/>
                  </a:lnTo>
                  <a:cubicBezTo>
                    <a:pt x="597904" y="0"/>
                    <a:pt x="608194" y="5918"/>
                    <a:pt x="613792" y="15539"/>
                  </a:cubicBezTo>
                  <a:lnTo>
                    <a:pt x="798910" y="333711"/>
                  </a:lnTo>
                  <a:cubicBezTo>
                    <a:pt x="804499" y="343317"/>
                    <a:pt x="804499" y="355183"/>
                    <a:pt x="798910" y="364789"/>
                  </a:cubicBezTo>
                  <a:close/>
                </a:path>
              </a:pathLst>
            </a:custGeom>
            <a:solidFill>
              <a:srgbClr val="779D96"/>
            </a:solidFill>
            <a:ln cap="sq">
              <a:noFill/>
              <a:prstDash val="solid"/>
              <a:miter/>
            </a:ln>
          </p:spPr>
        </p:sp>
        <p:sp>
          <p:nvSpPr>
            <p:cNvPr id="36" name="TextBox 8">
              <a:extLst>
                <a:ext uri="{FF2B5EF4-FFF2-40B4-BE49-F238E27FC236}">
                  <a16:creationId xmlns:a16="http://schemas.microsoft.com/office/drawing/2014/main" id="{11296365-6344-0D01-74DC-F538B7F6927D}"/>
                </a:ext>
              </a:extLst>
            </p:cNvPr>
            <p:cNvSpPr txBox="1"/>
            <p:nvPr/>
          </p:nvSpPr>
          <p:spPr>
            <a:xfrm>
              <a:off x="114300" y="-28575"/>
              <a:ext cx="5842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7" name="TextBox 9">
            <a:extLst>
              <a:ext uri="{FF2B5EF4-FFF2-40B4-BE49-F238E27FC236}">
                <a16:creationId xmlns:a16="http://schemas.microsoft.com/office/drawing/2014/main" id="{5CFFC395-8BCB-8E86-AC86-36DF0C52F73E}"/>
              </a:ext>
            </a:extLst>
          </p:cNvPr>
          <p:cNvSpPr txBox="1"/>
          <p:nvPr/>
        </p:nvSpPr>
        <p:spPr>
          <a:xfrm>
            <a:off x="9945424" y="2181922"/>
            <a:ext cx="1737436" cy="1923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75"/>
              </a:lnSpc>
              <a:buClrTx/>
              <a:buFontTx/>
              <a:buNone/>
            </a:pPr>
            <a:r>
              <a:rPr lang="en-US" sz="1400" b="1" kern="1200" dirty="0">
                <a:solidFill>
                  <a:schemeClr val="bg1"/>
                </a:solidFill>
                <a:latin typeface="Montserrat" panose="00000500000000000000" pitchFamily="2" charset="0"/>
                <a:ea typeface="Open Sauce Heavy"/>
                <a:cs typeface="Open Sauce Heavy"/>
                <a:sym typeface="Lora"/>
              </a:rPr>
              <a:t>ABDALA ZL</a:t>
            </a:r>
            <a:endParaRPr lang="en-US" sz="1400" b="1" kern="1200" dirty="0">
              <a:solidFill>
                <a:schemeClr val="bg1"/>
              </a:solidFill>
              <a:latin typeface="Open Sauce Heavy"/>
              <a:ea typeface="Open Sauce Heavy"/>
              <a:cs typeface="Open Sauce Heavy"/>
              <a:sym typeface="Open Sauce Heavy"/>
            </a:endParaRPr>
          </a:p>
        </p:txBody>
      </p:sp>
      <p:grpSp>
        <p:nvGrpSpPr>
          <p:cNvPr id="38" name="Group 10">
            <a:extLst>
              <a:ext uri="{FF2B5EF4-FFF2-40B4-BE49-F238E27FC236}">
                <a16:creationId xmlns:a16="http://schemas.microsoft.com/office/drawing/2014/main" id="{EC9496C9-48F2-AD73-F9B0-F7994FC1EA1D}"/>
              </a:ext>
            </a:extLst>
          </p:cNvPr>
          <p:cNvGrpSpPr/>
          <p:nvPr/>
        </p:nvGrpSpPr>
        <p:grpSpPr>
          <a:xfrm>
            <a:off x="8049657" y="1108819"/>
            <a:ext cx="2153234" cy="1850436"/>
            <a:chOff x="0" y="0"/>
            <a:chExt cx="812800" cy="698500"/>
          </a:xfrm>
        </p:grpSpPr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B70AABAF-D8B6-E857-3E5A-C98178299AC6}"/>
                </a:ext>
              </a:extLst>
            </p:cNvPr>
            <p:cNvSpPr/>
            <p:nvPr/>
          </p:nvSpPr>
          <p:spPr>
            <a:xfrm>
              <a:off x="4849" y="0"/>
              <a:ext cx="803101" cy="698500"/>
            </a:xfrm>
            <a:custGeom>
              <a:avLst/>
              <a:gdLst/>
              <a:ahLst/>
              <a:cxnLst/>
              <a:rect l="l" t="t" r="r" b="b"/>
              <a:pathLst>
                <a:path w="803101" h="698500">
                  <a:moveTo>
                    <a:pt x="798910" y="364789"/>
                  </a:moveTo>
                  <a:lnTo>
                    <a:pt x="613792" y="682961"/>
                  </a:lnTo>
                  <a:cubicBezTo>
                    <a:pt x="608194" y="692582"/>
                    <a:pt x="597904" y="698500"/>
                    <a:pt x="586774" y="698500"/>
                  </a:cubicBezTo>
                  <a:lnTo>
                    <a:pt x="216328" y="698500"/>
                  </a:lnTo>
                  <a:cubicBezTo>
                    <a:pt x="205198" y="698500"/>
                    <a:pt x="194908" y="692582"/>
                    <a:pt x="189310" y="682961"/>
                  </a:cubicBezTo>
                  <a:lnTo>
                    <a:pt x="4192" y="364789"/>
                  </a:lnTo>
                  <a:cubicBezTo>
                    <a:pt x="-1397" y="355183"/>
                    <a:pt x="-1397" y="343317"/>
                    <a:pt x="4192" y="333711"/>
                  </a:cubicBezTo>
                  <a:lnTo>
                    <a:pt x="189310" y="15539"/>
                  </a:lnTo>
                  <a:cubicBezTo>
                    <a:pt x="194908" y="5918"/>
                    <a:pt x="205198" y="0"/>
                    <a:pt x="216328" y="0"/>
                  </a:cubicBezTo>
                  <a:lnTo>
                    <a:pt x="586774" y="0"/>
                  </a:lnTo>
                  <a:cubicBezTo>
                    <a:pt x="597904" y="0"/>
                    <a:pt x="608194" y="5918"/>
                    <a:pt x="613792" y="15539"/>
                  </a:cubicBezTo>
                  <a:lnTo>
                    <a:pt x="798910" y="333711"/>
                  </a:lnTo>
                  <a:cubicBezTo>
                    <a:pt x="804499" y="343317"/>
                    <a:pt x="804499" y="355183"/>
                    <a:pt x="798910" y="364789"/>
                  </a:cubicBezTo>
                  <a:close/>
                </a:path>
              </a:pathLst>
            </a:custGeom>
            <a:solidFill>
              <a:srgbClr val="4E6D82"/>
            </a:solidFill>
            <a:ln cap="sq">
              <a:noFill/>
              <a:prstDash val="solid"/>
              <a:miter/>
            </a:ln>
          </p:spPr>
        </p:sp>
        <p:sp>
          <p:nvSpPr>
            <p:cNvPr id="45" name="TextBox 12">
              <a:extLst>
                <a:ext uri="{FF2B5EF4-FFF2-40B4-BE49-F238E27FC236}">
                  <a16:creationId xmlns:a16="http://schemas.microsoft.com/office/drawing/2014/main" id="{AA679085-580F-FFF5-3BA8-3A74488EB0AF}"/>
                </a:ext>
              </a:extLst>
            </p:cNvPr>
            <p:cNvSpPr txBox="1"/>
            <p:nvPr/>
          </p:nvSpPr>
          <p:spPr>
            <a:xfrm>
              <a:off x="114300" y="-28575"/>
              <a:ext cx="5842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7" name="Group 13">
            <a:extLst>
              <a:ext uri="{FF2B5EF4-FFF2-40B4-BE49-F238E27FC236}">
                <a16:creationId xmlns:a16="http://schemas.microsoft.com/office/drawing/2014/main" id="{621ED3C3-BFF1-4BAE-7B3F-DEE0E7F998B9}"/>
              </a:ext>
            </a:extLst>
          </p:cNvPr>
          <p:cNvGrpSpPr/>
          <p:nvPr/>
        </p:nvGrpSpPr>
        <p:grpSpPr>
          <a:xfrm>
            <a:off x="8081982" y="4971640"/>
            <a:ext cx="2226242" cy="1727786"/>
            <a:chOff x="0" y="0"/>
            <a:chExt cx="812800" cy="698500"/>
          </a:xfrm>
        </p:grpSpPr>
        <p:sp>
          <p:nvSpPr>
            <p:cNvPr id="49" name="Freeform 14">
              <a:extLst>
                <a:ext uri="{FF2B5EF4-FFF2-40B4-BE49-F238E27FC236}">
                  <a16:creationId xmlns:a16="http://schemas.microsoft.com/office/drawing/2014/main" id="{BFB1C180-9C01-6FF6-5146-8752FD58DEE6}"/>
                </a:ext>
              </a:extLst>
            </p:cNvPr>
            <p:cNvSpPr/>
            <p:nvPr/>
          </p:nvSpPr>
          <p:spPr>
            <a:xfrm>
              <a:off x="4849" y="0"/>
              <a:ext cx="803101" cy="698500"/>
            </a:xfrm>
            <a:custGeom>
              <a:avLst/>
              <a:gdLst/>
              <a:ahLst/>
              <a:cxnLst/>
              <a:rect l="l" t="t" r="r" b="b"/>
              <a:pathLst>
                <a:path w="803101" h="698500">
                  <a:moveTo>
                    <a:pt x="798910" y="364789"/>
                  </a:moveTo>
                  <a:lnTo>
                    <a:pt x="613792" y="682961"/>
                  </a:lnTo>
                  <a:cubicBezTo>
                    <a:pt x="608194" y="692582"/>
                    <a:pt x="597904" y="698500"/>
                    <a:pt x="586774" y="698500"/>
                  </a:cubicBezTo>
                  <a:lnTo>
                    <a:pt x="216328" y="698500"/>
                  </a:lnTo>
                  <a:cubicBezTo>
                    <a:pt x="205198" y="698500"/>
                    <a:pt x="194908" y="692582"/>
                    <a:pt x="189310" y="682961"/>
                  </a:cubicBezTo>
                  <a:lnTo>
                    <a:pt x="4192" y="364789"/>
                  </a:lnTo>
                  <a:cubicBezTo>
                    <a:pt x="-1397" y="355183"/>
                    <a:pt x="-1397" y="343317"/>
                    <a:pt x="4192" y="333711"/>
                  </a:cubicBezTo>
                  <a:lnTo>
                    <a:pt x="189310" y="15539"/>
                  </a:lnTo>
                  <a:cubicBezTo>
                    <a:pt x="194908" y="5918"/>
                    <a:pt x="205198" y="0"/>
                    <a:pt x="216328" y="0"/>
                  </a:cubicBezTo>
                  <a:lnTo>
                    <a:pt x="586774" y="0"/>
                  </a:lnTo>
                  <a:cubicBezTo>
                    <a:pt x="597904" y="0"/>
                    <a:pt x="608194" y="5918"/>
                    <a:pt x="613792" y="15539"/>
                  </a:cubicBezTo>
                  <a:lnTo>
                    <a:pt x="798910" y="333711"/>
                  </a:lnTo>
                  <a:cubicBezTo>
                    <a:pt x="804499" y="343317"/>
                    <a:pt x="804499" y="355183"/>
                    <a:pt x="798910" y="364789"/>
                  </a:cubicBezTo>
                  <a:close/>
                </a:path>
              </a:pathLst>
            </a:custGeom>
            <a:solidFill>
              <a:srgbClr val="9984A5"/>
            </a:solidFill>
            <a:ln cap="sq">
              <a:noFill/>
              <a:prstDash val="solid"/>
              <a:miter/>
            </a:ln>
          </p:spPr>
        </p:sp>
        <p:sp>
          <p:nvSpPr>
            <p:cNvPr id="60" name="TextBox 15">
              <a:extLst>
                <a:ext uri="{FF2B5EF4-FFF2-40B4-BE49-F238E27FC236}">
                  <a16:creationId xmlns:a16="http://schemas.microsoft.com/office/drawing/2014/main" id="{FF1E2BC7-37DC-63F0-1979-40C93AEBE7AC}"/>
                </a:ext>
              </a:extLst>
            </p:cNvPr>
            <p:cNvSpPr txBox="1"/>
            <p:nvPr/>
          </p:nvSpPr>
          <p:spPr>
            <a:xfrm>
              <a:off x="114300" y="-28575"/>
              <a:ext cx="5842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1" name="Group 16">
            <a:extLst>
              <a:ext uri="{FF2B5EF4-FFF2-40B4-BE49-F238E27FC236}">
                <a16:creationId xmlns:a16="http://schemas.microsoft.com/office/drawing/2014/main" id="{3A1BF4B8-654F-62E0-4B77-4BE42F14B7AB}"/>
              </a:ext>
            </a:extLst>
          </p:cNvPr>
          <p:cNvGrpSpPr/>
          <p:nvPr/>
        </p:nvGrpSpPr>
        <p:grpSpPr>
          <a:xfrm>
            <a:off x="6379781" y="3793284"/>
            <a:ext cx="2153234" cy="1850436"/>
            <a:chOff x="0" y="0"/>
            <a:chExt cx="812800" cy="698500"/>
          </a:xfrm>
        </p:grpSpPr>
        <p:sp>
          <p:nvSpPr>
            <p:cNvPr id="82" name="Freeform 17">
              <a:extLst>
                <a:ext uri="{FF2B5EF4-FFF2-40B4-BE49-F238E27FC236}">
                  <a16:creationId xmlns:a16="http://schemas.microsoft.com/office/drawing/2014/main" id="{DA5EF354-3FE3-141E-1F9F-B922F17CD6A5}"/>
                </a:ext>
              </a:extLst>
            </p:cNvPr>
            <p:cNvSpPr/>
            <p:nvPr/>
          </p:nvSpPr>
          <p:spPr>
            <a:xfrm>
              <a:off x="4849" y="0"/>
              <a:ext cx="803101" cy="698500"/>
            </a:xfrm>
            <a:custGeom>
              <a:avLst/>
              <a:gdLst/>
              <a:ahLst/>
              <a:cxnLst/>
              <a:rect l="l" t="t" r="r" b="b"/>
              <a:pathLst>
                <a:path w="803101" h="698500">
                  <a:moveTo>
                    <a:pt x="798910" y="364789"/>
                  </a:moveTo>
                  <a:lnTo>
                    <a:pt x="613792" y="682961"/>
                  </a:lnTo>
                  <a:cubicBezTo>
                    <a:pt x="608194" y="692582"/>
                    <a:pt x="597904" y="698500"/>
                    <a:pt x="586774" y="698500"/>
                  </a:cubicBezTo>
                  <a:lnTo>
                    <a:pt x="216328" y="698500"/>
                  </a:lnTo>
                  <a:cubicBezTo>
                    <a:pt x="205198" y="698500"/>
                    <a:pt x="194908" y="692582"/>
                    <a:pt x="189310" y="682961"/>
                  </a:cubicBezTo>
                  <a:lnTo>
                    <a:pt x="4192" y="364789"/>
                  </a:lnTo>
                  <a:cubicBezTo>
                    <a:pt x="-1397" y="355183"/>
                    <a:pt x="-1397" y="343317"/>
                    <a:pt x="4192" y="333711"/>
                  </a:cubicBezTo>
                  <a:lnTo>
                    <a:pt x="189310" y="15539"/>
                  </a:lnTo>
                  <a:cubicBezTo>
                    <a:pt x="194908" y="5918"/>
                    <a:pt x="205198" y="0"/>
                    <a:pt x="216328" y="0"/>
                  </a:cubicBezTo>
                  <a:lnTo>
                    <a:pt x="586774" y="0"/>
                  </a:lnTo>
                  <a:cubicBezTo>
                    <a:pt x="597904" y="0"/>
                    <a:pt x="608194" y="5918"/>
                    <a:pt x="613792" y="15539"/>
                  </a:cubicBezTo>
                  <a:lnTo>
                    <a:pt x="798910" y="333711"/>
                  </a:lnTo>
                  <a:cubicBezTo>
                    <a:pt x="804499" y="343317"/>
                    <a:pt x="804499" y="355183"/>
                    <a:pt x="798910" y="364789"/>
                  </a:cubicBezTo>
                  <a:close/>
                </a:path>
              </a:pathLst>
            </a:custGeom>
            <a:solidFill>
              <a:srgbClr val="7C9AA4"/>
            </a:solidFill>
            <a:ln cap="sq">
              <a:noFill/>
              <a:prstDash val="solid"/>
              <a:miter/>
            </a:ln>
          </p:spPr>
        </p:sp>
        <p:sp>
          <p:nvSpPr>
            <p:cNvPr id="83" name="TextBox 18">
              <a:extLst>
                <a:ext uri="{FF2B5EF4-FFF2-40B4-BE49-F238E27FC236}">
                  <a16:creationId xmlns:a16="http://schemas.microsoft.com/office/drawing/2014/main" id="{83900937-0567-25F0-FB45-188A0F41BCCA}"/>
                </a:ext>
              </a:extLst>
            </p:cNvPr>
            <p:cNvSpPr txBox="1"/>
            <p:nvPr/>
          </p:nvSpPr>
          <p:spPr>
            <a:xfrm>
              <a:off x="114300" y="-28575"/>
              <a:ext cx="5842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4" name="Group 19">
            <a:extLst>
              <a:ext uri="{FF2B5EF4-FFF2-40B4-BE49-F238E27FC236}">
                <a16:creationId xmlns:a16="http://schemas.microsoft.com/office/drawing/2014/main" id="{7E5D21F2-98EA-1F6E-6039-B2D80B641D11}"/>
              </a:ext>
            </a:extLst>
          </p:cNvPr>
          <p:cNvGrpSpPr/>
          <p:nvPr/>
        </p:nvGrpSpPr>
        <p:grpSpPr>
          <a:xfrm>
            <a:off x="9719535" y="3793284"/>
            <a:ext cx="2153234" cy="1850436"/>
            <a:chOff x="0" y="0"/>
            <a:chExt cx="812800" cy="698500"/>
          </a:xfrm>
        </p:grpSpPr>
        <p:sp>
          <p:nvSpPr>
            <p:cNvPr id="86" name="Freeform 20">
              <a:extLst>
                <a:ext uri="{FF2B5EF4-FFF2-40B4-BE49-F238E27FC236}">
                  <a16:creationId xmlns:a16="http://schemas.microsoft.com/office/drawing/2014/main" id="{49EE2603-2476-FD72-1B87-EB63DA780388}"/>
                </a:ext>
              </a:extLst>
            </p:cNvPr>
            <p:cNvSpPr/>
            <p:nvPr/>
          </p:nvSpPr>
          <p:spPr>
            <a:xfrm>
              <a:off x="4849" y="0"/>
              <a:ext cx="803101" cy="698500"/>
            </a:xfrm>
            <a:custGeom>
              <a:avLst/>
              <a:gdLst/>
              <a:ahLst/>
              <a:cxnLst/>
              <a:rect l="l" t="t" r="r" b="b"/>
              <a:pathLst>
                <a:path w="803101" h="698500">
                  <a:moveTo>
                    <a:pt x="798910" y="364789"/>
                  </a:moveTo>
                  <a:lnTo>
                    <a:pt x="613792" y="682961"/>
                  </a:lnTo>
                  <a:cubicBezTo>
                    <a:pt x="608194" y="692582"/>
                    <a:pt x="597904" y="698500"/>
                    <a:pt x="586774" y="698500"/>
                  </a:cubicBezTo>
                  <a:lnTo>
                    <a:pt x="216328" y="698500"/>
                  </a:lnTo>
                  <a:cubicBezTo>
                    <a:pt x="205198" y="698500"/>
                    <a:pt x="194908" y="692582"/>
                    <a:pt x="189310" y="682961"/>
                  </a:cubicBezTo>
                  <a:lnTo>
                    <a:pt x="4192" y="364789"/>
                  </a:lnTo>
                  <a:cubicBezTo>
                    <a:pt x="-1397" y="355183"/>
                    <a:pt x="-1397" y="343317"/>
                    <a:pt x="4192" y="333711"/>
                  </a:cubicBezTo>
                  <a:lnTo>
                    <a:pt x="189310" y="15539"/>
                  </a:lnTo>
                  <a:cubicBezTo>
                    <a:pt x="194908" y="5918"/>
                    <a:pt x="205198" y="0"/>
                    <a:pt x="216328" y="0"/>
                  </a:cubicBezTo>
                  <a:lnTo>
                    <a:pt x="586774" y="0"/>
                  </a:lnTo>
                  <a:cubicBezTo>
                    <a:pt x="597904" y="0"/>
                    <a:pt x="608194" y="5918"/>
                    <a:pt x="613792" y="15539"/>
                  </a:cubicBezTo>
                  <a:lnTo>
                    <a:pt x="798910" y="333711"/>
                  </a:lnTo>
                  <a:cubicBezTo>
                    <a:pt x="804499" y="343317"/>
                    <a:pt x="804499" y="355183"/>
                    <a:pt x="798910" y="364789"/>
                  </a:cubicBezTo>
                  <a:close/>
                </a:path>
              </a:pathLst>
            </a:custGeom>
            <a:solidFill>
              <a:srgbClr val="9C6B5A"/>
            </a:solidFill>
            <a:ln cap="sq">
              <a:noFill/>
              <a:prstDash val="solid"/>
              <a:miter/>
            </a:ln>
          </p:spPr>
        </p:sp>
        <p:sp>
          <p:nvSpPr>
            <p:cNvPr id="87" name="TextBox 21">
              <a:extLst>
                <a:ext uri="{FF2B5EF4-FFF2-40B4-BE49-F238E27FC236}">
                  <a16:creationId xmlns:a16="http://schemas.microsoft.com/office/drawing/2014/main" id="{AEBDF6C7-3453-D5AB-941B-B29F04744502}"/>
                </a:ext>
              </a:extLst>
            </p:cNvPr>
            <p:cNvSpPr txBox="1"/>
            <p:nvPr/>
          </p:nvSpPr>
          <p:spPr>
            <a:xfrm>
              <a:off x="114300" y="-28575"/>
              <a:ext cx="5842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8" name="Group 22">
            <a:extLst>
              <a:ext uri="{FF2B5EF4-FFF2-40B4-BE49-F238E27FC236}">
                <a16:creationId xmlns:a16="http://schemas.microsoft.com/office/drawing/2014/main" id="{5D0A6637-40B7-99E0-50C2-38DF2A942B4B}"/>
              </a:ext>
            </a:extLst>
          </p:cNvPr>
          <p:cNvGrpSpPr/>
          <p:nvPr/>
        </p:nvGrpSpPr>
        <p:grpSpPr>
          <a:xfrm>
            <a:off x="6183266" y="2545855"/>
            <a:ext cx="393030" cy="393030"/>
            <a:chOff x="0" y="0"/>
            <a:chExt cx="812800" cy="812800"/>
          </a:xfrm>
        </p:grpSpPr>
        <p:sp>
          <p:nvSpPr>
            <p:cNvPr id="89" name="Freeform 23">
              <a:extLst>
                <a:ext uri="{FF2B5EF4-FFF2-40B4-BE49-F238E27FC236}">
                  <a16:creationId xmlns:a16="http://schemas.microsoft.com/office/drawing/2014/main" id="{BC13F82C-1DF5-9910-EDAC-C990B4E57C3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90" name="TextBox 24">
              <a:extLst>
                <a:ext uri="{FF2B5EF4-FFF2-40B4-BE49-F238E27FC236}">
                  <a16:creationId xmlns:a16="http://schemas.microsoft.com/office/drawing/2014/main" id="{2E6A07F8-0D0F-9BEA-DED1-E6C212E75BE8}"/>
                </a:ext>
              </a:extLst>
            </p:cNvPr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45"/>
                </a:lnSpc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1" name="Group 25">
            <a:extLst>
              <a:ext uri="{FF2B5EF4-FFF2-40B4-BE49-F238E27FC236}">
                <a16:creationId xmlns:a16="http://schemas.microsoft.com/office/drawing/2014/main" id="{BB993DD9-253C-A26E-F5D0-8BEC23EA9B42}"/>
              </a:ext>
            </a:extLst>
          </p:cNvPr>
          <p:cNvGrpSpPr/>
          <p:nvPr/>
        </p:nvGrpSpPr>
        <p:grpSpPr>
          <a:xfrm>
            <a:off x="11664870" y="2576275"/>
            <a:ext cx="393030" cy="393030"/>
            <a:chOff x="0" y="0"/>
            <a:chExt cx="812800" cy="812800"/>
          </a:xfrm>
        </p:grpSpPr>
        <p:sp>
          <p:nvSpPr>
            <p:cNvPr id="92" name="Freeform 26">
              <a:extLst>
                <a:ext uri="{FF2B5EF4-FFF2-40B4-BE49-F238E27FC236}">
                  <a16:creationId xmlns:a16="http://schemas.microsoft.com/office/drawing/2014/main" id="{FF498ECB-03B6-E148-2C39-20E12E8B69D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93" name="TextBox 27">
              <a:extLst>
                <a:ext uri="{FF2B5EF4-FFF2-40B4-BE49-F238E27FC236}">
                  <a16:creationId xmlns:a16="http://schemas.microsoft.com/office/drawing/2014/main" id="{A0139C7A-FDAE-6424-3F25-F060F72D89C8}"/>
                </a:ext>
              </a:extLst>
            </p:cNvPr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45"/>
                </a:lnSpc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4" name="Group 28">
            <a:extLst>
              <a:ext uri="{FF2B5EF4-FFF2-40B4-BE49-F238E27FC236}">
                <a16:creationId xmlns:a16="http://schemas.microsoft.com/office/drawing/2014/main" id="{63C0B651-D6F4-6821-E5BA-3FC506BBCDA2}"/>
              </a:ext>
            </a:extLst>
          </p:cNvPr>
          <p:cNvGrpSpPr/>
          <p:nvPr/>
        </p:nvGrpSpPr>
        <p:grpSpPr>
          <a:xfrm>
            <a:off x="8929758" y="1033119"/>
            <a:ext cx="393032" cy="338740"/>
            <a:chOff x="0" y="0"/>
            <a:chExt cx="812800" cy="812800"/>
          </a:xfrm>
        </p:grpSpPr>
        <p:sp>
          <p:nvSpPr>
            <p:cNvPr id="95" name="Freeform 29">
              <a:extLst>
                <a:ext uri="{FF2B5EF4-FFF2-40B4-BE49-F238E27FC236}">
                  <a16:creationId xmlns:a16="http://schemas.microsoft.com/office/drawing/2014/main" id="{83003782-6D45-019A-6F32-212B03E3DC8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97" name="TextBox 30">
              <a:extLst>
                <a:ext uri="{FF2B5EF4-FFF2-40B4-BE49-F238E27FC236}">
                  <a16:creationId xmlns:a16="http://schemas.microsoft.com/office/drawing/2014/main" id="{8C030EC0-2372-D9B5-305C-0E8BDB890EF5}"/>
                </a:ext>
              </a:extLst>
            </p:cNvPr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45"/>
                </a:lnSpc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8" name="Group 31">
            <a:extLst>
              <a:ext uri="{FF2B5EF4-FFF2-40B4-BE49-F238E27FC236}">
                <a16:creationId xmlns:a16="http://schemas.microsoft.com/office/drawing/2014/main" id="{DABC7561-F8C1-6C69-5902-FCF186BEF713}"/>
              </a:ext>
            </a:extLst>
          </p:cNvPr>
          <p:cNvGrpSpPr/>
          <p:nvPr/>
        </p:nvGrpSpPr>
        <p:grpSpPr>
          <a:xfrm>
            <a:off x="8998586" y="6440994"/>
            <a:ext cx="393030" cy="393030"/>
            <a:chOff x="0" y="0"/>
            <a:chExt cx="812800" cy="812800"/>
          </a:xfrm>
        </p:grpSpPr>
        <p:sp>
          <p:nvSpPr>
            <p:cNvPr id="101" name="Freeform 32">
              <a:extLst>
                <a:ext uri="{FF2B5EF4-FFF2-40B4-BE49-F238E27FC236}">
                  <a16:creationId xmlns:a16="http://schemas.microsoft.com/office/drawing/2014/main" id="{A10FC3B3-0D93-2B7D-8B92-FC9F91D8977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2" name="TextBox 33">
              <a:extLst>
                <a:ext uri="{FF2B5EF4-FFF2-40B4-BE49-F238E27FC236}">
                  <a16:creationId xmlns:a16="http://schemas.microsoft.com/office/drawing/2014/main" id="{C9801972-5B4E-4FCB-D307-316A43E56995}"/>
                </a:ext>
              </a:extLst>
            </p:cNvPr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45"/>
                </a:lnSpc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4" name="Group 34">
            <a:extLst>
              <a:ext uri="{FF2B5EF4-FFF2-40B4-BE49-F238E27FC236}">
                <a16:creationId xmlns:a16="http://schemas.microsoft.com/office/drawing/2014/main" id="{471C2CCF-9583-21A6-2B82-1E3FEB17A8A8}"/>
              </a:ext>
            </a:extLst>
          </p:cNvPr>
          <p:cNvGrpSpPr/>
          <p:nvPr/>
        </p:nvGrpSpPr>
        <p:grpSpPr>
          <a:xfrm>
            <a:off x="6183266" y="4500390"/>
            <a:ext cx="393030" cy="393030"/>
            <a:chOff x="0" y="0"/>
            <a:chExt cx="812800" cy="812800"/>
          </a:xfrm>
        </p:grpSpPr>
        <p:sp>
          <p:nvSpPr>
            <p:cNvPr id="105" name="Freeform 35">
              <a:extLst>
                <a:ext uri="{FF2B5EF4-FFF2-40B4-BE49-F238E27FC236}">
                  <a16:creationId xmlns:a16="http://schemas.microsoft.com/office/drawing/2014/main" id="{E516C788-9CF5-28C5-D785-DF9A7123335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6" name="TextBox 36">
              <a:extLst>
                <a:ext uri="{FF2B5EF4-FFF2-40B4-BE49-F238E27FC236}">
                  <a16:creationId xmlns:a16="http://schemas.microsoft.com/office/drawing/2014/main" id="{4BBF271A-E0F5-198A-1691-F2400B33D532}"/>
                </a:ext>
              </a:extLst>
            </p:cNvPr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45"/>
                </a:lnSpc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7" name="Group 37">
            <a:extLst>
              <a:ext uri="{FF2B5EF4-FFF2-40B4-BE49-F238E27FC236}">
                <a16:creationId xmlns:a16="http://schemas.microsoft.com/office/drawing/2014/main" id="{8E62E9C8-E5E2-8656-8F01-CBCED74031F3}"/>
              </a:ext>
            </a:extLst>
          </p:cNvPr>
          <p:cNvGrpSpPr/>
          <p:nvPr/>
        </p:nvGrpSpPr>
        <p:grpSpPr>
          <a:xfrm>
            <a:off x="11676254" y="4529266"/>
            <a:ext cx="393030" cy="393030"/>
            <a:chOff x="0" y="0"/>
            <a:chExt cx="812800" cy="812800"/>
          </a:xfrm>
        </p:grpSpPr>
        <p:sp>
          <p:nvSpPr>
            <p:cNvPr id="108" name="Freeform 38">
              <a:extLst>
                <a:ext uri="{FF2B5EF4-FFF2-40B4-BE49-F238E27FC236}">
                  <a16:creationId xmlns:a16="http://schemas.microsoft.com/office/drawing/2014/main" id="{8E3EB517-A3F5-8730-80AA-C3D6BCC991F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9" name="TextBox 39">
              <a:extLst>
                <a:ext uri="{FF2B5EF4-FFF2-40B4-BE49-F238E27FC236}">
                  <a16:creationId xmlns:a16="http://schemas.microsoft.com/office/drawing/2014/main" id="{A59D3FAB-E706-D84B-5A15-B638F314BFEF}"/>
                </a:ext>
              </a:extLst>
            </p:cNvPr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45"/>
                </a:lnSpc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0" name="Group 40">
            <a:extLst>
              <a:ext uri="{FF2B5EF4-FFF2-40B4-BE49-F238E27FC236}">
                <a16:creationId xmlns:a16="http://schemas.microsoft.com/office/drawing/2014/main" id="{A1FDE970-F7F4-552E-E6B7-2342C0378346}"/>
              </a:ext>
            </a:extLst>
          </p:cNvPr>
          <p:cNvGrpSpPr/>
          <p:nvPr/>
        </p:nvGrpSpPr>
        <p:grpSpPr>
          <a:xfrm>
            <a:off x="7934148" y="2604266"/>
            <a:ext cx="2374076" cy="2466409"/>
            <a:chOff x="0" y="0"/>
            <a:chExt cx="812800" cy="812800"/>
          </a:xfrm>
        </p:grpSpPr>
        <p:sp>
          <p:nvSpPr>
            <p:cNvPr id="111" name="Freeform 41">
              <a:extLst>
                <a:ext uri="{FF2B5EF4-FFF2-40B4-BE49-F238E27FC236}">
                  <a16:creationId xmlns:a16="http://schemas.microsoft.com/office/drawing/2014/main" id="{1942690A-FCF7-1053-810C-73C019B205E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604259" y="29584"/>
                  </a:moveTo>
                  <a:lnTo>
                    <a:pt x="783216" y="208541"/>
                  </a:lnTo>
                  <a:cubicBezTo>
                    <a:pt x="802158" y="227483"/>
                    <a:pt x="812800" y="253175"/>
                    <a:pt x="812800" y="279963"/>
                  </a:cubicBezTo>
                  <a:lnTo>
                    <a:pt x="812800" y="532837"/>
                  </a:lnTo>
                  <a:cubicBezTo>
                    <a:pt x="812800" y="559625"/>
                    <a:pt x="802158" y="585317"/>
                    <a:pt x="783216" y="604259"/>
                  </a:cubicBezTo>
                  <a:lnTo>
                    <a:pt x="604259" y="783216"/>
                  </a:lnTo>
                  <a:cubicBezTo>
                    <a:pt x="585317" y="802158"/>
                    <a:pt x="559625" y="812800"/>
                    <a:pt x="532837" y="812800"/>
                  </a:cubicBezTo>
                  <a:lnTo>
                    <a:pt x="279963" y="812800"/>
                  </a:lnTo>
                  <a:cubicBezTo>
                    <a:pt x="253175" y="812800"/>
                    <a:pt x="227483" y="802158"/>
                    <a:pt x="208541" y="783216"/>
                  </a:cubicBezTo>
                  <a:lnTo>
                    <a:pt x="29584" y="604259"/>
                  </a:lnTo>
                  <a:cubicBezTo>
                    <a:pt x="10642" y="585317"/>
                    <a:pt x="0" y="559625"/>
                    <a:pt x="0" y="532837"/>
                  </a:cubicBezTo>
                  <a:lnTo>
                    <a:pt x="0" y="279963"/>
                  </a:lnTo>
                  <a:cubicBezTo>
                    <a:pt x="0" y="253175"/>
                    <a:pt x="10642" y="227483"/>
                    <a:pt x="29584" y="208541"/>
                  </a:cubicBezTo>
                  <a:lnTo>
                    <a:pt x="208541" y="29584"/>
                  </a:lnTo>
                  <a:cubicBezTo>
                    <a:pt x="227483" y="10642"/>
                    <a:pt x="253175" y="0"/>
                    <a:pt x="279963" y="0"/>
                  </a:cubicBezTo>
                  <a:lnTo>
                    <a:pt x="532837" y="0"/>
                  </a:lnTo>
                  <a:cubicBezTo>
                    <a:pt x="559625" y="0"/>
                    <a:pt x="585317" y="10642"/>
                    <a:pt x="604259" y="29584"/>
                  </a:cubicBezTo>
                  <a:close/>
                </a:path>
              </a:pathLst>
            </a:custGeom>
            <a:solidFill>
              <a:srgbClr val="F7F7F7"/>
            </a:solidFill>
          </p:spPr>
        </p:sp>
        <p:sp>
          <p:nvSpPr>
            <p:cNvPr id="112" name="TextBox 42">
              <a:extLst>
                <a:ext uri="{FF2B5EF4-FFF2-40B4-BE49-F238E27FC236}">
                  <a16:creationId xmlns:a16="http://schemas.microsoft.com/office/drawing/2014/main" id="{85FE5F08-C30B-6F3D-984D-A17BD33F22CF}"/>
                </a:ext>
              </a:extLst>
            </p:cNvPr>
            <p:cNvSpPr txBox="1"/>
            <p:nvPr/>
          </p:nvSpPr>
          <p:spPr>
            <a:xfrm>
              <a:off x="63500" y="92075"/>
              <a:ext cx="685800" cy="6572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45"/>
                </a:lnSpc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3" name="TextBox 43">
            <a:extLst>
              <a:ext uri="{FF2B5EF4-FFF2-40B4-BE49-F238E27FC236}">
                <a16:creationId xmlns:a16="http://schemas.microsoft.com/office/drawing/2014/main" id="{0ECADCFC-5BB0-95AA-BD30-EB8AEFA93F4F}"/>
              </a:ext>
            </a:extLst>
          </p:cNvPr>
          <p:cNvSpPr txBox="1"/>
          <p:nvPr/>
        </p:nvSpPr>
        <p:spPr>
          <a:xfrm>
            <a:off x="8428055" y="1463595"/>
            <a:ext cx="1410877" cy="1923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75"/>
              </a:lnSpc>
              <a:buClrTx/>
              <a:buFontTx/>
              <a:buNone/>
            </a:pPr>
            <a:r>
              <a:rPr lang="en-US" sz="1600" b="1" kern="1200" dirty="0">
                <a:solidFill>
                  <a:schemeClr val="bg1"/>
                </a:solidFill>
                <a:latin typeface="Montserrat" panose="00000500000000000000" pitchFamily="2" charset="0"/>
                <a:ea typeface="Open Sauce Heavy"/>
                <a:cs typeface="Open Sauce Heavy"/>
                <a:sym typeface="Lora"/>
              </a:rPr>
              <a:t>MAY’S</a:t>
            </a:r>
            <a:endParaRPr lang="en-US" sz="1600" b="1" kern="1200" dirty="0">
              <a:solidFill>
                <a:schemeClr val="bg1"/>
              </a:solidFill>
              <a:latin typeface="Open Sauce Heavy"/>
              <a:ea typeface="Open Sauce Heavy"/>
              <a:cs typeface="Open Sauce Heavy"/>
              <a:sym typeface="Open Sauce Heavy"/>
            </a:endParaRPr>
          </a:p>
        </p:txBody>
      </p:sp>
      <p:sp>
        <p:nvSpPr>
          <p:cNvPr id="114" name="TextBox 44">
            <a:extLst>
              <a:ext uri="{FF2B5EF4-FFF2-40B4-BE49-F238E27FC236}">
                <a16:creationId xmlns:a16="http://schemas.microsoft.com/office/drawing/2014/main" id="{7F27932C-A8E0-0CE8-D29C-B32D0F240E86}"/>
              </a:ext>
            </a:extLst>
          </p:cNvPr>
          <p:cNvSpPr txBox="1"/>
          <p:nvPr/>
        </p:nvSpPr>
        <p:spPr>
          <a:xfrm>
            <a:off x="8505054" y="5232552"/>
            <a:ext cx="1410877" cy="1923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75"/>
              </a:lnSpc>
              <a:buClrTx/>
              <a:buFontTx/>
              <a:buNone/>
            </a:pPr>
            <a:r>
              <a:rPr lang="en-US" sz="1600" b="1" kern="1200" dirty="0">
                <a:solidFill>
                  <a:schemeClr val="bg1"/>
                </a:solidFill>
                <a:latin typeface="Montserrat" panose="00000500000000000000" pitchFamily="2" charset="0"/>
                <a:ea typeface="Open Sauce Heavy"/>
                <a:cs typeface="Open Sauce Heavy"/>
                <a:sym typeface="Lora"/>
              </a:rPr>
              <a:t>EXPEDITORS</a:t>
            </a:r>
            <a:endParaRPr lang="en-US" sz="1600" b="1" kern="1200" dirty="0">
              <a:solidFill>
                <a:schemeClr val="bg1"/>
              </a:solidFill>
              <a:latin typeface="Open Sauce Heavy"/>
              <a:ea typeface="Open Sauce Heavy"/>
              <a:cs typeface="Open Sauce Heavy"/>
              <a:sym typeface="Open Sauce Heavy"/>
            </a:endParaRPr>
          </a:p>
        </p:txBody>
      </p:sp>
      <p:sp>
        <p:nvSpPr>
          <p:cNvPr id="115" name="TextBox 45">
            <a:extLst>
              <a:ext uri="{FF2B5EF4-FFF2-40B4-BE49-F238E27FC236}">
                <a16:creationId xmlns:a16="http://schemas.microsoft.com/office/drawing/2014/main" id="{3C872DF3-6DFF-CFFD-2445-8C7EBCBF20E6}"/>
              </a:ext>
            </a:extLst>
          </p:cNvPr>
          <p:cNvSpPr txBox="1"/>
          <p:nvPr/>
        </p:nvSpPr>
        <p:spPr>
          <a:xfrm>
            <a:off x="6682580" y="3988676"/>
            <a:ext cx="1410877" cy="384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75"/>
              </a:lnSpc>
              <a:buClrTx/>
              <a:buFontTx/>
              <a:buNone/>
            </a:pPr>
            <a:r>
              <a:rPr lang="en-US" sz="1400" b="1" kern="1200" dirty="0">
                <a:solidFill>
                  <a:schemeClr val="bg1"/>
                </a:solidFill>
                <a:latin typeface="Montserrat" panose="00000500000000000000" pitchFamily="2" charset="0"/>
                <a:ea typeface="Open Sauce Heavy"/>
                <a:cs typeface="Open Sauce Heavy"/>
                <a:sym typeface="Lora"/>
              </a:rPr>
              <a:t>KENNEDY CORP</a:t>
            </a:r>
            <a:endParaRPr lang="en-US" sz="1400" b="1" kern="1200" dirty="0">
              <a:solidFill>
                <a:schemeClr val="bg1"/>
              </a:solidFill>
              <a:latin typeface="Open Sauce Heavy"/>
              <a:ea typeface="Open Sauce Heavy"/>
              <a:cs typeface="Open Sauce Heavy"/>
              <a:sym typeface="Open Sauce Heavy"/>
            </a:endParaRPr>
          </a:p>
        </p:txBody>
      </p:sp>
      <p:sp>
        <p:nvSpPr>
          <p:cNvPr id="116" name="TextBox 46">
            <a:extLst>
              <a:ext uri="{FF2B5EF4-FFF2-40B4-BE49-F238E27FC236}">
                <a16:creationId xmlns:a16="http://schemas.microsoft.com/office/drawing/2014/main" id="{43AE1BF9-BDF4-585A-62EB-FD1552393D45}"/>
              </a:ext>
            </a:extLst>
          </p:cNvPr>
          <p:cNvSpPr txBox="1"/>
          <p:nvPr/>
        </p:nvSpPr>
        <p:spPr>
          <a:xfrm>
            <a:off x="10130645" y="4147728"/>
            <a:ext cx="1590992" cy="1940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75"/>
              </a:lnSpc>
              <a:buClrTx/>
              <a:buFontTx/>
              <a:buNone/>
            </a:pPr>
            <a:r>
              <a:rPr lang="en-US" sz="1600" b="1" kern="1200" dirty="0">
                <a:solidFill>
                  <a:schemeClr val="bg1"/>
                </a:solidFill>
                <a:latin typeface="Montserrat" panose="00000500000000000000" pitchFamily="2" charset="0"/>
                <a:ea typeface="Open Sauce Heavy"/>
                <a:cs typeface="Open Sauce Heavy"/>
                <a:sym typeface="Lora"/>
              </a:rPr>
              <a:t>KRYSTAL</a:t>
            </a:r>
            <a:endParaRPr lang="en-US" sz="1600" b="1" kern="1200" dirty="0">
              <a:solidFill>
                <a:schemeClr val="bg1"/>
              </a:solidFill>
              <a:latin typeface="Open Sauce Heavy"/>
              <a:ea typeface="Open Sauce Heavy"/>
              <a:cs typeface="Open Sauce Heavy"/>
              <a:sym typeface="Open Sauce Heavy"/>
            </a:endParaRPr>
          </a:p>
        </p:txBody>
      </p:sp>
      <p:sp>
        <p:nvSpPr>
          <p:cNvPr id="117" name="TextBox 47">
            <a:extLst>
              <a:ext uri="{FF2B5EF4-FFF2-40B4-BE49-F238E27FC236}">
                <a16:creationId xmlns:a16="http://schemas.microsoft.com/office/drawing/2014/main" id="{4E5875F8-59EE-4469-12A6-705B4B6A7515}"/>
              </a:ext>
            </a:extLst>
          </p:cNvPr>
          <p:cNvSpPr txBox="1"/>
          <p:nvPr/>
        </p:nvSpPr>
        <p:spPr>
          <a:xfrm>
            <a:off x="6269222" y="2516728"/>
            <a:ext cx="2402341" cy="10575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39"/>
              </a:lnSpc>
              <a:spcBef>
                <a:spcPct val="0"/>
              </a:spcBef>
            </a:pPr>
            <a:r>
              <a:rPr lang="en-US" dirty="0">
                <a:solidFill>
                  <a:schemeClr val="bg1"/>
                </a:solidFill>
                <a:latin typeface="Montserrat" panose="00000500000000000000" pitchFamily="2" charset="0"/>
                <a:ea typeface="Lora"/>
                <a:cs typeface="Lora"/>
                <a:sym typeface="Lora"/>
              </a:rPr>
              <a:t>3,813 TEUs</a:t>
            </a:r>
          </a:p>
          <a:p>
            <a:pPr algn="ctr">
              <a:lnSpc>
                <a:spcPts val="2939"/>
              </a:lnSpc>
              <a:spcBef>
                <a:spcPct val="0"/>
              </a:spcBef>
            </a:pPr>
            <a:r>
              <a:rPr lang="en-US" dirty="0">
                <a:solidFill>
                  <a:schemeClr val="bg1"/>
                </a:solidFill>
                <a:latin typeface="Montserrat" panose="00000500000000000000" pitchFamily="2" charset="0"/>
                <a:ea typeface="Lora"/>
                <a:cs typeface="Lora"/>
                <a:sym typeface="Lora"/>
              </a:rPr>
              <a:t>Electronics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ea typeface="Lora"/>
                <a:cs typeface="Lora"/>
                <a:sym typeface="Lora"/>
              </a:rPr>
              <a:t>. </a:t>
            </a:r>
          </a:p>
          <a:p>
            <a:pPr algn="ctr">
              <a:lnSpc>
                <a:spcPts val="2939"/>
              </a:lnSpc>
              <a:spcBef>
                <a:spcPct val="0"/>
              </a:spcBef>
            </a:pPr>
            <a:r>
              <a:rPr lang="en-US" sz="1100" b="1" dirty="0">
                <a:solidFill>
                  <a:srgbClr val="000000"/>
                </a:solidFill>
                <a:latin typeface="Montserrat" panose="00000500000000000000" pitchFamily="2" charset="0"/>
                <a:ea typeface="Lora"/>
                <a:cs typeface="Lora"/>
                <a:sym typeface="Lora"/>
              </a:rPr>
              <a:t> </a:t>
            </a:r>
          </a:p>
        </p:txBody>
      </p:sp>
      <p:sp>
        <p:nvSpPr>
          <p:cNvPr id="118" name="TextBox 48">
            <a:extLst>
              <a:ext uri="{FF2B5EF4-FFF2-40B4-BE49-F238E27FC236}">
                <a16:creationId xmlns:a16="http://schemas.microsoft.com/office/drawing/2014/main" id="{C8999C76-CB42-0F90-EA9B-35E0B3D8B898}"/>
              </a:ext>
            </a:extLst>
          </p:cNvPr>
          <p:cNvSpPr txBox="1"/>
          <p:nvPr/>
        </p:nvSpPr>
        <p:spPr>
          <a:xfrm>
            <a:off x="6270910" y="2663461"/>
            <a:ext cx="217742" cy="1923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75"/>
              </a:lnSpc>
              <a:spcBef>
                <a:spcPct val="0"/>
              </a:spcBef>
              <a:buClrTx/>
              <a:buFontTx/>
              <a:buNone/>
            </a:pPr>
            <a:r>
              <a:rPr lang="en-US" sz="1475" b="1" kern="1200" dirty="0">
                <a:solidFill>
                  <a:srgbClr val="B9B48B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1</a:t>
            </a:r>
          </a:p>
        </p:txBody>
      </p:sp>
      <p:sp>
        <p:nvSpPr>
          <p:cNvPr id="119" name="TextBox 49">
            <a:extLst>
              <a:ext uri="{FF2B5EF4-FFF2-40B4-BE49-F238E27FC236}">
                <a16:creationId xmlns:a16="http://schemas.microsoft.com/office/drawing/2014/main" id="{4CDEA740-7EF0-6059-0C91-BB7E3B1B215D}"/>
              </a:ext>
            </a:extLst>
          </p:cNvPr>
          <p:cNvSpPr txBox="1"/>
          <p:nvPr/>
        </p:nvSpPr>
        <p:spPr>
          <a:xfrm>
            <a:off x="10105667" y="2461006"/>
            <a:ext cx="1531626" cy="6944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39"/>
              </a:lnSpc>
              <a:spcBef>
                <a:spcPct val="0"/>
              </a:spcBef>
            </a:pPr>
            <a:r>
              <a:rPr lang="en-US" dirty="0">
                <a:solidFill>
                  <a:schemeClr val="bg1"/>
                </a:solidFill>
                <a:latin typeface="Montserrat" panose="00000500000000000000" pitchFamily="2" charset="0"/>
                <a:ea typeface="Lora"/>
                <a:cs typeface="Lora"/>
                <a:sym typeface="Lora"/>
              </a:rPr>
              <a:t>1,234 TEUs</a:t>
            </a:r>
          </a:p>
          <a:p>
            <a:pPr algn="ctr">
              <a:lnSpc>
                <a:spcPts val="2939"/>
              </a:lnSpc>
              <a:spcBef>
                <a:spcPct val="0"/>
              </a:spcBef>
            </a:pPr>
            <a:r>
              <a:rPr lang="en-US" kern="1200" spc="5" dirty="0">
                <a:solidFill>
                  <a:schemeClr val="bg1"/>
                </a:solidFill>
                <a:latin typeface="Montserrat" panose="00000500000000000000" pitchFamily="2" charset="0"/>
                <a:ea typeface="Open Sauce Medium"/>
                <a:cs typeface="Open Sauce Medium"/>
                <a:sym typeface="Lora"/>
              </a:rPr>
              <a:t>Hardware tools</a:t>
            </a:r>
            <a:endParaRPr lang="en-US" kern="1200" spc="5" dirty="0">
              <a:solidFill>
                <a:srgbClr val="FFF0F0"/>
              </a:solidFill>
              <a:latin typeface="Open Sauce Medium"/>
              <a:ea typeface="Open Sauce Medium"/>
              <a:cs typeface="Open Sauce Medium"/>
              <a:sym typeface="Open Sauce Medium"/>
            </a:endParaRPr>
          </a:p>
        </p:txBody>
      </p:sp>
      <p:sp>
        <p:nvSpPr>
          <p:cNvPr id="120" name="TextBox 50">
            <a:extLst>
              <a:ext uri="{FF2B5EF4-FFF2-40B4-BE49-F238E27FC236}">
                <a16:creationId xmlns:a16="http://schemas.microsoft.com/office/drawing/2014/main" id="{D7EFCB32-7ED6-DEF9-0409-EAC031F834F4}"/>
              </a:ext>
            </a:extLst>
          </p:cNvPr>
          <p:cNvSpPr txBox="1"/>
          <p:nvPr/>
        </p:nvSpPr>
        <p:spPr>
          <a:xfrm>
            <a:off x="11752514" y="2693881"/>
            <a:ext cx="217742" cy="1923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75"/>
              </a:lnSpc>
              <a:spcBef>
                <a:spcPct val="0"/>
              </a:spcBef>
              <a:buClrTx/>
              <a:buFontTx/>
              <a:buNone/>
            </a:pPr>
            <a:r>
              <a:rPr lang="en-US" sz="1475" b="1" kern="1200">
                <a:solidFill>
                  <a:srgbClr val="779D96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3</a:t>
            </a:r>
          </a:p>
        </p:txBody>
      </p:sp>
      <p:sp>
        <p:nvSpPr>
          <p:cNvPr id="121" name="TextBox 51">
            <a:extLst>
              <a:ext uri="{FF2B5EF4-FFF2-40B4-BE49-F238E27FC236}">
                <a16:creationId xmlns:a16="http://schemas.microsoft.com/office/drawing/2014/main" id="{653B85C0-99D3-D9F5-EF48-C460C0FD815E}"/>
              </a:ext>
            </a:extLst>
          </p:cNvPr>
          <p:cNvSpPr txBox="1"/>
          <p:nvPr/>
        </p:nvSpPr>
        <p:spPr>
          <a:xfrm>
            <a:off x="8367680" y="1707146"/>
            <a:ext cx="1531626" cy="6944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39"/>
              </a:lnSpc>
              <a:spcBef>
                <a:spcPct val="0"/>
              </a:spcBef>
            </a:pPr>
            <a:r>
              <a:rPr lang="en-US" dirty="0">
                <a:solidFill>
                  <a:schemeClr val="bg1"/>
                </a:solidFill>
                <a:latin typeface="Montserrat" panose="00000500000000000000" pitchFamily="2" charset="0"/>
                <a:ea typeface="Lora"/>
                <a:cs typeface="Lora"/>
                <a:sym typeface="Lora"/>
              </a:rPr>
              <a:t>2,281 TEUs</a:t>
            </a:r>
          </a:p>
          <a:p>
            <a:pPr algn="ctr">
              <a:lnSpc>
                <a:spcPts val="2939"/>
              </a:lnSpc>
              <a:spcBef>
                <a:spcPct val="0"/>
              </a:spcBef>
            </a:pPr>
            <a:r>
              <a:rPr lang="en-US" kern="1200" spc="5" dirty="0">
                <a:solidFill>
                  <a:schemeClr val="bg1"/>
                </a:solidFill>
                <a:latin typeface="Montserrat" panose="00000500000000000000" pitchFamily="2" charset="0"/>
                <a:ea typeface="Open Sauce Medium"/>
                <a:cs typeface="Open Sauce Medium"/>
                <a:sym typeface="Lora"/>
              </a:rPr>
              <a:t>GDSM</a:t>
            </a:r>
            <a:endParaRPr lang="en-US" kern="1200" spc="5" dirty="0">
              <a:solidFill>
                <a:srgbClr val="FFF0F0"/>
              </a:solidFill>
              <a:latin typeface="Open Sauce Medium"/>
              <a:ea typeface="Open Sauce Medium"/>
              <a:cs typeface="Open Sauce Medium"/>
              <a:sym typeface="Open Sauce Medium"/>
            </a:endParaRPr>
          </a:p>
        </p:txBody>
      </p:sp>
      <p:sp>
        <p:nvSpPr>
          <p:cNvPr id="122" name="TextBox 52">
            <a:extLst>
              <a:ext uri="{FF2B5EF4-FFF2-40B4-BE49-F238E27FC236}">
                <a16:creationId xmlns:a16="http://schemas.microsoft.com/office/drawing/2014/main" id="{28DA97F6-87B5-0033-242A-095B057CFD0F}"/>
              </a:ext>
            </a:extLst>
          </p:cNvPr>
          <p:cNvSpPr txBox="1"/>
          <p:nvPr/>
        </p:nvSpPr>
        <p:spPr>
          <a:xfrm>
            <a:off x="9024622" y="1101486"/>
            <a:ext cx="217742" cy="1923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75"/>
              </a:lnSpc>
              <a:spcBef>
                <a:spcPct val="0"/>
              </a:spcBef>
              <a:buClrTx/>
              <a:buFontTx/>
              <a:buNone/>
            </a:pPr>
            <a:r>
              <a:rPr lang="en-US" sz="1475" b="1" kern="1200" dirty="0">
                <a:solidFill>
                  <a:srgbClr val="4E6D8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2</a:t>
            </a:r>
          </a:p>
        </p:txBody>
      </p:sp>
      <p:sp>
        <p:nvSpPr>
          <p:cNvPr id="123" name="TextBox 53">
            <a:extLst>
              <a:ext uri="{FF2B5EF4-FFF2-40B4-BE49-F238E27FC236}">
                <a16:creationId xmlns:a16="http://schemas.microsoft.com/office/drawing/2014/main" id="{5198F6BF-ADD2-7ED4-CE66-D803F07B6D4E}"/>
              </a:ext>
            </a:extLst>
          </p:cNvPr>
          <p:cNvSpPr txBox="1"/>
          <p:nvPr/>
        </p:nvSpPr>
        <p:spPr>
          <a:xfrm>
            <a:off x="8395942" y="5383996"/>
            <a:ext cx="1531626" cy="10569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39"/>
              </a:lnSpc>
              <a:spcBef>
                <a:spcPct val="0"/>
              </a:spcBef>
            </a:pPr>
            <a:r>
              <a:rPr lang="en-US" dirty="0">
                <a:solidFill>
                  <a:schemeClr val="bg1"/>
                </a:solidFill>
                <a:latin typeface="Montserrat" panose="00000500000000000000" pitchFamily="2" charset="0"/>
                <a:ea typeface="Lora"/>
                <a:cs typeface="Lora"/>
                <a:sym typeface="Lora"/>
              </a:rPr>
              <a:t>995 TEUs</a:t>
            </a:r>
          </a:p>
          <a:p>
            <a:pPr algn="ctr">
              <a:lnSpc>
                <a:spcPts val="2939"/>
              </a:lnSpc>
              <a:spcBef>
                <a:spcPct val="0"/>
              </a:spcBef>
            </a:pPr>
            <a:r>
              <a:rPr lang="en-US" kern="1200" spc="5" dirty="0">
                <a:solidFill>
                  <a:schemeClr val="bg1"/>
                </a:solidFill>
                <a:latin typeface="Montserrat" panose="00000500000000000000" pitchFamily="2" charset="0"/>
                <a:ea typeface="Open Sauce Medium"/>
                <a:cs typeface="Open Sauce Medium"/>
                <a:sym typeface="Lora"/>
              </a:rPr>
              <a:t>Electronics and Telecom</a:t>
            </a:r>
            <a:endParaRPr lang="en-US" kern="1200" spc="5" dirty="0">
              <a:solidFill>
                <a:srgbClr val="FFF0F0"/>
              </a:solidFill>
              <a:latin typeface="Open Sauce Medium"/>
              <a:ea typeface="Open Sauce Medium"/>
              <a:cs typeface="Open Sauce Medium"/>
              <a:sym typeface="Open Sauce Medium"/>
            </a:endParaRPr>
          </a:p>
        </p:txBody>
      </p:sp>
      <p:sp>
        <p:nvSpPr>
          <p:cNvPr id="124" name="TextBox 54">
            <a:extLst>
              <a:ext uri="{FF2B5EF4-FFF2-40B4-BE49-F238E27FC236}">
                <a16:creationId xmlns:a16="http://schemas.microsoft.com/office/drawing/2014/main" id="{D90C9259-8D85-5C35-929A-3B3BA331823F}"/>
              </a:ext>
            </a:extLst>
          </p:cNvPr>
          <p:cNvSpPr txBox="1"/>
          <p:nvPr/>
        </p:nvSpPr>
        <p:spPr>
          <a:xfrm>
            <a:off x="9082621" y="6519602"/>
            <a:ext cx="224960" cy="1923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75"/>
              </a:lnSpc>
              <a:spcBef>
                <a:spcPct val="0"/>
              </a:spcBef>
              <a:buClrTx/>
              <a:buFontTx/>
              <a:buNone/>
            </a:pPr>
            <a:r>
              <a:rPr lang="en-US" sz="1475" b="1" kern="1200" dirty="0">
                <a:solidFill>
                  <a:srgbClr val="9984A5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5</a:t>
            </a:r>
          </a:p>
        </p:txBody>
      </p:sp>
      <p:sp>
        <p:nvSpPr>
          <p:cNvPr id="125" name="TextBox 55">
            <a:extLst>
              <a:ext uri="{FF2B5EF4-FFF2-40B4-BE49-F238E27FC236}">
                <a16:creationId xmlns:a16="http://schemas.microsoft.com/office/drawing/2014/main" id="{5C130A6D-EF40-CE00-F583-E56B540672EF}"/>
              </a:ext>
            </a:extLst>
          </p:cNvPr>
          <p:cNvSpPr txBox="1"/>
          <p:nvPr/>
        </p:nvSpPr>
        <p:spPr>
          <a:xfrm>
            <a:off x="6662813" y="4318662"/>
            <a:ext cx="1531626" cy="10663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39"/>
              </a:lnSpc>
              <a:spcBef>
                <a:spcPct val="0"/>
              </a:spcBef>
            </a:pPr>
            <a:r>
              <a:rPr lang="en-US" dirty="0">
                <a:solidFill>
                  <a:schemeClr val="bg1"/>
                </a:solidFill>
                <a:latin typeface="Montserrat" panose="00000500000000000000" pitchFamily="2" charset="0"/>
                <a:ea typeface="Lora"/>
                <a:cs typeface="Lora"/>
                <a:sym typeface="Lora"/>
              </a:rPr>
              <a:t>890 TEUs</a:t>
            </a:r>
          </a:p>
          <a:p>
            <a:pPr algn="ctr">
              <a:lnSpc>
                <a:spcPts val="2939"/>
              </a:lnSpc>
              <a:spcBef>
                <a:spcPct val="0"/>
              </a:spcBef>
            </a:pPr>
            <a:r>
              <a:rPr lang="en-US" kern="1200" spc="5" dirty="0">
                <a:solidFill>
                  <a:schemeClr val="bg1"/>
                </a:solidFill>
                <a:latin typeface="Montserrat" panose="00000500000000000000" pitchFamily="2" charset="0"/>
                <a:ea typeface="Open Sauce Medium"/>
                <a:cs typeface="Open Sauce Medium"/>
                <a:sym typeface="Lora"/>
              </a:rPr>
              <a:t>Furniture and textile</a:t>
            </a:r>
            <a:endParaRPr lang="en-US" kern="1200" spc="5" dirty="0">
              <a:solidFill>
                <a:srgbClr val="FFF0F0"/>
              </a:solidFill>
              <a:latin typeface="Open Sauce Medium"/>
              <a:ea typeface="Open Sauce Medium"/>
              <a:cs typeface="Open Sauce Medium"/>
              <a:sym typeface="Open Sauce Medium"/>
            </a:endParaRPr>
          </a:p>
        </p:txBody>
      </p:sp>
      <p:sp>
        <p:nvSpPr>
          <p:cNvPr id="126" name="TextBox 56">
            <a:extLst>
              <a:ext uri="{FF2B5EF4-FFF2-40B4-BE49-F238E27FC236}">
                <a16:creationId xmlns:a16="http://schemas.microsoft.com/office/drawing/2014/main" id="{C8AA3A70-6F5B-7CA3-453A-72C58A951627}"/>
              </a:ext>
            </a:extLst>
          </p:cNvPr>
          <p:cNvSpPr txBox="1"/>
          <p:nvPr/>
        </p:nvSpPr>
        <p:spPr>
          <a:xfrm>
            <a:off x="6270910" y="4617996"/>
            <a:ext cx="217742" cy="1923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75"/>
              </a:lnSpc>
              <a:spcBef>
                <a:spcPct val="0"/>
              </a:spcBef>
              <a:buClrTx/>
              <a:buFontTx/>
              <a:buNone/>
            </a:pPr>
            <a:r>
              <a:rPr lang="en-US" sz="1475" b="1" kern="1200">
                <a:solidFill>
                  <a:srgbClr val="7C9AA4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6</a:t>
            </a:r>
          </a:p>
        </p:txBody>
      </p:sp>
      <p:sp>
        <p:nvSpPr>
          <p:cNvPr id="127" name="TextBox 57">
            <a:extLst>
              <a:ext uri="{FF2B5EF4-FFF2-40B4-BE49-F238E27FC236}">
                <a16:creationId xmlns:a16="http://schemas.microsoft.com/office/drawing/2014/main" id="{1AF72EAD-BCD4-A126-72B3-65E3CFB8164B}"/>
              </a:ext>
            </a:extLst>
          </p:cNvPr>
          <p:cNvSpPr txBox="1"/>
          <p:nvPr/>
        </p:nvSpPr>
        <p:spPr>
          <a:xfrm>
            <a:off x="10252907" y="4538206"/>
            <a:ext cx="1197962" cy="6944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39"/>
              </a:lnSpc>
              <a:spcBef>
                <a:spcPct val="0"/>
              </a:spcBef>
            </a:pPr>
            <a:r>
              <a:rPr lang="en-US" dirty="0">
                <a:solidFill>
                  <a:schemeClr val="bg1"/>
                </a:solidFill>
                <a:latin typeface="Montserrat" panose="00000500000000000000" pitchFamily="2" charset="0"/>
                <a:ea typeface="Lora"/>
                <a:cs typeface="Lora"/>
                <a:sym typeface="Lora"/>
              </a:rPr>
              <a:t>1,169 TEUs</a:t>
            </a:r>
          </a:p>
          <a:p>
            <a:pPr algn="ctr">
              <a:lnSpc>
                <a:spcPts val="2939"/>
              </a:lnSpc>
              <a:spcBef>
                <a:spcPct val="0"/>
              </a:spcBef>
            </a:pPr>
            <a:r>
              <a:rPr lang="en-US" kern="1200" spc="5" dirty="0">
                <a:solidFill>
                  <a:schemeClr val="bg1"/>
                </a:solidFill>
                <a:latin typeface="Montserrat" panose="00000500000000000000" pitchFamily="2" charset="0"/>
                <a:ea typeface="Open Sauce Medium"/>
                <a:cs typeface="Open Sauce Medium"/>
                <a:sym typeface="Lora"/>
              </a:rPr>
              <a:t>GDSM</a:t>
            </a:r>
            <a:endParaRPr lang="en-US" kern="1200" spc="5" dirty="0">
              <a:solidFill>
                <a:srgbClr val="FFF0F0"/>
              </a:solidFill>
              <a:latin typeface="Open Sauce Medium"/>
              <a:ea typeface="Open Sauce Medium"/>
              <a:cs typeface="Open Sauce Medium"/>
              <a:sym typeface="Open Sauce Medium"/>
            </a:endParaRPr>
          </a:p>
        </p:txBody>
      </p:sp>
      <p:sp>
        <p:nvSpPr>
          <p:cNvPr id="1024" name="TextBox 58">
            <a:extLst>
              <a:ext uri="{FF2B5EF4-FFF2-40B4-BE49-F238E27FC236}">
                <a16:creationId xmlns:a16="http://schemas.microsoft.com/office/drawing/2014/main" id="{BCCFDE4B-83E2-D1B2-F81B-0DAF539D98EA}"/>
              </a:ext>
            </a:extLst>
          </p:cNvPr>
          <p:cNvSpPr txBox="1"/>
          <p:nvPr/>
        </p:nvSpPr>
        <p:spPr>
          <a:xfrm>
            <a:off x="11763898" y="4646871"/>
            <a:ext cx="217742" cy="1923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75"/>
              </a:lnSpc>
              <a:spcBef>
                <a:spcPct val="0"/>
              </a:spcBef>
              <a:buClrTx/>
              <a:buFontTx/>
              <a:buNone/>
            </a:pPr>
            <a:r>
              <a:rPr lang="en-US" sz="1475" b="1" kern="1200">
                <a:solidFill>
                  <a:srgbClr val="9C6B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4</a:t>
            </a:r>
          </a:p>
        </p:txBody>
      </p:sp>
      <p:sp>
        <p:nvSpPr>
          <p:cNvPr id="1025" name="TextBox 59">
            <a:extLst>
              <a:ext uri="{FF2B5EF4-FFF2-40B4-BE49-F238E27FC236}">
                <a16:creationId xmlns:a16="http://schemas.microsoft.com/office/drawing/2014/main" id="{464C2264-9D1C-AF4E-E0F2-F958EA46CA9D}"/>
              </a:ext>
            </a:extLst>
          </p:cNvPr>
          <p:cNvSpPr txBox="1"/>
          <p:nvPr/>
        </p:nvSpPr>
        <p:spPr>
          <a:xfrm>
            <a:off x="8174156" y="2832847"/>
            <a:ext cx="1913088" cy="6917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73"/>
              </a:lnSpc>
              <a:buClrTx/>
              <a:buFontTx/>
              <a:buNone/>
            </a:pPr>
            <a:r>
              <a:rPr lang="en-US" sz="2000" b="1" kern="1200" dirty="0">
                <a:solidFill>
                  <a:srgbClr val="4E6D82"/>
                </a:solidFill>
                <a:latin typeface="Montserrat" panose="00000500000000000000" pitchFamily="2" charset="0"/>
                <a:ea typeface="Anton"/>
                <a:cs typeface="Anton"/>
                <a:sym typeface="Anton"/>
              </a:rPr>
              <a:t>2025 </a:t>
            </a:r>
          </a:p>
          <a:p>
            <a:pPr algn="ctr">
              <a:lnSpc>
                <a:spcPts val="2773"/>
              </a:lnSpc>
              <a:buClrTx/>
              <a:buFontTx/>
              <a:buNone/>
            </a:pPr>
            <a:r>
              <a:rPr lang="en-US" sz="2000" b="1" kern="1200" dirty="0">
                <a:solidFill>
                  <a:srgbClr val="4E6D82"/>
                </a:solidFill>
                <a:latin typeface="Montserrat" panose="00000500000000000000" pitchFamily="2" charset="0"/>
                <a:ea typeface="Anton"/>
                <a:cs typeface="Anton"/>
                <a:sym typeface="Anton"/>
              </a:rPr>
              <a:t>TOP 6 A/Cs:</a:t>
            </a:r>
          </a:p>
        </p:txBody>
      </p:sp>
      <p:sp>
        <p:nvSpPr>
          <p:cNvPr id="1027" name="TextBox 60">
            <a:extLst>
              <a:ext uri="{FF2B5EF4-FFF2-40B4-BE49-F238E27FC236}">
                <a16:creationId xmlns:a16="http://schemas.microsoft.com/office/drawing/2014/main" id="{3F7FC2A7-BD19-8CA1-03D1-498C880232AB}"/>
              </a:ext>
            </a:extLst>
          </p:cNvPr>
          <p:cNvSpPr txBox="1"/>
          <p:nvPr/>
        </p:nvSpPr>
        <p:spPr>
          <a:xfrm>
            <a:off x="8114561" y="3586410"/>
            <a:ext cx="1991106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buClrTx/>
              <a:buFontTx/>
              <a:buNone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E6D82"/>
                </a:solidFill>
                <a:effectLst/>
                <a:uLnTx/>
                <a:uFillTx/>
                <a:latin typeface="Montserrat" panose="00000500000000000000" pitchFamily="2" charset="0"/>
                <a:ea typeface="Times New Roman" panose="02020603050405020304" pitchFamily="18" charset="0"/>
                <a:sym typeface="Arial"/>
              </a:rPr>
              <a:t>~</a:t>
            </a:r>
            <a:r>
              <a:rPr lang="en-US" sz="3200" b="1" kern="1200" dirty="0">
                <a:solidFill>
                  <a:srgbClr val="4E6D82"/>
                </a:solidFill>
                <a:latin typeface="Montserrat" panose="00000500000000000000" pitchFamily="2" charset="0"/>
                <a:ea typeface="Anton"/>
                <a:cs typeface="Anton"/>
                <a:sym typeface="Anton"/>
              </a:rPr>
              <a:t>56%</a:t>
            </a:r>
          </a:p>
        </p:txBody>
      </p:sp>
      <p:sp>
        <p:nvSpPr>
          <p:cNvPr id="1029" name="CuadroTexto 1028">
            <a:extLst>
              <a:ext uri="{FF2B5EF4-FFF2-40B4-BE49-F238E27FC236}">
                <a16:creationId xmlns:a16="http://schemas.microsoft.com/office/drawing/2014/main" id="{7E19FED0-D0FD-9E7A-6BE2-A6D63B9D233A}"/>
              </a:ext>
            </a:extLst>
          </p:cNvPr>
          <p:cNvSpPr txBox="1"/>
          <p:nvPr/>
        </p:nvSpPr>
        <p:spPr>
          <a:xfrm>
            <a:off x="8194439" y="4059878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kern="1200" dirty="0">
                <a:solidFill>
                  <a:srgbClr val="4E6D82"/>
                </a:solidFill>
                <a:latin typeface="Montserrat" panose="00000500000000000000" pitchFamily="2" charset="0"/>
                <a:sym typeface="Anton"/>
              </a:rPr>
              <a:t>Total Own SQ </a:t>
            </a:r>
            <a:endParaRPr lang="es-PA" sz="2000" b="1" dirty="0">
              <a:latin typeface="Montserrat" panose="00000500000000000000" pitchFamily="2" charset="0"/>
            </a:endParaRPr>
          </a:p>
        </p:txBody>
      </p:sp>
      <p:sp>
        <p:nvSpPr>
          <p:cNvPr id="1030" name="Google Shape;103;p2">
            <a:extLst>
              <a:ext uri="{FF2B5EF4-FFF2-40B4-BE49-F238E27FC236}">
                <a16:creationId xmlns:a16="http://schemas.microsoft.com/office/drawing/2014/main" id="{333D6405-7F5B-5B5E-2A42-5D75F54BDC1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919854" y="637008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s-PA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16</a:t>
            </a:fld>
            <a:r>
              <a:rPr kumimoji="0" lang="es-PA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/21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032" name="CuadroTexto 1031">
            <a:extLst>
              <a:ext uri="{FF2B5EF4-FFF2-40B4-BE49-F238E27FC236}">
                <a16:creationId xmlns:a16="http://schemas.microsoft.com/office/drawing/2014/main" id="{AD98E480-03C3-F5C9-A6D9-51642EEE4987}"/>
              </a:ext>
            </a:extLst>
          </p:cNvPr>
          <p:cNvSpPr txBox="1"/>
          <p:nvPr/>
        </p:nvSpPr>
        <p:spPr>
          <a:xfrm>
            <a:off x="8484392" y="4445305"/>
            <a:ext cx="71535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kern="1200" dirty="0">
                <a:solidFill>
                  <a:srgbClr val="4E6D82"/>
                </a:solidFill>
                <a:latin typeface="Montserrat" panose="00000500000000000000" pitchFamily="2" charset="0"/>
                <a:sym typeface="Anton"/>
              </a:rPr>
              <a:t>C trade</a:t>
            </a:r>
            <a:endParaRPr lang="es-PA" sz="2400" b="1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9168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>
          <a:extLst>
            <a:ext uri="{FF2B5EF4-FFF2-40B4-BE49-F238E27FC236}">
              <a16:creationId xmlns:a16="http://schemas.microsoft.com/office/drawing/2014/main" id="{A8783368-4D35-38A6-FCB8-FA569325AA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>
            <a:extLst>
              <a:ext uri="{FF2B5EF4-FFF2-40B4-BE49-F238E27FC236}">
                <a16:creationId xmlns:a16="http://schemas.microsoft.com/office/drawing/2014/main" id="{9EEB7347-12C0-F8A2-DBD3-94F602D44CCB}"/>
              </a:ext>
            </a:extLst>
          </p:cNvPr>
          <p:cNvSpPr txBox="1"/>
          <p:nvPr/>
        </p:nvSpPr>
        <p:spPr>
          <a:xfrm>
            <a:off x="571500" y="381000"/>
            <a:ext cx="11601450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None/>
            </a:pPr>
            <a:r>
              <a:rPr lang="en-US" sz="3150" b="1" dirty="0">
                <a:solidFill>
                  <a:srgbClr val="004B24"/>
                </a:solidFill>
                <a:latin typeface="Montserrat"/>
                <a:sym typeface="Montserrat"/>
              </a:rPr>
              <a:t>TARGETED COMMODITY AND PROJECT CARGO</a:t>
            </a:r>
            <a:endParaRPr lang="en-U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">
            <a:extLst>
              <a:ext uri="{FF2B5EF4-FFF2-40B4-BE49-F238E27FC236}">
                <a16:creationId xmlns:a16="http://schemas.microsoft.com/office/drawing/2014/main" id="{A559020C-A52E-8168-ECB2-772CB9B27DAC}"/>
              </a:ext>
            </a:extLst>
          </p:cNvPr>
          <p:cNvSpPr/>
          <p:nvPr/>
        </p:nvSpPr>
        <p:spPr>
          <a:xfrm>
            <a:off x="571500" y="971550"/>
            <a:ext cx="11049000" cy="28575"/>
          </a:xfrm>
          <a:prstGeom prst="rect">
            <a:avLst/>
          </a:prstGeom>
          <a:solidFill>
            <a:srgbClr val="009B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>
            <a:extLst>
              <a:ext uri="{FF2B5EF4-FFF2-40B4-BE49-F238E27FC236}">
                <a16:creationId xmlns:a16="http://schemas.microsoft.com/office/drawing/2014/main" id="{4A72521B-713C-4F41-6C53-D618A64F843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919854" y="637008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s-PA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17</a:t>
            </a:fld>
            <a:r>
              <a:rPr kumimoji="0" lang="es-PA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/21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3AE51CF-C6C0-EB43-A01B-12E7F2DA37A9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03199" y="2554344"/>
            <a:ext cx="3852000" cy="29625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0" name="群組 9">
            <a:extLst>
              <a:ext uri="{FF2B5EF4-FFF2-40B4-BE49-F238E27FC236}">
                <a16:creationId xmlns:a16="http://schemas.microsoft.com/office/drawing/2014/main" id="{AD272E70-AC7B-50CA-CB83-D6CBDE395365}"/>
              </a:ext>
            </a:extLst>
          </p:cNvPr>
          <p:cNvGrpSpPr/>
          <p:nvPr/>
        </p:nvGrpSpPr>
        <p:grpSpPr>
          <a:xfrm>
            <a:off x="-918061" y="1368000"/>
            <a:ext cx="6094520" cy="1020907"/>
            <a:chOff x="-1042195" y="1347525"/>
            <a:chExt cx="6094520" cy="1020907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3D058D56-60BF-EC28-4CED-A3AB72F74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050" y="1347525"/>
              <a:ext cx="3387786" cy="1020907"/>
            </a:xfrm>
            <a:prstGeom prst="rect">
              <a:avLst/>
            </a:prstGeom>
          </p:spPr>
        </p:pic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1BE36782-16E0-18CD-74A4-8BE5E0AA738B}"/>
                </a:ext>
              </a:extLst>
            </p:cNvPr>
            <p:cNvSpPr txBox="1"/>
            <p:nvPr/>
          </p:nvSpPr>
          <p:spPr>
            <a:xfrm>
              <a:off x="-1042195" y="1724188"/>
              <a:ext cx="6094520" cy="415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2100" b="1" dirty="0">
                  <a:solidFill>
                    <a:srgbClr val="263238"/>
                  </a:solidFill>
                  <a:latin typeface="Montserrat"/>
                  <a:sym typeface="Montserrat"/>
                </a:rPr>
                <a:t>Cars from China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D0D0B4C6-6646-D757-A2ED-C6D9F8C17B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37210" y="1385197"/>
              <a:ext cx="286989" cy="386958"/>
            </a:xfrm>
            <a:prstGeom prst="rect">
              <a:avLst/>
            </a:prstGeom>
          </p:spPr>
        </p:pic>
      </p:grpSp>
      <p:pic>
        <p:nvPicPr>
          <p:cNvPr id="7" name="Imagen 6">
            <a:extLst>
              <a:ext uri="{FF2B5EF4-FFF2-40B4-BE49-F238E27FC236}">
                <a16:creationId xmlns:a16="http://schemas.microsoft.com/office/drawing/2014/main" id="{52A084D7-4727-4438-339F-0F974B0D8667}"/>
              </a:ext>
            </a:extLst>
          </p:cNvPr>
          <p:cNvPicPr preferRelativeResize="0">
            <a:picLocks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0000" y="2515551"/>
            <a:ext cx="3852000" cy="3056354"/>
          </a:xfrm>
          <a:prstGeom prst="rect">
            <a:avLst/>
          </a:prstGeom>
        </p:spPr>
      </p:pic>
      <p:grpSp>
        <p:nvGrpSpPr>
          <p:cNvPr id="11" name="群組 10">
            <a:extLst>
              <a:ext uri="{FF2B5EF4-FFF2-40B4-BE49-F238E27FC236}">
                <a16:creationId xmlns:a16="http://schemas.microsoft.com/office/drawing/2014/main" id="{8C750412-3635-93D6-CF47-413F71E21EAF}"/>
              </a:ext>
            </a:extLst>
          </p:cNvPr>
          <p:cNvGrpSpPr/>
          <p:nvPr/>
        </p:nvGrpSpPr>
        <p:grpSpPr>
          <a:xfrm>
            <a:off x="2906625" y="1367113"/>
            <a:ext cx="6094520" cy="1020907"/>
            <a:chOff x="2670954" y="1347524"/>
            <a:chExt cx="6094520" cy="1020907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CE933CC3-E4DB-A640-63F0-A866968996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84073" y="1347524"/>
              <a:ext cx="3387787" cy="1020907"/>
            </a:xfrm>
            <a:prstGeom prst="rect">
              <a:avLst/>
            </a:prstGeom>
          </p:spPr>
        </p:pic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38BAE5A3-E8C9-1D58-323A-70BFCB59E645}"/>
                </a:ext>
              </a:extLst>
            </p:cNvPr>
            <p:cNvSpPr txBox="1"/>
            <p:nvPr/>
          </p:nvSpPr>
          <p:spPr>
            <a:xfrm>
              <a:off x="2670954" y="1731376"/>
              <a:ext cx="6094520" cy="415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2100" b="1" dirty="0">
                  <a:solidFill>
                    <a:srgbClr val="263238"/>
                  </a:solidFill>
                  <a:latin typeface="Montserrat"/>
                  <a:sym typeface="Montserrat"/>
                </a:rPr>
                <a:t>Active Projects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Botón de acción: ir a inicio 11">
              <a:hlinkClick r:id="" action="ppaction://hlinkshowjump?jump=firstslide" highlightClick="1"/>
              <a:extLst>
                <a:ext uri="{FF2B5EF4-FFF2-40B4-BE49-F238E27FC236}">
                  <a16:creationId xmlns:a16="http://schemas.microsoft.com/office/drawing/2014/main" id="{51447BFB-D09D-4AB6-098B-39EF18FF6096}"/>
                </a:ext>
              </a:extLst>
            </p:cNvPr>
            <p:cNvSpPr/>
            <p:nvPr/>
          </p:nvSpPr>
          <p:spPr>
            <a:xfrm>
              <a:off x="5574562" y="1427077"/>
              <a:ext cx="438953" cy="279115"/>
            </a:xfrm>
            <a:prstGeom prst="actionButtonHom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/>
            </a:p>
          </p:txBody>
        </p:sp>
      </p:grpSp>
      <p:pic>
        <p:nvPicPr>
          <p:cNvPr id="14" name="Imagen 13">
            <a:extLst>
              <a:ext uri="{FF2B5EF4-FFF2-40B4-BE49-F238E27FC236}">
                <a16:creationId xmlns:a16="http://schemas.microsoft.com/office/drawing/2014/main" id="{9F0E2575-0540-3A20-225C-E69C2A404E91}"/>
              </a:ext>
            </a:extLst>
          </p:cNvPr>
          <p:cNvPicPr preferRelativeResize="0"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8090375" y="2516747"/>
            <a:ext cx="3852000" cy="3070355"/>
          </a:xfrm>
          <a:prstGeom prst="rect">
            <a:avLst/>
          </a:prstGeom>
        </p:spPr>
      </p:pic>
      <p:grpSp>
        <p:nvGrpSpPr>
          <p:cNvPr id="13" name="群組 12">
            <a:extLst>
              <a:ext uri="{FF2B5EF4-FFF2-40B4-BE49-F238E27FC236}">
                <a16:creationId xmlns:a16="http://schemas.microsoft.com/office/drawing/2014/main" id="{24D63E77-0236-74A1-80BB-052498B0F5AB}"/>
              </a:ext>
            </a:extLst>
          </p:cNvPr>
          <p:cNvGrpSpPr/>
          <p:nvPr/>
        </p:nvGrpSpPr>
        <p:grpSpPr>
          <a:xfrm>
            <a:off x="6872594" y="1368000"/>
            <a:ext cx="6094520" cy="1020907"/>
            <a:chOff x="6784517" y="1359716"/>
            <a:chExt cx="6094520" cy="1020907"/>
          </a:xfrm>
        </p:grpSpPr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FDAE228D-249C-8060-082A-32B90DDEEB2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089096" y="1359716"/>
              <a:ext cx="3647787" cy="1020907"/>
            </a:xfrm>
            <a:prstGeom prst="rect">
              <a:avLst/>
            </a:prstGeom>
          </p:spPr>
        </p:pic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AC69B734-ACA8-BC4F-6782-A3CFBBAA93D9}"/>
                </a:ext>
              </a:extLst>
            </p:cNvPr>
            <p:cNvSpPr txBox="1"/>
            <p:nvPr/>
          </p:nvSpPr>
          <p:spPr>
            <a:xfrm>
              <a:off x="6784517" y="1737576"/>
              <a:ext cx="6094520" cy="415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2100" b="1" dirty="0">
                  <a:solidFill>
                    <a:srgbClr val="263238"/>
                  </a:solidFill>
                  <a:latin typeface="Montserrat"/>
                  <a:sym typeface="Montserrat"/>
                </a:rPr>
                <a:t>Future Projects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Sol 16">
              <a:extLst>
                <a:ext uri="{FF2B5EF4-FFF2-40B4-BE49-F238E27FC236}">
                  <a16:creationId xmlns:a16="http://schemas.microsoft.com/office/drawing/2014/main" id="{E3F5547A-51BD-6373-DBF0-BE769FE8E686}"/>
                </a:ext>
              </a:extLst>
            </p:cNvPr>
            <p:cNvSpPr/>
            <p:nvPr/>
          </p:nvSpPr>
          <p:spPr>
            <a:xfrm>
              <a:off x="9653434" y="1388976"/>
              <a:ext cx="387928" cy="317216"/>
            </a:xfrm>
            <a:prstGeom prst="su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/>
            </a:p>
          </p:txBody>
        </p:sp>
      </p:grpSp>
      <p:pic>
        <p:nvPicPr>
          <p:cNvPr id="2054" name="Picture 6" descr="Tienda de mobiliario de oficina, con diseños personalizados – Fursys">
            <a:extLst>
              <a:ext uri="{FF2B5EF4-FFF2-40B4-BE49-F238E27FC236}">
                <a16:creationId xmlns:a16="http://schemas.microsoft.com/office/drawing/2014/main" id="{C24B4C17-0688-1BCF-CA25-6C4EC93F5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7572" y="5683177"/>
            <a:ext cx="1507447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43B296D8-08E9-3831-E70B-095AA846CB0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91417" y="5591494"/>
            <a:ext cx="2200424" cy="1143720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F4C69D22-20C4-0A66-A0E3-F42823B91DA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687" y="5605495"/>
            <a:ext cx="1946378" cy="1143720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2EBA6E71-CA4A-21FD-6300-CDAA2D768D6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05065" y="5636941"/>
            <a:ext cx="1651381" cy="1052826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F077357D-A650-3CE2-3721-3EEF8782873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08927" y="5690614"/>
            <a:ext cx="1724923" cy="885866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A6C9A64D-2E3C-AC3E-C3D8-CA46E72F39B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957953" y="5605495"/>
            <a:ext cx="1929247" cy="88586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BA389BD-2453-FA84-DEE8-7E5140D6565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-17480"/>
            <a:ext cx="12192000" cy="18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9090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>
          <a:extLst>
            <a:ext uri="{FF2B5EF4-FFF2-40B4-BE49-F238E27FC236}">
              <a16:creationId xmlns:a16="http://schemas.microsoft.com/office/drawing/2014/main" id="{A8783368-4D35-38A6-FCB8-FA569325AA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" descr="image.png">
            <a:extLst>
              <a:ext uri="{FF2B5EF4-FFF2-40B4-BE49-F238E27FC236}">
                <a16:creationId xmlns:a16="http://schemas.microsoft.com/office/drawing/2014/main" id="{17B1368C-5F34-A094-C0CD-1A2A5254249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905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">
            <a:extLst>
              <a:ext uri="{FF2B5EF4-FFF2-40B4-BE49-F238E27FC236}">
                <a16:creationId xmlns:a16="http://schemas.microsoft.com/office/drawing/2014/main" id="{9EEB7347-12C0-F8A2-DBD3-94F602D44CCB}"/>
              </a:ext>
            </a:extLst>
          </p:cNvPr>
          <p:cNvSpPr txBox="1"/>
          <p:nvPr/>
        </p:nvSpPr>
        <p:spPr>
          <a:xfrm>
            <a:off x="571500" y="381000"/>
            <a:ext cx="11601450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None/>
            </a:pPr>
            <a:r>
              <a:rPr lang="en-US" sz="3150" b="1" dirty="0">
                <a:solidFill>
                  <a:srgbClr val="004B24"/>
                </a:solidFill>
                <a:latin typeface="Montserrat"/>
                <a:sym typeface="Montserrat"/>
              </a:rPr>
              <a:t>TARGETED COMMODITY AND FUTURE PROJECT </a:t>
            </a:r>
            <a:endParaRPr lang="en-U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">
            <a:extLst>
              <a:ext uri="{FF2B5EF4-FFF2-40B4-BE49-F238E27FC236}">
                <a16:creationId xmlns:a16="http://schemas.microsoft.com/office/drawing/2014/main" id="{A559020C-A52E-8168-ECB2-772CB9B27DAC}"/>
              </a:ext>
            </a:extLst>
          </p:cNvPr>
          <p:cNvSpPr/>
          <p:nvPr/>
        </p:nvSpPr>
        <p:spPr>
          <a:xfrm>
            <a:off x="571500" y="971550"/>
            <a:ext cx="11049000" cy="28575"/>
          </a:xfrm>
          <a:prstGeom prst="rect">
            <a:avLst/>
          </a:prstGeom>
          <a:solidFill>
            <a:srgbClr val="009B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>
            <a:extLst>
              <a:ext uri="{FF2B5EF4-FFF2-40B4-BE49-F238E27FC236}">
                <a16:creationId xmlns:a16="http://schemas.microsoft.com/office/drawing/2014/main" id="{4A72521B-713C-4F41-6C53-D618A64F843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919854" y="637008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s-PA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18</a:t>
            </a:fld>
            <a:r>
              <a:rPr kumimoji="0" lang="es-PA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/21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D6CB277D-7EF2-AFA9-DA1E-C9FCFF390A38}"/>
              </a:ext>
            </a:extLst>
          </p:cNvPr>
          <p:cNvGrpSpPr/>
          <p:nvPr/>
        </p:nvGrpSpPr>
        <p:grpSpPr>
          <a:xfrm rot="-10800000">
            <a:off x="4805082" y="4984841"/>
            <a:ext cx="6983506" cy="1428671"/>
            <a:chOff x="0" y="0"/>
            <a:chExt cx="1967644" cy="359138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59FE3777-56EB-6E6E-8784-92B77C34E2E7}"/>
                </a:ext>
              </a:extLst>
            </p:cNvPr>
            <p:cNvSpPr/>
            <p:nvPr/>
          </p:nvSpPr>
          <p:spPr>
            <a:xfrm>
              <a:off x="2861" y="0"/>
              <a:ext cx="1961922" cy="359138"/>
            </a:xfrm>
            <a:custGeom>
              <a:avLst/>
              <a:gdLst/>
              <a:ahLst/>
              <a:cxnLst/>
              <a:rect l="l" t="t" r="r" b="b"/>
              <a:pathLst>
                <a:path w="1961922" h="359138">
                  <a:moveTo>
                    <a:pt x="8680" y="0"/>
                  </a:moveTo>
                  <a:lnTo>
                    <a:pt x="1953242" y="0"/>
                  </a:lnTo>
                  <a:cubicBezTo>
                    <a:pt x="1955970" y="0"/>
                    <a:pt x="1958539" y="1283"/>
                    <a:pt x="1960179" y="3463"/>
                  </a:cubicBezTo>
                  <a:cubicBezTo>
                    <a:pt x="1961819" y="5643"/>
                    <a:pt x="1962338" y="8467"/>
                    <a:pt x="1961581" y="11088"/>
                  </a:cubicBezTo>
                  <a:lnTo>
                    <a:pt x="1864269" y="348050"/>
                  </a:lnTo>
                  <a:cubicBezTo>
                    <a:pt x="1862372" y="354617"/>
                    <a:pt x="1856360" y="359138"/>
                    <a:pt x="1849525" y="359138"/>
                  </a:cubicBezTo>
                  <a:lnTo>
                    <a:pt x="112397" y="359138"/>
                  </a:lnTo>
                  <a:cubicBezTo>
                    <a:pt x="105562" y="359138"/>
                    <a:pt x="99550" y="354617"/>
                    <a:pt x="97653" y="348050"/>
                  </a:cubicBezTo>
                  <a:lnTo>
                    <a:pt x="341" y="11088"/>
                  </a:lnTo>
                  <a:cubicBezTo>
                    <a:pt x="-416" y="8467"/>
                    <a:pt x="104" y="5643"/>
                    <a:pt x="1743" y="3463"/>
                  </a:cubicBezTo>
                  <a:cubicBezTo>
                    <a:pt x="3383" y="1283"/>
                    <a:pt x="5952" y="0"/>
                    <a:pt x="8680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0E9B6226-3C5B-BC76-C856-8FAE58829F47}"/>
                </a:ext>
              </a:extLst>
            </p:cNvPr>
            <p:cNvSpPr txBox="1"/>
            <p:nvPr/>
          </p:nvSpPr>
          <p:spPr>
            <a:xfrm>
              <a:off x="127000" y="-47625"/>
              <a:ext cx="1713644" cy="4067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2239"/>
                </a:lnSpc>
                <a:buClrTx/>
              </a:pPr>
              <a:endParaRPr sz="1200" kern="12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754904D2-6CB1-9102-009D-F7D13DF79436}"/>
              </a:ext>
            </a:extLst>
          </p:cNvPr>
          <p:cNvGrpSpPr/>
          <p:nvPr/>
        </p:nvGrpSpPr>
        <p:grpSpPr>
          <a:xfrm rot="-10800000">
            <a:off x="5181598" y="3694074"/>
            <a:ext cx="6182132" cy="1187355"/>
            <a:chOff x="0" y="0"/>
            <a:chExt cx="1726489" cy="359138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6E88B8A5-A1DF-FA6B-FE2A-2349CF6D8593}"/>
                </a:ext>
              </a:extLst>
            </p:cNvPr>
            <p:cNvSpPr/>
            <p:nvPr/>
          </p:nvSpPr>
          <p:spPr>
            <a:xfrm>
              <a:off x="3261" y="0"/>
              <a:ext cx="1719967" cy="359138"/>
            </a:xfrm>
            <a:custGeom>
              <a:avLst/>
              <a:gdLst/>
              <a:ahLst/>
              <a:cxnLst/>
              <a:rect l="l" t="t" r="r" b="b"/>
              <a:pathLst>
                <a:path w="1719967" h="359138">
                  <a:moveTo>
                    <a:pt x="9893" y="0"/>
                  </a:moveTo>
                  <a:lnTo>
                    <a:pt x="1710074" y="0"/>
                  </a:lnTo>
                  <a:cubicBezTo>
                    <a:pt x="1713183" y="0"/>
                    <a:pt x="1716111" y="1462"/>
                    <a:pt x="1717980" y="3947"/>
                  </a:cubicBezTo>
                  <a:cubicBezTo>
                    <a:pt x="1719849" y="6431"/>
                    <a:pt x="1720441" y="9650"/>
                    <a:pt x="1719578" y="12637"/>
                  </a:cubicBezTo>
                  <a:lnTo>
                    <a:pt x="1623160" y="346501"/>
                  </a:lnTo>
                  <a:cubicBezTo>
                    <a:pt x="1620999" y="353986"/>
                    <a:pt x="1614147" y="359138"/>
                    <a:pt x="1606357" y="359138"/>
                  </a:cubicBezTo>
                  <a:lnTo>
                    <a:pt x="113609" y="359138"/>
                  </a:lnTo>
                  <a:cubicBezTo>
                    <a:pt x="105819" y="359138"/>
                    <a:pt x="98968" y="353986"/>
                    <a:pt x="96806" y="346501"/>
                  </a:cubicBezTo>
                  <a:lnTo>
                    <a:pt x="389" y="12637"/>
                  </a:lnTo>
                  <a:cubicBezTo>
                    <a:pt x="-474" y="9650"/>
                    <a:pt x="118" y="6431"/>
                    <a:pt x="1987" y="3947"/>
                  </a:cubicBezTo>
                  <a:cubicBezTo>
                    <a:pt x="3855" y="1462"/>
                    <a:pt x="6783" y="0"/>
                    <a:pt x="9893" y="0"/>
                  </a:cubicBezTo>
                  <a:close/>
                </a:path>
              </a:pathLst>
            </a:custGeom>
            <a:solidFill>
              <a:srgbClr val="AFBEB7"/>
            </a:solidFill>
          </p:spPr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9C76365E-F67F-C465-5652-07753EEDA411}"/>
                </a:ext>
              </a:extLst>
            </p:cNvPr>
            <p:cNvSpPr txBox="1"/>
            <p:nvPr/>
          </p:nvSpPr>
          <p:spPr>
            <a:xfrm>
              <a:off x="127000" y="-47625"/>
              <a:ext cx="1472489" cy="4067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2239"/>
                </a:lnSpc>
                <a:buClrTx/>
              </a:pPr>
              <a:endParaRPr sz="1200" kern="12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D330998C-8771-9A45-4C4E-F62DF0553936}"/>
              </a:ext>
            </a:extLst>
          </p:cNvPr>
          <p:cNvGrpSpPr/>
          <p:nvPr/>
        </p:nvGrpSpPr>
        <p:grpSpPr>
          <a:xfrm rot="-10800000">
            <a:off x="5585011" y="2403330"/>
            <a:ext cx="5378823" cy="1187355"/>
            <a:chOff x="0" y="0"/>
            <a:chExt cx="1474025" cy="359138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344FD270-111E-ED57-2253-2757DDB2C5A0}"/>
                </a:ext>
              </a:extLst>
            </p:cNvPr>
            <p:cNvSpPr/>
            <p:nvPr/>
          </p:nvSpPr>
          <p:spPr>
            <a:xfrm>
              <a:off x="3820" y="0"/>
              <a:ext cx="1466386" cy="359138"/>
            </a:xfrm>
            <a:custGeom>
              <a:avLst/>
              <a:gdLst/>
              <a:ahLst/>
              <a:cxnLst/>
              <a:rect l="l" t="t" r="r" b="b"/>
              <a:pathLst>
                <a:path w="1466386" h="359138">
                  <a:moveTo>
                    <a:pt x="11586" y="0"/>
                  </a:moveTo>
                  <a:lnTo>
                    <a:pt x="1454799" y="0"/>
                  </a:lnTo>
                  <a:cubicBezTo>
                    <a:pt x="1458440" y="0"/>
                    <a:pt x="1461870" y="1712"/>
                    <a:pt x="1464059" y="4622"/>
                  </a:cubicBezTo>
                  <a:cubicBezTo>
                    <a:pt x="1466248" y="7533"/>
                    <a:pt x="1466941" y="11303"/>
                    <a:pt x="1465930" y="14802"/>
                  </a:cubicBezTo>
                  <a:lnTo>
                    <a:pt x="1370762" y="344337"/>
                  </a:lnTo>
                  <a:cubicBezTo>
                    <a:pt x="1368231" y="353103"/>
                    <a:pt x="1360206" y="359138"/>
                    <a:pt x="1351081" y="359138"/>
                  </a:cubicBezTo>
                  <a:lnTo>
                    <a:pt x="115303" y="359138"/>
                  </a:lnTo>
                  <a:cubicBezTo>
                    <a:pt x="106178" y="359138"/>
                    <a:pt x="98154" y="353103"/>
                    <a:pt x="95622" y="344337"/>
                  </a:cubicBezTo>
                  <a:lnTo>
                    <a:pt x="455" y="14802"/>
                  </a:lnTo>
                  <a:cubicBezTo>
                    <a:pt x="-556" y="11303"/>
                    <a:pt x="137" y="7533"/>
                    <a:pt x="2326" y="4622"/>
                  </a:cubicBezTo>
                  <a:cubicBezTo>
                    <a:pt x="4515" y="1712"/>
                    <a:pt x="7945" y="0"/>
                    <a:pt x="11586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</p:spPr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12026C32-A5D3-68B2-FE54-B50F06E97D4C}"/>
                </a:ext>
              </a:extLst>
            </p:cNvPr>
            <p:cNvSpPr txBox="1"/>
            <p:nvPr/>
          </p:nvSpPr>
          <p:spPr>
            <a:xfrm>
              <a:off x="127000" y="-47625"/>
              <a:ext cx="1220025" cy="4067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2239"/>
                </a:lnSpc>
                <a:buClrTx/>
              </a:pPr>
              <a:endParaRPr sz="1200" kern="12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E35CCBFF-7C78-CB67-35F0-68A96B197D0A}"/>
              </a:ext>
            </a:extLst>
          </p:cNvPr>
          <p:cNvGrpSpPr/>
          <p:nvPr/>
        </p:nvGrpSpPr>
        <p:grpSpPr>
          <a:xfrm rot="-10800000">
            <a:off x="5965353" y="1112586"/>
            <a:ext cx="4562141" cy="1187355"/>
            <a:chOff x="0" y="0"/>
            <a:chExt cx="1245976" cy="359138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AA019F5A-BB18-20B2-445F-E85127BFA7AA}"/>
                </a:ext>
              </a:extLst>
            </p:cNvPr>
            <p:cNvSpPr/>
            <p:nvPr/>
          </p:nvSpPr>
          <p:spPr>
            <a:xfrm>
              <a:off x="4519" y="0"/>
              <a:ext cx="1236938" cy="359138"/>
            </a:xfrm>
            <a:custGeom>
              <a:avLst/>
              <a:gdLst/>
              <a:ahLst/>
              <a:cxnLst/>
              <a:rect l="l" t="t" r="r" b="b"/>
              <a:pathLst>
                <a:path w="1236938" h="359138">
                  <a:moveTo>
                    <a:pt x="13707" y="0"/>
                  </a:moveTo>
                  <a:lnTo>
                    <a:pt x="1223230" y="0"/>
                  </a:lnTo>
                  <a:cubicBezTo>
                    <a:pt x="1227539" y="0"/>
                    <a:pt x="1231596" y="2025"/>
                    <a:pt x="1234186" y="5468"/>
                  </a:cubicBezTo>
                  <a:cubicBezTo>
                    <a:pt x="1236775" y="8912"/>
                    <a:pt x="1237595" y="13372"/>
                    <a:pt x="1236400" y="17511"/>
                  </a:cubicBezTo>
                  <a:lnTo>
                    <a:pt x="1142797" y="341628"/>
                  </a:lnTo>
                  <a:cubicBezTo>
                    <a:pt x="1139802" y="351999"/>
                    <a:pt x="1130308" y="359138"/>
                    <a:pt x="1119513" y="359138"/>
                  </a:cubicBezTo>
                  <a:lnTo>
                    <a:pt x="117424" y="359138"/>
                  </a:lnTo>
                  <a:cubicBezTo>
                    <a:pt x="106629" y="359138"/>
                    <a:pt x="97136" y="351999"/>
                    <a:pt x="94141" y="341628"/>
                  </a:cubicBezTo>
                  <a:lnTo>
                    <a:pt x="538" y="17511"/>
                  </a:lnTo>
                  <a:cubicBezTo>
                    <a:pt x="-657" y="13372"/>
                    <a:pt x="163" y="8912"/>
                    <a:pt x="2752" y="5468"/>
                  </a:cubicBezTo>
                  <a:cubicBezTo>
                    <a:pt x="5342" y="2025"/>
                    <a:pt x="9399" y="0"/>
                    <a:pt x="13707" y="0"/>
                  </a:cubicBezTo>
                  <a:close/>
                </a:path>
              </a:pathLst>
            </a:custGeom>
            <a:solidFill>
              <a:srgbClr val="AFBEB7"/>
            </a:solidFill>
          </p:spPr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8EA84515-DA41-30C1-2672-2D3A3DEAE02C}"/>
                </a:ext>
              </a:extLst>
            </p:cNvPr>
            <p:cNvSpPr txBox="1"/>
            <p:nvPr/>
          </p:nvSpPr>
          <p:spPr>
            <a:xfrm>
              <a:off x="127000" y="-47625"/>
              <a:ext cx="991976" cy="4067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2239"/>
                </a:lnSpc>
                <a:buClrTx/>
              </a:pPr>
              <a:endParaRPr sz="1200" kern="12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</p:grpSp>
      <p:sp>
        <p:nvSpPr>
          <p:cNvPr id="18" name="Freeform 18">
            <a:extLst>
              <a:ext uri="{FF2B5EF4-FFF2-40B4-BE49-F238E27FC236}">
                <a16:creationId xmlns:a16="http://schemas.microsoft.com/office/drawing/2014/main" id="{6CF98BD3-9412-CEBF-B1BD-78B19910E9FE}"/>
              </a:ext>
            </a:extLst>
          </p:cNvPr>
          <p:cNvSpPr/>
          <p:nvPr/>
        </p:nvSpPr>
        <p:spPr>
          <a:xfrm>
            <a:off x="571500" y="4274940"/>
            <a:ext cx="3551459" cy="2257822"/>
          </a:xfrm>
          <a:custGeom>
            <a:avLst/>
            <a:gdLst/>
            <a:ahLst/>
            <a:cxnLst/>
            <a:rect l="l" t="t" r="r" b="b"/>
            <a:pathLst>
              <a:path w="5125984" h="5023464">
                <a:moveTo>
                  <a:pt x="0" y="0"/>
                </a:moveTo>
                <a:lnTo>
                  <a:pt x="5125984" y="0"/>
                </a:lnTo>
                <a:lnTo>
                  <a:pt x="5125984" y="5023464"/>
                </a:lnTo>
                <a:lnTo>
                  <a:pt x="0" y="50234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PA" dirty="0"/>
          </a:p>
        </p:txBody>
      </p:sp>
      <p:sp>
        <p:nvSpPr>
          <p:cNvPr id="19" name="TextBox 19">
            <a:extLst>
              <a:ext uri="{FF2B5EF4-FFF2-40B4-BE49-F238E27FC236}">
                <a16:creationId xmlns:a16="http://schemas.microsoft.com/office/drawing/2014/main" id="{EE5A05EB-EE6D-291B-F7DF-B18C37E2CAE9}"/>
              </a:ext>
            </a:extLst>
          </p:cNvPr>
          <p:cNvSpPr txBox="1"/>
          <p:nvPr/>
        </p:nvSpPr>
        <p:spPr>
          <a:xfrm>
            <a:off x="237880" y="1099832"/>
            <a:ext cx="6182134" cy="4610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4240"/>
              </a:lnSpc>
              <a:buClrTx/>
            </a:pPr>
            <a:r>
              <a:rPr lang="es-PA" sz="1800" b="1" dirty="0" err="1">
                <a:latin typeface="Montserrat" panose="00000500000000000000" pitchFamily="2" charset="0"/>
              </a:rPr>
              <a:t>Renewable</a:t>
            </a:r>
            <a:r>
              <a:rPr lang="es-PA" sz="1800" b="1" dirty="0">
                <a:latin typeface="Montserrat" panose="00000500000000000000" pitchFamily="2" charset="0"/>
              </a:rPr>
              <a:t> Energy &amp; </a:t>
            </a:r>
            <a:r>
              <a:rPr lang="es-PA" sz="1800" b="1" dirty="0" err="1">
                <a:latin typeface="Montserrat" panose="00000500000000000000" pitchFamily="2" charset="0"/>
              </a:rPr>
              <a:t>Infrastructure</a:t>
            </a:r>
            <a:r>
              <a:rPr lang="es-PA" sz="1800" b="1" dirty="0">
                <a:latin typeface="Montserrat" panose="00000500000000000000" pitchFamily="2" charset="0"/>
              </a:rPr>
              <a:t> </a:t>
            </a:r>
            <a:r>
              <a:rPr lang="es-PA" sz="1800" b="1" dirty="0" err="1">
                <a:latin typeface="Montserrat" panose="00000500000000000000" pitchFamily="2" charset="0"/>
              </a:rPr>
              <a:t>Projects</a:t>
            </a:r>
            <a:r>
              <a:rPr lang="es-PA" sz="1800" b="1" dirty="0">
                <a:latin typeface="Montserrat" panose="00000500000000000000" pitchFamily="2" charset="0"/>
              </a:rPr>
              <a:t> </a:t>
            </a:r>
            <a:endParaRPr lang="en-US" sz="1800" b="1" kern="1200" dirty="0">
              <a:solidFill>
                <a:srgbClr val="1C1C1C"/>
              </a:solidFill>
              <a:latin typeface="Montserrat" panose="00000500000000000000" pitchFamily="2" charset="0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21" name="TextBox 21">
            <a:extLst>
              <a:ext uri="{FF2B5EF4-FFF2-40B4-BE49-F238E27FC236}">
                <a16:creationId xmlns:a16="http://schemas.microsoft.com/office/drawing/2014/main" id="{0CBD213F-6601-64D7-4864-E019556C5931}"/>
              </a:ext>
            </a:extLst>
          </p:cNvPr>
          <p:cNvSpPr txBox="1"/>
          <p:nvPr/>
        </p:nvSpPr>
        <p:spPr>
          <a:xfrm>
            <a:off x="5700836" y="2508834"/>
            <a:ext cx="5143653" cy="8329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2160"/>
              </a:lnSpc>
              <a:buClrTx/>
            </a:pPr>
            <a:r>
              <a:rPr lang="es-PA" sz="18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National</a:t>
            </a:r>
            <a:r>
              <a:rPr lang="es-PA" sz="18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PA" sz="18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projects</a:t>
            </a:r>
            <a:r>
              <a:rPr lang="es-PA" sz="18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PA" sz="18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such</a:t>
            </a:r>
            <a:r>
              <a:rPr lang="es-PA" sz="1800" b="1" dirty="0">
                <a:solidFill>
                  <a:schemeClr val="bg1"/>
                </a:solidFill>
                <a:latin typeface="Montserrat" panose="00000500000000000000" pitchFamily="2" charset="0"/>
              </a:rPr>
              <a:t> as: </a:t>
            </a:r>
          </a:p>
          <a:p>
            <a:pPr marL="342900" indent="-342900" algn="ctr" defTabSz="609630">
              <a:lnSpc>
                <a:spcPts val="2160"/>
              </a:lnSpc>
              <a:buClrTx/>
              <a:buFont typeface="+mj-lt"/>
              <a:buAutoNum type="arabicPeriod"/>
            </a:pPr>
            <a:r>
              <a:rPr lang="es-PA" sz="1800" b="1" dirty="0">
                <a:solidFill>
                  <a:schemeClr val="bg1"/>
                </a:solidFill>
                <a:latin typeface="Montserrat" panose="00000500000000000000" pitchFamily="2" charset="0"/>
              </a:rPr>
              <a:t>Solar </a:t>
            </a:r>
            <a:r>
              <a:rPr lang="es-PA" sz="18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Farm</a:t>
            </a:r>
            <a:r>
              <a:rPr lang="es-PA" sz="18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PA" sz="18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Expansions</a:t>
            </a:r>
            <a:r>
              <a:rPr lang="es-PA" sz="1800" b="1" dirty="0">
                <a:solidFill>
                  <a:schemeClr val="bg1"/>
                </a:solidFill>
                <a:latin typeface="Montserrat" panose="00000500000000000000" pitchFamily="2" charset="0"/>
              </a:rPr>
              <a:t> (Chiriquí)</a:t>
            </a:r>
          </a:p>
          <a:p>
            <a:pPr marL="342900" indent="-342900" algn="ctr" defTabSz="609630">
              <a:lnSpc>
                <a:spcPts val="2160"/>
              </a:lnSpc>
              <a:buClrTx/>
              <a:buFont typeface="+mj-lt"/>
              <a:buAutoNum type="arabicPeriod"/>
            </a:pPr>
            <a:r>
              <a:rPr lang="es-PA" sz="1800" b="1" dirty="0">
                <a:solidFill>
                  <a:schemeClr val="bg1"/>
                </a:solidFill>
                <a:latin typeface="Montserrat" panose="00000500000000000000" pitchFamily="2" charset="0"/>
              </a:rPr>
              <a:t>Panama Canal-</a:t>
            </a:r>
            <a:r>
              <a:rPr lang="es-PA" sz="18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Linked</a:t>
            </a:r>
            <a:r>
              <a:rPr lang="es-PA" sz="1800" b="1" dirty="0">
                <a:solidFill>
                  <a:schemeClr val="bg1"/>
                </a:solidFill>
                <a:latin typeface="Montserrat" panose="00000500000000000000" pitchFamily="2" charset="0"/>
              </a:rPr>
              <a:t> Energy </a:t>
            </a:r>
            <a:r>
              <a:rPr lang="es-PA" sz="18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Corridor</a:t>
            </a:r>
            <a:endParaRPr lang="en-US" sz="1800" b="1" kern="1200" dirty="0">
              <a:solidFill>
                <a:schemeClr val="bg1"/>
              </a:solidFill>
              <a:latin typeface="Montserrat" panose="00000500000000000000" pitchFamily="2" charset="0"/>
              <a:ea typeface="DM Sans"/>
              <a:cs typeface="DM Sans"/>
              <a:sym typeface="DM Sans"/>
            </a:endParaRPr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0EB18216-321E-058B-4790-11DD05B09709}"/>
              </a:ext>
            </a:extLst>
          </p:cNvPr>
          <p:cNvSpPr txBox="1"/>
          <p:nvPr/>
        </p:nvSpPr>
        <p:spPr>
          <a:xfrm>
            <a:off x="6246640" y="1305247"/>
            <a:ext cx="4052047" cy="8329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2160"/>
              </a:lnSpc>
              <a:buClrTx/>
            </a:pPr>
            <a:r>
              <a:rPr lang="en-US" sz="1800" b="1" dirty="0">
                <a:solidFill>
                  <a:schemeClr val="tx1"/>
                </a:solidFill>
                <a:latin typeface="Montserrat" panose="00000500000000000000" pitchFamily="2" charset="0"/>
              </a:rPr>
              <a:t>Potential clients: EPC contractors, energy developers, project cargo forwarders.</a:t>
            </a:r>
            <a:endParaRPr lang="en-US" sz="1800" b="1" kern="1200" dirty="0">
              <a:solidFill>
                <a:schemeClr val="tx1"/>
              </a:solidFill>
              <a:latin typeface="Montserrat" panose="00000500000000000000" pitchFamily="2" charset="0"/>
              <a:ea typeface="DM Sans"/>
              <a:cs typeface="DM Sans"/>
              <a:sym typeface="DM Sans"/>
            </a:endParaRPr>
          </a:p>
        </p:txBody>
      </p:sp>
      <p:sp>
        <p:nvSpPr>
          <p:cNvPr id="25" name="TextBox 25">
            <a:extLst>
              <a:ext uri="{FF2B5EF4-FFF2-40B4-BE49-F238E27FC236}">
                <a16:creationId xmlns:a16="http://schemas.microsoft.com/office/drawing/2014/main" id="{2638D3EB-5F38-EB54-6B9D-06E66BB2C6AE}"/>
              </a:ext>
            </a:extLst>
          </p:cNvPr>
          <p:cNvSpPr txBox="1"/>
          <p:nvPr/>
        </p:nvSpPr>
        <p:spPr>
          <a:xfrm>
            <a:off x="5423647" y="3999544"/>
            <a:ext cx="5441577" cy="5507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2160"/>
              </a:lnSpc>
              <a:buClrTx/>
            </a:pPr>
            <a:r>
              <a:rPr lang="es-PA" sz="1800" b="1" dirty="0">
                <a:latin typeface="Montserrat" panose="00000500000000000000" pitchFamily="2" charset="0"/>
              </a:rPr>
              <a:t>Target </a:t>
            </a:r>
            <a:r>
              <a:rPr lang="es-PA" sz="1800" b="1" dirty="0" err="1">
                <a:latin typeface="Montserrat" panose="00000500000000000000" pitchFamily="2" charset="0"/>
              </a:rPr>
              <a:t>markets</a:t>
            </a:r>
            <a:r>
              <a:rPr lang="es-PA" sz="1800" b="1" dirty="0">
                <a:latin typeface="Montserrat" panose="00000500000000000000" pitchFamily="2" charset="0"/>
              </a:rPr>
              <a:t> for Re-Export:  C. </a:t>
            </a:r>
            <a:r>
              <a:rPr lang="es-PA" sz="1800" b="1" dirty="0" err="1">
                <a:latin typeface="Montserrat" panose="00000500000000000000" pitchFamily="2" charset="0"/>
              </a:rPr>
              <a:t>America</a:t>
            </a:r>
            <a:r>
              <a:rPr lang="es-PA" sz="1800" b="1" dirty="0">
                <a:latin typeface="Montserrat" panose="00000500000000000000" pitchFamily="2" charset="0"/>
              </a:rPr>
              <a:t> &amp; </a:t>
            </a:r>
            <a:r>
              <a:rPr lang="es-PA" sz="1800" b="1" dirty="0" err="1">
                <a:latin typeface="Montserrat" panose="00000500000000000000" pitchFamily="2" charset="0"/>
              </a:rPr>
              <a:t>Caribbean</a:t>
            </a:r>
            <a:r>
              <a:rPr lang="es-PA" sz="1800" b="1" dirty="0">
                <a:latin typeface="Montserrat" panose="00000500000000000000" pitchFamily="2" charset="0"/>
              </a:rPr>
              <a:t> </a:t>
            </a:r>
            <a:r>
              <a:rPr lang="es-PA" sz="1800" b="1" dirty="0" err="1">
                <a:latin typeface="Montserrat" panose="00000500000000000000" pitchFamily="2" charset="0"/>
              </a:rPr>
              <a:t>infrastructure</a:t>
            </a:r>
            <a:r>
              <a:rPr lang="es-PA" sz="1800" b="1" dirty="0">
                <a:latin typeface="Montserrat" panose="00000500000000000000" pitchFamily="2" charset="0"/>
              </a:rPr>
              <a:t> </a:t>
            </a:r>
            <a:r>
              <a:rPr lang="es-PA" sz="1800" b="1" dirty="0" err="1">
                <a:latin typeface="Montserrat" panose="00000500000000000000" pitchFamily="2" charset="0"/>
              </a:rPr>
              <a:t>projects</a:t>
            </a:r>
            <a:r>
              <a:rPr lang="es-PA" sz="1800" b="1" dirty="0">
                <a:latin typeface="Montserrat" panose="00000500000000000000" pitchFamily="2" charset="0"/>
              </a:rPr>
              <a:t>.</a:t>
            </a:r>
            <a:endParaRPr lang="en-US" sz="1800" b="1" kern="1200" dirty="0">
              <a:solidFill>
                <a:srgbClr val="0B0A0A"/>
              </a:solidFill>
              <a:latin typeface="Montserrat" panose="00000500000000000000" pitchFamily="2" charset="0"/>
              <a:ea typeface="DM Sans"/>
              <a:cs typeface="DM Sans"/>
              <a:sym typeface="DM Sans"/>
            </a:endParaRPr>
          </a:p>
        </p:txBody>
      </p:sp>
      <p:sp>
        <p:nvSpPr>
          <p:cNvPr id="27" name="TextBox 27">
            <a:extLst>
              <a:ext uri="{FF2B5EF4-FFF2-40B4-BE49-F238E27FC236}">
                <a16:creationId xmlns:a16="http://schemas.microsoft.com/office/drawing/2014/main" id="{1B3EDFF5-A453-B89A-7EE3-6F5FFEB73418}"/>
              </a:ext>
            </a:extLst>
          </p:cNvPr>
          <p:cNvSpPr txBox="1"/>
          <p:nvPr/>
        </p:nvSpPr>
        <p:spPr>
          <a:xfrm>
            <a:off x="5120186" y="5235145"/>
            <a:ext cx="6217657" cy="8265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2160"/>
              </a:lnSpc>
              <a:buClrTx/>
            </a:pPr>
            <a:r>
              <a:rPr lang="en-US" sz="1800" b="1" dirty="0">
                <a:solidFill>
                  <a:schemeClr val="bg1"/>
                </a:solidFill>
                <a:latin typeface="Montserrat" panose="00000500000000000000" pitchFamily="2" charset="0"/>
              </a:rPr>
              <a:t>Focus on containerized cargo for renewable energy projects (solar panels, inverters, lithium batteries, wind components).</a:t>
            </a:r>
            <a:endParaRPr lang="en-US" sz="1800" b="1" kern="1200" dirty="0">
              <a:solidFill>
                <a:schemeClr val="bg1"/>
              </a:solidFill>
              <a:latin typeface="Montserrat" panose="00000500000000000000" pitchFamily="2" charset="0"/>
              <a:ea typeface="DM Sans"/>
              <a:cs typeface="DM Sans"/>
              <a:sym typeface="DM Sans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D0F51960-B95F-9348-4D36-C282B0E3BB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51" y="1581712"/>
            <a:ext cx="5511262" cy="270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0572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>
          <a:extLst>
            <a:ext uri="{FF2B5EF4-FFF2-40B4-BE49-F238E27FC236}">
              <a16:creationId xmlns:a16="http://schemas.microsoft.com/office/drawing/2014/main" id="{A8783368-4D35-38A6-FCB8-FA569325AA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" descr="image.png">
            <a:extLst>
              <a:ext uri="{FF2B5EF4-FFF2-40B4-BE49-F238E27FC236}">
                <a16:creationId xmlns:a16="http://schemas.microsoft.com/office/drawing/2014/main" id="{17B1368C-5F34-A094-C0CD-1A2A5254249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05790" y="-15311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">
            <a:extLst>
              <a:ext uri="{FF2B5EF4-FFF2-40B4-BE49-F238E27FC236}">
                <a16:creationId xmlns:a16="http://schemas.microsoft.com/office/drawing/2014/main" id="{9EEB7347-12C0-F8A2-DBD3-94F602D44CCB}"/>
              </a:ext>
            </a:extLst>
          </p:cNvPr>
          <p:cNvSpPr txBox="1"/>
          <p:nvPr/>
        </p:nvSpPr>
        <p:spPr>
          <a:xfrm>
            <a:off x="571500" y="381000"/>
            <a:ext cx="11601450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None/>
            </a:pPr>
            <a:r>
              <a:rPr lang="en-US" sz="3150" b="1" i="0" u="none" strike="noStrike" cap="none" dirty="0">
                <a:solidFill>
                  <a:srgbClr val="004B24"/>
                </a:solidFill>
                <a:latin typeface="Montserrat"/>
                <a:ea typeface="Arial"/>
                <a:cs typeface="Arial"/>
                <a:sym typeface="Montserrat"/>
              </a:rPr>
              <a:t>NEW LOGISTICS PARK</a:t>
            </a:r>
            <a:endParaRPr lang="en-U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">
            <a:extLst>
              <a:ext uri="{FF2B5EF4-FFF2-40B4-BE49-F238E27FC236}">
                <a16:creationId xmlns:a16="http://schemas.microsoft.com/office/drawing/2014/main" id="{A559020C-A52E-8168-ECB2-772CB9B27DAC}"/>
              </a:ext>
            </a:extLst>
          </p:cNvPr>
          <p:cNvSpPr/>
          <p:nvPr/>
        </p:nvSpPr>
        <p:spPr>
          <a:xfrm>
            <a:off x="571500" y="971550"/>
            <a:ext cx="11049000" cy="28575"/>
          </a:xfrm>
          <a:prstGeom prst="rect">
            <a:avLst/>
          </a:prstGeom>
          <a:solidFill>
            <a:srgbClr val="009B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>
            <a:extLst>
              <a:ext uri="{FF2B5EF4-FFF2-40B4-BE49-F238E27FC236}">
                <a16:creationId xmlns:a16="http://schemas.microsoft.com/office/drawing/2014/main" id="{4A72521B-713C-4F41-6C53-D618A64F843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914873" y="647676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s-PA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19</a:t>
            </a:fld>
            <a:r>
              <a:rPr kumimoji="0" lang="es-PA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/21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27CFDB09-9BF0-20CF-C36A-CD99531DC7DF}"/>
              </a:ext>
            </a:extLst>
          </p:cNvPr>
          <p:cNvGrpSpPr/>
          <p:nvPr/>
        </p:nvGrpSpPr>
        <p:grpSpPr>
          <a:xfrm>
            <a:off x="5990210" y="1073692"/>
            <a:ext cx="2840240" cy="2641859"/>
            <a:chOff x="0" y="0"/>
            <a:chExt cx="866862" cy="1043751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F60AE2F0-D1EB-EFC4-F81C-41FC730BDE63}"/>
                </a:ext>
              </a:extLst>
            </p:cNvPr>
            <p:cNvSpPr/>
            <p:nvPr/>
          </p:nvSpPr>
          <p:spPr>
            <a:xfrm>
              <a:off x="0" y="0"/>
              <a:ext cx="866862" cy="1043751"/>
            </a:xfrm>
            <a:custGeom>
              <a:avLst/>
              <a:gdLst/>
              <a:ahLst/>
              <a:cxnLst/>
              <a:rect l="l" t="t" r="r" b="b"/>
              <a:pathLst>
                <a:path w="866862" h="1043751">
                  <a:moveTo>
                    <a:pt x="866862" y="47045"/>
                  </a:moveTo>
                  <a:lnTo>
                    <a:pt x="866862" y="996706"/>
                  </a:lnTo>
                  <a:cubicBezTo>
                    <a:pt x="866862" y="1009183"/>
                    <a:pt x="861905" y="1021149"/>
                    <a:pt x="853082" y="1029972"/>
                  </a:cubicBezTo>
                  <a:cubicBezTo>
                    <a:pt x="844260" y="1038795"/>
                    <a:pt x="832294" y="1043751"/>
                    <a:pt x="819817" y="1043751"/>
                  </a:cubicBezTo>
                  <a:lnTo>
                    <a:pt x="47045" y="1043751"/>
                  </a:lnTo>
                  <a:cubicBezTo>
                    <a:pt x="21063" y="1043751"/>
                    <a:pt x="0" y="1022688"/>
                    <a:pt x="0" y="996706"/>
                  </a:cubicBezTo>
                  <a:lnTo>
                    <a:pt x="0" y="47045"/>
                  </a:lnTo>
                  <a:cubicBezTo>
                    <a:pt x="0" y="34568"/>
                    <a:pt x="4957" y="22602"/>
                    <a:pt x="13779" y="13779"/>
                  </a:cubicBezTo>
                  <a:cubicBezTo>
                    <a:pt x="22602" y="4957"/>
                    <a:pt x="34568" y="0"/>
                    <a:pt x="47045" y="0"/>
                  </a:cubicBezTo>
                  <a:lnTo>
                    <a:pt x="819817" y="0"/>
                  </a:lnTo>
                  <a:cubicBezTo>
                    <a:pt x="832294" y="0"/>
                    <a:pt x="844260" y="4957"/>
                    <a:pt x="853082" y="13779"/>
                  </a:cubicBezTo>
                  <a:cubicBezTo>
                    <a:pt x="861905" y="22602"/>
                    <a:pt x="866862" y="34568"/>
                    <a:pt x="866862" y="47045"/>
                  </a:cubicBezTo>
                  <a:close/>
                </a:path>
              </a:pathLst>
            </a:custGeom>
            <a:solidFill>
              <a:srgbClr val="AFBEB7"/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CEA5D20E-FFFF-1AD8-F99F-E4A6A99481EB}"/>
                </a:ext>
              </a:extLst>
            </p:cNvPr>
            <p:cNvSpPr txBox="1"/>
            <p:nvPr/>
          </p:nvSpPr>
          <p:spPr>
            <a:xfrm>
              <a:off x="0" y="-57150"/>
              <a:ext cx="866862" cy="110090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2204"/>
                </a:lnSpc>
                <a:buClrTx/>
              </a:pPr>
              <a:endParaRPr sz="1200" kern="12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12F85D9C-9B9F-DF74-4838-2E1945090925}"/>
              </a:ext>
            </a:extLst>
          </p:cNvPr>
          <p:cNvGrpSpPr/>
          <p:nvPr/>
        </p:nvGrpSpPr>
        <p:grpSpPr>
          <a:xfrm>
            <a:off x="9021113" y="1073692"/>
            <a:ext cx="2787758" cy="2714187"/>
            <a:chOff x="0" y="0"/>
            <a:chExt cx="866862" cy="1043751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AA664FB0-79F0-4A02-37BF-273D45E83028}"/>
                </a:ext>
              </a:extLst>
            </p:cNvPr>
            <p:cNvSpPr/>
            <p:nvPr/>
          </p:nvSpPr>
          <p:spPr>
            <a:xfrm>
              <a:off x="0" y="0"/>
              <a:ext cx="866862" cy="1043751"/>
            </a:xfrm>
            <a:custGeom>
              <a:avLst/>
              <a:gdLst/>
              <a:ahLst/>
              <a:cxnLst/>
              <a:rect l="l" t="t" r="r" b="b"/>
              <a:pathLst>
                <a:path w="866862" h="1043751">
                  <a:moveTo>
                    <a:pt x="866862" y="47045"/>
                  </a:moveTo>
                  <a:lnTo>
                    <a:pt x="866862" y="996706"/>
                  </a:lnTo>
                  <a:cubicBezTo>
                    <a:pt x="866862" y="1009183"/>
                    <a:pt x="861905" y="1021149"/>
                    <a:pt x="853082" y="1029972"/>
                  </a:cubicBezTo>
                  <a:cubicBezTo>
                    <a:pt x="844260" y="1038795"/>
                    <a:pt x="832294" y="1043751"/>
                    <a:pt x="819817" y="1043751"/>
                  </a:cubicBezTo>
                  <a:lnTo>
                    <a:pt x="47045" y="1043751"/>
                  </a:lnTo>
                  <a:cubicBezTo>
                    <a:pt x="21063" y="1043751"/>
                    <a:pt x="0" y="1022688"/>
                    <a:pt x="0" y="996706"/>
                  </a:cubicBezTo>
                  <a:lnTo>
                    <a:pt x="0" y="47045"/>
                  </a:lnTo>
                  <a:cubicBezTo>
                    <a:pt x="0" y="34568"/>
                    <a:pt x="4957" y="22602"/>
                    <a:pt x="13779" y="13779"/>
                  </a:cubicBezTo>
                  <a:cubicBezTo>
                    <a:pt x="22602" y="4957"/>
                    <a:pt x="34568" y="0"/>
                    <a:pt x="47045" y="0"/>
                  </a:cubicBezTo>
                  <a:lnTo>
                    <a:pt x="819817" y="0"/>
                  </a:lnTo>
                  <a:cubicBezTo>
                    <a:pt x="832294" y="0"/>
                    <a:pt x="844260" y="4957"/>
                    <a:pt x="853082" y="13779"/>
                  </a:cubicBezTo>
                  <a:cubicBezTo>
                    <a:pt x="861905" y="22602"/>
                    <a:pt x="866862" y="34568"/>
                    <a:pt x="866862" y="47045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</p:spPr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01BED581-2B78-ACD0-4528-060C12AF9C98}"/>
                </a:ext>
              </a:extLst>
            </p:cNvPr>
            <p:cNvSpPr txBox="1"/>
            <p:nvPr/>
          </p:nvSpPr>
          <p:spPr>
            <a:xfrm>
              <a:off x="0" y="-57150"/>
              <a:ext cx="866862" cy="110090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2204"/>
                </a:lnSpc>
                <a:buClrTx/>
              </a:pPr>
              <a:endParaRPr sz="1200" kern="12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</p:grpSp>
      <p:sp>
        <p:nvSpPr>
          <p:cNvPr id="8" name="Freeform 8">
            <a:extLst>
              <a:ext uri="{FF2B5EF4-FFF2-40B4-BE49-F238E27FC236}">
                <a16:creationId xmlns:a16="http://schemas.microsoft.com/office/drawing/2014/main" id="{8A7C4CCA-265A-D6A9-6B2E-D4AA420A753A}"/>
              </a:ext>
            </a:extLst>
          </p:cNvPr>
          <p:cNvSpPr/>
          <p:nvPr/>
        </p:nvSpPr>
        <p:spPr>
          <a:xfrm>
            <a:off x="7084138" y="1175909"/>
            <a:ext cx="547711" cy="547711"/>
          </a:xfrm>
          <a:custGeom>
            <a:avLst/>
            <a:gdLst/>
            <a:ahLst/>
            <a:cxnLst/>
            <a:rect l="l" t="t" r="r" b="b"/>
            <a:pathLst>
              <a:path w="821567" h="821567">
                <a:moveTo>
                  <a:pt x="0" y="0"/>
                </a:moveTo>
                <a:lnTo>
                  <a:pt x="821567" y="0"/>
                </a:lnTo>
                <a:lnTo>
                  <a:pt x="821567" y="821567"/>
                </a:lnTo>
                <a:lnTo>
                  <a:pt x="0" y="82156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2D3F49B4-16BE-09DE-578A-C77CB866386D}"/>
              </a:ext>
            </a:extLst>
          </p:cNvPr>
          <p:cNvSpPr/>
          <p:nvPr/>
        </p:nvSpPr>
        <p:spPr>
          <a:xfrm>
            <a:off x="10181946" y="1165017"/>
            <a:ext cx="547711" cy="547711"/>
          </a:xfrm>
          <a:custGeom>
            <a:avLst/>
            <a:gdLst/>
            <a:ahLst/>
            <a:cxnLst/>
            <a:rect l="l" t="t" r="r" b="b"/>
            <a:pathLst>
              <a:path w="821567" h="821567">
                <a:moveTo>
                  <a:pt x="0" y="0"/>
                </a:moveTo>
                <a:lnTo>
                  <a:pt x="821566" y="0"/>
                </a:lnTo>
                <a:lnTo>
                  <a:pt x="821566" y="821567"/>
                </a:lnTo>
                <a:lnTo>
                  <a:pt x="0" y="82156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7C4478A0-4D20-8C5C-6602-AF9ACFACF793}"/>
              </a:ext>
            </a:extLst>
          </p:cNvPr>
          <p:cNvGrpSpPr/>
          <p:nvPr/>
        </p:nvGrpSpPr>
        <p:grpSpPr>
          <a:xfrm>
            <a:off x="6024017" y="4063031"/>
            <a:ext cx="2772626" cy="2514597"/>
            <a:chOff x="0" y="0"/>
            <a:chExt cx="866862" cy="1043751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8297E24D-35AF-219F-523F-C81A2CA81421}"/>
                </a:ext>
              </a:extLst>
            </p:cNvPr>
            <p:cNvSpPr/>
            <p:nvPr/>
          </p:nvSpPr>
          <p:spPr>
            <a:xfrm>
              <a:off x="0" y="0"/>
              <a:ext cx="866862" cy="1043751"/>
            </a:xfrm>
            <a:custGeom>
              <a:avLst/>
              <a:gdLst/>
              <a:ahLst/>
              <a:cxnLst/>
              <a:rect l="l" t="t" r="r" b="b"/>
              <a:pathLst>
                <a:path w="866862" h="1043751">
                  <a:moveTo>
                    <a:pt x="866862" y="47045"/>
                  </a:moveTo>
                  <a:lnTo>
                    <a:pt x="866862" y="996706"/>
                  </a:lnTo>
                  <a:cubicBezTo>
                    <a:pt x="866862" y="1009183"/>
                    <a:pt x="861905" y="1021149"/>
                    <a:pt x="853082" y="1029972"/>
                  </a:cubicBezTo>
                  <a:cubicBezTo>
                    <a:pt x="844260" y="1038795"/>
                    <a:pt x="832294" y="1043751"/>
                    <a:pt x="819817" y="1043751"/>
                  </a:cubicBezTo>
                  <a:lnTo>
                    <a:pt x="47045" y="1043751"/>
                  </a:lnTo>
                  <a:cubicBezTo>
                    <a:pt x="21063" y="1043751"/>
                    <a:pt x="0" y="1022688"/>
                    <a:pt x="0" y="996706"/>
                  </a:cubicBezTo>
                  <a:lnTo>
                    <a:pt x="0" y="47045"/>
                  </a:lnTo>
                  <a:cubicBezTo>
                    <a:pt x="0" y="34568"/>
                    <a:pt x="4957" y="22602"/>
                    <a:pt x="13779" y="13779"/>
                  </a:cubicBezTo>
                  <a:cubicBezTo>
                    <a:pt x="22602" y="4957"/>
                    <a:pt x="34568" y="0"/>
                    <a:pt x="47045" y="0"/>
                  </a:cubicBezTo>
                  <a:lnTo>
                    <a:pt x="819817" y="0"/>
                  </a:lnTo>
                  <a:cubicBezTo>
                    <a:pt x="832294" y="0"/>
                    <a:pt x="844260" y="4957"/>
                    <a:pt x="853082" y="13779"/>
                  </a:cubicBezTo>
                  <a:cubicBezTo>
                    <a:pt x="861905" y="22602"/>
                    <a:pt x="866862" y="34568"/>
                    <a:pt x="866862" y="47045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</p:spPr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C4AB70C9-83F3-9A08-C141-8B1A8A2F3317}"/>
                </a:ext>
              </a:extLst>
            </p:cNvPr>
            <p:cNvSpPr txBox="1"/>
            <p:nvPr/>
          </p:nvSpPr>
          <p:spPr>
            <a:xfrm>
              <a:off x="0" y="-57150"/>
              <a:ext cx="866862" cy="110090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2204"/>
                </a:lnSpc>
                <a:buClrTx/>
              </a:pPr>
              <a:endParaRPr sz="1200" kern="12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</p:grpSp>
      <p:sp>
        <p:nvSpPr>
          <p:cNvPr id="13" name="Freeform 13">
            <a:extLst>
              <a:ext uri="{FF2B5EF4-FFF2-40B4-BE49-F238E27FC236}">
                <a16:creationId xmlns:a16="http://schemas.microsoft.com/office/drawing/2014/main" id="{448BD8E7-616A-41F7-EA97-F6C6F8530164}"/>
              </a:ext>
            </a:extLst>
          </p:cNvPr>
          <p:cNvSpPr/>
          <p:nvPr/>
        </p:nvSpPr>
        <p:spPr>
          <a:xfrm>
            <a:off x="7136474" y="4110153"/>
            <a:ext cx="547711" cy="547711"/>
          </a:xfrm>
          <a:custGeom>
            <a:avLst/>
            <a:gdLst/>
            <a:ahLst/>
            <a:cxnLst/>
            <a:rect l="l" t="t" r="r" b="b"/>
            <a:pathLst>
              <a:path w="821567" h="821567">
                <a:moveTo>
                  <a:pt x="0" y="0"/>
                </a:moveTo>
                <a:lnTo>
                  <a:pt x="821567" y="0"/>
                </a:lnTo>
                <a:lnTo>
                  <a:pt x="821567" y="821567"/>
                </a:lnTo>
                <a:lnTo>
                  <a:pt x="0" y="82156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4" name="Group 14">
            <a:extLst>
              <a:ext uri="{FF2B5EF4-FFF2-40B4-BE49-F238E27FC236}">
                <a16:creationId xmlns:a16="http://schemas.microsoft.com/office/drawing/2014/main" id="{0977B88E-7684-0F01-F8F1-A0E67CF9E3E2}"/>
              </a:ext>
            </a:extLst>
          </p:cNvPr>
          <p:cNvGrpSpPr/>
          <p:nvPr/>
        </p:nvGrpSpPr>
        <p:grpSpPr>
          <a:xfrm>
            <a:off x="9036245" y="4075501"/>
            <a:ext cx="2772626" cy="2502127"/>
            <a:chOff x="0" y="0"/>
            <a:chExt cx="866862" cy="1043751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0A879281-2C0E-838B-87E2-BE81C29E7993}"/>
                </a:ext>
              </a:extLst>
            </p:cNvPr>
            <p:cNvSpPr/>
            <p:nvPr/>
          </p:nvSpPr>
          <p:spPr>
            <a:xfrm>
              <a:off x="0" y="0"/>
              <a:ext cx="866862" cy="1043751"/>
            </a:xfrm>
            <a:custGeom>
              <a:avLst/>
              <a:gdLst/>
              <a:ahLst/>
              <a:cxnLst/>
              <a:rect l="l" t="t" r="r" b="b"/>
              <a:pathLst>
                <a:path w="866862" h="1043751">
                  <a:moveTo>
                    <a:pt x="866862" y="47045"/>
                  </a:moveTo>
                  <a:lnTo>
                    <a:pt x="866862" y="996706"/>
                  </a:lnTo>
                  <a:cubicBezTo>
                    <a:pt x="866862" y="1009183"/>
                    <a:pt x="861905" y="1021149"/>
                    <a:pt x="853082" y="1029972"/>
                  </a:cubicBezTo>
                  <a:cubicBezTo>
                    <a:pt x="844260" y="1038795"/>
                    <a:pt x="832294" y="1043751"/>
                    <a:pt x="819817" y="1043751"/>
                  </a:cubicBezTo>
                  <a:lnTo>
                    <a:pt x="47045" y="1043751"/>
                  </a:lnTo>
                  <a:cubicBezTo>
                    <a:pt x="21063" y="1043751"/>
                    <a:pt x="0" y="1022688"/>
                    <a:pt x="0" y="996706"/>
                  </a:cubicBezTo>
                  <a:lnTo>
                    <a:pt x="0" y="47045"/>
                  </a:lnTo>
                  <a:cubicBezTo>
                    <a:pt x="0" y="34568"/>
                    <a:pt x="4957" y="22602"/>
                    <a:pt x="13779" y="13779"/>
                  </a:cubicBezTo>
                  <a:cubicBezTo>
                    <a:pt x="22602" y="4957"/>
                    <a:pt x="34568" y="0"/>
                    <a:pt x="47045" y="0"/>
                  </a:cubicBezTo>
                  <a:lnTo>
                    <a:pt x="819817" y="0"/>
                  </a:lnTo>
                  <a:cubicBezTo>
                    <a:pt x="832294" y="0"/>
                    <a:pt x="844260" y="4957"/>
                    <a:pt x="853082" y="13779"/>
                  </a:cubicBezTo>
                  <a:cubicBezTo>
                    <a:pt x="861905" y="22602"/>
                    <a:pt x="866862" y="34568"/>
                    <a:pt x="866862" y="47045"/>
                  </a:cubicBezTo>
                  <a:close/>
                </a:path>
              </a:pathLst>
            </a:custGeom>
            <a:solidFill>
              <a:srgbClr val="AFBEB7"/>
            </a:solidFill>
          </p:spPr>
        </p:sp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id="{62F87A95-7BB2-FF3F-0B63-DD4397D5DC39}"/>
                </a:ext>
              </a:extLst>
            </p:cNvPr>
            <p:cNvSpPr txBox="1"/>
            <p:nvPr/>
          </p:nvSpPr>
          <p:spPr>
            <a:xfrm>
              <a:off x="0" y="-57150"/>
              <a:ext cx="866862" cy="110090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2204"/>
                </a:lnSpc>
                <a:buClrTx/>
              </a:pPr>
              <a:endParaRPr sz="1200" kern="12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</p:grpSp>
      <p:sp>
        <p:nvSpPr>
          <p:cNvPr id="17" name="Freeform 17">
            <a:extLst>
              <a:ext uri="{FF2B5EF4-FFF2-40B4-BE49-F238E27FC236}">
                <a16:creationId xmlns:a16="http://schemas.microsoft.com/office/drawing/2014/main" id="{7ECD0AF5-2F5E-661E-DA18-F2133409DF88}"/>
              </a:ext>
            </a:extLst>
          </p:cNvPr>
          <p:cNvSpPr/>
          <p:nvPr/>
        </p:nvSpPr>
        <p:spPr>
          <a:xfrm>
            <a:off x="10141136" y="4127870"/>
            <a:ext cx="547711" cy="547711"/>
          </a:xfrm>
          <a:custGeom>
            <a:avLst/>
            <a:gdLst/>
            <a:ahLst/>
            <a:cxnLst/>
            <a:rect l="l" t="t" r="r" b="b"/>
            <a:pathLst>
              <a:path w="821567" h="821567">
                <a:moveTo>
                  <a:pt x="0" y="0"/>
                </a:moveTo>
                <a:lnTo>
                  <a:pt x="821567" y="0"/>
                </a:lnTo>
                <a:lnTo>
                  <a:pt x="821567" y="821567"/>
                </a:lnTo>
                <a:lnTo>
                  <a:pt x="0" y="82156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4" name="TextBox 24">
            <a:extLst>
              <a:ext uri="{FF2B5EF4-FFF2-40B4-BE49-F238E27FC236}">
                <a16:creationId xmlns:a16="http://schemas.microsoft.com/office/drawing/2014/main" id="{3528B1C4-BFC3-BDFE-D6A5-B1876D994A42}"/>
              </a:ext>
            </a:extLst>
          </p:cNvPr>
          <p:cNvSpPr txBox="1"/>
          <p:nvPr/>
        </p:nvSpPr>
        <p:spPr>
          <a:xfrm>
            <a:off x="205377" y="1092974"/>
            <a:ext cx="6789782" cy="14677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3960"/>
              </a:lnSpc>
              <a:spcBef>
                <a:spcPct val="0"/>
              </a:spcBef>
              <a:buClrTx/>
            </a:pPr>
            <a:r>
              <a:rPr lang="es-PA" sz="1800" b="1" dirty="0">
                <a:latin typeface="Montserrat" panose="00000500000000000000" pitchFamily="2" charset="0"/>
              </a:rPr>
              <a:t>Logistics Parks &amp; Warehousing Expansion</a:t>
            </a:r>
          </a:p>
          <a:p>
            <a:pPr marL="285750" indent="-285750" defTabSz="609630">
              <a:lnSpc>
                <a:spcPts val="3960"/>
              </a:lnSpc>
              <a:spcBef>
                <a:spcPct val="0"/>
              </a:spcBef>
              <a:buClrTx/>
              <a:buFont typeface="Wingdings" panose="05000000000000000000" pitchFamily="2" charset="2"/>
              <a:buChar char="ü"/>
            </a:pPr>
            <a:r>
              <a:rPr lang="en-US" sz="1800" dirty="0">
                <a:latin typeface="Montserrat" panose="00000500000000000000" pitchFamily="2" charset="0"/>
              </a:rPr>
              <a:t>Panama is expanding its logistics footprint </a:t>
            </a:r>
          </a:p>
          <a:p>
            <a:pPr defTabSz="609630">
              <a:lnSpc>
                <a:spcPts val="3960"/>
              </a:lnSpc>
              <a:spcBef>
                <a:spcPct val="0"/>
              </a:spcBef>
              <a:buClrTx/>
            </a:pPr>
            <a:r>
              <a:rPr lang="en-US" sz="1800" dirty="0">
                <a:latin typeface="Montserrat" panose="00000500000000000000" pitchFamily="2" charset="0"/>
              </a:rPr>
              <a:t>beyond ports including into the provinces:</a:t>
            </a:r>
            <a:endParaRPr lang="en-US" sz="1800" b="1" kern="1200" dirty="0">
              <a:solidFill>
                <a:srgbClr val="0B0A0A"/>
              </a:solidFill>
              <a:latin typeface="Montserrat" panose="00000500000000000000" pitchFamily="2" charset="0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25" name="TextBox 25">
            <a:extLst>
              <a:ext uri="{FF2B5EF4-FFF2-40B4-BE49-F238E27FC236}">
                <a16:creationId xmlns:a16="http://schemas.microsoft.com/office/drawing/2014/main" id="{590A55D6-4255-2BEE-791B-50D4A8300232}"/>
              </a:ext>
            </a:extLst>
          </p:cNvPr>
          <p:cNvSpPr txBox="1"/>
          <p:nvPr/>
        </p:nvSpPr>
        <p:spPr>
          <a:xfrm>
            <a:off x="6044871" y="1880127"/>
            <a:ext cx="2840240" cy="13106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1680"/>
              </a:lnSpc>
              <a:buClrTx/>
            </a:pPr>
            <a:r>
              <a:rPr lang="es-PA" sz="1800" b="1" dirty="0">
                <a:latin typeface="Montserrat" panose="00000500000000000000" pitchFamily="2" charset="0"/>
              </a:rPr>
              <a:t>Coquitos Park II</a:t>
            </a:r>
          </a:p>
          <a:p>
            <a:pPr defTabSz="609630">
              <a:lnSpc>
                <a:spcPts val="1680"/>
              </a:lnSpc>
              <a:buClrTx/>
            </a:pPr>
            <a:endParaRPr lang="es-PA" sz="1800" b="1" dirty="0">
              <a:latin typeface="Montserrat" panose="00000500000000000000" pitchFamily="2" charset="0"/>
            </a:endParaRPr>
          </a:p>
          <a:p>
            <a:pPr algn="ctr" defTabSz="609630">
              <a:lnSpc>
                <a:spcPts val="1680"/>
              </a:lnSpc>
              <a:buClrTx/>
            </a:pPr>
            <a:r>
              <a:rPr lang="en-US" sz="1800" dirty="0">
                <a:latin typeface="Montserrat" panose="00000500000000000000" pitchFamily="2" charset="0"/>
              </a:rPr>
              <a:t>17 ha logistics hub in San Pablo, Chiriquí </a:t>
            </a:r>
          </a:p>
          <a:p>
            <a:pPr algn="ctr" defTabSz="609630">
              <a:lnSpc>
                <a:spcPts val="1680"/>
              </a:lnSpc>
              <a:buClrTx/>
            </a:pPr>
            <a:r>
              <a:rPr lang="en-US" sz="1800" dirty="0">
                <a:latin typeface="Montserrat" panose="00000500000000000000" pitchFamily="2" charset="0"/>
              </a:rPr>
              <a:t>(up to ~68,000 m² warehouse space).</a:t>
            </a:r>
            <a:endParaRPr lang="en-US" sz="1800" kern="1200" dirty="0">
              <a:solidFill>
                <a:srgbClr val="0B0A0A"/>
              </a:solidFill>
              <a:latin typeface="Montserrat" panose="00000500000000000000" pitchFamily="2" charset="0"/>
              <a:ea typeface="DM Sans"/>
              <a:cs typeface="DM Sans"/>
              <a:sym typeface="DM Sans"/>
            </a:endParaRPr>
          </a:p>
        </p:txBody>
      </p:sp>
      <p:sp>
        <p:nvSpPr>
          <p:cNvPr id="26" name="TextBox 26">
            <a:extLst>
              <a:ext uri="{FF2B5EF4-FFF2-40B4-BE49-F238E27FC236}">
                <a16:creationId xmlns:a16="http://schemas.microsoft.com/office/drawing/2014/main" id="{4C8C3348-0CD9-6314-2AFC-7DCC8771973E}"/>
              </a:ext>
            </a:extLst>
          </p:cNvPr>
          <p:cNvSpPr txBox="1"/>
          <p:nvPr/>
        </p:nvSpPr>
        <p:spPr>
          <a:xfrm>
            <a:off x="9104634" y="1916349"/>
            <a:ext cx="2620716" cy="13106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1680"/>
              </a:lnSpc>
              <a:buClrTx/>
            </a:pPr>
            <a:r>
              <a:rPr lang="es-PA" sz="1800" b="1" dirty="0">
                <a:solidFill>
                  <a:schemeClr val="bg1"/>
                </a:solidFill>
                <a:latin typeface="Montserrat" panose="00000500000000000000" pitchFamily="2" charset="0"/>
              </a:rPr>
              <a:t>Centrales Logistics Park</a:t>
            </a:r>
          </a:p>
          <a:p>
            <a:pPr algn="ctr" defTabSz="609630">
              <a:lnSpc>
                <a:spcPts val="1680"/>
              </a:lnSpc>
              <a:buClrTx/>
            </a:pPr>
            <a:endParaRPr lang="es-PA" sz="1800" kern="1200" dirty="0">
              <a:solidFill>
                <a:schemeClr val="bg1"/>
              </a:solidFill>
              <a:latin typeface="Montserrat" panose="00000500000000000000" pitchFamily="2" charset="0"/>
              <a:ea typeface="DM Sans"/>
              <a:cs typeface="DM Sans"/>
              <a:sym typeface="DM Sans"/>
            </a:endParaRPr>
          </a:p>
          <a:p>
            <a:pPr algn="ctr" defTabSz="609630">
              <a:lnSpc>
                <a:spcPts val="1680"/>
              </a:lnSpc>
              <a:buClrTx/>
            </a:pPr>
            <a:r>
              <a:rPr lang="en-US" sz="1800" dirty="0">
                <a:solidFill>
                  <a:schemeClr val="bg1"/>
                </a:solidFill>
                <a:latin typeface="Montserrat" panose="00000500000000000000" pitchFamily="2" charset="0"/>
              </a:rPr>
              <a:t>Multi-phase ~40,000 m² warehouse facility in Herrera.</a:t>
            </a:r>
            <a:endParaRPr lang="en-US" sz="1800" kern="1200" dirty="0">
              <a:solidFill>
                <a:schemeClr val="bg1"/>
              </a:solidFill>
              <a:latin typeface="Montserrat" panose="00000500000000000000" pitchFamily="2" charset="0"/>
              <a:ea typeface="DM Sans"/>
              <a:cs typeface="DM Sans"/>
              <a:sym typeface="DM Sans"/>
            </a:endParaRPr>
          </a:p>
        </p:txBody>
      </p:sp>
      <p:sp>
        <p:nvSpPr>
          <p:cNvPr id="29" name="TextBox 29">
            <a:extLst>
              <a:ext uri="{FF2B5EF4-FFF2-40B4-BE49-F238E27FC236}">
                <a16:creationId xmlns:a16="http://schemas.microsoft.com/office/drawing/2014/main" id="{2722EE33-C65D-7F2E-ADE7-540B19273659}"/>
              </a:ext>
            </a:extLst>
          </p:cNvPr>
          <p:cNvSpPr txBox="1"/>
          <p:nvPr/>
        </p:nvSpPr>
        <p:spPr>
          <a:xfrm>
            <a:off x="6168616" y="5456590"/>
            <a:ext cx="2483425" cy="655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1680"/>
              </a:lnSpc>
              <a:buClrTx/>
            </a:pPr>
            <a:r>
              <a:rPr lang="en-US" sz="1800" dirty="0">
                <a:solidFill>
                  <a:schemeClr val="bg1"/>
                </a:solidFill>
                <a:latin typeface="Montserrat" panose="00000500000000000000" pitchFamily="2" charset="0"/>
              </a:rPr>
              <a:t>Connected to major highways and intermodal corridors.</a:t>
            </a:r>
            <a:endParaRPr lang="en-US" sz="1800" kern="1200" dirty="0">
              <a:solidFill>
                <a:schemeClr val="bg1"/>
              </a:solidFill>
              <a:latin typeface="Montserrat" panose="00000500000000000000" pitchFamily="2" charset="0"/>
              <a:ea typeface="DM Sans"/>
              <a:cs typeface="DM Sans"/>
              <a:sym typeface="DM Sans"/>
            </a:endParaRPr>
          </a:p>
        </p:txBody>
      </p:sp>
      <p:sp>
        <p:nvSpPr>
          <p:cNvPr id="30" name="TextBox 30">
            <a:extLst>
              <a:ext uri="{FF2B5EF4-FFF2-40B4-BE49-F238E27FC236}">
                <a16:creationId xmlns:a16="http://schemas.microsoft.com/office/drawing/2014/main" id="{C1C729BD-A363-EA89-317E-07FF7E250C61}"/>
              </a:ext>
            </a:extLst>
          </p:cNvPr>
          <p:cNvSpPr txBox="1"/>
          <p:nvPr/>
        </p:nvSpPr>
        <p:spPr>
          <a:xfrm>
            <a:off x="8905235" y="5267013"/>
            <a:ext cx="2923760" cy="13106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1680"/>
              </a:lnSpc>
              <a:buClrTx/>
            </a:pPr>
            <a:r>
              <a:rPr lang="en-US" sz="1800" dirty="0">
                <a:latin typeface="Montserrat" panose="00000500000000000000" pitchFamily="2" charset="0"/>
              </a:rPr>
              <a:t>6 km from Tocumen I Airport</a:t>
            </a:r>
          </a:p>
          <a:p>
            <a:pPr algn="ctr" defTabSz="609630">
              <a:lnSpc>
                <a:spcPts val="1680"/>
              </a:lnSpc>
              <a:buClrTx/>
            </a:pPr>
            <a:r>
              <a:rPr lang="en-US" sz="1800" dirty="0">
                <a:latin typeface="Montserrat" panose="00000500000000000000" pitchFamily="2" charset="0"/>
              </a:rPr>
              <a:t>~ 39 km from Pacific ports </a:t>
            </a:r>
          </a:p>
          <a:p>
            <a:pPr algn="ctr" defTabSz="609630">
              <a:lnSpc>
                <a:spcPts val="1680"/>
              </a:lnSpc>
              <a:buClrTx/>
            </a:pPr>
            <a:r>
              <a:rPr lang="en-US" sz="1800" dirty="0">
                <a:latin typeface="Montserrat" panose="00000500000000000000" pitchFamily="2" charset="0"/>
              </a:rPr>
              <a:t> ~89 km from Atlantic ports </a:t>
            </a:r>
            <a:endParaRPr lang="en-US" sz="1800" kern="1200" dirty="0">
              <a:solidFill>
                <a:srgbClr val="0B0A0A"/>
              </a:solidFill>
              <a:latin typeface="Montserrat" panose="00000500000000000000" pitchFamily="2" charset="0"/>
              <a:ea typeface="DM Sans"/>
              <a:cs typeface="DM Sans"/>
              <a:sym typeface="DM Sans"/>
            </a:endParaRPr>
          </a:p>
        </p:txBody>
      </p:sp>
      <p:sp>
        <p:nvSpPr>
          <p:cNvPr id="31" name="TextBox 31">
            <a:extLst>
              <a:ext uri="{FF2B5EF4-FFF2-40B4-BE49-F238E27FC236}">
                <a16:creationId xmlns:a16="http://schemas.microsoft.com/office/drawing/2014/main" id="{A35BB68E-86ED-CBB3-9E9D-1280795A436F}"/>
              </a:ext>
            </a:extLst>
          </p:cNvPr>
          <p:cNvSpPr txBox="1"/>
          <p:nvPr/>
        </p:nvSpPr>
        <p:spPr>
          <a:xfrm>
            <a:off x="5867902" y="4769873"/>
            <a:ext cx="3037333" cy="487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1867"/>
              </a:lnSpc>
              <a:spcBef>
                <a:spcPct val="0"/>
              </a:spcBef>
              <a:buClrTx/>
            </a:pPr>
            <a:r>
              <a:rPr lang="es-PA" sz="1800" b="1" dirty="0">
                <a:solidFill>
                  <a:schemeClr val="bg1"/>
                </a:solidFill>
                <a:latin typeface="Montserrat" panose="00000500000000000000" pitchFamily="2" charset="0"/>
              </a:rPr>
              <a:t>Parque Logístico </a:t>
            </a:r>
          </a:p>
          <a:p>
            <a:pPr algn="ctr" defTabSz="609630">
              <a:lnSpc>
                <a:spcPts val="1867"/>
              </a:lnSpc>
              <a:spcBef>
                <a:spcPct val="0"/>
              </a:spcBef>
              <a:buClrTx/>
            </a:pPr>
            <a:r>
              <a:rPr lang="es-PA" sz="1800" b="1" dirty="0">
                <a:solidFill>
                  <a:schemeClr val="bg1"/>
                </a:solidFill>
                <a:latin typeface="Montserrat" panose="00000500000000000000" pitchFamily="2" charset="0"/>
              </a:rPr>
              <a:t>San Carlos</a:t>
            </a:r>
            <a:endParaRPr lang="en-US" sz="1800" b="1" kern="1200" dirty="0">
              <a:solidFill>
                <a:schemeClr val="bg1"/>
              </a:solidFill>
              <a:latin typeface="Montserrat" panose="00000500000000000000" pitchFamily="2" charset="0"/>
              <a:ea typeface="DM Sans Bold"/>
              <a:cs typeface="DM Sans Bold"/>
              <a:sym typeface="DM Sans Bold"/>
            </a:endParaRPr>
          </a:p>
        </p:txBody>
      </p:sp>
      <p:sp>
        <p:nvSpPr>
          <p:cNvPr id="32" name="TextBox 32">
            <a:extLst>
              <a:ext uri="{FF2B5EF4-FFF2-40B4-BE49-F238E27FC236}">
                <a16:creationId xmlns:a16="http://schemas.microsoft.com/office/drawing/2014/main" id="{D52C5058-76C1-BA28-E844-B45DCBD9646F}"/>
              </a:ext>
            </a:extLst>
          </p:cNvPr>
          <p:cNvSpPr txBox="1"/>
          <p:nvPr/>
        </p:nvSpPr>
        <p:spPr>
          <a:xfrm>
            <a:off x="9143604" y="4731399"/>
            <a:ext cx="2468702" cy="2436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1867"/>
              </a:lnSpc>
              <a:spcBef>
                <a:spcPct val="0"/>
              </a:spcBef>
              <a:buClrTx/>
            </a:pPr>
            <a:r>
              <a:rPr lang="es-PA" sz="1800" b="1" dirty="0" err="1">
                <a:latin typeface="Montserrat" panose="00000500000000000000" pitchFamily="2" charset="0"/>
              </a:rPr>
              <a:t>Panapark</a:t>
            </a:r>
            <a:r>
              <a:rPr lang="es-PA" sz="1800" b="1" dirty="0">
                <a:latin typeface="Montserrat" panose="00000500000000000000" pitchFamily="2" charset="0"/>
              </a:rPr>
              <a:t> Free </a:t>
            </a:r>
            <a:r>
              <a:rPr lang="es-PA" sz="1800" b="1" dirty="0" err="1">
                <a:latin typeface="Montserrat" panose="00000500000000000000" pitchFamily="2" charset="0"/>
              </a:rPr>
              <a:t>Zone</a:t>
            </a:r>
            <a:endParaRPr lang="en-US" sz="1800" b="1" kern="1200" dirty="0">
              <a:solidFill>
                <a:srgbClr val="0B0A0A"/>
              </a:solidFill>
              <a:latin typeface="Montserrat" panose="00000500000000000000" pitchFamily="2" charset="0"/>
              <a:ea typeface="DM Sans Bold"/>
              <a:cs typeface="DM Sans Bold"/>
              <a:sym typeface="DM Sans Bold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6C0644B2-6E86-3A20-F8ED-6879D91AB29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90" y="2801737"/>
            <a:ext cx="5673644" cy="390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541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50" y="1"/>
            <a:ext cx="12153900" cy="4748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1820316"/>
            <a:ext cx="5429250" cy="862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91250" y="1820316"/>
            <a:ext cx="5429250" cy="862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1500" y="2997175"/>
            <a:ext cx="5429250" cy="862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191250" y="3011834"/>
            <a:ext cx="5429250" cy="862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81375" y="4174034"/>
            <a:ext cx="5429250" cy="862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4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47750" y="2089844"/>
            <a:ext cx="3048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4"/>
          <p:cNvSpPr txBox="1"/>
          <p:nvPr/>
        </p:nvSpPr>
        <p:spPr>
          <a:xfrm>
            <a:off x="1724025" y="2020341"/>
            <a:ext cx="178022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1" i="0" u="none" strike="noStrike" cap="none" dirty="0">
                <a:solidFill>
                  <a:srgbClr val="004B24"/>
                </a:solidFill>
                <a:latin typeface="Montserrat"/>
                <a:ea typeface="Montserrat"/>
                <a:cs typeface="Montserrat"/>
                <a:sym typeface="Montserrat"/>
              </a:rPr>
              <a:t>Economic Status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4"/>
          <p:cNvSpPr txBox="1"/>
          <p:nvPr/>
        </p:nvSpPr>
        <p:spPr>
          <a:xfrm>
            <a:off x="1724024" y="2296566"/>
            <a:ext cx="2512997" cy="226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1050" b="0" i="0" u="none" strike="noStrike" cap="none">
                <a:solidFill>
                  <a:srgbClr val="64748B"/>
                </a:solidFill>
                <a:latin typeface="Roboto"/>
                <a:ea typeface="Roboto"/>
                <a:cs typeface="Roboto"/>
                <a:sym typeface="Roboto"/>
              </a:rPr>
              <a:t>GDP Forecast , Inflation , USA Tariff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" name="Google Shape;101;p14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648450" y="2089844"/>
            <a:ext cx="3429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4"/>
          <p:cNvSpPr txBox="1"/>
          <p:nvPr/>
        </p:nvSpPr>
        <p:spPr>
          <a:xfrm>
            <a:off x="7343775" y="2020341"/>
            <a:ext cx="1800225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1" i="0" u="none" strike="noStrike" cap="none">
                <a:solidFill>
                  <a:srgbClr val="004B24"/>
                </a:solidFill>
                <a:latin typeface="Montserrat"/>
                <a:ea typeface="Montserrat"/>
                <a:cs typeface="Montserrat"/>
                <a:sym typeface="Montserrat"/>
              </a:rPr>
              <a:t>Cargo Flow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4"/>
          <p:cNvSpPr txBox="1"/>
          <p:nvPr/>
        </p:nvSpPr>
        <p:spPr>
          <a:xfrm>
            <a:off x="7343775" y="2296566"/>
            <a:ext cx="1714500" cy="226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1050" b="0" i="0" u="none" strike="noStrike" cap="none">
                <a:solidFill>
                  <a:srgbClr val="64748B"/>
                </a:solidFill>
                <a:latin typeface="Roboto"/>
                <a:ea typeface="Roboto"/>
                <a:cs typeface="Roboto"/>
                <a:sym typeface="Roboto"/>
              </a:rPr>
              <a:t>Import/Export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" name="Google Shape;104;p14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28700" y="3143250"/>
            <a:ext cx="3429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4"/>
          <p:cNvSpPr txBox="1"/>
          <p:nvPr/>
        </p:nvSpPr>
        <p:spPr>
          <a:xfrm>
            <a:off x="1724025" y="3073747"/>
            <a:ext cx="2290286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1" i="0" u="none" strike="noStrike" cap="none">
                <a:solidFill>
                  <a:srgbClr val="004B24"/>
                </a:solidFill>
                <a:latin typeface="Montserrat"/>
                <a:ea typeface="Montserrat"/>
                <a:cs typeface="Montserrat"/>
                <a:sym typeface="Montserrat"/>
              </a:rPr>
              <a:t>2025 KPI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4"/>
          <p:cNvSpPr txBox="1"/>
          <p:nvPr/>
        </p:nvSpPr>
        <p:spPr>
          <a:xfrm>
            <a:off x="1724025" y="3349972"/>
            <a:ext cx="2181225" cy="452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1050" b="0" i="0" u="none" strike="noStrike" cap="none">
                <a:solidFill>
                  <a:srgbClr val="64748B"/>
                </a:solidFill>
                <a:latin typeface="Roboto"/>
                <a:ea typeface="Roboto"/>
                <a:cs typeface="Roboto"/>
                <a:sym typeface="Roboto"/>
              </a:rPr>
              <a:t>Performance Review (LAD/EGA/ELA)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p14" descr="image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648450" y="3143250"/>
            <a:ext cx="3429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4"/>
          <p:cNvSpPr txBox="1"/>
          <p:nvPr/>
        </p:nvSpPr>
        <p:spPr>
          <a:xfrm>
            <a:off x="7343775" y="3073747"/>
            <a:ext cx="1810226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1" i="0" u="none" strike="noStrike" cap="none">
                <a:solidFill>
                  <a:srgbClr val="004B24"/>
                </a:solidFill>
                <a:latin typeface="Montserrat"/>
                <a:ea typeface="Montserrat"/>
                <a:cs typeface="Montserrat"/>
                <a:sym typeface="Montserrat"/>
              </a:rPr>
              <a:t>Operations KPI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4"/>
          <p:cNvSpPr txBox="1"/>
          <p:nvPr/>
        </p:nvSpPr>
        <p:spPr>
          <a:xfrm>
            <a:off x="7343775" y="3349972"/>
            <a:ext cx="2216684" cy="226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1050" b="0" i="0" u="none" strike="noStrike" cap="none">
                <a:solidFill>
                  <a:srgbClr val="64748B"/>
                </a:solidFill>
                <a:latin typeface="Roboto"/>
                <a:ea typeface="Roboto"/>
                <a:cs typeface="Roboto"/>
                <a:sym typeface="Roboto"/>
              </a:rPr>
              <a:t>ECD/IMD &amp; OCD/OPD Review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" name="Google Shape;110;p14" descr="image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857625" y="4443562"/>
            <a:ext cx="3048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4"/>
          <p:cNvSpPr txBox="1"/>
          <p:nvPr/>
        </p:nvSpPr>
        <p:spPr>
          <a:xfrm>
            <a:off x="4533900" y="4374059"/>
            <a:ext cx="1150143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1" i="0" u="none" strike="noStrike" cap="none">
                <a:solidFill>
                  <a:srgbClr val="004B24"/>
                </a:solidFill>
                <a:latin typeface="Montserrat"/>
                <a:ea typeface="Montserrat"/>
                <a:cs typeface="Montserrat"/>
                <a:sym typeface="Montserrat"/>
              </a:rPr>
              <a:t>2026 Goals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4"/>
          <p:cNvSpPr txBox="1"/>
          <p:nvPr/>
        </p:nvSpPr>
        <p:spPr>
          <a:xfrm>
            <a:off x="4533900" y="4650284"/>
            <a:ext cx="1095375" cy="186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1050" b="0" i="0" u="none" strike="noStrike" cap="none">
                <a:solidFill>
                  <a:srgbClr val="64748B"/>
                </a:solidFill>
                <a:latin typeface="Roboto"/>
                <a:ea typeface="Roboto"/>
                <a:cs typeface="Roboto"/>
                <a:sym typeface="Roboto"/>
              </a:rPr>
              <a:t>Strategy &amp; Targets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4"/>
          <p:cNvSpPr txBox="1"/>
          <p:nvPr/>
        </p:nvSpPr>
        <p:spPr>
          <a:xfrm>
            <a:off x="571500" y="381000"/>
            <a:ext cx="11601450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None/>
            </a:pPr>
            <a:r>
              <a:rPr lang="en-US" sz="3150" b="1" i="0" u="none" strike="noStrike" cap="none">
                <a:solidFill>
                  <a:srgbClr val="004B24"/>
                </a:solidFill>
                <a:latin typeface="Montserrat"/>
                <a:ea typeface="Montserrat"/>
                <a:cs typeface="Montserrat"/>
                <a:sym typeface="Montserrat"/>
              </a:rPr>
              <a:t>AGENDA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4"/>
          <p:cNvSpPr/>
          <p:nvPr/>
        </p:nvSpPr>
        <p:spPr>
          <a:xfrm>
            <a:off x="571500" y="971550"/>
            <a:ext cx="11049000" cy="28575"/>
          </a:xfrm>
          <a:prstGeom prst="rect">
            <a:avLst/>
          </a:prstGeom>
          <a:solidFill>
            <a:srgbClr val="009B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8BE2DCF-1221-826E-C776-76EF1A0026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r>
              <a:rPr lang="en-US" dirty="0"/>
              <a:t>/21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>
          <a:extLst>
            <a:ext uri="{FF2B5EF4-FFF2-40B4-BE49-F238E27FC236}">
              <a16:creationId xmlns:a16="http://schemas.microsoft.com/office/drawing/2014/main" id="{A8783368-4D35-38A6-FCB8-FA569325AA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" descr="image.png">
            <a:extLst>
              <a:ext uri="{FF2B5EF4-FFF2-40B4-BE49-F238E27FC236}">
                <a16:creationId xmlns:a16="http://schemas.microsoft.com/office/drawing/2014/main" id="{17B1368C-5F34-A094-C0CD-1A2A5254249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85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">
            <a:extLst>
              <a:ext uri="{FF2B5EF4-FFF2-40B4-BE49-F238E27FC236}">
                <a16:creationId xmlns:a16="http://schemas.microsoft.com/office/drawing/2014/main" id="{9EEB7347-12C0-F8A2-DBD3-94F602D44CCB}"/>
              </a:ext>
            </a:extLst>
          </p:cNvPr>
          <p:cNvSpPr txBox="1"/>
          <p:nvPr/>
        </p:nvSpPr>
        <p:spPr>
          <a:xfrm>
            <a:off x="571500" y="381000"/>
            <a:ext cx="11601450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None/>
            </a:pPr>
            <a:r>
              <a:rPr lang="en-US" sz="3150" b="1" i="0" u="none" strike="noStrike" cap="none" dirty="0">
                <a:solidFill>
                  <a:srgbClr val="004B24"/>
                </a:solidFill>
                <a:latin typeface="Montserrat"/>
                <a:ea typeface="Arial"/>
                <a:cs typeface="Arial"/>
                <a:sym typeface="Montserrat"/>
              </a:rPr>
              <a:t>MTA CUSTO</a:t>
            </a:r>
            <a:r>
              <a:rPr lang="en-US" sz="3150" b="1" dirty="0">
                <a:solidFill>
                  <a:srgbClr val="004B24"/>
                </a:solidFill>
                <a:latin typeface="Montserrat"/>
                <a:sym typeface="Montserrat"/>
              </a:rPr>
              <a:t>MERS AND DIRECT SHIPMENTS</a:t>
            </a:r>
            <a:endParaRPr lang="en-U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">
            <a:extLst>
              <a:ext uri="{FF2B5EF4-FFF2-40B4-BE49-F238E27FC236}">
                <a16:creationId xmlns:a16="http://schemas.microsoft.com/office/drawing/2014/main" id="{A559020C-A52E-8168-ECB2-772CB9B27DAC}"/>
              </a:ext>
            </a:extLst>
          </p:cNvPr>
          <p:cNvSpPr/>
          <p:nvPr/>
        </p:nvSpPr>
        <p:spPr>
          <a:xfrm>
            <a:off x="571500" y="971550"/>
            <a:ext cx="11049000" cy="28575"/>
          </a:xfrm>
          <a:prstGeom prst="rect">
            <a:avLst/>
          </a:prstGeom>
          <a:solidFill>
            <a:srgbClr val="009B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>
            <a:extLst>
              <a:ext uri="{FF2B5EF4-FFF2-40B4-BE49-F238E27FC236}">
                <a16:creationId xmlns:a16="http://schemas.microsoft.com/office/drawing/2014/main" id="{4A72521B-713C-4F41-6C53-D618A64F843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919854" y="637008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s-PA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20</a:t>
            </a:fld>
            <a:r>
              <a:rPr kumimoji="0" lang="es-PA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/21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BD83F294-8DD2-8C29-CDEF-A04658206A9C}"/>
              </a:ext>
            </a:extLst>
          </p:cNvPr>
          <p:cNvGrpSpPr/>
          <p:nvPr/>
        </p:nvGrpSpPr>
        <p:grpSpPr>
          <a:xfrm>
            <a:off x="3718838" y="1855240"/>
            <a:ext cx="835179" cy="4752967"/>
            <a:chOff x="0" y="0"/>
            <a:chExt cx="329947" cy="251351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52CAAFF8-8D24-B155-C27E-591FFDC2A034}"/>
                </a:ext>
              </a:extLst>
            </p:cNvPr>
            <p:cNvSpPr/>
            <p:nvPr/>
          </p:nvSpPr>
          <p:spPr>
            <a:xfrm>
              <a:off x="0" y="0"/>
              <a:ext cx="329947" cy="2513511"/>
            </a:xfrm>
            <a:custGeom>
              <a:avLst/>
              <a:gdLst/>
              <a:ahLst/>
              <a:cxnLst/>
              <a:rect l="l" t="t" r="r" b="b"/>
              <a:pathLst>
                <a:path w="329947" h="2513511">
                  <a:moveTo>
                    <a:pt x="92698" y="0"/>
                  </a:moveTo>
                  <a:lnTo>
                    <a:pt x="237249" y="0"/>
                  </a:lnTo>
                  <a:cubicBezTo>
                    <a:pt x="261834" y="0"/>
                    <a:pt x="285412" y="9766"/>
                    <a:pt x="302796" y="27151"/>
                  </a:cubicBezTo>
                  <a:cubicBezTo>
                    <a:pt x="320181" y="44535"/>
                    <a:pt x="329947" y="68113"/>
                    <a:pt x="329947" y="92698"/>
                  </a:cubicBezTo>
                  <a:lnTo>
                    <a:pt x="329947" y="2420813"/>
                  </a:lnTo>
                  <a:cubicBezTo>
                    <a:pt x="329947" y="2445398"/>
                    <a:pt x="320181" y="2468976"/>
                    <a:pt x="302796" y="2486360"/>
                  </a:cubicBezTo>
                  <a:cubicBezTo>
                    <a:pt x="285412" y="2503744"/>
                    <a:pt x="261834" y="2513511"/>
                    <a:pt x="237249" y="2513511"/>
                  </a:cubicBezTo>
                  <a:lnTo>
                    <a:pt x="92698" y="2513511"/>
                  </a:lnTo>
                  <a:cubicBezTo>
                    <a:pt x="68113" y="2513511"/>
                    <a:pt x="44535" y="2503744"/>
                    <a:pt x="27151" y="2486360"/>
                  </a:cubicBezTo>
                  <a:cubicBezTo>
                    <a:pt x="9766" y="2468976"/>
                    <a:pt x="0" y="2445398"/>
                    <a:pt x="0" y="2420813"/>
                  </a:cubicBezTo>
                  <a:lnTo>
                    <a:pt x="0" y="92698"/>
                  </a:lnTo>
                  <a:cubicBezTo>
                    <a:pt x="0" y="68113"/>
                    <a:pt x="9766" y="44535"/>
                    <a:pt x="27151" y="27151"/>
                  </a:cubicBezTo>
                  <a:cubicBezTo>
                    <a:pt x="44535" y="9766"/>
                    <a:pt x="68113" y="0"/>
                    <a:pt x="92698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5D1D1C9D-8D64-3111-CEDE-E1EC0C490E04}"/>
                </a:ext>
              </a:extLst>
            </p:cNvPr>
            <p:cNvSpPr txBox="1"/>
            <p:nvPr/>
          </p:nvSpPr>
          <p:spPr>
            <a:xfrm>
              <a:off x="0" y="-47625"/>
              <a:ext cx="329947" cy="256113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2239"/>
                </a:lnSpc>
                <a:buClrTx/>
              </a:pPr>
              <a:endParaRPr sz="1200" kern="12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44DA8D72-BDA1-E9A8-88F5-4CAB31424466}"/>
              </a:ext>
            </a:extLst>
          </p:cNvPr>
          <p:cNvSpPr/>
          <p:nvPr/>
        </p:nvSpPr>
        <p:spPr>
          <a:xfrm flipH="1">
            <a:off x="1027598" y="1765183"/>
            <a:ext cx="2468322" cy="4730233"/>
          </a:xfrm>
          <a:custGeom>
            <a:avLst/>
            <a:gdLst/>
            <a:ahLst/>
            <a:cxnLst/>
            <a:rect l="l" t="t" r="r" b="b"/>
            <a:pathLst>
              <a:path w="3702483" h="7095350">
                <a:moveTo>
                  <a:pt x="3702483" y="0"/>
                </a:moveTo>
                <a:lnTo>
                  <a:pt x="0" y="0"/>
                </a:lnTo>
                <a:lnTo>
                  <a:pt x="0" y="7095350"/>
                </a:lnTo>
                <a:lnTo>
                  <a:pt x="3702483" y="7095350"/>
                </a:lnTo>
                <a:lnTo>
                  <a:pt x="370248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61577D8B-7434-B331-05AC-83DA42741B7E}"/>
              </a:ext>
            </a:extLst>
          </p:cNvPr>
          <p:cNvGrpSpPr/>
          <p:nvPr/>
        </p:nvGrpSpPr>
        <p:grpSpPr>
          <a:xfrm>
            <a:off x="4723775" y="2720748"/>
            <a:ext cx="835179" cy="3887459"/>
            <a:chOff x="0" y="0"/>
            <a:chExt cx="329947" cy="251351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E8A74BB-112F-7044-8A3F-D0F7ACB4402E}"/>
                </a:ext>
              </a:extLst>
            </p:cNvPr>
            <p:cNvSpPr/>
            <p:nvPr/>
          </p:nvSpPr>
          <p:spPr>
            <a:xfrm>
              <a:off x="0" y="0"/>
              <a:ext cx="329947" cy="2513511"/>
            </a:xfrm>
            <a:custGeom>
              <a:avLst/>
              <a:gdLst/>
              <a:ahLst/>
              <a:cxnLst/>
              <a:rect l="l" t="t" r="r" b="b"/>
              <a:pathLst>
                <a:path w="329947" h="2513511">
                  <a:moveTo>
                    <a:pt x="92698" y="0"/>
                  </a:moveTo>
                  <a:lnTo>
                    <a:pt x="237249" y="0"/>
                  </a:lnTo>
                  <a:cubicBezTo>
                    <a:pt x="261834" y="0"/>
                    <a:pt x="285412" y="9766"/>
                    <a:pt x="302796" y="27151"/>
                  </a:cubicBezTo>
                  <a:cubicBezTo>
                    <a:pt x="320181" y="44535"/>
                    <a:pt x="329947" y="68113"/>
                    <a:pt x="329947" y="92698"/>
                  </a:cubicBezTo>
                  <a:lnTo>
                    <a:pt x="329947" y="2420813"/>
                  </a:lnTo>
                  <a:cubicBezTo>
                    <a:pt x="329947" y="2445398"/>
                    <a:pt x="320181" y="2468976"/>
                    <a:pt x="302796" y="2486360"/>
                  </a:cubicBezTo>
                  <a:cubicBezTo>
                    <a:pt x="285412" y="2503744"/>
                    <a:pt x="261834" y="2513511"/>
                    <a:pt x="237249" y="2513511"/>
                  </a:cubicBezTo>
                  <a:lnTo>
                    <a:pt x="92698" y="2513511"/>
                  </a:lnTo>
                  <a:cubicBezTo>
                    <a:pt x="68113" y="2513511"/>
                    <a:pt x="44535" y="2503744"/>
                    <a:pt x="27151" y="2486360"/>
                  </a:cubicBezTo>
                  <a:cubicBezTo>
                    <a:pt x="9766" y="2468976"/>
                    <a:pt x="0" y="2445398"/>
                    <a:pt x="0" y="2420813"/>
                  </a:cubicBezTo>
                  <a:lnTo>
                    <a:pt x="0" y="92698"/>
                  </a:lnTo>
                  <a:cubicBezTo>
                    <a:pt x="0" y="68113"/>
                    <a:pt x="9766" y="44535"/>
                    <a:pt x="27151" y="27151"/>
                  </a:cubicBezTo>
                  <a:cubicBezTo>
                    <a:pt x="44535" y="9766"/>
                    <a:pt x="68113" y="0"/>
                    <a:pt x="92698" y="0"/>
                  </a:cubicBezTo>
                  <a:close/>
                </a:path>
              </a:pathLst>
            </a:custGeom>
            <a:solidFill>
              <a:srgbClr val="AFBEB7"/>
            </a:solidFill>
          </p:spPr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5CD5999D-A4BC-6ED0-6F4C-109E162C96EB}"/>
                </a:ext>
              </a:extLst>
            </p:cNvPr>
            <p:cNvSpPr txBox="1"/>
            <p:nvPr/>
          </p:nvSpPr>
          <p:spPr>
            <a:xfrm>
              <a:off x="0" y="-47625"/>
              <a:ext cx="329947" cy="256113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2239"/>
                </a:lnSpc>
                <a:buClrTx/>
              </a:pPr>
              <a:endParaRPr sz="1200" kern="12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9571750E-BA28-18BE-6E0F-6F33601FC2BA}"/>
              </a:ext>
            </a:extLst>
          </p:cNvPr>
          <p:cNvGrpSpPr/>
          <p:nvPr/>
        </p:nvGrpSpPr>
        <p:grpSpPr>
          <a:xfrm>
            <a:off x="5730404" y="3801035"/>
            <a:ext cx="835179" cy="2807174"/>
            <a:chOff x="0" y="0"/>
            <a:chExt cx="329947" cy="2513510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88BE82F5-6983-5FB7-9423-B665664B68C4}"/>
                </a:ext>
              </a:extLst>
            </p:cNvPr>
            <p:cNvSpPr/>
            <p:nvPr/>
          </p:nvSpPr>
          <p:spPr>
            <a:xfrm>
              <a:off x="0" y="0"/>
              <a:ext cx="329947" cy="2513511"/>
            </a:xfrm>
            <a:custGeom>
              <a:avLst/>
              <a:gdLst/>
              <a:ahLst/>
              <a:cxnLst/>
              <a:rect l="l" t="t" r="r" b="b"/>
              <a:pathLst>
                <a:path w="329947" h="2513511">
                  <a:moveTo>
                    <a:pt x="92698" y="0"/>
                  </a:moveTo>
                  <a:lnTo>
                    <a:pt x="237249" y="0"/>
                  </a:lnTo>
                  <a:cubicBezTo>
                    <a:pt x="261834" y="0"/>
                    <a:pt x="285412" y="9766"/>
                    <a:pt x="302796" y="27151"/>
                  </a:cubicBezTo>
                  <a:cubicBezTo>
                    <a:pt x="320181" y="44535"/>
                    <a:pt x="329947" y="68113"/>
                    <a:pt x="329947" y="92698"/>
                  </a:cubicBezTo>
                  <a:lnTo>
                    <a:pt x="329947" y="2420813"/>
                  </a:lnTo>
                  <a:cubicBezTo>
                    <a:pt x="329947" y="2445398"/>
                    <a:pt x="320181" y="2468976"/>
                    <a:pt x="302796" y="2486360"/>
                  </a:cubicBezTo>
                  <a:cubicBezTo>
                    <a:pt x="285412" y="2503744"/>
                    <a:pt x="261834" y="2513511"/>
                    <a:pt x="237249" y="2513511"/>
                  </a:cubicBezTo>
                  <a:lnTo>
                    <a:pt x="92698" y="2513511"/>
                  </a:lnTo>
                  <a:cubicBezTo>
                    <a:pt x="68113" y="2513511"/>
                    <a:pt x="44535" y="2503744"/>
                    <a:pt x="27151" y="2486360"/>
                  </a:cubicBezTo>
                  <a:cubicBezTo>
                    <a:pt x="9766" y="2468976"/>
                    <a:pt x="0" y="2445398"/>
                    <a:pt x="0" y="2420813"/>
                  </a:cubicBezTo>
                  <a:lnTo>
                    <a:pt x="0" y="92698"/>
                  </a:lnTo>
                  <a:cubicBezTo>
                    <a:pt x="0" y="68113"/>
                    <a:pt x="9766" y="44535"/>
                    <a:pt x="27151" y="27151"/>
                  </a:cubicBezTo>
                  <a:cubicBezTo>
                    <a:pt x="44535" y="9766"/>
                    <a:pt x="68113" y="0"/>
                    <a:pt x="92698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</p:spPr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4AA6D1D3-AA8B-4DA7-5A97-F3D5E839714A}"/>
                </a:ext>
              </a:extLst>
            </p:cNvPr>
            <p:cNvSpPr txBox="1"/>
            <p:nvPr/>
          </p:nvSpPr>
          <p:spPr>
            <a:xfrm>
              <a:off x="0" y="-47625"/>
              <a:ext cx="329947" cy="256113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2239"/>
                </a:lnSpc>
                <a:buClrTx/>
              </a:pPr>
              <a:endParaRPr sz="1200" kern="12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12" name="Group 12">
            <a:extLst>
              <a:ext uri="{FF2B5EF4-FFF2-40B4-BE49-F238E27FC236}">
                <a16:creationId xmlns:a16="http://schemas.microsoft.com/office/drawing/2014/main" id="{CFFA10A2-A759-655A-20FE-AAA26791CD22}"/>
              </a:ext>
            </a:extLst>
          </p:cNvPr>
          <p:cNvGrpSpPr/>
          <p:nvPr/>
        </p:nvGrpSpPr>
        <p:grpSpPr>
          <a:xfrm>
            <a:off x="6737033" y="5285211"/>
            <a:ext cx="835179" cy="1322998"/>
            <a:chOff x="0" y="0"/>
            <a:chExt cx="329947" cy="2513510"/>
          </a:xfrm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1B3F6EC1-0FEA-A571-04FF-1815D5ABA8F9}"/>
                </a:ext>
              </a:extLst>
            </p:cNvPr>
            <p:cNvSpPr/>
            <p:nvPr/>
          </p:nvSpPr>
          <p:spPr>
            <a:xfrm>
              <a:off x="0" y="0"/>
              <a:ext cx="329947" cy="2513511"/>
            </a:xfrm>
            <a:custGeom>
              <a:avLst/>
              <a:gdLst/>
              <a:ahLst/>
              <a:cxnLst/>
              <a:rect l="l" t="t" r="r" b="b"/>
              <a:pathLst>
                <a:path w="329947" h="2513511">
                  <a:moveTo>
                    <a:pt x="92698" y="0"/>
                  </a:moveTo>
                  <a:lnTo>
                    <a:pt x="237249" y="0"/>
                  </a:lnTo>
                  <a:cubicBezTo>
                    <a:pt x="261834" y="0"/>
                    <a:pt x="285412" y="9766"/>
                    <a:pt x="302796" y="27151"/>
                  </a:cubicBezTo>
                  <a:cubicBezTo>
                    <a:pt x="320181" y="44535"/>
                    <a:pt x="329947" y="68113"/>
                    <a:pt x="329947" y="92698"/>
                  </a:cubicBezTo>
                  <a:lnTo>
                    <a:pt x="329947" y="2420813"/>
                  </a:lnTo>
                  <a:cubicBezTo>
                    <a:pt x="329947" y="2445398"/>
                    <a:pt x="320181" y="2468976"/>
                    <a:pt x="302796" y="2486360"/>
                  </a:cubicBezTo>
                  <a:cubicBezTo>
                    <a:pt x="285412" y="2503744"/>
                    <a:pt x="261834" y="2513511"/>
                    <a:pt x="237249" y="2513511"/>
                  </a:cubicBezTo>
                  <a:lnTo>
                    <a:pt x="92698" y="2513511"/>
                  </a:lnTo>
                  <a:cubicBezTo>
                    <a:pt x="68113" y="2513511"/>
                    <a:pt x="44535" y="2503744"/>
                    <a:pt x="27151" y="2486360"/>
                  </a:cubicBezTo>
                  <a:cubicBezTo>
                    <a:pt x="9766" y="2468976"/>
                    <a:pt x="0" y="2445398"/>
                    <a:pt x="0" y="2420813"/>
                  </a:cubicBezTo>
                  <a:lnTo>
                    <a:pt x="0" y="92698"/>
                  </a:lnTo>
                  <a:cubicBezTo>
                    <a:pt x="0" y="68113"/>
                    <a:pt x="9766" y="44535"/>
                    <a:pt x="27151" y="27151"/>
                  </a:cubicBezTo>
                  <a:cubicBezTo>
                    <a:pt x="44535" y="9766"/>
                    <a:pt x="68113" y="0"/>
                    <a:pt x="92698" y="0"/>
                  </a:cubicBezTo>
                  <a:close/>
                </a:path>
              </a:pathLst>
            </a:custGeom>
            <a:solidFill>
              <a:srgbClr val="AFBEB7"/>
            </a:solidFill>
          </p:spPr>
        </p:sp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ACFB9249-DEA3-500A-CD6A-021531978717}"/>
                </a:ext>
              </a:extLst>
            </p:cNvPr>
            <p:cNvSpPr txBox="1"/>
            <p:nvPr/>
          </p:nvSpPr>
          <p:spPr>
            <a:xfrm>
              <a:off x="0" y="-47625"/>
              <a:ext cx="329947" cy="256113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2239"/>
                </a:lnSpc>
                <a:buClrTx/>
              </a:pPr>
              <a:endParaRPr sz="1200" kern="120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</p:grpSp>
      <p:sp>
        <p:nvSpPr>
          <p:cNvPr id="19" name="Freeform 19">
            <a:extLst>
              <a:ext uri="{FF2B5EF4-FFF2-40B4-BE49-F238E27FC236}">
                <a16:creationId xmlns:a16="http://schemas.microsoft.com/office/drawing/2014/main" id="{0FC4DD5F-F351-7446-C30C-B4EAE821FB89}"/>
              </a:ext>
            </a:extLst>
          </p:cNvPr>
          <p:cNvSpPr/>
          <p:nvPr/>
        </p:nvSpPr>
        <p:spPr>
          <a:xfrm>
            <a:off x="4906513" y="2881542"/>
            <a:ext cx="483567" cy="483567"/>
          </a:xfrm>
          <a:custGeom>
            <a:avLst/>
            <a:gdLst/>
            <a:ahLst/>
            <a:cxnLst/>
            <a:rect l="l" t="t" r="r" b="b"/>
            <a:pathLst>
              <a:path w="725351" h="725351">
                <a:moveTo>
                  <a:pt x="0" y="0"/>
                </a:moveTo>
                <a:lnTo>
                  <a:pt x="725351" y="0"/>
                </a:lnTo>
                <a:lnTo>
                  <a:pt x="725351" y="725351"/>
                </a:lnTo>
                <a:lnTo>
                  <a:pt x="0" y="7253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id="{9F70FC3C-DC96-0537-341B-72867B97CE3C}"/>
              </a:ext>
            </a:extLst>
          </p:cNvPr>
          <p:cNvSpPr/>
          <p:nvPr/>
        </p:nvSpPr>
        <p:spPr>
          <a:xfrm>
            <a:off x="3904077" y="2071140"/>
            <a:ext cx="464701" cy="464701"/>
          </a:xfrm>
          <a:custGeom>
            <a:avLst/>
            <a:gdLst/>
            <a:ahLst/>
            <a:cxnLst/>
            <a:rect l="l" t="t" r="r" b="b"/>
            <a:pathLst>
              <a:path w="697051" h="697051">
                <a:moveTo>
                  <a:pt x="0" y="0"/>
                </a:moveTo>
                <a:lnTo>
                  <a:pt x="697051" y="0"/>
                </a:lnTo>
                <a:lnTo>
                  <a:pt x="697051" y="697051"/>
                </a:lnTo>
                <a:lnTo>
                  <a:pt x="0" y="6970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id="{C00BAE03-8568-57B9-B69A-2AC88A3A9284}"/>
              </a:ext>
            </a:extLst>
          </p:cNvPr>
          <p:cNvSpPr/>
          <p:nvPr/>
        </p:nvSpPr>
        <p:spPr>
          <a:xfrm>
            <a:off x="5889455" y="3938134"/>
            <a:ext cx="517075" cy="517075"/>
          </a:xfrm>
          <a:custGeom>
            <a:avLst/>
            <a:gdLst/>
            <a:ahLst/>
            <a:cxnLst/>
            <a:rect l="l" t="t" r="r" b="b"/>
            <a:pathLst>
              <a:path w="775612" h="775612">
                <a:moveTo>
                  <a:pt x="0" y="0"/>
                </a:moveTo>
                <a:lnTo>
                  <a:pt x="775612" y="0"/>
                </a:lnTo>
                <a:lnTo>
                  <a:pt x="775612" y="775612"/>
                </a:lnTo>
                <a:lnTo>
                  <a:pt x="0" y="77561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>
            <a:extLst>
              <a:ext uri="{FF2B5EF4-FFF2-40B4-BE49-F238E27FC236}">
                <a16:creationId xmlns:a16="http://schemas.microsoft.com/office/drawing/2014/main" id="{A41B6EA7-5884-9A59-73A0-9EE57926EB15}"/>
              </a:ext>
            </a:extLst>
          </p:cNvPr>
          <p:cNvSpPr/>
          <p:nvPr/>
        </p:nvSpPr>
        <p:spPr>
          <a:xfrm>
            <a:off x="6898535" y="5396335"/>
            <a:ext cx="512174" cy="493549"/>
          </a:xfrm>
          <a:custGeom>
            <a:avLst/>
            <a:gdLst/>
            <a:ahLst/>
            <a:cxnLst/>
            <a:rect l="l" t="t" r="r" b="b"/>
            <a:pathLst>
              <a:path w="768261" h="740324">
                <a:moveTo>
                  <a:pt x="0" y="0"/>
                </a:moveTo>
                <a:lnTo>
                  <a:pt x="768261" y="0"/>
                </a:lnTo>
                <a:lnTo>
                  <a:pt x="768261" y="740324"/>
                </a:lnTo>
                <a:lnTo>
                  <a:pt x="0" y="74032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3" name="TextBox 24">
            <a:extLst>
              <a:ext uri="{FF2B5EF4-FFF2-40B4-BE49-F238E27FC236}">
                <a16:creationId xmlns:a16="http://schemas.microsoft.com/office/drawing/2014/main" id="{035AD499-58A3-BDC1-7973-0E53CF88AAFA}"/>
              </a:ext>
            </a:extLst>
          </p:cNvPr>
          <p:cNvSpPr txBox="1"/>
          <p:nvPr/>
        </p:nvSpPr>
        <p:spPr>
          <a:xfrm>
            <a:off x="4723775" y="1703763"/>
            <a:ext cx="3084294" cy="212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1680"/>
              </a:lnSpc>
              <a:buClrTx/>
            </a:pPr>
            <a:r>
              <a:rPr lang="es-PA" b="1" dirty="0">
                <a:latin typeface="Montserrat" panose="00000500000000000000" pitchFamily="2" charset="0"/>
              </a:rPr>
              <a:t>Nestlé Panama</a:t>
            </a:r>
            <a:endParaRPr lang="en-US" b="1" kern="1200" dirty="0">
              <a:solidFill>
                <a:srgbClr val="1C1C1C"/>
              </a:solidFill>
              <a:latin typeface="Montserrat" panose="00000500000000000000" pitchFamily="2" charset="0"/>
              <a:ea typeface="DM Sans Bold"/>
              <a:cs typeface="DM Sans Bold"/>
              <a:sym typeface="DM Sans Bold"/>
            </a:endParaRPr>
          </a:p>
        </p:txBody>
      </p:sp>
      <p:sp>
        <p:nvSpPr>
          <p:cNvPr id="24" name="TextBox 25">
            <a:extLst>
              <a:ext uri="{FF2B5EF4-FFF2-40B4-BE49-F238E27FC236}">
                <a16:creationId xmlns:a16="http://schemas.microsoft.com/office/drawing/2014/main" id="{94F691D7-F423-D723-FF7A-FA254B647686}"/>
              </a:ext>
            </a:extLst>
          </p:cNvPr>
          <p:cNvSpPr txBox="1"/>
          <p:nvPr/>
        </p:nvSpPr>
        <p:spPr>
          <a:xfrm>
            <a:off x="4719002" y="1933988"/>
            <a:ext cx="7314198" cy="5498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2160"/>
              </a:lnSpc>
              <a:buClrTx/>
            </a:pPr>
            <a:r>
              <a:rPr lang="en-US" sz="1800" dirty="0">
                <a:latin typeface="Montserrat" panose="00000500000000000000" pitchFamily="2" charset="0"/>
              </a:rPr>
              <a:t>Recently inaugurated an expanded distribution center in the Parque Sur, PAPNM. (</a:t>
            </a:r>
            <a:r>
              <a:rPr lang="es-PA" sz="1800" dirty="0">
                <a:latin typeface="Montserrat" panose="00000500000000000000" pitchFamily="2" charset="0"/>
              </a:rPr>
              <a:t>40 % </a:t>
            </a:r>
            <a:r>
              <a:rPr lang="es-PA" sz="1800" dirty="0" err="1">
                <a:latin typeface="Montserrat" panose="00000500000000000000" pitchFamily="2" charset="0"/>
              </a:rPr>
              <a:t>increase</a:t>
            </a:r>
            <a:r>
              <a:rPr lang="es-PA" sz="1800" dirty="0">
                <a:latin typeface="Montserrat" panose="00000500000000000000" pitchFamily="2" charset="0"/>
              </a:rPr>
              <a:t> in </a:t>
            </a:r>
            <a:r>
              <a:rPr lang="es-PA" sz="1800" dirty="0" err="1">
                <a:latin typeface="Montserrat" panose="00000500000000000000" pitchFamily="2" charset="0"/>
              </a:rPr>
              <a:t>storage</a:t>
            </a:r>
            <a:r>
              <a:rPr lang="es-PA" sz="1800" dirty="0">
                <a:latin typeface="Montserrat" panose="00000500000000000000" pitchFamily="2" charset="0"/>
              </a:rPr>
              <a:t> </a:t>
            </a:r>
            <a:r>
              <a:rPr lang="es-PA" sz="1800" dirty="0" err="1">
                <a:latin typeface="Montserrat" panose="00000500000000000000" pitchFamily="2" charset="0"/>
              </a:rPr>
              <a:t>space</a:t>
            </a:r>
            <a:r>
              <a:rPr lang="es-PA" sz="1800" dirty="0">
                <a:latin typeface="Montserrat" panose="00000500000000000000" pitchFamily="2" charset="0"/>
              </a:rPr>
              <a:t>).</a:t>
            </a:r>
            <a:endParaRPr lang="en-US" sz="1800" kern="1200" dirty="0">
              <a:solidFill>
                <a:srgbClr val="1C1C1C"/>
              </a:solidFill>
              <a:latin typeface="Montserrat" panose="00000500000000000000" pitchFamily="2" charset="0"/>
              <a:ea typeface="DM Sans"/>
              <a:cs typeface="DM Sans"/>
              <a:sym typeface="DM Sans"/>
            </a:endParaRPr>
          </a:p>
        </p:txBody>
      </p:sp>
      <p:sp>
        <p:nvSpPr>
          <p:cNvPr id="25" name="TextBox 26">
            <a:extLst>
              <a:ext uri="{FF2B5EF4-FFF2-40B4-BE49-F238E27FC236}">
                <a16:creationId xmlns:a16="http://schemas.microsoft.com/office/drawing/2014/main" id="{EA898083-F8F8-21C4-810C-39E35512D55A}"/>
              </a:ext>
            </a:extLst>
          </p:cNvPr>
          <p:cNvSpPr txBox="1"/>
          <p:nvPr/>
        </p:nvSpPr>
        <p:spPr>
          <a:xfrm>
            <a:off x="5666426" y="2702866"/>
            <a:ext cx="3084294" cy="212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1680"/>
              </a:lnSpc>
              <a:buClrTx/>
            </a:pPr>
            <a:r>
              <a:rPr lang="es-PA" b="1" dirty="0">
                <a:latin typeface="Montserrat" panose="00000500000000000000" pitchFamily="2" charset="0"/>
              </a:rPr>
              <a:t>LG </a:t>
            </a:r>
            <a:r>
              <a:rPr lang="es-PA" b="1" dirty="0" err="1">
                <a:latin typeface="Montserrat" panose="00000500000000000000" pitchFamily="2" charset="0"/>
              </a:rPr>
              <a:t>Electronics</a:t>
            </a:r>
            <a:r>
              <a:rPr lang="es-PA" b="1" dirty="0">
                <a:latin typeface="Montserrat" panose="00000500000000000000" pitchFamily="2" charset="0"/>
              </a:rPr>
              <a:t> Panama</a:t>
            </a:r>
            <a:endParaRPr lang="en-US" b="1" kern="1200" dirty="0">
              <a:solidFill>
                <a:srgbClr val="1C1C1C"/>
              </a:solidFill>
              <a:latin typeface="Montserrat" panose="00000500000000000000" pitchFamily="2" charset="0"/>
              <a:ea typeface="DM Sans Bold"/>
              <a:cs typeface="DM Sans Bold"/>
              <a:sym typeface="DM Sans Bold"/>
            </a:endParaRPr>
          </a:p>
        </p:txBody>
      </p:sp>
      <p:sp>
        <p:nvSpPr>
          <p:cNvPr id="26" name="TextBox 27">
            <a:extLst>
              <a:ext uri="{FF2B5EF4-FFF2-40B4-BE49-F238E27FC236}">
                <a16:creationId xmlns:a16="http://schemas.microsoft.com/office/drawing/2014/main" id="{42D9A518-80DF-2394-4E2B-C0191C72C2D3}"/>
              </a:ext>
            </a:extLst>
          </p:cNvPr>
          <p:cNvSpPr txBox="1"/>
          <p:nvPr/>
        </p:nvSpPr>
        <p:spPr>
          <a:xfrm>
            <a:off x="5660960" y="2993212"/>
            <a:ext cx="6179520" cy="5496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2160"/>
              </a:lnSpc>
              <a:buClrTx/>
            </a:pPr>
            <a:r>
              <a:rPr lang="en-US" sz="1800" dirty="0">
                <a:latin typeface="Montserrat" panose="00000500000000000000" pitchFamily="2" charset="0"/>
              </a:rPr>
              <a:t>Established a new HVAC products and B2B Solutions Center for Latin America in Panama City.</a:t>
            </a:r>
            <a:endParaRPr lang="en-US" sz="1800" kern="1200" dirty="0">
              <a:solidFill>
                <a:srgbClr val="1C1C1C"/>
              </a:solidFill>
              <a:latin typeface="Montserrat" panose="00000500000000000000" pitchFamily="2" charset="0"/>
              <a:ea typeface="DM Sans"/>
              <a:cs typeface="DM Sans"/>
              <a:sym typeface="DM Sans"/>
            </a:endParaRPr>
          </a:p>
        </p:txBody>
      </p:sp>
      <p:sp>
        <p:nvSpPr>
          <p:cNvPr id="27" name="TextBox 28">
            <a:extLst>
              <a:ext uri="{FF2B5EF4-FFF2-40B4-BE49-F238E27FC236}">
                <a16:creationId xmlns:a16="http://schemas.microsoft.com/office/drawing/2014/main" id="{191C9B10-7943-D3DE-FA00-01C8B581F5FA}"/>
              </a:ext>
            </a:extLst>
          </p:cNvPr>
          <p:cNvSpPr txBox="1"/>
          <p:nvPr/>
        </p:nvSpPr>
        <p:spPr>
          <a:xfrm>
            <a:off x="6717278" y="3808913"/>
            <a:ext cx="3084294" cy="212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1680"/>
              </a:lnSpc>
              <a:buClrTx/>
            </a:pPr>
            <a:r>
              <a:rPr lang="es-PA" b="1" dirty="0">
                <a:latin typeface="Montserrat" panose="00000500000000000000" pitchFamily="2" charset="0"/>
              </a:rPr>
              <a:t>Unilever Panama</a:t>
            </a:r>
            <a:r>
              <a:rPr lang="es-PA" dirty="0">
                <a:latin typeface="Montserrat" panose="00000500000000000000" pitchFamily="2" charset="0"/>
              </a:rPr>
              <a:t> </a:t>
            </a:r>
            <a:endParaRPr lang="en-US" b="1" kern="1200" dirty="0">
              <a:solidFill>
                <a:srgbClr val="1C1C1C"/>
              </a:solidFill>
              <a:latin typeface="Montserrat" panose="00000500000000000000" pitchFamily="2" charset="0"/>
              <a:ea typeface="DM Sans Bold"/>
              <a:cs typeface="DM Sans Bold"/>
              <a:sym typeface="DM Sans Bold"/>
            </a:endParaRPr>
          </a:p>
        </p:txBody>
      </p:sp>
      <p:sp>
        <p:nvSpPr>
          <p:cNvPr id="28" name="TextBox 29">
            <a:extLst>
              <a:ext uri="{FF2B5EF4-FFF2-40B4-BE49-F238E27FC236}">
                <a16:creationId xmlns:a16="http://schemas.microsoft.com/office/drawing/2014/main" id="{780E9318-6BD9-3613-1E12-BD5960384E6C}"/>
              </a:ext>
            </a:extLst>
          </p:cNvPr>
          <p:cNvSpPr txBox="1"/>
          <p:nvPr/>
        </p:nvSpPr>
        <p:spPr>
          <a:xfrm>
            <a:off x="6692256" y="4040342"/>
            <a:ext cx="5315922" cy="11138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2160"/>
              </a:lnSpc>
              <a:buClrTx/>
            </a:pPr>
            <a:r>
              <a:rPr lang="en-US" sz="1800" dirty="0">
                <a:latin typeface="Montserrat" panose="00000500000000000000" pitchFamily="2" charset="0"/>
              </a:rPr>
              <a:t>Panama was chosen as a platform to centralize order processing and supply chain services for multiple countries across Central America and WCSA.</a:t>
            </a:r>
            <a:endParaRPr lang="en-US" sz="1800" kern="1200" dirty="0">
              <a:solidFill>
                <a:srgbClr val="1C1C1C"/>
              </a:solidFill>
              <a:latin typeface="Montserrat" panose="00000500000000000000" pitchFamily="2" charset="0"/>
              <a:ea typeface="DM Sans"/>
              <a:cs typeface="DM Sans"/>
              <a:sym typeface="DM Sans"/>
            </a:endParaRPr>
          </a:p>
        </p:txBody>
      </p:sp>
      <p:sp>
        <p:nvSpPr>
          <p:cNvPr id="29" name="TextBox 30">
            <a:extLst>
              <a:ext uri="{FF2B5EF4-FFF2-40B4-BE49-F238E27FC236}">
                <a16:creationId xmlns:a16="http://schemas.microsoft.com/office/drawing/2014/main" id="{1755A067-1A08-B9D1-1B12-00F07A51979F}"/>
              </a:ext>
            </a:extLst>
          </p:cNvPr>
          <p:cNvSpPr txBox="1"/>
          <p:nvPr/>
        </p:nvSpPr>
        <p:spPr>
          <a:xfrm>
            <a:off x="7808070" y="5278860"/>
            <a:ext cx="3084294" cy="212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1680"/>
              </a:lnSpc>
              <a:buClrTx/>
            </a:pPr>
            <a:r>
              <a:rPr lang="es-PA" b="1" dirty="0">
                <a:latin typeface="Montserrat" panose="00000500000000000000" pitchFamily="2" charset="0"/>
              </a:rPr>
              <a:t>Samsung </a:t>
            </a:r>
            <a:r>
              <a:rPr lang="es-PA" b="1" dirty="0" err="1">
                <a:latin typeface="Montserrat" panose="00000500000000000000" pitchFamily="2" charset="0"/>
              </a:rPr>
              <a:t>Electronics</a:t>
            </a:r>
            <a:r>
              <a:rPr lang="es-PA" b="1" dirty="0">
                <a:latin typeface="Montserrat" panose="00000500000000000000" pitchFamily="2" charset="0"/>
              </a:rPr>
              <a:t> Panama</a:t>
            </a:r>
            <a:endParaRPr lang="en-US" b="1" kern="1200" dirty="0">
              <a:solidFill>
                <a:srgbClr val="1C1C1C"/>
              </a:solidFill>
              <a:latin typeface="Montserrat" panose="00000500000000000000" pitchFamily="2" charset="0"/>
              <a:ea typeface="DM Sans Bold"/>
              <a:cs typeface="DM Sans Bold"/>
              <a:sym typeface="DM Sans Bold"/>
            </a:endParaRPr>
          </a:p>
        </p:txBody>
      </p:sp>
      <p:sp>
        <p:nvSpPr>
          <p:cNvPr id="30" name="TextBox 31">
            <a:extLst>
              <a:ext uri="{FF2B5EF4-FFF2-40B4-BE49-F238E27FC236}">
                <a16:creationId xmlns:a16="http://schemas.microsoft.com/office/drawing/2014/main" id="{4776576B-376F-250F-078B-B87A98257541}"/>
              </a:ext>
            </a:extLst>
          </p:cNvPr>
          <p:cNvSpPr txBox="1"/>
          <p:nvPr/>
        </p:nvSpPr>
        <p:spPr>
          <a:xfrm>
            <a:off x="7778638" y="5493158"/>
            <a:ext cx="4123351" cy="11150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2160"/>
              </a:lnSpc>
              <a:buClrTx/>
            </a:pPr>
            <a:r>
              <a:rPr lang="en-US" sz="1800" dirty="0">
                <a:latin typeface="Montserrat" panose="00000500000000000000" pitchFamily="2" charset="0"/>
              </a:rPr>
              <a:t>The Asia–Panama–LATAM trade lane is growing due to nearshoring of electronic components. Projected to grow 5–7% in 2026.</a:t>
            </a:r>
            <a:endParaRPr lang="en-US" sz="1800" kern="1200" dirty="0">
              <a:solidFill>
                <a:srgbClr val="1C1C1C"/>
              </a:solidFill>
              <a:latin typeface="Montserrat" panose="00000500000000000000" pitchFamily="2" charset="0"/>
              <a:ea typeface="DM Sans"/>
              <a:cs typeface="DM Sans"/>
              <a:sym typeface="DM Sans"/>
            </a:endParaRPr>
          </a:p>
        </p:txBody>
      </p:sp>
      <p:sp>
        <p:nvSpPr>
          <p:cNvPr id="31" name="TextBox 32">
            <a:extLst>
              <a:ext uri="{FF2B5EF4-FFF2-40B4-BE49-F238E27FC236}">
                <a16:creationId xmlns:a16="http://schemas.microsoft.com/office/drawing/2014/main" id="{8B7B4C14-24F9-EB37-D9AD-A784F0CF97CD}"/>
              </a:ext>
            </a:extLst>
          </p:cNvPr>
          <p:cNvSpPr txBox="1"/>
          <p:nvPr/>
        </p:nvSpPr>
        <p:spPr>
          <a:xfrm>
            <a:off x="466725" y="1007512"/>
            <a:ext cx="11811000" cy="4610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4240"/>
              </a:lnSpc>
              <a:buClrTx/>
            </a:pPr>
            <a:r>
              <a:rPr lang="en-US" sz="1800" b="1" dirty="0">
                <a:latin typeface="Montserrat" panose="00000500000000000000" pitchFamily="2" charset="0"/>
              </a:rPr>
              <a:t>Multinational Regional Headquarters &amp; Distribution Centers in PAPNM</a:t>
            </a:r>
            <a:endParaRPr lang="en-US" sz="1800" b="1" kern="1200" dirty="0">
              <a:solidFill>
                <a:srgbClr val="1C1C1C"/>
              </a:solidFill>
              <a:latin typeface="Montserrat" panose="00000500000000000000" pitchFamily="2" charset="0"/>
              <a:ea typeface="Montserrat Bold"/>
              <a:cs typeface="Montserrat Bold"/>
              <a:sym typeface="Montserrat Bold"/>
            </a:endParaRPr>
          </a:p>
        </p:txBody>
      </p:sp>
    </p:spTree>
    <p:extLst>
      <p:ext uri="{BB962C8B-B14F-4D97-AF65-F5344CB8AC3E}">
        <p14:creationId xmlns:p14="http://schemas.microsoft.com/office/powerpoint/2010/main" val="9576338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27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0"/>
            <a:ext cx="12192000" cy="6505098"/>
          </a:xfrm>
          <a:prstGeom prst="rect">
            <a:avLst/>
          </a:prstGeom>
          <a:gradFill>
            <a:gsLst>
              <a:gs pos="43142">
                <a:srgbClr val="00B0F0"/>
              </a:gs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0" scaled="1"/>
          </a:gradFill>
          <a:ln>
            <a:noFill/>
          </a:ln>
        </p:spPr>
      </p:pic>
      <p:pic>
        <p:nvPicPr>
          <p:cNvPr id="226" name="Google Shape;226;p27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9951" y="306350"/>
            <a:ext cx="11532093" cy="5528966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7"/>
          <p:cNvSpPr txBox="1"/>
          <p:nvPr/>
        </p:nvSpPr>
        <p:spPr>
          <a:xfrm>
            <a:off x="3163565" y="2790884"/>
            <a:ext cx="586486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1" dirty="0">
                <a:solidFill>
                  <a:srgbClr val="FFFFFF"/>
                </a:solidFill>
                <a:latin typeface="Montserrat"/>
                <a:sym typeface="Montserrat"/>
              </a:rPr>
              <a:t>THANK YOU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F9D5B15-81A5-FB91-DB7B-C231AFDDB4C9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981998" y="6440881"/>
            <a:ext cx="21336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21</a:t>
            </a:fld>
            <a:r>
              <a:rPr lang="en-US" dirty="0"/>
              <a:t>/21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4"/>
          <p:cNvSpPr txBox="1"/>
          <p:nvPr/>
        </p:nvSpPr>
        <p:spPr>
          <a:xfrm>
            <a:off x="571500" y="381000"/>
            <a:ext cx="11601450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None/>
            </a:pPr>
            <a:r>
              <a:rPr lang="en-US" sz="3150" b="1" dirty="0">
                <a:solidFill>
                  <a:srgbClr val="004B24"/>
                </a:solidFill>
                <a:latin typeface="Montserrat"/>
                <a:sym typeface="Montserrat"/>
              </a:rPr>
              <a:t>ECONOMIC STATUS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4"/>
          <p:cNvSpPr/>
          <p:nvPr/>
        </p:nvSpPr>
        <p:spPr>
          <a:xfrm>
            <a:off x="571500" y="971550"/>
            <a:ext cx="11049000" cy="28575"/>
          </a:xfrm>
          <a:prstGeom prst="rect">
            <a:avLst/>
          </a:prstGeom>
          <a:solidFill>
            <a:srgbClr val="009B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8BE2DCF-1221-826E-C776-76EF1A0026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r>
              <a:rPr lang="en-US" dirty="0"/>
              <a:t>/21</a:t>
            </a:r>
          </a:p>
        </p:txBody>
      </p:sp>
      <p:grpSp>
        <p:nvGrpSpPr>
          <p:cNvPr id="2" name="Grupo 1" descr="escala de tiempo">
            <a:extLst>
              <a:ext uri="{FF2B5EF4-FFF2-40B4-BE49-F238E27FC236}">
                <a16:creationId xmlns:a16="http://schemas.microsoft.com/office/drawing/2014/main" id="{E54EEA95-7486-542B-711F-9A3506ABF03A}"/>
              </a:ext>
            </a:extLst>
          </p:cNvPr>
          <p:cNvGrpSpPr/>
          <p:nvPr/>
        </p:nvGrpSpPr>
        <p:grpSpPr>
          <a:xfrm>
            <a:off x="976548" y="1520714"/>
            <a:ext cx="10278189" cy="5752254"/>
            <a:chOff x="976547" y="1458965"/>
            <a:chExt cx="10278189" cy="5752254"/>
          </a:xfrm>
        </p:grpSpPr>
        <p:grpSp>
          <p:nvGrpSpPr>
            <p:cNvPr id="3" name="Grupo 2">
              <a:extLst>
                <a:ext uri="{FF2B5EF4-FFF2-40B4-BE49-F238E27FC236}">
                  <a16:creationId xmlns:a16="http://schemas.microsoft.com/office/drawing/2014/main" id="{3349515E-B382-ED92-B49C-559D144030BC}"/>
                </a:ext>
              </a:extLst>
            </p:cNvPr>
            <p:cNvGrpSpPr/>
            <p:nvPr/>
          </p:nvGrpSpPr>
          <p:grpSpPr>
            <a:xfrm rot="5400000" flipH="1">
              <a:off x="9555848" y="2219844"/>
              <a:ext cx="1624126" cy="1773651"/>
              <a:chOff x="6415077" y="1171530"/>
              <a:chExt cx="1890380" cy="1890380"/>
            </a:xfrm>
          </p:grpSpPr>
          <p:sp>
            <p:nvSpPr>
              <p:cNvPr id="13" name="Arco 12">
                <a:extLst>
                  <a:ext uri="{FF2B5EF4-FFF2-40B4-BE49-F238E27FC236}">
                    <a16:creationId xmlns:a16="http://schemas.microsoft.com/office/drawing/2014/main" id="{6C8D86B6-4EEB-F7E4-9CF7-840364DCEA65}"/>
                  </a:ext>
                </a:extLst>
              </p:cNvPr>
              <p:cNvSpPr/>
              <p:nvPr/>
            </p:nvSpPr>
            <p:spPr>
              <a:xfrm>
                <a:off x="6415077" y="1171530"/>
                <a:ext cx="1890380" cy="1890380"/>
              </a:xfrm>
              <a:prstGeom prst="arc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Light"/>
                  <a:ea typeface="+mn-ea"/>
                  <a:cs typeface="+mn-cs"/>
                </a:endParaRPr>
              </a:p>
            </p:txBody>
          </p:sp>
          <p:sp>
            <p:nvSpPr>
              <p:cNvPr id="14" name="Arco 13">
                <a:extLst>
                  <a:ext uri="{FF2B5EF4-FFF2-40B4-BE49-F238E27FC236}">
                    <a16:creationId xmlns:a16="http://schemas.microsoft.com/office/drawing/2014/main" id="{4EED84BD-DB6F-B76A-44AD-E70BDACF290B}"/>
                  </a:ext>
                </a:extLst>
              </p:cNvPr>
              <p:cNvSpPr/>
              <p:nvPr/>
            </p:nvSpPr>
            <p:spPr>
              <a:xfrm flipH="1">
                <a:off x="6415077" y="1171530"/>
                <a:ext cx="1890380" cy="1890380"/>
              </a:xfrm>
              <a:prstGeom prst="arc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Light"/>
                  <a:ea typeface="+mn-ea"/>
                  <a:cs typeface="+mn-cs"/>
                </a:endParaRPr>
              </a:p>
            </p:txBody>
          </p:sp>
        </p:grpSp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2AEE061E-E5FB-752E-2C75-10941A2DDC88}"/>
                </a:ext>
              </a:extLst>
            </p:cNvPr>
            <p:cNvGrpSpPr/>
            <p:nvPr/>
          </p:nvGrpSpPr>
          <p:grpSpPr>
            <a:xfrm rot="16200000" flipH="1">
              <a:off x="1051310" y="3843465"/>
              <a:ext cx="1624126" cy="1773651"/>
              <a:chOff x="6415077" y="1171530"/>
              <a:chExt cx="1890380" cy="1890380"/>
            </a:xfrm>
          </p:grpSpPr>
          <p:sp>
            <p:nvSpPr>
              <p:cNvPr id="11" name="Arco 10">
                <a:extLst>
                  <a:ext uri="{FF2B5EF4-FFF2-40B4-BE49-F238E27FC236}">
                    <a16:creationId xmlns:a16="http://schemas.microsoft.com/office/drawing/2014/main" id="{6E50C13B-DECB-4C89-D11A-4919B8CA717E}"/>
                  </a:ext>
                </a:extLst>
              </p:cNvPr>
              <p:cNvSpPr/>
              <p:nvPr/>
            </p:nvSpPr>
            <p:spPr>
              <a:xfrm>
                <a:off x="6415077" y="1171530"/>
                <a:ext cx="1890380" cy="1890380"/>
              </a:xfrm>
              <a:prstGeom prst="arc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Light"/>
                  <a:ea typeface="+mn-ea"/>
                  <a:cs typeface="+mn-cs"/>
                </a:endParaRPr>
              </a:p>
            </p:txBody>
          </p:sp>
          <p:sp>
            <p:nvSpPr>
              <p:cNvPr id="12" name="Arco 11">
                <a:extLst>
                  <a:ext uri="{FF2B5EF4-FFF2-40B4-BE49-F238E27FC236}">
                    <a16:creationId xmlns:a16="http://schemas.microsoft.com/office/drawing/2014/main" id="{E18B8F8A-5D99-604D-C18D-0E36ABA2B6BF}"/>
                  </a:ext>
                </a:extLst>
              </p:cNvPr>
              <p:cNvSpPr/>
              <p:nvPr/>
            </p:nvSpPr>
            <p:spPr>
              <a:xfrm flipH="1">
                <a:off x="6415077" y="1171530"/>
                <a:ext cx="1890380" cy="1890380"/>
              </a:xfrm>
              <a:prstGeom prst="arc">
                <a:avLst/>
              </a:prstGeom>
              <a:noFill/>
              <a:ln w="28575" cap="flat" cmpd="sng" algn="ctr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Light"/>
                  <a:ea typeface="+mn-ea"/>
                  <a:cs typeface="+mn-cs"/>
                </a:endParaRPr>
              </a:p>
            </p:txBody>
          </p:sp>
        </p:grpSp>
        <p:sp>
          <p:nvSpPr>
            <p:cNvPr id="6" name="Arco 6">
              <a:extLst>
                <a:ext uri="{FF2B5EF4-FFF2-40B4-BE49-F238E27FC236}">
                  <a16:creationId xmlns:a16="http://schemas.microsoft.com/office/drawing/2014/main" id="{E439B07B-34AA-6CEE-A99F-5B5C8D6E4D4F}"/>
                </a:ext>
              </a:extLst>
            </p:cNvPr>
            <p:cNvSpPr/>
            <p:nvPr/>
          </p:nvSpPr>
          <p:spPr>
            <a:xfrm rot="16200000" flipH="1">
              <a:off x="1705996" y="1478703"/>
              <a:ext cx="834433" cy="794957"/>
            </a:xfrm>
            <a:custGeom>
              <a:avLst/>
              <a:gdLst>
                <a:gd name="connsiteX0" fmla="*/ 834432 w 1668865"/>
                <a:gd name="connsiteY0" fmla="*/ 0 h 1589914"/>
                <a:gd name="connsiteX1" fmla="*/ 1668865 w 1668865"/>
                <a:gd name="connsiteY1" fmla="*/ 794957 h 1589914"/>
                <a:gd name="connsiteX2" fmla="*/ 834433 w 1668865"/>
                <a:gd name="connsiteY2" fmla="*/ 794957 h 1589914"/>
                <a:gd name="connsiteX3" fmla="*/ 834432 w 1668865"/>
                <a:gd name="connsiteY3" fmla="*/ 0 h 1589914"/>
                <a:gd name="connsiteX0" fmla="*/ 834432 w 1668865"/>
                <a:gd name="connsiteY0" fmla="*/ 0 h 1589914"/>
                <a:gd name="connsiteX1" fmla="*/ 1668865 w 1668865"/>
                <a:gd name="connsiteY1" fmla="*/ 794957 h 1589914"/>
                <a:gd name="connsiteX0" fmla="*/ 0 w 834433"/>
                <a:gd name="connsiteY0" fmla="*/ 0 h 794957"/>
                <a:gd name="connsiteX1" fmla="*/ 834433 w 834433"/>
                <a:gd name="connsiteY1" fmla="*/ 794957 h 794957"/>
                <a:gd name="connsiteX2" fmla="*/ 1 w 834433"/>
                <a:gd name="connsiteY2" fmla="*/ 794957 h 794957"/>
                <a:gd name="connsiteX3" fmla="*/ 0 w 834433"/>
                <a:gd name="connsiteY3" fmla="*/ 0 h 794957"/>
                <a:gd name="connsiteX0" fmla="*/ 64295 w 834433"/>
                <a:gd name="connsiteY0" fmla="*/ 0 h 794957"/>
                <a:gd name="connsiteX1" fmla="*/ 834433 w 834433"/>
                <a:gd name="connsiteY1" fmla="*/ 794957 h 794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34433" h="794957" stroke="0" extrusionOk="0">
                  <a:moveTo>
                    <a:pt x="0" y="0"/>
                  </a:moveTo>
                  <a:cubicBezTo>
                    <a:pt x="460845" y="0"/>
                    <a:pt x="834433" y="355914"/>
                    <a:pt x="834433" y="794957"/>
                  </a:cubicBezTo>
                  <a:lnTo>
                    <a:pt x="1" y="794957"/>
                  </a:lnTo>
                  <a:cubicBezTo>
                    <a:pt x="1" y="529971"/>
                    <a:pt x="0" y="264986"/>
                    <a:pt x="0" y="0"/>
                  </a:cubicBezTo>
                  <a:close/>
                </a:path>
                <a:path w="834433" h="794957" fill="none">
                  <a:moveTo>
                    <a:pt x="64295" y="0"/>
                  </a:moveTo>
                  <a:cubicBezTo>
                    <a:pt x="525140" y="0"/>
                    <a:pt x="834433" y="355914"/>
                    <a:pt x="834433" y="794957"/>
                  </a:cubicBezTo>
                </a:path>
              </a:pathLst>
            </a:custGeom>
            <a:noFill/>
            <a:ln w="28575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7" name="Arco 6">
              <a:extLst>
                <a:ext uri="{FF2B5EF4-FFF2-40B4-BE49-F238E27FC236}">
                  <a16:creationId xmlns:a16="http://schemas.microsoft.com/office/drawing/2014/main" id="{BF4FC353-C0BA-B10E-CD6B-038801F95548}"/>
                </a:ext>
              </a:extLst>
            </p:cNvPr>
            <p:cNvSpPr/>
            <p:nvPr/>
          </p:nvSpPr>
          <p:spPr>
            <a:xfrm rot="5400000" flipH="1">
              <a:off x="5908738" y="5581830"/>
              <a:ext cx="1668865" cy="1589914"/>
            </a:xfrm>
            <a:prstGeom prst="arc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cxnSp>
          <p:nvCxnSpPr>
            <p:cNvPr id="8" name="Conector recto 7">
              <a:extLst>
                <a:ext uri="{FF2B5EF4-FFF2-40B4-BE49-F238E27FC236}">
                  <a16:creationId xmlns:a16="http://schemas.microsoft.com/office/drawing/2014/main" id="{6F6D97EE-D41D-0A06-1C43-0D0120EBF2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89536" y="2293398"/>
              <a:ext cx="7895962" cy="0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</p:cxnSp>
        <p:cxnSp>
          <p:nvCxnSpPr>
            <p:cNvPr id="9" name="Conector recto 8">
              <a:extLst>
                <a:ext uri="{FF2B5EF4-FFF2-40B4-BE49-F238E27FC236}">
                  <a16:creationId xmlns:a16="http://schemas.microsoft.com/office/drawing/2014/main" id="{C9DF5300-0552-DB98-6F6D-7F93875E2E9E}"/>
                </a:ext>
              </a:extLst>
            </p:cNvPr>
            <p:cNvCxnSpPr>
              <a:cxnSpLocks/>
              <a:endCxn id="12" idx="2"/>
            </p:cNvCxnSpPr>
            <p:nvPr/>
          </p:nvCxnSpPr>
          <p:spPr>
            <a:xfrm flipH="1">
              <a:off x="1863373" y="3918227"/>
              <a:ext cx="8522124" cy="1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</p:cxnSp>
        <p:cxnSp>
          <p:nvCxnSpPr>
            <p:cNvPr id="10" name="Conector recto 9">
              <a:extLst>
                <a:ext uri="{FF2B5EF4-FFF2-40B4-BE49-F238E27FC236}">
                  <a16:creationId xmlns:a16="http://schemas.microsoft.com/office/drawing/2014/main" id="{A1B36D55-893E-DF17-1E97-2F3ABA002973}"/>
                </a:ext>
              </a:extLst>
            </p:cNvPr>
            <p:cNvCxnSpPr>
              <a:cxnSpLocks/>
              <a:stCxn id="7" idx="2"/>
            </p:cNvCxnSpPr>
            <p:nvPr/>
          </p:nvCxnSpPr>
          <p:spPr>
            <a:xfrm flipH="1" flipV="1">
              <a:off x="1849705" y="5542113"/>
              <a:ext cx="4893466" cy="242"/>
            </a:xfrm>
            <a:prstGeom prst="line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</p:cxnSp>
      </p:grpSp>
      <p:sp>
        <p:nvSpPr>
          <p:cNvPr id="15" name="Elipse 14" descr="marcadores de escala de tiempo">
            <a:extLst>
              <a:ext uri="{FF2B5EF4-FFF2-40B4-BE49-F238E27FC236}">
                <a16:creationId xmlns:a16="http://schemas.microsoft.com/office/drawing/2014/main" id="{39004EEE-DFC2-210B-DD63-D9D2F9FDD1BE}"/>
              </a:ext>
            </a:extLst>
          </p:cNvPr>
          <p:cNvSpPr/>
          <p:nvPr/>
        </p:nvSpPr>
        <p:spPr>
          <a:xfrm>
            <a:off x="1656253" y="1528909"/>
            <a:ext cx="168964" cy="168964"/>
          </a:xfrm>
          <a:prstGeom prst="ellipse">
            <a:avLst/>
          </a:prstGeom>
          <a:solidFill>
            <a:schemeClr val="accent3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solidFill>
                  <a:srgbClr val="000000"/>
                </a:solidFill>
              </a:ln>
              <a:solidFill>
                <a:srgbClr val="FFFFFF"/>
              </a:solidFill>
              <a:effectLst/>
              <a:highlight>
                <a:srgbClr val="FF00FF"/>
              </a:highlight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16" name="Elipse 15" descr="marcadores de escala de tiempo">
            <a:extLst>
              <a:ext uri="{FF2B5EF4-FFF2-40B4-BE49-F238E27FC236}">
                <a16:creationId xmlns:a16="http://schemas.microsoft.com/office/drawing/2014/main" id="{C8A0EE2E-1135-13D6-A5C7-C7FBC54CD10E}"/>
              </a:ext>
            </a:extLst>
          </p:cNvPr>
          <p:cNvSpPr/>
          <p:nvPr/>
        </p:nvSpPr>
        <p:spPr>
          <a:xfrm>
            <a:off x="4499321" y="2268208"/>
            <a:ext cx="168964" cy="168964"/>
          </a:xfrm>
          <a:prstGeom prst="ellipse">
            <a:avLst/>
          </a:prstGeom>
          <a:solidFill>
            <a:schemeClr val="accent3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solidFill>
                  <a:srgbClr val="000000"/>
                </a:solidFill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17" name="Elipse 16" descr="marcadores de escala de tiempo">
            <a:extLst>
              <a:ext uri="{FF2B5EF4-FFF2-40B4-BE49-F238E27FC236}">
                <a16:creationId xmlns:a16="http://schemas.microsoft.com/office/drawing/2014/main" id="{F01E4DB1-0ED1-2559-8277-069A43949B9D}"/>
              </a:ext>
            </a:extLst>
          </p:cNvPr>
          <p:cNvSpPr/>
          <p:nvPr/>
        </p:nvSpPr>
        <p:spPr>
          <a:xfrm>
            <a:off x="9082614" y="2268208"/>
            <a:ext cx="168964" cy="168964"/>
          </a:xfrm>
          <a:prstGeom prst="ellipse">
            <a:avLst/>
          </a:prstGeom>
          <a:solidFill>
            <a:schemeClr val="accent3"/>
          </a:solidFill>
          <a:ln w="1905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solidFill>
                  <a:srgbClr val="000000"/>
                </a:solidFill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18" name="Elipse 17" descr="marcadores de escala de tiempo">
            <a:extLst>
              <a:ext uri="{FF2B5EF4-FFF2-40B4-BE49-F238E27FC236}">
                <a16:creationId xmlns:a16="http://schemas.microsoft.com/office/drawing/2014/main" id="{72918A9B-5D07-CB72-6F54-AA7DD59CCE17}"/>
              </a:ext>
            </a:extLst>
          </p:cNvPr>
          <p:cNvSpPr/>
          <p:nvPr/>
        </p:nvSpPr>
        <p:spPr>
          <a:xfrm>
            <a:off x="2665718" y="3889527"/>
            <a:ext cx="168964" cy="168964"/>
          </a:xfrm>
          <a:prstGeom prst="ellipse">
            <a:avLst/>
          </a:prstGeom>
          <a:solidFill>
            <a:schemeClr val="accent3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solidFill>
                  <a:srgbClr val="000000"/>
                </a:solidFill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19" name="Elipse 18" descr="marcadores de escala de tiempo">
            <a:extLst>
              <a:ext uri="{FF2B5EF4-FFF2-40B4-BE49-F238E27FC236}">
                <a16:creationId xmlns:a16="http://schemas.microsoft.com/office/drawing/2014/main" id="{89252569-BA56-D158-0ECD-75BC250D5EFD}"/>
              </a:ext>
            </a:extLst>
          </p:cNvPr>
          <p:cNvSpPr/>
          <p:nvPr/>
        </p:nvSpPr>
        <p:spPr>
          <a:xfrm>
            <a:off x="6911088" y="3889527"/>
            <a:ext cx="168964" cy="168964"/>
          </a:xfrm>
          <a:prstGeom prst="ellipse">
            <a:avLst/>
          </a:prstGeom>
          <a:solidFill>
            <a:schemeClr val="accent3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solidFill>
                  <a:srgbClr val="000000"/>
                </a:solidFill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0" name="Elipse 19" descr="marcadores de escala de tiempo">
            <a:extLst>
              <a:ext uri="{FF2B5EF4-FFF2-40B4-BE49-F238E27FC236}">
                <a16:creationId xmlns:a16="http://schemas.microsoft.com/office/drawing/2014/main" id="{DC305760-F44A-A8DB-FF78-7D536B2DA671}"/>
              </a:ext>
            </a:extLst>
          </p:cNvPr>
          <p:cNvSpPr/>
          <p:nvPr/>
        </p:nvSpPr>
        <p:spPr>
          <a:xfrm>
            <a:off x="7453646" y="6285904"/>
            <a:ext cx="168964" cy="168964"/>
          </a:xfrm>
          <a:prstGeom prst="ellipse">
            <a:avLst/>
          </a:prstGeom>
          <a:solidFill>
            <a:schemeClr val="accent3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solidFill>
                  <a:srgbClr val="000000"/>
                </a:solidFill>
              </a:ln>
              <a:solidFill>
                <a:srgbClr val="FFFFFF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37AF4EA7-E714-4849-37B9-BCDD8F05EBB4}"/>
              </a:ext>
            </a:extLst>
          </p:cNvPr>
          <p:cNvSpPr txBox="1"/>
          <p:nvPr/>
        </p:nvSpPr>
        <p:spPr>
          <a:xfrm>
            <a:off x="1825468" y="1084582"/>
            <a:ext cx="4803817" cy="1096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Light"/>
                <a:ea typeface="Times New Roman" panose="02020603050405020304" pitchFamily="18" charset="0"/>
                <a:cs typeface="+mn-cs"/>
              </a:rPr>
              <a:t>Panama GDP </a:t>
            </a:r>
            <a:r>
              <a:rPr lang="en-US" sz="1800" b="1" kern="1200" dirty="0">
                <a:latin typeface="Avenir Next LT Pro Light"/>
                <a:ea typeface="Times New Roman" panose="02020603050405020304" pitchFamily="18" charset="0"/>
                <a:cs typeface="+mn-cs"/>
              </a:rPr>
              <a:t>Growth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 Light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Light"/>
                <a:ea typeface="Times New Roman" panose="02020603050405020304" pitchFamily="18" charset="0"/>
                <a:cs typeface="+mn-cs"/>
              </a:rPr>
              <a:t>2025: ~4.0% </a:t>
            </a:r>
            <a:endParaRPr kumimoji="0" lang="es-PA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 Light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P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Light"/>
                <a:ea typeface="Times New Roman" panose="02020603050405020304" pitchFamily="18" charset="0"/>
                <a:cs typeface="+mn-cs"/>
              </a:rPr>
              <a:t>2026F: ~4.0% (</a:t>
            </a:r>
            <a:r>
              <a:rPr kumimoji="0" lang="es-PA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Light"/>
                <a:ea typeface="Times New Roman" panose="02020603050405020304" pitchFamily="18" charset="0"/>
                <a:cs typeface="+mn-cs"/>
              </a:rPr>
              <a:t>Stable</a:t>
            </a:r>
            <a:r>
              <a:rPr kumimoji="0" lang="es-P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Light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s-PA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Light"/>
                <a:ea typeface="Times New Roman" panose="02020603050405020304" pitchFamily="18" charset="0"/>
                <a:cs typeface="+mn-cs"/>
              </a:rPr>
              <a:t>outlook</a:t>
            </a:r>
            <a:r>
              <a:rPr kumimoji="0" lang="es-P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Light"/>
                <a:ea typeface="Times New Roman" panose="02020603050405020304" pitchFamily="18" charset="0"/>
                <a:cs typeface="+mn-cs"/>
              </a:rPr>
              <a:t>)</a:t>
            </a:r>
          </a:p>
        </p:txBody>
      </p:sp>
      <p:pic>
        <p:nvPicPr>
          <p:cNvPr id="23" name="Picture 2" descr="Gdp or gross domestic product concept with financial graph vector  illustration | Premium Vector">
            <a:extLst>
              <a:ext uri="{FF2B5EF4-FFF2-40B4-BE49-F238E27FC236}">
                <a16:creationId xmlns:a16="http://schemas.microsoft.com/office/drawing/2014/main" id="{6DAFF288-BB07-350B-1099-ABCF750EE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462" y="1122189"/>
            <a:ext cx="848842" cy="507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What is inflation: definition, causes, consequences – DalizFinance">
            <a:extLst>
              <a:ext uri="{FF2B5EF4-FFF2-40B4-BE49-F238E27FC236}">
                <a16:creationId xmlns:a16="http://schemas.microsoft.com/office/drawing/2014/main" id="{928724A1-6E74-B5CD-AA57-0DBCE6CF8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1883" y="2493492"/>
            <a:ext cx="1024465" cy="56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CuadroTexto 27">
            <a:extLst>
              <a:ext uri="{FF2B5EF4-FFF2-40B4-BE49-F238E27FC236}">
                <a16:creationId xmlns:a16="http://schemas.microsoft.com/office/drawing/2014/main" id="{16810A91-E8AD-9331-47DD-47B49F43ABBA}"/>
              </a:ext>
            </a:extLst>
          </p:cNvPr>
          <p:cNvSpPr txBox="1"/>
          <p:nvPr/>
        </p:nvSpPr>
        <p:spPr>
          <a:xfrm>
            <a:off x="3570928" y="2407929"/>
            <a:ext cx="6116714" cy="1096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b="1" kern="1200" dirty="0">
                <a:latin typeface="Avenir Next LT Pro Light"/>
                <a:ea typeface="Times New Roman" panose="02020603050405020304" pitchFamily="18" charset="0"/>
              </a:rPr>
              <a:t>Inflation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 Light"/>
              <a:ea typeface="Times New Roman" panose="02020603050405020304" pitchFamily="18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Light"/>
                <a:ea typeface="Times New Roman" panose="02020603050405020304" pitchFamily="18" charset="0"/>
                <a:cs typeface="Arial"/>
                <a:sym typeface="Arial"/>
              </a:rPr>
              <a:t>2025: ~0.5% </a:t>
            </a:r>
            <a:endParaRPr kumimoji="0" lang="es-PA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 Light"/>
              <a:ea typeface="Times New Roman" panose="02020603050405020304" pitchFamily="18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P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Light"/>
                <a:ea typeface="Times New Roman" panose="02020603050405020304" pitchFamily="18" charset="0"/>
                <a:cs typeface="Arial"/>
                <a:sym typeface="Arial"/>
              </a:rPr>
              <a:t>2026F: ~2.0% (IMF </a:t>
            </a:r>
            <a:r>
              <a:rPr kumimoji="0" lang="es-PA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Light"/>
                <a:ea typeface="Times New Roman" panose="02020603050405020304" pitchFamily="18" charset="0"/>
                <a:cs typeface="Arial"/>
                <a:sym typeface="Arial"/>
              </a:rPr>
              <a:t>forecast</a:t>
            </a:r>
            <a:r>
              <a:rPr kumimoji="0" lang="es-P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Light"/>
                <a:ea typeface="Times New Roman" panose="02020603050405020304" pitchFamily="18" charset="0"/>
                <a:cs typeface="Arial"/>
                <a:sym typeface="Arial"/>
              </a:rPr>
              <a:t>)</a:t>
            </a:r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7565AE3E-F860-EAB9-2638-7455A701EF4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1863" y="1299137"/>
            <a:ext cx="711027" cy="5363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Picture 12" descr="Inflation - Free business icons">
            <a:extLst>
              <a:ext uri="{FF2B5EF4-FFF2-40B4-BE49-F238E27FC236}">
                <a16:creationId xmlns:a16="http://schemas.microsoft.com/office/drawing/2014/main" id="{DEB5C1EC-23C0-3C2A-470C-503C32949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3185" y="2597001"/>
            <a:ext cx="464197" cy="46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CuadroTexto 33">
            <a:extLst>
              <a:ext uri="{FF2B5EF4-FFF2-40B4-BE49-F238E27FC236}">
                <a16:creationId xmlns:a16="http://schemas.microsoft.com/office/drawing/2014/main" id="{46645881-5CF0-EF9C-2524-61B01DB040EB}"/>
              </a:ext>
            </a:extLst>
          </p:cNvPr>
          <p:cNvSpPr txBox="1"/>
          <p:nvPr/>
        </p:nvSpPr>
        <p:spPr>
          <a:xfrm>
            <a:off x="7872186" y="2437172"/>
            <a:ext cx="4803817" cy="1096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Light"/>
                <a:ea typeface="Times New Roman" panose="02020603050405020304" pitchFamily="18" charset="0"/>
                <a:cs typeface="+mn-cs"/>
              </a:rPr>
              <a:t>Unemployment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Light"/>
                <a:ea typeface="Times New Roman" panose="02020603050405020304" pitchFamily="18" charset="0"/>
                <a:cs typeface="+mn-cs"/>
              </a:rPr>
              <a:t>2025: ~8.0% </a:t>
            </a:r>
            <a:endParaRPr kumimoji="0" lang="es-PA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 Light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P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Light"/>
                <a:ea typeface="Times New Roman" panose="02020603050405020304" pitchFamily="18" charset="0"/>
                <a:cs typeface="+mn-cs"/>
              </a:rPr>
              <a:t>2026F: ~</a:t>
            </a:r>
            <a:r>
              <a:rPr lang="es-PA" sz="1800" b="1" kern="1200" dirty="0">
                <a:latin typeface="Avenir Next LT Pro Light"/>
                <a:ea typeface="Times New Roman" panose="02020603050405020304" pitchFamily="18" charset="0"/>
                <a:cs typeface="+mn-cs"/>
              </a:rPr>
              <a:t>7.7</a:t>
            </a:r>
            <a:r>
              <a:rPr kumimoji="0" lang="es-P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Light"/>
                <a:ea typeface="Times New Roman" panose="02020603050405020304" pitchFamily="18" charset="0"/>
                <a:cs typeface="+mn-cs"/>
              </a:rPr>
              <a:t>% </a:t>
            </a:r>
          </a:p>
        </p:txBody>
      </p:sp>
      <p:pic>
        <p:nvPicPr>
          <p:cNvPr id="37" name="Picture 16" descr="unemployed person icon, unemployment or dismissal, work loss concept, thin  line symbol on white background - editable stroke illustration 69084901  Vector Art at Vecteezy">
            <a:extLst>
              <a:ext uri="{FF2B5EF4-FFF2-40B4-BE49-F238E27FC236}">
                <a16:creationId xmlns:a16="http://schemas.microsoft.com/office/drawing/2014/main" id="{A454FC63-969F-F077-96C9-BCD461067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5745" y="2442579"/>
            <a:ext cx="568954" cy="5689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2904FB63-EDE5-670F-1CD7-03F37F118D5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5417" y="2529003"/>
            <a:ext cx="1097357" cy="9930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" name="CuadroTexto 40">
            <a:extLst>
              <a:ext uri="{FF2B5EF4-FFF2-40B4-BE49-F238E27FC236}">
                <a16:creationId xmlns:a16="http://schemas.microsoft.com/office/drawing/2014/main" id="{BF53CC08-9C69-D458-8B1E-38CA7EB3806B}"/>
              </a:ext>
            </a:extLst>
          </p:cNvPr>
          <p:cNvSpPr txBox="1"/>
          <p:nvPr/>
        </p:nvSpPr>
        <p:spPr>
          <a:xfrm>
            <a:off x="1854564" y="4183248"/>
            <a:ext cx="4803817" cy="1096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Light"/>
                <a:ea typeface="Times New Roman" panose="02020603050405020304" pitchFamily="18" charset="0"/>
                <a:cs typeface="+mn-cs"/>
              </a:rPr>
              <a:t>Trade </a:t>
            </a:r>
            <a:r>
              <a:rPr lang="en-US" sz="1800" b="1" kern="1200" dirty="0">
                <a:latin typeface="Avenir Next LT Pro Light"/>
                <a:ea typeface="Times New Roman" panose="02020603050405020304" pitchFamily="18" charset="0"/>
                <a:cs typeface="+mn-cs"/>
              </a:rPr>
              <a:t>value of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Light"/>
                <a:ea typeface="Times New Roman" panose="02020603050405020304" pitchFamily="18" charset="0"/>
                <a:cs typeface="+mn-cs"/>
              </a:rPr>
              <a:t>Colon Free Zone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Light"/>
                <a:ea typeface="Times New Roman" panose="02020603050405020304" pitchFamily="18" charset="0"/>
                <a:cs typeface="+mn-cs"/>
              </a:rPr>
              <a:t>2025: </a:t>
            </a:r>
            <a:r>
              <a:rPr lang="en-US" sz="1800" b="1" kern="1200" dirty="0">
                <a:latin typeface="Avenir Next LT Pro Light"/>
                <a:ea typeface="Times New Roman" panose="02020603050405020304" pitchFamily="18" charset="0"/>
                <a:cs typeface="+mn-cs"/>
              </a:rPr>
              <a:t>USD28 Billion</a:t>
            </a:r>
            <a:endParaRPr kumimoji="0" lang="es-PA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 Light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P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Light"/>
                <a:ea typeface="Times New Roman" panose="02020603050405020304" pitchFamily="18" charset="0"/>
                <a:cs typeface="+mn-cs"/>
              </a:rPr>
              <a:t>+12% versus 2024</a:t>
            </a:r>
          </a:p>
        </p:txBody>
      </p:sp>
      <p:pic>
        <p:nvPicPr>
          <p:cNvPr id="44" name="Picture 21" descr="Zona Libre de Colon Logo Download png">
            <a:extLst>
              <a:ext uri="{FF2B5EF4-FFF2-40B4-BE49-F238E27FC236}">
                <a16:creationId xmlns:a16="http://schemas.microsoft.com/office/drawing/2014/main" id="{B33505E1-1829-7221-6CDD-717EC574E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0198" y="4290417"/>
            <a:ext cx="665637" cy="6656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CuadroTexto 44">
            <a:extLst>
              <a:ext uri="{FF2B5EF4-FFF2-40B4-BE49-F238E27FC236}">
                <a16:creationId xmlns:a16="http://schemas.microsoft.com/office/drawing/2014/main" id="{FD57A08F-E995-A1C9-5D1D-D97961152E7A}"/>
              </a:ext>
            </a:extLst>
          </p:cNvPr>
          <p:cNvSpPr txBox="1"/>
          <p:nvPr/>
        </p:nvSpPr>
        <p:spPr>
          <a:xfrm>
            <a:off x="7841476" y="4118645"/>
            <a:ext cx="4803817" cy="1096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Light"/>
                <a:ea typeface="Times New Roman" panose="02020603050405020304" pitchFamily="18" charset="0"/>
                <a:cs typeface="+mn-cs"/>
              </a:rPr>
              <a:t>Panama Canal 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Tx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Light"/>
                <a:ea typeface="Times New Roman" panose="02020603050405020304" pitchFamily="18" charset="0"/>
                <a:cs typeface="+mn-cs"/>
              </a:rPr>
              <a:t>2025: </a:t>
            </a:r>
            <a:r>
              <a:rPr kumimoji="0" lang="es-P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Light"/>
                <a:ea typeface="Times New Roman" panose="02020603050405020304" pitchFamily="18" charset="0"/>
                <a:cs typeface="+mn-cs"/>
              </a:rPr>
              <a:t>USD5.7 </a:t>
            </a:r>
            <a:r>
              <a:rPr kumimoji="0" lang="es-PA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Light"/>
                <a:ea typeface="Times New Roman" panose="02020603050405020304" pitchFamily="18" charset="0"/>
                <a:cs typeface="+mn-cs"/>
              </a:rPr>
              <a:t>Billion</a:t>
            </a:r>
            <a:endParaRPr kumimoji="0" lang="es-PA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 Light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Light"/>
                <a:ea typeface="Times New Roman" panose="02020603050405020304" pitchFamily="18" charset="0"/>
                <a:cs typeface="+mn-cs"/>
              </a:rPr>
              <a:t>+19.3% transits versus 2024</a:t>
            </a:r>
            <a:endParaRPr kumimoji="0" lang="es-PA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 Light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D22B2A84-666D-0422-127F-9DC95D107D80}"/>
              </a:ext>
            </a:extLst>
          </p:cNvPr>
          <p:cNvSpPr txBox="1"/>
          <p:nvPr/>
        </p:nvSpPr>
        <p:spPr>
          <a:xfrm>
            <a:off x="7264389" y="4109150"/>
            <a:ext cx="716441" cy="3819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s-P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Light"/>
                <a:ea typeface="+mn-ea"/>
                <a:cs typeface="Arial"/>
                <a:sym typeface="Arial"/>
              </a:rPr>
              <a:t>🚢</a:t>
            </a:r>
            <a:endParaRPr lang="es-PA" dirty="0"/>
          </a:p>
        </p:txBody>
      </p:sp>
      <p:pic>
        <p:nvPicPr>
          <p:cNvPr id="56" name="Picture 27" descr="acp | Autoridad Marítima De Panamá">
            <a:extLst>
              <a:ext uri="{FF2B5EF4-FFF2-40B4-BE49-F238E27FC236}">
                <a16:creationId xmlns:a16="http://schemas.microsoft.com/office/drawing/2014/main" id="{C2B008F6-8BF7-CD77-AE5A-8934BAA06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37545" y="3915375"/>
            <a:ext cx="1330039" cy="104067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CuadroTexto 56">
            <a:extLst>
              <a:ext uri="{FF2B5EF4-FFF2-40B4-BE49-F238E27FC236}">
                <a16:creationId xmlns:a16="http://schemas.microsoft.com/office/drawing/2014/main" id="{C6A366DC-A9E3-4CF8-22C2-977216C7929F}"/>
              </a:ext>
            </a:extLst>
          </p:cNvPr>
          <p:cNvSpPr txBox="1"/>
          <p:nvPr/>
        </p:nvSpPr>
        <p:spPr>
          <a:xfrm>
            <a:off x="7724699" y="5738417"/>
            <a:ext cx="4803817" cy="1474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b="1" kern="1200" dirty="0">
                <a:latin typeface="Avenir Next LT Pro Light"/>
                <a:ea typeface="Times New Roman" panose="02020603050405020304" pitchFamily="18" charset="0"/>
                <a:cs typeface="+mn-cs"/>
              </a:rPr>
              <a:t>Panama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Light"/>
                <a:ea typeface="Times New Roman" panose="02020603050405020304" pitchFamily="18" charset="0"/>
                <a:cs typeface="+mn-cs"/>
              </a:rPr>
              <a:t> Terminals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Light"/>
                <a:ea typeface="Times New Roman" panose="02020603050405020304" pitchFamily="18" charset="0"/>
                <a:cs typeface="+mn-cs"/>
              </a:rPr>
              <a:t>2025: 9.91 Million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Light"/>
                <a:ea typeface="Times New Roman" panose="02020603050405020304" pitchFamily="18" charset="0"/>
                <a:cs typeface="+mn-cs"/>
              </a:rPr>
              <a:t>Teus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Light"/>
                <a:ea typeface="Times New Roman" panose="02020603050405020304" pitchFamily="18" charset="0"/>
                <a:cs typeface="+mn-cs"/>
              </a:rPr>
              <a:t> 2025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Light"/>
                <a:ea typeface="Times New Roman" panose="02020603050405020304" pitchFamily="18" charset="0"/>
                <a:cs typeface="+mn-cs"/>
              </a:rPr>
              <a:t>(+3.6% versus 2024)</a:t>
            </a:r>
            <a:endParaRPr kumimoji="0" lang="es-PA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 Light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PA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 Light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B10872CE-FB7E-6FAA-4E6A-8CE7D5FD38B0}"/>
              </a:ext>
            </a:extLst>
          </p:cNvPr>
          <p:cNvSpPr txBox="1"/>
          <p:nvPr/>
        </p:nvSpPr>
        <p:spPr>
          <a:xfrm>
            <a:off x="7486300" y="5743267"/>
            <a:ext cx="633865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A" dirty="0"/>
              <a:t>📦</a:t>
            </a:r>
          </a:p>
        </p:txBody>
      </p:sp>
      <p:pic>
        <p:nvPicPr>
          <p:cNvPr id="66" name="Imagen 65">
            <a:extLst>
              <a:ext uri="{FF2B5EF4-FFF2-40B4-BE49-F238E27FC236}">
                <a16:creationId xmlns:a16="http://schemas.microsoft.com/office/drawing/2014/main" id="{B023F239-CC09-D705-8B6E-0B15FA6D0B8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-28450"/>
            <a:ext cx="12192000" cy="184151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549273E2-2932-0E3E-EDF5-45D882557F1A}"/>
              </a:ext>
            </a:extLst>
          </p:cNvPr>
          <p:cNvSpPr txBox="1"/>
          <p:nvPr/>
        </p:nvSpPr>
        <p:spPr>
          <a:xfrm>
            <a:off x="233780" y="6398762"/>
            <a:ext cx="68983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A" b="1" dirty="0"/>
              <a:t>Source: www.imf.org</a:t>
            </a:r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C0981DE6-0E45-F15F-7DDC-540C0543066D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4936" y="5507248"/>
            <a:ext cx="1041182" cy="58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872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4"/>
          <p:cNvSpPr txBox="1"/>
          <p:nvPr/>
        </p:nvSpPr>
        <p:spPr>
          <a:xfrm>
            <a:off x="571500" y="381000"/>
            <a:ext cx="11601450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None/>
            </a:pPr>
            <a:r>
              <a:rPr lang="en-US" sz="3150" b="1" i="0" u="none" strike="noStrike" cap="none" dirty="0">
                <a:solidFill>
                  <a:srgbClr val="004B24"/>
                </a:solidFill>
                <a:latin typeface="Montserrat"/>
                <a:ea typeface="Arial"/>
                <a:cs typeface="Arial"/>
                <a:sym typeface="Montserrat"/>
              </a:rPr>
              <a:t>2025 COUNTRY CARGO </a:t>
            </a:r>
            <a:r>
              <a:rPr lang="en-US" sz="3150" b="1" dirty="0">
                <a:solidFill>
                  <a:srgbClr val="004B24"/>
                </a:solidFill>
                <a:latin typeface="Montserrat"/>
                <a:sym typeface="Montserrat"/>
              </a:rPr>
              <a:t>F</a:t>
            </a:r>
            <a:r>
              <a:rPr lang="en-US" sz="3150" b="1" i="0" u="none" strike="noStrike" cap="none" dirty="0">
                <a:solidFill>
                  <a:srgbClr val="004B24"/>
                </a:solidFill>
                <a:latin typeface="Montserrat"/>
                <a:ea typeface="Arial"/>
                <a:cs typeface="Arial"/>
                <a:sym typeface="Montserrat"/>
              </a:rPr>
              <a:t>LOW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4"/>
          <p:cNvSpPr/>
          <p:nvPr/>
        </p:nvSpPr>
        <p:spPr>
          <a:xfrm>
            <a:off x="571500" y="971550"/>
            <a:ext cx="11049000" cy="28575"/>
          </a:xfrm>
          <a:prstGeom prst="rect">
            <a:avLst/>
          </a:prstGeom>
          <a:solidFill>
            <a:srgbClr val="009B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8BE2DCF-1221-826E-C776-76EF1A0026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r>
              <a:rPr lang="en-US" dirty="0"/>
              <a:t>/21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BB937BA5-1C06-1824-F795-FDE8077FC471}"/>
              </a:ext>
            </a:extLst>
          </p:cNvPr>
          <p:cNvSpPr txBox="1"/>
          <p:nvPr/>
        </p:nvSpPr>
        <p:spPr>
          <a:xfrm>
            <a:off x="9378041" y="6389397"/>
            <a:ext cx="20579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A" sz="1200" b="1" dirty="0"/>
              <a:t>Source: www.inec.gob.pa</a:t>
            </a:r>
          </a:p>
        </p:txBody>
      </p:sp>
      <p:pic>
        <p:nvPicPr>
          <p:cNvPr id="38" name="Imagen 37">
            <a:extLst>
              <a:ext uri="{FF2B5EF4-FFF2-40B4-BE49-F238E27FC236}">
                <a16:creationId xmlns:a16="http://schemas.microsoft.com/office/drawing/2014/main" id="{0A9E08FA-2C4A-C736-BC52-656FBB0FC1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0073"/>
            <a:ext cx="12192000" cy="184315"/>
          </a:xfrm>
          <a:prstGeom prst="rect">
            <a:avLst/>
          </a:prstGeom>
        </p:spPr>
      </p:pic>
      <p:sp>
        <p:nvSpPr>
          <p:cNvPr id="39" name="Marcador de número de diapositiva 3">
            <a:extLst>
              <a:ext uri="{FF2B5EF4-FFF2-40B4-BE49-F238E27FC236}">
                <a16:creationId xmlns:a16="http://schemas.microsoft.com/office/drawing/2014/main" id="{4A29B0B1-7A50-5F3B-9ACB-75B60A85A420}"/>
              </a:ext>
            </a:extLst>
          </p:cNvPr>
          <p:cNvSpPr txBox="1">
            <a:spLocks/>
          </p:cNvSpPr>
          <p:nvPr/>
        </p:nvSpPr>
        <p:spPr>
          <a:xfrm>
            <a:off x="9486900" y="654085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C132D849-43B9-6AA3-EB19-B1730F1ED1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A"/>
          </a:p>
        </p:txBody>
      </p:sp>
      <p:sp>
        <p:nvSpPr>
          <p:cNvPr id="10" name="Freeform 36">
            <a:extLst>
              <a:ext uri="{FF2B5EF4-FFF2-40B4-BE49-F238E27FC236}">
                <a16:creationId xmlns:a16="http://schemas.microsoft.com/office/drawing/2014/main" id="{658F8D1D-DD36-EC43-EAFB-A039017708A5}"/>
              </a:ext>
            </a:extLst>
          </p:cNvPr>
          <p:cNvSpPr/>
          <p:nvPr/>
        </p:nvSpPr>
        <p:spPr>
          <a:xfrm>
            <a:off x="4902846" y="1125264"/>
            <a:ext cx="7150608" cy="3505382"/>
          </a:xfrm>
          <a:custGeom>
            <a:avLst/>
            <a:gdLst/>
            <a:ahLst/>
            <a:cxnLst/>
            <a:rect l="l" t="t" r="r" b="b"/>
            <a:pathLst>
              <a:path w="9746714" h="5772902">
                <a:moveTo>
                  <a:pt x="0" y="0"/>
                </a:moveTo>
                <a:lnTo>
                  <a:pt x="9746714" y="0"/>
                </a:lnTo>
                <a:lnTo>
                  <a:pt x="9746714" y="5772901"/>
                </a:lnTo>
                <a:lnTo>
                  <a:pt x="0" y="57729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52">
            <a:extLst>
              <a:ext uri="{FF2B5EF4-FFF2-40B4-BE49-F238E27FC236}">
                <a16:creationId xmlns:a16="http://schemas.microsoft.com/office/drawing/2014/main" id="{7ABF3B9C-C2FC-9E5E-3826-CE395BA078C8}"/>
              </a:ext>
            </a:extLst>
          </p:cNvPr>
          <p:cNvSpPr/>
          <p:nvPr/>
        </p:nvSpPr>
        <p:spPr>
          <a:xfrm>
            <a:off x="6003656" y="1843727"/>
            <a:ext cx="184683" cy="277000"/>
          </a:xfrm>
          <a:custGeom>
            <a:avLst/>
            <a:gdLst/>
            <a:ahLst/>
            <a:cxnLst/>
            <a:rect l="l" t="t" r="r" b="b"/>
            <a:pathLst>
              <a:path w="285431" h="426812">
                <a:moveTo>
                  <a:pt x="0" y="0"/>
                </a:moveTo>
                <a:lnTo>
                  <a:pt x="285431" y="0"/>
                </a:lnTo>
                <a:lnTo>
                  <a:pt x="285431" y="426813"/>
                </a:lnTo>
                <a:lnTo>
                  <a:pt x="0" y="42681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23" name="Group 40">
            <a:extLst>
              <a:ext uri="{FF2B5EF4-FFF2-40B4-BE49-F238E27FC236}">
                <a16:creationId xmlns:a16="http://schemas.microsoft.com/office/drawing/2014/main" id="{22E6444D-B5B4-2B3F-B50E-5EF0B001D179}"/>
              </a:ext>
            </a:extLst>
          </p:cNvPr>
          <p:cNvGrpSpPr/>
          <p:nvPr/>
        </p:nvGrpSpPr>
        <p:grpSpPr>
          <a:xfrm>
            <a:off x="6189123" y="3329540"/>
            <a:ext cx="1503376" cy="284217"/>
            <a:chOff x="0" y="-19050"/>
            <a:chExt cx="1742016" cy="372740"/>
          </a:xfrm>
        </p:grpSpPr>
        <p:sp>
          <p:nvSpPr>
            <p:cNvPr id="24" name="Freeform 41">
              <a:extLst>
                <a:ext uri="{FF2B5EF4-FFF2-40B4-BE49-F238E27FC236}">
                  <a16:creationId xmlns:a16="http://schemas.microsoft.com/office/drawing/2014/main" id="{49513D6E-498E-2528-CF87-3A60C64332EE}"/>
                </a:ext>
              </a:extLst>
            </p:cNvPr>
            <p:cNvSpPr/>
            <p:nvPr/>
          </p:nvSpPr>
          <p:spPr>
            <a:xfrm>
              <a:off x="0" y="0"/>
              <a:ext cx="1742016" cy="353690"/>
            </a:xfrm>
            <a:custGeom>
              <a:avLst/>
              <a:gdLst/>
              <a:ahLst/>
              <a:cxnLst/>
              <a:rect l="l" t="t" r="r" b="b"/>
              <a:pathLst>
                <a:path w="1742016" h="353690">
                  <a:moveTo>
                    <a:pt x="112307" y="0"/>
                  </a:moveTo>
                  <a:lnTo>
                    <a:pt x="1629708" y="0"/>
                  </a:lnTo>
                  <a:cubicBezTo>
                    <a:pt x="1659494" y="0"/>
                    <a:pt x="1688060" y="11832"/>
                    <a:pt x="1709122" y="32894"/>
                  </a:cubicBezTo>
                  <a:cubicBezTo>
                    <a:pt x="1730183" y="53956"/>
                    <a:pt x="1742016" y="82522"/>
                    <a:pt x="1742016" y="112307"/>
                  </a:cubicBezTo>
                  <a:lnTo>
                    <a:pt x="1742016" y="241382"/>
                  </a:lnTo>
                  <a:cubicBezTo>
                    <a:pt x="1742016" y="271168"/>
                    <a:pt x="1730183" y="299734"/>
                    <a:pt x="1709122" y="320796"/>
                  </a:cubicBezTo>
                  <a:cubicBezTo>
                    <a:pt x="1688060" y="341857"/>
                    <a:pt x="1659494" y="353690"/>
                    <a:pt x="1629708" y="353690"/>
                  </a:cubicBezTo>
                  <a:lnTo>
                    <a:pt x="112307" y="353690"/>
                  </a:lnTo>
                  <a:cubicBezTo>
                    <a:pt x="82522" y="353690"/>
                    <a:pt x="53956" y="341857"/>
                    <a:pt x="32894" y="320796"/>
                  </a:cubicBezTo>
                  <a:cubicBezTo>
                    <a:pt x="11832" y="299734"/>
                    <a:pt x="0" y="271168"/>
                    <a:pt x="0" y="241382"/>
                  </a:cubicBezTo>
                  <a:lnTo>
                    <a:pt x="0" y="112307"/>
                  </a:lnTo>
                  <a:cubicBezTo>
                    <a:pt x="0" y="82522"/>
                    <a:pt x="11832" y="53956"/>
                    <a:pt x="32894" y="32894"/>
                  </a:cubicBezTo>
                  <a:cubicBezTo>
                    <a:pt x="53956" y="11832"/>
                    <a:pt x="82522" y="0"/>
                    <a:pt x="112307" y="0"/>
                  </a:cubicBezTo>
                  <a:close/>
                </a:path>
              </a:pathLst>
            </a:custGeom>
            <a:solidFill>
              <a:srgbClr val="8BBFD8"/>
            </a:solidFill>
            <a:ln w="9525" cap="rnd">
              <a:solidFill>
                <a:srgbClr val="302B5F"/>
              </a:solidFill>
              <a:prstDash val="solid"/>
              <a:round/>
            </a:ln>
          </p:spPr>
        </p:sp>
        <p:sp>
          <p:nvSpPr>
            <p:cNvPr id="27" name="TextBox 42">
              <a:extLst>
                <a:ext uri="{FF2B5EF4-FFF2-40B4-BE49-F238E27FC236}">
                  <a16:creationId xmlns:a16="http://schemas.microsoft.com/office/drawing/2014/main" id="{F06008CA-8DE9-280E-7091-75A6F1C932AE}"/>
                </a:ext>
              </a:extLst>
            </p:cNvPr>
            <p:cNvSpPr txBox="1"/>
            <p:nvPr/>
          </p:nvSpPr>
          <p:spPr>
            <a:xfrm>
              <a:off x="0" y="-19050"/>
              <a:ext cx="1665294" cy="353690"/>
            </a:xfrm>
            <a:prstGeom prst="rect">
              <a:avLst/>
            </a:prstGeom>
          </p:spPr>
          <p:txBody>
            <a:bodyPr lIns="30528" tIns="30528" rIns="30528" bIns="30528" rtlCol="0" anchor="ctr"/>
            <a:lstStyle/>
            <a:p>
              <a:pPr algn="ctr">
                <a:lnSpc>
                  <a:spcPts val="1623"/>
                </a:lnSpc>
              </a:pPr>
              <a:r>
                <a:rPr lang="en-US" sz="1399" b="1" dirty="0">
                  <a:solidFill>
                    <a:srgbClr val="302B5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Colombia 3.2%</a:t>
              </a:r>
            </a:p>
          </p:txBody>
        </p:sp>
      </p:grpSp>
      <p:sp>
        <p:nvSpPr>
          <p:cNvPr id="33" name="Freeform 52">
            <a:extLst>
              <a:ext uri="{FF2B5EF4-FFF2-40B4-BE49-F238E27FC236}">
                <a16:creationId xmlns:a16="http://schemas.microsoft.com/office/drawing/2014/main" id="{DB0CF18E-7B94-02F0-6723-4B3465946EC8}"/>
              </a:ext>
            </a:extLst>
          </p:cNvPr>
          <p:cNvSpPr/>
          <p:nvPr/>
        </p:nvSpPr>
        <p:spPr>
          <a:xfrm>
            <a:off x="9979912" y="2172398"/>
            <a:ext cx="184683" cy="277000"/>
          </a:xfrm>
          <a:custGeom>
            <a:avLst/>
            <a:gdLst/>
            <a:ahLst/>
            <a:cxnLst/>
            <a:rect l="l" t="t" r="r" b="b"/>
            <a:pathLst>
              <a:path w="285431" h="426812">
                <a:moveTo>
                  <a:pt x="0" y="0"/>
                </a:moveTo>
                <a:lnTo>
                  <a:pt x="285431" y="0"/>
                </a:lnTo>
                <a:lnTo>
                  <a:pt x="285431" y="426813"/>
                </a:lnTo>
                <a:lnTo>
                  <a:pt x="0" y="42681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37" name="Group 91">
            <a:extLst>
              <a:ext uri="{FF2B5EF4-FFF2-40B4-BE49-F238E27FC236}">
                <a16:creationId xmlns:a16="http://schemas.microsoft.com/office/drawing/2014/main" id="{A9B75849-1607-1098-E4B3-1E19487DA178}"/>
              </a:ext>
            </a:extLst>
          </p:cNvPr>
          <p:cNvGrpSpPr/>
          <p:nvPr/>
        </p:nvGrpSpPr>
        <p:grpSpPr>
          <a:xfrm>
            <a:off x="9113415" y="2482270"/>
            <a:ext cx="1503376" cy="269692"/>
            <a:chOff x="0" y="0"/>
            <a:chExt cx="1345976" cy="353690"/>
          </a:xfrm>
        </p:grpSpPr>
        <p:sp>
          <p:nvSpPr>
            <p:cNvPr id="40" name="Freeform 92">
              <a:extLst>
                <a:ext uri="{FF2B5EF4-FFF2-40B4-BE49-F238E27FC236}">
                  <a16:creationId xmlns:a16="http://schemas.microsoft.com/office/drawing/2014/main" id="{41465846-94E8-7B83-56C9-85B13E4BCDFE}"/>
                </a:ext>
              </a:extLst>
            </p:cNvPr>
            <p:cNvSpPr/>
            <p:nvPr/>
          </p:nvSpPr>
          <p:spPr>
            <a:xfrm>
              <a:off x="0" y="0"/>
              <a:ext cx="1345976" cy="353690"/>
            </a:xfrm>
            <a:custGeom>
              <a:avLst/>
              <a:gdLst/>
              <a:ahLst/>
              <a:cxnLst/>
              <a:rect l="l" t="t" r="r" b="b"/>
              <a:pathLst>
                <a:path w="1345976" h="353690">
                  <a:moveTo>
                    <a:pt x="145353" y="0"/>
                  </a:moveTo>
                  <a:lnTo>
                    <a:pt x="1200624" y="0"/>
                  </a:lnTo>
                  <a:cubicBezTo>
                    <a:pt x="1239173" y="0"/>
                    <a:pt x="1276145" y="15314"/>
                    <a:pt x="1303403" y="42573"/>
                  </a:cubicBezTo>
                  <a:cubicBezTo>
                    <a:pt x="1330662" y="69832"/>
                    <a:pt x="1345976" y="106803"/>
                    <a:pt x="1345976" y="145353"/>
                  </a:cubicBezTo>
                  <a:lnTo>
                    <a:pt x="1345976" y="208337"/>
                  </a:lnTo>
                  <a:cubicBezTo>
                    <a:pt x="1345976" y="246887"/>
                    <a:pt x="1330662" y="283858"/>
                    <a:pt x="1303403" y="311117"/>
                  </a:cubicBezTo>
                  <a:cubicBezTo>
                    <a:pt x="1276145" y="338376"/>
                    <a:pt x="1239173" y="353690"/>
                    <a:pt x="1200624" y="353690"/>
                  </a:cubicBezTo>
                  <a:lnTo>
                    <a:pt x="145353" y="353690"/>
                  </a:lnTo>
                  <a:cubicBezTo>
                    <a:pt x="65077" y="353690"/>
                    <a:pt x="0" y="288613"/>
                    <a:pt x="0" y="208337"/>
                  </a:cubicBezTo>
                  <a:lnTo>
                    <a:pt x="0" y="145353"/>
                  </a:lnTo>
                  <a:cubicBezTo>
                    <a:pt x="0" y="65077"/>
                    <a:pt x="65077" y="0"/>
                    <a:pt x="145353" y="0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 cap="rnd">
              <a:solidFill>
                <a:srgbClr val="302B5F"/>
              </a:solidFill>
              <a:prstDash val="solid"/>
              <a:round/>
            </a:ln>
          </p:spPr>
        </p:sp>
        <p:sp>
          <p:nvSpPr>
            <p:cNvPr id="41" name="TextBox 93">
              <a:extLst>
                <a:ext uri="{FF2B5EF4-FFF2-40B4-BE49-F238E27FC236}">
                  <a16:creationId xmlns:a16="http://schemas.microsoft.com/office/drawing/2014/main" id="{58C06B0E-867D-65B0-DC07-440B9A9BAD68}"/>
                </a:ext>
              </a:extLst>
            </p:cNvPr>
            <p:cNvSpPr txBox="1"/>
            <p:nvPr/>
          </p:nvSpPr>
          <p:spPr>
            <a:xfrm>
              <a:off x="0" y="-19050"/>
              <a:ext cx="1345976" cy="372740"/>
            </a:xfrm>
            <a:prstGeom prst="rect">
              <a:avLst/>
            </a:prstGeom>
          </p:spPr>
          <p:txBody>
            <a:bodyPr lIns="30528" tIns="30528" rIns="30528" bIns="30528" rtlCol="0" anchor="ctr"/>
            <a:lstStyle/>
            <a:p>
              <a:pPr algn="ctr">
                <a:lnSpc>
                  <a:spcPts val="1623"/>
                </a:lnSpc>
              </a:pPr>
              <a:r>
                <a:rPr lang="en-US" sz="1399" b="1" dirty="0">
                  <a:solidFill>
                    <a:srgbClr val="302B5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China 25.4%</a:t>
              </a:r>
            </a:p>
          </p:txBody>
        </p:sp>
      </p:grpSp>
      <p:grpSp>
        <p:nvGrpSpPr>
          <p:cNvPr id="42" name="Group 49">
            <a:extLst>
              <a:ext uri="{FF2B5EF4-FFF2-40B4-BE49-F238E27FC236}">
                <a16:creationId xmlns:a16="http://schemas.microsoft.com/office/drawing/2014/main" id="{8E117AA1-F0DF-C93A-546C-E61F399984C6}"/>
              </a:ext>
            </a:extLst>
          </p:cNvPr>
          <p:cNvGrpSpPr/>
          <p:nvPr/>
        </p:nvGrpSpPr>
        <p:grpSpPr>
          <a:xfrm>
            <a:off x="5392343" y="2684080"/>
            <a:ext cx="1503376" cy="269691"/>
            <a:chOff x="0" y="0"/>
            <a:chExt cx="1345976" cy="353690"/>
          </a:xfrm>
        </p:grpSpPr>
        <p:sp>
          <p:nvSpPr>
            <p:cNvPr id="43" name="Freeform 50">
              <a:extLst>
                <a:ext uri="{FF2B5EF4-FFF2-40B4-BE49-F238E27FC236}">
                  <a16:creationId xmlns:a16="http://schemas.microsoft.com/office/drawing/2014/main" id="{4C9417EF-4469-8690-F3A5-E6ED7BCE03F3}"/>
                </a:ext>
              </a:extLst>
            </p:cNvPr>
            <p:cNvSpPr/>
            <p:nvPr/>
          </p:nvSpPr>
          <p:spPr>
            <a:xfrm>
              <a:off x="0" y="0"/>
              <a:ext cx="1345976" cy="353690"/>
            </a:xfrm>
            <a:custGeom>
              <a:avLst/>
              <a:gdLst/>
              <a:ahLst/>
              <a:cxnLst/>
              <a:rect l="l" t="t" r="r" b="b"/>
              <a:pathLst>
                <a:path w="1345976" h="353690">
                  <a:moveTo>
                    <a:pt x="145353" y="0"/>
                  </a:moveTo>
                  <a:lnTo>
                    <a:pt x="1200624" y="0"/>
                  </a:lnTo>
                  <a:cubicBezTo>
                    <a:pt x="1239173" y="0"/>
                    <a:pt x="1276145" y="15314"/>
                    <a:pt x="1303403" y="42573"/>
                  </a:cubicBezTo>
                  <a:cubicBezTo>
                    <a:pt x="1330662" y="69832"/>
                    <a:pt x="1345976" y="106803"/>
                    <a:pt x="1345976" y="145353"/>
                  </a:cubicBezTo>
                  <a:lnTo>
                    <a:pt x="1345976" y="208337"/>
                  </a:lnTo>
                  <a:cubicBezTo>
                    <a:pt x="1345976" y="246887"/>
                    <a:pt x="1330662" y="283858"/>
                    <a:pt x="1303403" y="311117"/>
                  </a:cubicBezTo>
                  <a:cubicBezTo>
                    <a:pt x="1276145" y="338376"/>
                    <a:pt x="1239173" y="353690"/>
                    <a:pt x="1200624" y="353690"/>
                  </a:cubicBezTo>
                  <a:lnTo>
                    <a:pt x="145353" y="353690"/>
                  </a:lnTo>
                  <a:cubicBezTo>
                    <a:pt x="65077" y="353690"/>
                    <a:pt x="0" y="288613"/>
                    <a:pt x="0" y="208337"/>
                  </a:cubicBezTo>
                  <a:lnTo>
                    <a:pt x="0" y="145353"/>
                  </a:lnTo>
                  <a:cubicBezTo>
                    <a:pt x="0" y="65077"/>
                    <a:pt x="65077" y="0"/>
                    <a:pt x="145353" y="0"/>
                  </a:cubicBezTo>
                  <a:close/>
                </a:path>
              </a:pathLst>
            </a:custGeom>
            <a:solidFill>
              <a:srgbClr val="C8E7B2"/>
            </a:solidFill>
            <a:ln w="9525" cap="rnd">
              <a:solidFill>
                <a:srgbClr val="302B5F"/>
              </a:solidFill>
              <a:prstDash val="solid"/>
              <a:round/>
            </a:ln>
          </p:spPr>
        </p:sp>
        <p:sp>
          <p:nvSpPr>
            <p:cNvPr id="44" name="TextBox 51">
              <a:extLst>
                <a:ext uri="{FF2B5EF4-FFF2-40B4-BE49-F238E27FC236}">
                  <a16:creationId xmlns:a16="http://schemas.microsoft.com/office/drawing/2014/main" id="{099860B4-CB54-41A6-6DFE-435B30E05C5A}"/>
                </a:ext>
              </a:extLst>
            </p:cNvPr>
            <p:cNvSpPr txBox="1"/>
            <p:nvPr/>
          </p:nvSpPr>
          <p:spPr>
            <a:xfrm>
              <a:off x="0" y="-19050"/>
              <a:ext cx="1345976" cy="372740"/>
            </a:xfrm>
            <a:prstGeom prst="rect">
              <a:avLst/>
            </a:prstGeom>
          </p:spPr>
          <p:txBody>
            <a:bodyPr lIns="30528" tIns="30528" rIns="30528" bIns="30528" rtlCol="0" anchor="ctr"/>
            <a:lstStyle/>
            <a:p>
              <a:pPr algn="ctr">
                <a:lnSpc>
                  <a:spcPts val="1623"/>
                </a:lnSpc>
              </a:pPr>
              <a:r>
                <a:rPr lang="en-US" sz="1399" b="1" dirty="0">
                  <a:solidFill>
                    <a:srgbClr val="302B5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Mexico 5.9%</a:t>
              </a:r>
            </a:p>
          </p:txBody>
        </p:sp>
      </p:grpSp>
      <p:sp>
        <p:nvSpPr>
          <p:cNvPr id="45" name="Freeform 52">
            <a:extLst>
              <a:ext uri="{FF2B5EF4-FFF2-40B4-BE49-F238E27FC236}">
                <a16:creationId xmlns:a16="http://schemas.microsoft.com/office/drawing/2014/main" id="{BFE8DD0A-2646-9385-0AFB-793BF9C28D0E}"/>
              </a:ext>
            </a:extLst>
          </p:cNvPr>
          <p:cNvSpPr/>
          <p:nvPr/>
        </p:nvSpPr>
        <p:spPr>
          <a:xfrm>
            <a:off x="5977800" y="2395254"/>
            <a:ext cx="184683" cy="277000"/>
          </a:xfrm>
          <a:custGeom>
            <a:avLst/>
            <a:gdLst/>
            <a:ahLst/>
            <a:cxnLst/>
            <a:rect l="l" t="t" r="r" b="b"/>
            <a:pathLst>
              <a:path w="285431" h="426812">
                <a:moveTo>
                  <a:pt x="0" y="0"/>
                </a:moveTo>
                <a:lnTo>
                  <a:pt x="285431" y="0"/>
                </a:lnTo>
                <a:lnTo>
                  <a:pt x="285431" y="426813"/>
                </a:lnTo>
                <a:lnTo>
                  <a:pt x="0" y="42681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46" name="Group 46">
            <a:extLst>
              <a:ext uri="{FF2B5EF4-FFF2-40B4-BE49-F238E27FC236}">
                <a16:creationId xmlns:a16="http://schemas.microsoft.com/office/drawing/2014/main" id="{164AC5C7-B6B2-B837-9527-DA13B50A34E4}"/>
              </a:ext>
            </a:extLst>
          </p:cNvPr>
          <p:cNvGrpSpPr/>
          <p:nvPr/>
        </p:nvGrpSpPr>
        <p:grpSpPr>
          <a:xfrm>
            <a:off x="10762676" y="2516735"/>
            <a:ext cx="1290778" cy="273494"/>
            <a:chOff x="0" y="-19050"/>
            <a:chExt cx="1345976" cy="372740"/>
          </a:xfrm>
        </p:grpSpPr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AD339A49-E826-8B74-93CC-9262DBD12589}"/>
                </a:ext>
              </a:extLst>
            </p:cNvPr>
            <p:cNvSpPr/>
            <p:nvPr/>
          </p:nvSpPr>
          <p:spPr>
            <a:xfrm>
              <a:off x="0" y="0"/>
              <a:ext cx="1345976" cy="353690"/>
            </a:xfrm>
            <a:custGeom>
              <a:avLst/>
              <a:gdLst/>
              <a:ahLst/>
              <a:cxnLst/>
              <a:rect l="l" t="t" r="r" b="b"/>
              <a:pathLst>
                <a:path w="1345976" h="353690">
                  <a:moveTo>
                    <a:pt x="145353" y="0"/>
                  </a:moveTo>
                  <a:lnTo>
                    <a:pt x="1200624" y="0"/>
                  </a:lnTo>
                  <a:cubicBezTo>
                    <a:pt x="1239173" y="0"/>
                    <a:pt x="1276145" y="15314"/>
                    <a:pt x="1303403" y="42573"/>
                  </a:cubicBezTo>
                  <a:cubicBezTo>
                    <a:pt x="1330662" y="69832"/>
                    <a:pt x="1345976" y="106803"/>
                    <a:pt x="1345976" y="145353"/>
                  </a:cubicBezTo>
                  <a:lnTo>
                    <a:pt x="1345976" y="208337"/>
                  </a:lnTo>
                  <a:cubicBezTo>
                    <a:pt x="1345976" y="246887"/>
                    <a:pt x="1330662" y="283858"/>
                    <a:pt x="1303403" y="311117"/>
                  </a:cubicBezTo>
                  <a:cubicBezTo>
                    <a:pt x="1276145" y="338376"/>
                    <a:pt x="1239173" y="353690"/>
                    <a:pt x="1200624" y="353690"/>
                  </a:cubicBezTo>
                  <a:lnTo>
                    <a:pt x="145353" y="353690"/>
                  </a:lnTo>
                  <a:cubicBezTo>
                    <a:pt x="65077" y="353690"/>
                    <a:pt x="0" y="288613"/>
                    <a:pt x="0" y="208337"/>
                  </a:cubicBezTo>
                  <a:lnTo>
                    <a:pt x="0" y="145353"/>
                  </a:lnTo>
                  <a:cubicBezTo>
                    <a:pt x="0" y="65077"/>
                    <a:pt x="65077" y="0"/>
                    <a:pt x="145353" y="0"/>
                  </a:cubicBezTo>
                  <a:close/>
                </a:path>
              </a:pathLst>
            </a:custGeom>
            <a:solidFill>
              <a:srgbClr val="A1EEEC"/>
            </a:solidFill>
            <a:ln w="9525" cap="rnd">
              <a:solidFill>
                <a:srgbClr val="302B5F"/>
              </a:solidFill>
              <a:prstDash val="solid"/>
              <a:round/>
            </a:ln>
          </p:spPr>
        </p:sp>
        <p:sp>
          <p:nvSpPr>
            <p:cNvPr id="48" name="TextBox 48">
              <a:extLst>
                <a:ext uri="{FF2B5EF4-FFF2-40B4-BE49-F238E27FC236}">
                  <a16:creationId xmlns:a16="http://schemas.microsoft.com/office/drawing/2014/main" id="{CB2555DB-EA16-B7B5-B5D8-E03C2E1E2D35}"/>
                </a:ext>
              </a:extLst>
            </p:cNvPr>
            <p:cNvSpPr txBox="1"/>
            <p:nvPr/>
          </p:nvSpPr>
          <p:spPr>
            <a:xfrm>
              <a:off x="0" y="-19050"/>
              <a:ext cx="1345976" cy="372740"/>
            </a:xfrm>
            <a:prstGeom prst="rect">
              <a:avLst/>
            </a:prstGeom>
          </p:spPr>
          <p:txBody>
            <a:bodyPr lIns="30528" tIns="30528" rIns="30528" bIns="30528" rtlCol="0" anchor="ctr"/>
            <a:lstStyle/>
            <a:p>
              <a:pPr algn="ctr">
                <a:lnSpc>
                  <a:spcPts val="1623"/>
                </a:lnSpc>
              </a:pPr>
              <a:r>
                <a:rPr lang="en-US" sz="1399" b="1" dirty="0">
                  <a:solidFill>
                    <a:srgbClr val="302B5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Japan 4.8%</a:t>
              </a:r>
            </a:p>
          </p:txBody>
        </p:sp>
      </p:grpSp>
      <p:sp>
        <p:nvSpPr>
          <p:cNvPr id="49" name="Freeform 52">
            <a:extLst>
              <a:ext uri="{FF2B5EF4-FFF2-40B4-BE49-F238E27FC236}">
                <a16:creationId xmlns:a16="http://schemas.microsoft.com/office/drawing/2014/main" id="{ACF99FE3-CA62-8BEA-E1F1-06538138CED2}"/>
              </a:ext>
            </a:extLst>
          </p:cNvPr>
          <p:cNvSpPr/>
          <p:nvPr/>
        </p:nvSpPr>
        <p:spPr>
          <a:xfrm>
            <a:off x="10986654" y="2182324"/>
            <a:ext cx="184683" cy="277000"/>
          </a:xfrm>
          <a:custGeom>
            <a:avLst/>
            <a:gdLst/>
            <a:ahLst/>
            <a:cxnLst/>
            <a:rect l="l" t="t" r="r" b="b"/>
            <a:pathLst>
              <a:path w="285431" h="426812">
                <a:moveTo>
                  <a:pt x="0" y="0"/>
                </a:moveTo>
                <a:lnTo>
                  <a:pt x="285431" y="0"/>
                </a:lnTo>
                <a:lnTo>
                  <a:pt x="285431" y="426813"/>
                </a:lnTo>
                <a:lnTo>
                  <a:pt x="0" y="42681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0" name="Freeform 52">
            <a:extLst>
              <a:ext uri="{FF2B5EF4-FFF2-40B4-BE49-F238E27FC236}">
                <a16:creationId xmlns:a16="http://schemas.microsoft.com/office/drawing/2014/main" id="{8428E982-44F8-996D-508F-3F98EC92E7E4}"/>
              </a:ext>
            </a:extLst>
          </p:cNvPr>
          <p:cNvSpPr/>
          <p:nvPr/>
        </p:nvSpPr>
        <p:spPr>
          <a:xfrm>
            <a:off x="6815363" y="3021456"/>
            <a:ext cx="184683" cy="277000"/>
          </a:xfrm>
          <a:custGeom>
            <a:avLst/>
            <a:gdLst/>
            <a:ahLst/>
            <a:cxnLst/>
            <a:rect l="l" t="t" r="r" b="b"/>
            <a:pathLst>
              <a:path w="285431" h="426812">
                <a:moveTo>
                  <a:pt x="0" y="0"/>
                </a:moveTo>
                <a:lnTo>
                  <a:pt x="285431" y="0"/>
                </a:lnTo>
                <a:lnTo>
                  <a:pt x="285431" y="426813"/>
                </a:lnTo>
                <a:lnTo>
                  <a:pt x="0" y="42681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PA" dirty="0"/>
          </a:p>
        </p:txBody>
      </p:sp>
      <p:grpSp>
        <p:nvGrpSpPr>
          <p:cNvPr id="51" name="Group 37">
            <a:extLst>
              <a:ext uri="{FF2B5EF4-FFF2-40B4-BE49-F238E27FC236}">
                <a16:creationId xmlns:a16="http://schemas.microsoft.com/office/drawing/2014/main" id="{29D686F8-6F78-900F-DB15-AC585E510E1A}"/>
              </a:ext>
            </a:extLst>
          </p:cNvPr>
          <p:cNvGrpSpPr/>
          <p:nvPr/>
        </p:nvGrpSpPr>
        <p:grpSpPr>
          <a:xfrm>
            <a:off x="7474911" y="2298795"/>
            <a:ext cx="1503377" cy="277000"/>
            <a:chOff x="0" y="0"/>
            <a:chExt cx="1664530" cy="353690"/>
          </a:xfrm>
        </p:grpSpPr>
        <p:sp>
          <p:nvSpPr>
            <p:cNvPr id="52" name="Freeform 38">
              <a:extLst>
                <a:ext uri="{FF2B5EF4-FFF2-40B4-BE49-F238E27FC236}">
                  <a16:creationId xmlns:a16="http://schemas.microsoft.com/office/drawing/2014/main" id="{84F66081-5D50-9910-979A-2810247DC2B7}"/>
                </a:ext>
              </a:extLst>
            </p:cNvPr>
            <p:cNvSpPr/>
            <p:nvPr/>
          </p:nvSpPr>
          <p:spPr>
            <a:xfrm>
              <a:off x="0" y="0"/>
              <a:ext cx="1664530" cy="353690"/>
            </a:xfrm>
            <a:custGeom>
              <a:avLst/>
              <a:gdLst/>
              <a:ahLst/>
              <a:cxnLst/>
              <a:rect l="l" t="t" r="r" b="b"/>
              <a:pathLst>
                <a:path w="1664530" h="353690">
                  <a:moveTo>
                    <a:pt x="117535" y="0"/>
                  </a:moveTo>
                  <a:lnTo>
                    <a:pt x="1546994" y="0"/>
                  </a:lnTo>
                  <a:cubicBezTo>
                    <a:pt x="1611907" y="0"/>
                    <a:pt x="1664530" y="52622"/>
                    <a:pt x="1664530" y="117535"/>
                  </a:cubicBezTo>
                  <a:lnTo>
                    <a:pt x="1664530" y="236154"/>
                  </a:lnTo>
                  <a:cubicBezTo>
                    <a:pt x="1664530" y="267327"/>
                    <a:pt x="1652147" y="297222"/>
                    <a:pt x="1630105" y="319264"/>
                  </a:cubicBezTo>
                  <a:cubicBezTo>
                    <a:pt x="1608062" y="341307"/>
                    <a:pt x="1578167" y="353690"/>
                    <a:pt x="1546994" y="353690"/>
                  </a:cubicBezTo>
                  <a:lnTo>
                    <a:pt x="117535" y="353690"/>
                  </a:lnTo>
                  <a:cubicBezTo>
                    <a:pt x="86363" y="353690"/>
                    <a:pt x="56468" y="341307"/>
                    <a:pt x="34425" y="319264"/>
                  </a:cubicBezTo>
                  <a:cubicBezTo>
                    <a:pt x="12383" y="297222"/>
                    <a:pt x="0" y="267327"/>
                    <a:pt x="0" y="236154"/>
                  </a:cubicBezTo>
                  <a:lnTo>
                    <a:pt x="0" y="117535"/>
                  </a:lnTo>
                  <a:cubicBezTo>
                    <a:pt x="0" y="86363"/>
                    <a:pt x="12383" y="56468"/>
                    <a:pt x="34425" y="34425"/>
                  </a:cubicBezTo>
                  <a:cubicBezTo>
                    <a:pt x="56468" y="12383"/>
                    <a:pt x="86363" y="0"/>
                    <a:pt x="117535" y="0"/>
                  </a:cubicBezTo>
                  <a:close/>
                </a:path>
              </a:pathLst>
            </a:custGeom>
            <a:solidFill>
              <a:srgbClr val="FFFFFF"/>
            </a:solidFill>
            <a:ln w="9525" cap="rnd">
              <a:solidFill>
                <a:srgbClr val="302B5F"/>
              </a:solidFill>
              <a:prstDash val="solid"/>
              <a:round/>
            </a:ln>
          </p:spPr>
        </p:sp>
        <p:sp>
          <p:nvSpPr>
            <p:cNvPr id="53" name="TextBox 39">
              <a:extLst>
                <a:ext uri="{FF2B5EF4-FFF2-40B4-BE49-F238E27FC236}">
                  <a16:creationId xmlns:a16="http://schemas.microsoft.com/office/drawing/2014/main" id="{A453B763-8B63-C67B-8988-384C629BCA22}"/>
                </a:ext>
              </a:extLst>
            </p:cNvPr>
            <p:cNvSpPr txBox="1"/>
            <p:nvPr/>
          </p:nvSpPr>
          <p:spPr>
            <a:xfrm>
              <a:off x="0" y="-19050"/>
              <a:ext cx="1664530" cy="372740"/>
            </a:xfrm>
            <a:prstGeom prst="rect">
              <a:avLst/>
            </a:prstGeom>
          </p:spPr>
          <p:txBody>
            <a:bodyPr lIns="30528" tIns="30528" rIns="30528" bIns="30528" rtlCol="0" anchor="ctr"/>
            <a:lstStyle/>
            <a:p>
              <a:pPr algn="ctr">
                <a:lnSpc>
                  <a:spcPts val="1623"/>
                </a:lnSpc>
              </a:pPr>
              <a:r>
                <a:rPr lang="en-US" sz="1399" b="1" dirty="0">
                  <a:solidFill>
                    <a:srgbClr val="302B5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Spain 3.4%</a:t>
              </a:r>
            </a:p>
          </p:txBody>
        </p:sp>
      </p:grpSp>
      <p:grpSp>
        <p:nvGrpSpPr>
          <p:cNvPr id="58" name="Group 43">
            <a:extLst>
              <a:ext uri="{FF2B5EF4-FFF2-40B4-BE49-F238E27FC236}">
                <a16:creationId xmlns:a16="http://schemas.microsoft.com/office/drawing/2014/main" id="{E5899487-2628-186A-7D20-436290CD95EB}"/>
              </a:ext>
            </a:extLst>
          </p:cNvPr>
          <p:cNvGrpSpPr/>
          <p:nvPr/>
        </p:nvGrpSpPr>
        <p:grpSpPr>
          <a:xfrm>
            <a:off x="5251969" y="2119650"/>
            <a:ext cx="1503375" cy="269691"/>
            <a:chOff x="0" y="0"/>
            <a:chExt cx="1345976" cy="353690"/>
          </a:xfrm>
        </p:grpSpPr>
        <p:sp>
          <p:nvSpPr>
            <p:cNvPr id="59" name="Freeform 44">
              <a:extLst>
                <a:ext uri="{FF2B5EF4-FFF2-40B4-BE49-F238E27FC236}">
                  <a16:creationId xmlns:a16="http://schemas.microsoft.com/office/drawing/2014/main" id="{45EB884D-3B8B-40FE-188C-E6612C8692DD}"/>
                </a:ext>
              </a:extLst>
            </p:cNvPr>
            <p:cNvSpPr/>
            <p:nvPr/>
          </p:nvSpPr>
          <p:spPr>
            <a:xfrm>
              <a:off x="0" y="0"/>
              <a:ext cx="1345976" cy="353690"/>
            </a:xfrm>
            <a:custGeom>
              <a:avLst/>
              <a:gdLst/>
              <a:ahLst/>
              <a:cxnLst/>
              <a:rect l="l" t="t" r="r" b="b"/>
              <a:pathLst>
                <a:path w="1345976" h="353690">
                  <a:moveTo>
                    <a:pt x="145353" y="0"/>
                  </a:moveTo>
                  <a:lnTo>
                    <a:pt x="1200624" y="0"/>
                  </a:lnTo>
                  <a:cubicBezTo>
                    <a:pt x="1239173" y="0"/>
                    <a:pt x="1276145" y="15314"/>
                    <a:pt x="1303403" y="42573"/>
                  </a:cubicBezTo>
                  <a:cubicBezTo>
                    <a:pt x="1330662" y="69832"/>
                    <a:pt x="1345976" y="106803"/>
                    <a:pt x="1345976" y="145353"/>
                  </a:cubicBezTo>
                  <a:lnTo>
                    <a:pt x="1345976" y="208337"/>
                  </a:lnTo>
                  <a:cubicBezTo>
                    <a:pt x="1345976" y="246887"/>
                    <a:pt x="1330662" y="283858"/>
                    <a:pt x="1303403" y="311117"/>
                  </a:cubicBezTo>
                  <a:cubicBezTo>
                    <a:pt x="1276145" y="338376"/>
                    <a:pt x="1239173" y="353690"/>
                    <a:pt x="1200624" y="353690"/>
                  </a:cubicBezTo>
                  <a:lnTo>
                    <a:pt x="145353" y="353690"/>
                  </a:lnTo>
                  <a:cubicBezTo>
                    <a:pt x="65077" y="353690"/>
                    <a:pt x="0" y="288613"/>
                    <a:pt x="0" y="208337"/>
                  </a:cubicBezTo>
                  <a:lnTo>
                    <a:pt x="0" y="145353"/>
                  </a:lnTo>
                  <a:cubicBezTo>
                    <a:pt x="0" y="65077"/>
                    <a:pt x="65077" y="0"/>
                    <a:pt x="145353" y="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9525" cap="rnd">
              <a:solidFill>
                <a:srgbClr val="302B5F"/>
              </a:solidFill>
              <a:prstDash val="solid"/>
              <a:round/>
            </a:ln>
          </p:spPr>
        </p:sp>
        <p:sp>
          <p:nvSpPr>
            <p:cNvPr id="60" name="TextBox 45">
              <a:extLst>
                <a:ext uri="{FF2B5EF4-FFF2-40B4-BE49-F238E27FC236}">
                  <a16:creationId xmlns:a16="http://schemas.microsoft.com/office/drawing/2014/main" id="{B2E7C383-2AB2-B5F2-1B2B-3FFC563593EB}"/>
                </a:ext>
              </a:extLst>
            </p:cNvPr>
            <p:cNvSpPr txBox="1"/>
            <p:nvPr/>
          </p:nvSpPr>
          <p:spPr>
            <a:xfrm>
              <a:off x="0" y="-19050"/>
              <a:ext cx="1345976" cy="372740"/>
            </a:xfrm>
            <a:prstGeom prst="rect">
              <a:avLst/>
            </a:prstGeom>
          </p:spPr>
          <p:txBody>
            <a:bodyPr lIns="30528" tIns="30528" rIns="30528" bIns="30528" rtlCol="0" anchor="ctr"/>
            <a:lstStyle/>
            <a:p>
              <a:pPr algn="ctr">
                <a:lnSpc>
                  <a:spcPts val="1623"/>
                </a:lnSpc>
              </a:pPr>
              <a:r>
                <a:rPr lang="en-US" sz="1399" b="1" dirty="0">
                  <a:solidFill>
                    <a:srgbClr val="302B5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USA 25.8%</a:t>
              </a:r>
            </a:p>
          </p:txBody>
        </p:sp>
      </p:grpSp>
      <p:sp>
        <p:nvSpPr>
          <p:cNvPr id="61" name="Freeform 52">
            <a:extLst>
              <a:ext uri="{FF2B5EF4-FFF2-40B4-BE49-F238E27FC236}">
                <a16:creationId xmlns:a16="http://schemas.microsoft.com/office/drawing/2014/main" id="{90652A56-4AD5-8E52-9BB5-04A96FBE62EE}"/>
              </a:ext>
            </a:extLst>
          </p:cNvPr>
          <p:cNvSpPr/>
          <p:nvPr/>
        </p:nvSpPr>
        <p:spPr>
          <a:xfrm>
            <a:off x="8136185" y="1970232"/>
            <a:ext cx="184683" cy="277000"/>
          </a:xfrm>
          <a:custGeom>
            <a:avLst/>
            <a:gdLst/>
            <a:ahLst/>
            <a:cxnLst/>
            <a:rect l="l" t="t" r="r" b="b"/>
            <a:pathLst>
              <a:path w="285431" h="426812">
                <a:moveTo>
                  <a:pt x="0" y="0"/>
                </a:moveTo>
                <a:lnTo>
                  <a:pt x="285431" y="0"/>
                </a:lnTo>
                <a:lnTo>
                  <a:pt x="285431" y="426813"/>
                </a:lnTo>
                <a:lnTo>
                  <a:pt x="0" y="42681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37" name="Group 5">
            <a:extLst>
              <a:ext uri="{FF2B5EF4-FFF2-40B4-BE49-F238E27FC236}">
                <a16:creationId xmlns:a16="http://schemas.microsoft.com/office/drawing/2014/main" id="{32C4C77C-A911-DEBB-BB97-C836C0F70306}"/>
              </a:ext>
            </a:extLst>
          </p:cNvPr>
          <p:cNvGrpSpPr/>
          <p:nvPr/>
        </p:nvGrpSpPr>
        <p:grpSpPr>
          <a:xfrm>
            <a:off x="53259" y="1837114"/>
            <a:ext cx="1529133" cy="2041442"/>
            <a:chOff x="0" y="0"/>
            <a:chExt cx="1345976" cy="1258835"/>
          </a:xfrm>
        </p:grpSpPr>
        <p:sp>
          <p:nvSpPr>
            <p:cNvPr id="138" name="Freeform 6">
              <a:extLst>
                <a:ext uri="{FF2B5EF4-FFF2-40B4-BE49-F238E27FC236}">
                  <a16:creationId xmlns:a16="http://schemas.microsoft.com/office/drawing/2014/main" id="{56C61623-6381-562D-DE3B-7D1D21BF0EDA}"/>
                </a:ext>
              </a:extLst>
            </p:cNvPr>
            <p:cNvSpPr/>
            <p:nvPr/>
          </p:nvSpPr>
          <p:spPr>
            <a:xfrm>
              <a:off x="0" y="0"/>
              <a:ext cx="1345976" cy="1258835"/>
            </a:xfrm>
            <a:custGeom>
              <a:avLst/>
              <a:gdLst/>
              <a:ahLst/>
              <a:cxnLst/>
              <a:rect l="l" t="t" r="r" b="b"/>
              <a:pathLst>
                <a:path w="1345976" h="1258835">
                  <a:moveTo>
                    <a:pt x="94333" y="0"/>
                  </a:moveTo>
                  <a:lnTo>
                    <a:pt x="1251644" y="0"/>
                  </a:lnTo>
                  <a:cubicBezTo>
                    <a:pt x="1303742" y="0"/>
                    <a:pt x="1345976" y="42234"/>
                    <a:pt x="1345976" y="94333"/>
                  </a:cubicBezTo>
                  <a:lnTo>
                    <a:pt x="1345976" y="1164503"/>
                  </a:lnTo>
                  <a:cubicBezTo>
                    <a:pt x="1345976" y="1216601"/>
                    <a:pt x="1303742" y="1258835"/>
                    <a:pt x="1251644" y="1258835"/>
                  </a:cubicBezTo>
                  <a:lnTo>
                    <a:pt x="94333" y="1258835"/>
                  </a:lnTo>
                  <a:cubicBezTo>
                    <a:pt x="42234" y="1258835"/>
                    <a:pt x="0" y="1216601"/>
                    <a:pt x="0" y="1164503"/>
                  </a:cubicBezTo>
                  <a:lnTo>
                    <a:pt x="0" y="94333"/>
                  </a:lnTo>
                  <a:cubicBezTo>
                    <a:pt x="0" y="42234"/>
                    <a:pt x="42234" y="0"/>
                    <a:pt x="94333" y="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9525" cap="rnd">
              <a:solidFill>
                <a:srgbClr val="302B5F"/>
              </a:solidFill>
              <a:prstDash val="solid"/>
              <a:round/>
            </a:ln>
          </p:spPr>
        </p:sp>
        <p:sp>
          <p:nvSpPr>
            <p:cNvPr id="139" name="TextBox 7">
              <a:extLst>
                <a:ext uri="{FF2B5EF4-FFF2-40B4-BE49-F238E27FC236}">
                  <a16:creationId xmlns:a16="http://schemas.microsoft.com/office/drawing/2014/main" id="{B360F003-EF9B-2AA6-C936-7456FF9892EE}"/>
                </a:ext>
              </a:extLst>
            </p:cNvPr>
            <p:cNvSpPr txBox="1"/>
            <p:nvPr/>
          </p:nvSpPr>
          <p:spPr>
            <a:xfrm>
              <a:off x="0" y="-19050"/>
              <a:ext cx="1345976" cy="1277885"/>
            </a:xfrm>
            <a:prstGeom prst="rect">
              <a:avLst/>
            </a:prstGeom>
          </p:spPr>
          <p:txBody>
            <a:bodyPr lIns="30528" tIns="30528" rIns="30528" bIns="30528" rtlCol="0" anchor="ctr"/>
            <a:lstStyle/>
            <a:p>
              <a:pPr algn="ctr">
                <a:lnSpc>
                  <a:spcPts val="2319"/>
                </a:lnSpc>
              </a:pPr>
              <a:endParaRPr/>
            </a:p>
          </p:txBody>
        </p:sp>
      </p:grpSp>
      <p:sp>
        <p:nvSpPr>
          <p:cNvPr id="140" name="AutoShape 8">
            <a:extLst>
              <a:ext uri="{FF2B5EF4-FFF2-40B4-BE49-F238E27FC236}">
                <a16:creationId xmlns:a16="http://schemas.microsoft.com/office/drawing/2014/main" id="{44C659C7-8B1D-A7FB-3CE5-1135757A47A6}"/>
              </a:ext>
            </a:extLst>
          </p:cNvPr>
          <p:cNvSpPr/>
          <p:nvPr/>
        </p:nvSpPr>
        <p:spPr>
          <a:xfrm flipV="1">
            <a:off x="200142" y="1450397"/>
            <a:ext cx="4896312" cy="19379"/>
          </a:xfrm>
          <a:prstGeom prst="line">
            <a:avLst/>
          </a:prstGeom>
          <a:ln w="19050" cap="flat">
            <a:solidFill>
              <a:srgbClr val="302B5F"/>
            </a:solidFill>
            <a:prstDash val="solid"/>
            <a:headEnd type="oval" w="lg" len="lg"/>
            <a:tailEnd type="triangle" w="lg" len="med"/>
          </a:ln>
        </p:spPr>
      </p:sp>
      <p:grpSp>
        <p:nvGrpSpPr>
          <p:cNvPr id="141" name="Group 9">
            <a:extLst>
              <a:ext uri="{FF2B5EF4-FFF2-40B4-BE49-F238E27FC236}">
                <a16:creationId xmlns:a16="http://schemas.microsoft.com/office/drawing/2014/main" id="{7C1CFE8E-1CA0-71C5-BF76-B831DE3D1EF9}"/>
              </a:ext>
            </a:extLst>
          </p:cNvPr>
          <p:cNvGrpSpPr/>
          <p:nvPr/>
        </p:nvGrpSpPr>
        <p:grpSpPr>
          <a:xfrm rot="5400000">
            <a:off x="501062" y="1051710"/>
            <a:ext cx="626881" cy="708477"/>
            <a:chOff x="0" y="0"/>
            <a:chExt cx="812800" cy="812800"/>
          </a:xfrm>
        </p:grpSpPr>
        <p:sp>
          <p:nvSpPr>
            <p:cNvPr id="142" name="Freeform 10">
              <a:extLst>
                <a:ext uri="{FF2B5EF4-FFF2-40B4-BE49-F238E27FC236}">
                  <a16:creationId xmlns:a16="http://schemas.microsoft.com/office/drawing/2014/main" id="{A0C66E1A-8759-6FF4-B88C-EF09D625277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9525" cap="sq">
              <a:solidFill>
                <a:srgbClr val="302B5F"/>
              </a:solidFill>
              <a:prstDash val="solid"/>
              <a:miter/>
            </a:ln>
          </p:spPr>
        </p:sp>
        <p:sp>
          <p:nvSpPr>
            <p:cNvPr id="143" name="TextBox 11">
              <a:extLst>
                <a:ext uri="{FF2B5EF4-FFF2-40B4-BE49-F238E27FC236}">
                  <a16:creationId xmlns:a16="http://schemas.microsoft.com/office/drawing/2014/main" id="{C148C371-C2B9-DC39-57F0-DBA9A997D5AC}"/>
                </a:ext>
              </a:extLst>
            </p:cNvPr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7" name="Group 15">
            <a:extLst>
              <a:ext uri="{FF2B5EF4-FFF2-40B4-BE49-F238E27FC236}">
                <a16:creationId xmlns:a16="http://schemas.microsoft.com/office/drawing/2014/main" id="{2473B641-6AB8-D5CC-7CA6-BEB984CB23E8}"/>
              </a:ext>
            </a:extLst>
          </p:cNvPr>
          <p:cNvGrpSpPr/>
          <p:nvPr/>
        </p:nvGrpSpPr>
        <p:grpSpPr>
          <a:xfrm>
            <a:off x="1632999" y="1801792"/>
            <a:ext cx="1624439" cy="2060821"/>
            <a:chOff x="0" y="-19050"/>
            <a:chExt cx="1345976" cy="1277885"/>
          </a:xfrm>
        </p:grpSpPr>
        <p:sp>
          <p:nvSpPr>
            <p:cNvPr id="148" name="Freeform 16">
              <a:extLst>
                <a:ext uri="{FF2B5EF4-FFF2-40B4-BE49-F238E27FC236}">
                  <a16:creationId xmlns:a16="http://schemas.microsoft.com/office/drawing/2014/main" id="{FC7242A9-5DB1-185D-7F50-5890E5563AC5}"/>
                </a:ext>
              </a:extLst>
            </p:cNvPr>
            <p:cNvSpPr/>
            <p:nvPr/>
          </p:nvSpPr>
          <p:spPr>
            <a:xfrm>
              <a:off x="1" y="0"/>
              <a:ext cx="1297340" cy="1258835"/>
            </a:xfrm>
            <a:custGeom>
              <a:avLst/>
              <a:gdLst/>
              <a:ahLst/>
              <a:cxnLst/>
              <a:rect l="l" t="t" r="r" b="b"/>
              <a:pathLst>
                <a:path w="1345976" h="1258835">
                  <a:moveTo>
                    <a:pt x="94333" y="0"/>
                  </a:moveTo>
                  <a:lnTo>
                    <a:pt x="1251644" y="0"/>
                  </a:lnTo>
                  <a:cubicBezTo>
                    <a:pt x="1303742" y="0"/>
                    <a:pt x="1345976" y="42234"/>
                    <a:pt x="1345976" y="94333"/>
                  </a:cubicBezTo>
                  <a:lnTo>
                    <a:pt x="1345976" y="1164503"/>
                  </a:lnTo>
                  <a:cubicBezTo>
                    <a:pt x="1345976" y="1216601"/>
                    <a:pt x="1303742" y="1258835"/>
                    <a:pt x="1251644" y="1258835"/>
                  </a:cubicBezTo>
                  <a:lnTo>
                    <a:pt x="94333" y="1258835"/>
                  </a:lnTo>
                  <a:cubicBezTo>
                    <a:pt x="42234" y="1258835"/>
                    <a:pt x="0" y="1216601"/>
                    <a:pt x="0" y="1164503"/>
                  </a:cubicBezTo>
                  <a:lnTo>
                    <a:pt x="0" y="94333"/>
                  </a:lnTo>
                  <a:cubicBezTo>
                    <a:pt x="0" y="42234"/>
                    <a:pt x="42234" y="0"/>
                    <a:pt x="94333" y="0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 cap="rnd">
              <a:solidFill>
                <a:srgbClr val="302B5F"/>
              </a:solidFill>
              <a:prstDash val="solid"/>
              <a:round/>
            </a:ln>
          </p:spPr>
        </p:sp>
        <p:sp>
          <p:nvSpPr>
            <p:cNvPr id="149" name="TextBox 17">
              <a:extLst>
                <a:ext uri="{FF2B5EF4-FFF2-40B4-BE49-F238E27FC236}">
                  <a16:creationId xmlns:a16="http://schemas.microsoft.com/office/drawing/2014/main" id="{852F440D-2877-AF7B-F635-FB3B798EC48E}"/>
                </a:ext>
              </a:extLst>
            </p:cNvPr>
            <p:cNvSpPr txBox="1"/>
            <p:nvPr/>
          </p:nvSpPr>
          <p:spPr>
            <a:xfrm>
              <a:off x="0" y="-19050"/>
              <a:ext cx="1345976" cy="1277885"/>
            </a:xfrm>
            <a:prstGeom prst="rect">
              <a:avLst/>
            </a:prstGeom>
          </p:spPr>
          <p:txBody>
            <a:bodyPr lIns="30528" tIns="30528" rIns="30528" bIns="30528" rtlCol="0" anchor="ctr"/>
            <a:lstStyle/>
            <a:p>
              <a:pPr algn="ctr">
                <a:lnSpc>
                  <a:spcPts val="2319"/>
                </a:lnSpc>
              </a:pPr>
              <a:endParaRPr/>
            </a:p>
          </p:txBody>
        </p:sp>
      </p:grpSp>
      <p:grpSp>
        <p:nvGrpSpPr>
          <p:cNvPr id="150" name="Group 18">
            <a:extLst>
              <a:ext uri="{FF2B5EF4-FFF2-40B4-BE49-F238E27FC236}">
                <a16:creationId xmlns:a16="http://schemas.microsoft.com/office/drawing/2014/main" id="{9F3E4A4B-33D1-56BF-0D51-493740D3401C}"/>
              </a:ext>
            </a:extLst>
          </p:cNvPr>
          <p:cNvGrpSpPr/>
          <p:nvPr/>
        </p:nvGrpSpPr>
        <p:grpSpPr>
          <a:xfrm rot="5400000">
            <a:off x="1986673" y="1039710"/>
            <a:ext cx="630620" cy="755494"/>
            <a:chOff x="0" y="0"/>
            <a:chExt cx="812800" cy="812800"/>
          </a:xfrm>
        </p:grpSpPr>
        <p:sp>
          <p:nvSpPr>
            <p:cNvPr id="151" name="Freeform 19">
              <a:extLst>
                <a:ext uri="{FF2B5EF4-FFF2-40B4-BE49-F238E27FC236}">
                  <a16:creationId xmlns:a16="http://schemas.microsoft.com/office/drawing/2014/main" id="{ECA7F9DE-A41F-285D-C240-2E82087F63D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 cap="sq">
              <a:solidFill>
                <a:srgbClr val="302B5F"/>
              </a:solidFill>
              <a:prstDash val="solid"/>
              <a:miter/>
            </a:ln>
          </p:spPr>
        </p:sp>
        <p:sp>
          <p:nvSpPr>
            <p:cNvPr id="152" name="TextBox 20">
              <a:extLst>
                <a:ext uri="{FF2B5EF4-FFF2-40B4-BE49-F238E27FC236}">
                  <a16:creationId xmlns:a16="http://schemas.microsoft.com/office/drawing/2014/main" id="{E05B5FAF-0A1F-185A-48C2-E92CDE9972A2}"/>
                </a:ext>
              </a:extLst>
            </p:cNvPr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6" name="Group 24">
            <a:extLst>
              <a:ext uri="{FF2B5EF4-FFF2-40B4-BE49-F238E27FC236}">
                <a16:creationId xmlns:a16="http://schemas.microsoft.com/office/drawing/2014/main" id="{8CC71661-C2B2-7377-88E5-710C2604982B}"/>
              </a:ext>
            </a:extLst>
          </p:cNvPr>
          <p:cNvGrpSpPr/>
          <p:nvPr/>
        </p:nvGrpSpPr>
        <p:grpSpPr>
          <a:xfrm>
            <a:off x="3249347" y="1831879"/>
            <a:ext cx="1620552" cy="2007178"/>
            <a:chOff x="0" y="0"/>
            <a:chExt cx="1345976" cy="1258835"/>
          </a:xfrm>
        </p:grpSpPr>
        <p:sp>
          <p:nvSpPr>
            <p:cNvPr id="157" name="Freeform 25">
              <a:extLst>
                <a:ext uri="{FF2B5EF4-FFF2-40B4-BE49-F238E27FC236}">
                  <a16:creationId xmlns:a16="http://schemas.microsoft.com/office/drawing/2014/main" id="{4E4D23F1-600B-AF87-E1E6-61154EF88319}"/>
                </a:ext>
              </a:extLst>
            </p:cNvPr>
            <p:cNvSpPr/>
            <p:nvPr/>
          </p:nvSpPr>
          <p:spPr>
            <a:xfrm>
              <a:off x="0" y="0"/>
              <a:ext cx="1345976" cy="1258835"/>
            </a:xfrm>
            <a:custGeom>
              <a:avLst/>
              <a:gdLst/>
              <a:ahLst/>
              <a:cxnLst/>
              <a:rect l="l" t="t" r="r" b="b"/>
              <a:pathLst>
                <a:path w="1345976" h="1258835">
                  <a:moveTo>
                    <a:pt x="94333" y="0"/>
                  </a:moveTo>
                  <a:lnTo>
                    <a:pt x="1251644" y="0"/>
                  </a:lnTo>
                  <a:cubicBezTo>
                    <a:pt x="1303742" y="0"/>
                    <a:pt x="1345976" y="42234"/>
                    <a:pt x="1345976" y="94333"/>
                  </a:cubicBezTo>
                  <a:lnTo>
                    <a:pt x="1345976" y="1164503"/>
                  </a:lnTo>
                  <a:cubicBezTo>
                    <a:pt x="1345976" y="1216601"/>
                    <a:pt x="1303742" y="1258835"/>
                    <a:pt x="1251644" y="1258835"/>
                  </a:cubicBezTo>
                  <a:lnTo>
                    <a:pt x="94333" y="1258835"/>
                  </a:lnTo>
                  <a:cubicBezTo>
                    <a:pt x="42234" y="1258835"/>
                    <a:pt x="0" y="1216601"/>
                    <a:pt x="0" y="1164503"/>
                  </a:cubicBezTo>
                  <a:lnTo>
                    <a:pt x="0" y="94333"/>
                  </a:lnTo>
                  <a:cubicBezTo>
                    <a:pt x="0" y="42234"/>
                    <a:pt x="42234" y="0"/>
                    <a:pt x="94333" y="0"/>
                  </a:cubicBezTo>
                  <a:close/>
                </a:path>
              </a:pathLst>
            </a:custGeom>
            <a:solidFill>
              <a:srgbClr val="C8E7B2"/>
            </a:solidFill>
            <a:ln w="9525" cap="rnd">
              <a:solidFill>
                <a:srgbClr val="302B5F"/>
              </a:solidFill>
              <a:prstDash val="solid"/>
              <a:round/>
            </a:ln>
          </p:spPr>
        </p:sp>
        <p:sp>
          <p:nvSpPr>
            <p:cNvPr id="158" name="TextBox 26">
              <a:extLst>
                <a:ext uri="{FF2B5EF4-FFF2-40B4-BE49-F238E27FC236}">
                  <a16:creationId xmlns:a16="http://schemas.microsoft.com/office/drawing/2014/main" id="{6429A593-B540-6792-2BB5-F553C6E1F327}"/>
                </a:ext>
              </a:extLst>
            </p:cNvPr>
            <p:cNvSpPr txBox="1"/>
            <p:nvPr/>
          </p:nvSpPr>
          <p:spPr>
            <a:xfrm>
              <a:off x="0" y="-19050"/>
              <a:ext cx="1345976" cy="1277885"/>
            </a:xfrm>
            <a:prstGeom prst="rect">
              <a:avLst/>
            </a:prstGeom>
          </p:spPr>
          <p:txBody>
            <a:bodyPr lIns="30528" tIns="30528" rIns="30528" bIns="30528" rtlCol="0" anchor="ctr"/>
            <a:lstStyle/>
            <a:p>
              <a:pPr algn="ctr">
                <a:lnSpc>
                  <a:spcPts val="2319"/>
                </a:lnSpc>
              </a:pPr>
              <a:endParaRPr/>
            </a:p>
          </p:txBody>
        </p:sp>
      </p:grpSp>
      <p:grpSp>
        <p:nvGrpSpPr>
          <p:cNvPr id="159" name="Group 27">
            <a:extLst>
              <a:ext uri="{FF2B5EF4-FFF2-40B4-BE49-F238E27FC236}">
                <a16:creationId xmlns:a16="http://schemas.microsoft.com/office/drawing/2014/main" id="{9F7D34C8-CDEF-E441-1442-104CA4FF67CB}"/>
              </a:ext>
            </a:extLst>
          </p:cNvPr>
          <p:cNvGrpSpPr/>
          <p:nvPr/>
        </p:nvGrpSpPr>
        <p:grpSpPr>
          <a:xfrm rot="5400000">
            <a:off x="3656690" y="1107946"/>
            <a:ext cx="630620" cy="708477"/>
            <a:chOff x="0" y="0"/>
            <a:chExt cx="812800" cy="812800"/>
          </a:xfrm>
        </p:grpSpPr>
        <p:sp>
          <p:nvSpPr>
            <p:cNvPr id="160" name="Freeform 28">
              <a:extLst>
                <a:ext uri="{FF2B5EF4-FFF2-40B4-BE49-F238E27FC236}">
                  <a16:creationId xmlns:a16="http://schemas.microsoft.com/office/drawing/2014/main" id="{71809549-B0BA-B800-E656-112051F2D13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8E7B2"/>
            </a:solidFill>
            <a:ln w="9525" cap="sq">
              <a:solidFill>
                <a:srgbClr val="302B5F"/>
              </a:solidFill>
              <a:prstDash val="solid"/>
              <a:miter/>
            </a:ln>
          </p:spPr>
        </p:sp>
        <p:sp>
          <p:nvSpPr>
            <p:cNvPr id="161" name="TextBox 29">
              <a:extLst>
                <a:ext uri="{FF2B5EF4-FFF2-40B4-BE49-F238E27FC236}">
                  <a16:creationId xmlns:a16="http://schemas.microsoft.com/office/drawing/2014/main" id="{89D885D4-A41F-F648-3C57-EDB1B4B110F3}"/>
                </a:ext>
              </a:extLst>
            </p:cNvPr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2" name="TextBox 30">
            <a:extLst>
              <a:ext uri="{FF2B5EF4-FFF2-40B4-BE49-F238E27FC236}">
                <a16:creationId xmlns:a16="http://schemas.microsoft.com/office/drawing/2014/main" id="{A06D87D1-E84D-AC6C-1779-28DB4BCC293D}"/>
              </a:ext>
            </a:extLst>
          </p:cNvPr>
          <p:cNvSpPr txBox="1"/>
          <p:nvPr/>
        </p:nvSpPr>
        <p:spPr>
          <a:xfrm>
            <a:off x="99300" y="1908979"/>
            <a:ext cx="1483091" cy="21488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401"/>
              </a:lnSpc>
            </a:pPr>
            <a:r>
              <a:rPr lang="es-PA" sz="1000" dirty="0">
                <a:latin typeface="Montserrat" panose="00000500000000000000" pitchFamily="2" charset="0"/>
              </a:rPr>
              <a:t>(US</a:t>
            </a:r>
            <a:r>
              <a:rPr lang="es-PA" altLang="zh-TW" sz="1000" dirty="0">
                <a:latin typeface="Montserrat" panose="00000500000000000000" pitchFamily="2" charset="0"/>
              </a:rPr>
              <a:t>A</a:t>
            </a:r>
            <a:r>
              <a:rPr lang="es-PA" sz="1000" dirty="0">
                <a:latin typeface="Montserrat" panose="00000500000000000000" pitchFamily="2" charset="0"/>
              </a:rPr>
              <a:t> → Panama)</a:t>
            </a:r>
            <a:r>
              <a:rPr lang="en-US" sz="1000" dirty="0">
                <a:latin typeface="Montserrat" panose="00000500000000000000" pitchFamily="2" charset="0"/>
              </a:rPr>
              <a:t> </a:t>
            </a:r>
          </a:p>
          <a:p>
            <a:pPr algn="l">
              <a:lnSpc>
                <a:spcPts val="1401"/>
              </a:lnSpc>
            </a:pPr>
            <a:r>
              <a:rPr lang="en-US" sz="1000" dirty="0">
                <a:latin typeface="Montserrat" panose="00000500000000000000" pitchFamily="2" charset="0"/>
              </a:rPr>
              <a:t>Mineral fuels and refined petroleum(largest supplier of energy),</a:t>
            </a:r>
          </a:p>
          <a:p>
            <a:pPr algn="l">
              <a:lnSpc>
                <a:spcPts val="1401"/>
              </a:lnSpc>
            </a:pPr>
            <a:r>
              <a:rPr lang="en-US" sz="1000" dirty="0">
                <a:latin typeface="Montserrat" panose="00000500000000000000" pitchFamily="2" charset="0"/>
              </a:rPr>
              <a:t>Machinery,  Pharma and Vehicles</a:t>
            </a:r>
          </a:p>
          <a:p>
            <a:pPr algn="l">
              <a:lnSpc>
                <a:spcPts val="1401"/>
              </a:lnSpc>
            </a:pPr>
            <a:endParaRPr lang="en-US" sz="1000" dirty="0">
              <a:latin typeface="Montserrat" panose="00000500000000000000" pitchFamily="2" charset="0"/>
            </a:endParaRPr>
          </a:p>
          <a:p>
            <a:pPr algn="l">
              <a:lnSpc>
                <a:spcPts val="1401"/>
              </a:lnSpc>
            </a:pPr>
            <a:r>
              <a:rPr lang="es-PA" sz="1000" dirty="0">
                <a:latin typeface="Montserrat" panose="00000500000000000000" pitchFamily="2" charset="0"/>
              </a:rPr>
              <a:t>(PA → Panama)</a:t>
            </a:r>
          </a:p>
          <a:p>
            <a:pPr algn="l">
              <a:lnSpc>
                <a:spcPts val="1401"/>
              </a:lnSpc>
            </a:pPr>
            <a:r>
              <a:rPr lang="en-US" sz="1000" dirty="0">
                <a:latin typeface="Montserrat" panose="00000500000000000000" pitchFamily="2" charset="0"/>
              </a:rPr>
              <a:t>Seafood, Sugar, Agricultural products.</a:t>
            </a:r>
          </a:p>
          <a:p>
            <a:pPr algn="l">
              <a:lnSpc>
                <a:spcPts val="1401"/>
              </a:lnSpc>
            </a:pPr>
            <a:endParaRPr lang="en-US" sz="1094" dirty="0">
              <a:solidFill>
                <a:srgbClr val="302B5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4" name="TextBox 32">
            <a:extLst>
              <a:ext uri="{FF2B5EF4-FFF2-40B4-BE49-F238E27FC236}">
                <a16:creationId xmlns:a16="http://schemas.microsoft.com/office/drawing/2014/main" id="{C102B2B7-B329-5CA8-1417-2474B06FABCD}"/>
              </a:ext>
            </a:extLst>
          </p:cNvPr>
          <p:cNvSpPr txBox="1"/>
          <p:nvPr/>
        </p:nvSpPr>
        <p:spPr>
          <a:xfrm>
            <a:off x="1687105" y="1908979"/>
            <a:ext cx="1508136" cy="17888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401"/>
              </a:lnSpc>
            </a:pPr>
            <a:r>
              <a:rPr lang="es-PA" sz="1100" dirty="0">
                <a:latin typeface="Montserrat" panose="00000500000000000000" pitchFamily="2" charset="0"/>
              </a:rPr>
              <a:t>(China → Panama)</a:t>
            </a:r>
            <a:r>
              <a:rPr lang="en-US" sz="1100" dirty="0">
                <a:latin typeface="Montserrat" panose="00000500000000000000" pitchFamily="2" charset="0"/>
              </a:rPr>
              <a:t> </a:t>
            </a:r>
          </a:p>
          <a:p>
            <a:pPr algn="l">
              <a:lnSpc>
                <a:spcPts val="1401"/>
              </a:lnSpc>
            </a:pPr>
            <a:r>
              <a:rPr lang="en-US" sz="1100" dirty="0">
                <a:latin typeface="Montserrat" panose="00000500000000000000" pitchFamily="2" charset="0"/>
              </a:rPr>
              <a:t>Electronics, Machinery, Steel, Plastic, Consumer goods, Textile.</a:t>
            </a:r>
          </a:p>
          <a:p>
            <a:pPr algn="l">
              <a:lnSpc>
                <a:spcPts val="1401"/>
              </a:lnSpc>
            </a:pPr>
            <a:endParaRPr lang="en-US" sz="1100" dirty="0">
              <a:latin typeface="Montserrat" panose="00000500000000000000" pitchFamily="2" charset="0"/>
            </a:endParaRPr>
          </a:p>
          <a:p>
            <a:pPr algn="l">
              <a:lnSpc>
                <a:spcPts val="1401"/>
              </a:lnSpc>
            </a:pPr>
            <a:r>
              <a:rPr lang="es-MX" sz="1100" dirty="0">
                <a:latin typeface="Montserrat" panose="00000500000000000000" pitchFamily="2" charset="0"/>
              </a:rPr>
              <a:t>China goods dominate containerized cargo volumen.</a:t>
            </a:r>
            <a:endParaRPr lang="en-US" sz="1094" dirty="0">
              <a:solidFill>
                <a:srgbClr val="302B5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6" name="TextBox 34">
            <a:extLst>
              <a:ext uri="{FF2B5EF4-FFF2-40B4-BE49-F238E27FC236}">
                <a16:creationId xmlns:a16="http://schemas.microsoft.com/office/drawing/2014/main" id="{ADFBC11A-9D81-B046-BDD1-14D0B8D6B1C9}"/>
              </a:ext>
            </a:extLst>
          </p:cNvPr>
          <p:cNvSpPr txBox="1"/>
          <p:nvPr/>
        </p:nvSpPr>
        <p:spPr>
          <a:xfrm>
            <a:off x="3295328" y="1913849"/>
            <a:ext cx="1614528" cy="17871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401"/>
              </a:lnSpc>
            </a:pPr>
            <a:r>
              <a:rPr lang="es-PA" sz="1050" dirty="0">
                <a:latin typeface="Montserrat" panose="00000500000000000000" pitchFamily="2" charset="0"/>
              </a:rPr>
              <a:t>Mexico → Panama)</a:t>
            </a:r>
          </a:p>
          <a:p>
            <a:pPr algn="l">
              <a:lnSpc>
                <a:spcPts val="1401"/>
              </a:lnSpc>
            </a:pPr>
            <a:r>
              <a:rPr lang="es-PA" sz="1050" dirty="0">
                <a:solidFill>
                  <a:srgbClr val="302B5F"/>
                </a:solidFill>
                <a:latin typeface="Montserrat" panose="00000500000000000000" pitchFamily="2" charset="0"/>
                <a:ea typeface="Poppins"/>
                <a:cs typeface="Poppins"/>
                <a:sym typeface="Poppins"/>
              </a:rPr>
              <a:t>Food, Beverages, Construction materials, Household appliances.</a:t>
            </a:r>
          </a:p>
          <a:p>
            <a:pPr algn="l">
              <a:lnSpc>
                <a:spcPts val="1401"/>
              </a:lnSpc>
            </a:pPr>
            <a:endParaRPr lang="es-PA" sz="1050" dirty="0">
              <a:solidFill>
                <a:srgbClr val="302B5F"/>
              </a:solidFill>
              <a:latin typeface="Montserrat" panose="00000500000000000000" pitchFamily="2" charset="0"/>
              <a:ea typeface="Poppins"/>
              <a:cs typeface="Poppins"/>
              <a:sym typeface="Poppins"/>
            </a:endParaRPr>
          </a:p>
          <a:p>
            <a:pPr algn="l">
              <a:lnSpc>
                <a:spcPts val="1401"/>
              </a:lnSpc>
            </a:pPr>
            <a:r>
              <a:rPr lang="es-PA" sz="1050" dirty="0">
                <a:solidFill>
                  <a:srgbClr val="302B5F"/>
                </a:solidFill>
                <a:latin typeface="Montserrat" panose="00000500000000000000" pitchFamily="2" charset="0"/>
                <a:ea typeface="Poppins"/>
                <a:cs typeface="Poppins"/>
                <a:sym typeface="Poppins"/>
              </a:rPr>
              <a:t>Mexico is the major supplier of manufactured consumer goods and food products.</a:t>
            </a:r>
            <a:endParaRPr lang="en-US" sz="1094" dirty="0">
              <a:solidFill>
                <a:srgbClr val="302B5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71" name="Group 60">
            <a:extLst>
              <a:ext uri="{FF2B5EF4-FFF2-40B4-BE49-F238E27FC236}">
                <a16:creationId xmlns:a16="http://schemas.microsoft.com/office/drawing/2014/main" id="{B44C606D-462B-26A3-263C-9F1906C5CB4C}"/>
              </a:ext>
            </a:extLst>
          </p:cNvPr>
          <p:cNvGrpSpPr/>
          <p:nvPr/>
        </p:nvGrpSpPr>
        <p:grpSpPr>
          <a:xfrm>
            <a:off x="72749" y="4630646"/>
            <a:ext cx="1477779" cy="2048385"/>
            <a:chOff x="0" y="0"/>
            <a:chExt cx="1345976" cy="1258835"/>
          </a:xfrm>
        </p:grpSpPr>
        <p:sp>
          <p:nvSpPr>
            <p:cNvPr id="172" name="Freeform 61">
              <a:extLst>
                <a:ext uri="{FF2B5EF4-FFF2-40B4-BE49-F238E27FC236}">
                  <a16:creationId xmlns:a16="http://schemas.microsoft.com/office/drawing/2014/main" id="{E0F958AB-4E5D-C4CB-657C-D56129C997DB}"/>
                </a:ext>
              </a:extLst>
            </p:cNvPr>
            <p:cNvSpPr/>
            <p:nvPr/>
          </p:nvSpPr>
          <p:spPr>
            <a:xfrm>
              <a:off x="0" y="0"/>
              <a:ext cx="1345976" cy="1258835"/>
            </a:xfrm>
            <a:custGeom>
              <a:avLst/>
              <a:gdLst/>
              <a:ahLst/>
              <a:cxnLst/>
              <a:rect l="l" t="t" r="r" b="b"/>
              <a:pathLst>
                <a:path w="1345976" h="1258835">
                  <a:moveTo>
                    <a:pt x="94333" y="0"/>
                  </a:moveTo>
                  <a:lnTo>
                    <a:pt x="1251644" y="0"/>
                  </a:lnTo>
                  <a:cubicBezTo>
                    <a:pt x="1303742" y="0"/>
                    <a:pt x="1345976" y="42234"/>
                    <a:pt x="1345976" y="94333"/>
                  </a:cubicBezTo>
                  <a:lnTo>
                    <a:pt x="1345976" y="1164503"/>
                  </a:lnTo>
                  <a:cubicBezTo>
                    <a:pt x="1345976" y="1216601"/>
                    <a:pt x="1303742" y="1258835"/>
                    <a:pt x="1251644" y="1258835"/>
                  </a:cubicBezTo>
                  <a:lnTo>
                    <a:pt x="94333" y="1258835"/>
                  </a:lnTo>
                  <a:cubicBezTo>
                    <a:pt x="42234" y="1258835"/>
                    <a:pt x="0" y="1216601"/>
                    <a:pt x="0" y="1164503"/>
                  </a:cubicBezTo>
                  <a:lnTo>
                    <a:pt x="0" y="94333"/>
                  </a:lnTo>
                  <a:cubicBezTo>
                    <a:pt x="0" y="42234"/>
                    <a:pt x="42234" y="0"/>
                    <a:pt x="94333" y="0"/>
                  </a:cubicBezTo>
                  <a:close/>
                </a:path>
              </a:pathLst>
            </a:custGeom>
            <a:solidFill>
              <a:srgbClr val="A1EEEC"/>
            </a:solidFill>
            <a:ln w="9525" cap="rnd">
              <a:solidFill>
                <a:srgbClr val="302B5F"/>
              </a:solidFill>
              <a:prstDash val="solid"/>
              <a:round/>
            </a:ln>
          </p:spPr>
        </p:sp>
        <p:sp>
          <p:nvSpPr>
            <p:cNvPr id="173" name="TextBox 62">
              <a:extLst>
                <a:ext uri="{FF2B5EF4-FFF2-40B4-BE49-F238E27FC236}">
                  <a16:creationId xmlns:a16="http://schemas.microsoft.com/office/drawing/2014/main" id="{439CA9E9-3EFD-5F9C-2114-B07AF7B033A3}"/>
                </a:ext>
              </a:extLst>
            </p:cNvPr>
            <p:cNvSpPr txBox="1"/>
            <p:nvPr/>
          </p:nvSpPr>
          <p:spPr>
            <a:xfrm>
              <a:off x="0" y="-19050"/>
              <a:ext cx="1345976" cy="1277885"/>
            </a:xfrm>
            <a:prstGeom prst="rect">
              <a:avLst/>
            </a:prstGeom>
          </p:spPr>
          <p:txBody>
            <a:bodyPr lIns="30528" tIns="30528" rIns="30528" bIns="30528" rtlCol="0" anchor="ctr"/>
            <a:lstStyle/>
            <a:p>
              <a:pPr algn="ctr">
                <a:lnSpc>
                  <a:spcPts val="2319"/>
                </a:lnSpc>
              </a:pPr>
              <a:endParaRPr/>
            </a:p>
          </p:txBody>
        </p:sp>
      </p:grpSp>
      <p:sp>
        <p:nvSpPr>
          <p:cNvPr id="174" name="AutoShape 63">
            <a:extLst>
              <a:ext uri="{FF2B5EF4-FFF2-40B4-BE49-F238E27FC236}">
                <a16:creationId xmlns:a16="http://schemas.microsoft.com/office/drawing/2014/main" id="{BBC8A2D6-1B2D-5EBA-7B44-1730E3314854}"/>
              </a:ext>
            </a:extLst>
          </p:cNvPr>
          <p:cNvSpPr/>
          <p:nvPr/>
        </p:nvSpPr>
        <p:spPr>
          <a:xfrm flipV="1">
            <a:off x="100813" y="4244912"/>
            <a:ext cx="5086823" cy="19379"/>
          </a:xfrm>
          <a:prstGeom prst="line">
            <a:avLst/>
          </a:prstGeom>
          <a:ln w="19050" cap="flat">
            <a:solidFill>
              <a:srgbClr val="302B5F"/>
            </a:solidFill>
            <a:prstDash val="solid"/>
            <a:headEnd type="oval" w="lg" len="lg"/>
            <a:tailEnd type="triangle" w="lg" len="med"/>
          </a:ln>
        </p:spPr>
      </p:sp>
      <p:grpSp>
        <p:nvGrpSpPr>
          <p:cNvPr id="175" name="Group 64">
            <a:extLst>
              <a:ext uri="{FF2B5EF4-FFF2-40B4-BE49-F238E27FC236}">
                <a16:creationId xmlns:a16="http://schemas.microsoft.com/office/drawing/2014/main" id="{036A6217-7E1B-F3BB-6963-2C5C2CE2B85C}"/>
              </a:ext>
            </a:extLst>
          </p:cNvPr>
          <p:cNvGrpSpPr/>
          <p:nvPr/>
        </p:nvGrpSpPr>
        <p:grpSpPr>
          <a:xfrm rot="5400000">
            <a:off x="488221" y="3902342"/>
            <a:ext cx="659501" cy="708475"/>
            <a:chOff x="0" y="0"/>
            <a:chExt cx="812800" cy="812800"/>
          </a:xfrm>
        </p:grpSpPr>
        <p:sp>
          <p:nvSpPr>
            <p:cNvPr id="176" name="Freeform 65">
              <a:extLst>
                <a:ext uri="{FF2B5EF4-FFF2-40B4-BE49-F238E27FC236}">
                  <a16:creationId xmlns:a16="http://schemas.microsoft.com/office/drawing/2014/main" id="{CD045871-ABCB-CB38-7913-3466B82C7E0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1EEEC"/>
            </a:solidFill>
            <a:ln w="9525" cap="sq">
              <a:solidFill>
                <a:srgbClr val="302B5F"/>
              </a:solidFill>
              <a:prstDash val="solid"/>
              <a:miter/>
            </a:ln>
          </p:spPr>
        </p:sp>
        <p:sp>
          <p:nvSpPr>
            <p:cNvPr id="177" name="TextBox 66">
              <a:extLst>
                <a:ext uri="{FF2B5EF4-FFF2-40B4-BE49-F238E27FC236}">
                  <a16:creationId xmlns:a16="http://schemas.microsoft.com/office/drawing/2014/main" id="{886AE2D9-DAED-FF7A-04C0-4EF4AE71B276}"/>
                </a:ext>
              </a:extLst>
            </p:cNvPr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1" name="Group 70">
            <a:extLst>
              <a:ext uri="{FF2B5EF4-FFF2-40B4-BE49-F238E27FC236}">
                <a16:creationId xmlns:a16="http://schemas.microsoft.com/office/drawing/2014/main" id="{71FCC87C-75E9-54B2-383E-0CF81D036E94}"/>
              </a:ext>
            </a:extLst>
          </p:cNvPr>
          <p:cNvGrpSpPr/>
          <p:nvPr/>
        </p:nvGrpSpPr>
        <p:grpSpPr>
          <a:xfrm>
            <a:off x="1617931" y="4605254"/>
            <a:ext cx="1546817" cy="2092132"/>
            <a:chOff x="0" y="0"/>
            <a:chExt cx="1345976" cy="1258835"/>
          </a:xfrm>
        </p:grpSpPr>
        <p:sp>
          <p:nvSpPr>
            <p:cNvPr id="182" name="Freeform 71">
              <a:extLst>
                <a:ext uri="{FF2B5EF4-FFF2-40B4-BE49-F238E27FC236}">
                  <a16:creationId xmlns:a16="http://schemas.microsoft.com/office/drawing/2014/main" id="{D02808F5-A308-F81C-1DBB-9BB1540E8B4D}"/>
                </a:ext>
              </a:extLst>
            </p:cNvPr>
            <p:cNvSpPr/>
            <p:nvPr/>
          </p:nvSpPr>
          <p:spPr>
            <a:xfrm>
              <a:off x="0" y="0"/>
              <a:ext cx="1345976" cy="1258835"/>
            </a:xfrm>
            <a:custGeom>
              <a:avLst/>
              <a:gdLst/>
              <a:ahLst/>
              <a:cxnLst/>
              <a:rect l="l" t="t" r="r" b="b"/>
              <a:pathLst>
                <a:path w="1345976" h="1258835">
                  <a:moveTo>
                    <a:pt x="94333" y="0"/>
                  </a:moveTo>
                  <a:lnTo>
                    <a:pt x="1251644" y="0"/>
                  </a:lnTo>
                  <a:cubicBezTo>
                    <a:pt x="1303742" y="0"/>
                    <a:pt x="1345976" y="42234"/>
                    <a:pt x="1345976" y="94333"/>
                  </a:cubicBezTo>
                  <a:lnTo>
                    <a:pt x="1345976" y="1164503"/>
                  </a:lnTo>
                  <a:cubicBezTo>
                    <a:pt x="1345976" y="1216601"/>
                    <a:pt x="1303742" y="1258835"/>
                    <a:pt x="1251644" y="1258835"/>
                  </a:cubicBezTo>
                  <a:lnTo>
                    <a:pt x="94333" y="1258835"/>
                  </a:lnTo>
                  <a:cubicBezTo>
                    <a:pt x="42234" y="1258835"/>
                    <a:pt x="0" y="1216601"/>
                    <a:pt x="0" y="1164503"/>
                  </a:cubicBezTo>
                  <a:lnTo>
                    <a:pt x="0" y="94333"/>
                  </a:lnTo>
                  <a:cubicBezTo>
                    <a:pt x="0" y="42234"/>
                    <a:pt x="42234" y="0"/>
                    <a:pt x="94333" y="0"/>
                  </a:cubicBezTo>
                  <a:close/>
                </a:path>
              </a:pathLst>
            </a:custGeom>
            <a:solidFill>
              <a:srgbClr val="FFFFFF"/>
            </a:solidFill>
            <a:ln w="9525" cap="rnd">
              <a:solidFill>
                <a:srgbClr val="302B5F"/>
              </a:solidFill>
              <a:prstDash val="solid"/>
              <a:round/>
            </a:ln>
          </p:spPr>
        </p:sp>
        <p:sp>
          <p:nvSpPr>
            <p:cNvPr id="183" name="TextBox 72">
              <a:extLst>
                <a:ext uri="{FF2B5EF4-FFF2-40B4-BE49-F238E27FC236}">
                  <a16:creationId xmlns:a16="http://schemas.microsoft.com/office/drawing/2014/main" id="{AB7C85E1-FB86-E32E-4E30-A00CE3F83266}"/>
                </a:ext>
              </a:extLst>
            </p:cNvPr>
            <p:cNvSpPr txBox="1"/>
            <p:nvPr/>
          </p:nvSpPr>
          <p:spPr>
            <a:xfrm>
              <a:off x="0" y="-19050"/>
              <a:ext cx="1345976" cy="1277885"/>
            </a:xfrm>
            <a:prstGeom prst="rect">
              <a:avLst/>
            </a:prstGeom>
          </p:spPr>
          <p:txBody>
            <a:bodyPr lIns="30528" tIns="30528" rIns="30528" bIns="30528" rtlCol="0" anchor="ctr"/>
            <a:lstStyle/>
            <a:p>
              <a:pPr algn="ctr">
                <a:lnSpc>
                  <a:spcPts val="2319"/>
                </a:lnSpc>
              </a:pPr>
              <a:endParaRPr/>
            </a:p>
          </p:txBody>
        </p:sp>
      </p:grpSp>
      <p:grpSp>
        <p:nvGrpSpPr>
          <p:cNvPr id="184" name="Group 73">
            <a:extLst>
              <a:ext uri="{FF2B5EF4-FFF2-40B4-BE49-F238E27FC236}">
                <a16:creationId xmlns:a16="http://schemas.microsoft.com/office/drawing/2014/main" id="{2D140E1C-6767-903C-E435-5D1EC7AD1E9F}"/>
              </a:ext>
            </a:extLst>
          </p:cNvPr>
          <p:cNvGrpSpPr/>
          <p:nvPr/>
        </p:nvGrpSpPr>
        <p:grpSpPr>
          <a:xfrm rot="5400000">
            <a:off x="1995742" y="3894823"/>
            <a:ext cx="659500" cy="708475"/>
            <a:chOff x="0" y="0"/>
            <a:chExt cx="812800" cy="812800"/>
          </a:xfrm>
        </p:grpSpPr>
        <p:sp>
          <p:nvSpPr>
            <p:cNvPr id="185" name="Freeform 74">
              <a:extLst>
                <a:ext uri="{FF2B5EF4-FFF2-40B4-BE49-F238E27FC236}">
                  <a16:creationId xmlns:a16="http://schemas.microsoft.com/office/drawing/2014/main" id="{7A8F28A8-2197-C7F4-6915-F27FF35DC31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302B5F"/>
              </a:solidFill>
              <a:prstDash val="solid"/>
              <a:miter/>
            </a:ln>
          </p:spPr>
        </p:sp>
        <p:sp>
          <p:nvSpPr>
            <p:cNvPr id="186" name="TextBox 75">
              <a:extLst>
                <a:ext uri="{FF2B5EF4-FFF2-40B4-BE49-F238E27FC236}">
                  <a16:creationId xmlns:a16="http://schemas.microsoft.com/office/drawing/2014/main" id="{0C1006F9-0655-A37B-1D73-B1C3E211C0B3}"/>
                </a:ext>
              </a:extLst>
            </p:cNvPr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0" name="Group 79">
            <a:extLst>
              <a:ext uri="{FF2B5EF4-FFF2-40B4-BE49-F238E27FC236}">
                <a16:creationId xmlns:a16="http://schemas.microsoft.com/office/drawing/2014/main" id="{47FF128E-EDB0-6F54-CDFA-5382C1275409}"/>
              </a:ext>
            </a:extLst>
          </p:cNvPr>
          <p:cNvGrpSpPr/>
          <p:nvPr/>
        </p:nvGrpSpPr>
        <p:grpSpPr>
          <a:xfrm>
            <a:off x="3207492" y="4589424"/>
            <a:ext cx="1727113" cy="2123792"/>
            <a:chOff x="0" y="0"/>
            <a:chExt cx="1345976" cy="1258835"/>
          </a:xfrm>
        </p:grpSpPr>
        <p:sp>
          <p:nvSpPr>
            <p:cNvPr id="191" name="Freeform 80">
              <a:extLst>
                <a:ext uri="{FF2B5EF4-FFF2-40B4-BE49-F238E27FC236}">
                  <a16:creationId xmlns:a16="http://schemas.microsoft.com/office/drawing/2014/main" id="{BAD80574-0B71-2044-5C58-457B9FC830C6}"/>
                </a:ext>
              </a:extLst>
            </p:cNvPr>
            <p:cNvSpPr/>
            <p:nvPr/>
          </p:nvSpPr>
          <p:spPr>
            <a:xfrm>
              <a:off x="0" y="0"/>
              <a:ext cx="1345976" cy="1258835"/>
            </a:xfrm>
            <a:custGeom>
              <a:avLst/>
              <a:gdLst/>
              <a:ahLst/>
              <a:cxnLst/>
              <a:rect l="l" t="t" r="r" b="b"/>
              <a:pathLst>
                <a:path w="1345976" h="1258835">
                  <a:moveTo>
                    <a:pt x="94333" y="0"/>
                  </a:moveTo>
                  <a:lnTo>
                    <a:pt x="1251644" y="0"/>
                  </a:lnTo>
                  <a:cubicBezTo>
                    <a:pt x="1303742" y="0"/>
                    <a:pt x="1345976" y="42234"/>
                    <a:pt x="1345976" y="94333"/>
                  </a:cubicBezTo>
                  <a:lnTo>
                    <a:pt x="1345976" y="1164503"/>
                  </a:lnTo>
                  <a:cubicBezTo>
                    <a:pt x="1345976" y="1216601"/>
                    <a:pt x="1303742" y="1258835"/>
                    <a:pt x="1251644" y="1258835"/>
                  </a:cubicBezTo>
                  <a:lnTo>
                    <a:pt x="94333" y="1258835"/>
                  </a:lnTo>
                  <a:cubicBezTo>
                    <a:pt x="42234" y="1258835"/>
                    <a:pt x="0" y="1216601"/>
                    <a:pt x="0" y="1164503"/>
                  </a:cubicBezTo>
                  <a:lnTo>
                    <a:pt x="0" y="94333"/>
                  </a:lnTo>
                  <a:cubicBezTo>
                    <a:pt x="0" y="42234"/>
                    <a:pt x="42234" y="0"/>
                    <a:pt x="94333" y="0"/>
                  </a:cubicBezTo>
                  <a:close/>
                </a:path>
              </a:pathLst>
            </a:custGeom>
            <a:solidFill>
              <a:srgbClr val="8BBFD8"/>
            </a:solidFill>
            <a:ln w="9525" cap="rnd">
              <a:solidFill>
                <a:srgbClr val="302B5F"/>
              </a:solidFill>
              <a:prstDash val="solid"/>
              <a:round/>
            </a:ln>
          </p:spPr>
        </p:sp>
        <p:sp>
          <p:nvSpPr>
            <p:cNvPr id="192" name="TextBox 81">
              <a:extLst>
                <a:ext uri="{FF2B5EF4-FFF2-40B4-BE49-F238E27FC236}">
                  <a16:creationId xmlns:a16="http://schemas.microsoft.com/office/drawing/2014/main" id="{20E34BC9-1CA0-19E0-CB2E-CF677375642A}"/>
                </a:ext>
              </a:extLst>
            </p:cNvPr>
            <p:cNvSpPr txBox="1"/>
            <p:nvPr/>
          </p:nvSpPr>
          <p:spPr>
            <a:xfrm>
              <a:off x="0" y="-19050"/>
              <a:ext cx="1345976" cy="1277885"/>
            </a:xfrm>
            <a:prstGeom prst="rect">
              <a:avLst/>
            </a:prstGeom>
          </p:spPr>
          <p:txBody>
            <a:bodyPr lIns="30528" tIns="30528" rIns="30528" bIns="30528" rtlCol="0" anchor="ctr"/>
            <a:lstStyle/>
            <a:p>
              <a:pPr algn="ctr">
                <a:lnSpc>
                  <a:spcPts val="2319"/>
                </a:lnSpc>
              </a:pPr>
              <a:endParaRPr/>
            </a:p>
          </p:txBody>
        </p:sp>
      </p:grpSp>
      <p:grpSp>
        <p:nvGrpSpPr>
          <p:cNvPr id="193" name="Group 82">
            <a:extLst>
              <a:ext uri="{FF2B5EF4-FFF2-40B4-BE49-F238E27FC236}">
                <a16:creationId xmlns:a16="http://schemas.microsoft.com/office/drawing/2014/main" id="{E422A5DF-2424-C519-B075-7F2E44344582}"/>
              </a:ext>
            </a:extLst>
          </p:cNvPr>
          <p:cNvGrpSpPr/>
          <p:nvPr/>
        </p:nvGrpSpPr>
        <p:grpSpPr>
          <a:xfrm rot="5400000">
            <a:off x="3663446" y="3879700"/>
            <a:ext cx="659501" cy="708475"/>
            <a:chOff x="0" y="0"/>
            <a:chExt cx="812800" cy="812800"/>
          </a:xfrm>
        </p:grpSpPr>
        <p:sp>
          <p:nvSpPr>
            <p:cNvPr id="194" name="Freeform 83">
              <a:extLst>
                <a:ext uri="{FF2B5EF4-FFF2-40B4-BE49-F238E27FC236}">
                  <a16:creationId xmlns:a16="http://schemas.microsoft.com/office/drawing/2014/main" id="{BEE491F6-E495-3AF2-277C-718709822CA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BBFD8"/>
            </a:solidFill>
            <a:ln w="9525" cap="sq">
              <a:solidFill>
                <a:srgbClr val="302B5F"/>
              </a:solidFill>
              <a:prstDash val="solid"/>
              <a:miter/>
            </a:ln>
          </p:spPr>
        </p:sp>
        <p:sp>
          <p:nvSpPr>
            <p:cNvPr id="195" name="TextBox 84">
              <a:extLst>
                <a:ext uri="{FF2B5EF4-FFF2-40B4-BE49-F238E27FC236}">
                  <a16:creationId xmlns:a16="http://schemas.microsoft.com/office/drawing/2014/main" id="{23703BBF-BB6F-89CC-D69C-98F3AEB414A6}"/>
                </a:ext>
              </a:extLst>
            </p:cNvPr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202" name="Imagen 201">
            <a:extLst>
              <a:ext uri="{FF2B5EF4-FFF2-40B4-BE49-F238E27FC236}">
                <a16:creationId xmlns:a16="http://schemas.microsoft.com/office/drawing/2014/main" id="{95F8AECB-34FE-F55A-B7D0-6FFA3E819D9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4213" y="5049613"/>
            <a:ext cx="2067787" cy="1168076"/>
          </a:xfrm>
          <a:prstGeom prst="rect">
            <a:avLst/>
          </a:prstGeom>
        </p:spPr>
      </p:pic>
      <p:sp>
        <p:nvSpPr>
          <p:cNvPr id="203" name="CuadroTexto 202">
            <a:extLst>
              <a:ext uri="{FF2B5EF4-FFF2-40B4-BE49-F238E27FC236}">
                <a16:creationId xmlns:a16="http://schemas.microsoft.com/office/drawing/2014/main" id="{8A63EF18-3C36-F731-FBCA-F5AAA648B66B}"/>
              </a:ext>
            </a:extLst>
          </p:cNvPr>
          <p:cNvSpPr txBox="1"/>
          <p:nvPr/>
        </p:nvSpPr>
        <p:spPr>
          <a:xfrm>
            <a:off x="5037573" y="5701919"/>
            <a:ext cx="20579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Transshipment 89%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04" name="Google Shape;107;p14" descr="image.png">
            <a:extLst>
              <a:ext uri="{FF2B5EF4-FFF2-40B4-BE49-F238E27FC236}">
                <a16:creationId xmlns:a16="http://schemas.microsoft.com/office/drawing/2014/main" id="{DC0E3001-F562-70E9-4CDB-058CCFEC887F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886718" y="5156558"/>
            <a:ext cx="305943" cy="244896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CuadroTexto 204">
            <a:extLst>
              <a:ext uri="{FF2B5EF4-FFF2-40B4-BE49-F238E27FC236}">
                <a16:creationId xmlns:a16="http://schemas.microsoft.com/office/drawing/2014/main" id="{AFEDB01D-0CDA-51EB-34A2-C18497683DF6}"/>
              </a:ext>
            </a:extLst>
          </p:cNvPr>
          <p:cNvSpPr txBox="1"/>
          <p:nvPr/>
        </p:nvSpPr>
        <p:spPr>
          <a:xfrm>
            <a:off x="5037573" y="5932752"/>
            <a:ext cx="205356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200" b="1" dirty="0">
                <a:solidFill>
                  <a:schemeClr val="accent3">
                    <a:lumMod val="75000"/>
                  </a:schemeClr>
                </a:solidFill>
                <a:latin typeface="Montserrat" panose="00000500000000000000" pitchFamily="2" charset="0"/>
              </a:rPr>
              <a:t>Local IMP/EXP 11%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Montserrat" panose="00000500000000000000" pitchFamily="2" charset="0"/>
              <a:sym typeface="Arial"/>
            </a:endParaRPr>
          </a:p>
        </p:txBody>
      </p:sp>
      <p:pic>
        <p:nvPicPr>
          <p:cNvPr id="206" name="Imagen 205">
            <a:extLst>
              <a:ext uri="{FF2B5EF4-FFF2-40B4-BE49-F238E27FC236}">
                <a16:creationId xmlns:a16="http://schemas.microsoft.com/office/drawing/2014/main" id="{680A5C0B-1F4A-CFFA-4B66-0C8DA8557DC9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5386" y="5055787"/>
            <a:ext cx="2264207" cy="1168076"/>
          </a:xfrm>
          <a:prstGeom prst="rect">
            <a:avLst/>
          </a:prstGeom>
        </p:spPr>
      </p:pic>
      <p:pic>
        <p:nvPicPr>
          <p:cNvPr id="207" name="Google Shape;105;p14" descr="image.png">
            <a:extLst>
              <a:ext uri="{FF2B5EF4-FFF2-40B4-BE49-F238E27FC236}">
                <a16:creationId xmlns:a16="http://schemas.microsoft.com/office/drawing/2014/main" id="{A3DA3846-A06C-C3DB-5AEF-EB7803A1D81D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063242" y="5123673"/>
            <a:ext cx="381000" cy="249658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CuadroTexto 207">
            <a:extLst>
              <a:ext uri="{FF2B5EF4-FFF2-40B4-BE49-F238E27FC236}">
                <a16:creationId xmlns:a16="http://schemas.microsoft.com/office/drawing/2014/main" id="{4B57B4F8-2400-943C-64B2-C7932D6927BE}"/>
              </a:ext>
            </a:extLst>
          </p:cNvPr>
          <p:cNvSpPr txBox="1"/>
          <p:nvPr/>
        </p:nvSpPr>
        <p:spPr>
          <a:xfrm>
            <a:off x="7186506" y="5416714"/>
            <a:ext cx="23173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Total Cargo Gross Weight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en-US" b="1" dirty="0">
              <a:solidFill>
                <a:srgbClr val="263238"/>
              </a:solidFill>
              <a:latin typeface="Montserrat"/>
              <a:sym typeface="Montserrat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9" name="CuadroTexto 208">
            <a:extLst>
              <a:ext uri="{FF2B5EF4-FFF2-40B4-BE49-F238E27FC236}">
                <a16:creationId xmlns:a16="http://schemas.microsoft.com/office/drawing/2014/main" id="{D6125EE5-1B52-3410-564A-AA033472A0D0}"/>
              </a:ext>
            </a:extLst>
          </p:cNvPr>
          <p:cNvSpPr txBox="1"/>
          <p:nvPr/>
        </p:nvSpPr>
        <p:spPr>
          <a:xfrm>
            <a:off x="7276204" y="5750083"/>
            <a:ext cx="19524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Montserrat ExtraBold"/>
                <a:sym typeface="Montserrat ExtraBold"/>
              </a:rPr>
              <a:t>118 million TONS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10" name="Imagen 209">
            <a:extLst>
              <a:ext uri="{FF2B5EF4-FFF2-40B4-BE49-F238E27FC236}">
                <a16:creationId xmlns:a16="http://schemas.microsoft.com/office/drawing/2014/main" id="{F01D3891-D77A-CD68-6132-90CA781952FF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374" y="1261614"/>
            <a:ext cx="530868" cy="282745"/>
          </a:xfrm>
          <a:prstGeom prst="rect">
            <a:avLst/>
          </a:prstGeom>
        </p:spPr>
      </p:pic>
      <p:pic>
        <p:nvPicPr>
          <p:cNvPr id="211" name="Imagen 210">
            <a:extLst>
              <a:ext uri="{FF2B5EF4-FFF2-40B4-BE49-F238E27FC236}">
                <a16:creationId xmlns:a16="http://schemas.microsoft.com/office/drawing/2014/main" id="{DFB2D88A-818D-60B5-FF29-5C33F2BF2D78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4345" y="1230562"/>
            <a:ext cx="497129" cy="324202"/>
          </a:xfrm>
          <a:prstGeom prst="rect">
            <a:avLst/>
          </a:prstGeom>
        </p:spPr>
      </p:pic>
      <p:pic>
        <p:nvPicPr>
          <p:cNvPr id="214" name="Imagen 213">
            <a:extLst>
              <a:ext uri="{FF2B5EF4-FFF2-40B4-BE49-F238E27FC236}">
                <a16:creationId xmlns:a16="http://schemas.microsoft.com/office/drawing/2014/main" id="{B0B48D1E-2952-3634-87F7-918C988B64B6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0075" y="1314043"/>
            <a:ext cx="505640" cy="285042"/>
          </a:xfrm>
          <a:prstGeom prst="rect">
            <a:avLst/>
          </a:prstGeom>
        </p:spPr>
      </p:pic>
      <p:pic>
        <p:nvPicPr>
          <p:cNvPr id="215" name="Imagen 214">
            <a:extLst>
              <a:ext uri="{FF2B5EF4-FFF2-40B4-BE49-F238E27FC236}">
                <a16:creationId xmlns:a16="http://schemas.microsoft.com/office/drawing/2014/main" id="{7D12A5E9-7050-E533-DABF-96D6925CC6EC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0" y="4077043"/>
            <a:ext cx="492709" cy="327189"/>
          </a:xfrm>
          <a:prstGeom prst="rect">
            <a:avLst/>
          </a:prstGeom>
        </p:spPr>
      </p:pic>
      <p:pic>
        <p:nvPicPr>
          <p:cNvPr id="216" name="Imagen 215">
            <a:extLst>
              <a:ext uri="{FF2B5EF4-FFF2-40B4-BE49-F238E27FC236}">
                <a16:creationId xmlns:a16="http://schemas.microsoft.com/office/drawing/2014/main" id="{93DAA49E-D33F-AF65-FFDE-B0B5E55F2EB2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1305" y="4071556"/>
            <a:ext cx="483781" cy="320768"/>
          </a:xfrm>
          <a:prstGeom prst="rect">
            <a:avLst/>
          </a:prstGeom>
        </p:spPr>
      </p:pic>
      <p:pic>
        <p:nvPicPr>
          <p:cNvPr id="217" name="Imagen 216">
            <a:extLst>
              <a:ext uri="{FF2B5EF4-FFF2-40B4-BE49-F238E27FC236}">
                <a16:creationId xmlns:a16="http://schemas.microsoft.com/office/drawing/2014/main" id="{3E96619F-E85A-C0F2-D12F-E03EC0B6F4A6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8347" y="4091455"/>
            <a:ext cx="514289" cy="306914"/>
          </a:xfrm>
          <a:prstGeom prst="rect">
            <a:avLst/>
          </a:prstGeom>
        </p:spPr>
      </p:pic>
      <p:pic>
        <p:nvPicPr>
          <p:cNvPr id="218" name="Imagen 217">
            <a:extLst>
              <a:ext uri="{FF2B5EF4-FFF2-40B4-BE49-F238E27FC236}">
                <a16:creationId xmlns:a16="http://schemas.microsoft.com/office/drawing/2014/main" id="{5E8FF2D6-2BC5-A254-4D90-A2D2D5F964C3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7088" y="5055787"/>
            <a:ext cx="2506366" cy="1168076"/>
          </a:xfrm>
          <a:prstGeom prst="rect">
            <a:avLst/>
          </a:prstGeom>
        </p:spPr>
      </p:pic>
      <p:sp>
        <p:nvSpPr>
          <p:cNvPr id="219" name="TextBox 32">
            <a:extLst>
              <a:ext uri="{FF2B5EF4-FFF2-40B4-BE49-F238E27FC236}">
                <a16:creationId xmlns:a16="http://schemas.microsoft.com/office/drawing/2014/main" id="{2E827C1A-091D-BD6D-2DD2-3C6276D49F05}"/>
              </a:ext>
            </a:extLst>
          </p:cNvPr>
          <p:cNvSpPr txBox="1"/>
          <p:nvPr/>
        </p:nvSpPr>
        <p:spPr>
          <a:xfrm>
            <a:off x="109228" y="4677959"/>
            <a:ext cx="1472224" cy="17852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401"/>
              </a:lnSpc>
            </a:pPr>
            <a:r>
              <a:rPr lang="es-PA" sz="1100" dirty="0">
                <a:latin typeface="Montserrat" panose="00000500000000000000" pitchFamily="2" charset="0"/>
              </a:rPr>
              <a:t>(Japan → Panama)</a:t>
            </a:r>
            <a:r>
              <a:rPr lang="en-US" sz="1100" dirty="0">
                <a:latin typeface="Montserrat" panose="00000500000000000000" pitchFamily="2" charset="0"/>
              </a:rPr>
              <a:t> </a:t>
            </a:r>
          </a:p>
          <a:p>
            <a:pPr algn="l">
              <a:lnSpc>
                <a:spcPts val="1401"/>
              </a:lnSpc>
            </a:pPr>
            <a:r>
              <a:rPr lang="en-US" sz="1100" dirty="0">
                <a:latin typeface="Montserrat" panose="00000500000000000000" pitchFamily="2" charset="0"/>
              </a:rPr>
              <a:t>Vehicles, auto parts, Industrial machinery, Electronic components.</a:t>
            </a:r>
          </a:p>
          <a:p>
            <a:pPr algn="l">
              <a:lnSpc>
                <a:spcPts val="1401"/>
              </a:lnSpc>
            </a:pPr>
            <a:endParaRPr lang="en-US" sz="1100" dirty="0">
              <a:latin typeface="Montserrat" panose="00000500000000000000" pitchFamily="2" charset="0"/>
            </a:endParaRPr>
          </a:p>
          <a:p>
            <a:pPr algn="l">
              <a:lnSpc>
                <a:spcPts val="1401"/>
              </a:lnSpc>
            </a:pPr>
            <a:r>
              <a:rPr lang="es-PA" sz="1100" dirty="0">
                <a:latin typeface="Montserrat" panose="00000500000000000000" pitchFamily="2" charset="0"/>
              </a:rPr>
              <a:t>(PA → Japan)</a:t>
            </a:r>
          </a:p>
          <a:p>
            <a:pPr algn="l">
              <a:lnSpc>
                <a:spcPts val="1401"/>
              </a:lnSpc>
            </a:pPr>
            <a:r>
              <a:rPr lang="en-US" sz="1100" dirty="0">
                <a:latin typeface="Montserrat" panose="00000500000000000000" pitchFamily="2" charset="0"/>
              </a:rPr>
              <a:t>Cooper, Seafood, Coffee and Fruits.</a:t>
            </a:r>
          </a:p>
        </p:txBody>
      </p:sp>
      <p:sp>
        <p:nvSpPr>
          <p:cNvPr id="220" name="TextBox 32">
            <a:extLst>
              <a:ext uri="{FF2B5EF4-FFF2-40B4-BE49-F238E27FC236}">
                <a16:creationId xmlns:a16="http://schemas.microsoft.com/office/drawing/2014/main" id="{81E540ED-7031-98E6-7CDA-A381EAC3C690}"/>
              </a:ext>
            </a:extLst>
          </p:cNvPr>
          <p:cNvSpPr txBox="1"/>
          <p:nvPr/>
        </p:nvSpPr>
        <p:spPr>
          <a:xfrm>
            <a:off x="1661802" y="4645021"/>
            <a:ext cx="1508136" cy="19648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401"/>
              </a:lnSpc>
            </a:pPr>
            <a:r>
              <a:rPr lang="es-PA" sz="1100" dirty="0">
                <a:latin typeface="Montserrat" panose="00000500000000000000" pitchFamily="2" charset="0"/>
              </a:rPr>
              <a:t>(Spain → Panama)</a:t>
            </a:r>
            <a:r>
              <a:rPr lang="en-US" sz="1100" dirty="0">
                <a:latin typeface="Montserrat" panose="00000500000000000000" pitchFamily="2" charset="0"/>
              </a:rPr>
              <a:t> </a:t>
            </a:r>
          </a:p>
          <a:p>
            <a:pPr algn="l">
              <a:lnSpc>
                <a:spcPts val="1401"/>
              </a:lnSpc>
            </a:pPr>
            <a:r>
              <a:rPr lang="en-US" sz="1100" dirty="0">
                <a:latin typeface="Montserrat" panose="00000500000000000000" pitchFamily="2" charset="0"/>
              </a:rPr>
              <a:t>Pharmaceutical, Cosmetics, Machinery, Construction.</a:t>
            </a:r>
          </a:p>
          <a:p>
            <a:pPr algn="l">
              <a:lnSpc>
                <a:spcPts val="1401"/>
              </a:lnSpc>
            </a:pPr>
            <a:endParaRPr lang="en-US" sz="1100" dirty="0">
              <a:latin typeface="Montserrat" panose="00000500000000000000" pitchFamily="2" charset="0"/>
            </a:endParaRPr>
          </a:p>
          <a:p>
            <a:pPr algn="l">
              <a:lnSpc>
                <a:spcPts val="1401"/>
              </a:lnSpc>
            </a:pPr>
            <a:r>
              <a:rPr lang="en-US" sz="1100" dirty="0">
                <a:latin typeface="Montserrat" panose="00000500000000000000" pitchFamily="2" charset="0"/>
              </a:rPr>
              <a:t>Multinational companies are active in energy, construction, and port infrastructure.</a:t>
            </a:r>
          </a:p>
        </p:txBody>
      </p:sp>
      <p:sp>
        <p:nvSpPr>
          <p:cNvPr id="221" name="TextBox 32">
            <a:extLst>
              <a:ext uri="{FF2B5EF4-FFF2-40B4-BE49-F238E27FC236}">
                <a16:creationId xmlns:a16="http://schemas.microsoft.com/office/drawing/2014/main" id="{3ABE76BB-D67D-F587-DE9F-193888AA10E0}"/>
              </a:ext>
            </a:extLst>
          </p:cNvPr>
          <p:cNvSpPr txBox="1"/>
          <p:nvPr/>
        </p:nvSpPr>
        <p:spPr>
          <a:xfrm>
            <a:off x="3262582" y="4677959"/>
            <a:ext cx="1672663" cy="19648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401"/>
              </a:lnSpc>
            </a:pPr>
            <a:r>
              <a:rPr lang="es-PA" sz="1100" dirty="0">
                <a:latin typeface="Montserrat" panose="00000500000000000000" pitchFamily="2" charset="0"/>
              </a:rPr>
              <a:t>(Colombia → Panama)</a:t>
            </a:r>
            <a:r>
              <a:rPr lang="en-US" sz="1100" dirty="0">
                <a:latin typeface="Montserrat" panose="00000500000000000000" pitchFamily="2" charset="0"/>
              </a:rPr>
              <a:t> </a:t>
            </a:r>
          </a:p>
          <a:p>
            <a:pPr algn="l">
              <a:lnSpc>
                <a:spcPts val="1401"/>
              </a:lnSpc>
            </a:pPr>
            <a:r>
              <a:rPr lang="en-US" sz="1100" dirty="0">
                <a:latin typeface="Montserrat" panose="00000500000000000000" pitchFamily="2" charset="0"/>
              </a:rPr>
              <a:t>Plastic, Chemicals, Textile, Construction, Processed foods.</a:t>
            </a:r>
          </a:p>
          <a:p>
            <a:pPr algn="l">
              <a:lnSpc>
                <a:spcPts val="1401"/>
              </a:lnSpc>
            </a:pPr>
            <a:endParaRPr lang="en-US" sz="1100" dirty="0">
              <a:latin typeface="Montserrat" panose="00000500000000000000" pitchFamily="2" charset="0"/>
            </a:endParaRPr>
          </a:p>
          <a:p>
            <a:pPr algn="l">
              <a:lnSpc>
                <a:spcPts val="1401"/>
              </a:lnSpc>
            </a:pPr>
            <a:r>
              <a:rPr lang="en-US" sz="1100" dirty="0">
                <a:latin typeface="Montserrat" panose="00000500000000000000" pitchFamily="2" charset="0"/>
              </a:rPr>
              <a:t>Colombia is a key regional trading partner due to geographic proximity and strong commercial ties.</a:t>
            </a:r>
          </a:p>
        </p:txBody>
      </p:sp>
      <p:sp>
        <p:nvSpPr>
          <p:cNvPr id="222" name="CuadroTexto 221">
            <a:extLst>
              <a:ext uri="{FF2B5EF4-FFF2-40B4-BE49-F238E27FC236}">
                <a16:creationId xmlns:a16="http://schemas.microsoft.com/office/drawing/2014/main" id="{F2A083FB-DD9A-F43A-7813-7A4D9A1D75E3}"/>
              </a:ext>
            </a:extLst>
          </p:cNvPr>
          <p:cNvSpPr txBox="1"/>
          <p:nvPr/>
        </p:nvSpPr>
        <p:spPr>
          <a:xfrm>
            <a:off x="9820073" y="5416713"/>
            <a:ext cx="19171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Panama Canal Route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en-US" b="1" dirty="0">
              <a:solidFill>
                <a:srgbClr val="263238"/>
              </a:solidFill>
              <a:latin typeface="Montserrat"/>
              <a:sym typeface="Montserrat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3" name="CuadroTexto 222">
            <a:extLst>
              <a:ext uri="{FF2B5EF4-FFF2-40B4-BE49-F238E27FC236}">
                <a16:creationId xmlns:a16="http://schemas.microsoft.com/office/drawing/2014/main" id="{7F09ED7F-2D5D-EC77-11AF-842A7EF4A8A5}"/>
              </a:ext>
            </a:extLst>
          </p:cNvPr>
          <p:cNvSpPr txBox="1"/>
          <p:nvPr/>
        </p:nvSpPr>
        <p:spPr>
          <a:xfrm>
            <a:off x="9451716" y="5666554"/>
            <a:ext cx="26971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PA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Times New Roman" panose="02020603050405020304" pitchFamily="18" charset="0"/>
                <a:cs typeface="+mn-cs"/>
              </a:rPr>
              <a:t>~6% of global maritime trade passes through Panama Canal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Montserrat" panose="00000500000000000000" pitchFamily="2" charset="0"/>
              <a:sym typeface="Arial"/>
            </a:endParaRPr>
          </a:p>
        </p:txBody>
      </p:sp>
      <p:pic>
        <p:nvPicPr>
          <p:cNvPr id="224" name="Imagen 223">
            <a:extLst>
              <a:ext uri="{FF2B5EF4-FFF2-40B4-BE49-F238E27FC236}">
                <a16:creationId xmlns:a16="http://schemas.microsoft.com/office/drawing/2014/main" id="{FED01197-7894-9A34-C331-355A389EB502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2737" y="5135980"/>
            <a:ext cx="316258" cy="24493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1BEBFC6-52D5-0DE0-2519-3819876CD50A}"/>
              </a:ext>
            </a:extLst>
          </p:cNvPr>
          <p:cNvSpPr txBox="1"/>
          <p:nvPr/>
        </p:nvSpPr>
        <p:spPr>
          <a:xfrm>
            <a:off x="5131798" y="5445117"/>
            <a:ext cx="187142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Cargo Composition</a:t>
            </a:r>
          </a:p>
        </p:txBody>
      </p:sp>
    </p:spTree>
    <p:extLst>
      <p:ext uri="{BB962C8B-B14F-4D97-AF65-F5344CB8AC3E}">
        <p14:creationId xmlns:p14="http://schemas.microsoft.com/office/powerpoint/2010/main" val="4176477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84" y="-66292"/>
            <a:ext cx="12153900" cy="4063664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4"/>
          <p:cNvSpPr txBox="1"/>
          <p:nvPr/>
        </p:nvSpPr>
        <p:spPr>
          <a:xfrm>
            <a:off x="571500" y="381000"/>
            <a:ext cx="11601450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None/>
            </a:pPr>
            <a:r>
              <a:rPr lang="en-US" sz="3150" b="1">
                <a:solidFill>
                  <a:srgbClr val="004B24"/>
                </a:solidFill>
                <a:latin typeface="Montserrat"/>
                <a:sym typeface="Montserrat"/>
              </a:rPr>
              <a:t>TERMINAL OVERVIEW</a:t>
            </a:r>
            <a:endParaRPr lang="en-U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4"/>
          <p:cNvSpPr/>
          <p:nvPr/>
        </p:nvSpPr>
        <p:spPr>
          <a:xfrm>
            <a:off x="571500" y="971550"/>
            <a:ext cx="11049000" cy="28575"/>
          </a:xfrm>
          <a:prstGeom prst="rect">
            <a:avLst/>
          </a:prstGeom>
          <a:solidFill>
            <a:srgbClr val="009B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8BE2DCF-1221-826E-C776-76EF1A0026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3" name="Google Shape;95;p14">
            <a:extLst>
              <a:ext uri="{FF2B5EF4-FFF2-40B4-BE49-F238E27FC236}">
                <a16:creationId xmlns:a16="http://schemas.microsoft.com/office/drawing/2014/main" id="{26BBEA10-63C4-E252-7C5D-E3B99D9108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9651618"/>
              </p:ext>
            </p:extLst>
          </p:nvPr>
        </p:nvGraphicFramePr>
        <p:xfrm>
          <a:off x="40090" y="1070014"/>
          <a:ext cx="7452190" cy="2249524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2197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34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89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619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cap="none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Roboto SemiBold"/>
                          <a:sym typeface="Roboto SemiBold"/>
                        </a:rPr>
                        <a:t>Main Panama Terminal 2025</a:t>
                      </a:r>
                      <a:endParaRPr sz="1200" b="1" dirty="0">
                        <a:latin typeface="Montserrat" panose="00000500000000000000" pitchFamily="2" charset="0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cap="none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Roboto SemiBold"/>
                          <a:cs typeface="Roboto SemiBold"/>
                          <a:sym typeface="Roboto SemiBold"/>
                        </a:rPr>
                        <a:t>Quantity (TEUs)</a:t>
                      </a:r>
                      <a:endParaRPr sz="1200" b="1" dirty="0">
                        <a:latin typeface="Montserrat" panose="00000500000000000000" pitchFamily="2" charset="0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cap="none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Roboto SemiBold"/>
                          <a:cs typeface="Roboto SemiBold"/>
                          <a:sym typeface="Roboto SemiBold"/>
                        </a:rPr>
                        <a:t>Growth %</a:t>
                      </a:r>
                      <a:endParaRPr sz="1200" b="1" dirty="0">
                        <a:latin typeface="Montserrat" panose="00000500000000000000" pitchFamily="2" charset="0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49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cap="none" dirty="0">
                          <a:solidFill>
                            <a:srgbClr val="455A64"/>
                          </a:solidFill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SSA Marine Manzanillo Intl. Terminal (MIT)</a:t>
                      </a:r>
                      <a:endParaRPr sz="1200" b="1" dirty="0">
                        <a:latin typeface="Montserrat" panose="00000500000000000000" pitchFamily="2" charset="0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cap="none" dirty="0">
                          <a:solidFill>
                            <a:srgbClr val="455A64"/>
                          </a:solidFill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2,861,352</a:t>
                      </a:r>
                      <a:endParaRPr sz="1200" b="1" dirty="0">
                        <a:latin typeface="Montserrat" panose="00000500000000000000" pitchFamily="2" charset="0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00897B"/>
                          </a:solidFill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    +5%</a:t>
                      </a:r>
                      <a:endParaRPr sz="1200" b="0" dirty="0">
                        <a:latin typeface="Montserrat" panose="00000500000000000000" pitchFamily="2" charset="0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49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cap="none" dirty="0">
                          <a:solidFill>
                            <a:srgbClr val="455A64"/>
                          </a:solidFill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Panama Ports Company (Balboa)</a:t>
                      </a:r>
                      <a:endParaRPr sz="1200" b="1" dirty="0">
                        <a:latin typeface="Montserrat" panose="00000500000000000000" pitchFamily="2" charset="0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5F7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455A64"/>
                          </a:solidFill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2,676,768</a:t>
                      </a:r>
                      <a:endParaRPr sz="1200" b="1">
                        <a:latin typeface="Montserrat" panose="00000500000000000000" pitchFamily="2" charset="0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5F7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00897B"/>
                          </a:solidFill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    +2%</a:t>
                      </a:r>
                      <a:endParaRPr sz="1200" b="0" dirty="0">
                        <a:latin typeface="Montserrat" panose="00000500000000000000" pitchFamily="2" charset="0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5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49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cap="none" dirty="0">
                          <a:solidFill>
                            <a:srgbClr val="455A64"/>
                          </a:solidFill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Colon Container Terminal (CCT)</a:t>
                      </a:r>
                      <a:endParaRPr sz="1200" b="1" dirty="0">
                        <a:latin typeface="Montserrat" panose="00000500000000000000" pitchFamily="2" charset="0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cap="none" dirty="0">
                          <a:solidFill>
                            <a:srgbClr val="455A64"/>
                          </a:solidFill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1,736,582</a:t>
                      </a:r>
                      <a:endParaRPr sz="1200" b="1" dirty="0">
                        <a:latin typeface="Montserrat" panose="00000500000000000000" pitchFamily="2" charset="0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00897B"/>
                          </a:solidFill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    +10%</a:t>
                      </a:r>
                      <a:endParaRPr sz="1200" b="0" dirty="0">
                        <a:latin typeface="Montserrat" panose="00000500000000000000" pitchFamily="2" charset="0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549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455A64"/>
                          </a:solidFill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Panama International Terminal (PSA Rodman)</a:t>
                      </a:r>
                      <a:endParaRPr sz="1200" b="1">
                        <a:latin typeface="Montserrat" panose="00000500000000000000" pitchFamily="2" charset="0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5F7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455A64"/>
                          </a:solidFill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1,354,708</a:t>
                      </a:r>
                      <a:endParaRPr sz="1200" b="1">
                        <a:latin typeface="Montserrat" panose="00000500000000000000" pitchFamily="2" charset="0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5F7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D32F2F"/>
                          </a:solidFill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    -2%</a:t>
                      </a:r>
                      <a:endParaRPr sz="1200" b="0" dirty="0">
                        <a:latin typeface="Montserrat" panose="00000500000000000000" pitchFamily="2" charset="0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5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549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cap="none" dirty="0">
                          <a:solidFill>
                            <a:srgbClr val="455A64"/>
                          </a:solidFill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Panama Ports Company (Cristóbal)</a:t>
                      </a:r>
                      <a:endParaRPr sz="1200" b="1" dirty="0">
                        <a:latin typeface="Montserrat" panose="00000500000000000000" pitchFamily="2" charset="0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cap="none">
                          <a:solidFill>
                            <a:srgbClr val="455A64"/>
                          </a:solidFill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1,210,528</a:t>
                      </a:r>
                      <a:endParaRPr sz="1200" b="1">
                        <a:latin typeface="Montserrat" panose="00000500000000000000" pitchFamily="2" charset="0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00897B"/>
                          </a:solidFill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    +9%</a:t>
                      </a:r>
                      <a:endParaRPr sz="1200" b="0" dirty="0">
                        <a:latin typeface="Montserrat" panose="00000500000000000000" pitchFamily="2" charset="0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550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cap="none" dirty="0">
                          <a:solidFill>
                            <a:srgbClr val="455A64"/>
                          </a:solidFill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Bocas Fruit</a:t>
                      </a:r>
                      <a:endParaRPr sz="1200" b="1" dirty="0">
                        <a:latin typeface="Montserrat" panose="00000500000000000000" pitchFamily="2" charset="0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5F7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cap="none" dirty="0">
                          <a:solidFill>
                            <a:srgbClr val="455A64"/>
                          </a:solidFill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75,419</a:t>
                      </a:r>
                      <a:endParaRPr sz="1200" b="1" dirty="0">
                        <a:latin typeface="Montserrat" panose="00000500000000000000" pitchFamily="2" charset="0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5F7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rgbClr val="D32F2F"/>
                          </a:solidFill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    -53%</a:t>
                      </a:r>
                      <a:endParaRPr sz="1200" b="0" dirty="0">
                        <a:latin typeface="Montserrat" panose="00000500000000000000" pitchFamily="2" charset="0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5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8" name="Imagen 17">
            <a:extLst>
              <a:ext uri="{FF2B5EF4-FFF2-40B4-BE49-F238E27FC236}">
                <a16:creationId xmlns:a16="http://schemas.microsoft.com/office/drawing/2014/main" id="{9AA74049-AF2C-129C-1A4F-59BBA2F37B3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1634" y="1068462"/>
            <a:ext cx="4817335" cy="2343190"/>
          </a:xfrm>
          <a:prstGeom prst="rect">
            <a:avLst/>
          </a:prstGeom>
        </p:spPr>
      </p:pic>
      <p:grpSp>
        <p:nvGrpSpPr>
          <p:cNvPr id="20" name="Group 57">
            <a:extLst>
              <a:ext uri="{FF2B5EF4-FFF2-40B4-BE49-F238E27FC236}">
                <a16:creationId xmlns:a16="http://schemas.microsoft.com/office/drawing/2014/main" id="{8C6D894C-AF0F-0B56-636D-EAFDE37A29AB}"/>
              </a:ext>
            </a:extLst>
          </p:cNvPr>
          <p:cNvGrpSpPr/>
          <p:nvPr/>
        </p:nvGrpSpPr>
        <p:grpSpPr>
          <a:xfrm>
            <a:off x="4334046" y="3585968"/>
            <a:ext cx="3516376" cy="591610"/>
            <a:chOff x="0" y="0"/>
            <a:chExt cx="4305199" cy="634314"/>
          </a:xfrm>
        </p:grpSpPr>
        <p:sp>
          <p:nvSpPr>
            <p:cNvPr id="25" name="Freeform 58">
              <a:extLst>
                <a:ext uri="{FF2B5EF4-FFF2-40B4-BE49-F238E27FC236}">
                  <a16:creationId xmlns:a16="http://schemas.microsoft.com/office/drawing/2014/main" id="{6C28C64D-9AEB-557C-ECEE-8FB01D281D89}"/>
                </a:ext>
              </a:extLst>
            </p:cNvPr>
            <p:cNvSpPr/>
            <p:nvPr/>
          </p:nvSpPr>
          <p:spPr>
            <a:xfrm>
              <a:off x="0" y="0"/>
              <a:ext cx="4305199" cy="634314"/>
            </a:xfrm>
            <a:custGeom>
              <a:avLst/>
              <a:gdLst/>
              <a:ahLst/>
              <a:cxnLst/>
              <a:rect l="l" t="t" r="r" b="b"/>
              <a:pathLst>
                <a:path w="4305199" h="634314">
                  <a:moveTo>
                    <a:pt x="7060" y="0"/>
                  </a:moveTo>
                  <a:lnTo>
                    <a:pt x="4298139" y="0"/>
                  </a:lnTo>
                  <a:cubicBezTo>
                    <a:pt x="4302039" y="0"/>
                    <a:pt x="4305199" y="3161"/>
                    <a:pt x="4305199" y="7060"/>
                  </a:cubicBezTo>
                  <a:lnTo>
                    <a:pt x="4305199" y="627254"/>
                  </a:lnTo>
                  <a:cubicBezTo>
                    <a:pt x="4305199" y="631153"/>
                    <a:pt x="4302039" y="634314"/>
                    <a:pt x="4298139" y="634314"/>
                  </a:cubicBezTo>
                  <a:lnTo>
                    <a:pt x="7060" y="634314"/>
                  </a:lnTo>
                  <a:cubicBezTo>
                    <a:pt x="3161" y="634314"/>
                    <a:pt x="0" y="631153"/>
                    <a:pt x="0" y="627254"/>
                  </a:cubicBezTo>
                  <a:lnTo>
                    <a:pt x="0" y="7060"/>
                  </a:lnTo>
                  <a:cubicBezTo>
                    <a:pt x="0" y="3161"/>
                    <a:pt x="3161" y="0"/>
                    <a:pt x="7060" y="0"/>
                  </a:cubicBezTo>
                  <a:close/>
                </a:path>
              </a:pathLst>
            </a:custGeom>
            <a:solidFill>
              <a:srgbClr val="E5E8F3"/>
            </a:solidFill>
            <a:ln w="19050" cap="sq">
              <a:solidFill>
                <a:srgbClr val="302B5F"/>
              </a:solidFill>
              <a:prstDash val="solid"/>
              <a:miter/>
            </a:ln>
          </p:spPr>
        </p:sp>
        <p:sp>
          <p:nvSpPr>
            <p:cNvPr id="27" name="TextBox 59">
              <a:extLst>
                <a:ext uri="{FF2B5EF4-FFF2-40B4-BE49-F238E27FC236}">
                  <a16:creationId xmlns:a16="http://schemas.microsoft.com/office/drawing/2014/main" id="{EE3B1C5C-6800-AFAB-1392-38181DA83771}"/>
                </a:ext>
              </a:extLst>
            </p:cNvPr>
            <p:cNvSpPr txBox="1"/>
            <p:nvPr/>
          </p:nvSpPr>
          <p:spPr>
            <a:xfrm>
              <a:off x="0" y="-19050"/>
              <a:ext cx="4305199" cy="653364"/>
            </a:xfrm>
            <a:prstGeom prst="rect">
              <a:avLst/>
            </a:prstGeom>
          </p:spPr>
          <p:txBody>
            <a:bodyPr lIns="30528" tIns="30528" rIns="30528" bIns="30528" rtlCol="0" anchor="ctr"/>
            <a:lstStyle/>
            <a:p>
              <a:pPr algn="ctr">
                <a:lnSpc>
                  <a:spcPts val="2319"/>
                </a:lnSpc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8" name="CuadroTexto 27">
            <a:extLst>
              <a:ext uri="{FF2B5EF4-FFF2-40B4-BE49-F238E27FC236}">
                <a16:creationId xmlns:a16="http://schemas.microsoft.com/office/drawing/2014/main" id="{F44A82CA-6B3A-4D2C-CE27-AF818DCF2B45}"/>
              </a:ext>
            </a:extLst>
          </p:cNvPr>
          <p:cNvSpPr txBox="1"/>
          <p:nvPr/>
        </p:nvSpPr>
        <p:spPr>
          <a:xfrm>
            <a:off x="4302571" y="3733937"/>
            <a:ext cx="655466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latin typeface="Montserrat" panose="00000500000000000000" pitchFamily="2" charset="0"/>
              </a:rPr>
              <a:t>Planned New Container Terminal Projects</a:t>
            </a:r>
            <a:endParaRPr lang="es-PA" sz="1200" b="1" dirty="0">
              <a:latin typeface="Montserrat" panose="00000500000000000000" pitchFamily="2" charset="0"/>
            </a:endParaRP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DB762AFD-8615-F0D6-CB97-32B93DA407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999" y="3547364"/>
            <a:ext cx="3647855" cy="720567"/>
          </a:xfrm>
          <a:prstGeom prst="rect">
            <a:avLst/>
          </a:prstGeom>
        </p:spPr>
      </p:pic>
      <p:sp>
        <p:nvSpPr>
          <p:cNvPr id="31" name="CuadroTexto 30">
            <a:extLst>
              <a:ext uri="{FF2B5EF4-FFF2-40B4-BE49-F238E27FC236}">
                <a16:creationId xmlns:a16="http://schemas.microsoft.com/office/drawing/2014/main" id="{BA1E89EA-9A9E-CB41-CA05-544A7A6B94BA}"/>
              </a:ext>
            </a:extLst>
          </p:cNvPr>
          <p:cNvSpPr txBox="1"/>
          <p:nvPr/>
        </p:nvSpPr>
        <p:spPr>
          <a:xfrm>
            <a:off x="400048" y="3686562"/>
            <a:ext cx="28319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PA" b="1" dirty="0">
                <a:latin typeface="Montserrat" panose="00000500000000000000" pitchFamily="2" charset="0"/>
              </a:rPr>
              <a:t>Corozal Container Terminal </a:t>
            </a:r>
          </a:p>
          <a:p>
            <a:pPr algn="ctr"/>
            <a:r>
              <a:rPr lang="es-PA" b="1" dirty="0">
                <a:latin typeface="Montserrat" panose="00000500000000000000" pitchFamily="2" charset="0"/>
              </a:rPr>
              <a:t>(</a:t>
            </a:r>
            <a:r>
              <a:rPr lang="es-PA" b="1" dirty="0" err="1">
                <a:latin typeface="Montserrat" panose="00000500000000000000" pitchFamily="2" charset="0"/>
              </a:rPr>
              <a:t>Pacific</a:t>
            </a:r>
            <a:r>
              <a:rPr lang="es-PA" b="1" dirty="0">
                <a:latin typeface="Montserrat" panose="00000500000000000000" pitchFamily="2" charset="0"/>
              </a:rPr>
              <a:t> </a:t>
            </a:r>
            <a:r>
              <a:rPr lang="es-PA" b="1" dirty="0" err="1">
                <a:latin typeface="Montserrat" panose="00000500000000000000" pitchFamily="2" charset="0"/>
              </a:rPr>
              <a:t>Coast</a:t>
            </a:r>
            <a:r>
              <a:rPr lang="es-PA" b="1" dirty="0">
                <a:latin typeface="Montserrat" panose="00000500000000000000" pitchFamily="2" charset="0"/>
              </a:rPr>
              <a:t>)</a:t>
            </a:r>
          </a:p>
        </p:txBody>
      </p:sp>
      <p:sp>
        <p:nvSpPr>
          <p:cNvPr id="32" name="AutoShape 8">
            <a:extLst>
              <a:ext uri="{FF2B5EF4-FFF2-40B4-BE49-F238E27FC236}">
                <a16:creationId xmlns:a16="http://schemas.microsoft.com/office/drawing/2014/main" id="{EE2EE157-22FF-8C2C-9778-22E938F8F10B}"/>
              </a:ext>
            </a:extLst>
          </p:cNvPr>
          <p:cNvSpPr/>
          <p:nvPr/>
        </p:nvSpPr>
        <p:spPr>
          <a:xfrm flipH="1" flipV="1">
            <a:off x="3889569" y="3876780"/>
            <a:ext cx="347287" cy="4993"/>
          </a:xfrm>
          <a:prstGeom prst="line">
            <a:avLst/>
          </a:prstGeom>
          <a:ln w="19050" cap="flat">
            <a:solidFill>
              <a:srgbClr val="302B5F"/>
            </a:solidFill>
            <a:prstDash val="solid"/>
            <a:headEnd type="oval" w="lg" len="lg"/>
            <a:tailEnd type="triangle" w="lg" len="med"/>
          </a:ln>
        </p:spPr>
      </p:sp>
      <p:sp>
        <p:nvSpPr>
          <p:cNvPr id="33" name="AutoShape 8">
            <a:extLst>
              <a:ext uri="{FF2B5EF4-FFF2-40B4-BE49-F238E27FC236}">
                <a16:creationId xmlns:a16="http://schemas.microsoft.com/office/drawing/2014/main" id="{99FA3FF0-D5DA-F74D-6ECC-BF9F2D91501C}"/>
              </a:ext>
            </a:extLst>
          </p:cNvPr>
          <p:cNvSpPr/>
          <p:nvPr/>
        </p:nvSpPr>
        <p:spPr>
          <a:xfrm>
            <a:off x="7936827" y="3881774"/>
            <a:ext cx="353041" cy="0"/>
          </a:xfrm>
          <a:prstGeom prst="line">
            <a:avLst/>
          </a:prstGeom>
          <a:ln w="19050" cap="flat">
            <a:solidFill>
              <a:srgbClr val="302B5F"/>
            </a:solidFill>
            <a:prstDash val="solid"/>
            <a:headEnd type="oval" w="lg" len="lg"/>
            <a:tailEnd type="triangle" w="lg" len="med"/>
          </a:ln>
        </p:spPr>
      </p:sp>
      <p:pic>
        <p:nvPicPr>
          <p:cNvPr id="34" name="Imagen 33">
            <a:extLst>
              <a:ext uri="{FF2B5EF4-FFF2-40B4-BE49-F238E27FC236}">
                <a16:creationId xmlns:a16="http://schemas.microsoft.com/office/drawing/2014/main" id="{6D60889C-01EF-AACF-AD78-522624F94E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5599" y="3568201"/>
            <a:ext cx="3647855" cy="720567"/>
          </a:xfrm>
          <a:prstGeom prst="rect">
            <a:avLst/>
          </a:prstGeom>
        </p:spPr>
      </p:pic>
      <p:sp>
        <p:nvSpPr>
          <p:cNvPr id="36" name="CuadroTexto 35">
            <a:extLst>
              <a:ext uri="{FF2B5EF4-FFF2-40B4-BE49-F238E27FC236}">
                <a16:creationId xmlns:a16="http://schemas.microsoft.com/office/drawing/2014/main" id="{52BB6E12-E115-B1A0-6602-4437904A97B8}"/>
              </a:ext>
            </a:extLst>
          </p:cNvPr>
          <p:cNvSpPr txBox="1"/>
          <p:nvPr/>
        </p:nvSpPr>
        <p:spPr>
          <a:xfrm>
            <a:off x="9005454" y="3646037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Montserrat" panose="00000500000000000000" pitchFamily="2" charset="0"/>
              </a:rPr>
              <a:t>Telfers Container Terminal </a:t>
            </a:r>
          </a:p>
          <a:p>
            <a:r>
              <a:rPr lang="en-US" b="1" dirty="0">
                <a:latin typeface="Montserrat" panose="00000500000000000000" pitchFamily="2" charset="0"/>
              </a:rPr>
              <a:t>(Atlantic/Caribbean Coast)</a:t>
            </a:r>
            <a:endParaRPr lang="es-PA" b="1" dirty="0">
              <a:latin typeface="Montserrat" panose="00000500000000000000" pitchFamily="2" charset="0"/>
            </a:endParaRPr>
          </a:p>
        </p:txBody>
      </p:sp>
      <p:pic>
        <p:nvPicPr>
          <p:cNvPr id="37" name="Imagen 36">
            <a:extLst>
              <a:ext uri="{FF2B5EF4-FFF2-40B4-BE49-F238E27FC236}">
                <a16:creationId xmlns:a16="http://schemas.microsoft.com/office/drawing/2014/main" id="{67EE5CAC-41A8-0B6C-FA6F-FABAB8459B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2571" y="4239727"/>
            <a:ext cx="3547851" cy="2443591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B467CD47-EB27-0739-740C-D1B1C15E80C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5599" y="4345216"/>
            <a:ext cx="3647855" cy="2338102"/>
          </a:xfrm>
          <a:prstGeom prst="rect">
            <a:avLst/>
          </a:prstGeom>
        </p:spPr>
      </p:pic>
      <p:sp>
        <p:nvSpPr>
          <p:cNvPr id="40" name="CuadroTexto 39">
            <a:extLst>
              <a:ext uri="{FF2B5EF4-FFF2-40B4-BE49-F238E27FC236}">
                <a16:creationId xmlns:a16="http://schemas.microsoft.com/office/drawing/2014/main" id="{45C58239-9F0E-E6C5-9882-A991E5BD31D9}"/>
              </a:ext>
            </a:extLst>
          </p:cNvPr>
          <p:cNvSpPr txBox="1"/>
          <p:nvPr/>
        </p:nvSpPr>
        <p:spPr>
          <a:xfrm>
            <a:off x="4236856" y="4267843"/>
            <a:ext cx="3751145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200" dirty="0">
                <a:latin typeface="Montserrat" panose="00000500000000000000" pitchFamily="2" charset="0"/>
              </a:rPr>
              <a:t>Two new world-class container terminals planned under Panama Canal Authority concessions.</a:t>
            </a:r>
          </a:p>
          <a:p>
            <a:endParaRPr lang="en-US" sz="1200" dirty="0">
              <a:latin typeface="Montserrat" panose="00000500000000000000" pitchFamily="2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200" dirty="0">
                <a:latin typeface="Montserrat" panose="00000500000000000000" pitchFamily="2" charset="0"/>
              </a:rPr>
              <a:t>Expected to increase Panama’s container handling capacity by ~5–6 million TEUs/year on top of current levels.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n-US" sz="1200" dirty="0">
              <a:latin typeface="Montserrat" panose="00000500000000000000" pitchFamily="2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200" dirty="0">
                <a:latin typeface="Montserrat" panose="00000500000000000000" pitchFamily="2" charset="0"/>
              </a:rPr>
              <a:t>Target operational timeline for these terminals is by 2029, with bidding processes and concession awards expected over 2026–2027</a:t>
            </a:r>
            <a:r>
              <a:rPr lang="en-US" sz="1600" dirty="0"/>
              <a:t>.</a:t>
            </a:r>
            <a:endParaRPr lang="es-PA" sz="1200" dirty="0">
              <a:latin typeface="Montserrat" panose="00000500000000000000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0269F2B-B898-A210-D934-02EF52EC0B33}"/>
              </a:ext>
            </a:extLst>
          </p:cNvPr>
          <p:cNvSpPr txBox="1"/>
          <p:nvPr/>
        </p:nvSpPr>
        <p:spPr>
          <a:xfrm>
            <a:off x="8401003" y="6236579"/>
            <a:ext cx="154814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A" sz="700" b="1" dirty="0">
                <a:solidFill>
                  <a:schemeClr val="bg1"/>
                </a:solidFill>
                <a:latin typeface="Montserrat" panose="00000500000000000000" pitchFamily="2" charset="0"/>
              </a:rPr>
              <a:t>AI-</a:t>
            </a:r>
            <a:r>
              <a:rPr lang="es-PA" sz="7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generated</a:t>
            </a:r>
            <a:r>
              <a:rPr lang="es-PA" sz="7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80F002F-C8AB-3B26-8723-5BED352C9E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999" y="4325056"/>
            <a:ext cx="3643259" cy="235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590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9050" y="0"/>
            <a:ext cx="12211050" cy="4690872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4"/>
          <p:cNvSpPr txBox="1"/>
          <p:nvPr/>
        </p:nvSpPr>
        <p:spPr>
          <a:xfrm>
            <a:off x="571500" y="381000"/>
            <a:ext cx="11601450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None/>
            </a:pPr>
            <a:r>
              <a:rPr lang="en-US" sz="3150" b="1" i="0" u="none" strike="noStrike" cap="none" dirty="0">
                <a:solidFill>
                  <a:srgbClr val="004B24"/>
                </a:solidFill>
                <a:latin typeface="Montserrat"/>
                <a:ea typeface="Arial"/>
                <a:cs typeface="Arial"/>
                <a:sym typeface="Montserrat"/>
              </a:rPr>
              <a:t>KEY CARGO COMMODITIES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4"/>
          <p:cNvSpPr/>
          <p:nvPr/>
        </p:nvSpPr>
        <p:spPr>
          <a:xfrm>
            <a:off x="571500" y="971550"/>
            <a:ext cx="11049000" cy="28575"/>
          </a:xfrm>
          <a:prstGeom prst="rect">
            <a:avLst/>
          </a:prstGeom>
          <a:solidFill>
            <a:srgbClr val="009B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8BE2DCF-1221-826E-C776-76EF1A0026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r>
              <a:rPr lang="en-US" dirty="0"/>
              <a:t>/21</a:t>
            </a:r>
          </a:p>
        </p:txBody>
      </p:sp>
      <p:graphicFrame>
        <p:nvGraphicFramePr>
          <p:cNvPr id="2" name="Google Shape;177;p18">
            <a:extLst>
              <a:ext uri="{FF2B5EF4-FFF2-40B4-BE49-F238E27FC236}">
                <a16:creationId xmlns:a16="http://schemas.microsoft.com/office/drawing/2014/main" id="{7F7AD64E-48E7-9F44-9658-B4372B7146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5190413"/>
              </p:ext>
            </p:extLst>
          </p:nvPr>
        </p:nvGraphicFramePr>
        <p:xfrm>
          <a:off x="2105892" y="1105926"/>
          <a:ext cx="9828644" cy="5368176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0932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51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1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786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9469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   Rank</a:t>
                      </a:r>
                      <a:endParaRPr sz="1800" b="1" dirty="0">
                        <a:latin typeface="Montserrat" panose="00000500000000000000" pitchFamily="2" charset="0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Category</a:t>
                      </a:r>
                      <a:endParaRPr sz="1800" b="1" dirty="0">
                        <a:latin typeface="Montserrat" panose="00000500000000000000" pitchFamily="2" charset="0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Estimated Share of Containerized Imports</a:t>
                      </a:r>
                      <a:endParaRPr sz="1800" b="1" dirty="0">
                        <a:latin typeface="Montserrat" panose="00000500000000000000" pitchFamily="2" charset="0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Key Drivers</a:t>
                      </a:r>
                      <a:endParaRPr sz="1800" b="1" dirty="0">
                        <a:latin typeface="Montserrat" panose="00000500000000000000" pitchFamily="2" charset="0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469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1800" b="1" i="0" u="none" strike="noStrike" cap="none" dirty="0">
                          <a:solidFill>
                            <a:srgbClr val="263238"/>
                          </a:solidFill>
                          <a:latin typeface="Montserrat" panose="00000500000000000000" pitchFamily="2" charset="0"/>
                          <a:ea typeface="Roboto Medium"/>
                          <a:cs typeface="Roboto Medium"/>
                          <a:sym typeface="Roboto Medium"/>
                        </a:rPr>
                      </a:br>
                      <a:r>
                        <a:rPr lang="en-US" sz="1800" b="1" i="0" u="none" strike="noStrike" cap="none" dirty="0">
                          <a:solidFill>
                            <a:srgbClr val="263238"/>
                          </a:solidFill>
                          <a:latin typeface="Montserrat" panose="00000500000000000000" pitchFamily="2" charset="0"/>
                          <a:ea typeface="Roboto Medium"/>
                          <a:cs typeface="Roboto Medium"/>
                          <a:sym typeface="Roboto Medium"/>
                        </a:rPr>
                        <a:t>      1</a:t>
                      </a:r>
                      <a:br>
                        <a:rPr lang="en-US" sz="1800" b="1" i="0" u="none" strike="noStrike" cap="none" dirty="0">
                          <a:solidFill>
                            <a:srgbClr val="263238"/>
                          </a:solidFill>
                          <a:latin typeface="Montserrat" panose="00000500000000000000" pitchFamily="2" charset="0"/>
                          <a:ea typeface="Roboto Medium"/>
                          <a:cs typeface="Roboto Medium"/>
                          <a:sym typeface="Roboto Medium"/>
                        </a:rPr>
                      </a:br>
                      <a:r>
                        <a:rPr lang="en-US" sz="1800" b="1" i="0" u="none" strike="noStrike" cap="none" dirty="0">
                          <a:solidFill>
                            <a:srgbClr val="263238"/>
                          </a:solidFill>
                          <a:latin typeface="Montserrat" panose="00000500000000000000" pitchFamily="2" charset="0"/>
                          <a:ea typeface="Roboto Medium"/>
                          <a:cs typeface="Roboto Medium"/>
                          <a:sym typeface="Roboto Medium"/>
                        </a:rPr>
                        <a:t>         </a:t>
                      </a:r>
                      <a:endParaRPr sz="1800" b="1" dirty="0">
                        <a:latin typeface="Montserrat" panose="00000500000000000000" pitchFamily="2" charset="0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263238"/>
                          </a:solidFill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Food &amp; Beverages</a:t>
                      </a:r>
                      <a:endParaRPr sz="1800" b="1" dirty="0">
                        <a:latin typeface="Montserrat" panose="00000500000000000000" pitchFamily="2" charset="0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263238"/>
                          </a:solidFill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25%</a:t>
                      </a:r>
                      <a:endParaRPr sz="1800" b="1" dirty="0">
                        <a:latin typeface="Montserrat" panose="00000500000000000000" pitchFamily="2" charset="0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dirty="0">
                          <a:latin typeface="Montserrat" panose="00000500000000000000" pitchFamily="2" charset="0"/>
                        </a:rPr>
                        <a:t>Strong demand, population growth, tourism recovery, high consumption</a:t>
                      </a: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469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1800" b="1" i="0" u="none" strike="noStrike" cap="none" dirty="0">
                          <a:solidFill>
                            <a:srgbClr val="263238"/>
                          </a:solidFill>
                          <a:latin typeface="Montserrat" panose="00000500000000000000" pitchFamily="2" charset="0"/>
                          <a:ea typeface="Roboto Medium"/>
                          <a:cs typeface="Roboto Medium"/>
                          <a:sym typeface="Roboto Medium"/>
                        </a:rPr>
                      </a:br>
                      <a:r>
                        <a:rPr lang="en-US" sz="1800" b="1" i="0" u="none" strike="noStrike" cap="none" dirty="0">
                          <a:solidFill>
                            <a:srgbClr val="263238"/>
                          </a:solidFill>
                          <a:latin typeface="Montserrat" panose="00000500000000000000" pitchFamily="2" charset="0"/>
                          <a:ea typeface="Roboto Medium"/>
                          <a:cs typeface="Roboto Medium"/>
                          <a:sym typeface="Roboto Medium"/>
                        </a:rPr>
                        <a:t>      2</a:t>
                      </a:r>
                      <a:br>
                        <a:rPr lang="en-US" sz="1800" b="1" i="0" u="none" strike="noStrike" cap="none" dirty="0">
                          <a:solidFill>
                            <a:srgbClr val="263238"/>
                          </a:solidFill>
                          <a:latin typeface="Montserrat" panose="00000500000000000000" pitchFamily="2" charset="0"/>
                          <a:ea typeface="Roboto Medium"/>
                          <a:cs typeface="Roboto Medium"/>
                          <a:sym typeface="Roboto Medium"/>
                        </a:rPr>
                      </a:br>
                      <a:r>
                        <a:rPr lang="en-US" sz="1800" b="1" i="0" u="none" strike="noStrike" cap="none" dirty="0">
                          <a:solidFill>
                            <a:srgbClr val="263238"/>
                          </a:solidFill>
                          <a:latin typeface="Montserrat" panose="00000500000000000000" pitchFamily="2" charset="0"/>
                          <a:ea typeface="Roboto Medium"/>
                          <a:cs typeface="Roboto Medium"/>
                          <a:sym typeface="Roboto Medium"/>
                        </a:rPr>
                        <a:t>         </a:t>
                      </a:r>
                      <a:endParaRPr sz="1800" b="1" dirty="0">
                        <a:latin typeface="Montserrat" panose="00000500000000000000" pitchFamily="2" charset="0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CEF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263238"/>
                          </a:solidFill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Construction </a:t>
                      </a:r>
                      <a:endParaRPr sz="1800" b="1" dirty="0">
                        <a:latin typeface="Montserrat" panose="00000500000000000000" pitchFamily="2" charset="0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CEF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263238"/>
                          </a:solidFill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15%</a:t>
                      </a:r>
                      <a:endParaRPr sz="1800" b="1" dirty="0">
                        <a:latin typeface="Montserrat" panose="00000500000000000000" pitchFamily="2" charset="0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CEF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Montserrat" panose="00000500000000000000" pitchFamily="2" charset="0"/>
                        </a:rPr>
                        <a:t>Residential, commercial and renovation projects drive demand.</a:t>
                      </a:r>
                      <a:endParaRPr kumimoji="0" lang="es-PA" sz="1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Montserrat" panose="00000500000000000000" pitchFamily="2" charset="0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CEF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469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263238"/>
                          </a:solidFill>
                          <a:latin typeface="Montserrat" panose="00000500000000000000" pitchFamily="2" charset="0"/>
                          <a:ea typeface="Roboto Medium"/>
                          <a:cs typeface="Roboto Medium"/>
                          <a:sym typeface="Roboto Medium"/>
                        </a:rPr>
                        <a:t>      3</a:t>
                      </a:r>
                      <a:endParaRPr sz="1800" b="1" dirty="0">
                        <a:latin typeface="Montserrat" panose="00000500000000000000" pitchFamily="2" charset="0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263238"/>
                          </a:solidFill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Electronics &amp; Appliances</a:t>
                      </a:r>
                      <a:endParaRPr sz="1800" b="1" dirty="0">
                        <a:latin typeface="Montserrat" panose="00000500000000000000" pitchFamily="2" charset="0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263238"/>
                          </a:solidFill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12%</a:t>
                      </a:r>
                      <a:endParaRPr sz="1800" b="1" dirty="0">
                        <a:latin typeface="Montserrat" panose="00000500000000000000" pitchFamily="2" charset="0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latin typeface="Montserrat" panose="00000500000000000000" pitchFamily="2" charset="0"/>
                        </a:rPr>
                        <a:t>Tech innovation and middle-class growth made CFZ a key regional hub.</a:t>
                      </a:r>
                      <a:endParaRPr sz="1800" b="1" dirty="0">
                        <a:latin typeface="Montserrat" panose="00000500000000000000" pitchFamily="2" charset="0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469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1800" b="1" i="0" u="none" strike="noStrike" cap="none" dirty="0">
                          <a:solidFill>
                            <a:srgbClr val="263238"/>
                          </a:solidFill>
                          <a:latin typeface="Montserrat" panose="00000500000000000000" pitchFamily="2" charset="0"/>
                          <a:ea typeface="Roboto Medium"/>
                          <a:cs typeface="Roboto Medium"/>
                          <a:sym typeface="Roboto Medium"/>
                        </a:rPr>
                      </a:br>
                      <a:r>
                        <a:rPr lang="en-US" sz="1800" b="1" i="0" u="none" strike="noStrike" cap="none" dirty="0">
                          <a:solidFill>
                            <a:srgbClr val="263238"/>
                          </a:solidFill>
                          <a:latin typeface="Montserrat" panose="00000500000000000000" pitchFamily="2" charset="0"/>
                          <a:ea typeface="Roboto Medium"/>
                          <a:cs typeface="Roboto Medium"/>
                          <a:sym typeface="Roboto Medium"/>
                        </a:rPr>
                        <a:t>      4</a:t>
                      </a:r>
                      <a:br>
                        <a:rPr lang="en-US" sz="1800" b="1" i="0" u="none" strike="noStrike" cap="none" dirty="0">
                          <a:solidFill>
                            <a:srgbClr val="263238"/>
                          </a:solidFill>
                          <a:latin typeface="Montserrat" panose="00000500000000000000" pitchFamily="2" charset="0"/>
                          <a:ea typeface="Roboto Medium"/>
                          <a:cs typeface="Roboto Medium"/>
                          <a:sym typeface="Roboto Medium"/>
                        </a:rPr>
                      </a:br>
                      <a:r>
                        <a:rPr lang="en-US" sz="1800" b="1" i="0" u="none" strike="noStrike" cap="none" dirty="0">
                          <a:solidFill>
                            <a:srgbClr val="263238"/>
                          </a:solidFill>
                          <a:latin typeface="Montserrat" panose="00000500000000000000" pitchFamily="2" charset="0"/>
                          <a:ea typeface="Roboto Medium"/>
                          <a:cs typeface="Roboto Medium"/>
                          <a:sym typeface="Roboto Medium"/>
                        </a:rPr>
                        <a:t>         </a:t>
                      </a:r>
                      <a:endParaRPr sz="1800" b="1" dirty="0">
                        <a:latin typeface="Montserrat" panose="00000500000000000000" pitchFamily="2" charset="0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CEF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263238"/>
                          </a:solidFill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Vehicles &amp; Auto parts</a:t>
                      </a:r>
                      <a:endParaRPr sz="1800" b="1" dirty="0">
                        <a:latin typeface="Montserrat" panose="00000500000000000000" pitchFamily="2" charset="0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CEF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263238"/>
                          </a:solidFill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9%</a:t>
                      </a:r>
                      <a:endParaRPr sz="1800" b="1" dirty="0">
                        <a:latin typeface="Montserrat" panose="00000500000000000000" pitchFamily="2" charset="0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CEF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Montserrat" panose="00000500000000000000" pitchFamily="2" charset="0"/>
                        </a:rPr>
                        <a:t>Older vehicles need replacing; car loans rise. CFZ is a key auto transshipment hub.</a:t>
                      </a:r>
                      <a:endParaRPr kumimoji="0" lang="es-PA" sz="1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Montserrat" panose="00000500000000000000" pitchFamily="2" charset="0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CEF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469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1800" b="1" i="0" u="none" strike="noStrike" cap="none" dirty="0">
                          <a:solidFill>
                            <a:srgbClr val="263238"/>
                          </a:solidFill>
                          <a:latin typeface="Montserrat" panose="00000500000000000000" pitchFamily="2" charset="0"/>
                          <a:ea typeface="Roboto Medium"/>
                          <a:cs typeface="Roboto Medium"/>
                          <a:sym typeface="Roboto Medium"/>
                        </a:rPr>
                      </a:br>
                      <a:r>
                        <a:rPr lang="en-US" sz="1800" b="1" i="0" u="none" strike="noStrike" cap="none" dirty="0">
                          <a:solidFill>
                            <a:srgbClr val="263238"/>
                          </a:solidFill>
                          <a:latin typeface="Montserrat" panose="00000500000000000000" pitchFamily="2" charset="0"/>
                          <a:ea typeface="Roboto Medium"/>
                          <a:cs typeface="Roboto Medium"/>
                          <a:sym typeface="Roboto Medium"/>
                        </a:rPr>
                        <a:t>      5</a:t>
                      </a:r>
                      <a:br>
                        <a:rPr lang="en-US" sz="1800" b="1" i="0" u="none" strike="noStrike" cap="none" dirty="0">
                          <a:solidFill>
                            <a:srgbClr val="263238"/>
                          </a:solidFill>
                          <a:latin typeface="Montserrat" panose="00000500000000000000" pitchFamily="2" charset="0"/>
                          <a:ea typeface="Roboto Medium"/>
                          <a:cs typeface="Roboto Medium"/>
                          <a:sym typeface="Roboto Medium"/>
                        </a:rPr>
                      </a:br>
                      <a:r>
                        <a:rPr lang="en-US" sz="1800" b="1" i="0" u="none" strike="noStrike" cap="none" dirty="0">
                          <a:solidFill>
                            <a:srgbClr val="263238"/>
                          </a:solidFill>
                          <a:latin typeface="Montserrat" panose="00000500000000000000" pitchFamily="2" charset="0"/>
                          <a:ea typeface="Roboto Medium"/>
                          <a:cs typeface="Roboto Medium"/>
                          <a:sym typeface="Roboto Medium"/>
                        </a:rPr>
                        <a:t>         </a:t>
                      </a:r>
                      <a:endParaRPr sz="1800" b="1" dirty="0">
                        <a:latin typeface="Montserrat" panose="00000500000000000000" pitchFamily="2" charset="0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263238"/>
                          </a:solidFill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Textiles &amp; Apparel</a:t>
                      </a:r>
                      <a:endParaRPr sz="1800" b="1" dirty="0">
                        <a:latin typeface="Montserrat" panose="00000500000000000000" pitchFamily="2" charset="0"/>
                      </a:endParaRPr>
                    </a:p>
                  </a:txBody>
                  <a:tcPr marL="63500" marR="63500" marT="25400" marB="25400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263238"/>
                          </a:solidFill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7%</a:t>
                      </a:r>
                      <a:endParaRPr sz="1800" b="1" dirty="0">
                        <a:latin typeface="Montserrat" panose="00000500000000000000" pitchFamily="2" charset="0"/>
                      </a:endParaRPr>
                    </a:p>
                  </a:txBody>
                  <a:tcPr marL="63500" marR="63500" marT="25400" marB="25400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i="0" u="none" strike="noStrike" dirty="0">
                          <a:effectLst/>
                          <a:latin typeface="Montserrat" panose="00000500000000000000" pitchFamily="2" charset="0"/>
                        </a:rPr>
                        <a:t>Fast fashion consumption, seasonal demand due to climate, and CFZ re-export trade</a:t>
                      </a:r>
                      <a:endParaRPr lang="es-PA" sz="1800" b="1" dirty="0">
                        <a:latin typeface="Montserrat" panose="00000500000000000000" pitchFamily="2" charset="0"/>
                      </a:endParaRPr>
                    </a:p>
                  </a:txBody>
                  <a:tcPr marL="63500" marR="63500" marT="25400" marB="25400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E0A1F1D2-C1EB-94CE-C2A3-4124B81EF9B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372" y="2042318"/>
            <a:ext cx="1816099" cy="73599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2B6831D-2467-36D9-647A-CE346DF71C1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99" y="2871124"/>
            <a:ext cx="1827645" cy="73599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382BF58-F8FD-370E-4F95-690FAB0C23C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371" y="3607116"/>
            <a:ext cx="1816100" cy="92793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9D70FE6-5DC2-1F20-EEF5-2A158A5A53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598" y="4535055"/>
            <a:ext cx="1847273" cy="89180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BB6EC6D-6D56-FEF2-55AD-BFB605DC4BE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546" y="5514633"/>
            <a:ext cx="1847273" cy="95946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4F2B10F-9A9E-3889-B2F0-A2A5671FDD42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98" y="1114379"/>
            <a:ext cx="1847273" cy="83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24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50" y="27432"/>
            <a:ext cx="12172950" cy="1294931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4"/>
          <p:cNvSpPr txBox="1"/>
          <p:nvPr/>
        </p:nvSpPr>
        <p:spPr>
          <a:xfrm>
            <a:off x="571500" y="381000"/>
            <a:ext cx="11601450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None/>
            </a:pPr>
            <a:r>
              <a:rPr lang="en-US" sz="3150" b="1" dirty="0">
                <a:solidFill>
                  <a:srgbClr val="004B24"/>
                </a:solidFill>
                <a:latin typeface="Montserrat"/>
                <a:sym typeface="Montserrat"/>
              </a:rPr>
              <a:t>2025 KPI PERFOMANCE (LAD)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4"/>
          <p:cNvSpPr/>
          <p:nvPr/>
        </p:nvSpPr>
        <p:spPr>
          <a:xfrm>
            <a:off x="571500" y="971550"/>
            <a:ext cx="11049000" cy="28575"/>
          </a:xfrm>
          <a:prstGeom prst="rect">
            <a:avLst/>
          </a:prstGeom>
          <a:solidFill>
            <a:srgbClr val="009B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8BE2DCF-1221-826E-C776-76EF1A0026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r>
              <a:rPr lang="en-US" dirty="0"/>
              <a:t>/21</a:t>
            </a:r>
          </a:p>
        </p:txBody>
      </p:sp>
      <p:graphicFrame>
        <p:nvGraphicFramePr>
          <p:cNvPr id="2" name="Google Shape;177;p18">
            <a:extLst>
              <a:ext uri="{FF2B5EF4-FFF2-40B4-BE49-F238E27FC236}">
                <a16:creationId xmlns:a16="http://schemas.microsoft.com/office/drawing/2014/main" id="{7F7AD64E-48E7-9F44-9658-B4372B7146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4224167"/>
              </p:ext>
            </p:extLst>
          </p:nvPr>
        </p:nvGraphicFramePr>
        <p:xfrm>
          <a:off x="571500" y="2296014"/>
          <a:ext cx="11049000" cy="1435556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4850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28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65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959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1796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   Trade</a:t>
                      </a:r>
                      <a:endParaRPr sz="1800" dirty="0">
                        <a:latin typeface="Montserrat" panose="00000500000000000000" pitchFamily="2" charset="0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Own SQ KPI (Year)</a:t>
                      </a:r>
                      <a:endParaRPr sz="1800" dirty="0">
                        <a:latin typeface="Montserrat" panose="00000500000000000000" pitchFamily="2" charset="0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Actual </a:t>
                      </a:r>
                      <a:endParaRPr sz="1800" dirty="0">
                        <a:latin typeface="Montserrat" panose="00000500000000000000" pitchFamily="2" charset="0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%</a:t>
                      </a:r>
                      <a:endParaRPr sz="1800" dirty="0">
                        <a:latin typeface="Montserrat" panose="00000500000000000000" pitchFamily="2" charset="0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9178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1800" b="0" i="0" u="none" strike="noStrike" cap="none" dirty="0">
                          <a:solidFill>
                            <a:srgbClr val="263238"/>
                          </a:solidFill>
                          <a:latin typeface="Montserrat" panose="00000500000000000000" pitchFamily="2" charset="0"/>
                          <a:ea typeface="Roboto Medium"/>
                          <a:cs typeface="Roboto Medium"/>
                          <a:sym typeface="Roboto Medium"/>
                        </a:rPr>
                      </a:br>
                      <a:r>
                        <a:rPr lang="en-US" sz="1800" b="0" i="0" u="none" strike="noStrike" cap="none" dirty="0">
                          <a:solidFill>
                            <a:srgbClr val="263238"/>
                          </a:solidFill>
                          <a:latin typeface="Montserrat" panose="00000500000000000000" pitchFamily="2" charset="0"/>
                          <a:ea typeface="Roboto Medium"/>
                          <a:cs typeface="Roboto Medium"/>
                          <a:sym typeface="Roboto Medium"/>
                        </a:rPr>
                        <a:t>     </a:t>
                      </a:r>
                      <a:r>
                        <a:rPr lang="es-PA" sz="18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F.E. – PA (C)</a:t>
                      </a:r>
                      <a:br>
                        <a:rPr lang="en-US" sz="1800" b="0" i="0" u="none" strike="noStrike" cap="none" dirty="0">
                          <a:solidFill>
                            <a:srgbClr val="263238"/>
                          </a:solidFill>
                          <a:latin typeface="Montserrat" panose="00000500000000000000" pitchFamily="2" charset="0"/>
                          <a:ea typeface="Roboto Medium"/>
                          <a:cs typeface="Roboto Medium"/>
                          <a:sym typeface="Roboto Medium"/>
                        </a:rPr>
                      </a:br>
                      <a:r>
                        <a:rPr lang="en-US" sz="1800" b="0" i="0" u="none" strike="noStrike" cap="none" dirty="0">
                          <a:solidFill>
                            <a:srgbClr val="263238"/>
                          </a:solidFill>
                          <a:latin typeface="Montserrat" panose="00000500000000000000" pitchFamily="2" charset="0"/>
                          <a:ea typeface="Roboto Medium"/>
                          <a:cs typeface="Roboto Medium"/>
                          <a:sym typeface="Roboto Medium"/>
                        </a:rPr>
                        <a:t>         </a:t>
                      </a:r>
                      <a:endParaRPr sz="1800" dirty="0">
                        <a:latin typeface="Montserrat" panose="00000500000000000000" pitchFamily="2" charset="0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263238"/>
                          </a:solidFill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16,599</a:t>
                      </a:r>
                      <a:endParaRPr sz="1800" dirty="0">
                        <a:latin typeface="Montserrat" panose="00000500000000000000" pitchFamily="2" charset="0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263238"/>
                          </a:solidFill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19,291</a:t>
                      </a:r>
                      <a:endParaRPr sz="1800" dirty="0">
                        <a:latin typeface="Montserrat" panose="00000500000000000000" pitchFamily="2" charset="0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dirty="0">
                          <a:latin typeface="Montserrat" panose="00000500000000000000" pitchFamily="2" charset="0"/>
                        </a:rPr>
                        <a:t>116%</a:t>
                      </a: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4957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50" y="24384"/>
            <a:ext cx="12172950" cy="1213573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4"/>
          <p:cNvSpPr txBox="1"/>
          <p:nvPr/>
        </p:nvSpPr>
        <p:spPr>
          <a:xfrm>
            <a:off x="571500" y="381000"/>
            <a:ext cx="11601450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None/>
            </a:pPr>
            <a:r>
              <a:rPr lang="en-US" sz="3150" b="1" dirty="0">
                <a:solidFill>
                  <a:srgbClr val="004B24"/>
                </a:solidFill>
                <a:latin typeface="Montserrat"/>
                <a:sym typeface="Montserrat"/>
              </a:rPr>
              <a:t>2025 KPI PERFOMANCE (EGA)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4"/>
          <p:cNvSpPr/>
          <p:nvPr/>
        </p:nvSpPr>
        <p:spPr>
          <a:xfrm>
            <a:off x="571500" y="971550"/>
            <a:ext cx="11049000" cy="28575"/>
          </a:xfrm>
          <a:prstGeom prst="rect">
            <a:avLst/>
          </a:prstGeom>
          <a:solidFill>
            <a:srgbClr val="009B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8BE2DCF-1221-826E-C776-76EF1A0026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r>
              <a:rPr lang="en-US" dirty="0"/>
              <a:t>/21</a:t>
            </a:r>
          </a:p>
        </p:txBody>
      </p:sp>
      <p:graphicFrame>
        <p:nvGraphicFramePr>
          <p:cNvPr id="3" name="Google Shape;177;p18">
            <a:extLst>
              <a:ext uri="{FF2B5EF4-FFF2-40B4-BE49-F238E27FC236}">
                <a16:creationId xmlns:a16="http://schemas.microsoft.com/office/drawing/2014/main" id="{E6F1AA79-3566-ADFF-35E1-7E281BAC4B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94791114"/>
              </p:ext>
            </p:extLst>
          </p:nvPr>
        </p:nvGraphicFramePr>
        <p:xfrm>
          <a:off x="571500" y="2296014"/>
          <a:ext cx="11049000" cy="2309316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4850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28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65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959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1796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   Trade</a:t>
                      </a:r>
                      <a:endParaRPr sz="1800" dirty="0">
                        <a:latin typeface="Montserrat" panose="00000500000000000000" pitchFamily="2" charset="0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Own SQ KPI (Year)</a:t>
                      </a:r>
                      <a:endParaRPr sz="1800" dirty="0">
                        <a:latin typeface="Montserrat" panose="00000500000000000000" pitchFamily="2" charset="0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Actual </a:t>
                      </a:r>
                      <a:endParaRPr sz="1800" dirty="0">
                        <a:latin typeface="Montserrat" panose="00000500000000000000" pitchFamily="2" charset="0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%</a:t>
                      </a:r>
                      <a:endParaRPr sz="1800" dirty="0">
                        <a:latin typeface="Montserrat" panose="00000500000000000000" pitchFamily="2" charset="0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9178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1800" b="0" i="0" u="none" strike="noStrike" cap="none" dirty="0">
                          <a:solidFill>
                            <a:srgbClr val="263238"/>
                          </a:solidFill>
                          <a:latin typeface="Montserrat" panose="00000500000000000000" pitchFamily="2" charset="0"/>
                          <a:ea typeface="Roboto Medium"/>
                          <a:cs typeface="Roboto Medium"/>
                          <a:sym typeface="Roboto Medium"/>
                        </a:rPr>
                      </a:br>
                      <a:r>
                        <a:rPr lang="en-US" sz="1800" b="0" i="0" u="none" strike="noStrike" cap="none" dirty="0">
                          <a:solidFill>
                            <a:srgbClr val="263238"/>
                          </a:solidFill>
                          <a:latin typeface="Montserrat" panose="00000500000000000000" pitchFamily="2" charset="0"/>
                          <a:ea typeface="Roboto Medium"/>
                          <a:cs typeface="Roboto Medium"/>
                          <a:sym typeface="Roboto Medium"/>
                        </a:rPr>
                        <a:t>     </a:t>
                      </a:r>
                      <a:r>
                        <a:rPr lang="es-PA" sz="18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PA – CARI</a:t>
                      </a:r>
                      <a:br>
                        <a:rPr lang="en-US" sz="1800" b="0" i="0" u="none" strike="noStrike" cap="none" dirty="0">
                          <a:solidFill>
                            <a:srgbClr val="263238"/>
                          </a:solidFill>
                          <a:latin typeface="Montserrat" panose="00000500000000000000" pitchFamily="2" charset="0"/>
                          <a:ea typeface="Roboto Medium"/>
                          <a:cs typeface="Roboto Medium"/>
                          <a:sym typeface="Roboto Medium"/>
                        </a:rPr>
                      </a:br>
                      <a:r>
                        <a:rPr lang="en-US" sz="1800" b="0" i="0" u="none" strike="noStrike" cap="none" dirty="0">
                          <a:solidFill>
                            <a:srgbClr val="263238"/>
                          </a:solidFill>
                          <a:latin typeface="Montserrat" panose="00000500000000000000" pitchFamily="2" charset="0"/>
                          <a:ea typeface="Roboto Medium"/>
                          <a:cs typeface="Roboto Medium"/>
                          <a:sym typeface="Roboto Medium"/>
                        </a:rPr>
                        <a:t>         </a:t>
                      </a:r>
                      <a:endParaRPr sz="1800" dirty="0">
                        <a:latin typeface="Montserrat" panose="00000500000000000000" pitchFamily="2" charset="0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263238"/>
                          </a:solidFill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4,732</a:t>
                      </a:r>
                      <a:endParaRPr sz="1800" dirty="0">
                        <a:latin typeface="Montserrat" panose="00000500000000000000" pitchFamily="2" charset="0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263238"/>
                          </a:solidFill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4,750</a:t>
                      </a:r>
                      <a:endParaRPr sz="1800" dirty="0">
                        <a:latin typeface="Montserrat" panose="00000500000000000000" pitchFamily="2" charset="0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dirty="0">
                          <a:latin typeface="Montserrat" panose="00000500000000000000" pitchFamily="2" charset="0"/>
                        </a:rPr>
                        <a:t>100%</a:t>
                      </a: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9178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1800" b="0" i="0" u="none" strike="noStrike" cap="none" dirty="0">
                          <a:solidFill>
                            <a:srgbClr val="263238"/>
                          </a:solidFill>
                          <a:latin typeface="Montserrat" panose="00000500000000000000" pitchFamily="2" charset="0"/>
                          <a:ea typeface="Roboto Medium"/>
                          <a:cs typeface="Roboto Medium"/>
                          <a:sym typeface="Roboto Medium"/>
                        </a:rPr>
                      </a:br>
                      <a:r>
                        <a:rPr lang="en-US" sz="1800" b="0" i="0" u="none" strike="noStrike" cap="none" dirty="0">
                          <a:solidFill>
                            <a:srgbClr val="263238"/>
                          </a:solidFill>
                          <a:latin typeface="Montserrat" panose="00000500000000000000" pitchFamily="2" charset="0"/>
                          <a:ea typeface="Roboto Medium"/>
                          <a:cs typeface="Roboto Medium"/>
                          <a:sym typeface="Roboto Medium"/>
                        </a:rPr>
                        <a:t>     </a:t>
                      </a:r>
                      <a:r>
                        <a:rPr lang="es-PA" sz="18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PA – F.E </a:t>
                      </a:r>
                      <a:br>
                        <a:rPr lang="en-US" sz="1800" b="0" i="0" u="none" strike="noStrike" cap="none" dirty="0">
                          <a:solidFill>
                            <a:srgbClr val="263238"/>
                          </a:solidFill>
                          <a:latin typeface="Montserrat" panose="00000500000000000000" pitchFamily="2" charset="0"/>
                          <a:ea typeface="Roboto Medium"/>
                          <a:cs typeface="Roboto Medium"/>
                          <a:sym typeface="Roboto Medium"/>
                        </a:rPr>
                      </a:br>
                      <a:r>
                        <a:rPr lang="en-US" sz="1800" b="0" i="0" u="none" strike="noStrike" cap="none" dirty="0">
                          <a:solidFill>
                            <a:srgbClr val="263238"/>
                          </a:solidFill>
                          <a:latin typeface="Montserrat" panose="00000500000000000000" pitchFamily="2" charset="0"/>
                          <a:ea typeface="Roboto Medium"/>
                          <a:cs typeface="Roboto Medium"/>
                          <a:sym typeface="Roboto Medium"/>
                        </a:rPr>
                        <a:t>         </a:t>
                      </a:r>
                      <a:endParaRPr sz="1800" dirty="0">
                        <a:latin typeface="Montserrat" panose="00000500000000000000" pitchFamily="2" charset="0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263238"/>
                          </a:solidFill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64</a:t>
                      </a:r>
                      <a:endParaRPr sz="1800" dirty="0">
                        <a:latin typeface="Montserrat" panose="00000500000000000000" pitchFamily="2" charset="0"/>
                      </a:endParaRPr>
                    </a:p>
                  </a:txBody>
                  <a:tcPr marL="63500" marR="63500" marT="25400" marB="25400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263238"/>
                          </a:solidFill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170</a:t>
                      </a:r>
                      <a:endParaRPr sz="1800" dirty="0">
                        <a:latin typeface="Montserrat" panose="00000500000000000000" pitchFamily="2" charset="0"/>
                      </a:endParaRPr>
                    </a:p>
                  </a:txBody>
                  <a:tcPr marL="63500" marR="63500" marT="25400" marB="25400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dirty="0">
                          <a:latin typeface="Montserrat" panose="00000500000000000000" pitchFamily="2" charset="0"/>
                        </a:rPr>
                        <a:t>266%</a:t>
                      </a:r>
                    </a:p>
                  </a:txBody>
                  <a:tcPr marL="63500" marR="63500" marT="25400" marB="25400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43651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6968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53900" cy="4489704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4"/>
          <p:cNvSpPr txBox="1"/>
          <p:nvPr/>
        </p:nvSpPr>
        <p:spPr>
          <a:xfrm>
            <a:off x="571500" y="381000"/>
            <a:ext cx="11601450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50"/>
              <a:buFont typeface="Arial"/>
              <a:buNone/>
            </a:pPr>
            <a:r>
              <a:rPr lang="en-US" sz="3150" b="1" dirty="0">
                <a:solidFill>
                  <a:srgbClr val="004B24"/>
                </a:solidFill>
                <a:latin typeface="Montserrat"/>
                <a:sym typeface="Montserrat"/>
              </a:rPr>
              <a:t>2025 KPI PERFOMANCE (ELA)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4"/>
          <p:cNvSpPr/>
          <p:nvPr/>
        </p:nvSpPr>
        <p:spPr>
          <a:xfrm>
            <a:off x="571500" y="971550"/>
            <a:ext cx="11049000" cy="28575"/>
          </a:xfrm>
          <a:prstGeom prst="rect">
            <a:avLst/>
          </a:prstGeom>
          <a:solidFill>
            <a:srgbClr val="009B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8BE2DCF-1221-826E-C776-76EF1A0026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r>
              <a:rPr lang="en-US" dirty="0"/>
              <a:t>/21</a:t>
            </a:r>
          </a:p>
        </p:txBody>
      </p:sp>
      <p:graphicFrame>
        <p:nvGraphicFramePr>
          <p:cNvPr id="2" name="Google Shape;177;p18">
            <a:extLst>
              <a:ext uri="{FF2B5EF4-FFF2-40B4-BE49-F238E27FC236}">
                <a16:creationId xmlns:a16="http://schemas.microsoft.com/office/drawing/2014/main" id="{7F7AD64E-48E7-9F44-9658-B4372B7146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9650113"/>
              </p:ext>
            </p:extLst>
          </p:nvPr>
        </p:nvGraphicFramePr>
        <p:xfrm>
          <a:off x="571500" y="2296014"/>
          <a:ext cx="11049000" cy="2309316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4850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28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65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959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1796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   Trade</a:t>
                      </a:r>
                      <a:endParaRPr sz="1800" dirty="0">
                        <a:latin typeface="Montserrat" panose="00000500000000000000" pitchFamily="2" charset="0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Own SQ KPI (Year)</a:t>
                      </a:r>
                      <a:endParaRPr sz="1800" dirty="0">
                        <a:latin typeface="Montserrat" panose="00000500000000000000" pitchFamily="2" charset="0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Actual </a:t>
                      </a:r>
                      <a:endParaRPr sz="1800" dirty="0">
                        <a:latin typeface="Montserrat" panose="00000500000000000000" pitchFamily="2" charset="0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FFFFFF"/>
                          </a:solidFill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%</a:t>
                      </a:r>
                      <a:endParaRPr sz="1800" dirty="0">
                        <a:latin typeface="Montserrat" panose="00000500000000000000" pitchFamily="2" charset="0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9178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1800" b="0" i="0" u="none" strike="noStrike" cap="none" dirty="0">
                          <a:solidFill>
                            <a:srgbClr val="263238"/>
                          </a:solidFill>
                          <a:latin typeface="Montserrat" panose="00000500000000000000" pitchFamily="2" charset="0"/>
                          <a:ea typeface="Roboto Medium"/>
                          <a:cs typeface="Roboto Medium"/>
                          <a:sym typeface="Roboto Medium"/>
                        </a:rPr>
                      </a:br>
                      <a:r>
                        <a:rPr lang="en-US" sz="1800" b="0" i="0" u="none" strike="noStrike" cap="none" dirty="0">
                          <a:solidFill>
                            <a:srgbClr val="263238"/>
                          </a:solidFill>
                          <a:latin typeface="Montserrat" panose="00000500000000000000" pitchFamily="2" charset="0"/>
                          <a:ea typeface="Roboto Medium"/>
                          <a:cs typeface="Roboto Medium"/>
                          <a:sym typeface="Roboto Medium"/>
                        </a:rPr>
                        <a:t>     </a:t>
                      </a:r>
                      <a:r>
                        <a:rPr lang="es-PA" sz="18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PA – WCSA</a:t>
                      </a:r>
                      <a:br>
                        <a:rPr lang="en-US" sz="1800" b="0" i="0" u="none" strike="noStrike" cap="none" dirty="0">
                          <a:solidFill>
                            <a:srgbClr val="263238"/>
                          </a:solidFill>
                          <a:latin typeface="Montserrat" panose="00000500000000000000" pitchFamily="2" charset="0"/>
                          <a:ea typeface="Roboto Medium"/>
                          <a:cs typeface="Roboto Medium"/>
                          <a:sym typeface="Roboto Medium"/>
                        </a:rPr>
                      </a:br>
                      <a:r>
                        <a:rPr lang="en-US" sz="1800" b="0" i="0" u="none" strike="noStrike" cap="none" dirty="0">
                          <a:solidFill>
                            <a:srgbClr val="263238"/>
                          </a:solidFill>
                          <a:latin typeface="Montserrat" panose="00000500000000000000" pitchFamily="2" charset="0"/>
                          <a:ea typeface="Roboto Medium"/>
                          <a:cs typeface="Roboto Medium"/>
                          <a:sym typeface="Roboto Medium"/>
                        </a:rPr>
                        <a:t>         </a:t>
                      </a:r>
                      <a:endParaRPr sz="1800" dirty="0">
                        <a:latin typeface="Montserrat" panose="00000500000000000000" pitchFamily="2" charset="0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263238"/>
                          </a:solidFill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476</a:t>
                      </a:r>
                      <a:endParaRPr sz="1800" dirty="0">
                        <a:latin typeface="Montserrat" panose="00000500000000000000" pitchFamily="2" charset="0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263238"/>
                          </a:solidFill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714</a:t>
                      </a:r>
                      <a:endParaRPr sz="1800" dirty="0">
                        <a:latin typeface="Montserrat" panose="00000500000000000000" pitchFamily="2" charset="0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dirty="0">
                          <a:latin typeface="Montserrat" panose="00000500000000000000" pitchFamily="2" charset="0"/>
                        </a:rPr>
                        <a:t>150%</a:t>
                      </a: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9178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1800" b="0" i="0" u="none" strike="noStrike" cap="none" dirty="0">
                          <a:solidFill>
                            <a:srgbClr val="263238"/>
                          </a:solidFill>
                          <a:latin typeface="Montserrat" panose="00000500000000000000" pitchFamily="2" charset="0"/>
                          <a:ea typeface="Roboto Medium"/>
                          <a:cs typeface="Roboto Medium"/>
                          <a:sym typeface="Roboto Medium"/>
                        </a:rPr>
                      </a:br>
                      <a:r>
                        <a:rPr lang="en-US" sz="1800" b="0" i="0" u="none" strike="noStrike" cap="none" dirty="0">
                          <a:solidFill>
                            <a:srgbClr val="263238"/>
                          </a:solidFill>
                          <a:latin typeface="Montserrat" panose="00000500000000000000" pitchFamily="2" charset="0"/>
                          <a:ea typeface="Roboto Medium"/>
                          <a:cs typeface="Roboto Medium"/>
                          <a:sym typeface="Roboto Medium"/>
                        </a:rPr>
                        <a:t>     </a:t>
                      </a:r>
                      <a:r>
                        <a:rPr lang="es-PA" sz="18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0"/>
                          <a:ea typeface="+mn-ea"/>
                          <a:cs typeface="+mn-cs"/>
                          <a:sym typeface="Arial"/>
                        </a:rPr>
                        <a:t>PA - WCCA</a:t>
                      </a:r>
                      <a:br>
                        <a:rPr lang="en-US" sz="1800" b="0" i="0" u="none" strike="noStrike" cap="none" dirty="0">
                          <a:solidFill>
                            <a:srgbClr val="263238"/>
                          </a:solidFill>
                          <a:latin typeface="Montserrat" panose="00000500000000000000" pitchFamily="2" charset="0"/>
                          <a:ea typeface="Roboto Medium"/>
                          <a:cs typeface="Roboto Medium"/>
                          <a:sym typeface="Roboto Medium"/>
                        </a:rPr>
                      </a:br>
                      <a:r>
                        <a:rPr lang="en-US" sz="1800" b="0" i="0" u="none" strike="noStrike" cap="none" dirty="0">
                          <a:solidFill>
                            <a:srgbClr val="263238"/>
                          </a:solidFill>
                          <a:latin typeface="Montserrat" panose="00000500000000000000" pitchFamily="2" charset="0"/>
                          <a:ea typeface="Roboto Medium"/>
                          <a:cs typeface="Roboto Medium"/>
                          <a:sym typeface="Roboto Medium"/>
                        </a:rPr>
                        <a:t>         </a:t>
                      </a:r>
                      <a:endParaRPr sz="1800" dirty="0">
                        <a:latin typeface="Montserrat" panose="00000500000000000000" pitchFamily="2" charset="0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263238"/>
                          </a:solidFill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108</a:t>
                      </a:r>
                      <a:endParaRPr sz="1800" dirty="0">
                        <a:latin typeface="Montserrat" panose="00000500000000000000" pitchFamily="2" charset="0"/>
                      </a:endParaRPr>
                    </a:p>
                  </a:txBody>
                  <a:tcPr marL="63500" marR="63500" marT="25400" marB="25400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263238"/>
                          </a:solidFill>
                          <a:latin typeface="Montserrat" panose="00000500000000000000" pitchFamily="2" charset="0"/>
                          <a:ea typeface="Roboto"/>
                          <a:cs typeface="Roboto"/>
                          <a:sym typeface="Roboto"/>
                        </a:rPr>
                        <a:t>186</a:t>
                      </a:r>
                      <a:endParaRPr sz="1800" dirty="0">
                        <a:latin typeface="Montserrat" panose="00000500000000000000" pitchFamily="2" charset="0"/>
                      </a:endParaRPr>
                    </a:p>
                  </a:txBody>
                  <a:tcPr marL="63500" marR="63500" marT="25400" marB="25400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dirty="0">
                          <a:latin typeface="Montserrat" panose="00000500000000000000" pitchFamily="2" charset="0"/>
                        </a:rPr>
                        <a:t>172%</a:t>
                      </a:r>
                    </a:p>
                  </a:txBody>
                  <a:tcPr marL="63500" marR="63500" marT="25400" marB="25400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27559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6559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4857</TotalTime>
  <Words>1917</Words>
  <Application>Microsoft Office PowerPoint</Application>
  <PresentationFormat>寬螢幕</PresentationFormat>
  <Paragraphs>381</Paragraphs>
  <Slides>21</Slides>
  <Notes>21</Notes>
  <HiddenSlides>0</HiddenSlides>
  <MMClips>0</MMClips>
  <ScaleCrop>false</ScaleCrop>
  <HeadingPairs>
    <vt:vector size="6" baseType="variant">
      <vt:variant>
        <vt:lpstr>使用字型</vt:lpstr>
      </vt:variant>
      <vt:variant>
        <vt:i4>18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21</vt:i4>
      </vt:variant>
    </vt:vector>
  </HeadingPairs>
  <TitlesOfParts>
    <vt:vector size="41" baseType="lpstr">
      <vt:lpstr>Open Sauce Bold</vt:lpstr>
      <vt:lpstr>Open Sauce Heavy</vt:lpstr>
      <vt:lpstr>Open Sauce Medium</vt:lpstr>
      <vt:lpstr>Anton</vt:lpstr>
      <vt:lpstr>Arial</vt:lpstr>
      <vt:lpstr>Avenir Next LT Pro Light</vt:lpstr>
      <vt:lpstr>Barlow Bold</vt:lpstr>
      <vt:lpstr>Barlow Semi Condensed Light</vt:lpstr>
      <vt:lpstr>Calibri</vt:lpstr>
      <vt:lpstr>Lora</vt:lpstr>
      <vt:lpstr>Montserrat</vt:lpstr>
      <vt:lpstr>Montserrat Bold</vt:lpstr>
      <vt:lpstr>Montserrat ExtraBold</vt:lpstr>
      <vt:lpstr>Poppins</vt:lpstr>
      <vt:lpstr>Poppins Bold</vt:lpstr>
      <vt:lpstr>Roboto</vt:lpstr>
      <vt:lpstr>Roboto Light</vt:lpstr>
      <vt:lpstr>Wingdings</vt:lpstr>
      <vt:lpstr>Office Theme</vt:lpstr>
      <vt:lpstr>1_Office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Henry Chiang</dc:creator>
  <cp:lastModifiedBy>Chris Huang</cp:lastModifiedBy>
  <cp:revision>216</cp:revision>
  <cp:lastPrinted>2026-02-27T21:32:07Z</cp:lastPrinted>
  <dcterms:modified xsi:type="dcterms:W3CDTF">2026-03-19T21:50:17Z</dcterms:modified>
</cp:coreProperties>
</file>