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Lst>
  <p:sldSz cy="6858000" cx="12192000"/>
  <p:notesSz cx="6858000" cy="9144000"/>
  <p:embeddedFontLst>
    <p:embeddedFont>
      <p:font typeface="Inter Light"/>
      <p:regular r:id="rId21"/>
      <p:bold r:id="rId22"/>
      <p:italic r:id="rId23"/>
      <p:boldItalic r:id="rId24"/>
    </p:embeddedFont>
    <p:embeddedFont>
      <p:font typeface="Roboto"/>
      <p:regular r:id="rId25"/>
      <p:bold r:id="rId26"/>
      <p:italic r:id="rId27"/>
      <p:boldItalic r:id="rId28"/>
    </p:embeddedFont>
    <p:embeddedFont>
      <p:font typeface="Montserrat"/>
      <p:regular r:id="rId29"/>
      <p:bold r:id="rId30"/>
      <p:italic r:id="rId31"/>
      <p:boldItalic r:id="rId32"/>
    </p:embeddedFont>
    <p:embeddedFont>
      <p:font typeface="Google Sans"/>
      <p:regular r:id="rId33"/>
      <p:bold r:id="rId34"/>
      <p:italic r:id="rId35"/>
      <p:boldItalic r:id="rId36"/>
    </p:embeddedFont>
    <p:embeddedFont>
      <p:font typeface="Roboto SemiBold"/>
      <p:regular r:id="rId37"/>
      <p:bold r:id="rId38"/>
      <p:italic r:id="rId39"/>
      <p:boldItalic r:id="rId40"/>
    </p:embeddedFont>
    <p:embeddedFont>
      <p:font typeface="Roboto Light"/>
      <p:regular r:id="rId41"/>
      <p:bold r:id="rId42"/>
      <p:italic r:id="rId43"/>
      <p:boldItalic r:id="rId44"/>
    </p:embeddedFont>
    <p:embeddedFont>
      <p:font typeface="Open Sans"/>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49" roundtripDataSignature="AMtx7mjNxNehH5axsSJXtFR3RH33ea+jn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74BFDAD-1EA7-4C4F-A7ED-4A3F0CDB7FA4}">
  <a:tblStyle styleId="{E74BFDAD-1EA7-4C4F-A7ED-4A3F0CDB7FA4}"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SemiBold-boldItalic.fntdata"/><Relationship Id="rId42" Type="http://schemas.openxmlformats.org/officeDocument/2006/relationships/font" Target="fonts/RobotoLight-bold.fntdata"/><Relationship Id="rId41" Type="http://schemas.openxmlformats.org/officeDocument/2006/relationships/font" Target="fonts/RobotoLight-regular.fntdata"/><Relationship Id="rId44" Type="http://schemas.openxmlformats.org/officeDocument/2006/relationships/font" Target="fonts/RobotoLight-boldItalic.fntdata"/><Relationship Id="rId43" Type="http://schemas.openxmlformats.org/officeDocument/2006/relationships/font" Target="fonts/RobotoLight-italic.fntdata"/><Relationship Id="rId46" Type="http://schemas.openxmlformats.org/officeDocument/2006/relationships/font" Target="fonts/OpenSans-bold.fntdata"/><Relationship Id="rId45" Type="http://schemas.openxmlformats.org/officeDocument/2006/relationships/font" Target="fonts/OpenSans-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OpenSans-boldItalic.fntdata"/><Relationship Id="rId47" Type="http://schemas.openxmlformats.org/officeDocument/2006/relationships/font" Target="fonts/OpenSans-italic.fntdata"/><Relationship Id="rId49" Type="http://customschemas.google.com/relationships/presentationmetadata" Target="meta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Montserrat-italic.fntdata"/><Relationship Id="rId30" Type="http://schemas.openxmlformats.org/officeDocument/2006/relationships/font" Target="fonts/Montserrat-bold.fntdata"/><Relationship Id="rId33" Type="http://schemas.openxmlformats.org/officeDocument/2006/relationships/font" Target="fonts/GoogleSans-regular.fntdata"/><Relationship Id="rId32" Type="http://schemas.openxmlformats.org/officeDocument/2006/relationships/font" Target="fonts/Montserrat-boldItalic.fntdata"/><Relationship Id="rId35" Type="http://schemas.openxmlformats.org/officeDocument/2006/relationships/font" Target="fonts/GoogleSans-italic.fntdata"/><Relationship Id="rId34" Type="http://schemas.openxmlformats.org/officeDocument/2006/relationships/font" Target="fonts/GoogleSans-bold.fntdata"/><Relationship Id="rId37" Type="http://schemas.openxmlformats.org/officeDocument/2006/relationships/font" Target="fonts/RobotoSemiBold-regular.fntdata"/><Relationship Id="rId36" Type="http://schemas.openxmlformats.org/officeDocument/2006/relationships/font" Target="fonts/GoogleSans-boldItalic.fntdata"/><Relationship Id="rId39" Type="http://schemas.openxmlformats.org/officeDocument/2006/relationships/font" Target="fonts/RobotoSemiBold-italic.fntdata"/><Relationship Id="rId38" Type="http://schemas.openxmlformats.org/officeDocument/2006/relationships/font" Target="fonts/RobotoSemiBold-bold.fntdata"/><Relationship Id="rId20" Type="http://schemas.openxmlformats.org/officeDocument/2006/relationships/slide" Target="slides/slide14.xml"/><Relationship Id="rId22" Type="http://schemas.openxmlformats.org/officeDocument/2006/relationships/font" Target="fonts/InterLight-bold.fntdata"/><Relationship Id="rId21" Type="http://schemas.openxmlformats.org/officeDocument/2006/relationships/font" Target="fonts/InterLight-regular.fntdata"/><Relationship Id="rId24" Type="http://schemas.openxmlformats.org/officeDocument/2006/relationships/font" Target="fonts/InterLight-boldItalic.fntdata"/><Relationship Id="rId23" Type="http://schemas.openxmlformats.org/officeDocument/2006/relationships/font" Target="fonts/InterLight-italic.fntdata"/><Relationship Id="rId26" Type="http://schemas.openxmlformats.org/officeDocument/2006/relationships/font" Target="fonts/Roboto-bold.fntdata"/><Relationship Id="rId25" Type="http://schemas.openxmlformats.org/officeDocument/2006/relationships/font" Target="fonts/Roboto-regular.fntdata"/><Relationship Id="rId28" Type="http://schemas.openxmlformats.org/officeDocument/2006/relationships/font" Target="fonts/Roboto-boldItalic.fntdata"/><Relationship Id="rId27" Type="http://schemas.openxmlformats.org/officeDocument/2006/relationships/font" Target="fonts/Roboto-italic.fntdata"/><Relationship Id="rId29" Type="http://schemas.openxmlformats.org/officeDocument/2006/relationships/font" Target="fonts/Montserrat-regular.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6" name="Google Shape;76;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1" name="Google Shape;211;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4" name="Google Shape;224;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4" name="Google Shape;234;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0" name="Google Shape;250;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9" name="Google Shape;89;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6" name="Google Shape;116;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7" name="Google Shape;127;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5" name="Google Shape;135;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9" name="Google Shape;169;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1" name="Google Shape;181;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2" name="Google Shape;192;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3" name="Google Shape;203;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8" name="Shape 68"/>
        <p:cNvGrpSpPr/>
        <p:nvPr/>
      </p:nvGrpSpPr>
      <p:grpSpPr>
        <a:xfrm>
          <a:off x="0" y="0"/>
          <a:ext cx="0" cy="0"/>
          <a:chOff x="0" y="0"/>
          <a:chExt cx="0" cy="0"/>
        </a:xfrm>
      </p:grpSpPr>
      <p:sp>
        <p:nvSpPr>
          <p:cNvPr id="69" name="Google Shape;69;p27"/>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7"/>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1" name="Google Shape;71;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 name="Shape 15"/>
        <p:cNvGrpSpPr/>
        <p:nvPr/>
      </p:nvGrpSpPr>
      <p:grpSpPr>
        <a:xfrm>
          <a:off x="0" y="0"/>
          <a:ext cx="0" cy="0"/>
          <a:chOff x="0" y="0"/>
          <a:chExt cx="0" cy="0"/>
        </a:xfrm>
      </p:grpSpPr>
      <p:sp>
        <p:nvSpPr>
          <p:cNvPr id="16" name="Google Shape;16;p1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 name="Shape 20"/>
        <p:cNvGrpSpPr/>
        <p:nvPr/>
      </p:nvGrpSpPr>
      <p:grpSpPr>
        <a:xfrm>
          <a:off x="0" y="0"/>
          <a:ext cx="0" cy="0"/>
          <a:chOff x="0" y="0"/>
          <a:chExt cx="0" cy="0"/>
        </a:xfrm>
      </p:grpSpPr>
      <p:sp>
        <p:nvSpPr>
          <p:cNvPr id="21" name="Google Shape;21;p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2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3" name="Google Shape;23;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 name="Shape 26"/>
        <p:cNvGrpSpPr/>
        <p:nvPr/>
      </p:nvGrpSpPr>
      <p:grpSpPr>
        <a:xfrm>
          <a:off x="0" y="0"/>
          <a:ext cx="0" cy="0"/>
          <a:chOff x="0" y="0"/>
          <a:chExt cx="0" cy="0"/>
        </a:xfrm>
      </p:grpSpPr>
      <p:sp>
        <p:nvSpPr>
          <p:cNvPr id="27" name="Google Shape;27;p21"/>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21"/>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29" name="Google Shape;29;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2" name="Shape 32"/>
        <p:cNvGrpSpPr/>
        <p:nvPr/>
      </p:nvGrpSpPr>
      <p:grpSpPr>
        <a:xfrm>
          <a:off x="0" y="0"/>
          <a:ext cx="0" cy="0"/>
          <a:chOff x="0" y="0"/>
          <a:chExt cx="0" cy="0"/>
        </a:xfrm>
      </p:grpSpPr>
      <p:sp>
        <p:nvSpPr>
          <p:cNvPr id="33" name="Google Shape;33;p2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22"/>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5" name="Google Shape;35;p22"/>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6" name="Google Shape;36;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9" name="Shape 39"/>
        <p:cNvGrpSpPr/>
        <p:nvPr/>
      </p:nvGrpSpPr>
      <p:grpSpPr>
        <a:xfrm>
          <a:off x="0" y="0"/>
          <a:ext cx="0" cy="0"/>
          <a:chOff x="0" y="0"/>
          <a:chExt cx="0" cy="0"/>
        </a:xfrm>
      </p:grpSpPr>
      <p:sp>
        <p:nvSpPr>
          <p:cNvPr id="40" name="Google Shape;40;p2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23"/>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2" name="Google Shape;42;p23"/>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3" name="Google Shape;43;p23"/>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4" name="Google Shape;44;p23"/>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5" name="Google Shape;45;p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8" name="Shape 48"/>
        <p:cNvGrpSpPr/>
        <p:nvPr/>
      </p:nvGrpSpPr>
      <p:grpSpPr>
        <a:xfrm>
          <a:off x="0" y="0"/>
          <a:ext cx="0" cy="0"/>
          <a:chOff x="0" y="0"/>
          <a:chExt cx="0" cy="0"/>
        </a:xfrm>
      </p:grpSpPr>
      <p:sp>
        <p:nvSpPr>
          <p:cNvPr id="49" name="Google Shape;49;p24"/>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24"/>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51" name="Google Shape;51;p24"/>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2" name="Google Shape;52;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5" name="Shape 55"/>
        <p:cNvGrpSpPr/>
        <p:nvPr/>
      </p:nvGrpSpPr>
      <p:grpSpPr>
        <a:xfrm>
          <a:off x="0" y="0"/>
          <a:ext cx="0" cy="0"/>
          <a:chOff x="0" y="0"/>
          <a:chExt cx="0" cy="0"/>
        </a:xfrm>
      </p:grpSpPr>
      <p:sp>
        <p:nvSpPr>
          <p:cNvPr id="56" name="Google Shape;56;p25"/>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5"/>
          <p:cNvSpPr/>
          <p:nvPr>
            <p:ph idx="2" type="pic"/>
          </p:nvPr>
        </p:nvSpPr>
        <p:spPr>
          <a:xfrm>
            <a:off x="1792288" y="612775"/>
            <a:ext cx="5486400" cy="4114800"/>
          </a:xfrm>
          <a:prstGeom prst="rect">
            <a:avLst/>
          </a:prstGeom>
          <a:noFill/>
          <a:ln>
            <a:noFill/>
          </a:ln>
        </p:spPr>
      </p:sp>
      <p:sp>
        <p:nvSpPr>
          <p:cNvPr id="58" name="Google Shape;58;p25"/>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9" name="Google Shape;59;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2" name="Shape 62"/>
        <p:cNvGrpSpPr/>
        <p:nvPr/>
      </p:nvGrpSpPr>
      <p:grpSpPr>
        <a:xfrm>
          <a:off x="0" y="0"/>
          <a:ext cx="0" cy="0"/>
          <a:chOff x="0" y="0"/>
          <a:chExt cx="0" cy="0"/>
        </a:xfrm>
      </p:grpSpPr>
      <p:sp>
        <p:nvSpPr>
          <p:cNvPr id="63" name="Google Shape;63;p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6"/>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5" name="Google Shape;65;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37.png"/><Relationship Id="rId5" Type="http://schemas.openxmlformats.org/officeDocument/2006/relationships/image" Target="../media/image34.png"/><Relationship Id="rId6"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39.png"/><Relationship Id="rId5" Type="http://schemas.openxmlformats.org/officeDocument/2006/relationships/image" Target="../media/image48.png"/><Relationship Id="rId6" Type="http://schemas.openxmlformats.org/officeDocument/2006/relationships/image" Target="../media/image4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9.png"/><Relationship Id="rId11" Type="http://schemas.openxmlformats.org/officeDocument/2006/relationships/image" Target="../media/image13.png"/><Relationship Id="rId10" Type="http://schemas.openxmlformats.org/officeDocument/2006/relationships/image" Target="../media/image7.png"/><Relationship Id="rId9" Type="http://schemas.openxmlformats.org/officeDocument/2006/relationships/image" Target="../media/image12.png"/><Relationship Id="rId5" Type="http://schemas.openxmlformats.org/officeDocument/2006/relationships/image" Target="../media/image41.png"/><Relationship Id="rId6" Type="http://schemas.openxmlformats.org/officeDocument/2006/relationships/image" Target="../media/image2.png"/><Relationship Id="rId7" Type="http://schemas.openxmlformats.org/officeDocument/2006/relationships/image" Target="../media/image10.png"/><Relationship Id="rId8"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1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8.png"/></Relationships>
</file>

<file path=ppt/slides/_rels/slide5.xml.rels><?xml version="1.0" encoding="UTF-8" standalone="yes"?><Relationships xmlns="http://schemas.openxmlformats.org/package/2006/relationships"><Relationship Id="rId11" Type="http://schemas.openxmlformats.org/officeDocument/2006/relationships/image" Target="../media/image29.png"/><Relationship Id="rId10" Type="http://schemas.openxmlformats.org/officeDocument/2006/relationships/image" Target="../media/image30.png"/><Relationship Id="rId13" Type="http://schemas.openxmlformats.org/officeDocument/2006/relationships/image" Target="../media/image36.png"/><Relationship Id="rId12"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46.png"/><Relationship Id="rId9" Type="http://schemas.openxmlformats.org/officeDocument/2006/relationships/image" Target="../media/image16.png"/><Relationship Id="rId15" Type="http://schemas.openxmlformats.org/officeDocument/2006/relationships/image" Target="../media/image33.png"/><Relationship Id="rId14" Type="http://schemas.openxmlformats.org/officeDocument/2006/relationships/image" Target="../media/image23.png"/><Relationship Id="rId17" Type="http://schemas.openxmlformats.org/officeDocument/2006/relationships/image" Target="../media/image40.png"/><Relationship Id="rId16" Type="http://schemas.openxmlformats.org/officeDocument/2006/relationships/image" Target="../media/image45.png"/><Relationship Id="rId5" Type="http://schemas.openxmlformats.org/officeDocument/2006/relationships/image" Target="../media/image27.png"/><Relationship Id="rId6" Type="http://schemas.openxmlformats.org/officeDocument/2006/relationships/image" Target="../media/image15.png"/><Relationship Id="rId7" Type="http://schemas.openxmlformats.org/officeDocument/2006/relationships/image" Target="../media/image19.png"/><Relationship Id="rId8"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44.png"/><Relationship Id="rId5" Type="http://schemas.openxmlformats.org/officeDocument/2006/relationships/image" Target="../media/image3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26.png"/><Relationship Id="rId5"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5.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7" name="Shape 77"/>
        <p:cNvGrpSpPr/>
        <p:nvPr/>
      </p:nvGrpSpPr>
      <p:grpSpPr>
        <a:xfrm>
          <a:off x="0" y="0"/>
          <a:ext cx="0" cy="0"/>
          <a:chOff x="0" y="0"/>
          <a:chExt cx="0" cy="0"/>
        </a:xfrm>
      </p:grpSpPr>
      <p:pic>
        <p:nvPicPr>
          <p:cNvPr descr="image.png" id="78" name="Google Shape;78;p1"/>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79" name="Google Shape;79;p1"/>
          <p:cNvSpPr/>
          <p:nvPr/>
        </p:nvSpPr>
        <p:spPr>
          <a:xfrm>
            <a:off x="213962" y="138135"/>
            <a:ext cx="4806094" cy="1393543"/>
          </a:xfrm>
          <a:prstGeom prst="roundRect">
            <a:avLst>
              <a:gd fmla="val 16667" name="adj"/>
            </a:avLst>
          </a:prstGeom>
          <a:solidFill>
            <a:schemeClr val="lt1"/>
          </a:solidFill>
          <a:ln cap="flat" cmpd="sng" w="25400">
            <a:solidFill>
              <a:srgbClr val="76923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0" name="Google Shape;80;p1"/>
          <p:cNvSpPr txBox="1"/>
          <p:nvPr/>
        </p:nvSpPr>
        <p:spPr>
          <a:xfrm>
            <a:off x="281024" y="54391"/>
            <a:ext cx="3532622"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4000" u="none" cap="none" strike="noStrike">
                <a:solidFill>
                  <a:schemeClr val="accent1"/>
                </a:solidFill>
                <a:latin typeface="Montserrat"/>
                <a:ea typeface="Montserrat"/>
                <a:cs typeface="Montserrat"/>
                <a:sym typeface="Montserrat"/>
              </a:rPr>
              <a:t>Nicaragua</a:t>
            </a:r>
            <a:endParaRPr b="1" i="0" sz="4000" u="none" cap="none" strike="noStrike">
              <a:solidFill>
                <a:schemeClr val="accent1"/>
              </a:solidFill>
              <a:latin typeface="Montserrat"/>
              <a:ea typeface="Montserrat"/>
              <a:cs typeface="Montserrat"/>
              <a:sym typeface="Montserrat"/>
            </a:endParaRPr>
          </a:p>
        </p:txBody>
      </p:sp>
      <p:sp>
        <p:nvSpPr>
          <p:cNvPr id="81" name="Google Shape;81;p1"/>
          <p:cNvSpPr txBox="1"/>
          <p:nvPr/>
        </p:nvSpPr>
        <p:spPr>
          <a:xfrm>
            <a:off x="348873" y="603403"/>
            <a:ext cx="4396863" cy="61555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800"/>
              <a:buFont typeface="Arial"/>
              <a:buNone/>
            </a:pPr>
            <a:r>
              <a:rPr b="1" i="0" lang="en-US" sz="4000" u="none" cap="none" strike="noStrike">
                <a:solidFill>
                  <a:schemeClr val="dk1"/>
                </a:solidFill>
                <a:latin typeface="Montserrat"/>
                <a:ea typeface="Montserrat"/>
                <a:cs typeface="Montserrat"/>
                <a:sym typeface="Montserrat"/>
              </a:rPr>
              <a:t>Business Report</a:t>
            </a:r>
            <a:endParaRPr b="0" i="0" sz="4000" u="none" cap="none" strike="noStrike">
              <a:solidFill>
                <a:schemeClr val="dk1"/>
              </a:solidFill>
              <a:latin typeface="Arial"/>
              <a:ea typeface="Arial"/>
              <a:cs typeface="Arial"/>
              <a:sym typeface="Arial"/>
            </a:endParaRPr>
          </a:p>
        </p:txBody>
      </p:sp>
      <p:sp>
        <p:nvSpPr>
          <p:cNvPr id="82" name="Google Shape;82;p1"/>
          <p:cNvSpPr txBox="1"/>
          <p:nvPr/>
        </p:nvSpPr>
        <p:spPr>
          <a:xfrm>
            <a:off x="433425" y="1083534"/>
            <a:ext cx="4504335" cy="443198"/>
          </a:xfrm>
          <a:prstGeom prst="rect">
            <a:avLst/>
          </a:prstGeom>
          <a:noFill/>
          <a:ln>
            <a:noFill/>
          </a:ln>
        </p:spPr>
        <p:txBody>
          <a:bodyPr anchorCtr="0" anchor="t" bIns="0" lIns="0" spcFirstLastPara="1" rIns="0" wrap="square" tIns="0">
            <a:spAutoFit/>
          </a:bodyPr>
          <a:lstStyle/>
          <a:p>
            <a:pPr indent="0" lvl="0" marL="0" marR="0" rtl="0" algn="l">
              <a:lnSpc>
                <a:spcPct val="159952"/>
              </a:lnSpc>
              <a:spcBef>
                <a:spcPts val="0"/>
              </a:spcBef>
              <a:spcAft>
                <a:spcPts val="0"/>
              </a:spcAft>
              <a:buClr>
                <a:srgbClr val="000000"/>
              </a:buClr>
              <a:buSzPts val="2100"/>
              <a:buFont typeface="Arial"/>
              <a:buNone/>
            </a:pPr>
            <a:r>
              <a:rPr b="0" i="0" lang="en-US" sz="1800" u="none" cap="none" strike="noStrike">
                <a:solidFill>
                  <a:schemeClr val="dk1"/>
                </a:solidFill>
                <a:latin typeface="Inter Light"/>
                <a:ea typeface="Inter Light"/>
                <a:cs typeface="Inter Light"/>
                <a:sym typeface="Inter Light"/>
              </a:rPr>
              <a:t>2026 LATIN AMERICA AGENCY MEETING</a:t>
            </a:r>
            <a:endParaRPr b="0" i="0" sz="1800" u="none" cap="none" strike="noStrike">
              <a:solidFill>
                <a:schemeClr val="dk1"/>
              </a:solidFill>
              <a:latin typeface="Arial"/>
              <a:ea typeface="Arial"/>
              <a:cs typeface="Arial"/>
              <a:sym typeface="Arial"/>
            </a:endParaRPr>
          </a:p>
        </p:txBody>
      </p:sp>
      <p:pic>
        <p:nvPicPr>
          <p:cNvPr id="83" name="Google Shape;83;p1"/>
          <p:cNvPicPr preferRelativeResize="0"/>
          <p:nvPr/>
        </p:nvPicPr>
        <p:blipFill rotWithShape="1">
          <a:blip r:embed="rId4">
            <a:alphaModFix/>
          </a:blip>
          <a:srcRect b="0" l="0" r="0" t="0"/>
          <a:stretch/>
        </p:blipFill>
        <p:spPr>
          <a:xfrm>
            <a:off x="11431701" y="6271110"/>
            <a:ext cx="455958" cy="458957"/>
          </a:xfrm>
          <a:prstGeom prst="rect">
            <a:avLst/>
          </a:prstGeom>
          <a:noFill/>
          <a:ln>
            <a:noFill/>
          </a:ln>
        </p:spPr>
      </p:pic>
      <p:pic>
        <p:nvPicPr>
          <p:cNvPr id="84" name="Google Shape;84;p1"/>
          <p:cNvPicPr preferRelativeResize="0"/>
          <p:nvPr/>
        </p:nvPicPr>
        <p:blipFill rotWithShape="1">
          <a:blip r:embed="rId5">
            <a:alphaModFix/>
          </a:blip>
          <a:srcRect b="0" l="0" r="0" t="0"/>
          <a:stretch/>
        </p:blipFill>
        <p:spPr>
          <a:xfrm>
            <a:off x="10540705" y="432952"/>
            <a:ext cx="1302422" cy="340902"/>
          </a:xfrm>
          <a:prstGeom prst="rect">
            <a:avLst/>
          </a:prstGeom>
          <a:noFill/>
          <a:ln>
            <a:noFill/>
          </a:ln>
        </p:spPr>
      </p:pic>
      <p:cxnSp>
        <p:nvCxnSpPr>
          <p:cNvPr id="85" name="Google Shape;85;p1"/>
          <p:cNvCxnSpPr/>
          <p:nvPr/>
        </p:nvCxnSpPr>
        <p:spPr>
          <a:xfrm flipH="1">
            <a:off x="5761245" y="5025587"/>
            <a:ext cx="333326" cy="162601"/>
          </a:xfrm>
          <a:prstGeom prst="straightConnector1">
            <a:avLst/>
          </a:prstGeom>
          <a:noFill/>
          <a:ln cap="flat" cmpd="sng" w="9525">
            <a:solidFill>
              <a:srgbClr val="4A7DBA"/>
            </a:solidFill>
            <a:prstDash val="solid"/>
            <a:round/>
            <a:headEnd len="sm" w="sm" type="none"/>
            <a:tailEnd len="sm" w="sm" type="none"/>
          </a:ln>
        </p:spPr>
      </p:cxnSp>
      <p:pic>
        <p:nvPicPr>
          <p:cNvPr id="86" name="Google Shape;86;p1"/>
          <p:cNvPicPr preferRelativeResize="0"/>
          <p:nvPr/>
        </p:nvPicPr>
        <p:blipFill rotWithShape="1">
          <a:blip r:embed="rId6">
            <a:alphaModFix/>
          </a:blip>
          <a:srcRect b="0" l="0" r="0" t="0"/>
          <a:stretch/>
        </p:blipFill>
        <p:spPr>
          <a:xfrm>
            <a:off x="1707952" y="1587833"/>
            <a:ext cx="8688776" cy="524307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descr="image.png" id="213" name="Google Shape;213;p10"/>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image.png" id="214" name="Google Shape;214;p10"/>
          <p:cNvPicPr preferRelativeResize="0"/>
          <p:nvPr/>
        </p:nvPicPr>
        <p:blipFill rotWithShape="1">
          <a:blip r:embed="rId4">
            <a:alphaModFix/>
          </a:blip>
          <a:srcRect b="0" l="0" r="0" t="0"/>
          <a:stretch/>
        </p:blipFill>
        <p:spPr>
          <a:xfrm>
            <a:off x="8054875" y="2495698"/>
            <a:ext cx="3675398" cy="361950"/>
          </a:xfrm>
          <a:prstGeom prst="rect">
            <a:avLst/>
          </a:prstGeom>
          <a:noFill/>
          <a:ln>
            <a:noFill/>
          </a:ln>
        </p:spPr>
      </p:pic>
      <p:graphicFrame>
        <p:nvGraphicFramePr>
          <p:cNvPr id="215" name="Google Shape;215;p10"/>
          <p:cNvGraphicFramePr/>
          <p:nvPr/>
        </p:nvGraphicFramePr>
        <p:xfrm>
          <a:off x="8054875" y="3000523"/>
          <a:ext cx="3000000" cy="3000000"/>
        </p:xfrm>
        <a:graphic>
          <a:graphicData uri="http://schemas.openxmlformats.org/drawingml/2006/table">
            <a:tbl>
              <a:tblPr>
                <a:noFill/>
                <a:tableStyleId>{E74BFDAD-1EA7-4C4F-A7ED-4A3F0CDB7FA4}</a:tableStyleId>
              </a:tblPr>
              <a:tblGrid>
                <a:gridCol w="2488675"/>
                <a:gridCol w="1186725"/>
              </a:tblGrid>
              <a:tr h="453325">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SemiBold"/>
                          <a:ea typeface="Roboto SemiBold"/>
                          <a:cs typeface="Roboto SemiBold"/>
                          <a:sym typeface="Roboto SemiBold"/>
                        </a:rPr>
                        <a:t>Trade</a:t>
                      </a:r>
                      <a:endParaRPr sz="14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SemiBold"/>
                          <a:ea typeface="Roboto SemiBold"/>
                          <a:cs typeface="Roboto SemiBold"/>
                          <a:sym typeface="Roboto SemiBold"/>
                        </a:rPr>
                        <a:t>Target (Year)</a:t>
                      </a:r>
                      <a:endParaRPr sz="12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r>
              <a:tr h="453325">
                <a:tc>
                  <a:txBody>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333333"/>
                          </a:solidFill>
                          <a:latin typeface="Roboto"/>
                          <a:ea typeface="Roboto"/>
                          <a:cs typeface="Roboto"/>
                          <a:sym typeface="Roboto"/>
                        </a:rPr>
                        <a:t>CR+NI – CARB+WCCA (CB)</a:t>
                      </a:r>
                      <a:endParaRPr sz="14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605</a:t>
                      </a:r>
                      <a:endParaRPr sz="14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5332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r>
              <a:tr h="45332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5332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r>
            </a:tbl>
          </a:graphicData>
        </a:graphic>
      </p:graphicFrame>
      <p:pic>
        <p:nvPicPr>
          <p:cNvPr descr="image.png" id="216" name="Google Shape;216;p10"/>
          <p:cNvPicPr preferRelativeResize="0"/>
          <p:nvPr/>
        </p:nvPicPr>
        <p:blipFill rotWithShape="1">
          <a:blip r:embed="rId5">
            <a:alphaModFix/>
          </a:blip>
          <a:srcRect b="0" l="0" r="0" t="0"/>
          <a:stretch/>
        </p:blipFill>
        <p:spPr>
          <a:xfrm>
            <a:off x="461727" y="2495698"/>
            <a:ext cx="3684923" cy="361950"/>
          </a:xfrm>
          <a:prstGeom prst="rect">
            <a:avLst/>
          </a:prstGeom>
          <a:noFill/>
          <a:ln>
            <a:noFill/>
          </a:ln>
        </p:spPr>
      </p:pic>
      <p:graphicFrame>
        <p:nvGraphicFramePr>
          <p:cNvPr id="217" name="Google Shape;217;p10"/>
          <p:cNvGraphicFramePr/>
          <p:nvPr/>
        </p:nvGraphicFramePr>
        <p:xfrm>
          <a:off x="461727" y="3000523"/>
          <a:ext cx="3000000" cy="3000000"/>
        </p:xfrm>
        <a:graphic>
          <a:graphicData uri="http://schemas.openxmlformats.org/drawingml/2006/table">
            <a:tbl>
              <a:tblPr>
                <a:noFill/>
                <a:tableStyleId>{E74BFDAD-1EA7-4C4F-A7ED-4A3F0CDB7FA4}</a:tableStyleId>
              </a:tblPr>
              <a:tblGrid>
                <a:gridCol w="2484300"/>
                <a:gridCol w="1200625"/>
              </a:tblGrid>
              <a:tr h="453325">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SemiBold"/>
                          <a:ea typeface="Roboto SemiBold"/>
                          <a:cs typeface="Roboto SemiBold"/>
                          <a:sym typeface="Roboto SemiBold"/>
                        </a:rPr>
                        <a:t>Trade</a:t>
                      </a:r>
                      <a:endParaRPr sz="14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SemiBold"/>
                          <a:ea typeface="Roboto SemiBold"/>
                          <a:cs typeface="Roboto SemiBold"/>
                          <a:sym typeface="Roboto SemiBold"/>
                        </a:rPr>
                        <a:t>Target (Year)</a:t>
                      </a:r>
                      <a:endParaRPr sz="12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r>
              <a:tr h="453325">
                <a:tc>
                  <a:txBody>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333333"/>
                          </a:solidFill>
                          <a:latin typeface="Roboto"/>
                          <a:ea typeface="Roboto"/>
                          <a:cs typeface="Roboto"/>
                          <a:sym typeface="Roboto"/>
                        </a:rPr>
                        <a:t>F.E. – CR+NI (C)</a:t>
                      </a:r>
                      <a:endParaRPr sz="14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743</a:t>
                      </a:r>
                      <a:endParaRPr sz="14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53325">
                <a:tc>
                  <a:txBody>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333333"/>
                          </a:solidFill>
                          <a:latin typeface="Roboto"/>
                          <a:ea typeface="Roboto"/>
                          <a:cs typeface="Roboto"/>
                          <a:sym typeface="Roboto"/>
                        </a:rPr>
                        <a:t>F.E. – CR+NI (Q)</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4,371</a:t>
                      </a:r>
                      <a:endParaRPr sz="14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r>
              <a:tr h="45332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5332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r>
            </a:tbl>
          </a:graphicData>
        </a:graphic>
      </p:graphicFrame>
      <p:pic>
        <p:nvPicPr>
          <p:cNvPr descr="image.png" id="218" name="Google Shape;218;p10"/>
          <p:cNvPicPr preferRelativeResize="0"/>
          <p:nvPr/>
        </p:nvPicPr>
        <p:blipFill rotWithShape="1">
          <a:blip r:embed="rId6">
            <a:alphaModFix/>
          </a:blip>
          <a:srcRect b="0" l="0" r="0" t="0"/>
          <a:stretch/>
        </p:blipFill>
        <p:spPr>
          <a:xfrm>
            <a:off x="4327475" y="2495698"/>
            <a:ext cx="3556099" cy="361950"/>
          </a:xfrm>
          <a:prstGeom prst="rect">
            <a:avLst/>
          </a:prstGeom>
          <a:noFill/>
          <a:ln>
            <a:noFill/>
          </a:ln>
        </p:spPr>
      </p:pic>
      <p:graphicFrame>
        <p:nvGraphicFramePr>
          <p:cNvPr id="219" name="Google Shape;219;p10"/>
          <p:cNvGraphicFramePr/>
          <p:nvPr/>
        </p:nvGraphicFramePr>
        <p:xfrm>
          <a:off x="4327475" y="3000523"/>
          <a:ext cx="3000000" cy="3000000"/>
        </p:xfrm>
        <a:graphic>
          <a:graphicData uri="http://schemas.openxmlformats.org/drawingml/2006/table">
            <a:tbl>
              <a:tblPr>
                <a:noFill/>
                <a:tableStyleId>{E74BFDAD-1EA7-4C4F-A7ED-4A3F0CDB7FA4}</a:tableStyleId>
              </a:tblPr>
              <a:tblGrid>
                <a:gridCol w="2180925"/>
                <a:gridCol w="1365650"/>
              </a:tblGrid>
              <a:tr h="453325">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SemiBold"/>
                          <a:ea typeface="Roboto SemiBold"/>
                          <a:cs typeface="Roboto SemiBold"/>
                          <a:sym typeface="Roboto SemiBold"/>
                        </a:rPr>
                        <a:t>Trade</a:t>
                      </a:r>
                      <a:endParaRPr sz="14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SemiBold"/>
                          <a:ea typeface="Roboto SemiBold"/>
                          <a:cs typeface="Roboto SemiBold"/>
                          <a:sym typeface="Roboto SemiBold"/>
                        </a:rPr>
                        <a:t>Target (Year)</a:t>
                      </a:r>
                      <a:endParaRPr sz="12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r>
              <a:tr h="453325">
                <a:tc>
                  <a:txBody>
                    <a:bodyPr/>
                    <a:lstStyle/>
                    <a:p>
                      <a:pPr indent="0" lvl="0" marL="0" marR="0" rtl="0" algn="l">
                        <a:lnSpc>
                          <a:spcPct val="100000"/>
                        </a:lnSpc>
                        <a:spcBef>
                          <a:spcPts val="0"/>
                        </a:spcBef>
                        <a:spcAft>
                          <a:spcPts val="0"/>
                        </a:spcAft>
                        <a:buClr>
                          <a:srgbClr val="000000"/>
                        </a:buClr>
                        <a:buSzPts val="1350"/>
                        <a:buFont typeface="Arial"/>
                        <a:buNone/>
                      </a:pPr>
                      <a:r>
                        <a:rPr lang="en-US" sz="1350" u="none" cap="none" strike="noStrike">
                          <a:solidFill>
                            <a:srgbClr val="333333"/>
                          </a:solidFill>
                          <a:latin typeface="Roboto"/>
                          <a:ea typeface="Roboto"/>
                          <a:cs typeface="Roboto"/>
                          <a:sym typeface="Roboto"/>
                        </a:rPr>
                        <a:t>CR+NI</a:t>
                      </a:r>
                      <a:r>
                        <a:rPr b="0" i="0" lang="en-US" sz="1350" u="none" cap="none" strike="noStrike">
                          <a:solidFill>
                            <a:srgbClr val="333333"/>
                          </a:solidFill>
                          <a:latin typeface="Roboto"/>
                          <a:ea typeface="Roboto"/>
                          <a:cs typeface="Roboto"/>
                          <a:sym typeface="Roboto"/>
                        </a:rPr>
                        <a:t> – </a:t>
                      </a:r>
                      <a:r>
                        <a:rPr lang="en-US" sz="1350" u="none" cap="none" strike="noStrike">
                          <a:solidFill>
                            <a:srgbClr val="333333"/>
                          </a:solidFill>
                          <a:latin typeface="Roboto"/>
                          <a:ea typeface="Roboto"/>
                          <a:cs typeface="Roboto"/>
                          <a:sym typeface="Roboto"/>
                        </a:rPr>
                        <a:t>CARI</a:t>
                      </a:r>
                      <a:r>
                        <a:rPr b="0" i="0" lang="en-US" sz="1350" u="none" cap="none" strike="noStrike">
                          <a:solidFill>
                            <a:srgbClr val="333333"/>
                          </a:solidFill>
                          <a:latin typeface="Roboto"/>
                          <a:ea typeface="Roboto"/>
                          <a:cs typeface="Roboto"/>
                          <a:sym typeface="Roboto"/>
                        </a:rPr>
                        <a:t> (</a:t>
                      </a:r>
                      <a:r>
                        <a:rPr lang="en-US" sz="1350" u="none" cap="none" strike="noStrike">
                          <a:solidFill>
                            <a:srgbClr val="333333"/>
                          </a:solidFill>
                          <a:latin typeface="Roboto"/>
                          <a:ea typeface="Roboto"/>
                          <a:cs typeface="Roboto"/>
                          <a:sym typeface="Roboto"/>
                        </a:rPr>
                        <a:t>CC</a:t>
                      </a:r>
                      <a:r>
                        <a:rPr b="0" i="0" lang="en-US" sz="1350" u="none" cap="none" strike="noStrike">
                          <a:solidFill>
                            <a:srgbClr val="333333"/>
                          </a:solidFill>
                          <a:latin typeface="Roboto"/>
                          <a:ea typeface="Roboto"/>
                          <a:cs typeface="Roboto"/>
                          <a:sym typeface="Roboto"/>
                        </a:rPr>
                        <a:t>)</a:t>
                      </a:r>
                      <a:endParaRPr sz="14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1,248</a:t>
                      </a:r>
                      <a:endParaRPr sz="14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53325">
                <a:tc>
                  <a:txBody>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333333"/>
                          </a:solidFill>
                          <a:latin typeface="Roboto"/>
                          <a:ea typeface="Roboto"/>
                          <a:cs typeface="Roboto"/>
                          <a:sym typeface="Roboto"/>
                        </a:rPr>
                        <a:t>CR+NI – USEC (610)</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312</a:t>
                      </a:r>
                      <a:endParaRPr sz="14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r>
              <a:tr h="45332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5332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r>
            </a:tbl>
          </a:graphicData>
        </a:graphic>
      </p:graphicFrame>
      <p:sp>
        <p:nvSpPr>
          <p:cNvPr id="220" name="Google Shape;220;p10"/>
          <p:cNvSpPr txBox="1"/>
          <p:nvPr/>
        </p:nvSpPr>
        <p:spPr>
          <a:xfrm>
            <a:off x="571500" y="476250"/>
            <a:ext cx="11601450" cy="48474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50"/>
              <a:buFont typeface="Arial"/>
              <a:buNone/>
            </a:pPr>
            <a:r>
              <a:rPr b="1" i="0" lang="en-US" sz="3150" u="none" cap="none" strike="noStrike">
                <a:solidFill>
                  <a:srgbClr val="004B24"/>
                </a:solidFill>
                <a:latin typeface="Montserrat"/>
                <a:ea typeface="Montserrat"/>
                <a:cs typeface="Montserrat"/>
                <a:sym typeface="Montserrat"/>
              </a:rPr>
              <a:t>HOW TO ACHIEVE 2026 OWN SQ?</a:t>
            </a:r>
            <a:endParaRPr/>
          </a:p>
        </p:txBody>
      </p:sp>
      <p:sp>
        <p:nvSpPr>
          <p:cNvPr id="221" name="Google Shape;221;p10"/>
          <p:cNvSpPr/>
          <p:nvPr/>
        </p:nvSpPr>
        <p:spPr>
          <a:xfrm>
            <a:off x="571500" y="1066800"/>
            <a:ext cx="11049000" cy="28575"/>
          </a:xfrm>
          <a:prstGeom prst="rect">
            <a:avLst/>
          </a:prstGeom>
          <a:solidFill>
            <a:srgbClr val="009B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descr="image.png" id="226" name="Google Shape;226;p11"/>
          <p:cNvPicPr preferRelativeResize="0"/>
          <p:nvPr/>
        </p:nvPicPr>
        <p:blipFill rotWithShape="1">
          <a:blip r:embed="rId3">
            <a:alphaModFix/>
          </a:blip>
          <a:srcRect b="0" l="0" r="0" t="0"/>
          <a:stretch/>
        </p:blipFill>
        <p:spPr>
          <a:xfrm>
            <a:off x="0" y="-82296"/>
            <a:ext cx="12192000" cy="6858000"/>
          </a:xfrm>
          <a:prstGeom prst="rect">
            <a:avLst/>
          </a:prstGeom>
          <a:noFill/>
          <a:ln>
            <a:noFill/>
          </a:ln>
        </p:spPr>
      </p:pic>
      <p:sp>
        <p:nvSpPr>
          <p:cNvPr id="227" name="Google Shape;227;p11"/>
          <p:cNvSpPr txBox="1"/>
          <p:nvPr/>
        </p:nvSpPr>
        <p:spPr>
          <a:xfrm>
            <a:off x="571500" y="476250"/>
            <a:ext cx="11601450" cy="48474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50"/>
              <a:buFont typeface="Arial"/>
              <a:buNone/>
            </a:pPr>
            <a:r>
              <a:rPr b="1" i="0" lang="en-US" sz="3150" u="none" cap="none" strike="noStrike">
                <a:solidFill>
                  <a:srgbClr val="004B24"/>
                </a:solidFill>
                <a:latin typeface="Montserrat"/>
                <a:ea typeface="Montserrat"/>
                <a:cs typeface="Montserrat"/>
                <a:sym typeface="Montserrat"/>
              </a:rPr>
              <a:t>2026 ACTION PLAN</a:t>
            </a:r>
            <a:endParaRPr/>
          </a:p>
        </p:txBody>
      </p:sp>
      <p:sp>
        <p:nvSpPr>
          <p:cNvPr id="228" name="Google Shape;228;p11"/>
          <p:cNvSpPr/>
          <p:nvPr/>
        </p:nvSpPr>
        <p:spPr>
          <a:xfrm>
            <a:off x="571500" y="1066800"/>
            <a:ext cx="11049000" cy="28575"/>
          </a:xfrm>
          <a:prstGeom prst="rect">
            <a:avLst/>
          </a:prstGeom>
          <a:solidFill>
            <a:srgbClr val="009B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9" name="Google Shape;229;p11"/>
          <p:cNvSpPr/>
          <p:nvPr/>
        </p:nvSpPr>
        <p:spPr>
          <a:xfrm>
            <a:off x="436124" y="1242345"/>
            <a:ext cx="2605200" cy="86177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5000" u="none" cap="none" strike="noStrike">
                <a:solidFill>
                  <a:srgbClr val="3333CC"/>
                </a:solidFill>
                <a:latin typeface="Arial"/>
                <a:ea typeface="Arial"/>
                <a:cs typeface="Arial"/>
                <a:sym typeface="Arial"/>
              </a:rPr>
              <a:t>Q Trade</a:t>
            </a:r>
            <a:endParaRPr/>
          </a:p>
        </p:txBody>
      </p:sp>
      <p:sp>
        <p:nvSpPr>
          <p:cNvPr id="230" name="Google Shape;230;p11"/>
          <p:cNvSpPr txBox="1"/>
          <p:nvPr/>
        </p:nvSpPr>
        <p:spPr>
          <a:xfrm>
            <a:off x="3477448" y="980734"/>
            <a:ext cx="7563742" cy="5478423"/>
          </a:xfrm>
          <a:prstGeom prst="rect">
            <a:avLst/>
          </a:prstGeom>
          <a:noFill/>
          <a:ln>
            <a:noFill/>
          </a:ln>
        </p:spPr>
        <p:txBody>
          <a:bodyPr anchorCtr="0" anchor="t" bIns="45700" lIns="91425" spcFirstLastPara="1" rIns="91425" wrap="square" tIns="45700">
            <a:spAutoFit/>
          </a:bodyPr>
          <a:lstStyle/>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Increased communication with POLs, BCC and Space Controller to ensure bookings are confirmed as many are currently cancelled.</a:t>
            </a:r>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Competitive rates to those within the market in order to increase bookings and SQ fillings.</a:t>
            </a:r>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Maintain minimum 17 free days NICPK for import cargoes and in the future increased to 21 as direct competitors.</a:t>
            </a:r>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Promote sales leads to POL offices for all cargoes CIF and FOB.  </a:t>
            </a:r>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Request ELA office to proactively reduce transit time by allocating additional feeder space in advance, ahead of transshipment port congestion.  Delays in transit are one of the primary reasons for market share loss.</a:t>
            </a:r>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Priority status for containers at PABBA and on route to NICPK.</a:t>
            </a:r>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Reduce NICPK vessel SKIP for increased customer confidence and improved service.</a:t>
            </a:r>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Secure long-term volume commitments to maximize cargo volume. </a:t>
            </a:r>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Coordinate with ELA effective empty evacuation volumes per vessel to ensure minimum idle aging containers at NICPK.  Port allowing a 10-day advance coordination to evacuate up to 300 empty containers per vessel.</a:t>
            </a:r>
            <a:endParaRPr b="0" i="0" sz="1400" u="none" cap="none" strike="noStrike">
              <a:solidFill>
                <a:srgbClr val="000000"/>
              </a:solidFill>
              <a:latin typeface="Arial"/>
              <a:ea typeface="Arial"/>
              <a:cs typeface="Arial"/>
              <a:sym typeface="Arial"/>
            </a:endParaRPr>
          </a:p>
        </p:txBody>
      </p:sp>
      <p:sp>
        <p:nvSpPr>
          <p:cNvPr id="231" name="Google Shape;231;p11"/>
          <p:cNvSpPr txBox="1"/>
          <p:nvPr/>
        </p:nvSpPr>
        <p:spPr>
          <a:xfrm>
            <a:off x="571500" y="2011084"/>
            <a:ext cx="21823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Far East – Corinto port</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descr="image.png" id="236" name="Google Shape;236;p12"/>
          <p:cNvPicPr preferRelativeResize="0"/>
          <p:nvPr/>
        </p:nvPicPr>
        <p:blipFill rotWithShape="1">
          <a:blip r:embed="rId3">
            <a:alphaModFix/>
          </a:blip>
          <a:srcRect b="0" l="0" r="0" t="0"/>
          <a:stretch/>
        </p:blipFill>
        <p:spPr>
          <a:xfrm>
            <a:off x="-19050" y="0"/>
            <a:ext cx="12192000" cy="6858000"/>
          </a:xfrm>
          <a:prstGeom prst="rect">
            <a:avLst/>
          </a:prstGeom>
          <a:noFill/>
          <a:ln>
            <a:noFill/>
          </a:ln>
        </p:spPr>
      </p:pic>
      <p:sp>
        <p:nvSpPr>
          <p:cNvPr id="237" name="Google Shape;237;p12"/>
          <p:cNvSpPr txBox="1"/>
          <p:nvPr/>
        </p:nvSpPr>
        <p:spPr>
          <a:xfrm>
            <a:off x="571500" y="476250"/>
            <a:ext cx="11601450" cy="48474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50"/>
              <a:buFont typeface="Arial"/>
              <a:buNone/>
            </a:pPr>
            <a:r>
              <a:rPr b="1" i="0" lang="en-US" sz="3150" u="none" cap="none" strike="noStrike">
                <a:solidFill>
                  <a:srgbClr val="004B24"/>
                </a:solidFill>
                <a:latin typeface="Montserrat"/>
                <a:ea typeface="Montserrat"/>
                <a:cs typeface="Montserrat"/>
                <a:sym typeface="Montserrat"/>
              </a:rPr>
              <a:t>2026 ACTION PLAN</a:t>
            </a:r>
            <a:endParaRPr/>
          </a:p>
        </p:txBody>
      </p:sp>
      <p:sp>
        <p:nvSpPr>
          <p:cNvPr id="238" name="Google Shape;238;p12"/>
          <p:cNvSpPr/>
          <p:nvPr/>
        </p:nvSpPr>
        <p:spPr>
          <a:xfrm>
            <a:off x="571500" y="1066800"/>
            <a:ext cx="11049000" cy="28575"/>
          </a:xfrm>
          <a:prstGeom prst="rect">
            <a:avLst/>
          </a:prstGeom>
          <a:solidFill>
            <a:srgbClr val="009B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9" name="Google Shape;239;p12"/>
          <p:cNvSpPr/>
          <p:nvPr/>
        </p:nvSpPr>
        <p:spPr>
          <a:xfrm>
            <a:off x="319247" y="1527601"/>
            <a:ext cx="3033203" cy="86177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5000" u="none" cap="none" strike="noStrike">
                <a:solidFill>
                  <a:srgbClr val="00B0F0"/>
                </a:solidFill>
                <a:latin typeface="Arial"/>
                <a:ea typeface="Arial"/>
                <a:cs typeface="Arial"/>
                <a:sym typeface="Arial"/>
              </a:rPr>
              <a:t>CC Trade</a:t>
            </a:r>
            <a:endParaRPr/>
          </a:p>
        </p:txBody>
      </p:sp>
      <p:sp>
        <p:nvSpPr>
          <p:cNvPr id="240" name="Google Shape;240;p12"/>
          <p:cNvSpPr txBox="1"/>
          <p:nvPr/>
        </p:nvSpPr>
        <p:spPr>
          <a:xfrm>
            <a:off x="717308" y="2315199"/>
            <a:ext cx="263514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NI - Moín port - Caribbean</a:t>
            </a:r>
            <a:endParaRPr/>
          </a:p>
        </p:txBody>
      </p:sp>
      <p:sp>
        <p:nvSpPr>
          <p:cNvPr id="241" name="Google Shape;241;p12"/>
          <p:cNvSpPr/>
          <p:nvPr/>
        </p:nvSpPr>
        <p:spPr>
          <a:xfrm>
            <a:off x="347806" y="2945338"/>
            <a:ext cx="3174266" cy="86177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5000" u="none" cap="none" strike="noStrike">
                <a:solidFill>
                  <a:srgbClr val="538CD5"/>
                </a:solidFill>
                <a:latin typeface="Arial"/>
                <a:ea typeface="Arial"/>
                <a:cs typeface="Arial"/>
                <a:sym typeface="Arial"/>
              </a:rPr>
              <a:t>610 Trade</a:t>
            </a:r>
            <a:endParaRPr/>
          </a:p>
        </p:txBody>
      </p:sp>
      <p:sp>
        <p:nvSpPr>
          <p:cNvPr id="242" name="Google Shape;242;p12"/>
          <p:cNvSpPr txBox="1"/>
          <p:nvPr/>
        </p:nvSpPr>
        <p:spPr>
          <a:xfrm>
            <a:off x="717308" y="3718559"/>
            <a:ext cx="267831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NI - Moín port – United States</a:t>
            </a:r>
            <a:endParaRPr/>
          </a:p>
        </p:txBody>
      </p:sp>
      <p:sp>
        <p:nvSpPr>
          <p:cNvPr id="243" name="Google Shape;243;p12"/>
          <p:cNvSpPr/>
          <p:nvPr/>
        </p:nvSpPr>
        <p:spPr>
          <a:xfrm>
            <a:off x="448158" y="4977032"/>
            <a:ext cx="3033203" cy="86177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5000" u="none" cap="none" strike="noStrike">
                <a:solidFill>
                  <a:srgbClr val="8CB3E3"/>
                </a:solidFill>
                <a:latin typeface="Arial"/>
                <a:ea typeface="Arial"/>
                <a:cs typeface="Arial"/>
                <a:sym typeface="Arial"/>
              </a:rPr>
              <a:t>CB Trade</a:t>
            </a:r>
            <a:endParaRPr/>
          </a:p>
        </p:txBody>
      </p:sp>
      <p:sp>
        <p:nvSpPr>
          <p:cNvPr id="244" name="Google Shape;244;p12"/>
          <p:cNvSpPr txBox="1"/>
          <p:nvPr/>
        </p:nvSpPr>
        <p:spPr>
          <a:xfrm>
            <a:off x="861168" y="5836594"/>
            <a:ext cx="266090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Mexico – Corinto port</a:t>
            </a:r>
            <a:endParaRPr/>
          </a:p>
        </p:txBody>
      </p:sp>
      <p:cxnSp>
        <p:nvCxnSpPr>
          <p:cNvPr id="245" name="Google Shape;245;p12"/>
          <p:cNvCxnSpPr/>
          <p:nvPr/>
        </p:nvCxnSpPr>
        <p:spPr>
          <a:xfrm>
            <a:off x="717308" y="4660167"/>
            <a:ext cx="10757383" cy="0"/>
          </a:xfrm>
          <a:prstGeom prst="straightConnector1">
            <a:avLst/>
          </a:prstGeom>
          <a:noFill/>
          <a:ln cap="flat" cmpd="sng" w="9525">
            <a:solidFill>
              <a:srgbClr val="00B050"/>
            </a:solidFill>
            <a:prstDash val="solid"/>
            <a:round/>
            <a:headEnd len="sm" w="sm" type="none"/>
            <a:tailEnd len="sm" w="sm" type="none"/>
          </a:ln>
        </p:spPr>
      </p:cxnSp>
      <p:sp>
        <p:nvSpPr>
          <p:cNvPr id="246" name="Google Shape;246;p12"/>
          <p:cNvSpPr txBox="1"/>
          <p:nvPr/>
        </p:nvSpPr>
        <p:spPr>
          <a:xfrm>
            <a:off x="3522072" y="1780044"/>
            <a:ext cx="8430767" cy="2677656"/>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Need Upgrading the feeder service is critical to improve CC + 610 trade growth. Our current allocation and transit times are far from competitive market standards.</a:t>
            </a:r>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The United States is one of Nicaragua important trading partners and represents important opportunity.</a:t>
            </a:r>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chemeClr val="dk1"/>
                </a:solidFill>
                <a:latin typeface="Arial"/>
                <a:ea typeface="Arial"/>
                <a:cs typeface="Arial"/>
                <a:sym typeface="Arial"/>
              </a:rPr>
              <a:t>Evergreen lifting from NI for 610 Trade is important and there is important volume possible.</a:t>
            </a:r>
            <a:endParaRPr/>
          </a:p>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         A) </a:t>
            </a:r>
            <a:r>
              <a:rPr b="0" i="0" lang="en-US" sz="1400" u="none" cap="none" strike="noStrike">
                <a:solidFill>
                  <a:srgbClr val="000000"/>
                </a:solidFill>
                <a:latin typeface="Arial"/>
                <a:ea typeface="Arial"/>
                <a:cs typeface="Arial"/>
                <a:sym typeface="Arial"/>
              </a:rPr>
              <a:t>NI has been unable to secure space for 610 trade in 2025 and need support for increased share.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         B) </a:t>
            </a:r>
            <a:r>
              <a:rPr b="0" i="0" lang="en-US" sz="1400" u="none" cap="none" strike="noStrike">
                <a:solidFill>
                  <a:srgbClr val="000000"/>
                </a:solidFill>
                <a:latin typeface="Arial"/>
                <a:ea typeface="Arial"/>
                <a:cs typeface="Arial"/>
                <a:sym typeface="Arial"/>
              </a:rPr>
              <a:t>Request 350 TEU space for NI in 2026.</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247" name="Google Shape;247;p12"/>
          <p:cNvSpPr txBox="1"/>
          <p:nvPr/>
        </p:nvSpPr>
        <p:spPr>
          <a:xfrm>
            <a:off x="3894371" y="4878706"/>
            <a:ext cx="6510159" cy="1600438"/>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Manzanillo, MX drives the majority of CB trade volume. Sustained liner support and year-round allocation stability are critical to unlocking further growth.</a:t>
            </a:r>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We can boost our pipeline with accounts like SINSA (Tiles), Walmart, Mabe and Coca Cola; the main action plan must come from Evergreen by improving the LAE service and limit SKIP of NICPK.</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descr="image.png" id="252" name="Google Shape;252;p13"/>
          <p:cNvPicPr preferRelativeResize="0"/>
          <p:nvPr/>
        </p:nvPicPr>
        <p:blipFill rotWithShape="1">
          <a:blip r:embed="rId3">
            <a:alphaModFix/>
          </a:blip>
          <a:srcRect b="0" l="0" r="0" t="0"/>
          <a:stretch/>
        </p:blipFill>
        <p:spPr>
          <a:xfrm>
            <a:off x="-26572" y="-1905"/>
            <a:ext cx="12192000" cy="6858000"/>
          </a:xfrm>
          <a:prstGeom prst="rect">
            <a:avLst/>
          </a:prstGeom>
          <a:noFill/>
          <a:ln>
            <a:noFill/>
          </a:ln>
        </p:spPr>
      </p:pic>
      <p:sp>
        <p:nvSpPr>
          <p:cNvPr id="253" name="Google Shape;253;p13"/>
          <p:cNvSpPr/>
          <p:nvPr/>
        </p:nvSpPr>
        <p:spPr>
          <a:xfrm>
            <a:off x="571500" y="1066800"/>
            <a:ext cx="11049000" cy="28575"/>
          </a:xfrm>
          <a:prstGeom prst="rect">
            <a:avLst/>
          </a:prstGeom>
          <a:solidFill>
            <a:srgbClr val="009B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4" name="Google Shape;254;p13"/>
          <p:cNvSpPr txBox="1"/>
          <p:nvPr/>
        </p:nvSpPr>
        <p:spPr>
          <a:xfrm>
            <a:off x="571500" y="238080"/>
            <a:ext cx="11601450" cy="48474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150" u="none" cap="none" strike="noStrike">
                <a:solidFill>
                  <a:srgbClr val="004B24"/>
                </a:solidFill>
                <a:latin typeface="Montserrat"/>
                <a:ea typeface="Montserrat"/>
                <a:cs typeface="Montserrat"/>
                <a:sym typeface="Montserrat"/>
              </a:rPr>
              <a:t>CORINTO PORT | NICARAGUA (Expansion) </a:t>
            </a:r>
            <a:endParaRPr/>
          </a:p>
        </p:txBody>
      </p:sp>
      <p:sp>
        <p:nvSpPr>
          <p:cNvPr id="255" name="Google Shape;255;p13"/>
          <p:cNvSpPr txBox="1"/>
          <p:nvPr/>
        </p:nvSpPr>
        <p:spPr>
          <a:xfrm>
            <a:off x="3057386" y="3247594"/>
            <a:ext cx="2348225"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lt1"/>
                </a:solidFill>
                <a:latin typeface="Open Sans"/>
                <a:ea typeface="Open Sans"/>
                <a:cs typeface="Open Sans"/>
                <a:sym typeface="Open Sans"/>
              </a:rPr>
              <a:t>PIER No 1 / 10.5 METERS</a:t>
            </a:r>
            <a:endParaRPr/>
          </a:p>
          <a:p>
            <a:pPr indent="0" lvl="0" marL="0" marR="0" rtl="0" algn="l">
              <a:lnSpc>
                <a:spcPct val="100000"/>
              </a:lnSpc>
              <a:spcBef>
                <a:spcPts val="0"/>
              </a:spcBef>
              <a:spcAft>
                <a:spcPts val="0"/>
              </a:spcAft>
              <a:buNone/>
            </a:pPr>
            <a:r>
              <a:rPr b="0" i="0" lang="en-US" sz="1400" u="none" cap="none" strike="noStrike">
                <a:solidFill>
                  <a:schemeClr val="lt1"/>
                </a:solidFill>
                <a:latin typeface="Open Sans"/>
                <a:ea typeface="Open Sans"/>
                <a:cs typeface="Open Sans"/>
                <a:sym typeface="Open Sans"/>
              </a:rPr>
              <a:t>ONLY CONTAINERS</a:t>
            </a:r>
            <a:endParaRPr/>
          </a:p>
        </p:txBody>
      </p:sp>
      <p:sp>
        <p:nvSpPr>
          <p:cNvPr id="256" name="Google Shape;256;p13"/>
          <p:cNvSpPr txBox="1"/>
          <p:nvPr/>
        </p:nvSpPr>
        <p:spPr>
          <a:xfrm>
            <a:off x="5716838" y="3247594"/>
            <a:ext cx="2398776"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lt1"/>
                </a:solidFill>
                <a:latin typeface="Open Sans"/>
                <a:ea typeface="Open Sans"/>
                <a:cs typeface="Open Sans"/>
                <a:sym typeface="Open Sans"/>
              </a:rPr>
              <a:t>PIER No 2 / 9.5 METERS</a:t>
            </a:r>
            <a:endParaRPr/>
          </a:p>
          <a:p>
            <a:pPr indent="0" lvl="0" marL="0" marR="0" rtl="0" algn="l">
              <a:lnSpc>
                <a:spcPct val="100000"/>
              </a:lnSpc>
              <a:spcBef>
                <a:spcPts val="0"/>
              </a:spcBef>
              <a:spcAft>
                <a:spcPts val="0"/>
              </a:spcAft>
              <a:buNone/>
            </a:pPr>
            <a:r>
              <a:rPr b="0" i="0" lang="en-US" sz="1400" u="none" cap="none" strike="noStrike">
                <a:solidFill>
                  <a:schemeClr val="lt1"/>
                </a:solidFill>
                <a:latin typeface="Open Sans"/>
                <a:ea typeface="Open Sans"/>
                <a:cs typeface="Open Sans"/>
                <a:sym typeface="Open Sans"/>
              </a:rPr>
              <a:t>CRUISES &amp; GRAL CARGO</a:t>
            </a:r>
            <a:endParaRPr/>
          </a:p>
        </p:txBody>
      </p:sp>
      <p:sp>
        <p:nvSpPr>
          <p:cNvPr id="257" name="Google Shape;257;p13"/>
          <p:cNvSpPr txBox="1"/>
          <p:nvPr/>
        </p:nvSpPr>
        <p:spPr>
          <a:xfrm>
            <a:off x="-19050" y="1560854"/>
            <a:ext cx="1081008"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EEF0FF"/>
                </a:solidFill>
                <a:latin typeface="Google Sans"/>
                <a:ea typeface="Google Sans"/>
                <a:cs typeface="Google Sans"/>
                <a:sym typeface="Google Sans"/>
              </a:rPr>
              <a:t>Breakwater </a:t>
            </a:r>
            <a:endParaRPr b="0" i="0" sz="1400" u="none" cap="none" strike="noStrike">
              <a:solidFill>
                <a:srgbClr val="000000"/>
              </a:solidFill>
              <a:latin typeface="Arial"/>
              <a:ea typeface="Arial"/>
              <a:cs typeface="Arial"/>
              <a:sym typeface="Arial"/>
            </a:endParaRPr>
          </a:p>
        </p:txBody>
      </p:sp>
      <p:pic>
        <p:nvPicPr>
          <p:cNvPr descr="Ancla contorno" id="258" name="Google Shape;258;p13"/>
          <p:cNvPicPr preferRelativeResize="0"/>
          <p:nvPr/>
        </p:nvPicPr>
        <p:blipFill rotWithShape="1">
          <a:blip r:embed="rId4">
            <a:alphaModFix/>
          </a:blip>
          <a:srcRect b="0" l="0" r="0" t="0"/>
          <a:stretch/>
        </p:blipFill>
        <p:spPr>
          <a:xfrm>
            <a:off x="1440735" y="1534847"/>
            <a:ext cx="305095" cy="305095"/>
          </a:xfrm>
          <a:prstGeom prst="rect">
            <a:avLst/>
          </a:prstGeom>
          <a:noFill/>
          <a:ln>
            <a:noFill/>
          </a:ln>
        </p:spPr>
      </p:pic>
      <p:pic>
        <p:nvPicPr>
          <p:cNvPr descr="Ancla contorno" id="259" name="Google Shape;259;p13"/>
          <p:cNvPicPr preferRelativeResize="0"/>
          <p:nvPr/>
        </p:nvPicPr>
        <p:blipFill rotWithShape="1">
          <a:blip r:embed="rId4">
            <a:alphaModFix/>
          </a:blip>
          <a:srcRect b="0" l="0" r="0" t="0"/>
          <a:stretch/>
        </p:blipFill>
        <p:spPr>
          <a:xfrm>
            <a:off x="1440735" y="1868517"/>
            <a:ext cx="305095" cy="305095"/>
          </a:xfrm>
          <a:prstGeom prst="rect">
            <a:avLst/>
          </a:prstGeom>
          <a:noFill/>
          <a:ln>
            <a:noFill/>
          </a:ln>
        </p:spPr>
      </p:pic>
      <p:pic>
        <p:nvPicPr>
          <p:cNvPr descr="Ancla contorno" id="260" name="Google Shape;260;p13"/>
          <p:cNvPicPr preferRelativeResize="0"/>
          <p:nvPr/>
        </p:nvPicPr>
        <p:blipFill rotWithShape="1">
          <a:blip r:embed="rId4">
            <a:alphaModFix/>
          </a:blip>
          <a:srcRect b="0" l="0" r="0" t="0"/>
          <a:stretch/>
        </p:blipFill>
        <p:spPr>
          <a:xfrm>
            <a:off x="1431210" y="2202187"/>
            <a:ext cx="305095" cy="305095"/>
          </a:xfrm>
          <a:prstGeom prst="rect">
            <a:avLst/>
          </a:prstGeom>
          <a:noFill/>
          <a:ln>
            <a:noFill/>
          </a:ln>
        </p:spPr>
      </p:pic>
      <p:pic>
        <p:nvPicPr>
          <p:cNvPr descr="Ancla contorno" id="261" name="Google Shape;261;p13"/>
          <p:cNvPicPr preferRelativeResize="0"/>
          <p:nvPr/>
        </p:nvPicPr>
        <p:blipFill rotWithShape="1">
          <a:blip r:embed="rId4">
            <a:alphaModFix/>
          </a:blip>
          <a:srcRect b="0" l="0" r="0" t="0"/>
          <a:stretch/>
        </p:blipFill>
        <p:spPr>
          <a:xfrm>
            <a:off x="1440735" y="2507282"/>
            <a:ext cx="305095" cy="305095"/>
          </a:xfrm>
          <a:prstGeom prst="rect">
            <a:avLst/>
          </a:prstGeom>
          <a:noFill/>
          <a:ln>
            <a:noFill/>
          </a:ln>
        </p:spPr>
      </p:pic>
      <p:pic>
        <p:nvPicPr>
          <p:cNvPr id="262" name="Google Shape;262;p13"/>
          <p:cNvPicPr preferRelativeResize="0"/>
          <p:nvPr/>
        </p:nvPicPr>
        <p:blipFill rotWithShape="1">
          <a:blip r:embed="rId5">
            <a:alphaModFix/>
          </a:blip>
          <a:srcRect b="0" l="0" r="0" t="0"/>
          <a:stretch/>
        </p:blipFill>
        <p:spPr>
          <a:xfrm>
            <a:off x="69283" y="1714742"/>
            <a:ext cx="5697788" cy="3876871"/>
          </a:xfrm>
          <a:prstGeom prst="rect">
            <a:avLst/>
          </a:prstGeom>
          <a:noFill/>
          <a:ln>
            <a:noFill/>
          </a:ln>
        </p:spPr>
      </p:pic>
      <p:pic>
        <p:nvPicPr>
          <p:cNvPr id="263" name="Google Shape;263;p13"/>
          <p:cNvPicPr preferRelativeResize="0"/>
          <p:nvPr/>
        </p:nvPicPr>
        <p:blipFill rotWithShape="1">
          <a:blip r:embed="rId6">
            <a:alphaModFix/>
          </a:blip>
          <a:srcRect b="0" l="0" r="0" t="0"/>
          <a:stretch/>
        </p:blipFill>
        <p:spPr>
          <a:xfrm>
            <a:off x="5855404" y="1714742"/>
            <a:ext cx="6302502" cy="3886201"/>
          </a:xfrm>
          <a:prstGeom prst="rect">
            <a:avLst/>
          </a:prstGeom>
          <a:noFill/>
          <a:ln>
            <a:noFill/>
          </a:ln>
        </p:spPr>
      </p:pic>
      <p:sp>
        <p:nvSpPr>
          <p:cNvPr id="264" name="Google Shape;264;p13"/>
          <p:cNvSpPr/>
          <p:nvPr/>
        </p:nvSpPr>
        <p:spPr>
          <a:xfrm>
            <a:off x="1834063" y="1191492"/>
            <a:ext cx="2288129" cy="466070"/>
          </a:xfrm>
          <a:prstGeom prst="rect">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PRIOR TO EXPANSION PROJECT</a:t>
            </a:r>
            <a:endParaRPr b="0" i="0" sz="1400" u="none" cap="none" strike="noStrike">
              <a:solidFill>
                <a:schemeClr val="dk1"/>
              </a:solidFill>
              <a:latin typeface="Arial"/>
              <a:ea typeface="Arial"/>
              <a:cs typeface="Arial"/>
              <a:sym typeface="Arial"/>
            </a:endParaRPr>
          </a:p>
        </p:txBody>
      </p:sp>
      <p:sp>
        <p:nvSpPr>
          <p:cNvPr id="265" name="Google Shape;265;p13"/>
          <p:cNvSpPr/>
          <p:nvPr/>
        </p:nvSpPr>
        <p:spPr>
          <a:xfrm>
            <a:off x="7751107" y="1182843"/>
            <a:ext cx="2288129" cy="466070"/>
          </a:xfrm>
          <a:prstGeom prst="rect">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EXPANSION ALMOST COMPLETED</a:t>
            </a:r>
            <a:endParaRPr b="0" i="0" sz="1400" u="none" cap="none" strike="noStrike">
              <a:solidFill>
                <a:schemeClr val="dk1"/>
              </a:solidFill>
              <a:latin typeface="Arial"/>
              <a:ea typeface="Arial"/>
              <a:cs typeface="Arial"/>
              <a:sym typeface="Arial"/>
            </a:endParaRPr>
          </a:p>
        </p:txBody>
      </p:sp>
      <p:sp>
        <p:nvSpPr>
          <p:cNvPr id="266" name="Google Shape;266;p13"/>
          <p:cNvSpPr txBox="1"/>
          <p:nvPr/>
        </p:nvSpPr>
        <p:spPr>
          <a:xfrm>
            <a:off x="75633" y="5731958"/>
            <a:ext cx="9724198" cy="1024511"/>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chemeClr val="dk1"/>
              </a:buClr>
              <a:buSzPts val="1400"/>
              <a:buFont typeface="Arial"/>
              <a:buNone/>
            </a:pPr>
            <a:r>
              <a:rPr b="0" i="0" lang="en-US" sz="1400" u="none" cap="none" strike="noStrike">
                <a:solidFill>
                  <a:schemeClr val="dk1"/>
                </a:solidFill>
                <a:latin typeface="Open Sans"/>
                <a:ea typeface="Open Sans"/>
                <a:cs typeface="Open Sans"/>
                <a:sym typeface="Open Sans"/>
              </a:rPr>
              <a:t>New Berth Window opportunity in May 2026 opportunity.  Pier 3 will have concluded its expansion.</a:t>
            </a:r>
            <a:endParaRPr/>
          </a:p>
          <a:p>
            <a:pPr indent="-285750" lvl="0" marL="285750" marR="0" rtl="0" algn="l">
              <a:lnSpc>
                <a:spcPct val="150000"/>
              </a:lnSpc>
              <a:spcBef>
                <a:spcPts val="0"/>
              </a:spcBef>
              <a:spcAft>
                <a:spcPts val="0"/>
              </a:spcAft>
              <a:buClr>
                <a:schemeClr val="dk1"/>
              </a:buClr>
              <a:buSzPts val="1400"/>
              <a:buFont typeface="Arial"/>
              <a:buChar char="•"/>
            </a:pPr>
            <a:r>
              <a:rPr b="0" i="0" lang="en-US" sz="1400" u="none" cap="none" strike="noStrike">
                <a:solidFill>
                  <a:schemeClr val="dk1"/>
                </a:solidFill>
                <a:latin typeface="Open Sans"/>
                <a:ea typeface="Open Sans"/>
                <a:cs typeface="Open Sans"/>
                <a:sym typeface="Open Sans"/>
              </a:rPr>
              <a:t>Julia Herrera de Pomares Port Yard in 2023: 100,000 m2.  3,360 container capacity.</a:t>
            </a:r>
            <a:endParaRPr/>
          </a:p>
          <a:p>
            <a:pPr indent="-285750" lvl="0" marL="285750" marR="0" rtl="0" algn="l">
              <a:lnSpc>
                <a:spcPct val="150000"/>
              </a:lnSpc>
              <a:spcBef>
                <a:spcPts val="0"/>
              </a:spcBef>
              <a:spcAft>
                <a:spcPts val="0"/>
              </a:spcAft>
              <a:buClr>
                <a:schemeClr val="dk1"/>
              </a:buClr>
              <a:buSzPts val="1400"/>
              <a:buFont typeface="Arial"/>
              <a:buChar char="•"/>
            </a:pPr>
            <a:r>
              <a:rPr b="0" i="0" lang="en-US" sz="1400" u="none" cap="none" strike="noStrike">
                <a:solidFill>
                  <a:schemeClr val="dk1"/>
                </a:solidFill>
                <a:latin typeface="Open Sans"/>
                <a:ea typeface="Open Sans"/>
                <a:cs typeface="Open Sans"/>
                <a:sym typeface="Open Sans"/>
              </a:rPr>
              <a:t>36 hour Berth window per vessel.</a:t>
            </a:r>
            <a:endParaRPr/>
          </a:p>
        </p:txBody>
      </p:sp>
      <p:sp>
        <p:nvSpPr>
          <p:cNvPr id="267" name="Google Shape;267;p13"/>
          <p:cNvSpPr/>
          <p:nvPr/>
        </p:nvSpPr>
        <p:spPr>
          <a:xfrm>
            <a:off x="2556444" y="2894654"/>
            <a:ext cx="1901952" cy="758523"/>
          </a:xfrm>
          <a:prstGeom prst="roundRect">
            <a:avLst>
              <a:gd fmla="val 16667" name="adj"/>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Yard: 62,550 m2</a:t>
            </a:r>
            <a:endParaRPr/>
          </a:p>
          <a:p>
            <a:pPr indent="0" lvl="0" marL="0" marR="0" rtl="0" algn="l">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Capacity: 6,000 FEU</a:t>
            </a:r>
            <a:endParaRPr/>
          </a:p>
          <a:p>
            <a:pPr indent="0" lvl="0" marL="0" marR="0" rtl="0" algn="l">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Piers: 3</a:t>
            </a:r>
            <a:endParaRPr b="0" i="0" sz="1400" u="none" cap="none" strike="noStrike">
              <a:solidFill>
                <a:schemeClr val="dk1"/>
              </a:solidFill>
              <a:latin typeface="Arial"/>
              <a:ea typeface="Arial"/>
              <a:cs typeface="Arial"/>
              <a:sym typeface="Arial"/>
            </a:endParaRPr>
          </a:p>
        </p:txBody>
      </p:sp>
      <p:sp>
        <p:nvSpPr>
          <p:cNvPr id="268" name="Google Shape;268;p13"/>
          <p:cNvSpPr/>
          <p:nvPr/>
        </p:nvSpPr>
        <p:spPr>
          <a:xfrm>
            <a:off x="8110934" y="2845619"/>
            <a:ext cx="2025826" cy="758523"/>
          </a:xfrm>
          <a:prstGeom prst="roundRect">
            <a:avLst>
              <a:gd fmla="val 16667" name="adj"/>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Yard: 200,000 m2</a:t>
            </a:r>
            <a:endParaRPr/>
          </a:p>
          <a:p>
            <a:pPr indent="0" lvl="0" marL="0" marR="0" rtl="0" algn="l">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Capacity: 14,000 FEU</a:t>
            </a:r>
            <a:endParaRPr/>
          </a:p>
          <a:p>
            <a:pPr indent="0" lvl="0" marL="0" marR="0" rtl="0" algn="l">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Piers: 5</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14"/>
          <p:cNvSpPr/>
          <p:nvPr/>
        </p:nvSpPr>
        <p:spPr>
          <a:xfrm>
            <a:off x="571500" y="1066800"/>
            <a:ext cx="11049000" cy="28575"/>
          </a:xfrm>
          <a:prstGeom prst="rect">
            <a:avLst/>
          </a:prstGeom>
          <a:solidFill>
            <a:srgbClr val="009B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4" name="Google Shape;274;p14"/>
          <p:cNvSpPr txBox="1"/>
          <p:nvPr/>
        </p:nvSpPr>
        <p:spPr>
          <a:xfrm>
            <a:off x="571500" y="476250"/>
            <a:ext cx="11601450" cy="48474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150" u="none" cap="none" strike="noStrike">
                <a:solidFill>
                  <a:srgbClr val="004B24"/>
                </a:solidFill>
                <a:latin typeface="Montserrat"/>
                <a:ea typeface="Montserrat"/>
                <a:cs typeface="Montserrat"/>
                <a:sym typeface="Montserrat"/>
              </a:rPr>
              <a:t> CORINTO PORT EXPANSION | NICARAGUA</a:t>
            </a:r>
            <a:endParaRPr b="1" i="0" sz="3150" u="none" cap="none" strike="noStrike">
              <a:solidFill>
                <a:srgbClr val="004B24"/>
              </a:solidFill>
              <a:latin typeface="Montserrat"/>
              <a:ea typeface="Montserrat"/>
              <a:cs typeface="Montserrat"/>
              <a:sym typeface="Montserrat"/>
            </a:endParaRPr>
          </a:p>
        </p:txBody>
      </p:sp>
      <p:sp>
        <p:nvSpPr>
          <p:cNvPr id="275" name="Google Shape;275;p14"/>
          <p:cNvSpPr/>
          <p:nvPr/>
        </p:nvSpPr>
        <p:spPr>
          <a:xfrm>
            <a:off x="9812172" y="1281457"/>
            <a:ext cx="2220899" cy="439514"/>
          </a:xfrm>
          <a:prstGeom prst="downArrowCallout">
            <a:avLst>
              <a:gd fmla="val 25000" name="adj1"/>
              <a:gd fmla="val 25000" name="adj2"/>
              <a:gd fmla="val 25000" name="adj3"/>
              <a:gd fmla="val 64977" name="adj4"/>
            </a:avLst>
          </a:prstGeom>
          <a:solidFill>
            <a:srgbClr val="F2F2F2"/>
          </a:solidFill>
          <a:ln cap="flat" cmpd="sng" w="25400">
            <a:solidFill>
              <a:srgbClr val="FFCC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Open Sans"/>
                <a:ea typeface="Open Sans"/>
                <a:cs typeface="Open Sans"/>
                <a:sym typeface="Open Sans"/>
              </a:rPr>
              <a:t>Increased Efficiency</a:t>
            </a:r>
            <a:endParaRPr/>
          </a:p>
        </p:txBody>
      </p:sp>
      <p:sp>
        <p:nvSpPr>
          <p:cNvPr id="276" name="Google Shape;276;p14"/>
          <p:cNvSpPr/>
          <p:nvPr/>
        </p:nvSpPr>
        <p:spPr>
          <a:xfrm>
            <a:off x="9732707" y="1927570"/>
            <a:ext cx="2294121" cy="674369"/>
          </a:xfrm>
          <a:prstGeom prst="roundRect">
            <a:avLst>
              <a:gd fmla="val 16667" name="adj"/>
            </a:avLst>
          </a:prstGeom>
          <a:solidFill>
            <a:srgbClr val="F2F2F2"/>
          </a:solidFill>
          <a:ln cap="flat" cmpd="sng" w="25400">
            <a:solidFill>
              <a:srgbClr val="FFCC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Open Sans"/>
                <a:ea typeface="Open Sans"/>
                <a:cs typeface="Open Sans"/>
                <a:sym typeface="Open Sans"/>
              </a:rPr>
              <a:t>New Truck Roadway for quick dispatch and reduced delays</a:t>
            </a:r>
            <a:endParaRPr/>
          </a:p>
        </p:txBody>
      </p:sp>
      <p:sp>
        <p:nvSpPr>
          <p:cNvPr id="277" name="Google Shape;277;p14"/>
          <p:cNvSpPr/>
          <p:nvPr/>
        </p:nvSpPr>
        <p:spPr>
          <a:xfrm>
            <a:off x="9732707" y="2764892"/>
            <a:ext cx="2294121" cy="439514"/>
          </a:xfrm>
          <a:prstGeom prst="roundRect">
            <a:avLst>
              <a:gd fmla="val 16667" name="adj"/>
            </a:avLst>
          </a:prstGeom>
          <a:solidFill>
            <a:srgbClr val="F2F2F2"/>
          </a:solidFill>
          <a:ln cap="flat" cmpd="sng" w="25400">
            <a:solidFill>
              <a:srgbClr val="FFCC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Open Sans"/>
                <a:ea typeface="Open Sans"/>
                <a:cs typeface="Open Sans"/>
                <a:sym typeface="Open Sans"/>
              </a:rPr>
              <a:t>67% increase in Reach Stackers (12 to 20)</a:t>
            </a:r>
            <a:endParaRPr/>
          </a:p>
        </p:txBody>
      </p:sp>
      <p:pic>
        <p:nvPicPr>
          <p:cNvPr id="278" name="Google Shape;278;p14"/>
          <p:cNvPicPr preferRelativeResize="0"/>
          <p:nvPr/>
        </p:nvPicPr>
        <p:blipFill rotWithShape="1">
          <a:blip r:embed="rId3">
            <a:alphaModFix/>
          </a:blip>
          <a:srcRect b="0" l="0" r="0" t="0"/>
          <a:stretch/>
        </p:blipFill>
        <p:spPr>
          <a:xfrm>
            <a:off x="0" y="1423831"/>
            <a:ext cx="9634194" cy="4731872"/>
          </a:xfrm>
          <a:prstGeom prst="rect">
            <a:avLst/>
          </a:prstGeom>
          <a:noFill/>
          <a:ln>
            <a:noFill/>
          </a:ln>
        </p:spPr>
      </p:pic>
      <p:sp>
        <p:nvSpPr>
          <p:cNvPr id="279" name="Google Shape;279;p14"/>
          <p:cNvSpPr/>
          <p:nvPr/>
        </p:nvSpPr>
        <p:spPr>
          <a:xfrm>
            <a:off x="9732706" y="3391697"/>
            <a:ext cx="2294121" cy="674368"/>
          </a:xfrm>
          <a:prstGeom prst="roundRect">
            <a:avLst>
              <a:gd fmla="val 16667" name="adj"/>
            </a:avLst>
          </a:prstGeom>
          <a:solidFill>
            <a:srgbClr val="F2F2F2"/>
          </a:solidFill>
          <a:ln cap="flat" cmpd="sng" w="25400">
            <a:solidFill>
              <a:srgbClr val="FFCC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Open Sans"/>
                <a:ea typeface="Open Sans"/>
                <a:cs typeface="Open Sans"/>
                <a:sym typeface="Open Sans"/>
              </a:rPr>
              <a:t>4 new RTGs at Port for 5 high stack and 133% increased capacity</a:t>
            </a:r>
            <a:endParaRPr/>
          </a:p>
        </p:txBody>
      </p:sp>
      <p:pic>
        <p:nvPicPr>
          <p:cNvPr id="280" name="Google Shape;280;p14"/>
          <p:cNvPicPr preferRelativeResize="0"/>
          <p:nvPr/>
        </p:nvPicPr>
        <p:blipFill rotWithShape="1">
          <a:blip r:embed="rId4">
            <a:alphaModFix/>
          </a:blip>
          <a:srcRect b="0" l="0" r="0" t="0"/>
          <a:stretch/>
        </p:blipFill>
        <p:spPr>
          <a:xfrm>
            <a:off x="7264324" y="1558208"/>
            <a:ext cx="2145709" cy="1495114"/>
          </a:xfrm>
          <a:prstGeom prst="rect">
            <a:avLst/>
          </a:prstGeom>
          <a:noFill/>
          <a:ln>
            <a:noFill/>
          </a:ln>
        </p:spPr>
      </p:pic>
      <p:sp>
        <p:nvSpPr>
          <p:cNvPr id="281" name="Google Shape;281;p14"/>
          <p:cNvSpPr/>
          <p:nvPr/>
        </p:nvSpPr>
        <p:spPr>
          <a:xfrm>
            <a:off x="9732705" y="4253356"/>
            <a:ext cx="2294121" cy="353789"/>
          </a:xfrm>
          <a:prstGeom prst="roundRect">
            <a:avLst>
              <a:gd fmla="val 16667" name="adj"/>
            </a:avLst>
          </a:prstGeom>
          <a:solidFill>
            <a:srgbClr val="F2F2F2"/>
          </a:solidFill>
          <a:ln cap="flat" cmpd="sng" w="25400">
            <a:solidFill>
              <a:srgbClr val="FFCC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Open Sans"/>
                <a:ea typeface="Open Sans"/>
                <a:cs typeface="Open Sans"/>
                <a:sym typeface="Open Sans"/>
              </a:rPr>
              <a:t>2 new Mobile Cranes</a:t>
            </a:r>
            <a:endParaRPr b="0" i="0" sz="1400" u="none" cap="none" strike="noStrike">
              <a:solidFill>
                <a:srgbClr val="000000"/>
              </a:solidFill>
              <a:latin typeface="Open Sans"/>
              <a:ea typeface="Open Sans"/>
              <a:cs typeface="Open Sans"/>
              <a:sym typeface="Open Sans"/>
            </a:endParaRPr>
          </a:p>
        </p:txBody>
      </p:sp>
      <p:sp>
        <p:nvSpPr>
          <p:cNvPr id="282" name="Google Shape;282;p14"/>
          <p:cNvSpPr/>
          <p:nvPr/>
        </p:nvSpPr>
        <p:spPr>
          <a:xfrm>
            <a:off x="9732705" y="4783241"/>
            <a:ext cx="2294121" cy="599464"/>
          </a:xfrm>
          <a:prstGeom prst="roundRect">
            <a:avLst>
              <a:gd fmla="val 16667" name="adj"/>
            </a:avLst>
          </a:prstGeom>
          <a:solidFill>
            <a:srgbClr val="F2F2F2"/>
          </a:solidFill>
          <a:ln cap="flat" cmpd="sng" w="25400">
            <a:solidFill>
              <a:srgbClr val="FFCC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300 empty container per vessel with 10-day advance notice.</a:t>
            </a:r>
            <a:endParaRPr/>
          </a:p>
        </p:txBody>
      </p:sp>
      <p:sp>
        <p:nvSpPr>
          <p:cNvPr id="283" name="Google Shape;283;p14"/>
          <p:cNvSpPr/>
          <p:nvPr/>
        </p:nvSpPr>
        <p:spPr>
          <a:xfrm>
            <a:off x="9732705" y="5556239"/>
            <a:ext cx="2294121" cy="354367"/>
          </a:xfrm>
          <a:prstGeom prst="roundRect">
            <a:avLst>
              <a:gd fmla="val 16667" name="adj"/>
            </a:avLst>
          </a:prstGeom>
          <a:solidFill>
            <a:srgbClr val="F2F2F2"/>
          </a:solidFill>
          <a:ln cap="flat" cmpd="sng" w="25400">
            <a:solidFill>
              <a:srgbClr val="FFCC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New vessel windows in May 2026.</a:t>
            </a:r>
            <a:endParaRPr/>
          </a:p>
        </p:txBody>
      </p:sp>
      <p:sp>
        <p:nvSpPr>
          <p:cNvPr id="284" name="Google Shape;284;p14"/>
          <p:cNvSpPr/>
          <p:nvPr/>
        </p:nvSpPr>
        <p:spPr>
          <a:xfrm>
            <a:off x="9732705" y="6084140"/>
            <a:ext cx="2294121" cy="599464"/>
          </a:xfrm>
          <a:prstGeom prst="roundRect">
            <a:avLst>
              <a:gd fmla="val 16667" name="adj"/>
            </a:avLst>
          </a:prstGeom>
          <a:solidFill>
            <a:srgbClr val="F2F2F2"/>
          </a:solidFill>
          <a:ln cap="flat" cmpd="sng" w="25400">
            <a:solidFill>
              <a:srgbClr val="FFCC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Increased LOA to 220m, Draft 11m in 2 new piers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pic>
        <p:nvPicPr>
          <p:cNvPr descr="image.png" id="91" name="Google Shape;91;p2"/>
          <p:cNvPicPr preferRelativeResize="0"/>
          <p:nvPr/>
        </p:nvPicPr>
        <p:blipFill rotWithShape="1">
          <a:blip r:embed="rId3">
            <a:alphaModFix/>
          </a:blip>
          <a:srcRect b="0" l="0" r="0" t="0"/>
          <a:stretch/>
        </p:blipFill>
        <p:spPr>
          <a:xfrm>
            <a:off x="19050" y="19050"/>
            <a:ext cx="12192000" cy="6858000"/>
          </a:xfrm>
          <a:prstGeom prst="rect">
            <a:avLst/>
          </a:prstGeom>
          <a:noFill/>
          <a:ln>
            <a:noFill/>
          </a:ln>
        </p:spPr>
      </p:pic>
      <p:pic>
        <p:nvPicPr>
          <p:cNvPr descr="image.png" id="92" name="Google Shape;92;p2"/>
          <p:cNvPicPr preferRelativeResize="0"/>
          <p:nvPr/>
        </p:nvPicPr>
        <p:blipFill rotWithShape="1">
          <a:blip r:embed="rId4">
            <a:alphaModFix/>
          </a:blip>
          <a:srcRect b="0" l="0" r="0" t="0"/>
          <a:stretch/>
        </p:blipFill>
        <p:spPr>
          <a:xfrm>
            <a:off x="571500" y="1820316"/>
            <a:ext cx="5429250" cy="862905"/>
          </a:xfrm>
          <a:prstGeom prst="rect">
            <a:avLst/>
          </a:prstGeom>
          <a:noFill/>
          <a:ln>
            <a:noFill/>
          </a:ln>
        </p:spPr>
      </p:pic>
      <p:pic>
        <p:nvPicPr>
          <p:cNvPr descr="image.png" id="93" name="Google Shape;93;p2"/>
          <p:cNvPicPr preferRelativeResize="0"/>
          <p:nvPr/>
        </p:nvPicPr>
        <p:blipFill rotWithShape="1">
          <a:blip r:embed="rId5">
            <a:alphaModFix/>
          </a:blip>
          <a:srcRect b="0" l="0" r="0" t="0"/>
          <a:stretch/>
        </p:blipFill>
        <p:spPr>
          <a:xfrm>
            <a:off x="6191250" y="1820316"/>
            <a:ext cx="5429250" cy="862905"/>
          </a:xfrm>
          <a:prstGeom prst="rect">
            <a:avLst/>
          </a:prstGeom>
          <a:noFill/>
          <a:ln>
            <a:noFill/>
          </a:ln>
        </p:spPr>
      </p:pic>
      <p:pic>
        <p:nvPicPr>
          <p:cNvPr descr="image.png" id="94" name="Google Shape;94;p2"/>
          <p:cNvPicPr preferRelativeResize="0"/>
          <p:nvPr/>
        </p:nvPicPr>
        <p:blipFill rotWithShape="1">
          <a:blip r:embed="rId6">
            <a:alphaModFix/>
          </a:blip>
          <a:srcRect b="0" l="0" r="0" t="0"/>
          <a:stretch/>
        </p:blipFill>
        <p:spPr>
          <a:xfrm>
            <a:off x="571500" y="2997175"/>
            <a:ext cx="5429250" cy="862905"/>
          </a:xfrm>
          <a:prstGeom prst="rect">
            <a:avLst/>
          </a:prstGeom>
          <a:noFill/>
          <a:ln>
            <a:noFill/>
          </a:ln>
        </p:spPr>
      </p:pic>
      <p:pic>
        <p:nvPicPr>
          <p:cNvPr descr="image.png" id="95" name="Google Shape;95;p2"/>
          <p:cNvPicPr preferRelativeResize="0"/>
          <p:nvPr/>
        </p:nvPicPr>
        <p:blipFill rotWithShape="1">
          <a:blip r:embed="rId6">
            <a:alphaModFix/>
          </a:blip>
          <a:srcRect b="0" l="0" r="0" t="0"/>
          <a:stretch/>
        </p:blipFill>
        <p:spPr>
          <a:xfrm>
            <a:off x="6191250" y="3011834"/>
            <a:ext cx="5429250" cy="862905"/>
          </a:xfrm>
          <a:prstGeom prst="rect">
            <a:avLst/>
          </a:prstGeom>
          <a:noFill/>
          <a:ln>
            <a:noFill/>
          </a:ln>
        </p:spPr>
      </p:pic>
      <p:pic>
        <p:nvPicPr>
          <p:cNvPr descr="image.png" id="96" name="Google Shape;96;p2"/>
          <p:cNvPicPr preferRelativeResize="0"/>
          <p:nvPr/>
        </p:nvPicPr>
        <p:blipFill rotWithShape="1">
          <a:blip r:embed="rId5">
            <a:alphaModFix/>
          </a:blip>
          <a:srcRect b="0" l="0" r="0" t="0"/>
          <a:stretch/>
        </p:blipFill>
        <p:spPr>
          <a:xfrm>
            <a:off x="3381375" y="4174034"/>
            <a:ext cx="5429250" cy="862905"/>
          </a:xfrm>
          <a:prstGeom prst="rect">
            <a:avLst/>
          </a:prstGeom>
          <a:noFill/>
          <a:ln>
            <a:noFill/>
          </a:ln>
        </p:spPr>
      </p:pic>
      <p:pic>
        <p:nvPicPr>
          <p:cNvPr descr="image.png" id="97" name="Google Shape;97;p2"/>
          <p:cNvPicPr preferRelativeResize="0"/>
          <p:nvPr/>
        </p:nvPicPr>
        <p:blipFill rotWithShape="1">
          <a:blip r:embed="rId7">
            <a:alphaModFix/>
          </a:blip>
          <a:srcRect b="0" l="0" r="0" t="0"/>
          <a:stretch/>
        </p:blipFill>
        <p:spPr>
          <a:xfrm>
            <a:off x="1047750" y="2089844"/>
            <a:ext cx="304800" cy="304800"/>
          </a:xfrm>
          <a:prstGeom prst="rect">
            <a:avLst/>
          </a:prstGeom>
          <a:noFill/>
          <a:ln>
            <a:noFill/>
          </a:ln>
        </p:spPr>
      </p:pic>
      <p:sp>
        <p:nvSpPr>
          <p:cNvPr id="98" name="Google Shape;98;p2"/>
          <p:cNvSpPr txBox="1"/>
          <p:nvPr/>
        </p:nvSpPr>
        <p:spPr>
          <a:xfrm>
            <a:off x="1724025" y="2020341"/>
            <a:ext cx="1780222" cy="22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rgbClr val="004B24"/>
                </a:solidFill>
                <a:latin typeface="Montserrat"/>
                <a:ea typeface="Montserrat"/>
                <a:cs typeface="Montserrat"/>
                <a:sym typeface="Montserrat"/>
              </a:rPr>
              <a:t>Economic Status</a:t>
            </a:r>
            <a:endParaRPr b="0" i="0" sz="1400" u="none" cap="none" strike="noStrike">
              <a:solidFill>
                <a:srgbClr val="000000"/>
              </a:solidFill>
              <a:latin typeface="Arial"/>
              <a:ea typeface="Arial"/>
              <a:cs typeface="Arial"/>
              <a:sym typeface="Arial"/>
            </a:endParaRPr>
          </a:p>
        </p:txBody>
      </p:sp>
      <p:sp>
        <p:nvSpPr>
          <p:cNvPr id="99" name="Google Shape;99;p2"/>
          <p:cNvSpPr txBox="1"/>
          <p:nvPr/>
        </p:nvSpPr>
        <p:spPr>
          <a:xfrm>
            <a:off x="1724024" y="2296566"/>
            <a:ext cx="2512997" cy="22621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050"/>
              <a:buFont typeface="Arial"/>
              <a:buNone/>
            </a:pPr>
            <a:r>
              <a:rPr b="0" i="0" lang="en-US" sz="1050" u="none" cap="none" strike="noStrike">
                <a:solidFill>
                  <a:srgbClr val="64748B"/>
                </a:solidFill>
                <a:latin typeface="Roboto"/>
                <a:ea typeface="Roboto"/>
                <a:cs typeface="Roboto"/>
                <a:sym typeface="Roboto"/>
              </a:rPr>
              <a:t>GDP Forecast , Inflation , USA Tariff </a:t>
            </a:r>
            <a:endParaRPr b="0" i="0" sz="1400" u="none" cap="none" strike="noStrike">
              <a:solidFill>
                <a:srgbClr val="000000"/>
              </a:solidFill>
              <a:latin typeface="Arial"/>
              <a:ea typeface="Arial"/>
              <a:cs typeface="Arial"/>
              <a:sym typeface="Arial"/>
            </a:endParaRPr>
          </a:p>
        </p:txBody>
      </p:sp>
      <p:pic>
        <p:nvPicPr>
          <p:cNvPr descr="image.png" id="100" name="Google Shape;100;p2"/>
          <p:cNvPicPr preferRelativeResize="0"/>
          <p:nvPr/>
        </p:nvPicPr>
        <p:blipFill rotWithShape="1">
          <a:blip r:embed="rId8">
            <a:alphaModFix/>
          </a:blip>
          <a:srcRect b="0" l="0" r="0" t="0"/>
          <a:stretch/>
        </p:blipFill>
        <p:spPr>
          <a:xfrm>
            <a:off x="6648450" y="2089844"/>
            <a:ext cx="342900" cy="304800"/>
          </a:xfrm>
          <a:prstGeom prst="rect">
            <a:avLst/>
          </a:prstGeom>
          <a:noFill/>
          <a:ln>
            <a:noFill/>
          </a:ln>
        </p:spPr>
      </p:pic>
      <p:sp>
        <p:nvSpPr>
          <p:cNvPr id="101" name="Google Shape;101;p2"/>
          <p:cNvSpPr txBox="1"/>
          <p:nvPr/>
        </p:nvSpPr>
        <p:spPr>
          <a:xfrm>
            <a:off x="7343775" y="2020341"/>
            <a:ext cx="1800225" cy="22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rgbClr val="004B24"/>
                </a:solidFill>
                <a:latin typeface="Montserrat"/>
                <a:ea typeface="Montserrat"/>
                <a:cs typeface="Montserrat"/>
                <a:sym typeface="Montserrat"/>
              </a:rPr>
              <a:t>Cargo Flow</a:t>
            </a:r>
            <a:endParaRPr b="0" i="0" sz="1400" u="none" cap="none" strike="noStrike">
              <a:solidFill>
                <a:srgbClr val="000000"/>
              </a:solidFill>
              <a:latin typeface="Arial"/>
              <a:ea typeface="Arial"/>
              <a:cs typeface="Arial"/>
              <a:sym typeface="Arial"/>
            </a:endParaRPr>
          </a:p>
        </p:txBody>
      </p:sp>
      <p:sp>
        <p:nvSpPr>
          <p:cNvPr id="102" name="Google Shape;102;p2"/>
          <p:cNvSpPr txBox="1"/>
          <p:nvPr/>
        </p:nvSpPr>
        <p:spPr>
          <a:xfrm>
            <a:off x="7343775" y="2296566"/>
            <a:ext cx="1714500" cy="22621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050"/>
              <a:buFont typeface="Arial"/>
              <a:buNone/>
            </a:pPr>
            <a:r>
              <a:rPr b="0" i="0" lang="en-US" sz="1050" u="none" cap="none" strike="noStrike">
                <a:solidFill>
                  <a:srgbClr val="64748B"/>
                </a:solidFill>
                <a:latin typeface="Roboto"/>
                <a:ea typeface="Roboto"/>
                <a:cs typeface="Roboto"/>
                <a:sym typeface="Roboto"/>
              </a:rPr>
              <a:t>Import/Export </a:t>
            </a:r>
            <a:endParaRPr b="0" i="0" sz="1400" u="none" cap="none" strike="noStrike">
              <a:solidFill>
                <a:srgbClr val="000000"/>
              </a:solidFill>
              <a:latin typeface="Arial"/>
              <a:ea typeface="Arial"/>
              <a:cs typeface="Arial"/>
              <a:sym typeface="Arial"/>
            </a:endParaRPr>
          </a:p>
        </p:txBody>
      </p:sp>
      <p:pic>
        <p:nvPicPr>
          <p:cNvPr descr="image.png" id="103" name="Google Shape;103;p2"/>
          <p:cNvPicPr preferRelativeResize="0"/>
          <p:nvPr/>
        </p:nvPicPr>
        <p:blipFill rotWithShape="1">
          <a:blip r:embed="rId9">
            <a:alphaModFix/>
          </a:blip>
          <a:srcRect b="0" l="0" r="0" t="0"/>
          <a:stretch/>
        </p:blipFill>
        <p:spPr>
          <a:xfrm>
            <a:off x="1028700" y="3143250"/>
            <a:ext cx="342900" cy="304800"/>
          </a:xfrm>
          <a:prstGeom prst="rect">
            <a:avLst/>
          </a:prstGeom>
          <a:noFill/>
          <a:ln>
            <a:noFill/>
          </a:ln>
        </p:spPr>
      </p:pic>
      <p:sp>
        <p:nvSpPr>
          <p:cNvPr id="104" name="Google Shape;104;p2"/>
          <p:cNvSpPr txBox="1"/>
          <p:nvPr/>
        </p:nvSpPr>
        <p:spPr>
          <a:xfrm>
            <a:off x="1724025" y="3073747"/>
            <a:ext cx="2290286" cy="22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rgbClr val="004B24"/>
                </a:solidFill>
                <a:latin typeface="Montserrat"/>
                <a:ea typeface="Montserrat"/>
                <a:cs typeface="Montserrat"/>
                <a:sym typeface="Montserrat"/>
              </a:rPr>
              <a:t>2025 KPI</a:t>
            </a:r>
            <a:endParaRPr b="0" i="0" sz="1400" u="none" cap="none" strike="noStrike">
              <a:solidFill>
                <a:srgbClr val="000000"/>
              </a:solidFill>
              <a:latin typeface="Arial"/>
              <a:ea typeface="Arial"/>
              <a:cs typeface="Arial"/>
              <a:sym typeface="Arial"/>
            </a:endParaRPr>
          </a:p>
        </p:txBody>
      </p:sp>
      <p:sp>
        <p:nvSpPr>
          <p:cNvPr id="105" name="Google Shape;105;p2"/>
          <p:cNvSpPr txBox="1"/>
          <p:nvPr/>
        </p:nvSpPr>
        <p:spPr>
          <a:xfrm>
            <a:off x="1724025" y="3349972"/>
            <a:ext cx="2181225" cy="45243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050"/>
              <a:buFont typeface="Arial"/>
              <a:buNone/>
            </a:pPr>
            <a:r>
              <a:rPr b="0" i="0" lang="en-US" sz="1050" u="none" cap="none" strike="noStrike">
                <a:solidFill>
                  <a:srgbClr val="64748B"/>
                </a:solidFill>
                <a:latin typeface="Roboto"/>
                <a:ea typeface="Roboto"/>
                <a:cs typeface="Roboto"/>
                <a:sym typeface="Roboto"/>
              </a:rPr>
              <a:t>Performance Review (LAD/EGA/ELA)</a:t>
            </a:r>
            <a:endParaRPr b="0" i="0" sz="1400" u="none" cap="none" strike="noStrike">
              <a:solidFill>
                <a:srgbClr val="000000"/>
              </a:solidFill>
              <a:latin typeface="Arial"/>
              <a:ea typeface="Arial"/>
              <a:cs typeface="Arial"/>
              <a:sym typeface="Arial"/>
            </a:endParaRPr>
          </a:p>
        </p:txBody>
      </p:sp>
      <p:pic>
        <p:nvPicPr>
          <p:cNvPr descr="image.png" id="106" name="Google Shape;106;p2"/>
          <p:cNvPicPr preferRelativeResize="0"/>
          <p:nvPr/>
        </p:nvPicPr>
        <p:blipFill rotWithShape="1">
          <a:blip r:embed="rId10">
            <a:alphaModFix/>
          </a:blip>
          <a:srcRect b="0" l="0" r="0" t="0"/>
          <a:stretch/>
        </p:blipFill>
        <p:spPr>
          <a:xfrm>
            <a:off x="6648450" y="3143250"/>
            <a:ext cx="342900" cy="304800"/>
          </a:xfrm>
          <a:prstGeom prst="rect">
            <a:avLst/>
          </a:prstGeom>
          <a:noFill/>
          <a:ln>
            <a:noFill/>
          </a:ln>
        </p:spPr>
      </p:pic>
      <p:sp>
        <p:nvSpPr>
          <p:cNvPr id="107" name="Google Shape;107;p2"/>
          <p:cNvSpPr txBox="1"/>
          <p:nvPr/>
        </p:nvSpPr>
        <p:spPr>
          <a:xfrm>
            <a:off x="7343775" y="3073747"/>
            <a:ext cx="1810226" cy="22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rgbClr val="004B24"/>
                </a:solidFill>
                <a:latin typeface="Montserrat"/>
                <a:ea typeface="Montserrat"/>
                <a:cs typeface="Montserrat"/>
                <a:sym typeface="Montserrat"/>
              </a:rPr>
              <a:t>Operations KPI</a:t>
            </a:r>
            <a:endParaRPr b="0" i="0" sz="1400" u="none" cap="none" strike="noStrike">
              <a:solidFill>
                <a:srgbClr val="000000"/>
              </a:solidFill>
              <a:latin typeface="Arial"/>
              <a:ea typeface="Arial"/>
              <a:cs typeface="Arial"/>
              <a:sym typeface="Arial"/>
            </a:endParaRPr>
          </a:p>
        </p:txBody>
      </p:sp>
      <p:sp>
        <p:nvSpPr>
          <p:cNvPr id="108" name="Google Shape;108;p2"/>
          <p:cNvSpPr txBox="1"/>
          <p:nvPr/>
        </p:nvSpPr>
        <p:spPr>
          <a:xfrm>
            <a:off x="7343775" y="3349972"/>
            <a:ext cx="2216684" cy="22621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050"/>
              <a:buFont typeface="Arial"/>
              <a:buNone/>
            </a:pPr>
            <a:r>
              <a:rPr b="0" i="0" lang="en-US" sz="1050" u="none" cap="none" strike="noStrike">
                <a:solidFill>
                  <a:srgbClr val="64748B"/>
                </a:solidFill>
                <a:latin typeface="Roboto"/>
                <a:ea typeface="Roboto"/>
                <a:cs typeface="Roboto"/>
                <a:sym typeface="Roboto"/>
              </a:rPr>
              <a:t>ECD/IMD &amp; OCD/OPD Review</a:t>
            </a:r>
            <a:endParaRPr b="0" i="0" sz="1400" u="none" cap="none" strike="noStrike">
              <a:solidFill>
                <a:srgbClr val="000000"/>
              </a:solidFill>
              <a:latin typeface="Arial"/>
              <a:ea typeface="Arial"/>
              <a:cs typeface="Arial"/>
              <a:sym typeface="Arial"/>
            </a:endParaRPr>
          </a:p>
        </p:txBody>
      </p:sp>
      <p:pic>
        <p:nvPicPr>
          <p:cNvPr descr="image.png" id="109" name="Google Shape;109;p2"/>
          <p:cNvPicPr preferRelativeResize="0"/>
          <p:nvPr/>
        </p:nvPicPr>
        <p:blipFill rotWithShape="1">
          <a:blip r:embed="rId11">
            <a:alphaModFix/>
          </a:blip>
          <a:srcRect b="0" l="0" r="0" t="0"/>
          <a:stretch/>
        </p:blipFill>
        <p:spPr>
          <a:xfrm>
            <a:off x="3857625" y="4443562"/>
            <a:ext cx="304800" cy="304800"/>
          </a:xfrm>
          <a:prstGeom prst="rect">
            <a:avLst/>
          </a:prstGeom>
          <a:noFill/>
          <a:ln>
            <a:noFill/>
          </a:ln>
        </p:spPr>
      </p:pic>
      <p:sp>
        <p:nvSpPr>
          <p:cNvPr id="110" name="Google Shape;110;p2"/>
          <p:cNvSpPr txBox="1"/>
          <p:nvPr/>
        </p:nvSpPr>
        <p:spPr>
          <a:xfrm>
            <a:off x="4533900" y="4374059"/>
            <a:ext cx="1150143" cy="22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rgbClr val="004B24"/>
                </a:solidFill>
                <a:latin typeface="Montserrat"/>
                <a:ea typeface="Montserrat"/>
                <a:cs typeface="Montserrat"/>
                <a:sym typeface="Montserrat"/>
              </a:rPr>
              <a:t>2026 Goals</a:t>
            </a:r>
            <a:endParaRPr b="0" i="0" sz="1400" u="none" cap="none" strike="noStrike">
              <a:solidFill>
                <a:srgbClr val="000000"/>
              </a:solidFill>
              <a:latin typeface="Arial"/>
              <a:ea typeface="Arial"/>
              <a:cs typeface="Arial"/>
              <a:sym typeface="Arial"/>
            </a:endParaRPr>
          </a:p>
        </p:txBody>
      </p:sp>
      <p:sp>
        <p:nvSpPr>
          <p:cNvPr id="111" name="Google Shape;111;p2"/>
          <p:cNvSpPr txBox="1"/>
          <p:nvPr/>
        </p:nvSpPr>
        <p:spPr>
          <a:xfrm>
            <a:off x="4533900" y="4650284"/>
            <a:ext cx="1095375" cy="1866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050"/>
              <a:buFont typeface="Arial"/>
              <a:buNone/>
            </a:pPr>
            <a:r>
              <a:rPr b="0" i="0" lang="en-US" sz="1050" u="none" cap="none" strike="noStrike">
                <a:solidFill>
                  <a:srgbClr val="64748B"/>
                </a:solidFill>
                <a:latin typeface="Roboto"/>
                <a:ea typeface="Roboto"/>
                <a:cs typeface="Roboto"/>
                <a:sym typeface="Roboto"/>
              </a:rPr>
              <a:t>Strategy &amp; Targets</a:t>
            </a:r>
            <a:endParaRPr b="0" i="0" sz="1400" u="none" cap="none" strike="noStrike">
              <a:solidFill>
                <a:srgbClr val="000000"/>
              </a:solidFill>
              <a:latin typeface="Arial"/>
              <a:ea typeface="Arial"/>
              <a:cs typeface="Arial"/>
              <a:sym typeface="Arial"/>
            </a:endParaRPr>
          </a:p>
        </p:txBody>
      </p:sp>
      <p:sp>
        <p:nvSpPr>
          <p:cNvPr id="112" name="Google Shape;112;p2"/>
          <p:cNvSpPr txBox="1"/>
          <p:nvPr/>
        </p:nvSpPr>
        <p:spPr>
          <a:xfrm>
            <a:off x="571500" y="381000"/>
            <a:ext cx="11601450" cy="5238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50"/>
              <a:buFont typeface="Arial"/>
              <a:buNone/>
            </a:pPr>
            <a:r>
              <a:rPr b="1" i="0" lang="en-US" sz="3150" u="none" cap="none" strike="noStrike">
                <a:solidFill>
                  <a:srgbClr val="004B24"/>
                </a:solidFill>
                <a:latin typeface="Montserrat"/>
                <a:ea typeface="Montserrat"/>
                <a:cs typeface="Montserrat"/>
                <a:sym typeface="Montserrat"/>
              </a:rPr>
              <a:t>AGENDA</a:t>
            </a:r>
            <a:endParaRPr b="0" i="0" sz="1400" u="none" cap="none" strike="noStrike">
              <a:solidFill>
                <a:srgbClr val="000000"/>
              </a:solidFill>
              <a:latin typeface="Arial"/>
              <a:ea typeface="Arial"/>
              <a:cs typeface="Arial"/>
              <a:sym typeface="Arial"/>
            </a:endParaRPr>
          </a:p>
        </p:txBody>
      </p:sp>
      <p:sp>
        <p:nvSpPr>
          <p:cNvPr id="113" name="Google Shape;113;p2"/>
          <p:cNvSpPr/>
          <p:nvPr/>
        </p:nvSpPr>
        <p:spPr>
          <a:xfrm>
            <a:off x="571500" y="971550"/>
            <a:ext cx="11049000" cy="28575"/>
          </a:xfrm>
          <a:prstGeom prst="rect">
            <a:avLst/>
          </a:prstGeom>
          <a:solidFill>
            <a:srgbClr val="009B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7" name="Shape 117"/>
        <p:cNvGrpSpPr/>
        <p:nvPr/>
      </p:nvGrpSpPr>
      <p:grpSpPr>
        <a:xfrm>
          <a:off x="0" y="0"/>
          <a:ext cx="0" cy="0"/>
          <a:chOff x="0" y="0"/>
          <a:chExt cx="0" cy="0"/>
        </a:xfrm>
      </p:grpSpPr>
      <p:pic>
        <p:nvPicPr>
          <p:cNvPr id="118" name="Google Shape;118;p3"/>
          <p:cNvPicPr preferRelativeResize="0"/>
          <p:nvPr/>
        </p:nvPicPr>
        <p:blipFill rotWithShape="1">
          <a:blip r:embed="rId3">
            <a:alphaModFix/>
          </a:blip>
          <a:srcRect b="0" l="0" r="0" t="0"/>
          <a:stretch/>
        </p:blipFill>
        <p:spPr>
          <a:xfrm>
            <a:off x="11370463" y="6023490"/>
            <a:ext cx="626465" cy="630586"/>
          </a:xfrm>
          <a:prstGeom prst="rect">
            <a:avLst/>
          </a:prstGeom>
          <a:noFill/>
          <a:ln>
            <a:noFill/>
          </a:ln>
        </p:spPr>
      </p:pic>
      <p:pic>
        <p:nvPicPr>
          <p:cNvPr descr="김성룡, 김인영 선교사-니카라과 기도제목 – Y-한마음" id="119" name="Google Shape;119;p3"/>
          <p:cNvPicPr preferRelativeResize="0"/>
          <p:nvPr/>
        </p:nvPicPr>
        <p:blipFill rotWithShape="1">
          <a:blip r:embed="rId4">
            <a:alphaModFix/>
          </a:blip>
          <a:srcRect b="0" l="0" r="0" t="0"/>
          <a:stretch/>
        </p:blipFill>
        <p:spPr>
          <a:xfrm>
            <a:off x="0" y="3175"/>
            <a:ext cx="12192000" cy="6854825"/>
          </a:xfrm>
          <a:prstGeom prst="rect">
            <a:avLst/>
          </a:prstGeom>
          <a:noFill/>
          <a:ln>
            <a:noFill/>
          </a:ln>
        </p:spPr>
      </p:pic>
      <p:sp>
        <p:nvSpPr>
          <p:cNvPr id="120" name="Google Shape;120;p3"/>
          <p:cNvSpPr/>
          <p:nvPr/>
        </p:nvSpPr>
        <p:spPr>
          <a:xfrm>
            <a:off x="705365" y="1213245"/>
            <a:ext cx="2695353" cy="1499191"/>
          </a:xfrm>
          <a:prstGeom prst="roundRect">
            <a:avLst>
              <a:gd fmla="val 16667" name="adj"/>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800" u="none" cap="none" strike="noStrike">
                <a:solidFill>
                  <a:srgbClr val="538CD5"/>
                </a:solidFill>
                <a:latin typeface="Arial"/>
                <a:ea typeface="Arial"/>
                <a:cs typeface="Arial"/>
                <a:sym typeface="Arial"/>
              </a:rPr>
              <a:t>OVERVIEW</a:t>
            </a:r>
            <a:endParaRPr/>
          </a:p>
          <a:p>
            <a:pPr indent="0" lvl="0" marL="0" marR="0" rtl="0" algn="l">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POPULATION:  7,100,000</a:t>
            </a:r>
            <a:endParaRPr/>
          </a:p>
          <a:p>
            <a:pPr indent="0" lvl="0" marL="0" marR="0" rtl="0" algn="l">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HONDURAS TO THE NORTH AND COSTA RICA TO THE SOUTH</a:t>
            </a:r>
            <a:endParaRPr/>
          </a:p>
        </p:txBody>
      </p:sp>
      <p:sp>
        <p:nvSpPr>
          <p:cNvPr id="121" name="Google Shape;121;p3"/>
          <p:cNvSpPr/>
          <p:nvPr/>
        </p:nvSpPr>
        <p:spPr>
          <a:xfrm>
            <a:off x="460035" y="4768704"/>
            <a:ext cx="2789487" cy="1376916"/>
          </a:xfrm>
          <a:prstGeom prst="roundRect">
            <a:avLst>
              <a:gd fmla="val 16667" name="adj"/>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800" u="none" cap="none" strike="noStrike">
                <a:solidFill>
                  <a:srgbClr val="538CD5"/>
                </a:solidFill>
                <a:latin typeface="Arial"/>
                <a:ea typeface="Arial"/>
                <a:cs typeface="Arial"/>
                <a:sym typeface="Arial"/>
              </a:rPr>
              <a:t>MAIN INDUSTRIES</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chemeClr val="dk1"/>
                </a:solidFill>
                <a:latin typeface="Arial"/>
                <a:ea typeface="Arial"/>
                <a:cs typeface="Arial"/>
                <a:sym typeface="Arial"/>
              </a:rPr>
              <a:t>TOURISM</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chemeClr val="dk1"/>
                </a:solidFill>
                <a:latin typeface="Arial"/>
                <a:ea typeface="Arial"/>
                <a:cs typeface="Arial"/>
                <a:sym typeface="Arial"/>
              </a:rPr>
              <a:t>APPAREL</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chemeClr val="dk1"/>
                </a:solidFill>
                <a:latin typeface="Arial"/>
                <a:ea typeface="Arial"/>
                <a:cs typeface="Arial"/>
                <a:sym typeface="Arial"/>
              </a:rPr>
              <a:t>AGRICULTURE</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chemeClr val="dk1"/>
                </a:solidFill>
                <a:latin typeface="Arial"/>
                <a:ea typeface="Arial"/>
                <a:cs typeface="Arial"/>
                <a:sym typeface="Arial"/>
              </a:rPr>
              <a:t>SERVICES</a:t>
            </a:r>
            <a:endParaRPr/>
          </a:p>
        </p:txBody>
      </p:sp>
      <p:sp>
        <p:nvSpPr>
          <p:cNvPr id="122" name="Google Shape;122;p3"/>
          <p:cNvSpPr/>
          <p:nvPr/>
        </p:nvSpPr>
        <p:spPr>
          <a:xfrm>
            <a:off x="4673011" y="1023631"/>
            <a:ext cx="2695353" cy="379228"/>
          </a:xfrm>
          <a:prstGeom prst="roundRect">
            <a:avLst>
              <a:gd fmla="val 16667" name="adj"/>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800" u="none" cap="none" strike="noStrike">
                <a:solidFill>
                  <a:srgbClr val="538CD5"/>
                </a:solidFill>
                <a:latin typeface="Arial"/>
                <a:ea typeface="Arial"/>
                <a:cs typeface="Arial"/>
                <a:sym typeface="Arial"/>
              </a:rPr>
              <a:t>CURRENCY: </a:t>
            </a:r>
            <a:r>
              <a:rPr b="0" i="0" lang="en-US" sz="1400" u="none" cap="none" strike="noStrike">
                <a:solidFill>
                  <a:schemeClr val="dk1"/>
                </a:solidFill>
                <a:latin typeface="Arial"/>
                <a:ea typeface="Arial"/>
                <a:cs typeface="Arial"/>
                <a:sym typeface="Arial"/>
              </a:rPr>
              <a:t>CORDOBA</a:t>
            </a:r>
            <a:endParaRPr/>
          </a:p>
        </p:txBody>
      </p:sp>
      <p:sp>
        <p:nvSpPr>
          <p:cNvPr id="123" name="Google Shape;123;p3"/>
          <p:cNvSpPr/>
          <p:nvPr/>
        </p:nvSpPr>
        <p:spPr>
          <a:xfrm>
            <a:off x="7696169" y="4488712"/>
            <a:ext cx="3823891" cy="1936899"/>
          </a:xfrm>
          <a:prstGeom prst="roundRect">
            <a:avLst>
              <a:gd fmla="val 16667" name="adj"/>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800" u="none" cap="none" strike="noStrike">
                <a:solidFill>
                  <a:srgbClr val="538CD5"/>
                </a:solidFill>
                <a:latin typeface="Arial"/>
                <a:ea typeface="Arial"/>
                <a:cs typeface="Arial"/>
                <a:sym typeface="Arial"/>
              </a:rPr>
              <a:t>TRADE AGREEMENTS</a:t>
            </a:r>
            <a:endParaRPr/>
          </a:p>
          <a:p>
            <a:pPr indent="0" lvl="0" marL="0" marR="0" rtl="0" algn="l">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CAFTA-DR: USA,CENTRAL AMERICA, DOMINICAN REPUPLIC</a:t>
            </a:r>
            <a:endParaRPr/>
          </a:p>
          <a:p>
            <a:pPr indent="0" lvl="0" marL="0" marR="0" rtl="0" algn="l">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FTA: CHINA</a:t>
            </a:r>
            <a:endParaRPr/>
          </a:p>
          <a:p>
            <a:pPr indent="0" lvl="0" marL="0" marR="0" rtl="0" algn="l">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AACUE: EUROPEAN UNION</a:t>
            </a:r>
            <a:endParaRPr/>
          </a:p>
          <a:p>
            <a:pPr indent="0" lvl="0" marL="0" marR="0" rtl="0" algn="l">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TLC: MEXICO</a:t>
            </a:r>
            <a:endParaRPr/>
          </a:p>
          <a:p>
            <a:pPr indent="0" lvl="0" marL="0" marR="0" rtl="0" algn="l">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ALBA: CUBA, VENEZUELA, CARIBBEAN ISLANDS.</a:t>
            </a:r>
            <a:endParaRPr/>
          </a:p>
        </p:txBody>
      </p:sp>
      <p:sp>
        <p:nvSpPr>
          <p:cNvPr id="124" name="Google Shape;124;p3"/>
          <p:cNvSpPr/>
          <p:nvPr/>
        </p:nvSpPr>
        <p:spPr>
          <a:xfrm>
            <a:off x="8318491" y="1461977"/>
            <a:ext cx="3365204" cy="951613"/>
          </a:xfrm>
          <a:prstGeom prst="roundRect">
            <a:avLst>
              <a:gd fmla="val 16667" name="adj"/>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800" u="none" cap="none" strike="noStrike">
                <a:solidFill>
                  <a:srgbClr val="538CD5"/>
                </a:solidFill>
                <a:latin typeface="Arial"/>
                <a:ea typeface="Arial"/>
                <a:cs typeface="Arial"/>
                <a:sym typeface="Arial"/>
              </a:rPr>
              <a:t>GOVERNMENT</a:t>
            </a:r>
            <a:endParaRPr/>
          </a:p>
          <a:p>
            <a:pPr indent="0" lvl="0" marL="0" marR="0" rtl="0" algn="l">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CONSTITUCIONAL DEMOCRACY WITH EXECUTIVE, JUDICIAL AND ELECTORAL BRANCHES.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8" name="Shape 128"/>
        <p:cNvGrpSpPr/>
        <p:nvPr/>
      </p:nvGrpSpPr>
      <p:grpSpPr>
        <a:xfrm>
          <a:off x="0" y="0"/>
          <a:ext cx="0" cy="0"/>
          <a:chOff x="0" y="0"/>
          <a:chExt cx="0" cy="0"/>
        </a:xfrm>
      </p:grpSpPr>
      <p:pic>
        <p:nvPicPr>
          <p:cNvPr descr="image.png" id="129" name="Google Shape;129;p4"/>
          <p:cNvPicPr preferRelativeResize="0"/>
          <p:nvPr/>
        </p:nvPicPr>
        <p:blipFill rotWithShape="1">
          <a:blip r:embed="rId3">
            <a:alphaModFix/>
          </a:blip>
          <a:srcRect b="0" l="0" r="0" t="0"/>
          <a:stretch/>
        </p:blipFill>
        <p:spPr>
          <a:xfrm>
            <a:off x="-18900" y="0"/>
            <a:ext cx="12192000" cy="6858000"/>
          </a:xfrm>
          <a:prstGeom prst="rect">
            <a:avLst/>
          </a:prstGeom>
          <a:noFill/>
          <a:ln>
            <a:noFill/>
          </a:ln>
        </p:spPr>
      </p:pic>
      <p:sp>
        <p:nvSpPr>
          <p:cNvPr id="130" name="Google Shape;130;p4"/>
          <p:cNvSpPr txBox="1"/>
          <p:nvPr/>
        </p:nvSpPr>
        <p:spPr>
          <a:xfrm>
            <a:off x="571500" y="476250"/>
            <a:ext cx="11601600" cy="4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50"/>
              <a:buFont typeface="Arial"/>
              <a:buNone/>
            </a:pPr>
            <a:r>
              <a:rPr b="1" i="0" lang="en-US" sz="3150" u="none" cap="none" strike="noStrike">
                <a:solidFill>
                  <a:srgbClr val="004B24"/>
                </a:solidFill>
                <a:latin typeface="Montserrat"/>
                <a:ea typeface="Montserrat"/>
                <a:cs typeface="Montserrat"/>
                <a:sym typeface="Montserrat"/>
              </a:rPr>
              <a:t>ECONOMIC STATUS</a:t>
            </a:r>
            <a:endParaRPr/>
          </a:p>
        </p:txBody>
      </p:sp>
      <p:sp>
        <p:nvSpPr>
          <p:cNvPr id="131" name="Google Shape;131;p4"/>
          <p:cNvSpPr/>
          <p:nvPr/>
        </p:nvSpPr>
        <p:spPr>
          <a:xfrm>
            <a:off x="571500" y="1114425"/>
            <a:ext cx="11049000" cy="19200"/>
          </a:xfrm>
          <a:prstGeom prst="rect">
            <a:avLst/>
          </a:prstGeom>
          <a:solidFill>
            <a:srgbClr val="E2E8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2" name="Google Shape;132;p4"/>
          <p:cNvSpPr txBox="1"/>
          <p:nvPr/>
        </p:nvSpPr>
        <p:spPr>
          <a:xfrm>
            <a:off x="672084" y="1143699"/>
            <a:ext cx="11049000" cy="3997987"/>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1200"/>
              <a:buFont typeface="Arial"/>
              <a:buNone/>
            </a:pPr>
            <a:r>
              <a:rPr b="0" i="0" lang="en-US" sz="1200" u="none" cap="none" strike="noStrike">
                <a:solidFill>
                  <a:schemeClr val="dk1"/>
                </a:solidFill>
                <a:latin typeface="Montserrat"/>
                <a:ea typeface="Montserrat"/>
                <a:cs typeface="Montserrat"/>
                <a:sym typeface="Montserrat"/>
              </a:rPr>
              <a:t>Nicaragua continues to show </a:t>
            </a:r>
            <a:r>
              <a:rPr b="1" i="0" lang="en-US" sz="1200" u="none" cap="none" strike="noStrike">
                <a:solidFill>
                  <a:schemeClr val="dk1"/>
                </a:solidFill>
                <a:latin typeface="Montserrat"/>
                <a:ea typeface="Montserrat"/>
                <a:cs typeface="Montserrat"/>
                <a:sym typeface="Montserrat"/>
              </a:rPr>
              <a:t>solid economic growth</a:t>
            </a:r>
            <a:r>
              <a:rPr b="0" i="0" lang="en-US" sz="1200" u="none" cap="none" strike="noStrike">
                <a:solidFill>
                  <a:schemeClr val="dk1"/>
                </a:solidFill>
                <a:latin typeface="Montserrat"/>
                <a:ea typeface="Montserrat"/>
                <a:cs typeface="Montserrat"/>
                <a:sym typeface="Montserrat"/>
              </a:rPr>
              <a:t> </a:t>
            </a:r>
            <a:endParaRPr/>
          </a:p>
          <a:p>
            <a:pPr indent="0" lvl="0" marL="0" marR="0" rtl="0" algn="l">
              <a:lnSpc>
                <a:spcPct val="115000"/>
              </a:lnSpc>
              <a:spcBef>
                <a:spcPts val="1200"/>
              </a:spcBef>
              <a:spcAft>
                <a:spcPts val="0"/>
              </a:spcAft>
              <a:buNone/>
            </a:pPr>
            <a:r>
              <a:rPr b="1" i="0" lang="en-US" sz="2000" u="none" cap="none" strike="noStrike">
                <a:solidFill>
                  <a:srgbClr val="974806"/>
                </a:solidFill>
                <a:latin typeface="Montserrat"/>
                <a:ea typeface="Montserrat"/>
                <a:cs typeface="Montserrat"/>
                <a:sym typeface="Montserrat"/>
              </a:rPr>
              <a:t>Nicaragua GDP</a:t>
            </a:r>
            <a:r>
              <a:rPr b="1" i="0" lang="en-US" sz="2000" u="none" cap="none" strike="noStrike">
                <a:solidFill>
                  <a:schemeClr val="dk1"/>
                </a:solidFill>
                <a:latin typeface="Montserrat"/>
                <a:ea typeface="Montserrat"/>
                <a:cs typeface="Montserrat"/>
                <a:sym typeface="Montserrat"/>
              </a:rPr>
              <a:t> </a:t>
            </a:r>
            <a:r>
              <a:rPr b="1" i="0" lang="en-US" sz="1200" u="none" cap="none" strike="noStrike">
                <a:solidFill>
                  <a:schemeClr val="dk1"/>
                </a:solidFill>
                <a:latin typeface="Montserrat"/>
                <a:ea typeface="Montserrat"/>
                <a:cs typeface="Montserrat"/>
                <a:sym typeface="Montserrat"/>
              </a:rPr>
              <a:t>growth in 2025:</a:t>
            </a:r>
            <a:r>
              <a:rPr b="0" i="0" lang="en-US" sz="1200" u="none" cap="none" strike="noStrike">
                <a:solidFill>
                  <a:schemeClr val="dk1"/>
                </a:solidFill>
                <a:latin typeface="Montserrat"/>
                <a:ea typeface="Montserrat"/>
                <a:cs typeface="Montserrat"/>
                <a:sym typeface="Montserrat"/>
              </a:rPr>
              <a:t> </a:t>
            </a:r>
            <a:r>
              <a:rPr b="1" i="0" lang="en-US" sz="1200" u="none" cap="none" strike="noStrike">
                <a:solidFill>
                  <a:schemeClr val="dk1"/>
                </a:solidFill>
                <a:latin typeface="Montserrat"/>
                <a:ea typeface="Montserrat"/>
                <a:cs typeface="Montserrat"/>
                <a:sym typeface="Montserrat"/>
              </a:rPr>
              <a:t>3.0%</a:t>
            </a:r>
            <a:endParaRPr/>
          </a:p>
          <a:p>
            <a:pPr indent="0" lvl="0" marL="0" marR="0" rtl="0" algn="l">
              <a:lnSpc>
                <a:spcPct val="115000"/>
              </a:lnSpc>
              <a:spcBef>
                <a:spcPts val="1200"/>
              </a:spcBef>
              <a:spcAft>
                <a:spcPts val="0"/>
              </a:spcAft>
              <a:buClr>
                <a:srgbClr val="000000"/>
              </a:buClr>
              <a:buSzPts val="1200"/>
              <a:buFont typeface="Arial"/>
              <a:buNone/>
            </a:pPr>
            <a:r>
              <a:rPr b="1" i="0" lang="en-US" sz="1200" u="none" cap="none" strike="noStrike">
                <a:solidFill>
                  <a:schemeClr val="dk1"/>
                </a:solidFill>
                <a:latin typeface="Montserrat"/>
                <a:ea typeface="Montserrat"/>
                <a:cs typeface="Montserrat"/>
                <a:sym typeface="Montserrat"/>
              </a:rPr>
              <a:t>Projected growth for 2026:</a:t>
            </a:r>
            <a:r>
              <a:rPr b="0" i="0" lang="en-US" sz="1200" u="none" cap="none" strike="noStrike">
                <a:solidFill>
                  <a:schemeClr val="dk1"/>
                </a:solidFill>
                <a:latin typeface="Montserrat"/>
                <a:ea typeface="Montserrat"/>
                <a:cs typeface="Montserrat"/>
                <a:sym typeface="Montserrat"/>
              </a:rPr>
              <a:t> ~</a:t>
            </a:r>
            <a:r>
              <a:rPr b="1" i="0" lang="en-US" sz="1200" u="none" cap="none" strike="noStrike">
                <a:solidFill>
                  <a:schemeClr val="dk1"/>
                </a:solidFill>
                <a:latin typeface="Montserrat"/>
                <a:ea typeface="Montserrat"/>
                <a:cs typeface="Montserrat"/>
                <a:sym typeface="Montserrat"/>
              </a:rPr>
              <a:t>3.5–4.5%</a:t>
            </a:r>
            <a:br>
              <a:rPr b="1" i="0" lang="en-US" sz="1200" u="none" cap="none" strike="noStrike">
                <a:solidFill>
                  <a:schemeClr val="dk1"/>
                </a:solidFill>
                <a:latin typeface="Montserrat"/>
                <a:ea typeface="Montserrat"/>
                <a:cs typeface="Montserrat"/>
                <a:sym typeface="Montserrat"/>
              </a:rPr>
            </a:br>
            <a:r>
              <a:rPr b="0" i="0" lang="en-US" sz="1200" u="none" cap="none" strike="noStrike">
                <a:solidFill>
                  <a:schemeClr val="dk1"/>
                </a:solidFill>
                <a:latin typeface="Montserrat"/>
                <a:ea typeface="Montserrat"/>
                <a:cs typeface="Montserrat"/>
                <a:sym typeface="Montserrat"/>
              </a:rPr>
              <a:t> Growth is expected to moderate slightly due to weaker global demand, but the outlook remains positive.</a:t>
            </a:r>
            <a:endParaRPr/>
          </a:p>
          <a:p>
            <a:pPr indent="0" lvl="0" marL="0" marR="0" rtl="0" algn="l">
              <a:lnSpc>
                <a:spcPct val="115000"/>
              </a:lnSpc>
              <a:spcBef>
                <a:spcPts val="1200"/>
              </a:spcBef>
              <a:spcAft>
                <a:spcPts val="0"/>
              </a:spcAft>
              <a:buNone/>
            </a:pPr>
            <a:r>
              <a:rPr b="1" i="0" lang="en-US" sz="2000" u="none" cap="none" strike="noStrike">
                <a:solidFill>
                  <a:srgbClr val="974806"/>
                </a:solidFill>
                <a:latin typeface="Montserrat"/>
                <a:ea typeface="Montserrat"/>
                <a:cs typeface="Montserrat"/>
                <a:sym typeface="Montserrat"/>
              </a:rPr>
              <a:t>Nicaragua Inflation</a:t>
            </a:r>
            <a:endParaRPr/>
          </a:p>
          <a:p>
            <a:pPr indent="-298450" lvl="0" marL="457200" marR="0" rtl="0" algn="l">
              <a:lnSpc>
                <a:spcPct val="115000"/>
              </a:lnSpc>
              <a:spcBef>
                <a:spcPts val="1200"/>
              </a:spcBef>
              <a:spcAft>
                <a:spcPts val="0"/>
              </a:spcAft>
              <a:buClr>
                <a:schemeClr val="dk1"/>
              </a:buClr>
              <a:buSzPts val="1100"/>
              <a:buFont typeface="Arial"/>
              <a:buChar char="●"/>
            </a:pPr>
            <a:r>
              <a:rPr b="0" i="0" lang="en-US" sz="1200" u="none" cap="none" strike="noStrike">
                <a:solidFill>
                  <a:schemeClr val="dk1"/>
                </a:solidFill>
                <a:latin typeface="Montserrat"/>
                <a:ea typeface="Montserrat"/>
                <a:cs typeface="Montserrat"/>
                <a:sym typeface="Montserrat"/>
              </a:rPr>
              <a:t>Inflation has remained around</a:t>
            </a:r>
            <a:r>
              <a:rPr b="1" i="0" lang="en-US" sz="1200" u="none" cap="none" strike="noStrike">
                <a:solidFill>
                  <a:schemeClr val="dk1"/>
                </a:solidFill>
                <a:latin typeface="Montserrat"/>
                <a:ea typeface="Montserrat"/>
                <a:cs typeface="Montserrat"/>
                <a:sym typeface="Montserrat"/>
              </a:rPr>
              <a:t> -2.70% </a:t>
            </a:r>
            <a:r>
              <a:rPr b="0" i="0" lang="en-US" sz="1200" u="none" cap="none" strike="noStrike">
                <a:solidFill>
                  <a:schemeClr val="dk1"/>
                </a:solidFill>
                <a:latin typeface="Montserrat"/>
                <a:ea typeface="Montserrat"/>
                <a:cs typeface="Montserrat"/>
                <a:sym typeface="Montserrat"/>
              </a:rPr>
              <a:t>for</a:t>
            </a:r>
            <a:r>
              <a:rPr b="1" i="0" lang="en-US" sz="1200" u="none" cap="none" strike="noStrike">
                <a:solidFill>
                  <a:schemeClr val="dk1"/>
                </a:solidFill>
                <a:latin typeface="Montserrat"/>
                <a:ea typeface="Montserrat"/>
                <a:cs typeface="Montserrat"/>
                <a:sym typeface="Montserrat"/>
              </a:rPr>
              <a:t> 2025.</a:t>
            </a:r>
            <a:br>
              <a:rPr b="0" i="0" lang="en-US" sz="1200" u="none" cap="none" strike="noStrike">
                <a:solidFill>
                  <a:schemeClr val="dk1"/>
                </a:solidFill>
                <a:latin typeface="Montserrat"/>
                <a:ea typeface="Montserrat"/>
                <a:cs typeface="Montserrat"/>
                <a:sym typeface="Montserrat"/>
              </a:rPr>
            </a:br>
            <a:endParaRPr b="0" i="0" sz="1200" u="none" cap="none" strike="noStrike">
              <a:solidFill>
                <a:schemeClr val="dk1"/>
              </a:solidFill>
              <a:latin typeface="Montserrat"/>
              <a:ea typeface="Montserrat"/>
              <a:cs typeface="Montserrat"/>
              <a:sym typeface="Montserrat"/>
            </a:endParaRPr>
          </a:p>
          <a:p>
            <a:pPr indent="-298450" lvl="0" marL="457200" marR="0" rtl="0" algn="l">
              <a:lnSpc>
                <a:spcPct val="115000"/>
              </a:lnSpc>
              <a:spcBef>
                <a:spcPts val="0"/>
              </a:spcBef>
              <a:spcAft>
                <a:spcPts val="0"/>
              </a:spcAft>
              <a:buClr>
                <a:schemeClr val="dk1"/>
              </a:buClr>
              <a:buSzPts val="1100"/>
              <a:buFont typeface="Arial"/>
              <a:buChar char="●"/>
            </a:pPr>
            <a:r>
              <a:rPr b="0" i="0" lang="en-US" sz="1200" u="none" cap="none" strike="noStrike">
                <a:solidFill>
                  <a:schemeClr val="dk1"/>
                </a:solidFill>
                <a:latin typeface="Montserrat"/>
                <a:ea typeface="Montserrat"/>
                <a:cs typeface="Montserrat"/>
                <a:sym typeface="Montserrat"/>
              </a:rPr>
              <a:t>It is expected to maintain close to </a:t>
            </a:r>
            <a:r>
              <a:rPr b="1" i="0" lang="en-US" sz="1200" u="none" cap="none" strike="noStrike">
                <a:solidFill>
                  <a:schemeClr val="dk1"/>
                </a:solidFill>
                <a:latin typeface="Montserrat"/>
                <a:ea typeface="Montserrat"/>
                <a:cs typeface="Montserrat"/>
                <a:sym typeface="Montserrat"/>
              </a:rPr>
              <a:t>3.5%</a:t>
            </a:r>
            <a:r>
              <a:rPr b="0" i="0" lang="en-US" sz="1200" u="none" cap="none" strike="noStrike">
                <a:solidFill>
                  <a:schemeClr val="dk1"/>
                </a:solidFill>
                <a:latin typeface="Montserrat"/>
                <a:ea typeface="Montserrat"/>
                <a:cs typeface="Montserrat"/>
                <a:sym typeface="Montserrat"/>
              </a:rPr>
              <a:t> for </a:t>
            </a:r>
            <a:r>
              <a:rPr b="1" i="0" lang="en-US" sz="1200" u="none" cap="none" strike="noStrike">
                <a:solidFill>
                  <a:schemeClr val="dk1"/>
                </a:solidFill>
                <a:latin typeface="Montserrat"/>
                <a:ea typeface="Montserrat"/>
                <a:cs typeface="Montserrat"/>
                <a:sym typeface="Montserrat"/>
              </a:rPr>
              <a:t>2026</a:t>
            </a:r>
            <a:r>
              <a:rPr b="0" i="0" lang="en-US" sz="1200" u="none" cap="none" strike="noStrike">
                <a:solidFill>
                  <a:schemeClr val="dk1"/>
                </a:solidFill>
                <a:latin typeface="Montserrat"/>
                <a:ea typeface="Montserrat"/>
                <a:cs typeface="Montserrat"/>
                <a:sym typeface="Montserrat"/>
              </a:rPr>
              <a:t>.</a:t>
            </a:r>
            <a:endParaRPr/>
          </a:p>
          <a:p>
            <a:pPr indent="0" lvl="0" marL="158750" marR="0" rtl="0" algn="l">
              <a:lnSpc>
                <a:spcPct val="115000"/>
              </a:lnSpc>
              <a:spcBef>
                <a:spcPts val="0"/>
              </a:spcBef>
              <a:spcAft>
                <a:spcPts val="0"/>
              </a:spcAft>
              <a:buNone/>
            </a:pPr>
            <a:r>
              <a:t/>
            </a:r>
            <a:endParaRPr b="1" i="0" sz="1200" u="none" cap="none" strike="noStrike">
              <a:solidFill>
                <a:schemeClr val="dk1"/>
              </a:solidFill>
              <a:latin typeface="Montserrat"/>
              <a:ea typeface="Montserrat"/>
              <a:cs typeface="Montserrat"/>
              <a:sym typeface="Montserrat"/>
            </a:endParaRPr>
          </a:p>
          <a:p>
            <a:pPr indent="0" lvl="0" marL="158750" marR="0" rtl="0" algn="l">
              <a:lnSpc>
                <a:spcPct val="115000"/>
              </a:lnSpc>
              <a:spcBef>
                <a:spcPts val="0"/>
              </a:spcBef>
              <a:spcAft>
                <a:spcPts val="0"/>
              </a:spcAft>
              <a:buNone/>
            </a:pPr>
            <a:r>
              <a:t/>
            </a:r>
            <a:endParaRPr b="1" i="0" sz="1200" u="none" cap="none" strike="noStrike">
              <a:solidFill>
                <a:schemeClr val="dk1"/>
              </a:solidFill>
              <a:latin typeface="Montserrat"/>
              <a:ea typeface="Montserrat"/>
              <a:cs typeface="Montserrat"/>
              <a:sym typeface="Montserrat"/>
            </a:endParaRPr>
          </a:p>
          <a:p>
            <a:pPr indent="0" lvl="0" marL="158750" marR="0" rtl="0" algn="l">
              <a:lnSpc>
                <a:spcPct val="115000"/>
              </a:lnSpc>
              <a:spcBef>
                <a:spcPts val="0"/>
              </a:spcBef>
              <a:spcAft>
                <a:spcPts val="0"/>
              </a:spcAft>
              <a:buNone/>
            </a:pPr>
            <a:r>
              <a:t/>
            </a:r>
            <a:endParaRPr b="1" i="0" sz="1200" u="none" cap="none" strike="noStrike">
              <a:solidFill>
                <a:schemeClr val="dk1"/>
              </a:solidFill>
              <a:latin typeface="Montserrat"/>
              <a:ea typeface="Montserrat"/>
              <a:cs typeface="Montserrat"/>
              <a:sym typeface="Montserrat"/>
            </a:endParaRPr>
          </a:p>
          <a:p>
            <a:pPr indent="0" lvl="0" marL="158750" marR="0" rtl="0" algn="l">
              <a:lnSpc>
                <a:spcPct val="115000"/>
              </a:lnSpc>
              <a:spcBef>
                <a:spcPts val="0"/>
              </a:spcBef>
              <a:spcAft>
                <a:spcPts val="0"/>
              </a:spcAft>
              <a:buNone/>
            </a:pPr>
            <a:r>
              <a:t/>
            </a:r>
            <a:endParaRPr b="1" i="0" sz="12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None/>
            </a:pPr>
            <a:r>
              <a:rPr b="1" i="0" lang="en-US" sz="2000" u="none" cap="none" strike="noStrike">
                <a:solidFill>
                  <a:srgbClr val="974806"/>
                </a:solidFill>
                <a:latin typeface="Montserrat"/>
                <a:ea typeface="Montserrat"/>
                <a:cs typeface="Montserrat"/>
                <a:sym typeface="Montserrat"/>
              </a:rPr>
              <a:t>U.S. Tariffs (Nicaragua)</a:t>
            </a:r>
            <a:endParaRPr/>
          </a:p>
          <a:p>
            <a:pPr indent="0" lvl="0" marL="0" marR="0" rtl="0" algn="l">
              <a:lnSpc>
                <a:spcPct val="115000"/>
              </a:lnSpc>
              <a:spcBef>
                <a:spcPts val="1200"/>
              </a:spcBef>
              <a:spcAft>
                <a:spcPts val="0"/>
              </a:spcAft>
              <a:buClr>
                <a:srgbClr val="000000"/>
              </a:buClr>
              <a:buSzPts val="1200"/>
              <a:buFont typeface="Arial"/>
              <a:buNone/>
            </a:pPr>
            <a:r>
              <a:rPr b="0" i="0" lang="en-US" sz="1200" u="none" cap="none" strike="noStrike">
                <a:solidFill>
                  <a:schemeClr val="dk1"/>
                </a:solidFill>
                <a:latin typeface="Montserrat"/>
                <a:ea typeface="Montserrat"/>
                <a:cs typeface="Montserrat"/>
                <a:sym typeface="Montserrat"/>
              </a:rPr>
              <a:t>U.S. tariffs on Nicaraguan exports were increased to 18% after President Donald Trump imposed a new tariff for import but excludes sensitive commodities such as beef and coffee which continue to be regulated by DR-CAFTA agreement.</a:t>
            </a:r>
            <a:r>
              <a:rPr b="0" i="0" lang="en-US" sz="1100" u="none" cap="none" strike="noStrike">
                <a:solidFill>
                  <a:schemeClr val="dk1"/>
                </a:solidFill>
                <a:latin typeface="Montserrat"/>
                <a:ea typeface="Montserrat"/>
                <a:cs typeface="Montserrat"/>
                <a:sym typeface="Montserrat"/>
              </a:rPr>
              <a:t> </a:t>
            </a:r>
            <a:endParaRPr/>
          </a:p>
          <a:p>
            <a:pPr indent="0" lvl="0" marL="0" marR="0" rtl="0" algn="l">
              <a:lnSpc>
                <a:spcPct val="115000"/>
              </a:lnSpc>
              <a:spcBef>
                <a:spcPts val="1200"/>
              </a:spcBef>
              <a:spcAft>
                <a:spcPts val="0"/>
              </a:spcAft>
              <a:buNone/>
            </a:pPr>
            <a:r>
              <a:t/>
            </a:r>
            <a:endParaRPr b="1" i="0" sz="1200" u="none" cap="none" strike="noStrike">
              <a:solidFill>
                <a:schemeClr val="dk1"/>
              </a:solidFill>
              <a:latin typeface="Montserrat"/>
              <a:ea typeface="Montserrat"/>
              <a:cs typeface="Montserrat"/>
              <a:sym typeface="Montserrat"/>
            </a:endParaRPr>
          </a:p>
          <a:p>
            <a:pPr indent="0" lvl="0" marL="0" marR="0" rtl="0" algn="l">
              <a:lnSpc>
                <a:spcPct val="115000"/>
              </a:lnSpc>
              <a:spcBef>
                <a:spcPts val="1200"/>
              </a:spcBef>
              <a:spcAft>
                <a:spcPts val="0"/>
              </a:spcAft>
              <a:buNone/>
            </a:pPr>
            <a:r>
              <a:t/>
            </a:r>
            <a:endParaRPr b="1" i="0" sz="1200" u="none" cap="none" strike="noStrike">
              <a:solidFill>
                <a:srgbClr val="974806"/>
              </a:solidFill>
              <a:latin typeface="Montserrat"/>
              <a:ea typeface="Montserrat"/>
              <a:cs typeface="Montserrat"/>
              <a:sym typeface="Montserrat"/>
            </a:endParaRPr>
          </a:p>
          <a:p>
            <a:pPr indent="0" lvl="0" marL="0" marR="0" rtl="0" algn="l">
              <a:lnSpc>
                <a:spcPct val="115000"/>
              </a:lnSpc>
              <a:spcBef>
                <a:spcPts val="1200"/>
              </a:spcBef>
              <a:spcAft>
                <a:spcPts val="0"/>
              </a:spcAft>
              <a:buNone/>
            </a:pPr>
            <a:r>
              <a:t/>
            </a:r>
            <a:endParaRPr b="0" i="0" sz="12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6" name="Shape 136"/>
        <p:cNvGrpSpPr/>
        <p:nvPr/>
      </p:nvGrpSpPr>
      <p:grpSpPr>
        <a:xfrm>
          <a:off x="0" y="0"/>
          <a:ext cx="0" cy="0"/>
          <a:chOff x="0" y="0"/>
          <a:chExt cx="0" cy="0"/>
        </a:xfrm>
      </p:grpSpPr>
      <p:pic>
        <p:nvPicPr>
          <p:cNvPr descr="image.png" id="137" name="Google Shape;137;p5"/>
          <p:cNvPicPr preferRelativeResize="0"/>
          <p:nvPr/>
        </p:nvPicPr>
        <p:blipFill rotWithShape="1">
          <a:blip r:embed="rId3">
            <a:alphaModFix/>
          </a:blip>
          <a:srcRect b="0" l="0" r="0" t="0"/>
          <a:stretch/>
        </p:blipFill>
        <p:spPr>
          <a:xfrm>
            <a:off x="-34516" y="-77690"/>
            <a:ext cx="12192000" cy="6935690"/>
          </a:xfrm>
          <a:prstGeom prst="rect">
            <a:avLst/>
          </a:prstGeom>
          <a:noFill/>
          <a:ln>
            <a:noFill/>
          </a:ln>
        </p:spPr>
      </p:pic>
      <p:sp>
        <p:nvSpPr>
          <p:cNvPr id="138" name="Google Shape;138;p5"/>
          <p:cNvSpPr txBox="1"/>
          <p:nvPr/>
        </p:nvSpPr>
        <p:spPr>
          <a:xfrm>
            <a:off x="571500" y="476250"/>
            <a:ext cx="11601600" cy="4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50"/>
              <a:buFont typeface="Arial"/>
              <a:buNone/>
            </a:pPr>
            <a:r>
              <a:rPr b="1" i="0" lang="en-US" sz="3150" u="none" cap="none" strike="noStrike">
                <a:solidFill>
                  <a:srgbClr val="004B24"/>
                </a:solidFill>
                <a:latin typeface="Montserrat"/>
                <a:ea typeface="Montserrat"/>
                <a:cs typeface="Montserrat"/>
                <a:sym typeface="Montserrat"/>
              </a:rPr>
              <a:t>2025/2026 COUNTRY CARGO FLOW STATUS / NI</a:t>
            </a:r>
            <a:endParaRPr/>
          </a:p>
        </p:txBody>
      </p:sp>
      <p:sp>
        <p:nvSpPr>
          <p:cNvPr id="139" name="Google Shape;139;p5"/>
          <p:cNvSpPr/>
          <p:nvPr/>
        </p:nvSpPr>
        <p:spPr>
          <a:xfrm>
            <a:off x="575297" y="1066339"/>
            <a:ext cx="11049000" cy="19050"/>
          </a:xfrm>
          <a:prstGeom prst="rect">
            <a:avLst/>
          </a:prstGeom>
          <a:solidFill>
            <a:srgbClr val="E2E8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0" name="Google Shape;140;p5"/>
          <p:cNvSpPr txBox="1"/>
          <p:nvPr/>
        </p:nvSpPr>
        <p:spPr>
          <a:xfrm>
            <a:off x="9870550" y="1983193"/>
            <a:ext cx="1400446"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India | China </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Scrap </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Wood</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Sugar</a:t>
            </a:r>
            <a:endParaRPr b="0" i="0" sz="1400" u="none" cap="none" strike="noStrike">
              <a:solidFill>
                <a:srgbClr val="000000"/>
              </a:solidFill>
              <a:latin typeface="Arial"/>
              <a:ea typeface="Arial"/>
              <a:cs typeface="Arial"/>
              <a:sym typeface="Arial"/>
            </a:endParaRPr>
          </a:p>
        </p:txBody>
      </p:sp>
      <p:sp>
        <p:nvSpPr>
          <p:cNvPr id="141" name="Google Shape;141;p5"/>
          <p:cNvSpPr txBox="1"/>
          <p:nvPr/>
        </p:nvSpPr>
        <p:spPr>
          <a:xfrm>
            <a:off x="150543" y="1901457"/>
            <a:ext cx="2722074"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Asia</a:t>
            </a:r>
            <a:br>
              <a:rPr b="0" i="0" lang="en-US" sz="1400" u="none" cap="none" strike="noStrike">
                <a:solidFill>
                  <a:srgbClr val="000000"/>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 FAK, Fertilizers, Herbicides</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Vehicles, Tiles, Hardware</a:t>
            </a:r>
            <a:endParaRPr b="0" i="0" sz="1400" u="none" cap="none" strike="noStrike">
              <a:solidFill>
                <a:srgbClr val="000000"/>
              </a:solidFill>
              <a:latin typeface="Arial"/>
              <a:ea typeface="Arial"/>
              <a:cs typeface="Arial"/>
              <a:sym typeface="Arial"/>
            </a:endParaRPr>
          </a:p>
        </p:txBody>
      </p:sp>
      <p:sp>
        <p:nvSpPr>
          <p:cNvPr id="142" name="Google Shape;142;p5"/>
          <p:cNvSpPr txBox="1"/>
          <p:nvPr/>
        </p:nvSpPr>
        <p:spPr>
          <a:xfrm>
            <a:off x="253754" y="3155784"/>
            <a:ext cx="2170239"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U.S.A | México</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Tiles, Raw Material</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Grains</a:t>
            </a:r>
            <a:br>
              <a:rPr b="0" i="0" lang="en-US"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cxnSp>
        <p:nvCxnSpPr>
          <p:cNvPr id="143" name="Google Shape;143;p5"/>
          <p:cNvCxnSpPr/>
          <p:nvPr/>
        </p:nvCxnSpPr>
        <p:spPr>
          <a:xfrm flipH="1">
            <a:off x="2862761" y="1622853"/>
            <a:ext cx="2479166" cy="13824"/>
          </a:xfrm>
          <a:prstGeom prst="straightConnector1">
            <a:avLst/>
          </a:prstGeom>
          <a:noFill/>
          <a:ln cap="flat" cmpd="sng" w="9525">
            <a:solidFill>
              <a:srgbClr val="BD4B48"/>
            </a:solidFill>
            <a:prstDash val="solid"/>
            <a:round/>
            <a:headEnd len="sm" w="sm" type="none"/>
            <a:tailEnd len="med" w="med" type="triangle"/>
          </a:ln>
        </p:spPr>
      </p:cxnSp>
      <p:cxnSp>
        <p:nvCxnSpPr>
          <p:cNvPr id="144" name="Google Shape;144;p5"/>
          <p:cNvCxnSpPr/>
          <p:nvPr/>
        </p:nvCxnSpPr>
        <p:spPr>
          <a:xfrm flipH="1" rot="10800000">
            <a:off x="7112702" y="1591588"/>
            <a:ext cx="2296928" cy="23831"/>
          </a:xfrm>
          <a:prstGeom prst="straightConnector1">
            <a:avLst/>
          </a:prstGeom>
          <a:noFill/>
          <a:ln cap="flat" cmpd="sng" w="9525">
            <a:solidFill>
              <a:srgbClr val="BD4B48"/>
            </a:solidFill>
            <a:prstDash val="solid"/>
            <a:round/>
            <a:headEnd len="sm" w="sm" type="none"/>
            <a:tailEnd len="med" w="med" type="triangle"/>
          </a:ln>
        </p:spPr>
      </p:cxnSp>
      <p:cxnSp>
        <p:nvCxnSpPr>
          <p:cNvPr id="145" name="Google Shape;145;p5"/>
          <p:cNvCxnSpPr/>
          <p:nvPr/>
        </p:nvCxnSpPr>
        <p:spPr>
          <a:xfrm>
            <a:off x="207264" y="1103497"/>
            <a:ext cx="11777472" cy="7220"/>
          </a:xfrm>
          <a:prstGeom prst="straightConnector1">
            <a:avLst/>
          </a:prstGeom>
          <a:noFill/>
          <a:ln cap="flat" cmpd="sng" w="9525">
            <a:solidFill>
              <a:srgbClr val="4A7DBA"/>
            </a:solidFill>
            <a:prstDash val="solid"/>
            <a:round/>
            <a:headEnd len="sm" w="sm" type="none"/>
            <a:tailEnd len="sm" w="sm" type="none"/>
          </a:ln>
        </p:spPr>
      </p:cxnSp>
      <p:sp>
        <p:nvSpPr>
          <p:cNvPr id="146" name="Google Shape;146;p5"/>
          <p:cNvSpPr txBox="1"/>
          <p:nvPr/>
        </p:nvSpPr>
        <p:spPr>
          <a:xfrm>
            <a:off x="10045929" y="3106019"/>
            <a:ext cx="2295144" cy="11695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United States </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Bananas, Coffee,Peanuts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Apparell</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Cigars</a:t>
            </a:r>
            <a:endParaRPr b="0" i="0" sz="1400" u="none" cap="none" strike="noStrike">
              <a:solidFill>
                <a:srgbClr val="000000"/>
              </a:solidFill>
              <a:latin typeface="Arial"/>
              <a:ea typeface="Arial"/>
              <a:cs typeface="Arial"/>
              <a:sym typeface="Arial"/>
            </a:endParaRPr>
          </a:p>
        </p:txBody>
      </p:sp>
      <p:pic>
        <p:nvPicPr>
          <p:cNvPr descr="Normal gypsum board for Ceiling panel prefab house prefab metal buildings –  Deepblue Smarthouse catalog" id="147" name="Google Shape;147;p5"/>
          <p:cNvPicPr preferRelativeResize="0"/>
          <p:nvPr/>
        </p:nvPicPr>
        <p:blipFill rotWithShape="1">
          <a:blip r:embed="rId4">
            <a:alphaModFix/>
          </a:blip>
          <a:srcRect b="0" l="0" r="0" t="0"/>
          <a:stretch/>
        </p:blipFill>
        <p:spPr>
          <a:xfrm>
            <a:off x="2937005" y="3139339"/>
            <a:ext cx="654445" cy="612974"/>
          </a:xfrm>
          <a:prstGeom prst="rect">
            <a:avLst/>
          </a:prstGeom>
          <a:noFill/>
          <a:ln>
            <a:noFill/>
          </a:ln>
          <a:effectLst>
            <a:outerShdw blurRad="292100" rotWithShape="0" algn="tl" dir="2700000" dist="139700">
              <a:srgbClr val="333333">
                <a:alpha val="65098"/>
              </a:srgbClr>
            </a:outerShdw>
          </a:effectLst>
        </p:spPr>
      </p:pic>
      <p:sp>
        <p:nvSpPr>
          <p:cNvPr id="148" name="Google Shape;148;p5"/>
          <p:cNvSpPr txBox="1"/>
          <p:nvPr/>
        </p:nvSpPr>
        <p:spPr>
          <a:xfrm>
            <a:off x="1471200" y="-1426827"/>
            <a:ext cx="91468" cy="7848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35%</a:t>
            </a:r>
            <a:endParaRPr b="1" i="0" sz="1500" u="none" cap="none" strike="noStrike">
              <a:solidFill>
                <a:srgbClr val="000000"/>
              </a:solidFill>
              <a:latin typeface="Montserrat"/>
              <a:ea typeface="Montserrat"/>
              <a:cs typeface="Montserrat"/>
              <a:sym typeface="Montserrat"/>
            </a:endParaRPr>
          </a:p>
        </p:txBody>
      </p:sp>
      <p:pic>
        <p:nvPicPr>
          <p:cNvPr descr="Clean clothes - Free fashion icons" id="149" name="Google Shape;149;p5"/>
          <p:cNvPicPr preferRelativeResize="0"/>
          <p:nvPr/>
        </p:nvPicPr>
        <p:blipFill rotWithShape="1">
          <a:blip r:embed="rId5">
            <a:alphaModFix/>
          </a:blip>
          <a:srcRect b="0" l="0" r="0" t="0"/>
          <a:stretch/>
        </p:blipFill>
        <p:spPr>
          <a:xfrm>
            <a:off x="9298723" y="3184334"/>
            <a:ext cx="624519" cy="624519"/>
          </a:xfrm>
          <a:prstGeom prst="rect">
            <a:avLst/>
          </a:prstGeom>
          <a:noFill/>
          <a:ln>
            <a:noFill/>
          </a:ln>
        </p:spPr>
      </p:pic>
      <p:pic>
        <p:nvPicPr>
          <p:cNvPr id="150" name="Google Shape;150;p5"/>
          <p:cNvPicPr preferRelativeResize="0"/>
          <p:nvPr/>
        </p:nvPicPr>
        <p:blipFill rotWithShape="1">
          <a:blip r:embed="rId6">
            <a:alphaModFix/>
          </a:blip>
          <a:srcRect b="0" l="0" r="0" t="0"/>
          <a:stretch/>
        </p:blipFill>
        <p:spPr>
          <a:xfrm>
            <a:off x="8441532" y="3449038"/>
            <a:ext cx="611088" cy="611088"/>
          </a:xfrm>
          <a:prstGeom prst="rect">
            <a:avLst/>
          </a:prstGeom>
          <a:noFill/>
          <a:ln>
            <a:noFill/>
          </a:ln>
        </p:spPr>
      </p:pic>
      <p:pic>
        <p:nvPicPr>
          <p:cNvPr descr="Product - Free shipping and delivery icons" id="151" name="Google Shape;151;p5"/>
          <p:cNvPicPr preferRelativeResize="0"/>
          <p:nvPr/>
        </p:nvPicPr>
        <p:blipFill rotWithShape="1">
          <a:blip r:embed="rId7">
            <a:alphaModFix/>
          </a:blip>
          <a:srcRect b="0" l="0" r="0" t="0"/>
          <a:stretch/>
        </p:blipFill>
        <p:spPr>
          <a:xfrm>
            <a:off x="3153266" y="2364268"/>
            <a:ext cx="404969" cy="404969"/>
          </a:xfrm>
          <a:prstGeom prst="rect">
            <a:avLst/>
          </a:prstGeom>
          <a:noFill/>
          <a:ln>
            <a:noFill/>
          </a:ln>
        </p:spPr>
      </p:pic>
      <p:pic>
        <p:nvPicPr>
          <p:cNvPr descr="Where do our raw materials come from? - MINING.COM" id="152" name="Google Shape;152;p5"/>
          <p:cNvPicPr preferRelativeResize="0"/>
          <p:nvPr/>
        </p:nvPicPr>
        <p:blipFill rotWithShape="1">
          <a:blip r:embed="rId8">
            <a:alphaModFix/>
          </a:blip>
          <a:srcRect b="0" l="0" r="0" t="0"/>
          <a:stretch/>
        </p:blipFill>
        <p:spPr>
          <a:xfrm>
            <a:off x="2993659" y="4296403"/>
            <a:ext cx="672502" cy="672502"/>
          </a:xfrm>
          <a:prstGeom prst="rect">
            <a:avLst/>
          </a:prstGeom>
          <a:noFill/>
          <a:ln>
            <a:noFill/>
          </a:ln>
          <a:effectLst>
            <a:outerShdw blurRad="292100" rotWithShape="0" algn="tl" dir="2700000" dist="139700">
              <a:srgbClr val="333333">
                <a:alpha val="65098"/>
              </a:srgbClr>
            </a:outerShdw>
          </a:effectLst>
        </p:spPr>
      </p:pic>
      <p:pic>
        <p:nvPicPr>
          <p:cNvPr descr="Chemical - Free education icons" id="153" name="Google Shape;153;p5"/>
          <p:cNvPicPr preferRelativeResize="0"/>
          <p:nvPr/>
        </p:nvPicPr>
        <p:blipFill rotWithShape="1">
          <a:blip r:embed="rId9">
            <a:alphaModFix/>
          </a:blip>
          <a:srcRect b="0" l="0" r="0" t="0"/>
          <a:stretch/>
        </p:blipFill>
        <p:spPr>
          <a:xfrm>
            <a:off x="2587116" y="2170190"/>
            <a:ext cx="469931" cy="469931"/>
          </a:xfrm>
          <a:prstGeom prst="rect">
            <a:avLst/>
          </a:prstGeom>
          <a:noFill/>
          <a:ln>
            <a:noFill/>
          </a:ln>
        </p:spPr>
      </p:pic>
      <p:sp>
        <p:nvSpPr>
          <p:cNvPr id="154" name="Google Shape;154;p5"/>
          <p:cNvSpPr txBox="1"/>
          <p:nvPr/>
        </p:nvSpPr>
        <p:spPr>
          <a:xfrm>
            <a:off x="138475" y="4564198"/>
            <a:ext cx="1803348" cy="7590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Other Origins</a:t>
            </a:r>
            <a:endParaRPr b="1"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Machinery parts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descr="Unitech Industries » Textile Machinery" id="155" name="Google Shape;155;p5"/>
          <p:cNvPicPr preferRelativeResize="0"/>
          <p:nvPr/>
        </p:nvPicPr>
        <p:blipFill rotWithShape="1">
          <a:blip r:embed="rId10">
            <a:alphaModFix/>
          </a:blip>
          <a:srcRect b="0" l="0" r="0" t="0"/>
          <a:stretch/>
        </p:blipFill>
        <p:spPr>
          <a:xfrm>
            <a:off x="2385103" y="4780576"/>
            <a:ext cx="804058" cy="641923"/>
          </a:xfrm>
          <a:prstGeom prst="rect">
            <a:avLst/>
          </a:prstGeom>
          <a:noFill/>
          <a:ln>
            <a:noFill/>
          </a:ln>
        </p:spPr>
      </p:pic>
      <p:sp>
        <p:nvSpPr>
          <p:cNvPr id="156" name="Google Shape;156;p5"/>
          <p:cNvSpPr txBox="1"/>
          <p:nvPr/>
        </p:nvSpPr>
        <p:spPr>
          <a:xfrm>
            <a:off x="9792028" y="4490542"/>
            <a:ext cx="1803348"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Other Destinations</a:t>
            </a:r>
            <a:endParaRPr b="1"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Peanuts, Sugar</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Tobacco, Cigars</a:t>
            </a:r>
            <a:endParaRPr b="0" i="0" sz="1400" u="none" cap="none" strike="noStrike">
              <a:solidFill>
                <a:srgbClr val="000000"/>
              </a:solidFill>
              <a:latin typeface="Arial"/>
              <a:ea typeface="Arial"/>
              <a:cs typeface="Arial"/>
              <a:sym typeface="Arial"/>
            </a:endParaRPr>
          </a:p>
        </p:txBody>
      </p:sp>
      <p:pic>
        <p:nvPicPr>
          <p:cNvPr descr="Manufacturing Generic color lineal-color icon | Freepik" id="157" name="Google Shape;157;p5"/>
          <p:cNvPicPr preferRelativeResize="0"/>
          <p:nvPr/>
        </p:nvPicPr>
        <p:blipFill rotWithShape="1">
          <a:blip r:embed="rId11">
            <a:alphaModFix/>
          </a:blip>
          <a:srcRect b="0" l="0" r="0" t="0"/>
          <a:stretch/>
        </p:blipFill>
        <p:spPr>
          <a:xfrm>
            <a:off x="9300886" y="4232912"/>
            <a:ext cx="541438" cy="541438"/>
          </a:xfrm>
          <a:prstGeom prst="rect">
            <a:avLst/>
          </a:prstGeom>
          <a:noFill/>
          <a:ln>
            <a:noFill/>
          </a:ln>
        </p:spPr>
      </p:pic>
      <p:pic>
        <p:nvPicPr>
          <p:cNvPr descr="Agriculture Generic color lineal-color icon | Freepik" id="158" name="Google Shape;158;p5"/>
          <p:cNvPicPr preferRelativeResize="0"/>
          <p:nvPr/>
        </p:nvPicPr>
        <p:blipFill rotWithShape="1">
          <a:blip r:embed="rId12">
            <a:alphaModFix/>
          </a:blip>
          <a:srcRect b="0" l="0" r="0" t="0"/>
          <a:stretch/>
        </p:blipFill>
        <p:spPr>
          <a:xfrm>
            <a:off x="8643484" y="4318417"/>
            <a:ext cx="570567" cy="570567"/>
          </a:xfrm>
          <a:prstGeom prst="rect">
            <a:avLst/>
          </a:prstGeom>
          <a:noFill/>
          <a:ln>
            <a:noFill/>
          </a:ln>
        </p:spPr>
      </p:pic>
      <p:pic>
        <p:nvPicPr>
          <p:cNvPr descr="Scrap Metal png images | PNGEgg" id="159" name="Google Shape;159;p5"/>
          <p:cNvPicPr preferRelativeResize="0"/>
          <p:nvPr/>
        </p:nvPicPr>
        <p:blipFill rotWithShape="1">
          <a:blip r:embed="rId13">
            <a:alphaModFix/>
          </a:blip>
          <a:srcRect b="0" l="0" r="0" t="0"/>
          <a:stretch/>
        </p:blipFill>
        <p:spPr>
          <a:xfrm>
            <a:off x="8626391" y="2047502"/>
            <a:ext cx="537779" cy="537779"/>
          </a:xfrm>
          <a:prstGeom prst="rect">
            <a:avLst/>
          </a:prstGeom>
          <a:noFill/>
          <a:ln>
            <a:noFill/>
          </a:ln>
        </p:spPr>
      </p:pic>
      <p:pic>
        <p:nvPicPr>
          <p:cNvPr descr="Wood Special Lineal color icon | Freepik" id="160" name="Google Shape;160;p5"/>
          <p:cNvPicPr preferRelativeResize="0"/>
          <p:nvPr/>
        </p:nvPicPr>
        <p:blipFill rotWithShape="1">
          <a:blip r:embed="rId14">
            <a:alphaModFix/>
          </a:blip>
          <a:srcRect b="0" l="0" r="0" t="0"/>
          <a:stretch/>
        </p:blipFill>
        <p:spPr>
          <a:xfrm>
            <a:off x="9141351" y="2168327"/>
            <a:ext cx="594701" cy="594701"/>
          </a:xfrm>
          <a:prstGeom prst="rect">
            <a:avLst/>
          </a:prstGeom>
          <a:noFill/>
          <a:ln>
            <a:noFill/>
          </a:ln>
        </p:spPr>
      </p:pic>
      <p:sp>
        <p:nvSpPr>
          <p:cNvPr id="161" name="Google Shape;161;p5"/>
          <p:cNvSpPr/>
          <p:nvPr/>
        </p:nvSpPr>
        <p:spPr>
          <a:xfrm>
            <a:off x="5347910" y="1415977"/>
            <a:ext cx="1764792" cy="398883"/>
          </a:xfrm>
          <a:prstGeom prst="rect">
            <a:avLst/>
          </a:prstGeom>
          <a:no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CORINTO PORT</a:t>
            </a:r>
            <a:endParaRPr/>
          </a:p>
        </p:txBody>
      </p:sp>
      <p:sp>
        <p:nvSpPr>
          <p:cNvPr id="162" name="Google Shape;162;p5"/>
          <p:cNvSpPr/>
          <p:nvPr/>
        </p:nvSpPr>
        <p:spPr>
          <a:xfrm>
            <a:off x="1338874" y="1435501"/>
            <a:ext cx="1517904" cy="398883"/>
          </a:xfrm>
          <a:prstGeom prst="rect">
            <a:avLst/>
          </a:prstGeom>
          <a:no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IMPORTS</a:t>
            </a:r>
            <a:endParaRPr/>
          </a:p>
        </p:txBody>
      </p:sp>
      <p:sp>
        <p:nvSpPr>
          <p:cNvPr id="163" name="Google Shape;163;p5"/>
          <p:cNvSpPr/>
          <p:nvPr/>
        </p:nvSpPr>
        <p:spPr>
          <a:xfrm>
            <a:off x="9409630" y="1383799"/>
            <a:ext cx="1517904" cy="398883"/>
          </a:xfrm>
          <a:prstGeom prst="rect">
            <a:avLst/>
          </a:prstGeom>
          <a:no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EXPORTS</a:t>
            </a:r>
            <a:endParaRPr/>
          </a:p>
        </p:txBody>
      </p:sp>
      <p:pic>
        <p:nvPicPr>
          <p:cNvPr id="164" name="Google Shape;164;p5"/>
          <p:cNvPicPr preferRelativeResize="0"/>
          <p:nvPr/>
        </p:nvPicPr>
        <p:blipFill rotWithShape="1">
          <a:blip r:embed="rId15">
            <a:alphaModFix/>
          </a:blip>
          <a:srcRect b="0" l="0" r="0" t="0"/>
          <a:stretch/>
        </p:blipFill>
        <p:spPr>
          <a:xfrm>
            <a:off x="8760943" y="3017071"/>
            <a:ext cx="537780" cy="615767"/>
          </a:xfrm>
          <a:prstGeom prst="rect">
            <a:avLst/>
          </a:prstGeom>
          <a:noFill/>
          <a:ln>
            <a:noFill/>
          </a:ln>
        </p:spPr>
      </p:pic>
      <p:pic>
        <p:nvPicPr>
          <p:cNvPr descr="Vista desde arriba de un barco en el mar&#10;&#10;El contenido generado por IA puede ser incorrecto." id="165" name="Google Shape;165;p5"/>
          <p:cNvPicPr preferRelativeResize="0"/>
          <p:nvPr/>
        </p:nvPicPr>
        <p:blipFill rotWithShape="1">
          <a:blip r:embed="rId16">
            <a:alphaModFix/>
          </a:blip>
          <a:srcRect b="0" l="0" r="0" t="0"/>
          <a:stretch/>
        </p:blipFill>
        <p:spPr>
          <a:xfrm>
            <a:off x="3804123" y="2157938"/>
            <a:ext cx="4514722" cy="2731046"/>
          </a:xfrm>
          <a:prstGeom prst="rect">
            <a:avLst/>
          </a:prstGeom>
          <a:noFill/>
          <a:ln>
            <a:noFill/>
          </a:ln>
        </p:spPr>
      </p:pic>
      <p:pic>
        <p:nvPicPr>
          <p:cNvPr id="166" name="Google Shape;166;p5"/>
          <p:cNvPicPr preferRelativeResize="0"/>
          <p:nvPr/>
        </p:nvPicPr>
        <p:blipFill rotWithShape="1">
          <a:blip r:embed="rId17">
            <a:alphaModFix/>
          </a:blip>
          <a:srcRect b="0" l="0" r="0" t="0"/>
          <a:stretch/>
        </p:blipFill>
        <p:spPr>
          <a:xfrm>
            <a:off x="2024495" y="3383151"/>
            <a:ext cx="798995" cy="49937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descr="image.png" id="171" name="Google Shape;171;p6"/>
          <p:cNvPicPr preferRelativeResize="0"/>
          <p:nvPr/>
        </p:nvPicPr>
        <p:blipFill rotWithShape="1">
          <a:blip r:embed="rId3">
            <a:alphaModFix/>
          </a:blip>
          <a:srcRect b="0" l="0" r="0" t="0"/>
          <a:stretch/>
        </p:blipFill>
        <p:spPr>
          <a:xfrm>
            <a:off x="8182" y="0"/>
            <a:ext cx="12192000" cy="6858000"/>
          </a:xfrm>
          <a:prstGeom prst="rect">
            <a:avLst/>
          </a:prstGeom>
          <a:noFill/>
          <a:ln>
            <a:noFill/>
          </a:ln>
        </p:spPr>
      </p:pic>
      <p:sp>
        <p:nvSpPr>
          <p:cNvPr id="172" name="Google Shape;172;p6"/>
          <p:cNvSpPr txBox="1"/>
          <p:nvPr/>
        </p:nvSpPr>
        <p:spPr>
          <a:xfrm>
            <a:off x="571500" y="476250"/>
            <a:ext cx="11601450" cy="48474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50"/>
              <a:buFont typeface="Arial"/>
              <a:buNone/>
            </a:pPr>
            <a:r>
              <a:rPr b="1" i="0" lang="en-US" sz="3150" u="none" cap="none" strike="noStrike">
                <a:solidFill>
                  <a:srgbClr val="004B24"/>
                </a:solidFill>
                <a:latin typeface="Montserrat"/>
                <a:ea typeface="Montserrat"/>
                <a:cs typeface="Montserrat"/>
                <a:sym typeface="Montserrat"/>
              </a:rPr>
              <a:t>2025 Why can’t achieve KPI</a:t>
            </a:r>
            <a:endParaRPr/>
          </a:p>
        </p:txBody>
      </p:sp>
      <p:sp>
        <p:nvSpPr>
          <p:cNvPr id="173" name="Google Shape;173;p6"/>
          <p:cNvSpPr/>
          <p:nvPr/>
        </p:nvSpPr>
        <p:spPr>
          <a:xfrm>
            <a:off x="571500" y="1066800"/>
            <a:ext cx="11049000" cy="28575"/>
          </a:xfrm>
          <a:prstGeom prst="rect">
            <a:avLst/>
          </a:prstGeom>
          <a:solidFill>
            <a:srgbClr val="009B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4" name="Google Shape;174;p6"/>
          <p:cNvSpPr/>
          <p:nvPr/>
        </p:nvSpPr>
        <p:spPr>
          <a:xfrm>
            <a:off x="5144649" y="1842731"/>
            <a:ext cx="2499356" cy="2170234"/>
          </a:xfrm>
          <a:prstGeom prst="flowChartConnector">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latin typeface="Arial"/>
              <a:ea typeface="Arial"/>
              <a:cs typeface="Arial"/>
              <a:sym typeface="Arial"/>
            </a:endParaRPr>
          </a:p>
        </p:txBody>
      </p:sp>
      <p:sp>
        <p:nvSpPr>
          <p:cNvPr descr="3d Kpi Document Icon, Document Clipart, Icon Clipart, 3d Clipart PNG  Transparent Image and Clipart for Free Download" id="175" name="Google Shape;175;p6"/>
          <p:cNvSpPr/>
          <p:nvPr/>
        </p:nvSpPr>
        <p:spPr>
          <a:xfrm>
            <a:off x="483108" y="4733129"/>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6" name="Google Shape;176;p6"/>
          <p:cNvSpPr/>
          <p:nvPr/>
        </p:nvSpPr>
        <p:spPr>
          <a:xfrm>
            <a:off x="483108" y="2028742"/>
            <a:ext cx="10080818" cy="3468624"/>
          </a:xfrm>
          <a:prstGeom prst="rect">
            <a:avLst/>
          </a:prstGeom>
          <a:solidFill>
            <a:srgbClr val="0070C0">
              <a:alpha val="43921"/>
            </a:srgbClr>
          </a:solidFill>
          <a:ln cap="flat" cmpd="sng" w="25400">
            <a:solidFill>
              <a:srgbClr val="A5A5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highlight>
                <a:srgbClr val="FFFF00"/>
              </a:highlight>
              <a:latin typeface="Arial"/>
              <a:ea typeface="Arial"/>
              <a:cs typeface="Arial"/>
              <a:sym typeface="Arial"/>
            </a:endParaRPr>
          </a:p>
        </p:txBody>
      </p:sp>
      <p:sp>
        <p:nvSpPr>
          <p:cNvPr id="177" name="Google Shape;177;p6"/>
          <p:cNvSpPr txBox="1"/>
          <p:nvPr/>
        </p:nvSpPr>
        <p:spPr>
          <a:xfrm>
            <a:off x="483108" y="1415612"/>
            <a:ext cx="10080818" cy="427809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0070C0"/>
                </a:solidFill>
                <a:latin typeface="Arial"/>
                <a:ea typeface="Arial"/>
                <a:cs typeface="Arial"/>
                <a:sym typeface="Arial"/>
              </a:rPr>
              <a:t>The main issues experienced in 2025 to achieve the KPI</a:t>
            </a:r>
            <a:endParaRPr/>
          </a:p>
          <a:p>
            <a:pPr indent="-171450" lvl="0" marL="28575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C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1" i="0" lang="en-US" sz="1800" u="none" cap="none" strike="noStrike">
                <a:solidFill>
                  <a:schemeClr val="lt1"/>
                </a:solidFill>
                <a:latin typeface="Arial"/>
                <a:ea typeface="Arial"/>
                <a:cs typeface="Arial"/>
                <a:sym typeface="Arial"/>
              </a:rPr>
              <a:t>LAE in the Pacific &amp; CAW in the Atlantic are services with extremely limited allocation.</a:t>
            </a:r>
            <a:endParaRPr/>
          </a:p>
          <a:p>
            <a:pPr indent="-171450" lvl="0" marL="28575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1" i="0" lang="en-US" sz="1800" u="none" cap="none" strike="noStrike">
                <a:solidFill>
                  <a:schemeClr val="lt1"/>
                </a:solidFill>
                <a:latin typeface="Arial"/>
                <a:ea typeface="Arial"/>
                <a:cs typeface="Arial"/>
                <a:sym typeface="Arial"/>
              </a:rPr>
              <a:t>Peak season collapse LAE &amp; CAW services, accumulating thousand of containers at T/S ports and increased customer complaints.</a:t>
            </a:r>
            <a:endParaRPr/>
          </a:p>
          <a:p>
            <a:pPr indent="-171450" lvl="0" marL="28575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1" i="0" lang="en-US" sz="1800" u="none" cap="none" strike="noStrike">
                <a:solidFill>
                  <a:schemeClr val="lt1"/>
                </a:solidFill>
                <a:latin typeface="Arial"/>
                <a:ea typeface="Arial"/>
                <a:cs typeface="Arial"/>
                <a:sym typeface="Arial"/>
              </a:rPr>
              <a:t>Regional cargoes are limited by space with rates over market.  </a:t>
            </a:r>
            <a:endParaRPr/>
          </a:p>
          <a:p>
            <a:pPr indent="-171450" lvl="0" marL="28575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1" i="0" lang="en-US" sz="1800" u="none" cap="none" strike="noStrike">
                <a:solidFill>
                  <a:schemeClr val="lt1"/>
                </a:solidFill>
                <a:latin typeface="Arial"/>
                <a:ea typeface="Arial"/>
                <a:cs typeface="Arial"/>
                <a:sym typeface="Arial"/>
              </a:rPr>
              <a:t>Central American inefficient ports creates unsteady schedules and longer transit times. </a:t>
            </a:r>
            <a:endParaRPr/>
          </a:p>
          <a:p>
            <a:pPr indent="-171450" lvl="0" marL="28575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1" i="0" lang="en-US" sz="1800" u="none" cap="none" strike="noStrike">
                <a:solidFill>
                  <a:schemeClr val="lt1"/>
                </a:solidFill>
                <a:latin typeface="Arial"/>
                <a:ea typeface="Arial"/>
                <a:cs typeface="Arial"/>
                <a:sym typeface="Arial"/>
              </a:rPr>
              <a:t>Cancelled bookings at origin ports, even with reminders due to limited space.</a:t>
            </a:r>
            <a:endParaRPr/>
          </a:p>
          <a:p>
            <a:pPr indent="-171450" lvl="0" marL="28575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1" i="0" lang="en-US" sz="1800" u="none" cap="none" strike="noStrike">
                <a:solidFill>
                  <a:schemeClr val="lt1"/>
                </a:solidFill>
                <a:latin typeface="Arial"/>
                <a:ea typeface="Arial"/>
                <a:cs typeface="Arial"/>
                <a:sym typeface="Arial"/>
              </a:rPr>
              <a:t>Frequent SKIP of vessels to NICPK with market deterioration and customer loss.</a:t>
            </a:r>
            <a:endParaRPr/>
          </a:p>
          <a:p>
            <a:pPr indent="-171450" lvl="0" marL="28575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Arial"/>
              <a:ea typeface="Arial"/>
              <a:cs typeface="Arial"/>
              <a:sym typeface="Arial"/>
            </a:endParaRPr>
          </a:p>
        </p:txBody>
      </p:sp>
      <p:pic>
        <p:nvPicPr>
          <p:cNvPr id="178" name="Google Shape;178;p6"/>
          <p:cNvPicPr preferRelativeResize="0"/>
          <p:nvPr/>
        </p:nvPicPr>
        <p:blipFill rotWithShape="1">
          <a:blip r:embed="rId4">
            <a:alphaModFix/>
          </a:blip>
          <a:srcRect b="0" l="0" r="0" t="0"/>
          <a:stretch/>
        </p:blipFill>
        <p:spPr>
          <a:xfrm>
            <a:off x="10819571" y="1972633"/>
            <a:ext cx="800929" cy="80795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descr="image.png" id="183" name="Google Shape;183;p7"/>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image.png" id="184" name="Google Shape;184;p7"/>
          <p:cNvPicPr preferRelativeResize="0"/>
          <p:nvPr/>
        </p:nvPicPr>
        <p:blipFill rotWithShape="1">
          <a:blip r:embed="rId4">
            <a:alphaModFix/>
          </a:blip>
          <a:srcRect b="0" l="0" r="0" t="0"/>
          <a:stretch/>
        </p:blipFill>
        <p:spPr>
          <a:xfrm>
            <a:off x="571500" y="1238250"/>
            <a:ext cx="11049000" cy="276225"/>
          </a:xfrm>
          <a:prstGeom prst="rect">
            <a:avLst/>
          </a:prstGeom>
          <a:noFill/>
          <a:ln>
            <a:noFill/>
          </a:ln>
        </p:spPr>
      </p:pic>
      <p:pic>
        <p:nvPicPr>
          <p:cNvPr descr="image.png" id="185" name="Google Shape;185;p7"/>
          <p:cNvPicPr preferRelativeResize="0"/>
          <p:nvPr/>
        </p:nvPicPr>
        <p:blipFill rotWithShape="1">
          <a:blip r:embed="rId5">
            <a:alphaModFix/>
          </a:blip>
          <a:srcRect b="0" l="0" r="0" t="0"/>
          <a:stretch/>
        </p:blipFill>
        <p:spPr>
          <a:xfrm>
            <a:off x="571500" y="3771304"/>
            <a:ext cx="11049000" cy="276225"/>
          </a:xfrm>
          <a:prstGeom prst="rect">
            <a:avLst/>
          </a:prstGeom>
          <a:noFill/>
          <a:ln>
            <a:noFill/>
          </a:ln>
        </p:spPr>
      </p:pic>
      <p:graphicFrame>
        <p:nvGraphicFramePr>
          <p:cNvPr id="186" name="Google Shape;186;p7"/>
          <p:cNvGraphicFramePr/>
          <p:nvPr/>
        </p:nvGraphicFramePr>
        <p:xfrm>
          <a:off x="571500" y="1514475"/>
          <a:ext cx="3000000" cy="3000000"/>
        </p:xfrm>
        <a:graphic>
          <a:graphicData uri="http://schemas.openxmlformats.org/drawingml/2006/table">
            <a:tbl>
              <a:tblPr>
                <a:noFill/>
                <a:tableStyleId>{E74BFDAD-1EA7-4C4F-A7ED-4A3F0CDB7FA4}</a:tableStyleId>
              </a:tblPr>
              <a:tblGrid>
                <a:gridCol w="1841400"/>
                <a:gridCol w="1227550"/>
                <a:gridCol w="1227550"/>
                <a:gridCol w="6752500"/>
              </a:tblGrid>
              <a:tr h="413275">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ITEM</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202</a:t>
                      </a:r>
                      <a:r>
                        <a:rPr lang="en-US" sz="1200" u="none" cap="none" strike="noStrike">
                          <a:solidFill>
                            <a:srgbClr val="FFFFFF"/>
                          </a:solidFill>
                          <a:latin typeface="Roboto"/>
                          <a:ea typeface="Roboto"/>
                          <a:cs typeface="Roboto"/>
                          <a:sym typeface="Roboto"/>
                        </a:rPr>
                        <a:t>5</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202</a:t>
                      </a:r>
                      <a:r>
                        <a:rPr lang="en-US" sz="1200" u="none" cap="none" strike="noStrike">
                          <a:solidFill>
                            <a:srgbClr val="FFFFFF"/>
                          </a:solidFill>
                          <a:latin typeface="Roboto"/>
                          <a:ea typeface="Roboto"/>
                          <a:cs typeface="Roboto"/>
                          <a:sym typeface="Roboto"/>
                        </a:rPr>
                        <a:t>6 KPI</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Action Plan in 2026</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r>
              <a:tr h="413275">
                <a:tc>
                  <a:txBody>
                    <a:bodyPr/>
                    <a:lstStyle/>
                    <a:p>
                      <a:pPr indent="0" lvl="0" marL="0" marR="0" rtl="0" algn="ctr">
                        <a:lnSpc>
                          <a:spcPct val="100000"/>
                        </a:lnSpc>
                        <a:spcBef>
                          <a:spcPts val="0"/>
                        </a:spcBef>
                        <a:spcAft>
                          <a:spcPts val="0"/>
                        </a:spcAft>
                        <a:buClr>
                          <a:srgbClr val="000000"/>
                        </a:buClr>
                        <a:buSzPts val="1000"/>
                        <a:buFont typeface="Arial"/>
                        <a:buNone/>
                      </a:pPr>
                      <a:r>
                        <a:rPr b="0" i="0" lang="en-US" sz="1300" u="none" cap="none" strike="noStrike">
                          <a:solidFill>
                            <a:srgbClr val="333333"/>
                          </a:solidFill>
                          <a:latin typeface="Roboto"/>
                          <a:ea typeface="Roboto"/>
                          <a:cs typeface="Roboto"/>
                          <a:sym typeface="Roboto"/>
                        </a:rPr>
                        <a:t>Storage</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US$11 260</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N/A</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Subject to the volume in 2026 and LAE service stability.  A new window for berthing in May 2026 will reduce vessel wait times.</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13275">
                <a:tc>
                  <a:txBody>
                    <a:bodyPr/>
                    <a:lstStyle/>
                    <a:p>
                      <a:pPr indent="0" lvl="0" marL="0" marR="0" rtl="0" algn="ctr">
                        <a:lnSpc>
                          <a:spcPct val="100000"/>
                        </a:lnSpc>
                        <a:spcBef>
                          <a:spcPts val="0"/>
                        </a:spcBef>
                        <a:spcAft>
                          <a:spcPts val="0"/>
                        </a:spcAft>
                        <a:buClr>
                          <a:srgbClr val="000000"/>
                        </a:buClr>
                        <a:buSzPts val="1000"/>
                        <a:buFont typeface="Arial"/>
                        <a:buNone/>
                      </a:pPr>
                      <a:r>
                        <a:rPr b="0" i="0" lang="en-US" sz="1300" u="none" cap="none" strike="noStrike">
                          <a:solidFill>
                            <a:srgbClr val="333333"/>
                          </a:solidFill>
                          <a:latin typeface="Roboto"/>
                          <a:ea typeface="Roboto"/>
                          <a:cs typeface="Roboto"/>
                          <a:sym typeface="Roboto"/>
                        </a:rPr>
                        <a:t>Lift on/off</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US$474 515</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N/A</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 Subject to the volume to be handled in 2026.</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r>
              <a:tr h="413275">
                <a:tc>
                  <a:txBody>
                    <a:bodyPr/>
                    <a:lstStyle/>
                    <a:p>
                      <a:pPr indent="0" lvl="0" marL="0" marR="0" rtl="0" algn="ctr">
                        <a:lnSpc>
                          <a:spcPct val="100000"/>
                        </a:lnSpc>
                        <a:spcBef>
                          <a:spcPts val="0"/>
                        </a:spcBef>
                        <a:spcAft>
                          <a:spcPts val="0"/>
                        </a:spcAft>
                        <a:buClr>
                          <a:srgbClr val="000000"/>
                        </a:buClr>
                        <a:buSzPts val="1000"/>
                        <a:buFont typeface="Arial"/>
                        <a:buNone/>
                      </a:pPr>
                      <a:r>
                        <a:rPr b="0" i="0" lang="en-US" sz="1300" u="none" cap="none" strike="noStrike">
                          <a:solidFill>
                            <a:srgbClr val="333333"/>
                          </a:solidFill>
                          <a:latin typeface="Roboto"/>
                          <a:ea typeface="Roboto"/>
                          <a:cs typeface="Roboto"/>
                          <a:sym typeface="Roboto"/>
                        </a:rPr>
                        <a:t>Reposition</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US$684 210 </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N/A                                                                          </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 Subject to the volume in 2026.  Increased Corinto Port capacity and stable service will contribute to greater efficiency and decreased costs.</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13275">
                <a:tc>
                  <a:txBody>
                    <a:bodyPr/>
                    <a:lstStyle/>
                    <a:p>
                      <a:pPr indent="0" lvl="0" marL="0" marR="0" rtl="0" algn="ctr">
                        <a:lnSpc>
                          <a:spcPct val="100000"/>
                        </a:lnSpc>
                        <a:spcBef>
                          <a:spcPts val="0"/>
                        </a:spcBef>
                        <a:spcAft>
                          <a:spcPts val="0"/>
                        </a:spcAft>
                        <a:buClr>
                          <a:srgbClr val="000000"/>
                        </a:buClr>
                        <a:buSzPts val="1000"/>
                        <a:buFont typeface="Arial"/>
                        <a:buNone/>
                      </a:pPr>
                      <a:r>
                        <a:rPr b="0" i="0" lang="en-US" sz="1300" u="none" cap="none" strike="noStrike">
                          <a:solidFill>
                            <a:srgbClr val="333333"/>
                          </a:solidFill>
                          <a:latin typeface="Roboto"/>
                          <a:ea typeface="Roboto"/>
                          <a:cs typeface="Roboto"/>
                          <a:sym typeface="Roboto"/>
                        </a:rPr>
                        <a:t>M &amp; R</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US$0,00</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N/A</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solidFill>
                            <a:schemeClr val="dk1"/>
                          </a:solidFill>
                          <a:latin typeface="Roboto"/>
                          <a:ea typeface="Roboto"/>
                          <a:cs typeface="Roboto"/>
                          <a:sym typeface="Roboto"/>
                        </a:rPr>
                        <a:t> There is no M&amp;R at CR</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r>
            </a:tbl>
          </a:graphicData>
        </a:graphic>
      </p:graphicFrame>
      <p:sp>
        <p:nvSpPr>
          <p:cNvPr id="187" name="Google Shape;187;p7"/>
          <p:cNvSpPr txBox="1"/>
          <p:nvPr/>
        </p:nvSpPr>
        <p:spPr>
          <a:xfrm>
            <a:off x="571500" y="381000"/>
            <a:ext cx="11601450" cy="5238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50"/>
              <a:buFont typeface="Arial"/>
              <a:buNone/>
            </a:pPr>
            <a:r>
              <a:rPr b="1" i="0" lang="en-US" sz="3150" u="none" cap="none" strike="noStrike">
                <a:solidFill>
                  <a:srgbClr val="004B24"/>
                </a:solidFill>
                <a:latin typeface="Montserrat"/>
                <a:ea typeface="Montserrat"/>
                <a:cs typeface="Montserrat"/>
                <a:sym typeface="Montserrat"/>
              </a:rPr>
              <a:t>ECD / IMD KPI</a:t>
            </a:r>
            <a:endParaRPr b="0" i="0" sz="1400" u="none" cap="none" strike="noStrike">
              <a:solidFill>
                <a:srgbClr val="000000"/>
              </a:solidFill>
              <a:latin typeface="Arial"/>
              <a:ea typeface="Arial"/>
              <a:cs typeface="Arial"/>
              <a:sym typeface="Arial"/>
            </a:endParaRPr>
          </a:p>
        </p:txBody>
      </p:sp>
      <p:sp>
        <p:nvSpPr>
          <p:cNvPr id="188" name="Google Shape;188;p7"/>
          <p:cNvSpPr/>
          <p:nvPr/>
        </p:nvSpPr>
        <p:spPr>
          <a:xfrm>
            <a:off x="571500" y="971550"/>
            <a:ext cx="11049000" cy="28575"/>
          </a:xfrm>
          <a:prstGeom prst="rect">
            <a:avLst/>
          </a:prstGeom>
          <a:solidFill>
            <a:srgbClr val="009B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aphicFrame>
        <p:nvGraphicFramePr>
          <p:cNvPr id="189" name="Google Shape;189;p7"/>
          <p:cNvGraphicFramePr/>
          <p:nvPr/>
        </p:nvGraphicFramePr>
        <p:xfrm>
          <a:off x="571500" y="4047529"/>
          <a:ext cx="3000000" cy="3000000"/>
        </p:xfrm>
        <a:graphic>
          <a:graphicData uri="http://schemas.openxmlformats.org/drawingml/2006/table">
            <a:tbl>
              <a:tblPr>
                <a:noFill/>
                <a:tableStyleId>{E74BFDAD-1EA7-4C4F-A7ED-4A3F0CDB7FA4}</a:tableStyleId>
              </a:tblPr>
              <a:tblGrid>
                <a:gridCol w="1841400"/>
                <a:gridCol w="1227550"/>
                <a:gridCol w="1227550"/>
                <a:gridCol w="6752500"/>
              </a:tblGrid>
              <a:tr h="413275">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ITEM</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202</a:t>
                      </a:r>
                      <a:r>
                        <a:rPr lang="en-US" sz="1200" u="none" cap="none" strike="noStrike">
                          <a:solidFill>
                            <a:srgbClr val="FFFFFF"/>
                          </a:solidFill>
                          <a:latin typeface="Roboto"/>
                          <a:ea typeface="Roboto"/>
                          <a:cs typeface="Roboto"/>
                          <a:sym typeface="Roboto"/>
                        </a:rPr>
                        <a:t>5</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202</a:t>
                      </a:r>
                      <a:r>
                        <a:rPr lang="en-US" sz="1200" u="none" cap="none" strike="noStrike">
                          <a:solidFill>
                            <a:srgbClr val="FFFFFF"/>
                          </a:solidFill>
                          <a:latin typeface="Roboto"/>
                          <a:ea typeface="Roboto"/>
                          <a:cs typeface="Roboto"/>
                          <a:sym typeface="Roboto"/>
                        </a:rPr>
                        <a:t>6 KPI</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Action Plan in 2026</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r>
              <a:tr h="413275">
                <a:tc>
                  <a:txBody>
                    <a:bodyPr/>
                    <a:lstStyle/>
                    <a:p>
                      <a:pPr indent="0" lvl="0" marL="0" marR="0" rtl="0" algn="ctr">
                        <a:lnSpc>
                          <a:spcPct val="100000"/>
                        </a:lnSpc>
                        <a:spcBef>
                          <a:spcPts val="0"/>
                        </a:spcBef>
                        <a:spcAft>
                          <a:spcPts val="0"/>
                        </a:spcAft>
                        <a:buClr>
                          <a:srgbClr val="000000"/>
                        </a:buClr>
                        <a:buSzPts val="1000"/>
                        <a:buFont typeface="Arial"/>
                        <a:buNone/>
                      </a:pPr>
                      <a:r>
                        <a:rPr i="0" lang="en-US" sz="1300" u="none" cap="none" strike="noStrike">
                          <a:solidFill>
                            <a:srgbClr val="333333"/>
                          </a:solidFill>
                          <a:latin typeface="Roboto"/>
                          <a:ea typeface="Roboto"/>
                          <a:cs typeface="Roboto"/>
                          <a:sym typeface="Roboto"/>
                        </a:rPr>
                        <a:t>Cost Saving Project</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N/A</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N/A</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13275">
                <a:tc>
                  <a:txBody>
                    <a:bodyPr/>
                    <a:lstStyle/>
                    <a:p>
                      <a:pPr indent="0" lvl="0" marL="0" marR="0" rtl="0" algn="ctr">
                        <a:lnSpc>
                          <a:spcPct val="100000"/>
                        </a:lnSpc>
                        <a:spcBef>
                          <a:spcPts val="0"/>
                        </a:spcBef>
                        <a:spcAft>
                          <a:spcPts val="0"/>
                        </a:spcAft>
                        <a:buClr>
                          <a:srgbClr val="000000"/>
                        </a:buClr>
                        <a:buSzPts val="1000"/>
                        <a:buFont typeface="Arial"/>
                        <a:buNone/>
                      </a:pPr>
                      <a:r>
                        <a:rPr i="0" lang="en-US" sz="1300" u="none" cap="none" strike="noStrike">
                          <a:solidFill>
                            <a:srgbClr val="333333"/>
                          </a:solidFill>
                          <a:latin typeface="Roboto"/>
                          <a:ea typeface="Roboto"/>
                          <a:cs typeface="Roboto"/>
                          <a:sym typeface="Roboto"/>
                        </a:rPr>
                        <a:t>90% Onboard </a:t>
                      </a:r>
                      <a:endParaRPr sz="1300" u="none" cap="none" strike="noStrike">
                        <a:latin typeface="Roboto"/>
                        <a:ea typeface="Roboto"/>
                        <a:cs typeface="Roboto"/>
                        <a:sym typeface="Roboto"/>
                      </a:endParaRPr>
                    </a:p>
                    <a:p>
                      <a:pPr indent="0" lvl="0" marL="0" marR="0" rtl="0" algn="ctr">
                        <a:lnSpc>
                          <a:spcPct val="100000"/>
                        </a:lnSpc>
                        <a:spcBef>
                          <a:spcPts val="0"/>
                        </a:spcBef>
                        <a:spcAft>
                          <a:spcPts val="0"/>
                        </a:spcAft>
                        <a:buClr>
                          <a:srgbClr val="000000"/>
                        </a:buClr>
                        <a:buSzPts val="1000"/>
                        <a:buFont typeface="Arial"/>
                        <a:buNone/>
                      </a:pPr>
                      <a:r>
                        <a:rPr i="0" lang="en-US" sz="1300" u="none" cap="none" strike="noStrike">
                          <a:solidFill>
                            <a:srgbClr val="333333"/>
                          </a:solidFill>
                          <a:latin typeface="Roboto"/>
                          <a:ea typeface="Roboto"/>
                          <a:cs typeface="Roboto"/>
                          <a:sym typeface="Roboto"/>
                        </a:rPr>
                        <a:t>within 7 Days</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a:latin typeface="Roboto"/>
                          <a:ea typeface="Roboto"/>
                          <a:cs typeface="Roboto"/>
                          <a:sym typeface="Roboto"/>
                        </a:rPr>
                        <a:t>N/A</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N/A</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a:latin typeface="Roboto"/>
                          <a:ea typeface="Roboto"/>
                          <a:cs typeface="Roboto"/>
                          <a:sym typeface="Roboto"/>
                        </a:rPr>
                        <a:t>N/A</a:t>
                      </a:r>
                      <a:r>
                        <a:rPr lang="en-US" sz="1300" u="none" cap="none" strike="noStrike">
                          <a:latin typeface="Roboto"/>
                          <a:ea typeface="Roboto"/>
                          <a:cs typeface="Roboto"/>
                          <a:sym typeface="Roboto"/>
                        </a:rPr>
                        <a:t> </a:t>
                      </a:r>
                      <a:br>
                        <a:rPr lang="en-US" sz="1300" u="none" cap="none" strike="noStrike">
                          <a:latin typeface="Roboto"/>
                          <a:ea typeface="Roboto"/>
                          <a:cs typeface="Roboto"/>
                          <a:sym typeface="Roboto"/>
                        </a:rPr>
                      </a:b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r>
              <a:tr h="413275">
                <a:tc>
                  <a:txBody>
                    <a:bodyPr/>
                    <a:lstStyle/>
                    <a:p>
                      <a:pPr indent="0" lvl="0" marL="0" marR="0" rtl="0" algn="ctr">
                        <a:lnSpc>
                          <a:spcPct val="100000"/>
                        </a:lnSpc>
                        <a:spcBef>
                          <a:spcPts val="0"/>
                        </a:spcBef>
                        <a:spcAft>
                          <a:spcPts val="0"/>
                        </a:spcAft>
                        <a:buClr>
                          <a:srgbClr val="000000"/>
                        </a:buClr>
                        <a:buSzPts val="1000"/>
                        <a:buFont typeface="Arial"/>
                        <a:buNone/>
                      </a:pPr>
                      <a:r>
                        <a:rPr i="0" lang="en-US" sz="1300" u="none" cap="none" strike="noStrike">
                          <a:solidFill>
                            <a:srgbClr val="333333"/>
                          </a:solidFill>
                          <a:latin typeface="Roboto"/>
                          <a:ea typeface="Roboto"/>
                          <a:cs typeface="Roboto"/>
                          <a:sym typeface="Roboto"/>
                        </a:rPr>
                        <a:t>No Personal Negligence</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a:latin typeface="Roboto"/>
                          <a:ea typeface="Roboto"/>
                          <a:cs typeface="Roboto"/>
                          <a:sym typeface="Roboto"/>
                        </a:rPr>
                        <a:t>N/A</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a:latin typeface="Roboto"/>
                          <a:ea typeface="Roboto"/>
                          <a:cs typeface="Roboto"/>
                          <a:sym typeface="Roboto"/>
                        </a:rPr>
                        <a:t>N/A</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 No personal negligence case until now.</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descr="image.png" id="194" name="Google Shape;194;p8"/>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image.png" id="195" name="Google Shape;195;p8"/>
          <p:cNvPicPr preferRelativeResize="0"/>
          <p:nvPr/>
        </p:nvPicPr>
        <p:blipFill rotWithShape="1">
          <a:blip r:embed="rId4">
            <a:alphaModFix/>
          </a:blip>
          <a:srcRect b="0" l="0" r="0" t="0"/>
          <a:stretch/>
        </p:blipFill>
        <p:spPr>
          <a:xfrm>
            <a:off x="571500" y="1009650"/>
            <a:ext cx="11049000" cy="276225"/>
          </a:xfrm>
          <a:prstGeom prst="rect">
            <a:avLst/>
          </a:prstGeom>
          <a:noFill/>
          <a:ln>
            <a:noFill/>
          </a:ln>
        </p:spPr>
      </p:pic>
      <p:pic>
        <p:nvPicPr>
          <p:cNvPr descr="image.png" id="196" name="Google Shape;196;p8"/>
          <p:cNvPicPr preferRelativeResize="0"/>
          <p:nvPr/>
        </p:nvPicPr>
        <p:blipFill rotWithShape="1">
          <a:blip r:embed="rId5">
            <a:alphaModFix/>
          </a:blip>
          <a:srcRect b="0" l="0" r="0" t="0"/>
          <a:stretch/>
        </p:blipFill>
        <p:spPr>
          <a:xfrm>
            <a:off x="662940" y="4322501"/>
            <a:ext cx="11049000" cy="276225"/>
          </a:xfrm>
          <a:prstGeom prst="rect">
            <a:avLst/>
          </a:prstGeom>
          <a:noFill/>
          <a:ln>
            <a:noFill/>
          </a:ln>
        </p:spPr>
      </p:pic>
      <p:sp>
        <p:nvSpPr>
          <p:cNvPr id="197" name="Google Shape;197;p8"/>
          <p:cNvSpPr txBox="1"/>
          <p:nvPr/>
        </p:nvSpPr>
        <p:spPr>
          <a:xfrm>
            <a:off x="571500" y="381000"/>
            <a:ext cx="11601450" cy="5238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50"/>
              <a:buFont typeface="Arial"/>
              <a:buNone/>
            </a:pPr>
            <a:r>
              <a:rPr b="1" i="0" lang="en-US" sz="3150" u="none" cap="none" strike="noStrike">
                <a:solidFill>
                  <a:srgbClr val="004B24"/>
                </a:solidFill>
                <a:latin typeface="Montserrat"/>
                <a:ea typeface="Montserrat"/>
                <a:cs typeface="Montserrat"/>
                <a:sym typeface="Montserrat"/>
              </a:rPr>
              <a:t>OCD / OPD KPI</a:t>
            </a:r>
            <a:endParaRPr b="0" i="0" sz="1400" u="none" cap="none" strike="noStrike">
              <a:solidFill>
                <a:srgbClr val="000000"/>
              </a:solidFill>
              <a:latin typeface="Arial"/>
              <a:ea typeface="Arial"/>
              <a:cs typeface="Arial"/>
              <a:sym typeface="Arial"/>
            </a:endParaRPr>
          </a:p>
        </p:txBody>
      </p:sp>
      <p:sp>
        <p:nvSpPr>
          <p:cNvPr id="198" name="Google Shape;198;p8"/>
          <p:cNvSpPr/>
          <p:nvPr/>
        </p:nvSpPr>
        <p:spPr>
          <a:xfrm>
            <a:off x="571500" y="971550"/>
            <a:ext cx="11049000" cy="28575"/>
          </a:xfrm>
          <a:prstGeom prst="rect">
            <a:avLst/>
          </a:prstGeom>
          <a:solidFill>
            <a:srgbClr val="009B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aphicFrame>
        <p:nvGraphicFramePr>
          <p:cNvPr id="199" name="Google Shape;199;p8"/>
          <p:cNvGraphicFramePr/>
          <p:nvPr/>
        </p:nvGraphicFramePr>
        <p:xfrm>
          <a:off x="662940" y="4612779"/>
          <a:ext cx="3000000" cy="3000000"/>
        </p:xfrm>
        <a:graphic>
          <a:graphicData uri="http://schemas.openxmlformats.org/drawingml/2006/table">
            <a:tbl>
              <a:tblPr>
                <a:noFill/>
                <a:tableStyleId>{E74BFDAD-1EA7-4C4F-A7ED-4A3F0CDB7FA4}</a:tableStyleId>
              </a:tblPr>
              <a:tblGrid>
                <a:gridCol w="1655850"/>
                <a:gridCol w="1103850"/>
                <a:gridCol w="1103850"/>
                <a:gridCol w="7185450"/>
              </a:tblGrid>
              <a:tr h="260175">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ITEM</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202</a:t>
                      </a:r>
                      <a:r>
                        <a:rPr lang="en-US" sz="1200" u="none" cap="none" strike="noStrike">
                          <a:solidFill>
                            <a:srgbClr val="FFFFFF"/>
                          </a:solidFill>
                          <a:latin typeface="Roboto"/>
                          <a:ea typeface="Roboto"/>
                          <a:cs typeface="Roboto"/>
                          <a:sym typeface="Roboto"/>
                        </a:rPr>
                        <a:t>5</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202</a:t>
                      </a:r>
                      <a:r>
                        <a:rPr lang="en-US" sz="1200" u="none" cap="none" strike="noStrike">
                          <a:solidFill>
                            <a:srgbClr val="FFFFFF"/>
                          </a:solidFill>
                          <a:latin typeface="Roboto"/>
                          <a:ea typeface="Roboto"/>
                          <a:cs typeface="Roboto"/>
                          <a:sym typeface="Roboto"/>
                        </a:rPr>
                        <a:t>6 KPI</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Action Plan in 2026</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r>
              <a:tr h="413275">
                <a:tc>
                  <a:txBody>
                    <a:bodyPr/>
                    <a:lstStyle/>
                    <a:p>
                      <a:pPr indent="0" lvl="0" marL="0" marR="0" rtl="0" algn="ctr">
                        <a:lnSpc>
                          <a:spcPct val="100000"/>
                        </a:lnSpc>
                        <a:spcBef>
                          <a:spcPts val="0"/>
                        </a:spcBef>
                        <a:spcAft>
                          <a:spcPts val="0"/>
                        </a:spcAft>
                        <a:buClr>
                          <a:srgbClr val="000000"/>
                        </a:buClr>
                        <a:buSzPts val="1000"/>
                        <a:buFont typeface="Arial"/>
                        <a:buNone/>
                      </a:pPr>
                      <a:r>
                        <a:rPr i="0" lang="en-US" sz="1300" u="none" cap="none" strike="noStrike">
                          <a:solidFill>
                            <a:srgbClr val="333333"/>
                          </a:solidFill>
                          <a:latin typeface="Roboto"/>
                          <a:ea typeface="Roboto"/>
                          <a:cs typeface="Roboto"/>
                          <a:sym typeface="Roboto"/>
                        </a:rPr>
                        <a:t>Incentive</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N/A</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N/A</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 Port tariff are published for all users per equal conditions with no incentives </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13275">
                <a:tc>
                  <a:txBody>
                    <a:bodyPr/>
                    <a:lstStyle/>
                    <a:p>
                      <a:pPr indent="0" lvl="0" marL="0" marR="0" rtl="0" algn="ctr">
                        <a:lnSpc>
                          <a:spcPct val="100000"/>
                        </a:lnSpc>
                        <a:spcBef>
                          <a:spcPts val="0"/>
                        </a:spcBef>
                        <a:spcAft>
                          <a:spcPts val="0"/>
                        </a:spcAft>
                        <a:buClr>
                          <a:srgbClr val="000000"/>
                        </a:buClr>
                        <a:buSzPts val="1300"/>
                        <a:buFont typeface="Arial"/>
                        <a:buNone/>
                      </a:pPr>
                      <a:r>
                        <a:rPr i="0" lang="en-US" sz="1300" u="none" cap="none" strike="noStrike">
                          <a:solidFill>
                            <a:srgbClr val="333333"/>
                          </a:solidFill>
                          <a:latin typeface="Roboto"/>
                          <a:ea typeface="Roboto"/>
                          <a:cs typeface="Roboto"/>
                          <a:sym typeface="Roboto"/>
                        </a:rPr>
                        <a:t>Empty Storage</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N/A</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N/A</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 No rate reduction for NICPK port or logistics yard terminals</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r>
              <a:tr h="413275">
                <a:tc>
                  <a:txBody>
                    <a:bodyPr/>
                    <a:lstStyle/>
                    <a:p>
                      <a:pPr indent="0" lvl="0" marL="0" marR="0" rtl="0" algn="ctr">
                        <a:lnSpc>
                          <a:spcPct val="100000"/>
                        </a:lnSpc>
                        <a:spcBef>
                          <a:spcPts val="0"/>
                        </a:spcBef>
                        <a:spcAft>
                          <a:spcPts val="0"/>
                        </a:spcAft>
                        <a:buClr>
                          <a:srgbClr val="000000"/>
                        </a:buClr>
                        <a:buSzPts val="1000"/>
                        <a:buFont typeface="Arial"/>
                        <a:buNone/>
                      </a:pPr>
                      <a:r>
                        <a:rPr i="0" lang="en-US" sz="1300" u="none" cap="none" strike="noStrike">
                          <a:solidFill>
                            <a:srgbClr val="333333"/>
                          </a:solidFill>
                          <a:latin typeface="Roboto"/>
                          <a:ea typeface="Roboto"/>
                          <a:cs typeface="Roboto"/>
                          <a:sym typeface="Roboto"/>
                        </a:rPr>
                        <a:t>Rate Reduction</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N/A</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N/A</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 No rate reduction for NICPK port or logistics yard terminals</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graphicFrame>
        <p:nvGraphicFramePr>
          <p:cNvPr id="200" name="Google Shape;200;p8"/>
          <p:cNvGraphicFramePr/>
          <p:nvPr/>
        </p:nvGraphicFramePr>
        <p:xfrm>
          <a:off x="571500" y="1295400"/>
          <a:ext cx="3000000" cy="3000000"/>
        </p:xfrm>
        <a:graphic>
          <a:graphicData uri="http://schemas.openxmlformats.org/drawingml/2006/table">
            <a:tbl>
              <a:tblPr>
                <a:noFill/>
                <a:tableStyleId>{E74BFDAD-1EA7-4C4F-A7ED-4A3F0CDB7FA4}</a:tableStyleId>
              </a:tblPr>
              <a:tblGrid>
                <a:gridCol w="1595625"/>
                <a:gridCol w="1164075"/>
                <a:gridCol w="1039625"/>
                <a:gridCol w="7249675"/>
              </a:tblGrid>
              <a:tr h="218375">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ITEM</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rgbClr val="FFFFFF"/>
                          </a:solidFill>
                          <a:latin typeface="Roboto"/>
                          <a:ea typeface="Roboto"/>
                          <a:cs typeface="Roboto"/>
                          <a:sym typeface="Roboto"/>
                        </a:rPr>
                        <a:t>2025</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202</a:t>
                      </a:r>
                      <a:r>
                        <a:rPr lang="en-US" sz="1200" u="none" cap="none" strike="noStrike">
                          <a:solidFill>
                            <a:srgbClr val="FFFFFF"/>
                          </a:solidFill>
                          <a:latin typeface="Roboto"/>
                          <a:ea typeface="Roboto"/>
                          <a:cs typeface="Roboto"/>
                          <a:sym typeface="Roboto"/>
                        </a:rPr>
                        <a:t>6 KPI</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Roboto"/>
                          <a:ea typeface="Roboto"/>
                          <a:cs typeface="Roboto"/>
                          <a:sym typeface="Roboto"/>
                        </a:rPr>
                        <a:t>Action Plan in 2026</a:t>
                      </a:r>
                      <a:endParaRPr sz="12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4B24"/>
                    </a:solidFill>
                  </a:tcPr>
                </a:tc>
              </a:tr>
              <a:tr h="529450">
                <a:tc>
                  <a:txBody>
                    <a:bodyPr/>
                    <a:lstStyle/>
                    <a:p>
                      <a:pPr indent="0" lvl="0" marL="0" marR="0" rtl="0" algn="ctr">
                        <a:lnSpc>
                          <a:spcPct val="100000"/>
                        </a:lnSpc>
                        <a:spcBef>
                          <a:spcPts val="0"/>
                        </a:spcBef>
                        <a:spcAft>
                          <a:spcPts val="0"/>
                        </a:spcAft>
                        <a:buClr>
                          <a:srgbClr val="000000"/>
                        </a:buClr>
                        <a:buSzPts val="1000"/>
                        <a:buFont typeface="Arial"/>
                        <a:buNone/>
                      </a:pPr>
                      <a:r>
                        <a:rPr b="0" i="0" lang="en-US" sz="1300" u="none" cap="none" strike="noStrike">
                          <a:solidFill>
                            <a:srgbClr val="333333"/>
                          </a:solidFill>
                          <a:latin typeface="Roboto"/>
                          <a:ea typeface="Roboto"/>
                          <a:cs typeface="Roboto"/>
                          <a:sym typeface="Roboto"/>
                        </a:rPr>
                        <a:t>BOA NICPK</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No Window </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No Window </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Port Authority Manager has confirmed Berth Window will be available in early May 2026 as the expansion project will be completed and all piers with extensions operational.</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981700">
                <a:tc>
                  <a:txBody>
                    <a:bodyPr/>
                    <a:lstStyle/>
                    <a:p>
                      <a:pPr indent="0" lvl="0" marL="0" marR="0" rtl="0" algn="ctr">
                        <a:lnSpc>
                          <a:spcPct val="100000"/>
                        </a:lnSpc>
                        <a:spcBef>
                          <a:spcPts val="0"/>
                        </a:spcBef>
                        <a:spcAft>
                          <a:spcPts val="0"/>
                        </a:spcAft>
                        <a:buClr>
                          <a:srgbClr val="000000"/>
                        </a:buClr>
                        <a:buSzPts val="1000"/>
                        <a:buFont typeface="Arial"/>
                        <a:buNone/>
                      </a:pPr>
                      <a:r>
                        <a:rPr b="0" i="0" lang="en-US" sz="1300" u="none" cap="none" strike="noStrike">
                          <a:solidFill>
                            <a:srgbClr val="333333"/>
                          </a:solidFill>
                          <a:latin typeface="Roboto"/>
                          <a:ea typeface="Roboto"/>
                          <a:cs typeface="Roboto"/>
                          <a:sym typeface="Roboto"/>
                        </a:rPr>
                        <a:t>Port Stay NICPK</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36 hrs</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36 hrs</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           </a:t>
                      </a:r>
                      <a:endParaRPr/>
                    </a:p>
                    <a:p>
                      <a:pPr indent="0" lvl="0" marL="0" marR="0" rtl="0" algn="l">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Berth time was reduced from 40 hours to 36 due to increased operational efficiency at port, increasing vessel rotation and capacity.</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AFC"/>
                    </a:solidFill>
                  </a:tcPr>
                </a:tc>
              </a:tr>
              <a:tr h="1272750">
                <a:tc>
                  <a:txBody>
                    <a:bodyPr/>
                    <a:lstStyle/>
                    <a:p>
                      <a:pPr indent="0" lvl="0" marL="0" marR="0" rtl="0" algn="ctr">
                        <a:lnSpc>
                          <a:spcPct val="100000"/>
                        </a:lnSpc>
                        <a:spcBef>
                          <a:spcPts val="0"/>
                        </a:spcBef>
                        <a:spcAft>
                          <a:spcPts val="0"/>
                        </a:spcAft>
                        <a:buClr>
                          <a:srgbClr val="000000"/>
                        </a:buClr>
                        <a:buSzPts val="1000"/>
                        <a:buFont typeface="Arial"/>
                        <a:buNone/>
                      </a:pPr>
                      <a:r>
                        <a:rPr b="0" lang="en-US" sz="1300" u="none" cap="none" strike="noStrike">
                          <a:latin typeface="Roboto"/>
                          <a:ea typeface="Roboto"/>
                          <a:cs typeface="Roboto"/>
                          <a:sym typeface="Roboto"/>
                        </a:rPr>
                        <a:t>Productivity (NICPK)</a:t>
                      </a:r>
                      <a:endParaRPr/>
                    </a:p>
                    <a:p>
                      <a:pPr indent="0" lvl="0" marL="0" marR="0" rtl="0" algn="ctr">
                        <a:lnSpc>
                          <a:spcPct val="100000"/>
                        </a:lnSpc>
                        <a:spcBef>
                          <a:spcPts val="0"/>
                        </a:spcBef>
                        <a:spcAft>
                          <a:spcPts val="0"/>
                        </a:spcAft>
                        <a:buClr>
                          <a:srgbClr val="000000"/>
                        </a:buClr>
                        <a:buSzPts val="1000"/>
                        <a:buFont typeface="Arial"/>
                        <a:buNone/>
                      </a:pPr>
                      <a:r>
                        <a:t/>
                      </a:r>
                      <a:endParaRPr b="0" sz="1300" u="none" cap="none" strike="noStrike">
                        <a:latin typeface="Roboto"/>
                        <a:ea typeface="Roboto"/>
                        <a:cs typeface="Roboto"/>
                        <a:sym typeface="Roboto"/>
                      </a:endParaRPr>
                    </a:p>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35</a:t>
                      </a:r>
                      <a:endParaRPr/>
                    </a:p>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latin typeface="Roboto"/>
                        <a:ea typeface="Roboto"/>
                        <a:cs typeface="Roboto"/>
                        <a:sym typeface="Roboto"/>
                      </a:endParaRPr>
                    </a:p>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latin typeface="Roboto"/>
                        <a:ea typeface="Roboto"/>
                        <a:cs typeface="Roboto"/>
                        <a:sym typeface="Roboto"/>
                      </a:endParaRPr>
                    </a:p>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35</a:t>
                      </a:r>
                      <a:endParaRPr/>
                    </a:p>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latin typeface="Roboto"/>
                        <a:ea typeface="Roboto"/>
                        <a:cs typeface="Roboto"/>
                        <a:sym typeface="Roboto"/>
                      </a:endParaRPr>
                    </a:p>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latin typeface="Roboto"/>
                        <a:ea typeface="Roboto"/>
                        <a:cs typeface="Roboto"/>
                        <a:sym typeface="Roboto"/>
                      </a:endParaRPr>
                    </a:p>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latin typeface="Roboto"/>
                        <a:ea typeface="Roboto"/>
                        <a:cs typeface="Roboto"/>
                        <a:sym typeface="Roboto"/>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lang="en-US" sz="1300" u="none" cap="none" strike="noStrike">
                          <a:latin typeface="Roboto"/>
                          <a:ea typeface="Roboto"/>
                          <a:cs typeface="Roboto"/>
                          <a:sym typeface="Roboto"/>
                        </a:rPr>
                        <a:t>With port expansion project completion capacity will increase by 40%, with reduced berth wait times and quicker container mobilization.</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descr="image.png" id="205" name="Google Shape;205;p9"/>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06" name="Google Shape;206;p9"/>
          <p:cNvSpPr txBox="1"/>
          <p:nvPr/>
        </p:nvSpPr>
        <p:spPr>
          <a:xfrm>
            <a:off x="295275" y="1796355"/>
            <a:ext cx="11601450" cy="838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5400"/>
              <a:buFont typeface="Arial"/>
              <a:buNone/>
            </a:pPr>
            <a:r>
              <a:rPr b="1" i="0" lang="en-US" sz="5400" u="none" cap="none" strike="noStrike">
                <a:solidFill>
                  <a:srgbClr val="FFFFFF"/>
                </a:solidFill>
                <a:latin typeface="Montserrat"/>
                <a:ea typeface="Montserrat"/>
                <a:cs typeface="Montserrat"/>
                <a:sym typeface="Montserrat"/>
              </a:rPr>
              <a:t>2026 Strategy</a:t>
            </a:r>
            <a:endParaRPr b="0" i="0" sz="1400" u="none" cap="none" strike="noStrike">
              <a:solidFill>
                <a:srgbClr val="000000"/>
              </a:solidFill>
              <a:latin typeface="Arial"/>
              <a:ea typeface="Arial"/>
              <a:cs typeface="Arial"/>
              <a:sym typeface="Arial"/>
            </a:endParaRPr>
          </a:p>
        </p:txBody>
      </p:sp>
      <p:sp>
        <p:nvSpPr>
          <p:cNvPr id="207" name="Google Shape;207;p9"/>
          <p:cNvSpPr txBox="1"/>
          <p:nvPr/>
        </p:nvSpPr>
        <p:spPr>
          <a:xfrm>
            <a:off x="571500" y="3091755"/>
            <a:ext cx="11049000" cy="426690"/>
          </a:xfrm>
          <a:prstGeom prst="rect">
            <a:avLst/>
          </a:prstGeom>
          <a:noFill/>
          <a:ln>
            <a:noFill/>
          </a:ln>
        </p:spPr>
        <p:txBody>
          <a:bodyPr anchorCtr="0" anchor="t" bIns="0" lIns="0" spcFirstLastPara="1" rIns="0" wrap="square" tIns="0">
            <a:spAutoFit/>
          </a:bodyPr>
          <a:lstStyle/>
          <a:p>
            <a:pPr indent="0" lvl="0" marL="0" marR="0" rtl="0" algn="ctr">
              <a:lnSpc>
                <a:spcPct val="159952"/>
              </a:lnSpc>
              <a:spcBef>
                <a:spcPts val="0"/>
              </a:spcBef>
              <a:spcAft>
                <a:spcPts val="0"/>
              </a:spcAft>
              <a:buClr>
                <a:srgbClr val="000000"/>
              </a:buClr>
              <a:buSzPts val="2100"/>
              <a:buFont typeface="Arial"/>
              <a:buNone/>
            </a:pPr>
            <a:r>
              <a:rPr b="0" i="0" lang="en-US" sz="2100" u="none" cap="none" strike="noStrike">
                <a:solidFill>
                  <a:srgbClr val="86EFAC"/>
                </a:solidFill>
                <a:latin typeface="Roboto Light"/>
                <a:ea typeface="Roboto Light"/>
                <a:cs typeface="Roboto Light"/>
                <a:sym typeface="Roboto Light"/>
              </a:rPr>
              <a:t>How to Achieve KPI Goals</a:t>
            </a:r>
            <a:endParaRPr b="0" i="0" sz="1400" u="none" cap="none" strike="noStrike">
              <a:solidFill>
                <a:srgbClr val="000000"/>
              </a:solidFill>
              <a:latin typeface="Arial"/>
              <a:ea typeface="Arial"/>
              <a:cs typeface="Arial"/>
              <a:sym typeface="Arial"/>
            </a:endParaRPr>
          </a:p>
        </p:txBody>
      </p:sp>
      <p:pic>
        <p:nvPicPr>
          <p:cNvPr descr="image.png" id="208" name="Google Shape;208;p9"/>
          <p:cNvPicPr preferRelativeResize="0"/>
          <p:nvPr/>
        </p:nvPicPr>
        <p:blipFill rotWithShape="1">
          <a:blip r:embed="rId4">
            <a:alphaModFix/>
          </a:blip>
          <a:srcRect b="0" l="0" r="0" t="0"/>
          <a:stretch/>
        </p:blipFill>
        <p:spPr>
          <a:xfrm>
            <a:off x="5762625" y="4204245"/>
            <a:ext cx="666750" cy="762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Richard Downing Caraballo</dc:creator>
</cp:coreProperties>
</file>