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6858000" cx="12192000"/>
  <p:notesSz cx="6858000" cy="9144000"/>
  <p:embeddedFontLst>
    <p:embeddedFont>
      <p:font typeface="Inter Light"/>
      <p:regular r:id="rId27"/>
      <p:bold r:id="rId28"/>
      <p:italic r:id="rId29"/>
      <p:boldItalic r:id="rId30"/>
    </p:embeddedFont>
    <p:embeddedFont>
      <p:font typeface="Roboto"/>
      <p:regular r:id="rId31"/>
      <p:bold r:id="rId32"/>
      <p:italic r:id="rId33"/>
      <p:boldItalic r:id="rId34"/>
    </p:embeddedFont>
    <p:embeddedFont>
      <p:font typeface="Montserrat"/>
      <p:regular r:id="rId35"/>
      <p:bold r:id="rId36"/>
      <p:italic r:id="rId37"/>
      <p:boldItalic r:id="rId38"/>
    </p:embeddedFont>
    <p:embeddedFont>
      <p:font typeface="Google Sans"/>
      <p:regular r:id="rId39"/>
      <p:bold r:id="rId40"/>
      <p:italic r:id="rId41"/>
      <p:boldItalic r:id="rId42"/>
    </p:embeddedFont>
    <p:embeddedFont>
      <p:font typeface="Roboto SemiBold"/>
      <p:regular r:id="rId43"/>
      <p:bold r:id="rId44"/>
      <p:italic r:id="rId45"/>
      <p:boldItalic r:id="rId46"/>
    </p:embeddedFont>
    <p:embeddedFont>
      <p:font typeface="Roboto Light"/>
      <p:regular r:id="rId47"/>
      <p:bold r:id="rId48"/>
      <p:italic r:id="rId49"/>
      <p:boldItalic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55" roundtripDataSignature="AMtx7mgQTeyOp4PtbQv11hZnfNQ5B6O5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C672503-6DCF-474E-8948-56FF849C19EB}">
  <a:tblStyle styleId="{AC672503-6DCF-474E-8948-56FF849C19EB}"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GoogleSans-bold.fntdata"/><Relationship Id="rId42" Type="http://schemas.openxmlformats.org/officeDocument/2006/relationships/font" Target="fonts/GoogleSans-boldItalic.fntdata"/><Relationship Id="rId41" Type="http://schemas.openxmlformats.org/officeDocument/2006/relationships/font" Target="fonts/GoogleSans-italic.fntdata"/><Relationship Id="rId44" Type="http://schemas.openxmlformats.org/officeDocument/2006/relationships/font" Target="fonts/RobotoSemiBold-bold.fntdata"/><Relationship Id="rId43" Type="http://schemas.openxmlformats.org/officeDocument/2006/relationships/font" Target="fonts/RobotoSemiBold-regular.fntdata"/><Relationship Id="rId46" Type="http://schemas.openxmlformats.org/officeDocument/2006/relationships/font" Target="fonts/RobotoSemiBold-boldItalic.fntdata"/><Relationship Id="rId45" Type="http://schemas.openxmlformats.org/officeDocument/2006/relationships/font" Target="fonts/RobotoSemi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Light-bold.fntdata"/><Relationship Id="rId47" Type="http://schemas.openxmlformats.org/officeDocument/2006/relationships/font" Target="fonts/RobotoLight-regular.fntdata"/><Relationship Id="rId49" Type="http://schemas.openxmlformats.org/officeDocument/2006/relationships/font" Target="fonts/RobotoLight-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regular.fntdata"/><Relationship Id="rId30" Type="http://schemas.openxmlformats.org/officeDocument/2006/relationships/font" Target="fonts/InterLight-boldItalic.fntdata"/><Relationship Id="rId33" Type="http://schemas.openxmlformats.org/officeDocument/2006/relationships/font" Target="fonts/Roboto-italic.fntdata"/><Relationship Id="rId32" Type="http://schemas.openxmlformats.org/officeDocument/2006/relationships/font" Target="fonts/Roboto-bold.fntdata"/><Relationship Id="rId35" Type="http://schemas.openxmlformats.org/officeDocument/2006/relationships/font" Target="fonts/Montserrat-regular.fntdata"/><Relationship Id="rId34" Type="http://schemas.openxmlformats.org/officeDocument/2006/relationships/font" Target="fonts/Roboto-boldItalic.fntdata"/><Relationship Id="rId37" Type="http://schemas.openxmlformats.org/officeDocument/2006/relationships/font" Target="fonts/Montserrat-italic.fntdata"/><Relationship Id="rId36" Type="http://schemas.openxmlformats.org/officeDocument/2006/relationships/font" Target="fonts/Montserrat-bold.fntdata"/><Relationship Id="rId39" Type="http://schemas.openxmlformats.org/officeDocument/2006/relationships/font" Target="fonts/GoogleSans-regular.fntdata"/><Relationship Id="rId38" Type="http://schemas.openxmlformats.org/officeDocument/2006/relationships/font" Target="fonts/Montserrat-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InterLight-bold.fntdata"/><Relationship Id="rId27" Type="http://schemas.openxmlformats.org/officeDocument/2006/relationships/font" Target="fonts/InterLight-regular.fntdata"/><Relationship Id="rId29" Type="http://schemas.openxmlformats.org/officeDocument/2006/relationships/font" Target="fonts/InterLight-italic.fntdata"/><Relationship Id="rId51" Type="http://schemas.openxmlformats.org/officeDocument/2006/relationships/font" Target="fonts/OpenSans-regular.fntdata"/><Relationship Id="rId50" Type="http://schemas.openxmlformats.org/officeDocument/2006/relationships/font" Target="fonts/RobotoLight-boldItalic.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5.xml"/><Relationship Id="rId55" Type="http://customschemas.google.com/relationships/presentationmetadata" Target="metadata"/><Relationship Id="rId10" Type="http://schemas.openxmlformats.org/officeDocument/2006/relationships/slide" Target="slides/slide4.xml"/><Relationship Id="rId54" Type="http://schemas.openxmlformats.org/officeDocument/2006/relationships/font" Target="fonts/OpenSans-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 name="Google Shape;7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 name="Google Shape;23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7" name="Google Shape;26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0" name="Google Shape;28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6" name="Google Shape;29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3" name="Google Shape;12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 name="Google Shape;12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 name="Google Shape;19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 name="Shape 68"/>
        <p:cNvGrpSpPr/>
        <p:nvPr/>
      </p:nvGrpSpPr>
      <p:grpSpPr>
        <a:xfrm>
          <a:off x="0" y="0"/>
          <a:ext cx="0" cy="0"/>
          <a:chOff x="0" y="0"/>
          <a:chExt cx="0" cy="0"/>
        </a:xfrm>
      </p:grpSpPr>
      <p:sp>
        <p:nvSpPr>
          <p:cNvPr id="69" name="Google Shape;69;p3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 name="Google Shape;23;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2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9" name="Google Shape;29;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5" name="Google Shape;35;p2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2" name="Google Shape;42;p2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3" name="Google Shape;43;p2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4" name="Google Shape;44;p2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5" name="Google Shape;45;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p3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3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1" name="Google Shape;51;p3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2" name="Google Shape;52;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p3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1"/>
          <p:cNvSpPr/>
          <p:nvPr>
            <p:ph idx="2" type="pic"/>
          </p:nvPr>
        </p:nvSpPr>
        <p:spPr>
          <a:xfrm>
            <a:off x="1792288" y="612775"/>
            <a:ext cx="5486400" cy="4114800"/>
          </a:xfrm>
          <a:prstGeom prst="rect">
            <a:avLst/>
          </a:prstGeom>
          <a:noFill/>
          <a:ln>
            <a:noFill/>
          </a:ln>
        </p:spPr>
      </p:sp>
      <p:sp>
        <p:nvSpPr>
          <p:cNvPr id="58" name="Google Shape;58;p3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9" name="Google Shape;59;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 name="Shape 62"/>
        <p:cNvGrpSpPr/>
        <p:nvPr/>
      </p:nvGrpSpPr>
      <p:grpSpPr>
        <a:xfrm>
          <a:off x="0" y="0"/>
          <a:ext cx="0" cy="0"/>
          <a:chOff x="0" y="0"/>
          <a:chExt cx="0" cy="0"/>
        </a:xfrm>
      </p:grpSpPr>
      <p:sp>
        <p:nvSpPr>
          <p:cNvPr id="63" name="Google Shape;63;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64.png"/><Relationship Id="rId6" Type="http://schemas.openxmlformats.org/officeDocument/2006/relationships/image" Target="../media/image4.png"/><Relationship Id="rId7" Type="http://schemas.openxmlformats.org/officeDocument/2006/relationships/image" Target="../media/image26.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40.png"/><Relationship Id="rId5"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54.png"/><Relationship Id="rId5"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6.png"/><Relationship Id="rId5" Type="http://schemas.openxmlformats.org/officeDocument/2006/relationships/image" Target="../media/image53.png"/><Relationship Id="rId6" Type="http://schemas.openxmlformats.org/officeDocument/2006/relationships/image" Target="../media/image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49.jpg"/><Relationship Id="rId5"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56.png"/><Relationship Id="rId5"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4.png"/><Relationship Id="rId11" Type="http://schemas.openxmlformats.org/officeDocument/2006/relationships/image" Target="../media/image9.png"/><Relationship Id="rId10" Type="http://schemas.openxmlformats.org/officeDocument/2006/relationships/image" Target="../media/image7.png"/><Relationship Id="rId9"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29.png"/><Relationship Id="rId7" Type="http://schemas.openxmlformats.org/officeDocument/2006/relationships/image" Target="../media/image8.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1.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0" Type="http://schemas.openxmlformats.org/officeDocument/2006/relationships/image" Target="../media/image35.png"/><Relationship Id="rId11" Type="http://schemas.openxmlformats.org/officeDocument/2006/relationships/image" Target="../media/image21.png"/><Relationship Id="rId10" Type="http://schemas.openxmlformats.org/officeDocument/2006/relationships/image" Target="../media/image15.png"/><Relationship Id="rId21" Type="http://schemas.openxmlformats.org/officeDocument/2006/relationships/image" Target="../media/image33.png"/><Relationship Id="rId13" Type="http://schemas.openxmlformats.org/officeDocument/2006/relationships/image" Target="../media/image25.png"/><Relationship Id="rId12"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52.png"/><Relationship Id="rId9" Type="http://schemas.openxmlformats.org/officeDocument/2006/relationships/image" Target="../media/image20.png"/><Relationship Id="rId15" Type="http://schemas.openxmlformats.org/officeDocument/2006/relationships/image" Target="../media/image30.png"/><Relationship Id="rId14" Type="http://schemas.openxmlformats.org/officeDocument/2006/relationships/image" Target="../media/image43.png"/><Relationship Id="rId17" Type="http://schemas.openxmlformats.org/officeDocument/2006/relationships/image" Target="../media/image50.png"/><Relationship Id="rId16" Type="http://schemas.openxmlformats.org/officeDocument/2006/relationships/image" Target="../media/image28.png"/><Relationship Id="rId5" Type="http://schemas.openxmlformats.org/officeDocument/2006/relationships/image" Target="../media/image12.png"/><Relationship Id="rId19" Type="http://schemas.openxmlformats.org/officeDocument/2006/relationships/image" Target="../media/image34.png"/><Relationship Id="rId6" Type="http://schemas.openxmlformats.org/officeDocument/2006/relationships/image" Target="../media/image13.png"/><Relationship Id="rId18" Type="http://schemas.openxmlformats.org/officeDocument/2006/relationships/image" Target="../media/image36.png"/><Relationship Id="rId7" Type="http://schemas.openxmlformats.org/officeDocument/2006/relationships/image" Target="../media/image17.png"/><Relationship Id="rId8"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7" name="Shape 77"/>
        <p:cNvGrpSpPr/>
        <p:nvPr/>
      </p:nvGrpSpPr>
      <p:grpSpPr>
        <a:xfrm>
          <a:off x="0" y="0"/>
          <a:ext cx="0" cy="0"/>
          <a:chOff x="0" y="0"/>
          <a:chExt cx="0" cy="0"/>
        </a:xfrm>
      </p:grpSpPr>
      <p:pic>
        <p:nvPicPr>
          <p:cNvPr descr="image.png" id="78" name="Google Shape;78;p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79" name="Google Shape;79;p1"/>
          <p:cNvPicPr preferRelativeResize="0"/>
          <p:nvPr/>
        </p:nvPicPr>
        <p:blipFill rotWithShape="1">
          <a:blip r:embed="rId4">
            <a:alphaModFix/>
          </a:blip>
          <a:srcRect b="0" l="0" r="0" t="0"/>
          <a:stretch/>
        </p:blipFill>
        <p:spPr>
          <a:xfrm>
            <a:off x="0" y="1"/>
            <a:ext cx="12192000" cy="6857999"/>
          </a:xfrm>
          <a:prstGeom prst="rect">
            <a:avLst/>
          </a:prstGeom>
          <a:noFill/>
          <a:ln>
            <a:noFill/>
          </a:ln>
        </p:spPr>
      </p:pic>
      <p:pic>
        <p:nvPicPr>
          <p:cNvPr id="80" name="Google Shape;80;p1"/>
          <p:cNvPicPr preferRelativeResize="0"/>
          <p:nvPr/>
        </p:nvPicPr>
        <p:blipFill rotWithShape="1">
          <a:blip r:embed="rId5">
            <a:alphaModFix/>
          </a:blip>
          <a:srcRect b="0" l="0" r="0" t="0"/>
          <a:stretch/>
        </p:blipFill>
        <p:spPr>
          <a:xfrm>
            <a:off x="213340" y="0"/>
            <a:ext cx="11765319" cy="6858000"/>
          </a:xfrm>
          <a:prstGeom prst="rect">
            <a:avLst/>
          </a:prstGeom>
          <a:noFill/>
          <a:ln>
            <a:noFill/>
          </a:ln>
        </p:spPr>
      </p:pic>
      <p:pic>
        <p:nvPicPr>
          <p:cNvPr id="81" name="Google Shape;81;p1"/>
          <p:cNvPicPr preferRelativeResize="0"/>
          <p:nvPr/>
        </p:nvPicPr>
        <p:blipFill rotWithShape="1">
          <a:blip r:embed="rId6">
            <a:alphaModFix/>
          </a:blip>
          <a:srcRect b="0" l="0" r="0" t="0"/>
          <a:stretch/>
        </p:blipFill>
        <p:spPr>
          <a:xfrm>
            <a:off x="2056882" y="575565"/>
            <a:ext cx="1647393" cy="1670138"/>
          </a:xfrm>
          <a:prstGeom prst="ellipse">
            <a:avLst/>
          </a:prstGeom>
          <a:noFill/>
          <a:ln cap="rnd" cmpd="sng" w="63500">
            <a:solidFill>
              <a:srgbClr val="C4BD97"/>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82" name="Google Shape;82;p1"/>
          <p:cNvSpPr/>
          <p:nvPr/>
        </p:nvSpPr>
        <p:spPr>
          <a:xfrm>
            <a:off x="2730728" y="3383643"/>
            <a:ext cx="83947" cy="90713"/>
          </a:xfrm>
          <a:prstGeom prst="flowChartConnector">
            <a:avLst/>
          </a:prstGeom>
          <a:solidFill>
            <a:srgbClr val="C0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3" name="Google Shape;83;p1"/>
          <p:cNvSpPr/>
          <p:nvPr/>
        </p:nvSpPr>
        <p:spPr>
          <a:xfrm>
            <a:off x="5291358" y="405395"/>
            <a:ext cx="5943702" cy="1981752"/>
          </a:xfrm>
          <a:prstGeom prst="roundRect">
            <a:avLst>
              <a:gd fmla="val 16667" name="adj"/>
            </a:avLst>
          </a:prstGeom>
          <a:solidFill>
            <a:schemeClr val="lt1"/>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4" name="Google Shape;84;p1"/>
          <p:cNvSpPr/>
          <p:nvPr/>
        </p:nvSpPr>
        <p:spPr>
          <a:xfrm>
            <a:off x="2896386" y="3281014"/>
            <a:ext cx="83947" cy="90713"/>
          </a:xfrm>
          <a:prstGeom prst="flowChartConnector">
            <a:avLst/>
          </a:prstGeom>
          <a:solidFill>
            <a:srgbClr val="C0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5" name="Google Shape;85;p1"/>
          <p:cNvSpPr txBox="1"/>
          <p:nvPr/>
        </p:nvSpPr>
        <p:spPr>
          <a:xfrm>
            <a:off x="5577860" y="525555"/>
            <a:ext cx="588266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800" u="none" cap="none" strike="noStrike">
                <a:solidFill>
                  <a:srgbClr val="C00000"/>
                </a:solidFill>
                <a:latin typeface="Montserrat"/>
                <a:ea typeface="Montserrat"/>
                <a:cs typeface="Montserrat"/>
                <a:sym typeface="Montserrat"/>
              </a:rPr>
              <a:t>Costa Rica</a:t>
            </a:r>
            <a:endParaRPr b="1" i="0" sz="4800" u="none" cap="none" strike="noStrike">
              <a:solidFill>
                <a:schemeClr val="accent1"/>
              </a:solidFill>
              <a:latin typeface="Montserrat"/>
              <a:ea typeface="Montserrat"/>
              <a:cs typeface="Montserrat"/>
              <a:sym typeface="Montserrat"/>
            </a:endParaRPr>
          </a:p>
        </p:txBody>
      </p:sp>
      <p:sp>
        <p:nvSpPr>
          <p:cNvPr id="86" name="Google Shape;86;p1"/>
          <p:cNvSpPr txBox="1"/>
          <p:nvPr/>
        </p:nvSpPr>
        <p:spPr>
          <a:xfrm>
            <a:off x="5684530" y="1272723"/>
            <a:ext cx="6400800" cy="7429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Montserrat"/>
                <a:ea typeface="Montserrat"/>
                <a:cs typeface="Montserrat"/>
                <a:sym typeface="Montserrat"/>
              </a:rPr>
              <a:t>Business Report</a:t>
            </a:r>
            <a:endParaRPr b="0" i="0" sz="1400" u="none" cap="none" strike="noStrike">
              <a:solidFill>
                <a:schemeClr val="dk1"/>
              </a:solidFill>
              <a:latin typeface="Arial"/>
              <a:ea typeface="Arial"/>
              <a:cs typeface="Arial"/>
              <a:sym typeface="Arial"/>
            </a:endParaRPr>
          </a:p>
        </p:txBody>
      </p:sp>
      <p:sp>
        <p:nvSpPr>
          <p:cNvPr id="87" name="Google Shape;87;p1"/>
          <p:cNvSpPr txBox="1"/>
          <p:nvPr/>
        </p:nvSpPr>
        <p:spPr>
          <a:xfrm>
            <a:off x="5684530" y="1825663"/>
            <a:ext cx="6096000" cy="517065"/>
          </a:xfrm>
          <a:prstGeom prst="rect">
            <a:avLst/>
          </a:prstGeom>
          <a:noFill/>
          <a:ln>
            <a:noFill/>
          </a:ln>
        </p:spPr>
        <p:txBody>
          <a:bodyPr anchorCtr="0" anchor="t" bIns="0" lIns="0" spcFirstLastPara="1" rIns="0" wrap="square" tIns="0">
            <a:spAutoFit/>
          </a:bodyPr>
          <a:lstStyle/>
          <a:p>
            <a:pPr indent="0" lvl="0" marL="0" marR="0" rtl="0" algn="l">
              <a:lnSpc>
                <a:spcPct val="159952"/>
              </a:lnSpc>
              <a:spcBef>
                <a:spcPts val="0"/>
              </a:spcBef>
              <a:spcAft>
                <a:spcPts val="0"/>
              </a:spcAft>
              <a:buClr>
                <a:srgbClr val="000000"/>
              </a:buClr>
              <a:buSzPts val="2100"/>
              <a:buFont typeface="Arial"/>
              <a:buNone/>
            </a:pPr>
            <a:r>
              <a:rPr b="0" i="0" lang="en-US" sz="2100" u="none" cap="none" strike="noStrike">
                <a:solidFill>
                  <a:schemeClr val="dk1"/>
                </a:solidFill>
                <a:latin typeface="Inter Light"/>
                <a:ea typeface="Inter Light"/>
                <a:cs typeface="Inter Light"/>
                <a:sym typeface="Inter Light"/>
              </a:rPr>
              <a:t>2026 LATIN AMERICA AGENCY MEETING</a:t>
            </a:r>
            <a:endParaRPr b="0" i="0" sz="1400" u="none" cap="none" strike="noStrike">
              <a:solidFill>
                <a:schemeClr val="dk1"/>
              </a:solidFill>
              <a:latin typeface="Arial"/>
              <a:ea typeface="Arial"/>
              <a:cs typeface="Arial"/>
              <a:sym typeface="Arial"/>
            </a:endParaRPr>
          </a:p>
        </p:txBody>
      </p:sp>
      <p:pic>
        <p:nvPicPr>
          <p:cNvPr id="88" name="Google Shape;88;p1"/>
          <p:cNvPicPr preferRelativeResize="0"/>
          <p:nvPr/>
        </p:nvPicPr>
        <p:blipFill rotWithShape="1">
          <a:blip r:embed="rId7">
            <a:alphaModFix/>
          </a:blip>
          <a:srcRect b="0" l="0" r="0" t="0"/>
          <a:stretch/>
        </p:blipFill>
        <p:spPr>
          <a:xfrm>
            <a:off x="11270078" y="6135092"/>
            <a:ext cx="455958" cy="458957"/>
          </a:xfrm>
          <a:prstGeom prst="rect">
            <a:avLst/>
          </a:prstGeom>
          <a:noFill/>
          <a:ln>
            <a:noFill/>
          </a:ln>
        </p:spPr>
      </p:pic>
      <p:pic>
        <p:nvPicPr>
          <p:cNvPr id="89" name="Google Shape;89;p1"/>
          <p:cNvPicPr preferRelativeResize="0"/>
          <p:nvPr/>
        </p:nvPicPr>
        <p:blipFill rotWithShape="1">
          <a:blip r:embed="rId8">
            <a:alphaModFix/>
          </a:blip>
          <a:srcRect b="0" l="0" r="0" t="0"/>
          <a:stretch/>
        </p:blipFill>
        <p:spPr>
          <a:xfrm>
            <a:off x="332130" y="64493"/>
            <a:ext cx="1302422" cy="340902"/>
          </a:xfrm>
          <a:prstGeom prst="rect">
            <a:avLst/>
          </a:prstGeom>
          <a:noFill/>
          <a:ln>
            <a:noFill/>
          </a:ln>
        </p:spPr>
      </p:pic>
      <p:sp>
        <p:nvSpPr>
          <p:cNvPr id="90" name="Google Shape;90;p1"/>
          <p:cNvSpPr/>
          <p:nvPr/>
        </p:nvSpPr>
        <p:spPr>
          <a:xfrm>
            <a:off x="3180804" y="2558481"/>
            <a:ext cx="2149451" cy="692642"/>
          </a:xfrm>
          <a:prstGeom prst="ellipse">
            <a:avLst/>
          </a:prstGeom>
          <a:solidFill>
            <a:schemeClr val="lt2"/>
          </a:solidFill>
          <a:ln cap="flat" cmpd="sng" w="25400">
            <a:solidFill>
              <a:srgbClr val="4F61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Port of Moín, CR</a:t>
            </a:r>
            <a:endParaRPr/>
          </a:p>
        </p:txBody>
      </p:sp>
      <p:sp>
        <p:nvSpPr>
          <p:cNvPr id="91" name="Google Shape;91;p1"/>
          <p:cNvSpPr/>
          <p:nvPr/>
        </p:nvSpPr>
        <p:spPr>
          <a:xfrm>
            <a:off x="496271" y="3690030"/>
            <a:ext cx="2452600" cy="692642"/>
          </a:xfrm>
          <a:prstGeom prst="ellipse">
            <a:avLst/>
          </a:prstGeom>
          <a:solidFill>
            <a:schemeClr val="lt2"/>
          </a:solidFill>
          <a:ln cap="flat" cmpd="sng" w="25400">
            <a:solidFill>
              <a:srgbClr val="4F61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Port of Caldera, CR</a:t>
            </a:r>
            <a:endParaRPr/>
          </a:p>
        </p:txBody>
      </p:sp>
      <p:cxnSp>
        <p:nvCxnSpPr>
          <p:cNvPr id="92" name="Google Shape;92;p1"/>
          <p:cNvCxnSpPr>
            <a:stCxn id="82" idx="5"/>
          </p:cNvCxnSpPr>
          <p:nvPr/>
        </p:nvCxnSpPr>
        <p:spPr>
          <a:xfrm flipH="1">
            <a:off x="2371881" y="3461071"/>
            <a:ext cx="430500" cy="255000"/>
          </a:xfrm>
          <a:prstGeom prst="straightConnector1">
            <a:avLst/>
          </a:prstGeom>
          <a:noFill/>
          <a:ln cap="flat" cmpd="sng" w="9525">
            <a:solidFill>
              <a:srgbClr val="BD4B48"/>
            </a:solidFill>
            <a:prstDash val="solid"/>
            <a:round/>
            <a:headEnd len="sm" w="sm" type="none"/>
            <a:tailEnd len="sm" w="sm" type="none"/>
          </a:ln>
        </p:spPr>
      </p:cxnSp>
      <p:cxnSp>
        <p:nvCxnSpPr>
          <p:cNvPr id="93" name="Google Shape;93;p1"/>
          <p:cNvCxnSpPr/>
          <p:nvPr/>
        </p:nvCxnSpPr>
        <p:spPr>
          <a:xfrm flipH="1" rot="10800000">
            <a:off x="2948871" y="3026655"/>
            <a:ext cx="338404" cy="254942"/>
          </a:xfrm>
          <a:prstGeom prst="straightConnector1">
            <a:avLst/>
          </a:prstGeom>
          <a:noFill/>
          <a:ln cap="flat" cmpd="sng" w="9525">
            <a:solidFill>
              <a:srgbClr val="BD4B48"/>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image.png" id="239" name="Google Shape;239;p1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240" name="Google Shape;240;p10"/>
          <p:cNvPicPr preferRelativeResize="0"/>
          <p:nvPr/>
        </p:nvPicPr>
        <p:blipFill rotWithShape="1">
          <a:blip r:embed="rId4">
            <a:alphaModFix/>
          </a:blip>
          <a:srcRect b="0" l="0" r="0" t="0"/>
          <a:stretch/>
        </p:blipFill>
        <p:spPr>
          <a:xfrm>
            <a:off x="571500" y="1238250"/>
            <a:ext cx="11049000" cy="276225"/>
          </a:xfrm>
          <a:prstGeom prst="rect">
            <a:avLst/>
          </a:prstGeom>
          <a:noFill/>
          <a:ln>
            <a:noFill/>
          </a:ln>
        </p:spPr>
      </p:pic>
      <p:pic>
        <p:nvPicPr>
          <p:cNvPr descr="image.png" id="241" name="Google Shape;241;p10"/>
          <p:cNvPicPr preferRelativeResize="0"/>
          <p:nvPr/>
        </p:nvPicPr>
        <p:blipFill rotWithShape="1">
          <a:blip r:embed="rId5">
            <a:alphaModFix/>
          </a:blip>
          <a:srcRect b="0" l="0" r="0" t="0"/>
          <a:stretch/>
        </p:blipFill>
        <p:spPr>
          <a:xfrm>
            <a:off x="571500" y="3771304"/>
            <a:ext cx="11049000" cy="276225"/>
          </a:xfrm>
          <a:prstGeom prst="rect">
            <a:avLst/>
          </a:prstGeom>
          <a:noFill/>
          <a:ln>
            <a:noFill/>
          </a:ln>
        </p:spPr>
      </p:pic>
      <p:graphicFrame>
        <p:nvGraphicFramePr>
          <p:cNvPr id="242" name="Google Shape;242;p10"/>
          <p:cNvGraphicFramePr/>
          <p:nvPr/>
        </p:nvGraphicFramePr>
        <p:xfrm>
          <a:off x="571500" y="1514475"/>
          <a:ext cx="3000000" cy="3000000"/>
        </p:xfrm>
        <a:graphic>
          <a:graphicData uri="http://schemas.openxmlformats.org/drawingml/2006/table">
            <a:tbl>
              <a:tblPr>
                <a:noFill/>
                <a:tableStyleId>{AC672503-6DCF-474E-8948-56FF849C19EB}</a:tableStyleId>
              </a:tblPr>
              <a:tblGrid>
                <a:gridCol w="1841400"/>
                <a:gridCol w="1227550"/>
                <a:gridCol w="1227550"/>
                <a:gridCol w="6752500"/>
              </a:tblGrid>
              <a:tr h="41327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6 KPI</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Storage</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US$109 605</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US$264 192</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Subject to the volume to be handled in 2026.</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Lift on/off</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US$117 792</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US$158 796</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Subject to the volume to be handled in 2026.</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Reposition</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US$669 113 </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US$497 760                                                                          </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Subject to the volume to be handled in 2026.</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M &amp; R</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US$0,00</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US$0,00</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solidFill>
                            <a:schemeClr val="dk1"/>
                          </a:solidFill>
                          <a:latin typeface="Roboto"/>
                          <a:ea typeface="Roboto"/>
                          <a:cs typeface="Roboto"/>
                          <a:sym typeface="Roboto"/>
                        </a:rPr>
                        <a:t> There is no M&amp;R at CR</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sp>
        <p:nvSpPr>
          <p:cNvPr id="243" name="Google Shape;243;p10"/>
          <p:cNvSpPr txBox="1"/>
          <p:nvPr/>
        </p:nvSpPr>
        <p:spPr>
          <a:xfrm>
            <a:off x="571500" y="381000"/>
            <a:ext cx="11601450" cy="5238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ECD / IMD KPI</a:t>
            </a:r>
            <a:endParaRPr b="0" i="0" sz="1400" u="none" cap="none" strike="noStrike">
              <a:solidFill>
                <a:srgbClr val="000000"/>
              </a:solidFill>
              <a:latin typeface="Arial"/>
              <a:ea typeface="Arial"/>
              <a:cs typeface="Arial"/>
              <a:sym typeface="Arial"/>
            </a:endParaRPr>
          </a:p>
        </p:txBody>
      </p:sp>
      <p:sp>
        <p:nvSpPr>
          <p:cNvPr id="244" name="Google Shape;244;p10"/>
          <p:cNvSpPr/>
          <p:nvPr/>
        </p:nvSpPr>
        <p:spPr>
          <a:xfrm>
            <a:off x="571500" y="97155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245" name="Google Shape;245;p10"/>
          <p:cNvGraphicFramePr/>
          <p:nvPr/>
        </p:nvGraphicFramePr>
        <p:xfrm>
          <a:off x="571500" y="4047529"/>
          <a:ext cx="3000000" cy="3000000"/>
        </p:xfrm>
        <a:graphic>
          <a:graphicData uri="http://schemas.openxmlformats.org/drawingml/2006/table">
            <a:tbl>
              <a:tblPr>
                <a:noFill/>
                <a:tableStyleId>{AC672503-6DCF-474E-8948-56FF849C19EB}</a:tableStyleId>
              </a:tblPr>
              <a:tblGrid>
                <a:gridCol w="1841400"/>
                <a:gridCol w="1227550"/>
                <a:gridCol w="1227550"/>
                <a:gridCol w="6752500"/>
              </a:tblGrid>
              <a:tr h="41327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6 KPI</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Cost Saving Project</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90% Onboard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within 7 Days</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No Personal Negligence</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No personal negligence case until now.</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image.png" id="250" name="Google Shape;250;p1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251" name="Google Shape;251;p11"/>
          <p:cNvPicPr preferRelativeResize="0"/>
          <p:nvPr/>
        </p:nvPicPr>
        <p:blipFill rotWithShape="1">
          <a:blip r:embed="rId4">
            <a:alphaModFix/>
          </a:blip>
          <a:srcRect b="0" l="0" r="0" t="0"/>
          <a:stretch/>
        </p:blipFill>
        <p:spPr>
          <a:xfrm>
            <a:off x="571500" y="1009650"/>
            <a:ext cx="11049000" cy="276225"/>
          </a:xfrm>
          <a:prstGeom prst="rect">
            <a:avLst/>
          </a:prstGeom>
          <a:noFill/>
          <a:ln>
            <a:noFill/>
          </a:ln>
        </p:spPr>
      </p:pic>
      <p:pic>
        <p:nvPicPr>
          <p:cNvPr descr="image.png" id="252" name="Google Shape;252;p11"/>
          <p:cNvPicPr preferRelativeResize="0"/>
          <p:nvPr/>
        </p:nvPicPr>
        <p:blipFill rotWithShape="1">
          <a:blip r:embed="rId5">
            <a:alphaModFix/>
          </a:blip>
          <a:srcRect b="0" l="0" r="0" t="0"/>
          <a:stretch/>
        </p:blipFill>
        <p:spPr>
          <a:xfrm>
            <a:off x="571500" y="4794563"/>
            <a:ext cx="11049000" cy="276225"/>
          </a:xfrm>
          <a:prstGeom prst="rect">
            <a:avLst/>
          </a:prstGeom>
          <a:noFill/>
          <a:ln>
            <a:noFill/>
          </a:ln>
        </p:spPr>
      </p:pic>
      <p:sp>
        <p:nvSpPr>
          <p:cNvPr id="253" name="Google Shape;253;p11"/>
          <p:cNvSpPr txBox="1"/>
          <p:nvPr/>
        </p:nvSpPr>
        <p:spPr>
          <a:xfrm>
            <a:off x="571500" y="381000"/>
            <a:ext cx="11601450" cy="5238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OCD / OPD KPI</a:t>
            </a:r>
            <a:endParaRPr b="0" i="0" sz="1400" u="none" cap="none" strike="noStrike">
              <a:solidFill>
                <a:srgbClr val="000000"/>
              </a:solidFill>
              <a:latin typeface="Arial"/>
              <a:ea typeface="Arial"/>
              <a:cs typeface="Arial"/>
              <a:sym typeface="Arial"/>
            </a:endParaRPr>
          </a:p>
        </p:txBody>
      </p:sp>
      <p:sp>
        <p:nvSpPr>
          <p:cNvPr id="254" name="Google Shape;254;p11"/>
          <p:cNvSpPr/>
          <p:nvPr/>
        </p:nvSpPr>
        <p:spPr>
          <a:xfrm>
            <a:off x="571500" y="97155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255" name="Google Shape;255;p11"/>
          <p:cNvGraphicFramePr/>
          <p:nvPr/>
        </p:nvGraphicFramePr>
        <p:xfrm>
          <a:off x="571500" y="5070788"/>
          <a:ext cx="3000000" cy="3000000"/>
        </p:xfrm>
        <a:graphic>
          <a:graphicData uri="http://schemas.openxmlformats.org/drawingml/2006/table">
            <a:tbl>
              <a:tblPr>
                <a:noFill/>
                <a:tableStyleId>{AC672503-6DCF-474E-8948-56FF849C19EB}</a:tableStyleId>
              </a:tblPr>
              <a:tblGrid>
                <a:gridCol w="1655850"/>
                <a:gridCol w="1103850"/>
                <a:gridCol w="1103850"/>
                <a:gridCol w="7185450"/>
              </a:tblGrid>
              <a:tr h="26017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6 KPI</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Incentive</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Port tariff are published for all users per equal conditions with no incentives </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3275">
                <a:tc>
                  <a:txBody>
                    <a:bodyPr/>
                    <a:lstStyle/>
                    <a:p>
                      <a:pPr indent="0" lvl="0" marL="0" marR="0" rtl="0" algn="ctr">
                        <a:lnSpc>
                          <a:spcPct val="100000"/>
                        </a:lnSpc>
                        <a:spcBef>
                          <a:spcPts val="0"/>
                        </a:spcBef>
                        <a:spcAft>
                          <a:spcPts val="0"/>
                        </a:spcAft>
                        <a:buClr>
                          <a:srgbClr val="000000"/>
                        </a:buClr>
                        <a:buSzPts val="1300"/>
                        <a:buFont typeface="Arial"/>
                        <a:buNone/>
                      </a:pPr>
                      <a:r>
                        <a:rPr i="0" lang="en-US" sz="1300" u="none" cap="none" strike="noStrike">
                          <a:solidFill>
                            <a:srgbClr val="333333"/>
                          </a:solidFill>
                          <a:latin typeface="Roboto"/>
                          <a:ea typeface="Roboto"/>
                          <a:cs typeface="Roboto"/>
                          <a:sym typeface="Roboto"/>
                        </a:rPr>
                        <a:t>Empty Storage</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No rate reduction for CRCAL and CRMOB port terminals</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Rate Reduction</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No rate reduction for CRCAL and CRMOB port terminals</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256" name="Google Shape;256;p11"/>
          <p:cNvGraphicFramePr/>
          <p:nvPr/>
        </p:nvGraphicFramePr>
        <p:xfrm>
          <a:off x="571500" y="1295400"/>
          <a:ext cx="3000000" cy="3000000"/>
        </p:xfrm>
        <a:graphic>
          <a:graphicData uri="http://schemas.openxmlformats.org/drawingml/2006/table">
            <a:tbl>
              <a:tblPr>
                <a:noFill/>
                <a:tableStyleId>{AC672503-6DCF-474E-8948-56FF849C19EB}</a:tableStyleId>
              </a:tblPr>
              <a:tblGrid>
                <a:gridCol w="1595625"/>
                <a:gridCol w="1164075"/>
                <a:gridCol w="1103850"/>
                <a:gridCol w="7185450"/>
              </a:tblGrid>
              <a:tr h="18592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FFFFFF"/>
                          </a:solidFill>
                          <a:latin typeface="Roboto"/>
                          <a:ea typeface="Roboto"/>
                          <a:cs typeface="Roboto"/>
                          <a:sym typeface="Roboto"/>
                        </a:rPr>
                        <a:t>2025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6 KPI</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56652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BOA CRCAL</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On Window 100%</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On Window 100%</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Both ports will attend container vessels as per BW agreement. In CRCAL port there’s the possibility to arrive off window (extra caller) requesting to port operator the same in advance</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50450">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BOA CRMO</a:t>
                      </a:r>
                      <a:endParaRPr/>
                    </a:p>
                    <a:p>
                      <a:pPr indent="0" lvl="0" marL="0" marR="0" rtl="0" algn="ctr">
                        <a:lnSpc>
                          <a:spcPct val="100000"/>
                        </a:lnSpc>
                        <a:spcBef>
                          <a:spcPts val="0"/>
                        </a:spcBef>
                        <a:spcAft>
                          <a:spcPts val="0"/>
                        </a:spcAft>
                        <a:buClr>
                          <a:srgbClr val="000000"/>
                        </a:buClr>
                        <a:buSzPts val="1000"/>
                        <a:buFont typeface="Arial"/>
                        <a:buNone/>
                      </a:pPr>
                      <a:r>
                        <a:t/>
                      </a:r>
                      <a:endParaRPr b="0" i="0" sz="1300" u="none" cap="none" strike="noStrike">
                        <a:solidFill>
                          <a:srgbClr val="333333"/>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Port Stay CRCAL</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On Window 100%</a:t>
                      </a:r>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24 hrs</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On Window 100%</a:t>
                      </a:r>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24 hrs</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a:t>
                      </a:r>
                      <a:endParaRPr/>
                    </a:p>
                    <a:p>
                      <a:pPr indent="0" lvl="0" marL="0" marR="0" rtl="0" algn="l">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If LAE improves the current vessel figures, we expect to request increased port operational capacity.</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1361900">
                <a:tc>
                  <a:txBody>
                    <a:bodyPr/>
                    <a:lstStyle/>
                    <a:p>
                      <a:pPr indent="0" lvl="0" marL="0" marR="0" rtl="0" algn="ctr">
                        <a:lnSpc>
                          <a:spcPct val="100000"/>
                        </a:lnSpc>
                        <a:spcBef>
                          <a:spcPts val="0"/>
                        </a:spcBef>
                        <a:spcAft>
                          <a:spcPts val="0"/>
                        </a:spcAft>
                        <a:buClr>
                          <a:srgbClr val="000000"/>
                        </a:buClr>
                        <a:buSzPts val="1000"/>
                        <a:buFont typeface="Arial"/>
                        <a:buNone/>
                      </a:pPr>
                      <a:r>
                        <a:rPr b="0" lang="en-US" sz="1300" u="none" cap="none" strike="noStrike">
                          <a:latin typeface="Roboto"/>
                          <a:ea typeface="Roboto"/>
                          <a:cs typeface="Roboto"/>
                          <a:sym typeface="Roboto"/>
                        </a:rPr>
                        <a:t>Port Stay CRMOB                             </a:t>
                      </a:r>
                      <a:endParaRPr/>
                    </a:p>
                    <a:p>
                      <a:pPr indent="0" lvl="0" marL="0" marR="0" rtl="0" algn="ctr">
                        <a:lnSpc>
                          <a:spcPct val="100000"/>
                        </a:lnSpc>
                        <a:spcBef>
                          <a:spcPts val="0"/>
                        </a:spcBef>
                        <a:spcAft>
                          <a:spcPts val="0"/>
                        </a:spcAft>
                        <a:buClr>
                          <a:srgbClr val="000000"/>
                        </a:buClr>
                        <a:buSzPts val="1000"/>
                        <a:buFont typeface="Arial"/>
                        <a:buNone/>
                      </a:pPr>
                      <a:r>
                        <a:t/>
                      </a:r>
                      <a:endParaRPr b="0"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0" lang="en-US" sz="1300" u="none" cap="none" strike="noStrike">
                          <a:latin typeface="Roboto"/>
                          <a:ea typeface="Roboto"/>
                          <a:cs typeface="Roboto"/>
                          <a:sym typeface="Roboto"/>
                        </a:rPr>
                        <a:t>Productivity (CRCAL)</a:t>
                      </a:r>
                      <a:endParaRPr/>
                    </a:p>
                    <a:p>
                      <a:pPr indent="0" lvl="0" marL="0" marR="0" rtl="0" algn="ctr">
                        <a:lnSpc>
                          <a:spcPct val="100000"/>
                        </a:lnSpc>
                        <a:spcBef>
                          <a:spcPts val="0"/>
                        </a:spcBef>
                        <a:spcAft>
                          <a:spcPts val="0"/>
                        </a:spcAft>
                        <a:buClr>
                          <a:srgbClr val="000000"/>
                        </a:buClr>
                        <a:buSzPts val="1000"/>
                        <a:buFont typeface="Arial"/>
                        <a:buNone/>
                      </a:pPr>
                      <a:r>
                        <a:t/>
                      </a:r>
                      <a:endParaRPr b="0"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0" lang="en-US" sz="1300" u="none" cap="none" strike="noStrike">
                          <a:latin typeface="Roboto"/>
                          <a:ea typeface="Roboto"/>
                          <a:cs typeface="Roboto"/>
                          <a:sym typeface="Roboto"/>
                        </a:rPr>
                        <a:t>Productivity (CRMOB)                         </a:t>
                      </a:r>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13 hrs                  </a:t>
                      </a:r>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35</a:t>
                      </a:r>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70</a:t>
                      </a:r>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13 hrs</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35</a:t>
                      </a:r>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70</a:t>
                      </a:r>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As per actual infrastructure will remain the same.</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image.png" id="261" name="Google Shape;261;p1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62" name="Google Shape;262;p12"/>
          <p:cNvSpPr txBox="1"/>
          <p:nvPr/>
        </p:nvSpPr>
        <p:spPr>
          <a:xfrm>
            <a:off x="295275" y="1796355"/>
            <a:ext cx="11601450" cy="83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FFFFFF"/>
                </a:solidFill>
                <a:latin typeface="Montserrat"/>
                <a:ea typeface="Montserrat"/>
                <a:cs typeface="Montserrat"/>
                <a:sym typeface="Montserrat"/>
              </a:rPr>
              <a:t>2026 Strategy</a:t>
            </a:r>
            <a:endParaRPr b="0" i="0" sz="1400" u="none" cap="none" strike="noStrike">
              <a:solidFill>
                <a:srgbClr val="000000"/>
              </a:solidFill>
              <a:latin typeface="Arial"/>
              <a:ea typeface="Arial"/>
              <a:cs typeface="Arial"/>
              <a:sym typeface="Arial"/>
            </a:endParaRPr>
          </a:p>
        </p:txBody>
      </p:sp>
      <p:sp>
        <p:nvSpPr>
          <p:cNvPr id="263" name="Google Shape;263;p12"/>
          <p:cNvSpPr txBox="1"/>
          <p:nvPr/>
        </p:nvSpPr>
        <p:spPr>
          <a:xfrm>
            <a:off x="571500" y="3091755"/>
            <a:ext cx="11049000" cy="426690"/>
          </a:xfrm>
          <a:prstGeom prst="rect">
            <a:avLst/>
          </a:prstGeom>
          <a:noFill/>
          <a:ln>
            <a:noFill/>
          </a:ln>
        </p:spPr>
        <p:txBody>
          <a:bodyPr anchorCtr="0" anchor="t" bIns="0" lIns="0" spcFirstLastPara="1" rIns="0" wrap="square" tIns="0">
            <a:spAutoFit/>
          </a:bodyPr>
          <a:lstStyle/>
          <a:p>
            <a:pPr indent="0" lvl="0" marL="0" marR="0" rtl="0" algn="ctr">
              <a:lnSpc>
                <a:spcPct val="159952"/>
              </a:lnSpc>
              <a:spcBef>
                <a:spcPts val="0"/>
              </a:spcBef>
              <a:spcAft>
                <a:spcPts val="0"/>
              </a:spcAft>
              <a:buClr>
                <a:srgbClr val="000000"/>
              </a:buClr>
              <a:buSzPts val="2100"/>
              <a:buFont typeface="Arial"/>
              <a:buNone/>
            </a:pPr>
            <a:r>
              <a:rPr b="0" i="0" lang="en-US" sz="2100" u="none" cap="none" strike="noStrike">
                <a:solidFill>
                  <a:srgbClr val="86EFAC"/>
                </a:solidFill>
                <a:latin typeface="Roboto Light"/>
                <a:ea typeface="Roboto Light"/>
                <a:cs typeface="Roboto Light"/>
                <a:sym typeface="Roboto Light"/>
              </a:rPr>
              <a:t>How to Achieve KPI Goals</a:t>
            </a:r>
            <a:endParaRPr b="0" i="0" sz="1400" u="none" cap="none" strike="noStrike">
              <a:solidFill>
                <a:srgbClr val="000000"/>
              </a:solidFill>
              <a:latin typeface="Arial"/>
              <a:ea typeface="Arial"/>
              <a:cs typeface="Arial"/>
              <a:sym typeface="Arial"/>
            </a:endParaRPr>
          </a:p>
        </p:txBody>
      </p:sp>
      <p:pic>
        <p:nvPicPr>
          <p:cNvPr descr="image.png" id="264" name="Google Shape;264;p12"/>
          <p:cNvPicPr preferRelativeResize="0"/>
          <p:nvPr/>
        </p:nvPicPr>
        <p:blipFill rotWithShape="1">
          <a:blip r:embed="rId4">
            <a:alphaModFix/>
          </a:blip>
          <a:srcRect b="0" l="0" r="0" t="0"/>
          <a:stretch/>
        </p:blipFill>
        <p:spPr>
          <a:xfrm>
            <a:off x="5762625" y="4204245"/>
            <a:ext cx="666750" cy="762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image.png" id="269" name="Google Shape;269;p1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270" name="Google Shape;270;p13"/>
          <p:cNvPicPr preferRelativeResize="0"/>
          <p:nvPr/>
        </p:nvPicPr>
        <p:blipFill rotWithShape="1">
          <a:blip r:embed="rId4">
            <a:alphaModFix/>
          </a:blip>
          <a:srcRect b="0" l="0" r="0" t="0"/>
          <a:stretch/>
        </p:blipFill>
        <p:spPr>
          <a:xfrm>
            <a:off x="8054875" y="2495698"/>
            <a:ext cx="3675398" cy="361950"/>
          </a:xfrm>
          <a:prstGeom prst="rect">
            <a:avLst/>
          </a:prstGeom>
          <a:noFill/>
          <a:ln>
            <a:noFill/>
          </a:ln>
        </p:spPr>
      </p:pic>
      <p:graphicFrame>
        <p:nvGraphicFramePr>
          <p:cNvPr id="271" name="Google Shape;271;p13"/>
          <p:cNvGraphicFramePr/>
          <p:nvPr/>
        </p:nvGraphicFramePr>
        <p:xfrm>
          <a:off x="8054875" y="3000523"/>
          <a:ext cx="3000000" cy="3000000"/>
        </p:xfrm>
        <a:graphic>
          <a:graphicData uri="http://schemas.openxmlformats.org/drawingml/2006/table">
            <a:tbl>
              <a:tblPr>
                <a:noFill/>
                <a:tableStyleId>{AC672503-6DCF-474E-8948-56FF849C19EB}</a:tableStyleId>
              </a:tblPr>
              <a:tblGrid>
                <a:gridCol w="2488675"/>
                <a:gridCol w="1186725"/>
              </a:tblGrid>
              <a:tr h="45332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SemiBold"/>
                          <a:ea typeface="Roboto SemiBold"/>
                          <a:cs typeface="Roboto SemiBold"/>
                          <a:sym typeface="Roboto SemiBold"/>
                        </a:rPr>
                        <a:t>Trade</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SemiBold"/>
                          <a:ea typeface="Roboto SemiBold"/>
                          <a:cs typeface="Roboto SemiBold"/>
                          <a:sym typeface="Roboto SemiBold"/>
                        </a:rPr>
                        <a:t>Target (Year)</a:t>
                      </a:r>
                      <a:endParaRPr sz="12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53325">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CR+NI – CARB+WCCA (CB)</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605</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pic>
        <p:nvPicPr>
          <p:cNvPr descr="image.png" id="272" name="Google Shape;272;p13"/>
          <p:cNvPicPr preferRelativeResize="0"/>
          <p:nvPr/>
        </p:nvPicPr>
        <p:blipFill rotWithShape="1">
          <a:blip r:embed="rId5">
            <a:alphaModFix/>
          </a:blip>
          <a:srcRect b="0" l="0" r="0" t="0"/>
          <a:stretch/>
        </p:blipFill>
        <p:spPr>
          <a:xfrm>
            <a:off x="461727" y="2495698"/>
            <a:ext cx="3684923" cy="361950"/>
          </a:xfrm>
          <a:prstGeom prst="rect">
            <a:avLst/>
          </a:prstGeom>
          <a:noFill/>
          <a:ln>
            <a:noFill/>
          </a:ln>
        </p:spPr>
      </p:pic>
      <p:graphicFrame>
        <p:nvGraphicFramePr>
          <p:cNvPr id="273" name="Google Shape;273;p13"/>
          <p:cNvGraphicFramePr/>
          <p:nvPr/>
        </p:nvGraphicFramePr>
        <p:xfrm>
          <a:off x="461727" y="3000523"/>
          <a:ext cx="3000000" cy="3000000"/>
        </p:xfrm>
        <a:graphic>
          <a:graphicData uri="http://schemas.openxmlformats.org/drawingml/2006/table">
            <a:tbl>
              <a:tblPr>
                <a:noFill/>
                <a:tableStyleId>{AC672503-6DCF-474E-8948-56FF849C19EB}</a:tableStyleId>
              </a:tblPr>
              <a:tblGrid>
                <a:gridCol w="2484300"/>
                <a:gridCol w="1200625"/>
              </a:tblGrid>
              <a:tr h="45332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SemiBold"/>
                          <a:ea typeface="Roboto SemiBold"/>
                          <a:cs typeface="Roboto SemiBold"/>
                          <a:sym typeface="Roboto SemiBold"/>
                        </a:rPr>
                        <a:t>Trade</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SemiBold"/>
                          <a:ea typeface="Roboto SemiBold"/>
                          <a:cs typeface="Roboto SemiBold"/>
                          <a:sym typeface="Roboto SemiBold"/>
                        </a:rPr>
                        <a:t>Target (Year)</a:t>
                      </a:r>
                      <a:endParaRPr sz="12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53325">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F.E. – CR (C)</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743</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3325">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F.E. – CR+NI (Q)</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4,371</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pic>
        <p:nvPicPr>
          <p:cNvPr descr="image.png" id="274" name="Google Shape;274;p13"/>
          <p:cNvPicPr preferRelativeResize="0"/>
          <p:nvPr/>
        </p:nvPicPr>
        <p:blipFill rotWithShape="1">
          <a:blip r:embed="rId6">
            <a:alphaModFix/>
          </a:blip>
          <a:srcRect b="0" l="0" r="0" t="0"/>
          <a:stretch/>
        </p:blipFill>
        <p:spPr>
          <a:xfrm>
            <a:off x="4327475" y="2495698"/>
            <a:ext cx="3556099" cy="361950"/>
          </a:xfrm>
          <a:prstGeom prst="rect">
            <a:avLst/>
          </a:prstGeom>
          <a:noFill/>
          <a:ln>
            <a:noFill/>
          </a:ln>
        </p:spPr>
      </p:pic>
      <p:graphicFrame>
        <p:nvGraphicFramePr>
          <p:cNvPr id="275" name="Google Shape;275;p13"/>
          <p:cNvGraphicFramePr/>
          <p:nvPr/>
        </p:nvGraphicFramePr>
        <p:xfrm>
          <a:off x="4327475" y="3000523"/>
          <a:ext cx="3000000" cy="3000000"/>
        </p:xfrm>
        <a:graphic>
          <a:graphicData uri="http://schemas.openxmlformats.org/drawingml/2006/table">
            <a:tbl>
              <a:tblPr>
                <a:noFill/>
                <a:tableStyleId>{AC672503-6DCF-474E-8948-56FF849C19EB}</a:tableStyleId>
              </a:tblPr>
              <a:tblGrid>
                <a:gridCol w="2180925"/>
                <a:gridCol w="1365650"/>
              </a:tblGrid>
              <a:tr h="45332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SemiBold"/>
                          <a:ea typeface="Roboto SemiBold"/>
                          <a:cs typeface="Roboto SemiBold"/>
                          <a:sym typeface="Roboto SemiBold"/>
                        </a:rPr>
                        <a:t>Trade</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SemiBold"/>
                          <a:ea typeface="Roboto SemiBold"/>
                          <a:cs typeface="Roboto SemiBold"/>
                          <a:sym typeface="Roboto SemiBold"/>
                        </a:rPr>
                        <a:t>Target (Year)</a:t>
                      </a:r>
                      <a:endParaRPr sz="12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53325">
                <a:tc>
                  <a:txBody>
                    <a:bodyPr/>
                    <a:lstStyle/>
                    <a:p>
                      <a:pPr indent="0" lvl="0" marL="0" marR="0" rtl="0" algn="l">
                        <a:lnSpc>
                          <a:spcPct val="100000"/>
                        </a:lnSpc>
                        <a:spcBef>
                          <a:spcPts val="0"/>
                        </a:spcBef>
                        <a:spcAft>
                          <a:spcPts val="0"/>
                        </a:spcAft>
                        <a:buClr>
                          <a:srgbClr val="000000"/>
                        </a:buClr>
                        <a:buSzPts val="1350"/>
                        <a:buFont typeface="Arial"/>
                        <a:buNone/>
                      </a:pPr>
                      <a:r>
                        <a:rPr lang="en-US" sz="1350" u="none" cap="none" strike="noStrike">
                          <a:solidFill>
                            <a:srgbClr val="333333"/>
                          </a:solidFill>
                          <a:latin typeface="Roboto"/>
                          <a:ea typeface="Roboto"/>
                          <a:cs typeface="Roboto"/>
                          <a:sym typeface="Roboto"/>
                        </a:rPr>
                        <a:t>CR</a:t>
                      </a:r>
                      <a:r>
                        <a:rPr b="0" i="0" lang="en-US" sz="1350" u="none" cap="none" strike="noStrike">
                          <a:solidFill>
                            <a:srgbClr val="333333"/>
                          </a:solidFill>
                          <a:latin typeface="Roboto"/>
                          <a:ea typeface="Roboto"/>
                          <a:cs typeface="Roboto"/>
                          <a:sym typeface="Roboto"/>
                        </a:rPr>
                        <a:t> – </a:t>
                      </a:r>
                      <a:r>
                        <a:rPr lang="en-US" sz="1350" u="none" cap="none" strike="noStrike">
                          <a:solidFill>
                            <a:srgbClr val="333333"/>
                          </a:solidFill>
                          <a:latin typeface="Roboto"/>
                          <a:ea typeface="Roboto"/>
                          <a:cs typeface="Roboto"/>
                          <a:sym typeface="Roboto"/>
                        </a:rPr>
                        <a:t>CARI</a:t>
                      </a:r>
                      <a:r>
                        <a:rPr b="0" i="0" lang="en-US" sz="1350" u="none" cap="none" strike="noStrike">
                          <a:solidFill>
                            <a:srgbClr val="333333"/>
                          </a:solidFill>
                          <a:latin typeface="Roboto"/>
                          <a:ea typeface="Roboto"/>
                          <a:cs typeface="Roboto"/>
                          <a:sym typeface="Roboto"/>
                        </a:rPr>
                        <a:t> (</a:t>
                      </a:r>
                      <a:r>
                        <a:rPr lang="en-US" sz="1350" u="none" cap="none" strike="noStrike">
                          <a:solidFill>
                            <a:srgbClr val="333333"/>
                          </a:solidFill>
                          <a:latin typeface="Roboto"/>
                          <a:ea typeface="Roboto"/>
                          <a:cs typeface="Roboto"/>
                          <a:sym typeface="Roboto"/>
                        </a:rPr>
                        <a:t>CC</a:t>
                      </a:r>
                      <a:r>
                        <a:rPr b="0" i="0" lang="en-US" sz="1350" u="none" cap="none" strike="noStrike">
                          <a:solidFill>
                            <a:srgbClr val="333333"/>
                          </a:solidFill>
                          <a:latin typeface="Roboto"/>
                          <a:ea typeface="Roboto"/>
                          <a:cs typeface="Roboto"/>
                          <a:sym typeface="Roboto"/>
                        </a:rPr>
                        <a:t>)</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1,248</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3325">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CR – USEC (610)</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312</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sp>
        <p:nvSpPr>
          <p:cNvPr id="276" name="Google Shape;276;p13"/>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HOW TO ACHIEVE 2026 OWN SQ?</a:t>
            </a:r>
            <a:endParaRPr/>
          </a:p>
        </p:txBody>
      </p:sp>
      <p:sp>
        <p:nvSpPr>
          <p:cNvPr id="277" name="Google Shape;277;p13"/>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descr="image.png" id="282" name="Google Shape;282;p14"/>
          <p:cNvPicPr preferRelativeResize="0"/>
          <p:nvPr/>
        </p:nvPicPr>
        <p:blipFill rotWithShape="1">
          <a:blip r:embed="rId3">
            <a:alphaModFix/>
          </a:blip>
          <a:srcRect b="0" l="0" r="0" t="0"/>
          <a:stretch/>
        </p:blipFill>
        <p:spPr>
          <a:xfrm>
            <a:off x="0" y="-82296"/>
            <a:ext cx="12192000" cy="6858000"/>
          </a:xfrm>
          <a:prstGeom prst="rect">
            <a:avLst/>
          </a:prstGeom>
          <a:noFill/>
          <a:ln>
            <a:noFill/>
          </a:ln>
        </p:spPr>
      </p:pic>
      <p:sp>
        <p:nvSpPr>
          <p:cNvPr id="283" name="Google Shape;283;p14"/>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2026 ACTION PLAN</a:t>
            </a:r>
            <a:endParaRPr/>
          </a:p>
        </p:txBody>
      </p:sp>
      <p:sp>
        <p:nvSpPr>
          <p:cNvPr id="284" name="Google Shape;284;p14"/>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5" name="Google Shape;285;p14"/>
          <p:cNvSpPr/>
          <p:nvPr/>
        </p:nvSpPr>
        <p:spPr>
          <a:xfrm>
            <a:off x="167730" y="1014528"/>
            <a:ext cx="3197261"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000" u="none" cap="none" strike="noStrike">
                <a:solidFill>
                  <a:schemeClr val="accent3"/>
                </a:solidFill>
                <a:latin typeface="Arial"/>
                <a:ea typeface="Arial"/>
                <a:cs typeface="Arial"/>
                <a:sym typeface="Arial"/>
              </a:rPr>
              <a:t>C Trade</a:t>
            </a:r>
            <a:endParaRPr/>
          </a:p>
        </p:txBody>
      </p:sp>
      <p:sp>
        <p:nvSpPr>
          <p:cNvPr id="286" name="Google Shape;286;p14"/>
          <p:cNvSpPr txBox="1"/>
          <p:nvPr/>
        </p:nvSpPr>
        <p:spPr>
          <a:xfrm>
            <a:off x="4434602" y="1280193"/>
            <a:ext cx="7306056" cy="267765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Moín Port is strategically positioned to significantly increase Costa Rica’s import volumes from the Far East. The infrastructure, location, and market demand clearly support immediate expansion.</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Allocation increase and improve transit times are the two critical growth levers to aggressively develop the C trade and capture additional market share.</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We have proactively provided TPE PJD with all the information to launch a direct feeder service to connect with Moín Port to develop volume growth.</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A strong, targeted commercial campaign will be executed to aggressively promote the Moín Port service and maximize market share.</a:t>
            </a:r>
            <a:endParaRPr/>
          </a:p>
        </p:txBody>
      </p:sp>
      <p:sp>
        <p:nvSpPr>
          <p:cNvPr id="287" name="Google Shape;287;p14"/>
          <p:cNvSpPr/>
          <p:nvPr/>
        </p:nvSpPr>
        <p:spPr>
          <a:xfrm>
            <a:off x="582428" y="4092226"/>
            <a:ext cx="2605200"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000" u="none" cap="none" strike="noStrike">
                <a:solidFill>
                  <a:srgbClr val="E36C09"/>
                </a:solidFill>
                <a:latin typeface="Arial"/>
                <a:ea typeface="Arial"/>
                <a:cs typeface="Arial"/>
                <a:sym typeface="Arial"/>
              </a:rPr>
              <a:t>Q Trade</a:t>
            </a:r>
            <a:endParaRPr/>
          </a:p>
        </p:txBody>
      </p:sp>
      <p:sp>
        <p:nvSpPr>
          <p:cNvPr id="288" name="Google Shape;288;p14"/>
          <p:cNvSpPr txBox="1"/>
          <p:nvPr/>
        </p:nvSpPr>
        <p:spPr>
          <a:xfrm>
            <a:off x="4434602" y="4243392"/>
            <a:ext cx="7563742" cy="2246769"/>
          </a:xfrm>
          <a:prstGeom prst="rect">
            <a:avLst/>
          </a:prstGeom>
          <a:noFill/>
          <a:ln>
            <a:noFill/>
          </a:ln>
        </p:spPr>
        <p:txBody>
          <a:bodyPr anchorCtr="0" anchor="t" bIns="45700" lIns="91425" spcFirstLastPara="1" rIns="91425" wrap="square" tIns="45700">
            <a:spAutoFit/>
          </a:bodyPr>
          <a:lstStyle/>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Increase the level of communication with POLs to secure booking confirmations on time.</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Promote a systematic sales lead sharing process between POL and POD offices.</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Request ELA office to proactively secure transit time by allocating additional feeder space in advance, ahead of transshipment port congestion.</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Secure long-term volume commitments to maximize cargo volume. </a:t>
            </a:r>
            <a:endParaRPr b="0" i="0" sz="1400" u="none" cap="none" strike="noStrike">
              <a:solidFill>
                <a:srgbClr val="000000"/>
              </a:solidFill>
              <a:latin typeface="Arial"/>
              <a:ea typeface="Arial"/>
              <a:cs typeface="Arial"/>
              <a:sym typeface="Arial"/>
            </a:endParaRPr>
          </a:p>
        </p:txBody>
      </p:sp>
      <p:pic>
        <p:nvPicPr>
          <p:cNvPr descr="Un grupo de personas en un barco en el agua&#10;&#10;El contenido generado por IA puede ser incorrecto." id="289" name="Google Shape;289;p14"/>
          <p:cNvPicPr preferRelativeResize="0"/>
          <p:nvPr/>
        </p:nvPicPr>
        <p:blipFill rotWithShape="1">
          <a:blip r:embed="rId4">
            <a:alphaModFix/>
          </a:blip>
          <a:srcRect b="0" l="0" r="0" t="0"/>
          <a:stretch/>
        </p:blipFill>
        <p:spPr>
          <a:xfrm>
            <a:off x="743873" y="2000202"/>
            <a:ext cx="2971429" cy="1957647"/>
          </a:xfrm>
          <a:prstGeom prst="rect">
            <a:avLst/>
          </a:prstGeom>
          <a:noFill/>
          <a:ln>
            <a:noFill/>
          </a:ln>
          <a:effectLst>
            <a:outerShdw blurRad="292100" rotWithShape="0" algn="tl" dir="2700000" dist="139700">
              <a:srgbClr val="333333">
                <a:alpha val="65098"/>
              </a:srgbClr>
            </a:outerShdw>
          </a:effectLst>
        </p:spPr>
      </p:pic>
      <p:cxnSp>
        <p:nvCxnSpPr>
          <p:cNvPr id="290" name="Google Shape;290;p14"/>
          <p:cNvCxnSpPr/>
          <p:nvPr/>
        </p:nvCxnSpPr>
        <p:spPr>
          <a:xfrm flipH="1" rot="10800000">
            <a:off x="652545" y="4092226"/>
            <a:ext cx="10957027" cy="37519"/>
          </a:xfrm>
          <a:prstGeom prst="straightConnector1">
            <a:avLst/>
          </a:prstGeom>
          <a:noFill/>
          <a:ln cap="flat" cmpd="sng" w="9525">
            <a:solidFill>
              <a:srgbClr val="4A7DBA"/>
            </a:solidFill>
            <a:prstDash val="solid"/>
            <a:round/>
            <a:headEnd len="sm" w="sm" type="none"/>
            <a:tailEnd len="sm" w="sm" type="none"/>
          </a:ln>
        </p:spPr>
      </p:cxnSp>
      <p:sp>
        <p:nvSpPr>
          <p:cNvPr id="291" name="Google Shape;291;p14"/>
          <p:cNvSpPr txBox="1"/>
          <p:nvPr/>
        </p:nvSpPr>
        <p:spPr>
          <a:xfrm>
            <a:off x="743874" y="1674327"/>
            <a:ext cx="21823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Far East – Moín port</a:t>
            </a:r>
            <a:endParaRPr/>
          </a:p>
        </p:txBody>
      </p:sp>
      <p:pic>
        <p:nvPicPr>
          <p:cNvPr descr="Un grupo de personas en un barco en el mar&#10;&#10;El contenido generado por IA puede ser incorrecto." id="292" name="Google Shape;292;p14"/>
          <p:cNvPicPr preferRelativeResize="0"/>
          <p:nvPr/>
        </p:nvPicPr>
        <p:blipFill rotWithShape="1">
          <a:blip r:embed="rId5">
            <a:alphaModFix/>
          </a:blip>
          <a:srcRect b="0" l="0" r="0" t="0"/>
          <a:stretch/>
        </p:blipFill>
        <p:spPr>
          <a:xfrm>
            <a:off x="899299" y="5167146"/>
            <a:ext cx="2288329" cy="1486852"/>
          </a:xfrm>
          <a:prstGeom prst="rect">
            <a:avLst/>
          </a:prstGeom>
          <a:noFill/>
          <a:ln>
            <a:noFill/>
          </a:ln>
          <a:effectLst>
            <a:outerShdw blurRad="292100" rotWithShape="0" algn="tl" dir="2700000" dist="139700">
              <a:srgbClr val="333333">
                <a:alpha val="65098"/>
              </a:srgbClr>
            </a:outerShdw>
          </a:effectLst>
        </p:spPr>
      </p:pic>
      <p:sp>
        <p:nvSpPr>
          <p:cNvPr id="293" name="Google Shape;293;p14"/>
          <p:cNvSpPr txBox="1"/>
          <p:nvPr/>
        </p:nvSpPr>
        <p:spPr>
          <a:xfrm>
            <a:off x="793844" y="4804779"/>
            <a:ext cx="21823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Far East – Caldera port</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image.png" id="298" name="Google Shape;298;p15"/>
          <p:cNvPicPr preferRelativeResize="0"/>
          <p:nvPr/>
        </p:nvPicPr>
        <p:blipFill rotWithShape="1">
          <a:blip r:embed="rId3">
            <a:alphaModFix/>
          </a:blip>
          <a:srcRect b="0" l="0" r="0" t="0"/>
          <a:stretch/>
        </p:blipFill>
        <p:spPr>
          <a:xfrm>
            <a:off x="-19050" y="0"/>
            <a:ext cx="12192000" cy="6858000"/>
          </a:xfrm>
          <a:prstGeom prst="rect">
            <a:avLst/>
          </a:prstGeom>
          <a:noFill/>
          <a:ln>
            <a:noFill/>
          </a:ln>
        </p:spPr>
      </p:pic>
      <p:sp>
        <p:nvSpPr>
          <p:cNvPr id="299" name="Google Shape;299;p15"/>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2026 ACTION PLAN</a:t>
            </a:r>
            <a:endParaRPr/>
          </a:p>
        </p:txBody>
      </p:sp>
      <p:sp>
        <p:nvSpPr>
          <p:cNvPr id="300" name="Google Shape;300;p15"/>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1" name="Google Shape;301;p15"/>
          <p:cNvSpPr/>
          <p:nvPr/>
        </p:nvSpPr>
        <p:spPr>
          <a:xfrm>
            <a:off x="319247" y="1527601"/>
            <a:ext cx="3033203"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000" u="none" cap="none" strike="noStrike">
                <a:solidFill>
                  <a:srgbClr val="BFBFBF"/>
                </a:solidFill>
                <a:latin typeface="Arial"/>
                <a:ea typeface="Arial"/>
                <a:cs typeface="Arial"/>
                <a:sym typeface="Arial"/>
              </a:rPr>
              <a:t>CC Trade</a:t>
            </a:r>
            <a:endParaRPr/>
          </a:p>
        </p:txBody>
      </p:sp>
      <p:sp>
        <p:nvSpPr>
          <p:cNvPr id="302" name="Google Shape;302;p15"/>
          <p:cNvSpPr txBox="1"/>
          <p:nvPr/>
        </p:nvSpPr>
        <p:spPr>
          <a:xfrm>
            <a:off x="717308" y="2315199"/>
            <a:ext cx="21823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Moín port - Caribbean</a:t>
            </a:r>
            <a:endParaRPr/>
          </a:p>
        </p:txBody>
      </p:sp>
      <p:sp>
        <p:nvSpPr>
          <p:cNvPr id="303" name="Google Shape;303;p15"/>
          <p:cNvSpPr/>
          <p:nvPr/>
        </p:nvSpPr>
        <p:spPr>
          <a:xfrm>
            <a:off x="221359" y="2784943"/>
            <a:ext cx="3174266"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000" u="none" cap="none" strike="noStrike">
                <a:solidFill>
                  <a:srgbClr val="BFBFBF"/>
                </a:solidFill>
                <a:latin typeface="Arial"/>
                <a:ea typeface="Arial"/>
                <a:cs typeface="Arial"/>
                <a:sym typeface="Arial"/>
              </a:rPr>
              <a:t>610 Trade</a:t>
            </a:r>
            <a:endParaRPr/>
          </a:p>
        </p:txBody>
      </p:sp>
      <p:sp>
        <p:nvSpPr>
          <p:cNvPr id="304" name="Google Shape;304;p15"/>
          <p:cNvSpPr txBox="1"/>
          <p:nvPr/>
        </p:nvSpPr>
        <p:spPr>
          <a:xfrm>
            <a:off x="634308" y="3604092"/>
            <a:ext cx="266090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Moín port – United States</a:t>
            </a:r>
            <a:endParaRPr/>
          </a:p>
        </p:txBody>
      </p:sp>
      <p:sp>
        <p:nvSpPr>
          <p:cNvPr id="305" name="Google Shape;305;p15"/>
          <p:cNvSpPr/>
          <p:nvPr/>
        </p:nvSpPr>
        <p:spPr>
          <a:xfrm>
            <a:off x="448158" y="4977032"/>
            <a:ext cx="3033203"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000" u="none" cap="none" strike="noStrike">
                <a:solidFill>
                  <a:srgbClr val="205867"/>
                </a:solidFill>
                <a:latin typeface="Arial"/>
                <a:ea typeface="Arial"/>
                <a:cs typeface="Arial"/>
                <a:sym typeface="Arial"/>
              </a:rPr>
              <a:t>CB Trade</a:t>
            </a:r>
            <a:endParaRPr/>
          </a:p>
        </p:txBody>
      </p:sp>
      <p:sp>
        <p:nvSpPr>
          <p:cNvPr id="306" name="Google Shape;306;p15"/>
          <p:cNvSpPr txBox="1"/>
          <p:nvPr/>
        </p:nvSpPr>
        <p:spPr>
          <a:xfrm>
            <a:off x="861168" y="5836594"/>
            <a:ext cx="266090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Mexico – Caldera port</a:t>
            </a:r>
            <a:endParaRPr/>
          </a:p>
        </p:txBody>
      </p:sp>
      <p:cxnSp>
        <p:nvCxnSpPr>
          <p:cNvPr id="307" name="Google Shape;307;p15"/>
          <p:cNvCxnSpPr/>
          <p:nvPr/>
        </p:nvCxnSpPr>
        <p:spPr>
          <a:xfrm>
            <a:off x="717308" y="4660167"/>
            <a:ext cx="10757383" cy="0"/>
          </a:xfrm>
          <a:prstGeom prst="straightConnector1">
            <a:avLst/>
          </a:prstGeom>
          <a:noFill/>
          <a:ln cap="flat" cmpd="sng" w="9525">
            <a:solidFill>
              <a:srgbClr val="00B050"/>
            </a:solidFill>
            <a:prstDash val="solid"/>
            <a:round/>
            <a:headEnd len="sm" w="sm" type="none"/>
            <a:tailEnd len="sm" w="sm" type="none"/>
          </a:ln>
        </p:spPr>
      </p:cxnSp>
      <p:sp>
        <p:nvSpPr>
          <p:cNvPr id="308" name="Google Shape;308;p15"/>
          <p:cNvSpPr txBox="1"/>
          <p:nvPr/>
        </p:nvSpPr>
        <p:spPr>
          <a:xfrm>
            <a:off x="4561456" y="1665647"/>
            <a:ext cx="6546076" cy="267765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Upgrading the feeder service is critical to improve CC + 610 trade growth. Our current allocation and transit times are far from competitive market standards.</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Evergreen lifting is below 1% for CC &amp; 610 trades:</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         A) </a:t>
            </a:r>
            <a:r>
              <a:rPr b="0" i="0" lang="en-US" sz="1400" u="none" cap="none" strike="noStrike">
                <a:solidFill>
                  <a:srgbClr val="000000"/>
                </a:solidFill>
                <a:latin typeface="Arial"/>
                <a:ea typeface="Arial"/>
                <a:cs typeface="Arial"/>
                <a:sym typeface="Arial"/>
              </a:rPr>
              <a:t>Our share for the CC trade in 2025 was 251 TEUs out of a total market     	volume of 13,000 TEUs.</a:t>
            </a:r>
            <a:endParaRPr b="0" i="0" sz="1400" u="none" cap="none" strike="noStrike">
              <a:solidFill>
                <a:schemeClr val="dk1"/>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         B) </a:t>
            </a:r>
            <a:r>
              <a:rPr b="0" i="0" lang="en-US" sz="1400" u="none" cap="none" strike="noStrike">
                <a:solidFill>
                  <a:srgbClr val="000000"/>
                </a:solidFill>
                <a:latin typeface="Arial"/>
                <a:ea typeface="Arial"/>
                <a:cs typeface="Arial"/>
                <a:sym typeface="Arial"/>
              </a:rPr>
              <a:t>Our share for the 610 trade in 2025 was 195 TEUs out of a total market 	volume of 34,000 TEUs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309" name="Google Shape;309;p15"/>
          <p:cNvSpPr txBox="1"/>
          <p:nvPr/>
        </p:nvSpPr>
        <p:spPr>
          <a:xfrm>
            <a:off x="4551720" y="4913575"/>
            <a:ext cx="6510159" cy="160043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Manzanillo, MX drives the majority of CB trade volume. Sustained liner support and year-round allocation stability are critical to unlocking further growth.</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We can boost our pipeline with accounts like Walmart, Mabe and Coca Cola; the main action plan must come from Evergreen by improving the LAE service.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descr="image.png" id="314" name="Google Shape;314;p16"/>
          <p:cNvPicPr preferRelativeResize="0"/>
          <p:nvPr/>
        </p:nvPicPr>
        <p:blipFill rotWithShape="1">
          <a:blip r:embed="rId3">
            <a:alphaModFix/>
          </a:blip>
          <a:srcRect b="0" l="0" r="0" t="0"/>
          <a:stretch/>
        </p:blipFill>
        <p:spPr>
          <a:xfrm>
            <a:off x="-19050" y="0"/>
            <a:ext cx="12192000" cy="6858000"/>
          </a:xfrm>
          <a:prstGeom prst="rect">
            <a:avLst/>
          </a:prstGeom>
          <a:noFill/>
          <a:ln>
            <a:noFill/>
          </a:ln>
        </p:spPr>
      </p:pic>
      <p:pic>
        <p:nvPicPr>
          <p:cNvPr id="315" name="Google Shape;315;p16"/>
          <p:cNvPicPr preferRelativeResize="0"/>
          <p:nvPr/>
        </p:nvPicPr>
        <p:blipFill rotWithShape="1">
          <a:blip r:embed="rId4">
            <a:alphaModFix/>
          </a:blip>
          <a:srcRect b="0" l="0" r="0" t="0"/>
          <a:stretch/>
        </p:blipFill>
        <p:spPr>
          <a:xfrm>
            <a:off x="5317128" y="2581275"/>
            <a:ext cx="6874872" cy="4276725"/>
          </a:xfrm>
          <a:prstGeom prst="rect">
            <a:avLst/>
          </a:prstGeom>
          <a:noFill/>
          <a:ln>
            <a:noFill/>
          </a:ln>
          <a:effectLst>
            <a:outerShdw blurRad="292100" rotWithShape="0" algn="tl" dir="2700000" dist="139700">
              <a:srgbClr val="333333">
                <a:alpha val="65098"/>
              </a:srgbClr>
            </a:outerShdw>
          </a:effectLst>
        </p:spPr>
      </p:pic>
      <p:sp>
        <p:nvSpPr>
          <p:cNvPr id="316" name="Google Shape;316;p16"/>
          <p:cNvSpPr/>
          <p:nvPr/>
        </p:nvSpPr>
        <p:spPr>
          <a:xfrm>
            <a:off x="276989" y="2063576"/>
            <a:ext cx="6162674" cy="4438650"/>
          </a:xfrm>
          <a:prstGeom prst="homePlate">
            <a:avLst>
              <a:gd fmla="val 50000" name="adj"/>
            </a:avLst>
          </a:prstGeom>
          <a:solidFill>
            <a:srgbClr val="DAEEF3"/>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7" name="Google Shape;317;p16"/>
          <p:cNvSpPr txBox="1"/>
          <p:nvPr/>
        </p:nvSpPr>
        <p:spPr>
          <a:xfrm>
            <a:off x="421277" y="1102578"/>
            <a:ext cx="11058525" cy="51398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b="1" i="0" sz="16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None/>
            </a:pPr>
            <a:r>
              <a:rPr b="1" i="0" lang="en-US" sz="1600" u="none" cap="none" strike="noStrike">
                <a:solidFill>
                  <a:srgbClr val="000000"/>
                </a:solidFill>
                <a:latin typeface="Open Sans"/>
                <a:ea typeface="Open Sans"/>
                <a:cs typeface="Open Sans"/>
                <a:sym typeface="Open Sans"/>
              </a:rPr>
              <a:t>The Moín port was built on an artificial island off the Caribbean coast of Costa Rica. </a:t>
            </a:r>
            <a:endParaRPr/>
          </a:p>
          <a:p>
            <a:pPr indent="0" lvl="0" marL="0" marR="0" rtl="0" algn="ctr">
              <a:lnSpc>
                <a:spcPct val="100000"/>
              </a:lnSpc>
              <a:spcBef>
                <a:spcPts val="0"/>
              </a:spcBef>
              <a:spcAft>
                <a:spcPts val="0"/>
              </a:spcAft>
              <a:buNone/>
            </a:pPr>
            <a:r>
              <a:rPr b="1" i="0" lang="en-US" sz="1600" u="none" cap="none" strike="noStrike">
                <a:solidFill>
                  <a:srgbClr val="000000"/>
                </a:solidFill>
                <a:latin typeface="Open Sans"/>
                <a:ea typeface="Open Sans"/>
                <a:cs typeface="Open Sans"/>
                <a:sym typeface="Open Sans"/>
              </a:rPr>
              <a:t>It’s operational since February 2019.</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Open Sans"/>
              <a:ea typeface="Open Sans"/>
              <a:cs typeface="Open Sans"/>
              <a:sym typeface="Open Sans"/>
            </a:endParaRPr>
          </a:p>
          <a:p>
            <a:pPr indent="0" lvl="0" marL="0" marR="0" rtl="0" algn="l">
              <a:lnSpc>
                <a:spcPct val="150000"/>
              </a:lnSpc>
              <a:spcBef>
                <a:spcPts val="0"/>
              </a:spcBef>
              <a:spcAft>
                <a:spcPts val="0"/>
              </a:spcAft>
              <a:buNone/>
            </a:pPr>
            <a:r>
              <a:rPr b="1" i="0" lang="en-US" sz="1400" u="none" cap="none" strike="noStrike">
                <a:solidFill>
                  <a:srgbClr val="000000"/>
                </a:solidFill>
                <a:latin typeface="Open Sans"/>
                <a:ea typeface="Open Sans"/>
                <a:cs typeface="Open Sans"/>
                <a:sym typeface="Open Sans"/>
              </a:rPr>
              <a:t> At a glance</a:t>
            </a:r>
            <a:endParaRPr/>
          </a:p>
          <a:p>
            <a:pPr indent="0" lvl="0" marL="0" marR="0" rtl="0" algn="l">
              <a:lnSpc>
                <a:spcPct val="150000"/>
              </a:lnSpc>
              <a:spcBef>
                <a:spcPts val="0"/>
              </a:spcBef>
              <a:spcAft>
                <a:spcPts val="0"/>
              </a:spcAft>
              <a:buNone/>
            </a:pPr>
            <a:r>
              <a:t/>
            </a:r>
            <a:endParaRPr b="1" i="0" sz="1400" u="none" cap="none" strike="noStrike">
              <a:solidFill>
                <a:srgbClr val="000000"/>
              </a:solidFill>
              <a:latin typeface="Open Sans"/>
              <a:ea typeface="Open Sans"/>
              <a:cs typeface="Open Sans"/>
              <a:sym typeface="Open Sans"/>
            </a:endParaRPr>
          </a:p>
          <a:p>
            <a:pPr indent="-285750" lvl="0" marL="285750" marR="0" rtl="0" algn="l">
              <a:lnSpc>
                <a:spcPct val="150000"/>
              </a:lnSpc>
              <a:spcBef>
                <a:spcPts val="0"/>
              </a:spcBef>
              <a:spcAft>
                <a:spcPts val="0"/>
              </a:spcAft>
              <a:buClr>
                <a:srgbClr val="000000"/>
              </a:buClr>
              <a:buSzPts val="1400"/>
              <a:buFont typeface="Noto Sans Symbols"/>
              <a:buChar char="▪"/>
            </a:pPr>
            <a:r>
              <a:rPr b="1" i="0" lang="en-US" sz="1400" u="none" cap="none" strike="noStrike">
                <a:solidFill>
                  <a:srgbClr val="000000"/>
                </a:solidFill>
                <a:latin typeface="Open Sans"/>
                <a:ea typeface="Open Sans"/>
                <a:cs typeface="Open Sans"/>
                <a:sym typeface="Open Sans"/>
              </a:rPr>
              <a:t>Annual capacity of 1.2m TEU </a:t>
            </a:r>
            <a:endParaRPr/>
          </a:p>
          <a:p>
            <a:pPr indent="-285750" lvl="0" marL="285750" marR="0" rtl="0" algn="l">
              <a:lnSpc>
                <a:spcPct val="150000"/>
              </a:lnSpc>
              <a:spcBef>
                <a:spcPts val="0"/>
              </a:spcBef>
              <a:spcAft>
                <a:spcPts val="0"/>
              </a:spcAft>
              <a:buClr>
                <a:srgbClr val="000000"/>
              </a:buClr>
              <a:buSzPts val="1400"/>
              <a:buFont typeface="Noto Sans Symbols"/>
              <a:buChar char="▪"/>
            </a:pPr>
            <a:r>
              <a:rPr b="1" i="0" lang="en-US" sz="1400" u="none" cap="none" strike="noStrike">
                <a:solidFill>
                  <a:srgbClr val="000000"/>
                </a:solidFill>
                <a:latin typeface="Open Sans"/>
                <a:ea typeface="Open Sans"/>
                <a:cs typeface="Open Sans"/>
                <a:sym typeface="Open Sans"/>
              </a:rPr>
              <a:t>Covers around 40 hectares </a:t>
            </a:r>
            <a:endParaRPr/>
          </a:p>
          <a:p>
            <a:pPr indent="-285750" lvl="0" marL="285750" marR="0" rtl="0" algn="l">
              <a:lnSpc>
                <a:spcPct val="150000"/>
              </a:lnSpc>
              <a:spcBef>
                <a:spcPts val="0"/>
              </a:spcBef>
              <a:spcAft>
                <a:spcPts val="0"/>
              </a:spcAft>
              <a:buClr>
                <a:srgbClr val="000000"/>
              </a:buClr>
              <a:buSzPts val="1400"/>
              <a:buFont typeface="Noto Sans Symbols"/>
              <a:buChar char="▪"/>
            </a:pPr>
            <a:r>
              <a:rPr b="1" i="0" lang="en-US" sz="1400" u="none" cap="none" strike="noStrike">
                <a:solidFill>
                  <a:srgbClr val="000000"/>
                </a:solidFill>
                <a:latin typeface="Open Sans"/>
                <a:ea typeface="Open Sans"/>
                <a:cs typeface="Open Sans"/>
                <a:sym typeface="Open Sans"/>
              </a:rPr>
              <a:t>650-meter quay</a:t>
            </a:r>
            <a:endParaRPr/>
          </a:p>
          <a:p>
            <a:pPr indent="-285750" lvl="0" marL="285750" marR="0" rtl="0" algn="l">
              <a:lnSpc>
                <a:spcPct val="150000"/>
              </a:lnSpc>
              <a:spcBef>
                <a:spcPts val="0"/>
              </a:spcBef>
              <a:spcAft>
                <a:spcPts val="0"/>
              </a:spcAft>
              <a:buClr>
                <a:srgbClr val="000000"/>
              </a:buClr>
              <a:buSzPts val="1400"/>
              <a:buFont typeface="Noto Sans Symbols"/>
              <a:buChar char="▪"/>
            </a:pPr>
            <a:r>
              <a:rPr b="1" i="0" lang="en-US" sz="1400" u="none" cap="none" strike="noStrike">
                <a:solidFill>
                  <a:srgbClr val="000000"/>
                </a:solidFill>
                <a:latin typeface="Open Sans"/>
                <a:ea typeface="Open Sans"/>
                <a:cs typeface="Open Sans"/>
                <a:sym typeface="Open Sans"/>
              </a:rPr>
              <a:t>13.3 meters Draft</a:t>
            </a:r>
            <a:endParaRPr/>
          </a:p>
          <a:p>
            <a:pPr indent="-285750" lvl="0" marL="285750" marR="0" rtl="0" algn="l">
              <a:lnSpc>
                <a:spcPct val="150000"/>
              </a:lnSpc>
              <a:spcBef>
                <a:spcPts val="0"/>
              </a:spcBef>
              <a:spcAft>
                <a:spcPts val="0"/>
              </a:spcAft>
              <a:buClr>
                <a:srgbClr val="000000"/>
              </a:buClr>
              <a:buSzPts val="1400"/>
              <a:buFont typeface="Noto Sans Symbols"/>
              <a:buChar char="▪"/>
            </a:pPr>
            <a:r>
              <a:rPr b="1" i="0" lang="en-US" sz="1400" u="none" cap="none" strike="noStrike">
                <a:solidFill>
                  <a:srgbClr val="000000"/>
                </a:solidFill>
                <a:latin typeface="Open Sans"/>
                <a:ea typeface="Open Sans"/>
                <a:cs typeface="Open Sans"/>
                <a:sym typeface="Open Sans"/>
              </a:rPr>
              <a:t>18-meters deep access channel</a:t>
            </a:r>
            <a:endParaRPr/>
          </a:p>
          <a:p>
            <a:pPr indent="-285750" lvl="0" marL="285750" marR="0" rtl="0" algn="l">
              <a:lnSpc>
                <a:spcPct val="150000"/>
              </a:lnSpc>
              <a:spcBef>
                <a:spcPts val="0"/>
              </a:spcBef>
              <a:spcAft>
                <a:spcPts val="0"/>
              </a:spcAft>
              <a:buClr>
                <a:srgbClr val="000000"/>
              </a:buClr>
              <a:buSzPts val="1400"/>
              <a:buFont typeface="Noto Sans Symbols"/>
              <a:buChar char="▪"/>
            </a:pPr>
            <a:r>
              <a:rPr b="1" i="0" lang="en-US" sz="1400" u="none" cap="none" strike="noStrike">
                <a:solidFill>
                  <a:srgbClr val="000000"/>
                </a:solidFill>
                <a:latin typeface="Open Sans"/>
                <a:ea typeface="Open Sans"/>
                <a:cs typeface="Open Sans"/>
                <a:sym typeface="Open Sans"/>
              </a:rPr>
              <a:t>Super Post Panamax STS Cranes </a:t>
            </a:r>
            <a:endParaRPr/>
          </a:p>
          <a:p>
            <a:pPr indent="-285750" lvl="0" marL="285750" marR="0" rtl="0" algn="l">
              <a:lnSpc>
                <a:spcPct val="150000"/>
              </a:lnSpc>
              <a:spcBef>
                <a:spcPts val="0"/>
              </a:spcBef>
              <a:spcAft>
                <a:spcPts val="0"/>
              </a:spcAft>
              <a:buClr>
                <a:srgbClr val="000000"/>
              </a:buClr>
              <a:buSzPts val="1400"/>
              <a:buFont typeface="Noto Sans Symbols"/>
              <a:buChar char="▪"/>
            </a:pPr>
            <a:r>
              <a:rPr b="1" i="0" lang="en-US" sz="1400" u="none" cap="none" strike="noStrike">
                <a:solidFill>
                  <a:srgbClr val="000000"/>
                </a:solidFill>
                <a:latin typeface="Open Sans"/>
                <a:ea typeface="Open Sans"/>
                <a:cs typeface="Open Sans"/>
                <a:sym typeface="Open Sans"/>
              </a:rPr>
              <a:t>29 electric rubber-tired gantry (eRTG) cranes</a:t>
            </a:r>
            <a:endParaRPr/>
          </a:p>
          <a:p>
            <a:pPr indent="-285750" lvl="0" marL="285750" marR="0" rtl="0" algn="l">
              <a:lnSpc>
                <a:spcPct val="150000"/>
              </a:lnSpc>
              <a:spcBef>
                <a:spcPts val="0"/>
              </a:spcBef>
              <a:spcAft>
                <a:spcPts val="0"/>
              </a:spcAft>
              <a:buClr>
                <a:srgbClr val="000000"/>
              </a:buClr>
              <a:buSzPts val="1400"/>
              <a:buFont typeface="Noto Sans Symbols"/>
              <a:buChar char="▪"/>
            </a:pPr>
            <a:r>
              <a:rPr b="1" i="0" lang="en-US" sz="1400" u="none" cap="none" strike="noStrike">
                <a:solidFill>
                  <a:srgbClr val="000000"/>
                </a:solidFill>
                <a:latin typeface="Open Sans"/>
                <a:ea typeface="Open Sans"/>
                <a:cs typeface="Open Sans"/>
                <a:sym typeface="Open Sans"/>
              </a:rPr>
              <a:t>Reefer plugs: 4,000</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Open Sans"/>
              <a:ea typeface="Open Sans"/>
              <a:cs typeface="Open Sans"/>
              <a:sym typeface="Open Sans"/>
            </a:endParaRPr>
          </a:p>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Open Sans"/>
              <a:ea typeface="Open Sans"/>
              <a:cs typeface="Open Sans"/>
              <a:sym typeface="Open Sans"/>
            </a:endParaRPr>
          </a:p>
        </p:txBody>
      </p:sp>
      <p:sp>
        <p:nvSpPr>
          <p:cNvPr id="318" name="Google Shape;318;p16"/>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9" name="Google Shape;319;p16"/>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MOIN PORT | COSTA RICA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image.png" id="324" name="Google Shape;324;p17"/>
          <p:cNvPicPr preferRelativeResize="0"/>
          <p:nvPr/>
        </p:nvPicPr>
        <p:blipFill rotWithShape="1">
          <a:blip r:embed="rId3">
            <a:alphaModFix/>
          </a:blip>
          <a:srcRect b="0" l="0" r="0" t="0"/>
          <a:stretch/>
        </p:blipFill>
        <p:spPr>
          <a:xfrm>
            <a:off x="19050" y="-5372"/>
            <a:ext cx="12192000" cy="6858000"/>
          </a:xfrm>
          <a:prstGeom prst="rect">
            <a:avLst/>
          </a:prstGeom>
          <a:noFill/>
          <a:ln>
            <a:noFill/>
          </a:ln>
        </p:spPr>
      </p:pic>
      <p:sp>
        <p:nvSpPr>
          <p:cNvPr id="325" name="Google Shape;325;p17"/>
          <p:cNvSpPr/>
          <p:nvPr/>
        </p:nvSpPr>
        <p:spPr>
          <a:xfrm>
            <a:off x="571500" y="1066800"/>
            <a:ext cx="11639550" cy="45719"/>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6" name="Google Shape;326;p17"/>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50" u="none" cap="none" strike="noStrike">
                <a:solidFill>
                  <a:srgbClr val="004B24"/>
                </a:solidFill>
                <a:latin typeface="Montserrat"/>
                <a:ea typeface="Montserrat"/>
                <a:cs typeface="Montserrat"/>
                <a:sym typeface="Montserrat"/>
              </a:rPr>
              <a:t>MOIN PORT | COSTA RICA </a:t>
            </a:r>
            <a:endParaRPr/>
          </a:p>
        </p:txBody>
      </p:sp>
      <p:pic>
        <p:nvPicPr>
          <p:cNvPr id="327" name="Google Shape;327;p17"/>
          <p:cNvPicPr preferRelativeResize="0"/>
          <p:nvPr/>
        </p:nvPicPr>
        <p:blipFill rotWithShape="1">
          <a:blip r:embed="rId4">
            <a:alphaModFix/>
          </a:blip>
          <a:srcRect b="0" l="0" r="0" t="0"/>
          <a:stretch/>
        </p:blipFill>
        <p:spPr>
          <a:xfrm>
            <a:off x="7671817" y="1101646"/>
            <a:ext cx="4539234" cy="5779557"/>
          </a:xfrm>
          <a:prstGeom prst="rect">
            <a:avLst/>
          </a:prstGeom>
          <a:noFill/>
          <a:ln>
            <a:noFill/>
          </a:ln>
        </p:spPr>
      </p:pic>
      <p:sp>
        <p:nvSpPr>
          <p:cNvPr id="328" name="Google Shape;328;p17"/>
          <p:cNvSpPr txBox="1"/>
          <p:nvPr/>
        </p:nvSpPr>
        <p:spPr>
          <a:xfrm>
            <a:off x="487299" y="1605603"/>
            <a:ext cx="6919341" cy="4450898"/>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None/>
            </a:pPr>
            <a:r>
              <a:rPr b="1" i="0" lang="en-US" sz="1600" u="none" cap="none" strike="noStrike">
                <a:solidFill>
                  <a:srgbClr val="000000"/>
                </a:solidFill>
                <a:latin typeface="Open Sans"/>
                <a:ea typeface="Open Sans"/>
                <a:cs typeface="Open Sans"/>
                <a:sym typeface="Open Sans"/>
              </a:rPr>
              <a:t>OPPORTUNITIES</a:t>
            </a:r>
            <a:endParaRPr/>
          </a:p>
          <a:p>
            <a:pPr indent="0" lvl="0" marL="0" marR="0" rtl="0" algn="l">
              <a:lnSpc>
                <a:spcPct val="200000"/>
              </a:lnSpc>
              <a:spcBef>
                <a:spcPts val="0"/>
              </a:spcBef>
              <a:spcAft>
                <a:spcPts val="0"/>
              </a:spcAft>
              <a:buNone/>
            </a:pPr>
            <a:r>
              <a:rPr b="0" i="0" lang="en-US" sz="1600" u="none" cap="none" strike="noStrike">
                <a:solidFill>
                  <a:srgbClr val="000000"/>
                </a:solidFill>
                <a:latin typeface="Arial"/>
                <a:ea typeface="Arial"/>
                <a:cs typeface="Arial"/>
                <a:sym typeface="Arial"/>
              </a:rPr>
              <a:t>The Balboa T/S removal in LAE can be mitigated by developing Moín port.</a:t>
            </a:r>
            <a:endParaRPr/>
          </a:p>
          <a:p>
            <a:pPr indent="0" lvl="0" marL="0" marR="0" rtl="0" algn="l">
              <a:lnSpc>
                <a:spcPct val="200000"/>
              </a:lnSpc>
              <a:spcBef>
                <a:spcPts val="0"/>
              </a:spcBef>
              <a:spcAft>
                <a:spcPts val="0"/>
              </a:spcAft>
              <a:buNone/>
            </a:pPr>
            <a:r>
              <a:rPr b="0" i="0" lang="en-US" sz="1600" u="none" cap="none" strike="noStrike">
                <a:solidFill>
                  <a:srgbClr val="000000"/>
                </a:solidFill>
                <a:latin typeface="Open Sans"/>
                <a:ea typeface="Open Sans"/>
                <a:cs typeface="Open Sans"/>
                <a:sym typeface="Open Sans"/>
              </a:rPr>
              <a:t>Increasing market share in the Far East–Costa Rica trade lanes. Berthing windows availability.</a:t>
            </a:r>
            <a:endParaRPr/>
          </a:p>
          <a:p>
            <a:pPr indent="0" lvl="0" marL="0" marR="0" rtl="0" algn="l">
              <a:lnSpc>
                <a:spcPct val="200000"/>
              </a:lnSpc>
              <a:spcBef>
                <a:spcPts val="0"/>
              </a:spcBef>
              <a:spcAft>
                <a:spcPts val="0"/>
              </a:spcAft>
              <a:buNone/>
            </a:pPr>
            <a:r>
              <a:rPr b="0" i="0" lang="en-US" sz="1600" u="none" cap="none" strike="noStrike">
                <a:solidFill>
                  <a:srgbClr val="000000"/>
                </a:solidFill>
                <a:latin typeface="Open Sans"/>
                <a:ea typeface="Open Sans"/>
                <a:cs typeface="Open Sans"/>
                <a:sym typeface="Open Sans"/>
              </a:rPr>
              <a:t>High productivity port – up to 84 moves/hour by vessel. </a:t>
            </a:r>
            <a:endParaRPr/>
          </a:p>
          <a:p>
            <a:pPr indent="0" lvl="0" marL="0" marR="0" rtl="0" algn="l">
              <a:lnSpc>
                <a:spcPct val="200000"/>
              </a:lnSpc>
              <a:spcBef>
                <a:spcPts val="0"/>
              </a:spcBef>
              <a:spcAft>
                <a:spcPts val="0"/>
              </a:spcAft>
              <a:buNone/>
            </a:pPr>
            <a:r>
              <a:rPr b="0" i="0" lang="en-US" sz="1600" u="none" cap="none" strike="noStrike">
                <a:solidFill>
                  <a:srgbClr val="000000"/>
                </a:solidFill>
                <a:latin typeface="Open Sans"/>
                <a:ea typeface="Open Sans"/>
                <a:cs typeface="Open Sans"/>
                <a:sym typeface="Open Sans"/>
              </a:rPr>
              <a:t>Able to berth 12.000 Teus container ships.</a:t>
            </a:r>
            <a:endParaRPr/>
          </a:p>
          <a:p>
            <a:pPr indent="0" lvl="0" marL="0" marR="0" rtl="0" algn="l">
              <a:lnSpc>
                <a:spcPct val="200000"/>
              </a:lnSpc>
              <a:spcBef>
                <a:spcPts val="0"/>
              </a:spcBef>
              <a:spcAft>
                <a:spcPts val="0"/>
              </a:spcAft>
              <a:buNone/>
            </a:pPr>
            <a:r>
              <a:rPr b="0" i="0" lang="en-US" sz="1600" u="none" cap="none" strike="noStrike">
                <a:solidFill>
                  <a:srgbClr val="000000"/>
                </a:solidFill>
                <a:latin typeface="Open Sans"/>
                <a:ea typeface="Open Sans"/>
                <a:cs typeface="Open Sans"/>
                <a:sym typeface="Open Sans"/>
              </a:rPr>
              <a:t>No delays, 0 days closed in 2025.</a:t>
            </a:r>
            <a:endParaRPr/>
          </a:p>
          <a:p>
            <a:pPr indent="0" lvl="0" marL="0" marR="0" rtl="0" algn="l">
              <a:lnSpc>
                <a:spcPct val="200000"/>
              </a:lnSpc>
              <a:spcBef>
                <a:spcPts val="0"/>
              </a:spcBef>
              <a:spcAft>
                <a:spcPts val="0"/>
              </a:spcAft>
              <a:buNone/>
            </a:pPr>
            <a:r>
              <a:rPr b="0" i="0" lang="en-US" sz="1600" u="none" cap="none" strike="noStrike">
                <a:solidFill>
                  <a:srgbClr val="000000"/>
                </a:solidFill>
                <a:latin typeface="Open Sans"/>
                <a:ea typeface="Open Sans"/>
                <a:cs typeface="Open Sans"/>
                <a:sym typeface="Open Sans"/>
              </a:rPr>
              <a:t>Reefer service to USEC.</a:t>
            </a:r>
            <a:endParaRPr/>
          </a:p>
          <a:p>
            <a:pPr indent="0" lvl="0" marL="0" marR="0" rtl="0" algn="l">
              <a:lnSpc>
                <a:spcPct val="200000"/>
              </a:lnSpc>
              <a:spcBef>
                <a:spcPts val="0"/>
              </a:spcBef>
              <a:spcAft>
                <a:spcPts val="0"/>
              </a:spcAft>
              <a:buNone/>
            </a:pPr>
            <a:r>
              <a:rPr b="0" i="0" lang="en-US" sz="1600" u="none" cap="none" strike="noStrike">
                <a:solidFill>
                  <a:srgbClr val="000000"/>
                </a:solidFill>
                <a:latin typeface="Open Sans"/>
                <a:ea typeface="Open Sans"/>
                <a:cs typeface="Open Sans"/>
                <a:sym typeface="Open Sans"/>
              </a:rPr>
              <a:t>Grow regional trade volumes.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image.png" id="333" name="Google Shape;333;p18"/>
          <p:cNvPicPr preferRelativeResize="0"/>
          <p:nvPr/>
        </p:nvPicPr>
        <p:blipFill rotWithShape="1">
          <a:blip r:embed="rId3">
            <a:alphaModFix/>
          </a:blip>
          <a:srcRect b="0" l="0" r="0" t="0"/>
          <a:stretch/>
        </p:blipFill>
        <p:spPr>
          <a:xfrm>
            <a:off x="-19050" y="0"/>
            <a:ext cx="12192000" cy="6858000"/>
          </a:xfrm>
          <a:prstGeom prst="rect">
            <a:avLst/>
          </a:prstGeom>
          <a:noFill/>
          <a:ln>
            <a:noFill/>
          </a:ln>
        </p:spPr>
      </p:pic>
      <p:sp>
        <p:nvSpPr>
          <p:cNvPr id="334" name="Google Shape;334;p18"/>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5" name="Google Shape;335;p18"/>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50" u="none" cap="none" strike="noStrike">
                <a:solidFill>
                  <a:srgbClr val="004B24"/>
                </a:solidFill>
                <a:latin typeface="Montserrat"/>
                <a:ea typeface="Montserrat"/>
                <a:cs typeface="Montserrat"/>
                <a:sym typeface="Montserrat"/>
              </a:rPr>
              <a:t>CALDERA PORT | COSTA RICA </a:t>
            </a:r>
            <a:endParaRPr/>
          </a:p>
        </p:txBody>
      </p:sp>
      <p:pic>
        <p:nvPicPr>
          <p:cNvPr id="336" name="Google Shape;336;p18"/>
          <p:cNvPicPr preferRelativeResize="0"/>
          <p:nvPr/>
        </p:nvPicPr>
        <p:blipFill rotWithShape="1">
          <a:blip r:embed="rId4">
            <a:alphaModFix/>
          </a:blip>
          <a:srcRect b="0" l="0" r="0" t="0"/>
          <a:stretch/>
        </p:blipFill>
        <p:spPr>
          <a:xfrm>
            <a:off x="0" y="1095375"/>
            <a:ext cx="12172950" cy="5140761"/>
          </a:xfrm>
          <a:prstGeom prst="rect">
            <a:avLst/>
          </a:prstGeom>
          <a:noFill/>
          <a:ln>
            <a:noFill/>
          </a:ln>
        </p:spPr>
      </p:pic>
      <p:sp>
        <p:nvSpPr>
          <p:cNvPr id="337" name="Google Shape;337;p18"/>
          <p:cNvSpPr txBox="1"/>
          <p:nvPr/>
        </p:nvSpPr>
        <p:spPr>
          <a:xfrm>
            <a:off x="3057386" y="3247594"/>
            <a:ext cx="234822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Open Sans"/>
                <a:ea typeface="Open Sans"/>
                <a:cs typeface="Open Sans"/>
                <a:sym typeface="Open Sans"/>
              </a:rPr>
              <a:t>PIER No 1 / 10.5 METERS</a:t>
            </a:r>
            <a:endParaRPr/>
          </a:p>
          <a:p>
            <a:pPr indent="0" lvl="0" marL="0" marR="0" rtl="0" algn="l">
              <a:lnSpc>
                <a:spcPct val="100000"/>
              </a:lnSpc>
              <a:spcBef>
                <a:spcPts val="0"/>
              </a:spcBef>
              <a:spcAft>
                <a:spcPts val="0"/>
              </a:spcAft>
              <a:buNone/>
            </a:pPr>
            <a:r>
              <a:rPr b="0" i="0" lang="en-US" sz="1400" u="none" cap="none" strike="noStrike">
                <a:solidFill>
                  <a:schemeClr val="lt1"/>
                </a:solidFill>
                <a:latin typeface="Open Sans"/>
                <a:ea typeface="Open Sans"/>
                <a:cs typeface="Open Sans"/>
                <a:sym typeface="Open Sans"/>
              </a:rPr>
              <a:t>ONLY CONTAINERS</a:t>
            </a:r>
            <a:endParaRPr/>
          </a:p>
        </p:txBody>
      </p:sp>
      <p:sp>
        <p:nvSpPr>
          <p:cNvPr id="338" name="Google Shape;338;p18"/>
          <p:cNvSpPr txBox="1"/>
          <p:nvPr/>
        </p:nvSpPr>
        <p:spPr>
          <a:xfrm>
            <a:off x="5716838" y="3247594"/>
            <a:ext cx="239877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Open Sans"/>
                <a:ea typeface="Open Sans"/>
                <a:cs typeface="Open Sans"/>
                <a:sym typeface="Open Sans"/>
              </a:rPr>
              <a:t>PIER No 2 / 9.5 METERS</a:t>
            </a:r>
            <a:endParaRPr/>
          </a:p>
          <a:p>
            <a:pPr indent="0" lvl="0" marL="0" marR="0" rtl="0" algn="l">
              <a:lnSpc>
                <a:spcPct val="100000"/>
              </a:lnSpc>
              <a:spcBef>
                <a:spcPts val="0"/>
              </a:spcBef>
              <a:spcAft>
                <a:spcPts val="0"/>
              </a:spcAft>
              <a:buNone/>
            </a:pPr>
            <a:r>
              <a:rPr b="0" i="0" lang="en-US" sz="1400" u="none" cap="none" strike="noStrike">
                <a:solidFill>
                  <a:schemeClr val="lt1"/>
                </a:solidFill>
                <a:latin typeface="Open Sans"/>
                <a:ea typeface="Open Sans"/>
                <a:cs typeface="Open Sans"/>
                <a:sym typeface="Open Sans"/>
              </a:rPr>
              <a:t>CRUISES &amp; GRAL CARGO</a:t>
            </a:r>
            <a:endParaRPr/>
          </a:p>
        </p:txBody>
      </p:sp>
      <p:sp>
        <p:nvSpPr>
          <p:cNvPr id="339" name="Google Shape;339;p18"/>
          <p:cNvSpPr txBox="1"/>
          <p:nvPr/>
        </p:nvSpPr>
        <p:spPr>
          <a:xfrm>
            <a:off x="8400155" y="2452423"/>
            <a:ext cx="258026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Open Sans"/>
                <a:ea typeface="Open Sans"/>
                <a:cs typeface="Open Sans"/>
                <a:sym typeface="Open Sans"/>
              </a:rPr>
              <a:t>PIER No 3 / 9.5 METERS</a:t>
            </a:r>
            <a:endParaRPr/>
          </a:p>
          <a:p>
            <a:pPr indent="0" lvl="0" marL="0" marR="0" rtl="0" algn="l">
              <a:lnSpc>
                <a:spcPct val="100000"/>
              </a:lnSpc>
              <a:spcBef>
                <a:spcPts val="0"/>
              </a:spcBef>
              <a:spcAft>
                <a:spcPts val="0"/>
              </a:spcAft>
              <a:buNone/>
            </a:pPr>
            <a:r>
              <a:rPr b="0" i="0" lang="en-US" sz="1400" u="none" cap="none" strike="noStrike">
                <a:solidFill>
                  <a:schemeClr val="lt1"/>
                </a:solidFill>
                <a:latin typeface="Open Sans"/>
                <a:ea typeface="Open Sans"/>
                <a:cs typeface="Open Sans"/>
                <a:sym typeface="Open Sans"/>
              </a:rPr>
              <a:t>BULK CARRIERS ONLY</a:t>
            </a:r>
            <a:endParaRPr/>
          </a:p>
        </p:txBody>
      </p:sp>
      <p:sp>
        <p:nvSpPr>
          <p:cNvPr id="340" name="Google Shape;340;p18"/>
          <p:cNvSpPr/>
          <p:nvPr/>
        </p:nvSpPr>
        <p:spPr>
          <a:xfrm>
            <a:off x="0" y="6236205"/>
            <a:ext cx="12192000" cy="621795"/>
          </a:xfrm>
          <a:prstGeom prst="rect">
            <a:avLst/>
          </a:prstGeom>
          <a:solidFill>
            <a:srgbClr val="006699"/>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 </a:t>
            </a:r>
            <a:endParaRPr b="0" i="0" sz="1400" u="none" cap="none" strike="noStrike">
              <a:solidFill>
                <a:schemeClr val="lt1"/>
              </a:solidFill>
              <a:latin typeface="Arial"/>
              <a:ea typeface="Arial"/>
              <a:cs typeface="Arial"/>
              <a:sym typeface="Arial"/>
            </a:endParaRPr>
          </a:p>
        </p:txBody>
      </p:sp>
      <p:sp>
        <p:nvSpPr>
          <p:cNvPr id="341" name="Google Shape;341;p18"/>
          <p:cNvSpPr txBox="1"/>
          <p:nvPr/>
        </p:nvSpPr>
        <p:spPr>
          <a:xfrm>
            <a:off x="3976928" y="6362402"/>
            <a:ext cx="371475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 Under concession of SAAM Terminals </a:t>
            </a:r>
            <a:endParaRPr b="0" i="0" sz="1400" u="none" cap="none" strike="noStrike">
              <a:solidFill>
                <a:srgbClr val="000000"/>
              </a:solidFill>
              <a:latin typeface="Arial"/>
              <a:ea typeface="Arial"/>
              <a:cs typeface="Arial"/>
              <a:sym typeface="Arial"/>
            </a:endParaRPr>
          </a:p>
        </p:txBody>
      </p:sp>
      <p:sp>
        <p:nvSpPr>
          <p:cNvPr id="342" name="Google Shape;342;p18"/>
          <p:cNvSpPr txBox="1"/>
          <p:nvPr/>
        </p:nvSpPr>
        <p:spPr>
          <a:xfrm>
            <a:off x="-19050" y="1560854"/>
            <a:ext cx="108100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EEF0FF"/>
                </a:solidFill>
                <a:latin typeface="Google Sans"/>
                <a:ea typeface="Google Sans"/>
                <a:cs typeface="Google Sans"/>
                <a:sym typeface="Google Sans"/>
              </a:rPr>
              <a:t>Breakwater </a:t>
            </a:r>
            <a:endParaRPr b="0" i="0" sz="1400" u="none" cap="none" strike="noStrike">
              <a:solidFill>
                <a:srgbClr val="000000"/>
              </a:solidFill>
              <a:latin typeface="Arial"/>
              <a:ea typeface="Arial"/>
              <a:cs typeface="Arial"/>
              <a:sym typeface="Arial"/>
            </a:endParaRPr>
          </a:p>
        </p:txBody>
      </p:sp>
      <p:sp>
        <p:nvSpPr>
          <p:cNvPr id="343" name="Google Shape;343;p18"/>
          <p:cNvSpPr txBox="1"/>
          <p:nvPr/>
        </p:nvSpPr>
        <p:spPr>
          <a:xfrm>
            <a:off x="1593282" y="1315441"/>
            <a:ext cx="9724198" cy="134767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FFFFFF"/>
              </a:buClr>
              <a:buSzPts val="1400"/>
              <a:buFont typeface="Arial"/>
              <a:buNone/>
            </a:pPr>
            <a:r>
              <a:rPr b="0" i="0" lang="en-US" sz="1400" u="none" cap="none" strike="noStrike">
                <a:solidFill>
                  <a:srgbClr val="FFFFFF"/>
                </a:solidFill>
                <a:latin typeface="Open Sans"/>
                <a:ea typeface="Open Sans"/>
                <a:cs typeface="Open Sans"/>
                <a:sym typeface="Open Sans"/>
              </a:rPr>
              <a:t>There is only one position for container carriers.</a:t>
            </a:r>
            <a:endParaRPr/>
          </a:p>
          <a:p>
            <a:pPr indent="0" lvl="0" marL="0" marR="0" rtl="0" algn="l">
              <a:lnSpc>
                <a:spcPct val="150000"/>
              </a:lnSpc>
              <a:spcBef>
                <a:spcPts val="0"/>
              </a:spcBef>
              <a:spcAft>
                <a:spcPts val="0"/>
              </a:spcAft>
              <a:buClr>
                <a:srgbClr val="FFFFFF"/>
              </a:buClr>
              <a:buSzPts val="1400"/>
              <a:buFont typeface="Arial"/>
              <a:buNone/>
            </a:pPr>
            <a:r>
              <a:rPr b="0" i="0" lang="en-US" sz="1400" u="none" cap="none" strike="noStrike">
                <a:solidFill>
                  <a:srgbClr val="FFFFFF"/>
                </a:solidFill>
                <a:latin typeface="Open Sans"/>
                <a:ea typeface="Open Sans"/>
                <a:cs typeface="Open Sans"/>
                <a:sym typeface="Open Sans"/>
              </a:rPr>
              <a:t>Two mobile cranes operates at a low productivity rate of 15 moves per hour, per crane.</a:t>
            </a:r>
            <a:endParaRPr/>
          </a:p>
          <a:p>
            <a:pPr indent="0" lvl="0" marL="0" marR="0" rtl="0" algn="l">
              <a:lnSpc>
                <a:spcPct val="150000"/>
              </a:lnSpc>
              <a:spcBef>
                <a:spcPts val="0"/>
              </a:spcBef>
              <a:spcAft>
                <a:spcPts val="0"/>
              </a:spcAft>
              <a:buClr>
                <a:srgbClr val="FFFFFF"/>
              </a:buClr>
              <a:buSzPts val="1400"/>
              <a:buFont typeface="Arial"/>
              <a:buNone/>
            </a:pPr>
            <a:r>
              <a:rPr b="0" i="0" lang="en-US" sz="1400" u="none" cap="none" strike="noStrike">
                <a:solidFill>
                  <a:srgbClr val="FFFFFF"/>
                </a:solidFill>
                <a:latin typeface="Open Sans"/>
                <a:ea typeface="Open Sans"/>
                <a:cs typeface="Open Sans"/>
                <a:sym typeface="Open Sans"/>
              </a:rPr>
              <a:t>The port is closed an average of 45 days per year due to heavy swells.</a:t>
            </a:r>
            <a:endParaRPr/>
          </a:p>
          <a:p>
            <a:pPr indent="0" lvl="0" marL="0" marR="0" rtl="0" algn="l">
              <a:lnSpc>
                <a:spcPct val="150000"/>
              </a:lnSpc>
              <a:spcBef>
                <a:spcPts val="0"/>
              </a:spcBef>
              <a:spcAft>
                <a:spcPts val="0"/>
              </a:spcAft>
              <a:buClr>
                <a:srgbClr val="FFFFFF"/>
              </a:buClr>
              <a:buSzPts val="1400"/>
              <a:buFont typeface="Arial"/>
              <a:buNone/>
            </a:pPr>
            <a:r>
              <a:rPr b="0" i="0" lang="en-US" sz="1400" u="none" cap="none" strike="noStrike">
                <a:solidFill>
                  <a:srgbClr val="FFFFFF"/>
                </a:solidFill>
                <a:latin typeface="Open Sans"/>
                <a:ea typeface="Open Sans"/>
                <a:cs typeface="Open Sans"/>
                <a:sym typeface="Open Sans"/>
              </a:rPr>
              <a:t>Berthing window reduction from 36 hours to 24 hours.</a:t>
            </a:r>
            <a:endParaRPr/>
          </a:p>
        </p:txBody>
      </p:sp>
      <p:pic>
        <p:nvPicPr>
          <p:cNvPr descr="Ancla contorno" id="344" name="Google Shape;344;p18"/>
          <p:cNvPicPr preferRelativeResize="0"/>
          <p:nvPr/>
        </p:nvPicPr>
        <p:blipFill rotWithShape="1">
          <a:blip r:embed="rId5">
            <a:alphaModFix/>
          </a:blip>
          <a:srcRect b="0" l="0" r="0" t="0"/>
          <a:stretch/>
        </p:blipFill>
        <p:spPr>
          <a:xfrm>
            <a:off x="1288187" y="1376318"/>
            <a:ext cx="305095" cy="305095"/>
          </a:xfrm>
          <a:prstGeom prst="rect">
            <a:avLst/>
          </a:prstGeom>
          <a:noFill/>
          <a:ln>
            <a:noFill/>
          </a:ln>
        </p:spPr>
      </p:pic>
      <p:pic>
        <p:nvPicPr>
          <p:cNvPr descr="Ancla contorno" id="345" name="Google Shape;345;p18"/>
          <p:cNvPicPr preferRelativeResize="0"/>
          <p:nvPr/>
        </p:nvPicPr>
        <p:blipFill rotWithShape="1">
          <a:blip r:embed="rId5">
            <a:alphaModFix/>
          </a:blip>
          <a:srcRect b="0" l="0" r="0" t="0"/>
          <a:stretch/>
        </p:blipFill>
        <p:spPr>
          <a:xfrm>
            <a:off x="1278662" y="1681413"/>
            <a:ext cx="305095" cy="305095"/>
          </a:xfrm>
          <a:prstGeom prst="rect">
            <a:avLst/>
          </a:prstGeom>
          <a:noFill/>
          <a:ln>
            <a:noFill/>
          </a:ln>
        </p:spPr>
      </p:pic>
      <p:pic>
        <p:nvPicPr>
          <p:cNvPr descr="Ancla contorno" id="346" name="Google Shape;346;p18"/>
          <p:cNvPicPr preferRelativeResize="0"/>
          <p:nvPr/>
        </p:nvPicPr>
        <p:blipFill rotWithShape="1">
          <a:blip r:embed="rId5">
            <a:alphaModFix/>
          </a:blip>
          <a:srcRect b="0" l="0" r="0" t="0"/>
          <a:stretch/>
        </p:blipFill>
        <p:spPr>
          <a:xfrm>
            <a:off x="1269137" y="2015083"/>
            <a:ext cx="305095" cy="305095"/>
          </a:xfrm>
          <a:prstGeom prst="rect">
            <a:avLst/>
          </a:prstGeom>
          <a:noFill/>
          <a:ln>
            <a:noFill/>
          </a:ln>
        </p:spPr>
      </p:pic>
      <p:pic>
        <p:nvPicPr>
          <p:cNvPr descr="Ancla contorno" id="347" name="Google Shape;347;p18"/>
          <p:cNvPicPr preferRelativeResize="0"/>
          <p:nvPr/>
        </p:nvPicPr>
        <p:blipFill rotWithShape="1">
          <a:blip r:embed="rId5">
            <a:alphaModFix/>
          </a:blip>
          <a:srcRect b="0" l="0" r="0" t="0"/>
          <a:stretch/>
        </p:blipFill>
        <p:spPr>
          <a:xfrm>
            <a:off x="1278662" y="2320178"/>
            <a:ext cx="305095" cy="30509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descr="image.png" id="352" name="Google Shape;352;p19"/>
          <p:cNvPicPr preferRelativeResize="0"/>
          <p:nvPr/>
        </p:nvPicPr>
        <p:blipFill rotWithShape="1">
          <a:blip r:embed="rId3">
            <a:alphaModFix/>
          </a:blip>
          <a:srcRect b="0" l="0" r="0" t="0"/>
          <a:stretch/>
        </p:blipFill>
        <p:spPr>
          <a:xfrm>
            <a:off x="-19050" y="0"/>
            <a:ext cx="12192000" cy="6858000"/>
          </a:xfrm>
          <a:prstGeom prst="rect">
            <a:avLst/>
          </a:prstGeom>
          <a:noFill/>
          <a:ln>
            <a:noFill/>
          </a:ln>
        </p:spPr>
      </p:pic>
      <p:sp>
        <p:nvSpPr>
          <p:cNvPr id="353" name="Google Shape;353;p19"/>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54" name="Google Shape;354;p19"/>
          <p:cNvPicPr preferRelativeResize="0"/>
          <p:nvPr/>
        </p:nvPicPr>
        <p:blipFill rotWithShape="1">
          <a:blip r:embed="rId4">
            <a:alphaModFix amt="20000"/>
          </a:blip>
          <a:srcRect b="0" l="0" r="0" t="0"/>
          <a:stretch/>
        </p:blipFill>
        <p:spPr>
          <a:xfrm>
            <a:off x="88392" y="-839086"/>
            <a:ext cx="11164062" cy="7156828"/>
          </a:xfrm>
          <a:prstGeom prst="roundRect">
            <a:avLst>
              <a:gd fmla="val 16667" name="adj"/>
            </a:avLst>
          </a:prstGeom>
          <a:noFill/>
          <a:ln>
            <a:noFill/>
          </a:ln>
          <a:effectLst>
            <a:outerShdw blurRad="152400" kx="110000" rotWithShape="0" algn="tl" dir="900000" dist="12000" sy="98000" ky="200000">
              <a:srgbClr val="000000">
                <a:alpha val="30196"/>
              </a:srgbClr>
            </a:outerShdw>
          </a:effectLst>
        </p:spPr>
      </p:pic>
      <p:sp>
        <p:nvSpPr>
          <p:cNvPr id="355" name="Google Shape;355;p19"/>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50" u="none" cap="none" strike="noStrike">
                <a:solidFill>
                  <a:srgbClr val="004B24"/>
                </a:solidFill>
                <a:latin typeface="Montserrat"/>
                <a:ea typeface="Montserrat"/>
                <a:cs typeface="Montserrat"/>
                <a:sym typeface="Montserrat"/>
              </a:rPr>
              <a:t> CALDERA PORT / NEW CONCESSION PROCESS</a:t>
            </a:r>
            <a:endParaRPr b="1" i="0" sz="3150" u="none" cap="none" strike="noStrike">
              <a:solidFill>
                <a:srgbClr val="004B24"/>
              </a:solidFill>
              <a:latin typeface="Montserrat"/>
              <a:ea typeface="Montserrat"/>
              <a:cs typeface="Montserrat"/>
              <a:sym typeface="Montserrat"/>
            </a:endParaRPr>
          </a:p>
        </p:txBody>
      </p:sp>
      <p:sp>
        <p:nvSpPr>
          <p:cNvPr id="356" name="Google Shape;356;p19"/>
          <p:cNvSpPr/>
          <p:nvPr/>
        </p:nvSpPr>
        <p:spPr>
          <a:xfrm>
            <a:off x="571500" y="1437248"/>
            <a:ext cx="1732788" cy="532241"/>
          </a:xfrm>
          <a:prstGeom prst="roundRect">
            <a:avLst>
              <a:gd fmla="val 16667" name="adj"/>
            </a:avLst>
          </a:prstGeom>
          <a:solidFill>
            <a:srgbClr val="F2F2F2"/>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rgbClr val="632423"/>
                </a:solidFill>
                <a:latin typeface="Arial"/>
                <a:ea typeface="Arial"/>
                <a:cs typeface="Arial"/>
                <a:sym typeface="Arial"/>
              </a:rPr>
              <a:t>Phase 1: Q1 2026 </a:t>
            </a:r>
            <a:r>
              <a:rPr b="0" i="0" lang="en-US" sz="1400" u="none" cap="none" strike="noStrike">
                <a:solidFill>
                  <a:srgbClr val="632423"/>
                </a:solidFill>
                <a:latin typeface="Arial"/>
                <a:ea typeface="Arial"/>
                <a:cs typeface="Arial"/>
                <a:sym typeface="Arial"/>
              </a:rPr>
              <a:t>Admissibility</a:t>
            </a:r>
            <a:endParaRPr b="0" i="0" sz="1400" u="none" cap="none" strike="noStrike">
              <a:solidFill>
                <a:srgbClr val="632423"/>
              </a:solidFill>
              <a:latin typeface="Open Sans"/>
              <a:ea typeface="Open Sans"/>
              <a:cs typeface="Open Sans"/>
              <a:sym typeface="Open Sans"/>
            </a:endParaRPr>
          </a:p>
        </p:txBody>
      </p:sp>
      <p:sp>
        <p:nvSpPr>
          <p:cNvPr id="357" name="Google Shape;357;p19"/>
          <p:cNvSpPr/>
          <p:nvPr/>
        </p:nvSpPr>
        <p:spPr>
          <a:xfrm>
            <a:off x="2923690" y="1437248"/>
            <a:ext cx="7341604" cy="530067"/>
          </a:xfrm>
          <a:prstGeom prst="roundRect">
            <a:avLst>
              <a:gd fmla="val 16667" name="adj"/>
            </a:avLst>
          </a:prstGeom>
          <a:solidFill>
            <a:srgbClr val="F2F2F2"/>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632423"/>
                </a:solidFill>
                <a:latin typeface="Arial"/>
                <a:ea typeface="Arial"/>
                <a:cs typeface="Arial"/>
                <a:sym typeface="Arial"/>
              </a:rPr>
              <a:t>Review of compliance, administrative and legal.</a:t>
            </a:r>
            <a:endParaRPr b="0" i="0" sz="1400" u="none" cap="none" strike="noStrike">
              <a:solidFill>
                <a:srgbClr val="632423"/>
              </a:solidFill>
              <a:latin typeface="Arial"/>
              <a:ea typeface="Arial"/>
              <a:cs typeface="Arial"/>
              <a:sym typeface="Arial"/>
            </a:endParaRPr>
          </a:p>
        </p:txBody>
      </p:sp>
      <p:sp>
        <p:nvSpPr>
          <p:cNvPr id="358" name="Google Shape;358;p19"/>
          <p:cNvSpPr/>
          <p:nvPr/>
        </p:nvSpPr>
        <p:spPr>
          <a:xfrm>
            <a:off x="571500" y="2432052"/>
            <a:ext cx="1732788" cy="614551"/>
          </a:xfrm>
          <a:prstGeom prst="roundRect">
            <a:avLst>
              <a:gd fmla="val 16667" name="adj"/>
            </a:avLst>
          </a:prstGeom>
          <a:solidFill>
            <a:srgbClr val="F2F2F2"/>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rgbClr val="632423"/>
                </a:solidFill>
                <a:latin typeface="Arial"/>
                <a:ea typeface="Arial"/>
                <a:cs typeface="Arial"/>
                <a:sym typeface="Arial"/>
              </a:rPr>
              <a:t>Phase 2: Q1 2026 </a:t>
            </a:r>
            <a:br>
              <a:rPr b="1" i="0" lang="en-US" sz="1400" u="none" cap="none" strike="noStrike">
                <a:solidFill>
                  <a:srgbClr val="632423"/>
                </a:solidFill>
                <a:latin typeface="Arial"/>
                <a:ea typeface="Arial"/>
                <a:cs typeface="Arial"/>
                <a:sym typeface="Arial"/>
              </a:rPr>
            </a:br>
            <a:r>
              <a:rPr b="1" i="0" lang="en-US" sz="1400" u="none" cap="none" strike="noStrike">
                <a:solidFill>
                  <a:srgbClr val="632423"/>
                </a:solidFill>
                <a:latin typeface="Arial"/>
                <a:ea typeface="Arial"/>
                <a:cs typeface="Arial"/>
                <a:sym typeface="Arial"/>
              </a:rPr>
              <a:t> </a:t>
            </a:r>
            <a:r>
              <a:rPr b="0" i="0" lang="en-US" sz="1400" u="none" cap="none" strike="noStrike">
                <a:solidFill>
                  <a:srgbClr val="632423"/>
                </a:solidFill>
                <a:latin typeface="Arial"/>
                <a:ea typeface="Arial"/>
                <a:cs typeface="Arial"/>
                <a:sym typeface="Arial"/>
              </a:rPr>
              <a:t>Award Decision</a:t>
            </a:r>
            <a:endParaRPr b="0" i="0" sz="1400" u="none" cap="none" strike="noStrike">
              <a:solidFill>
                <a:srgbClr val="632423"/>
              </a:solidFill>
              <a:latin typeface="Open Sans"/>
              <a:ea typeface="Open Sans"/>
              <a:cs typeface="Open Sans"/>
              <a:sym typeface="Open Sans"/>
            </a:endParaRPr>
          </a:p>
        </p:txBody>
      </p:sp>
      <p:sp>
        <p:nvSpPr>
          <p:cNvPr id="359" name="Google Shape;359;p19"/>
          <p:cNvSpPr/>
          <p:nvPr/>
        </p:nvSpPr>
        <p:spPr>
          <a:xfrm>
            <a:off x="2923690" y="2432052"/>
            <a:ext cx="7341604" cy="614551"/>
          </a:xfrm>
          <a:prstGeom prst="roundRect">
            <a:avLst>
              <a:gd fmla="val 16667" name="adj"/>
            </a:avLst>
          </a:prstGeom>
          <a:solidFill>
            <a:srgbClr val="F2F2F2"/>
          </a:solidFill>
          <a:ln cap="flat" cmpd="sng" w="25400">
            <a:solidFill>
              <a:srgbClr val="20586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632423"/>
                </a:solidFill>
                <a:latin typeface="Arial"/>
                <a:ea typeface="Arial"/>
                <a:cs typeface="Arial"/>
                <a:sym typeface="Arial"/>
              </a:rPr>
              <a:t>Consortium Sunset HGT and APM Terminals </a:t>
            </a:r>
            <a:r>
              <a:rPr b="0" i="0" lang="en-US" sz="1400" u="none" cap="none" strike="noStrike">
                <a:solidFill>
                  <a:srgbClr val="632423"/>
                </a:solidFill>
                <a:latin typeface="Arial"/>
                <a:ea typeface="Arial"/>
                <a:cs typeface="Arial"/>
                <a:sym typeface="Arial"/>
              </a:rPr>
              <a:t>were the companies awarded, they met the admissibility requirements.</a:t>
            </a:r>
            <a:endParaRPr/>
          </a:p>
        </p:txBody>
      </p:sp>
      <p:sp>
        <p:nvSpPr>
          <p:cNvPr id="360" name="Google Shape;360;p19"/>
          <p:cNvSpPr/>
          <p:nvPr/>
        </p:nvSpPr>
        <p:spPr>
          <a:xfrm>
            <a:off x="571500" y="3570331"/>
            <a:ext cx="1732788" cy="1078895"/>
          </a:xfrm>
          <a:prstGeom prst="roundRect">
            <a:avLst>
              <a:gd fmla="val 16667" name="adj"/>
            </a:avLst>
          </a:prstGeom>
          <a:solidFill>
            <a:srgbClr val="C00000"/>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Phase 3: Q2 2026 </a:t>
            </a:r>
            <a:br>
              <a:rPr b="1" i="0" lang="en-US" sz="1400" u="none" cap="none" strike="noStrike">
                <a:solidFill>
                  <a:schemeClr val="lt1"/>
                </a:solidFill>
                <a:latin typeface="Arial"/>
                <a:ea typeface="Arial"/>
                <a:cs typeface="Arial"/>
                <a:sym typeface="Arial"/>
              </a:rPr>
            </a:br>
            <a:r>
              <a:rPr b="0" i="0" lang="en-US" sz="1400" u="none" cap="none" strike="noStrike">
                <a:solidFill>
                  <a:schemeClr val="lt1"/>
                </a:solidFill>
                <a:latin typeface="Arial"/>
                <a:ea typeface="Arial"/>
                <a:cs typeface="Arial"/>
                <a:sym typeface="Arial"/>
              </a:rPr>
              <a:t>Post-Award Stage</a:t>
            </a:r>
            <a:endParaRPr b="0" i="0" sz="1400" u="none" cap="none" strike="noStrike">
              <a:solidFill>
                <a:schemeClr val="lt1"/>
              </a:solidFill>
              <a:latin typeface="Open Sans"/>
              <a:ea typeface="Open Sans"/>
              <a:cs typeface="Open Sans"/>
              <a:sym typeface="Open Sans"/>
            </a:endParaRPr>
          </a:p>
        </p:txBody>
      </p:sp>
      <p:sp>
        <p:nvSpPr>
          <p:cNvPr id="361" name="Google Shape;361;p19"/>
          <p:cNvSpPr/>
          <p:nvPr/>
        </p:nvSpPr>
        <p:spPr>
          <a:xfrm>
            <a:off x="2923690" y="3570330"/>
            <a:ext cx="7341604" cy="1078895"/>
          </a:xfrm>
          <a:prstGeom prst="roundRect">
            <a:avLst>
              <a:gd fmla="val 16667" name="adj"/>
            </a:avLst>
          </a:prstGeom>
          <a:solidFill>
            <a:srgbClr val="C00000"/>
          </a:solidFill>
          <a:ln cap="flat" cmpd="sng" w="25400">
            <a:solidFill>
              <a:srgbClr val="20586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Once the process is awarded:</a:t>
            </a:r>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lt1"/>
                </a:solidFill>
                <a:latin typeface="Arial"/>
                <a:ea typeface="Arial"/>
                <a:cs typeface="Arial"/>
                <a:sym typeface="Arial"/>
              </a:rPr>
              <a:t>An appeal period of 45 days opens, </a:t>
            </a:r>
            <a:r>
              <a:rPr b="1" i="0" lang="en-US" sz="1400" u="none" cap="none" strike="noStrike">
                <a:solidFill>
                  <a:schemeClr val="lt1"/>
                </a:solidFill>
                <a:latin typeface="Arial"/>
                <a:ea typeface="Arial"/>
                <a:cs typeface="Arial"/>
                <a:sym typeface="Arial"/>
              </a:rPr>
              <a:t>which ends on April 19</a:t>
            </a:r>
            <a:r>
              <a:rPr b="1" baseline="30000" i="0" lang="en-US" sz="1400" u="none" cap="none" strike="noStrike">
                <a:solidFill>
                  <a:schemeClr val="lt1"/>
                </a:solidFill>
                <a:latin typeface="Arial"/>
                <a:ea typeface="Arial"/>
                <a:cs typeface="Arial"/>
                <a:sym typeface="Arial"/>
              </a:rPr>
              <a:t>th</a:t>
            </a:r>
            <a:r>
              <a:rPr b="1" i="0" lang="en-US" sz="1400" u="none" cap="none" strike="noStrike">
                <a:solidFill>
                  <a:schemeClr val="lt1"/>
                </a:solidFill>
                <a:latin typeface="Arial"/>
                <a:ea typeface="Arial"/>
                <a:cs typeface="Arial"/>
                <a:sym typeface="Arial"/>
              </a:rPr>
              <a:t>, 2026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lt1"/>
                </a:solidFill>
                <a:latin typeface="Arial"/>
                <a:ea typeface="Arial"/>
                <a:cs typeface="Arial"/>
                <a:sym typeface="Arial"/>
              </a:rPr>
              <a:t>Once this period concludes without any appeal, the concession contract is signed.</a:t>
            </a:r>
            <a:endParaRPr/>
          </a:p>
        </p:txBody>
      </p:sp>
      <p:sp>
        <p:nvSpPr>
          <p:cNvPr id="362" name="Google Shape;362;p19"/>
          <p:cNvSpPr/>
          <p:nvPr/>
        </p:nvSpPr>
        <p:spPr>
          <a:xfrm>
            <a:off x="580644" y="5193509"/>
            <a:ext cx="1732788" cy="614551"/>
          </a:xfrm>
          <a:prstGeom prst="roundRect">
            <a:avLst>
              <a:gd fmla="val 16667" name="adj"/>
            </a:avLst>
          </a:prstGeom>
          <a:solidFill>
            <a:srgbClr val="F2F2F2"/>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rgbClr val="632423"/>
                </a:solidFill>
                <a:latin typeface="Arial"/>
                <a:ea typeface="Arial"/>
                <a:cs typeface="Arial"/>
                <a:sym typeface="Arial"/>
              </a:rPr>
              <a:t>Phase 4:</a:t>
            </a:r>
            <a:br>
              <a:rPr b="1" i="0" lang="en-US" sz="1400" u="none" cap="none" strike="noStrike">
                <a:solidFill>
                  <a:srgbClr val="632423"/>
                </a:solidFill>
                <a:latin typeface="Arial"/>
                <a:ea typeface="Arial"/>
                <a:cs typeface="Arial"/>
                <a:sym typeface="Arial"/>
              </a:rPr>
            </a:br>
            <a:r>
              <a:rPr b="1" i="0" lang="en-US" sz="1400" u="none" cap="none" strike="noStrike">
                <a:solidFill>
                  <a:srgbClr val="632423"/>
                </a:solidFill>
                <a:latin typeface="Arial"/>
                <a:ea typeface="Arial"/>
                <a:cs typeface="Arial"/>
                <a:sym typeface="Arial"/>
              </a:rPr>
              <a:t> Construction</a:t>
            </a:r>
            <a:endParaRPr b="0" i="0" sz="1400" u="none" cap="none" strike="noStrike">
              <a:solidFill>
                <a:srgbClr val="632423"/>
              </a:solidFill>
              <a:latin typeface="Open Sans"/>
              <a:ea typeface="Open Sans"/>
              <a:cs typeface="Open Sans"/>
              <a:sym typeface="Open Sans"/>
            </a:endParaRPr>
          </a:p>
        </p:txBody>
      </p:sp>
      <p:sp>
        <p:nvSpPr>
          <p:cNvPr id="363" name="Google Shape;363;p19"/>
          <p:cNvSpPr/>
          <p:nvPr/>
        </p:nvSpPr>
        <p:spPr>
          <a:xfrm>
            <a:off x="2923690" y="5193509"/>
            <a:ext cx="7341604" cy="614551"/>
          </a:xfrm>
          <a:prstGeom prst="roundRect">
            <a:avLst>
              <a:gd fmla="val 16667" name="adj"/>
            </a:avLst>
          </a:prstGeom>
          <a:solidFill>
            <a:srgbClr val="F2F2F2"/>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632423"/>
                </a:solidFill>
                <a:latin typeface="Arial"/>
                <a:ea typeface="Arial"/>
                <a:cs typeface="Arial"/>
                <a:sym typeface="Arial"/>
              </a:rPr>
              <a:t>2027–2028:</a:t>
            </a:r>
            <a:r>
              <a:rPr b="0" i="0" lang="en-US" sz="1400" u="none" cap="none" strike="noStrike">
                <a:solidFill>
                  <a:srgbClr val="632423"/>
                </a:solidFill>
                <a:latin typeface="Arial"/>
                <a:ea typeface="Arial"/>
                <a:cs typeface="Arial"/>
                <a:sym typeface="Arial"/>
              </a:rPr>
              <a:t> Start of the main expansion works</a:t>
            </a:r>
            <a:endParaRPr b="0" i="0" sz="1400" u="none" cap="none" strike="noStrike">
              <a:solidFill>
                <a:srgbClr val="632423"/>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image.png" id="98" name="Google Shape;98;p2"/>
          <p:cNvPicPr preferRelativeResize="0"/>
          <p:nvPr/>
        </p:nvPicPr>
        <p:blipFill rotWithShape="1">
          <a:blip r:embed="rId3">
            <a:alphaModFix/>
          </a:blip>
          <a:srcRect b="0" l="0" r="0" t="0"/>
          <a:stretch/>
        </p:blipFill>
        <p:spPr>
          <a:xfrm>
            <a:off x="19050" y="19050"/>
            <a:ext cx="12192000" cy="6858000"/>
          </a:xfrm>
          <a:prstGeom prst="rect">
            <a:avLst/>
          </a:prstGeom>
          <a:noFill/>
          <a:ln>
            <a:noFill/>
          </a:ln>
        </p:spPr>
      </p:pic>
      <p:pic>
        <p:nvPicPr>
          <p:cNvPr descr="image.png" id="99" name="Google Shape;99;p2"/>
          <p:cNvPicPr preferRelativeResize="0"/>
          <p:nvPr/>
        </p:nvPicPr>
        <p:blipFill rotWithShape="1">
          <a:blip r:embed="rId4">
            <a:alphaModFix/>
          </a:blip>
          <a:srcRect b="0" l="0" r="0" t="0"/>
          <a:stretch/>
        </p:blipFill>
        <p:spPr>
          <a:xfrm>
            <a:off x="571500" y="1820316"/>
            <a:ext cx="5429250" cy="862905"/>
          </a:xfrm>
          <a:prstGeom prst="rect">
            <a:avLst/>
          </a:prstGeom>
          <a:noFill/>
          <a:ln>
            <a:noFill/>
          </a:ln>
        </p:spPr>
      </p:pic>
      <p:pic>
        <p:nvPicPr>
          <p:cNvPr descr="image.png" id="100" name="Google Shape;100;p2"/>
          <p:cNvPicPr preferRelativeResize="0"/>
          <p:nvPr/>
        </p:nvPicPr>
        <p:blipFill rotWithShape="1">
          <a:blip r:embed="rId5">
            <a:alphaModFix/>
          </a:blip>
          <a:srcRect b="0" l="0" r="0" t="0"/>
          <a:stretch/>
        </p:blipFill>
        <p:spPr>
          <a:xfrm>
            <a:off x="6191250" y="1820316"/>
            <a:ext cx="5429250" cy="862905"/>
          </a:xfrm>
          <a:prstGeom prst="rect">
            <a:avLst/>
          </a:prstGeom>
          <a:noFill/>
          <a:ln>
            <a:noFill/>
          </a:ln>
        </p:spPr>
      </p:pic>
      <p:pic>
        <p:nvPicPr>
          <p:cNvPr descr="image.png" id="101" name="Google Shape;101;p2"/>
          <p:cNvPicPr preferRelativeResize="0"/>
          <p:nvPr/>
        </p:nvPicPr>
        <p:blipFill rotWithShape="1">
          <a:blip r:embed="rId6">
            <a:alphaModFix/>
          </a:blip>
          <a:srcRect b="0" l="0" r="0" t="0"/>
          <a:stretch/>
        </p:blipFill>
        <p:spPr>
          <a:xfrm>
            <a:off x="571500" y="2997175"/>
            <a:ext cx="5429250" cy="862905"/>
          </a:xfrm>
          <a:prstGeom prst="rect">
            <a:avLst/>
          </a:prstGeom>
          <a:noFill/>
          <a:ln>
            <a:noFill/>
          </a:ln>
        </p:spPr>
      </p:pic>
      <p:pic>
        <p:nvPicPr>
          <p:cNvPr descr="image.png" id="102" name="Google Shape;102;p2"/>
          <p:cNvPicPr preferRelativeResize="0"/>
          <p:nvPr/>
        </p:nvPicPr>
        <p:blipFill rotWithShape="1">
          <a:blip r:embed="rId6">
            <a:alphaModFix/>
          </a:blip>
          <a:srcRect b="0" l="0" r="0" t="0"/>
          <a:stretch/>
        </p:blipFill>
        <p:spPr>
          <a:xfrm>
            <a:off x="6191250" y="3011834"/>
            <a:ext cx="5429250" cy="862905"/>
          </a:xfrm>
          <a:prstGeom prst="rect">
            <a:avLst/>
          </a:prstGeom>
          <a:noFill/>
          <a:ln>
            <a:noFill/>
          </a:ln>
        </p:spPr>
      </p:pic>
      <p:pic>
        <p:nvPicPr>
          <p:cNvPr descr="image.png" id="103" name="Google Shape;103;p2"/>
          <p:cNvPicPr preferRelativeResize="0"/>
          <p:nvPr/>
        </p:nvPicPr>
        <p:blipFill rotWithShape="1">
          <a:blip r:embed="rId5">
            <a:alphaModFix/>
          </a:blip>
          <a:srcRect b="0" l="0" r="0" t="0"/>
          <a:stretch/>
        </p:blipFill>
        <p:spPr>
          <a:xfrm>
            <a:off x="3381375" y="4174034"/>
            <a:ext cx="5429250" cy="862905"/>
          </a:xfrm>
          <a:prstGeom prst="rect">
            <a:avLst/>
          </a:prstGeom>
          <a:noFill/>
          <a:ln>
            <a:noFill/>
          </a:ln>
        </p:spPr>
      </p:pic>
      <p:pic>
        <p:nvPicPr>
          <p:cNvPr descr="image.png" id="104" name="Google Shape;104;p2"/>
          <p:cNvPicPr preferRelativeResize="0"/>
          <p:nvPr/>
        </p:nvPicPr>
        <p:blipFill rotWithShape="1">
          <a:blip r:embed="rId7">
            <a:alphaModFix/>
          </a:blip>
          <a:srcRect b="0" l="0" r="0" t="0"/>
          <a:stretch/>
        </p:blipFill>
        <p:spPr>
          <a:xfrm>
            <a:off x="1047750" y="2089844"/>
            <a:ext cx="304800" cy="304800"/>
          </a:xfrm>
          <a:prstGeom prst="rect">
            <a:avLst/>
          </a:prstGeom>
          <a:noFill/>
          <a:ln>
            <a:noFill/>
          </a:ln>
        </p:spPr>
      </p:pic>
      <p:sp>
        <p:nvSpPr>
          <p:cNvPr id="105" name="Google Shape;105;p2"/>
          <p:cNvSpPr txBox="1"/>
          <p:nvPr/>
        </p:nvSpPr>
        <p:spPr>
          <a:xfrm>
            <a:off x="1724025" y="2020341"/>
            <a:ext cx="1780222" cy="22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4B24"/>
                </a:solidFill>
                <a:latin typeface="Montserrat"/>
                <a:ea typeface="Montserrat"/>
                <a:cs typeface="Montserrat"/>
                <a:sym typeface="Montserrat"/>
              </a:rPr>
              <a:t>Economic Status</a:t>
            </a:r>
            <a:endParaRPr b="0" i="0" sz="1400" u="none" cap="none" strike="noStrike">
              <a:solidFill>
                <a:srgbClr val="000000"/>
              </a:solidFill>
              <a:latin typeface="Arial"/>
              <a:ea typeface="Arial"/>
              <a:cs typeface="Arial"/>
              <a:sym typeface="Arial"/>
            </a:endParaRPr>
          </a:p>
        </p:txBody>
      </p:sp>
      <p:sp>
        <p:nvSpPr>
          <p:cNvPr id="106" name="Google Shape;106;p2"/>
          <p:cNvSpPr txBox="1"/>
          <p:nvPr/>
        </p:nvSpPr>
        <p:spPr>
          <a:xfrm>
            <a:off x="1724024" y="2296566"/>
            <a:ext cx="2512997" cy="2262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GDP Forecast , Inflation , USA Tariff </a:t>
            </a:r>
            <a:endParaRPr b="0" i="0" sz="1400" u="none" cap="none" strike="noStrike">
              <a:solidFill>
                <a:srgbClr val="000000"/>
              </a:solidFill>
              <a:latin typeface="Arial"/>
              <a:ea typeface="Arial"/>
              <a:cs typeface="Arial"/>
              <a:sym typeface="Arial"/>
            </a:endParaRPr>
          </a:p>
        </p:txBody>
      </p:sp>
      <p:pic>
        <p:nvPicPr>
          <p:cNvPr descr="image.png" id="107" name="Google Shape;107;p2"/>
          <p:cNvPicPr preferRelativeResize="0"/>
          <p:nvPr/>
        </p:nvPicPr>
        <p:blipFill rotWithShape="1">
          <a:blip r:embed="rId8">
            <a:alphaModFix/>
          </a:blip>
          <a:srcRect b="0" l="0" r="0" t="0"/>
          <a:stretch/>
        </p:blipFill>
        <p:spPr>
          <a:xfrm>
            <a:off x="6648450" y="2089844"/>
            <a:ext cx="342900" cy="304800"/>
          </a:xfrm>
          <a:prstGeom prst="rect">
            <a:avLst/>
          </a:prstGeom>
          <a:noFill/>
          <a:ln>
            <a:noFill/>
          </a:ln>
        </p:spPr>
      </p:pic>
      <p:sp>
        <p:nvSpPr>
          <p:cNvPr id="108" name="Google Shape;108;p2"/>
          <p:cNvSpPr txBox="1"/>
          <p:nvPr/>
        </p:nvSpPr>
        <p:spPr>
          <a:xfrm>
            <a:off x="7343775" y="2020341"/>
            <a:ext cx="1800225" cy="22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4B24"/>
                </a:solidFill>
                <a:latin typeface="Montserrat"/>
                <a:ea typeface="Montserrat"/>
                <a:cs typeface="Montserrat"/>
                <a:sym typeface="Montserrat"/>
              </a:rPr>
              <a:t>Cargo Flow</a:t>
            </a:r>
            <a:endParaRPr b="0" i="0" sz="1400" u="none" cap="none" strike="noStrike">
              <a:solidFill>
                <a:srgbClr val="000000"/>
              </a:solidFill>
              <a:latin typeface="Arial"/>
              <a:ea typeface="Arial"/>
              <a:cs typeface="Arial"/>
              <a:sym typeface="Arial"/>
            </a:endParaRPr>
          </a:p>
        </p:txBody>
      </p:sp>
      <p:sp>
        <p:nvSpPr>
          <p:cNvPr id="109" name="Google Shape;109;p2"/>
          <p:cNvSpPr txBox="1"/>
          <p:nvPr/>
        </p:nvSpPr>
        <p:spPr>
          <a:xfrm>
            <a:off x="7343775" y="2296566"/>
            <a:ext cx="1714500" cy="2262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Import/Export </a:t>
            </a:r>
            <a:endParaRPr b="0" i="0" sz="1400" u="none" cap="none" strike="noStrike">
              <a:solidFill>
                <a:srgbClr val="000000"/>
              </a:solidFill>
              <a:latin typeface="Arial"/>
              <a:ea typeface="Arial"/>
              <a:cs typeface="Arial"/>
              <a:sym typeface="Arial"/>
            </a:endParaRPr>
          </a:p>
        </p:txBody>
      </p:sp>
      <p:pic>
        <p:nvPicPr>
          <p:cNvPr descr="image.png" id="110" name="Google Shape;110;p2"/>
          <p:cNvPicPr preferRelativeResize="0"/>
          <p:nvPr/>
        </p:nvPicPr>
        <p:blipFill rotWithShape="1">
          <a:blip r:embed="rId9">
            <a:alphaModFix/>
          </a:blip>
          <a:srcRect b="0" l="0" r="0" t="0"/>
          <a:stretch/>
        </p:blipFill>
        <p:spPr>
          <a:xfrm>
            <a:off x="1028700" y="3143250"/>
            <a:ext cx="342900" cy="304800"/>
          </a:xfrm>
          <a:prstGeom prst="rect">
            <a:avLst/>
          </a:prstGeom>
          <a:noFill/>
          <a:ln>
            <a:noFill/>
          </a:ln>
        </p:spPr>
      </p:pic>
      <p:sp>
        <p:nvSpPr>
          <p:cNvPr id="111" name="Google Shape;111;p2"/>
          <p:cNvSpPr txBox="1"/>
          <p:nvPr/>
        </p:nvSpPr>
        <p:spPr>
          <a:xfrm>
            <a:off x="1724025" y="3073747"/>
            <a:ext cx="2290286" cy="22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4B24"/>
                </a:solidFill>
                <a:latin typeface="Montserrat"/>
                <a:ea typeface="Montserrat"/>
                <a:cs typeface="Montserrat"/>
                <a:sym typeface="Montserrat"/>
              </a:rPr>
              <a:t>2025 KPI</a:t>
            </a:r>
            <a:endParaRPr b="0" i="0" sz="1400" u="none" cap="none" strike="noStrike">
              <a:solidFill>
                <a:srgbClr val="000000"/>
              </a:solidFill>
              <a:latin typeface="Arial"/>
              <a:ea typeface="Arial"/>
              <a:cs typeface="Arial"/>
              <a:sym typeface="Arial"/>
            </a:endParaRPr>
          </a:p>
        </p:txBody>
      </p:sp>
      <p:sp>
        <p:nvSpPr>
          <p:cNvPr id="112" name="Google Shape;112;p2"/>
          <p:cNvSpPr txBox="1"/>
          <p:nvPr/>
        </p:nvSpPr>
        <p:spPr>
          <a:xfrm>
            <a:off x="1724025" y="3349972"/>
            <a:ext cx="2181225" cy="45243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Performance Review (LAD/EGA/ELA)</a:t>
            </a:r>
            <a:endParaRPr b="0" i="0" sz="1400" u="none" cap="none" strike="noStrike">
              <a:solidFill>
                <a:srgbClr val="000000"/>
              </a:solidFill>
              <a:latin typeface="Arial"/>
              <a:ea typeface="Arial"/>
              <a:cs typeface="Arial"/>
              <a:sym typeface="Arial"/>
            </a:endParaRPr>
          </a:p>
        </p:txBody>
      </p:sp>
      <p:pic>
        <p:nvPicPr>
          <p:cNvPr descr="image.png" id="113" name="Google Shape;113;p2"/>
          <p:cNvPicPr preferRelativeResize="0"/>
          <p:nvPr/>
        </p:nvPicPr>
        <p:blipFill rotWithShape="1">
          <a:blip r:embed="rId10">
            <a:alphaModFix/>
          </a:blip>
          <a:srcRect b="0" l="0" r="0" t="0"/>
          <a:stretch/>
        </p:blipFill>
        <p:spPr>
          <a:xfrm>
            <a:off x="6648450" y="3143250"/>
            <a:ext cx="342900" cy="304800"/>
          </a:xfrm>
          <a:prstGeom prst="rect">
            <a:avLst/>
          </a:prstGeom>
          <a:noFill/>
          <a:ln>
            <a:noFill/>
          </a:ln>
        </p:spPr>
      </p:pic>
      <p:sp>
        <p:nvSpPr>
          <p:cNvPr id="114" name="Google Shape;114;p2"/>
          <p:cNvSpPr txBox="1"/>
          <p:nvPr/>
        </p:nvSpPr>
        <p:spPr>
          <a:xfrm>
            <a:off x="7343775" y="3073747"/>
            <a:ext cx="1810226" cy="22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4B24"/>
                </a:solidFill>
                <a:latin typeface="Montserrat"/>
                <a:ea typeface="Montserrat"/>
                <a:cs typeface="Montserrat"/>
                <a:sym typeface="Montserrat"/>
              </a:rPr>
              <a:t>Operations KPI</a:t>
            </a:r>
            <a:endParaRPr b="0" i="0" sz="1400" u="none" cap="none" strike="noStrike">
              <a:solidFill>
                <a:srgbClr val="000000"/>
              </a:solidFill>
              <a:latin typeface="Arial"/>
              <a:ea typeface="Arial"/>
              <a:cs typeface="Arial"/>
              <a:sym typeface="Arial"/>
            </a:endParaRPr>
          </a:p>
        </p:txBody>
      </p:sp>
      <p:sp>
        <p:nvSpPr>
          <p:cNvPr id="115" name="Google Shape;115;p2"/>
          <p:cNvSpPr txBox="1"/>
          <p:nvPr/>
        </p:nvSpPr>
        <p:spPr>
          <a:xfrm>
            <a:off x="7343775" y="3349972"/>
            <a:ext cx="2216684" cy="2262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ECD/IMD &amp; OCD/OPD Review</a:t>
            </a:r>
            <a:endParaRPr b="0" i="0" sz="1400" u="none" cap="none" strike="noStrike">
              <a:solidFill>
                <a:srgbClr val="000000"/>
              </a:solidFill>
              <a:latin typeface="Arial"/>
              <a:ea typeface="Arial"/>
              <a:cs typeface="Arial"/>
              <a:sym typeface="Arial"/>
            </a:endParaRPr>
          </a:p>
        </p:txBody>
      </p:sp>
      <p:pic>
        <p:nvPicPr>
          <p:cNvPr descr="image.png" id="116" name="Google Shape;116;p2"/>
          <p:cNvPicPr preferRelativeResize="0"/>
          <p:nvPr/>
        </p:nvPicPr>
        <p:blipFill rotWithShape="1">
          <a:blip r:embed="rId11">
            <a:alphaModFix/>
          </a:blip>
          <a:srcRect b="0" l="0" r="0" t="0"/>
          <a:stretch/>
        </p:blipFill>
        <p:spPr>
          <a:xfrm>
            <a:off x="3857625" y="4443562"/>
            <a:ext cx="304800" cy="304800"/>
          </a:xfrm>
          <a:prstGeom prst="rect">
            <a:avLst/>
          </a:prstGeom>
          <a:noFill/>
          <a:ln>
            <a:noFill/>
          </a:ln>
        </p:spPr>
      </p:pic>
      <p:sp>
        <p:nvSpPr>
          <p:cNvPr id="117" name="Google Shape;117;p2"/>
          <p:cNvSpPr txBox="1"/>
          <p:nvPr/>
        </p:nvSpPr>
        <p:spPr>
          <a:xfrm>
            <a:off x="4533900" y="4374059"/>
            <a:ext cx="1150143" cy="22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4B24"/>
                </a:solidFill>
                <a:latin typeface="Montserrat"/>
                <a:ea typeface="Montserrat"/>
                <a:cs typeface="Montserrat"/>
                <a:sym typeface="Montserrat"/>
              </a:rPr>
              <a:t>2026 Goals</a:t>
            </a:r>
            <a:endParaRPr b="0" i="0" sz="1400" u="none" cap="none" strike="noStrike">
              <a:solidFill>
                <a:srgbClr val="000000"/>
              </a:solidFill>
              <a:latin typeface="Arial"/>
              <a:ea typeface="Arial"/>
              <a:cs typeface="Arial"/>
              <a:sym typeface="Arial"/>
            </a:endParaRPr>
          </a:p>
        </p:txBody>
      </p:sp>
      <p:sp>
        <p:nvSpPr>
          <p:cNvPr id="118" name="Google Shape;118;p2"/>
          <p:cNvSpPr txBox="1"/>
          <p:nvPr/>
        </p:nvSpPr>
        <p:spPr>
          <a:xfrm>
            <a:off x="4533900" y="4650284"/>
            <a:ext cx="1095375" cy="1866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Strategy &amp; Targets</a:t>
            </a:r>
            <a:endParaRPr b="0" i="0" sz="1400" u="none" cap="none" strike="noStrike">
              <a:solidFill>
                <a:srgbClr val="000000"/>
              </a:solidFill>
              <a:latin typeface="Arial"/>
              <a:ea typeface="Arial"/>
              <a:cs typeface="Arial"/>
              <a:sym typeface="Arial"/>
            </a:endParaRPr>
          </a:p>
        </p:txBody>
      </p:sp>
      <p:sp>
        <p:nvSpPr>
          <p:cNvPr id="119" name="Google Shape;119;p2"/>
          <p:cNvSpPr txBox="1"/>
          <p:nvPr/>
        </p:nvSpPr>
        <p:spPr>
          <a:xfrm>
            <a:off x="571500" y="381000"/>
            <a:ext cx="11601450" cy="5238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AGENDA</a:t>
            </a:r>
            <a:endParaRPr b="0" i="0" sz="1400" u="none" cap="none" strike="noStrike">
              <a:solidFill>
                <a:srgbClr val="000000"/>
              </a:solidFill>
              <a:latin typeface="Arial"/>
              <a:ea typeface="Arial"/>
              <a:cs typeface="Arial"/>
              <a:sym typeface="Arial"/>
            </a:endParaRPr>
          </a:p>
        </p:txBody>
      </p:sp>
      <p:sp>
        <p:nvSpPr>
          <p:cNvPr id="120" name="Google Shape;120;p2"/>
          <p:cNvSpPr/>
          <p:nvPr/>
        </p:nvSpPr>
        <p:spPr>
          <a:xfrm>
            <a:off x="571500" y="97155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image.png" id="368" name="Google Shape;368;p20"/>
          <p:cNvPicPr preferRelativeResize="0"/>
          <p:nvPr/>
        </p:nvPicPr>
        <p:blipFill rotWithShape="1">
          <a:blip r:embed="rId3">
            <a:alphaModFix/>
          </a:blip>
          <a:srcRect b="0" l="0" r="0" t="0"/>
          <a:stretch/>
        </p:blipFill>
        <p:spPr>
          <a:xfrm>
            <a:off x="-19050" y="0"/>
            <a:ext cx="12192000" cy="6858000"/>
          </a:xfrm>
          <a:prstGeom prst="rect">
            <a:avLst/>
          </a:prstGeom>
          <a:noFill/>
          <a:ln>
            <a:noFill/>
          </a:ln>
        </p:spPr>
      </p:pic>
      <p:sp>
        <p:nvSpPr>
          <p:cNvPr id="369" name="Google Shape;369;p20"/>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0" name="Google Shape;370;p20"/>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50" u="none" cap="none" strike="noStrike">
                <a:solidFill>
                  <a:srgbClr val="004B24"/>
                </a:solidFill>
                <a:latin typeface="Montserrat"/>
                <a:ea typeface="Montserrat"/>
                <a:cs typeface="Montserrat"/>
                <a:sym typeface="Montserrat"/>
              </a:rPr>
              <a:t> CALDERA PORT NEW CONCESSION | COSTA RICA</a:t>
            </a:r>
            <a:endParaRPr b="1" i="0" sz="3150" u="none" cap="none" strike="noStrike">
              <a:solidFill>
                <a:srgbClr val="004B24"/>
              </a:solidFill>
              <a:latin typeface="Montserrat"/>
              <a:ea typeface="Montserrat"/>
              <a:cs typeface="Montserrat"/>
              <a:sym typeface="Montserrat"/>
            </a:endParaRPr>
          </a:p>
        </p:txBody>
      </p:sp>
      <p:pic>
        <p:nvPicPr>
          <p:cNvPr id="371" name="Google Shape;371;p20"/>
          <p:cNvPicPr preferRelativeResize="0"/>
          <p:nvPr/>
        </p:nvPicPr>
        <p:blipFill rotWithShape="1">
          <a:blip r:embed="rId4">
            <a:alphaModFix/>
          </a:blip>
          <a:srcRect b="0" l="0" r="0" t="0"/>
          <a:stretch/>
        </p:blipFill>
        <p:spPr>
          <a:xfrm>
            <a:off x="5044336" y="2240280"/>
            <a:ext cx="7074061" cy="4534894"/>
          </a:xfrm>
          <a:prstGeom prst="snip2DiagRect">
            <a:avLst>
              <a:gd fmla="val 4958"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5098"/>
              </a:srgbClr>
            </a:outerShdw>
          </a:effectLst>
        </p:spPr>
      </p:pic>
      <p:sp>
        <p:nvSpPr>
          <p:cNvPr id="372" name="Google Shape;372;p20"/>
          <p:cNvSpPr/>
          <p:nvPr/>
        </p:nvSpPr>
        <p:spPr>
          <a:xfrm>
            <a:off x="571500" y="1201177"/>
            <a:ext cx="5061204" cy="841248"/>
          </a:xfrm>
          <a:prstGeom prst="homePlate">
            <a:avLst>
              <a:gd fmla="val 50000"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New structure should be ready, </a:t>
            </a:r>
            <a:r>
              <a:rPr b="1" i="0" lang="en-US" sz="1600" u="none" cap="none" strike="noStrike">
                <a:solidFill>
                  <a:srgbClr val="000000"/>
                </a:solidFill>
                <a:latin typeface="Open Sans"/>
                <a:ea typeface="Open Sans"/>
                <a:cs typeface="Open Sans"/>
                <a:sym typeface="Open Sans"/>
              </a:rPr>
              <a:t>2030</a:t>
            </a:r>
            <a:endParaRPr/>
          </a:p>
        </p:txBody>
      </p:sp>
      <p:sp>
        <p:nvSpPr>
          <p:cNvPr id="373" name="Google Shape;373;p20"/>
          <p:cNvSpPr/>
          <p:nvPr/>
        </p:nvSpPr>
        <p:spPr>
          <a:xfrm>
            <a:off x="571500" y="2185415"/>
            <a:ext cx="4607052" cy="958378"/>
          </a:xfrm>
          <a:prstGeom prst="downArrowCallout">
            <a:avLst>
              <a:gd fmla="val 25000" name="adj1"/>
              <a:gd fmla="val 25000" name="adj2"/>
              <a:gd fmla="val 25000" name="adj3"/>
              <a:gd fmla="val 64977" name="adj4"/>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New concession will bring</a:t>
            </a:r>
            <a:endParaRPr/>
          </a:p>
        </p:txBody>
      </p:sp>
      <p:sp>
        <p:nvSpPr>
          <p:cNvPr id="374" name="Google Shape;374;p20"/>
          <p:cNvSpPr/>
          <p:nvPr/>
        </p:nvSpPr>
        <p:spPr>
          <a:xfrm>
            <a:off x="571500" y="3259596"/>
            <a:ext cx="4607052" cy="439514"/>
          </a:xfrm>
          <a:prstGeom prst="roundRect">
            <a:avLst>
              <a:gd fmla="val 16667"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5 STS Cranes</a:t>
            </a:r>
            <a:endParaRPr/>
          </a:p>
        </p:txBody>
      </p:sp>
      <p:sp>
        <p:nvSpPr>
          <p:cNvPr id="375" name="Google Shape;375;p20"/>
          <p:cNvSpPr/>
          <p:nvPr/>
        </p:nvSpPr>
        <p:spPr>
          <a:xfrm>
            <a:off x="571500" y="3930717"/>
            <a:ext cx="4607052" cy="439514"/>
          </a:xfrm>
          <a:prstGeom prst="roundRect">
            <a:avLst>
              <a:gd fmla="val 16667"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Draft of 13,6 mts </a:t>
            </a:r>
            <a:endParaRPr/>
          </a:p>
        </p:txBody>
      </p:sp>
      <p:sp>
        <p:nvSpPr>
          <p:cNvPr id="376" name="Google Shape;376;p20"/>
          <p:cNvSpPr/>
          <p:nvPr/>
        </p:nvSpPr>
        <p:spPr>
          <a:xfrm>
            <a:off x="571500" y="4600034"/>
            <a:ext cx="4607052" cy="439514"/>
          </a:xfrm>
          <a:prstGeom prst="roundRect">
            <a:avLst>
              <a:gd fmla="val 16667"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580 meters quay</a:t>
            </a:r>
            <a:endParaRPr/>
          </a:p>
        </p:txBody>
      </p:sp>
      <p:sp>
        <p:nvSpPr>
          <p:cNvPr id="377" name="Google Shape;377;p20"/>
          <p:cNvSpPr/>
          <p:nvPr/>
        </p:nvSpPr>
        <p:spPr>
          <a:xfrm>
            <a:off x="571500" y="5269351"/>
            <a:ext cx="4607052" cy="439514"/>
          </a:xfrm>
          <a:prstGeom prst="roundRect">
            <a:avLst>
              <a:gd fmla="val 16667"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Container Yard of 13 Hectares</a:t>
            </a:r>
            <a:endParaRPr/>
          </a:p>
        </p:txBody>
      </p:sp>
      <p:sp>
        <p:nvSpPr>
          <p:cNvPr id="378" name="Google Shape;378;p20"/>
          <p:cNvSpPr/>
          <p:nvPr/>
        </p:nvSpPr>
        <p:spPr>
          <a:xfrm>
            <a:off x="5870448" y="1158853"/>
            <a:ext cx="5750052" cy="896113"/>
          </a:xfrm>
          <a:prstGeom prst="roundRect">
            <a:avLst>
              <a:gd fmla="val 16667" name="adj"/>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Open Sans"/>
                <a:ea typeface="Open Sans"/>
                <a:cs typeface="Open Sans"/>
                <a:sym typeface="Open Sans"/>
              </a:rPr>
              <a:t>OPERATIONAL LIMITATIONS DURING CONSTRUCTION AND PORT IMPROVEMENT</a:t>
            </a:r>
            <a:endParaRPr/>
          </a:p>
        </p:txBody>
      </p:sp>
      <p:sp>
        <p:nvSpPr>
          <p:cNvPr id="379" name="Google Shape;379;p20"/>
          <p:cNvSpPr/>
          <p:nvPr/>
        </p:nvSpPr>
        <p:spPr>
          <a:xfrm>
            <a:off x="571500" y="5935961"/>
            <a:ext cx="4607052" cy="439514"/>
          </a:xfrm>
          <a:prstGeom prst="roundRect">
            <a:avLst>
              <a:gd fmla="val 16667"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Post Panamax Vessels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4" name="Shape 124"/>
        <p:cNvGrpSpPr/>
        <p:nvPr/>
      </p:nvGrpSpPr>
      <p:grpSpPr>
        <a:xfrm>
          <a:off x="0" y="0"/>
          <a:ext cx="0" cy="0"/>
          <a:chOff x="0" y="0"/>
          <a:chExt cx="0" cy="0"/>
        </a:xfrm>
      </p:grpSpPr>
      <p:pic>
        <p:nvPicPr>
          <p:cNvPr id="125" name="Google Shape;125;p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26" name="Google Shape;126;p3"/>
          <p:cNvPicPr preferRelativeResize="0"/>
          <p:nvPr/>
        </p:nvPicPr>
        <p:blipFill rotWithShape="1">
          <a:blip r:embed="rId4">
            <a:alphaModFix/>
          </a:blip>
          <a:srcRect b="0" l="0" r="0" t="0"/>
          <a:stretch/>
        </p:blipFill>
        <p:spPr>
          <a:xfrm>
            <a:off x="11370463" y="6023490"/>
            <a:ext cx="626465" cy="6305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0" name="Shape 130"/>
        <p:cNvGrpSpPr/>
        <p:nvPr/>
      </p:nvGrpSpPr>
      <p:grpSpPr>
        <a:xfrm>
          <a:off x="0" y="0"/>
          <a:ext cx="0" cy="0"/>
          <a:chOff x="0" y="0"/>
          <a:chExt cx="0" cy="0"/>
        </a:xfrm>
      </p:grpSpPr>
      <p:pic>
        <p:nvPicPr>
          <p:cNvPr descr="image.png" id="131" name="Google Shape;131;p4"/>
          <p:cNvPicPr preferRelativeResize="0"/>
          <p:nvPr/>
        </p:nvPicPr>
        <p:blipFill rotWithShape="1">
          <a:blip r:embed="rId3">
            <a:alphaModFix/>
          </a:blip>
          <a:srcRect b="0" l="0" r="0" t="0"/>
          <a:stretch/>
        </p:blipFill>
        <p:spPr>
          <a:xfrm>
            <a:off x="-18900" y="0"/>
            <a:ext cx="12192000" cy="6858000"/>
          </a:xfrm>
          <a:prstGeom prst="rect">
            <a:avLst/>
          </a:prstGeom>
          <a:noFill/>
          <a:ln>
            <a:noFill/>
          </a:ln>
        </p:spPr>
      </p:pic>
      <p:sp>
        <p:nvSpPr>
          <p:cNvPr id="132" name="Google Shape;132;p4"/>
          <p:cNvSpPr txBox="1"/>
          <p:nvPr/>
        </p:nvSpPr>
        <p:spPr>
          <a:xfrm>
            <a:off x="571500" y="476250"/>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ECONOMIC STATUS</a:t>
            </a:r>
            <a:endParaRPr/>
          </a:p>
        </p:txBody>
      </p:sp>
      <p:sp>
        <p:nvSpPr>
          <p:cNvPr id="133" name="Google Shape;133;p4"/>
          <p:cNvSpPr/>
          <p:nvPr/>
        </p:nvSpPr>
        <p:spPr>
          <a:xfrm>
            <a:off x="571500" y="1114425"/>
            <a:ext cx="11049000" cy="1920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 name="Google Shape;134;p4"/>
          <p:cNvSpPr txBox="1"/>
          <p:nvPr/>
        </p:nvSpPr>
        <p:spPr>
          <a:xfrm>
            <a:off x="1737360" y="1053364"/>
            <a:ext cx="9680190" cy="4590457"/>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Costa Rica continues to show </a:t>
            </a:r>
            <a:r>
              <a:rPr b="1" i="0" lang="en-US" sz="1200" u="none" cap="none" strike="noStrike">
                <a:solidFill>
                  <a:schemeClr val="dk1"/>
                </a:solidFill>
                <a:latin typeface="Montserrat"/>
                <a:ea typeface="Montserrat"/>
                <a:cs typeface="Montserrat"/>
                <a:sym typeface="Montserrat"/>
              </a:rPr>
              <a:t>solid economic growth</a:t>
            </a:r>
            <a:r>
              <a:rPr b="0" i="0" lang="en-US" sz="1200" u="none" cap="none" strike="noStrike">
                <a:solidFill>
                  <a:schemeClr val="dk1"/>
                </a:solidFill>
                <a:latin typeface="Montserrat"/>
                <a:ea typeface="Montserrat"/>
                <a:cs typeface="Montserrat"/>
                <a:sym typeface="Montserrat"/>
              </a:rPr>
              <a:t> </a:t>
            </a:r>
            <a:endParaRPr/>
          </a:p>
          <a:p>
            <a:pPr indent="0" lvl="0" marL="0" marR="0" rtl="0" algn="l">
              <a:lnSpc>
                <a:spcPct val="115000"/>
              </a:lnSpc>
              <a:spcBef>
                <a:spcPts val="1200"/>
              </a:spcBef>
              <a:spcAft>
                <a:spcPts val="0"/>
              </a:spcAft>
              <a:buNone/>
            </a:pPr>
            <a:r>
              <a:rPr b="1" i="0" lang="en-US" sz="2000" u="none" cap="none" strike="noStrike">
                <a:solidFill>
                  <a:srgbClr val="974806"/>
                </a:solidFill>
                <a:latin typeface="Montserrat"/>
                <a:ea typeface="Montserrat"/>
                <a:cs typeface="Montserrat"/>
                <a:sym typeface="Montserrat"/>
              </a:rPr>
              <a:t>Costa Rica GDP</a:t>
            </a:r>
            <a:r>
              <a:rPr b="1" i="0" lang="en-US" sz="2000" u="none" cap="none" strike="noStrike">
                <a:solidFill>
                  <a:schemeClr val="dk1"/>
                </a:solidFill>
                <a:latin typeface="Montserrat"/>
                <a:ea typeface="Montserrat"/>
                <a:cs typeface="Montserrat"/>
                <a:sym typeface="Montserrat"/>
              </a:rPr>
              <a:t> </a:t>
            </a:r>
            <a:r>
              <a:rPr b="1" i="0" lang="en-US" sz="1200" u="none" cap="none" strike="noStrike">
                <a:solidFill>
                  <a:schemeClr val="dk1"/>
                </a:solidFill>
                <a:latin typeface="Montserrat"/>
                <a:ea typeface="Montserrat"/>
                <a:cs typeface="Montserrat"/>
                <a:sym typeface="Montserrat"/>
              </a:rPr>
              <a:t>growth in 2025:</a:t>
            </a:r>
            <a:r>
              <a:rPr b="0" i="0" lang="en-US" sz="1200" u="none" cap="none" strike="noStrike">
                <a:solidFill>
                  <a:schemeClr val="dk1"/>
                </a:solidFill>
                <a:latin typeface="Montserrat"/>
                <a:ea typeface="Montserrat"/>
                <a:cs typeface="Montserrat"/>
                <a:sym typeface="Montserrat"/>
              </a:rPr>
              <a:t> </a:t>
            </a:r>
            <a:r>
              <a:rPr b="1" i="0" lang="en-US" sz="1200" u="none" cap="none" strike="noStrike">
                <a:solidFill>
                  <a:schemeClr val="dk1"/>
                </a:solidFill>
                <a:latin typeface="Montserrat"/>
                <a:ea typeface="Montserrat"/>
                <a:cs typeface="Montserrat"/>
                <a:sym typeface="Montserrat"/>
              </a:rPr>
              <a:t>4.5%</a:t>
            </a:r>
            <a:endParaRPr/>
          </a:p>
          <a:p>
            <a:pPr indent="0" lvl="0" marL="0" marR="0" rtl="0" algn="l">
              <a:lnSpc>
                <a:spcPct val="115000"/>
              </a:lnSpc>
              <a:spcBef>
                <a:spcPts val="1200"/>
              </a:spcBef>
              <a:spcAft>
                <a:spcPts val="0"/>
              </a:spcAft>
              <a:buClr>
                <a:srgbClr val="000000"/>
              </a:buClr>
              <a:buSzPts val="1200"/>
              <a:buFont typeface="Arial"/>
              <a:buNone/>
            </a:pPr>
            <a:r>
              <a:rPr b="1" i="0" lang="en-US" sz="1200" u="none" cap="none" strike="noStrike">
                <a:solidFill>
                  <a:schemeClr val="dk1"/>
                </a:solidFill>
                <a:latin typeface="Montserrat"/>
                <a:ea typeface="Montserrat"/>
                <a:cs typeface="Montserrat"/>
                <a:sym typeface="Montserrat"/>
              </a:rPr>
              <a:t>Projected growth for 2026:</a:t>
            </a:r>
            <a:r>
              <a:rPr b="0" i="0" lang="en-US" sz="1200" u="none" cap="none" strike="noStrike">
                <a:solidFill>
                  <a:schemeClr val="dk1"/>
                </a:solidFill>
                <a:latin typeface="Montserrat"/>
                <a:ea typeface="Montserrat"/>
                <a:cs typeface="Montserrat"/>
                <a:sym typeface="Montserrat"/>
              </a:rPr>
              <a:t> ~</a:t>
            </a:r>
            <a:r>
              <a:rPr b="1" i="0" lang="en-US" sz="1200" u="none" cap="none" strike="noStrike">
                <a:solidFill>
                  <a:schemeClr val="dk1"/>
                </a:solidFill>
                <a:latin typeface="Montserrat"/>
                <a:ea typeface="Montserrat"/>
                <a:cs typeface="Montserrat"/>
                <a:sym typeface="Montserrat"/>
              </a:rPr>
              <a:t>3.7–3.9%</a:t>
            </a:r>
            <a:br>
              <a:rPr b="1" i="0" lang="en-US" sz="1200" u="none" cap="none" strike="noStrike">
                <a:solidFill>
                  <a:schemeClr val="dk1"/>
                </a:solidFill>
                <a:latin typeface="Montserrat"/>
                <a:ea typeface="Montserrat"/>
                <a:cs typeface="Montserrat"/>
                <a:sym typeface="Montserrat"/>
              </a:rPr>
            </a:br>
            <a:r>
              <a:rPr b="0" i="0" lang="en-US" sz="1200" u="none" cap="none" strike="noStrike">
                <a:solidFill>
                  <a:schemeClr val="dk1"/>
                </a:solidFill>
                <a:latin typeface="Montserrat"/>
                <a:ea typeface="Montserrat"/>
                <a:cs typeface="Montserrat"/>
                <a:sym typeface="Montserrat"/>
              </a:rPr>
              <a:t> Growth is expected to moderate slightly due to weaker global demand, but the outlook remains positive.</a:t>
            </a:r>
            <a:endParaRPr/>
          </a:p>
          <a:p>
            <a:pPr indent="0" lvl="0" marL="0" marR="0" rtl="0" algn="l">
              <a:lnSpc>
                <a:spcPct val="115000"/>
              </a:lnSpc>
              <a:spcBef>
                <a:spcPts val="1200"/>
              </a:spcBef>
              <a:spcAft>
                <a:spcPts val="0"/>
              </a:spcAft>
              <a:buNone/>
            </a:pPr>
            <a:r>
              <a:rPr b="1" i="0" lang="en-US" sz="2000" u="none" cap="none" strike="noStrike">
                <a:solidFill>
                  <a:srgbClr val="974806"/>
                </a:solidFill>
                <a:latin typeface="Montserrat"/>
                <a:ea typeface="Montserrat"/>
                <a:cs typeface="Montserrat"/>
                <a:sym typeface="Montserrat"/>
              </a:rPr>
              <a:t>Costa Rica Inflation</a:t>
            </a:r>
            <a:endParaRPr/>
          </a:p>
          <a:p>
            <a:pPr indent="-298450" lvl="0" marL="457200" marR="0" rtl="0" algn="l">
              <a:lnSpc>
                <a:spcPct val="115000"/>
              </a:lnSpc>
              <a:spcBef>
                <a:spcPts val="1200"/>
              </a:spcBef>
              <a:spcAft>
                <a:spcPts val="0"/>
              </a:spcAft>
              <a:buClr>
                <a:schemeClr val="dk1"/>
              </a:buClr>
              <a:buSzPts val="1100"/>
              <a:buFont typeface="Arial"/>
              <a:buChar char="●"/>
            </a:pPr>
            <a:r>
              <a:rPr b="0" i="0" lang="en-US" sz="1200" u="none" cap="none" strike="noStrike">
                <a:solidFill>
                  <a:schemeClr val="dk1"/>
                </a:solidFill>
                <a:latin typeface="Montserrat"/>
                <a:ea typeface="Montserrat"/>
                <a:cs typeface="Montserrat"/>
                <a:sym typeface="Montserrat"/>
              </a:rPr>
              <a:t>Inflation has remained around</a:t>
            </a:r>
            <a:r>
              <a:rPr b="1" i="0" lang="en-US" sz="1200" u="none" cap="none" strike="noStrike">
                <a:solidFill>
                  <a:schemeClr val="dk1"/>
                </a:solidFill>
                <a:latin typeface="Montserrat"/>
                <a:ea typeface="Montserrat"/>
                <a:cs typeface="Montserrat"/>
                <a:sym typeface="Montserrat"/>
              </a:rPr>
              <a:t> -1.23% </a:t>
            </a:r>
            <a:r>
              <a:rPr b="0" i="0" lang="en-US" sz="1200" u="none" cap="none" strike="noStrike">
                <a:solidFill>
                  <a:schemeClr val="dk1"/>
                </a:solidFill>
                <a:latin typeface="Montserrat"/>
                <a:ea typeface="Montserrat"/>
                <a:cs typeface="Montserrat"/>
                <a:sym typeface="Montserrat"/>
              </a:rPr>
              <a:t>for</a:t>
            </a:r>
            <a:r>
              <a:rPr b="1" i="0" lang="en-US" sz="1200" u="none" cap="none" strike="noStrike">
                <a:solidFill>
                  <a:schemeClr val="dk1"/>
                </a:solidFill>
                <a:latin typeface="Montserrat"/>
                <a:ea typeface="Montserrat"/>
                <a:cs typeface="Montserrat"/>
                <a:sym typeface="Montserrat"/>
              </a:rPr>
              <a:t> 2025.</a:t>
            </a:r>
            <a:br>
              <a:rPr b="0" i="0" lang="en-US" sz="1200" u="none" cap="none" strike="noStrike">
                <a:solidFill>
                  <a:schemeClr val="dk1"/>
                </a:solidFill>
                <a:latin typeface="Montserrat"/>
                <a:ea typeface="Montserrat"/>
                <a:cs typeface="Montserrat"/>
                <a:sym typeface="Montserrat"/>
              </a:rPr>
            </a:br>
            <a:endParaRPr b="0" i="0" sz="1200" u="none" cap="none" strike="noStrike">
              <a:solidFill>
                <a:schemeClr val="dk1"/>
              </a:solidFill>
              <a:latin typeface="Montserrat"/>
              <a:ea typeface="Montserrat"/>
              <a:cs typeface="Montserrat"/>
              <a:sym typeface="Montserrat"/>
            </a:endParaRPr>
          </a:p>
          <a:p>
            <a:pPr indent="-298450" lvl="0" marL="457200" marR="0" rtl="0" algn="l">
              <a:lnSpc>
                <a:spcPct val="115000"/>
              </a:lnSpc>
              <a:spcBef>
                <a:spcPts val="0"/>
              </a:spcBef>
              <a:spcAft>
                <a:spcPts val="0"/>
              </a:spcAft>
              <a:buClr>
                <a:schemeClr val="dk1"/>
              </a:buClr>
              <a:buSzPts val="1100"/>
              <a:buFont typeface="Arial"/>
              <a:buChar char="●"/>
            </a:pPr>
            <a:r>
              <a:rPr b="0" i="0" lang="en-US" sz="1200" u="none" cap="none" strike="noStrike">
                <a:solidFill>
                  <a:schemeClr val="dk1"/>
                </a:solidFill>
                <a:latin typeface="Montserrat"/>
                <a:ea typeface="Montserrat"/>
                <a:cs typeface="Montserrat"/>
                <a:sym typeface="Montserrat"/>
              </a:rPr>
              <a:t>It is expected to maintain close to 0% for 2026.</a:t>
            </a:r>
            <a:endParaRPr/>
          </a:p>
          <a:p>
            <a:pPr indent="0" lvl="0" marL="158750" marR="0" rtl="0" algn="l">
              <a:lnSpc>
                <a:spcPct val="115000"/>
              </a:lnSpc>
              <a:spcBef>
                <a:spcPts val="0"/>
              </a:spcBef>
              <a:spcAft>
                <a:spcPts val="0"/>
              </a:spcAft>
              <a:buNone/>
            </a:pPr>
            <a:r>
              <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0" lang="en-US" sz="2000" u="none" cap="none" strike="noStrike">
                <a:solidFill>
                  <a:srgbClr val="974806"/>
                </a:solidFill>
                <a:latin typeface="Montserrat"/>
                <a:ea typeface="Montserrat"/>
                <a:cs typeface="Montserrat"/>
                <a:sym typeface="Montserrat"/>
              </a:rPr>
              <a:t>U.S. Tariffs (Costa Rica)</a:t>
            </a:r>
            <a:endParaRPr/>
          </a:p>
          <a:p>
            <a:pPr indent="0" lvl="0" marL="0" marR="0" rtl="0" algn="l">
              <a:lnSpc>
                <a:spcPct val="115000"/>
              </a:lnSpc>
              <a:spcBef>
                <a:spcPts val="120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U.S. tariffs on Costa Rican exports were reinstated at 10% (down from 15%) after President Donald Trump reimposed them under a different legal authority.</a:t>
            </a:r>
            <a:r>
              <a:rPr b="0" i="0" lang="en-US" sz="1100" u="none" cap="none" strike="noStrike">
                <a:solidFill>
                  <a:schemeClr val="dk1"/>
                </a:solidFill>
                <a:latin typeface="Montserrat"/>
                <a:ea typeface="Montserrat"/>
                <a:cs typeface="Montserrat"/>
                <a:sym typeface="Montserrat"/>
              </a:rPr>
              <a:t> </a:t>
            </a:r>
            <a:endParaRPr/>
          </a:p>
        </p:txBody>
      </p:sp>
      <p:pic>
        <p:nvPicPr>
          <p:cNvPr descr="Download Free Gdp Icons in PNG &amp; SVG" id="135" name="Google Shape;135;p4"/>
          <p:cNvPicPr preferRelativeResize="0"/>
          <p:nvPr/>
        </p:nvPicPr>
        <p:blipFill rotWithShape="1">
          <a:blip r:embed="rId4">
            <a:alphaModFix/>
          </a:blip>
          <a:srcRect b="0" l="0" r="0" t="0"/>
          <a:stretch/>
        </p:blipFill>
        <p:spPr>
          <a:xfrm>
            <a:off x="7437120" y="2129392"/>
            <a:ext cx="2438400" cy="2438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9" name="Shape 139"/>
        <p:cNvGrpSpPr/>
        <p:nvPr/>
      </p:nvGrpSpPr>
      <p:grpSpPr>
        <a:xfrm>
          <a:off x="0" y="0"/>
          <a:ext cx="0" cy="0"/>
          <a:chOff x="0" y="0"/>
          <a:chExt cx="0" cy="0"/>
        </a:xfrm>
      </p:grpSpPr>
      <p:pic>
        <p:nvPicPr>
          <p:cNvPr descr="image.png" id="140" name="Google Shape;140;p5"/>
          <p:cNvPicPr preferRelativeResize="0"/>
          <p:nvPr/>
        </p:nvPicPr>
        <p:blipFill rotWithShape="1">
          <a:blip r:embed="rId3">
            <a:alphaModFix/>
          </a:blip>
          <a:srcRect b="0" l="0" r="0" t="0"/>
          <a:stretch/>
        </p:blipFill>
        <p:spPr>
          <a:xfrm>
            <a:off x="-18900" y="3793"/>
            <a:ext cx="12192000" cy="6935690"/>
          </a:xfrm>
          <a:prstGeom prst="rect">
            <a:avLst/>
          </a:prstGeom>
          <a:noFill/>
          <a:ln>
            <a:noFill/>
          </a:ln>
        </p:spPr>
      </p:pic>
      <p:sp>
        <p:nvSpPr>
          <p:cNvPr id="141" name="Google Shape;141;p5"/>
          <p:cNvSpPr txBox="1"/>
          <p:nvPr/>
        </p:nvSpPr>
        <p:spPr>
          <a:xfrm>
            <a:off x="571500" y="476250"/>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2025/2026 COUNTRY CARGO FLOW STATUS / CR</a:t>
            </a:r>
            <a:endParaRPr/>
          </a:p>
        </p:txBody>
      </p:sp>
      <p:sp>
        <p:nvSpPr>
          <p:cNvPr id="142" name="Google Shape;142;p5"/>
          <p:cNvSpPr/>
          <p:nvPr/>
        </p:nvSpPr>
        <p:spPr>
          <a:xfrm>
            <a:off x="575297" y="1066339"/>
            <a:ext cx="11049000" cy="1905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 name="Google Shape;143;p5"/>
          <p:cNvSpPr txBox="1"/>
          <p:nvPr/>
        </p:nvSpPr>
        <p:spPr>
          <a:xfrm>
            <a:off x="9565187" y="2267022"/>
            <a:ext cx="1801838"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United States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Fresh Pineapples </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 Bananas</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 Medical Devices</a:t>
            </a:r>
            <a:endParaRPr b="0" i="0" sz="1400" u="none" cap="none" strike="noStrike">
              <a:solidFill>
                <a:srgbClr val="000000"/>
              </a:solidFill>
              <a:latin typeface="Arial"/>
              <a:ea typeface="Arial"/>
              <a:cs typeface="Arial"/>
              <a:sym typeface="Arial"/>
            </a:endParaRPr>
          </a:p>
        </p:txBody>
      </p:sp>
      <p:sp>
        <p:nvSpPr>
          <p:cNvPr id="144" name="Google Shape;144;p5"/>
          <p:cNvSpPr txBox="1"/>
          <p:nvPr/>
        </p:nvSpPr>
        <p:spPr>
          <a:xfrm>
            <a:off x="9562089" y="1572576"/>
            <a:ext cx="168174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Europe</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 Fresh Pineapples </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 Bananas</a:t>
            </a:r>
            <a:endParaRPr/>
          </a:p>
        </p:txBody>
      </p:sp>
      <p:sp>
        <p:nvSpPr>
          <p:cNvPr id="145" name="Google Shape;145;p5"/>
          <p:cNvSpPr txBox="1"/>
          <p:nvPr/>
        </p:nvSpPr>
        <p:spPr>
          <a:xfrm>
            <a:off x="9702739" y="4561359"/>
            <a:ext cx="1400446"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India | China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Scrap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Teak Wood</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Meat</a:t>
            </a:r>
            <a:endParaRPr b="0" i="0" sz="1400" u="none" cap="none" strike="noStrike">
              <a:solidFill>
                <a:srgbClr val="000000"/>
              </a:solidFill>
              <a:latin typeface="Arial"/>
              <a:ea typeface="Arial"/>
              <a:cs typeface="Arial"/>
              <a:sym typeface="Arial"/>
            </a:endParaRPr>
          </a:p>
        </p:txBody>
      </p:sp>
      <p:pic>
        <p:nvPicPr>
          <p:cNvPr descr="Imagen que contiene exterior, azul, grúa, colorido&#10;&#10;El contenido generado por IA puede ser incorrecto." id="146" name="Google Shape;146;p5"/>
          <p:cNvPicPr preferRelativeResize="0"/>
          <p:nvPr/>
        </p:nvPicPr>
        <p:blipFill rotWithShape="1">
          <a:blip r:embed="rId4">
            <a:alphaModFix/>
          </a:blip>
          <a:srcRect b="0" l="0" r="0" t="0"/>
          <a:stretch/>
        </p:blipFill>
        <p:spPr>
          <a:xfrm>
            <a:off x="4278741" y="1801700"/>
            <a:ext cx="3603368" cy="1899284"/>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147" name="Google Shape;147;p5"/>
          <p:cNvSpPr/>
          <p:nvPr/>
        </p:nvSpPr>
        <p:spPr>
          <a:xfrm>
            <a:off x="5206481" y="1101360"/>
            <a:ext cx="1517904" cy="398883"/>
          </a:xfrm>
          <a:prstGeom prst="rect">
            <a:avLst/>
          </a:prstGeom>
          <a:no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MOÍN PORT</a:t>
            </a:r>
            <a:endParaRPr/>
          </a:p>
        </p:txBody>
      </p:sp>
      <p:pic>
        <p:nvPicPr>
          <p:cNvPr descr="Un dibujo de un barco en el mar&#10;&#10;El contenido generado por IA puede ser incorrecto." id="148" name="Google Shape;148;p5"/>
          <p:cNvPicPr preferRelativeResize="0"/>
          <p:nvPr/>
        </p:nvPicPr>
        <p:blipFill rotWithShape="1">
          <a:blip r:embed="rId5">
            <a:alphaModFix/>
          </a:blip>
          <a:srcRect b="0" l="0" r="0" t="0"/>
          <a:stretch/>
        </p:blipFill>
        <p:spPr>
          <a:xfrm>
            <a:off x="4299882" y="4751830"/>
            <a:ext cx="3603368" cy="1899284"/>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149" name="Google Shape;149;p5"/>
          <p:cNvSpPr txBox="1"/>
          <p:nvPr/>
        </p:nvSpPr>
        <p:spPr>
          <a:xfrm>
            <a:off x="857239" y="4600607"/>
            <a:ext cx="92354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Asia</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 FAK</a:t>
            </a:r>
            <a:endParaRPr b="0" i="0" sz="1400" u="none" cap="none" strike="noStrike">
              <a:solidFill>
                <a:srgbClr val="000000"/>
              </a:solidFill>
              <a:latin typeface="Arial"/>
              <a:ea typeface="Arial"/>
              <a:cs typeface="Arial"/>
              <a:sym typeface="Arial"/>
            </a:endParaRPr>
          </a:p>
        </p:txBody>
      </p:sp>
      <p:sp>
        <p:nvSpPr>
          <p:cNvPr id="150" name="Google Shape;150;p5"/>
          <p:cNvSpPr/>
          <p:nvPr/>
        </p:nvSpPr>
        <p:spPr>
          <a:xfrm>
            <a:off x="1218806" y="1106659"/>
            <a:ext cx="1517904" cy="398883"/>
          </a:xfrm>
          <a:prstGeom prst="rect">
            <a:avLst/>
          </a:prstGeom>
          <a:no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IMPORTS</a:t>
            </a:r>
            <a:endParaRPr/>
          </a:p>
        </p:txBody>
      </p:sp>
      <p:sp>
        <p:nvSpPr>
          <p:cNvPr id="151" name="Google Shape;151;p5"/>
          <p:cNvSpPr/>
          <p:nvPr/>
        </p:nvSpPr>
        <p:spPr>
          <a:xfrm>
            <a:off x="9380637" y="1088620"/>
            <a:ext cx="1517904" cy="398883"/>
          </a:xfrm>
          <a:prstGeom prst="rect">
            <a:avLst/>
          </a:prstGeom>
          <a:no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EXPORTS</a:t>
            </a:r>
            <a:endParaRPr/>
          </a:p>
        </p:txBody>
      </p:sp>
      <p:sp>
        <p:nvSpPr>
          <p:cNvPr id="152" name="Google Shape;152;p5"/>
          <p:cNvSpPr txBox="1"/>
          <p:nvPr/>
        </p:nvSpPr>
        <p:spPr>
          <a:xfrm>
            <a:off x="644496" y="2358370"/>
            <a:ext cx="1890987"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South América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Raw Material</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Building materials</a:t>
            </a:r>
            <a:endParaRPr b="0" i="0" sz="1400" u="none" cap="none" strike="noStrike">
              <a:solidFill>
                <a:srgbClr val="000000"/>
              </a:solidFill>
              <a:latin typeface="Arial"/>
              <a:ea typeface="Arial"/>
              <a:cs typeface="Arial"/>
              <a:sym typeface="Arial"/>
            </a:endParaRPr>
          </a:p>
        </p:txBody>
      </p:sp>
      <p:sp>
        <p:nvSpPr>
          <p:cNvPr id="153" name="Google Shape;153;p5"/>
          <p:cNvSpPr txBox="1"/>
          <p:nvPr/>
        </p:nvSpPr>
        <p:spPr>
          <a:xfrm>
            <a:off x="862144" y="5129294"/>
            <a:ext cx="2170239"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U.S.A | México</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Raw Material</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Chemical products</a:t>
            </a: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154" name="Google Shape;154;p5"/>
          <p:cNvSpPr txBox="1"/>
          <p:nvPr/>
        </p:nvSpPr>
        <p:spPr>
          <a:xfrm>
            <a:off x="646006" y="1643960"/>
            <a:ext cx="1938528"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United States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Raw Material</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Beverages</a:t>
            </a:r>
            <a:endParaRPr b="0" i="0" sz="1400" u="none" cap="none" strike="noStrike">
              <a:solidFill>
                <a:srgbClr val="000000"/>
              </a:solidFill>
              <a:latin typeface="Arial"/>
              <a:ea typeface="Arial"/>
              <a:cs typeface="Arial"/>
              <a:sym typeface="Arial"/>
            </a:endParaRPr>
          </a:p>
        </p:txBody>
      </p:sp>
      <p:cxnSp>
        <p:nvCxnSpPr>
          <p:cNvPr id="155" name="Google Shape;155;p5"/>
          <p:cNvCxnSpPr/>
          <p:nvPr/>
        </p:nvCxnSpPr>
        <p:spPr>
          <a:xfrm rot="10800000">
            <a:off x="2840187" y="1288061"/>
            <a:ext cx="2332094" cy="12740"/>
          </a:xfrm>
          <a:prstGeom prst="straightConnector1">
            <a:avLst/>
          </a:prstGeom>
          <a:noFill/>
          <a:ln cap="flat" cmpd="sng" w="9525">
            <a:solidFill>
              <a:srgbClr val="BD4B48"/>
            </a:solidFill>
            <a:prstDash val="solid"/>
            <a:round/>
            <a:headEnd len="sm" w="sm" type="none"/>
            <a:tailEnd len="med" w="med" type="triangle"/>
          </a:ln>
        </p:spPr>
      </p:cxnSp>
      <p:cxnSp>
        <p:nvCxnSpPr>
          <p:cNvPr id="156" name="Google Shape;156;p5"/>
          <p:cNvCxnSpPr/>
          <p:nvPr/>
        </p:nvCxnSpPr>
        <p:spPr>
          <a:xfrm>
            <a:off x="6776212" y="1291629"/>
            <a:ext cx="2458174" cy="9172"/>
          </a:xfrm>
          <a:prstGeom prst="straightConnector1">
            <a:avLst/>
          </a:prstGeom>
          <a:noFill/>
          <a:ln cap="flat" cmpd="sng" w="9525">
            <a:solidFill>
              <a:srgbClr val="BD4B48"/>
            </a:solidFill>
            <a:prstDash val="solid"/>
            <a:round/>
            <a:headEnd len="sm" w="sm" type="none"/>
            <a:tailEnd len="med" w="med" type="triangle"/>
          </a:ln>
        </p:spPr>
      </p:cxnSp>
      <p:cxnSp>
        <p:nvCxnSpPr>
          <p:cNvPr id="157" name="Google Shape;157;p5"/>
          <p:cNvCxnSpPr/>
          <p:nvPr/>
        </p:nvCxnSpPr>
        <p:spPr>
          <a:xfrm flipH="1">
            <a:off x="2778496" y="4284591"/>
            <a:ext cx="2479166" cy="13824"/>
          </a:xfrm>
          <a:prstGeom prst="straightConnector1">
            <a:avLst/>
          </a:prstGeom>
          <a:noFill/>
          <a:ln cap="flat" cmpd="sng" w="9525">
            <a:solidFill>
              <a:srgbClr val="BD4B48"/>
            </a:solidFill>
            <a:prstDash val="solid"/>
            <a:round/>
            <a:headEnd len="sm" w="sm" type="none"/>
            <a:tailEnd len="med" w="med" type="triangle"/>
          </a:ln>
        </p:spPr>
      </p:cxnSp>
      <p:cxnSp>
        <p:nvCxnSpPr>
          <p:cNvPr id="158" name="Google Shape;158;p5"/>
          <p:cNvCxnSpPr/>
          <p:nvPr/>
        </p:nvCxnSpPr>
        <p:spPr>
          <a:xfrm flipH="1" rot="10800000">
            <a:off x="6937458" y="4274995"/>
            <a:ext cx="2296928" cy="23831"/>
          </a:xfrm>
          <a:prstGeom prst="straightConnector1">
            <a:avLst/>
          </a:prstGeom>
          <a:noFill/>
          <a:ln cap="flat" cmpd="sng" w="9525">
            <a:solidFill>
              <a:srgbClr val="BD4B48"/>
            </a:solidFill>
            <a:prstDash val="solid"/>
            <a:round/>
            <a:headEnd len="sm" w="sm" type="none"/>
            <a:tailEnd len="med" w="med" type="triangle"/>
          </a:ln>
        </p:spPr>
      </p:cxnSp>
      <p:cxnSp>
        <p:nvCxnSpPr>
          <p:cNvPr id="159" name="Google Shape;159;p5"/>
          <p:cNvCxnSpPr/>
          <p:nvPr/>
        </p:nvCxnSpPr>
        <p:spPr>
          <a:xfrm>
            <a:off x="173736" y="3967096"/>
            <a:ext cx="11777472" cy="7220"/>
          </a:xfrm>
          <a:prstGeom prst="straightConnector1">
            <a:avLst/>
          </a:prstGeom>
          <a:noFill/>
          <a:ln cap="flat" cmpd="sng" w="9525">
            <a:solidFill>
              <a:srgbClr val="4A7DBA"/>
            </a:solidFill>
            <a:prstDash val="solid"/>
            <a:round/>
            <a:headEnd len="sm" w="sm" type="none"/>
            <a:tailEnd len="sm" w="sm" type="none"/>
          </a:ln>
        </p:spPr>
      </p:cxnSp>
      <p:sp>
        <p:nvSpPr>
          <p:cNvPr id="160" name="Google Shape;160;p5"/>
          <p:cNvSpPr txBox="1"/>
          <p:nvPr/>
        </p:nvSpPr>
        <p:spPr>
          <a:xfrm>
            <a:off x="9702739" y="5447891"/>
            <a:ext cx="2295144"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United States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Fresh Pineapples </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 Bananas</a:t>
            </a:r>
            <a:endParaRPr/>
          </a:p>
        </p:txBody>
      </p:sp>
      <p:pic>
        <p:nvPicPr>
          <p:cNvPr descr="Normal gypsum board for Ceiling panel prefab house prefab metal buildings –  Deepblue Smarthouse catalog" id="161" name="Google Shape;161;p5"/>
          <p:cNvPicPr preferRelativeResize="0"/>
          <p:nvPr/>
        </p:nvPicPr>
        <p:blipFill rotWithShape="1">
          <a:blip r:embed="rId6">
            <a:alphaModFix/>
          </a:blip>
          <a:srcRect b="0" l="0" r="0" t="0"/>
          <a:stretch/>
        </p:blipFill>
        <p:spPr>
          <a:xfrm>
            <a:off x="3132985" y="2484990"/>
            <a:ext cx="688672" cy="645032"/>
          </a:xfrm>
          <a:prstGeom prst="rect">
            <a:avLst/>
          </a:prstGeom>
          <a:noFill/>
          <a:ln>
            <a:noFill/>
          </a:ln>
          <a:effectLst>
            <a:outerShdw blurRad="292100" rotWithShape="0" algn="tl" dir="2700000" dist="139700">
              <a:srgbClr val="333333">
                <a:alpha val="65098"/>
              </a:srgbClr>
            </a:outerShdw>
          </a:effectLst>
        </p:spPr>
      </p:pic>
      <p:pic>
        <p:nvPicPr>
          <p:cNvPr descr="Where do our raw materials come from? - MINING.COM" id="162" name="Google Shape;162;p5"/>
          <p:cNvPicPr preferRelativeResize="0"/>
          <p:nvPr/>
        </p:nvPicPr>
        <p:blipFill rotWithShape="1">
          <a:blip r:embed="rId7">
            <a:alphaModFix/>
          </a:blip>
          <a:srcRect b="0" l="0" r="0" t="0"/>
          <a:stretch/>
        </p:blipFill>
        <p:spPr>
          <a:xfrm>
            <a:off x="3128174" y="1723610"/>
            <a:ext cx="672502" cy="672502"/>
          </a:xfrm>
          <a:prstGeom prst="rect">
            <a:avLst/>
          </a:prstGeom>
          <a:noFill/>
          <a:ln>
            <a:noFill/>
          </a:ln>
          <a:effectLst>
            <a:outerShdw blurRad="292100" rotWithShape="0" algn="tl" dir="2700000" dist="139700">
              <a:srgbClr val="333333">
                <a:alpha val="65098"/>
              </a:srgbClr>
            </a:outerShdw>
          </a:effectLst>
        </p:spPr>
      </p:pic>
      <p:sp>
        <p:nvSpPr>
          <p:cNvPr id="163" name="Google Shape;163;p5"/>
          <p:cNvSpPr txBox="1"/>
          <p:nvPr/>
        </p:nvSpPr>
        <p:spPr>
          <a:xfrm>
            <a:off x="1471200" y="-1426827"/>
            <a:ext cx="91468"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35%</a:t>
            </a:r>
            <a:endParaRPr b="1" i="0" sz="1500" u="none" cap="none" strike="noStrike">
              <a:solidFill>
                <a:srgbClr val="000000"/>
              </a:solidFill>
              <a:latin typeface="Montserrat"/>
              <a:ea typeface="Montserrat"/>
              <a:cs typeface="Montserrat"/>
              <a:sym typeface="Montserrat"/>
            </a:endParaRPr>
          </a:p>
        </p:txBody>
      </p:sp>
      <p:sp>
        <p:nvSpPr>
          <p:cNvPr id="164" name="Google Shape;164;p5"/>
          <p:cNvSpPr txBox="1"/>
          <p:nvPr/>
        </p:nvSpPr>
        <p:spPr>
          <a:xfrm>
            <a:off x="648365" y="3102306"/>
            <a:ext cx="1803348"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Other Origins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Machinery parts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Chemicals</a:t>
            </a:r>
            <a:endParaRPr b="0" i="0" sz="1400" u="none" cap="none" strike="noStrike">
              <a:solidFill>
                <a:srgbClr val="000000"/>
              </a:solidFill>
              <a:latin typeface="Arial"/>
              <a:ea typeface="Arial"/>
              <a:cs typeface="Arial"/>
              <a:sym typeface="Arial"/>
            </a:endParaRPr>
          </a:p>
        </p:txBody>
      </p:sp>
      <p:pic>
        <p:nvPicPr>
          <p:cNvPr descr="Unitech Industries » Textile Machinery" id="165" name="Google Shape;165;p5"/>
          <p:cNvPicPr preferRelativeResize="0"/>
          <p:nvPr/>
        </p:nvPicPr>
        <p:blipFill rotWithShape="1">
          <a:blip r:embed="rId8">
            <a:alphaModFix/>
          </a:blip>
          <a:srcRect b="0" l="0" r="0" t="0"/>
          <a:stretch/>
        </p:blipFill>
        <p:spPr>
          <a:xfrm>
            <a:off x="3228826" y="3223466"/>
            <a:ext cx="804058" cy="641923"/>
          </a:xfrm>
          <a:prstGeom prst="rect">
            <a:avLst/>
          </a:prstGeom>
          <a:noFill/>
          <a:ln>
            <a:noFill/>
          </a:ln>
        </p:spPr>
      </p:pic>
      <p:sp>
        <p:nvSpPr>
          <p:cNvPr id="166" name="Google Shape;166;p5"/>
          <p:cNvSpPr txBox="1"/>
          <p:nvPr/>
        </p:nvSpPr>
        <p:spPr>
          <a:xfrm>
            <a:off x="9564432" y="3217697"/>
            <a:ext cx="1803348" cy="7590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Other Destinations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Food products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Textiles</a:t>
            </a:r>
            <a:endParaRPr/>
          </a:p>
        </p:txBody>
      </p:sp>
      <p:pic>
        <p:nvPicPr>
          <p:cNvPr descr="Food Basket Icon - Grocery Shopping – Royalty-Free Vector | VectorStock" id="167" name="Google Shape;167;p5"/>
          <p:cNvPicPr preferRelativeResize="0"/>
          <p:nvPr/>
        </p:nvPicPr>
        <p:blipFill rotWithShape="1">
          <a:blip r:embed="rId9">
            <a:alphaModFix/>
          </a:blip>
          <a:srcRect b="0" l="0" r="0" t="0"/>
          <a:stretch/>
        </p:blipFill>
        <p:spPr>
          <a:xfrm>
            <a:off x="8085922" y="3098123"/>
            <a:ext cx="734600" cy="793368"/>
          </a:xfrm>
          <a:prstGeom prst="rect">
            <a:avLst/>
          </a:prstGeom>
          <a:noFill/>
          <a:ln>
            <a:noFill/>
          </a:ln>
        </p:spPr>
      </p:pic>
      <p:pic>
        <p:nvPicPr>
          <p:cNvPr descr="Clean clothes - Free fashion icons" id="168" name="Google Shape;168;p5"/>
          <p:cNvPicPr preferRelativeResize="0"/>
          <p:nvPr/>
        </p:nvPicPr>
        <p:blipFill rotWithShape="1">
          <a:blip r:embed="rId10">
            <a:alphaModFix/>
          </a:blip>
          <a:srcRect b="0" l="0" r="0" t="0"/>
          <a:stretch/>
        </p:blipFill>
        <p:spPr>
          <a:xfrm>
            <a:off x="8734161" y="3157398"/>
            <a:ext cx="624519" cy="624519"/>
          </a:xfrm>
          <a:prstGeom prst="rect">
            <a:avLst/>
          </a:prstGeom>
          <a:noFill/>
          <a:ln>
            <a:noFill/>
          </a:ln>
        </p:spPr>
      </p:pic>
      <p:pic>
        <p:nvPicPr>
          <p:cNvPr descr="Icono emoji de Piña en PNG, SVG" id="169" name="Google Shape;169;p5"/>
          <p:cNvPicPr preferRelativeResize="0"/>
          <p:nvPr/>
        </p:nvPicPr>
        <p:blipFill rotWithShape="1">
          <a:blip r:embed="rId11">
            <a:alphaModFix/>
          </a:blip>
          <a:srcRect b="0" l="0" r="0" t="0"/>
          <a:stretch/>
        </p:blipFill>
        <p:spPr>
          <a:xfrm>
            <a:off x="8707468" y="1569343"/>
            <a:ext cx="673169" cy="673169"/>
          </a:xfrm>
          <a:prstGeom prst="rect">
            <a:avLst/>
          </a:prstGeom>
          <a:noFill/>
          <a:ln>
            <a:noFill/>
          </a:ln>
        </p:spPr>
      </p:pic>
      <p:pic>
        <p:nvPicPr>
          <p:cNvPr id="170" name="Google Shape;170;p5"/>
          <p:cNvPicPr preferRelativeResize="0"/>
          <p:nvPr/>
        </p:nvPicPr>
        <p:blipFill rotWithShape="1">
          <a:blip r:embed="rId12">
            <a:alphaModFix/>
          </a:blip>
          <a:srcRect b="0" l="0" r="0" t="0"/>
          <a:stretch/>
        </p:blipFill>
        <p:spPr>
          <a:xfrm>
            <a:off x="8144992" y="1606840"/>
            <a:ext cx="611088" cy="611088"/>
          </a:xfrm>
          <a:prstGeom prst="rect">
            <a:avLst/>
          </a:prstGeom>
          <a:noFill/>
          <a:ln>
            <a:noFill/>
          </a:ln>
        </p:spPr>
      </p:pic>
      <p:pic>
        <p:nvPicPr>
          <p:cNvPr descr="Icono emoji de Piña en PNG, SVG" id="171" name="Google Shape;171;p5"/>
          <p:cNvPicPr preferRelativeResize="0"/>
          <p:nvPr/>
        </p:nvPicPr>
        <p:blipFill rotWithShape="1">
          <a:blip r:embed="rId11">
            <a:alphaModFix/>
          </a:blip>
          <a:srcRect b="0" l="0" r="0" t="0"/>
          <a:stretch/>
        </p:blipFill>
        <p:spPr>
          <a:xfrm>
            <a:off x="8682951" y="5364888"/>
            <a:ext cx="673169" cy="673169"/>
          </a:xfrm>
          <a:prstGeom prst="rect">
            <a:avLst/>
          </a:prstGeom>
          <a:noFill/>
          <a:ln>
            <a:noFill/>
          </a:ln>
        </p:spPr>
      </p:pic>
      <p:pic>
        <p:nvPicPr>
          <p:cNvPr id="172" name="Google Shape;172;p5"/>
          <p:cNvPicPr preferRelativeResize="0"/>
          <p:nvPr/>
        </p:nvPicPr>
        <p:blipFill rotWithShape="1">
          <a:blip r:embed="rId12">
            <a:alphaModFix/>
          </a:blip>
          <a:srcRect b="0" l="0" r="0" t="0"/>
          <a:stretch/>
        </p:blipFill>
        <p:spPr>
          <a:xfrm>
            <a:off x="8144992" y="5412459"/>
            <a:ext cx="611088" cy="611088"/>
          </a:xfrm>
          <a:prstGeom prst="rect">
            <a:avLst/>
          </a:prstGeom>
          <a:noFill/>
          <a:ln>
            <a:noFill/>
          </a:ln>
        </p:spPr>
      </p:pic>
      <p:pic>
        <p:nvPicPr>
          <p:cNvPr descr="Where do our raw materials come from? - MINING.COM" id="173" name="Google Shape;173;p5"/>
          <p:cNvPicPr preferRelativeResize="0"/>
          <p:nvPr/>
        </p:nvPicPr>
        <p:blipFill rotWithShape="1">
          <a:blip r:embed="rId7">
            <a:alphaModFix/>
          </a:blip>
          <a:srcRect b="0" l="0" r="0" t="0"/>
          <a:stretch/>
        </p:blipFill>
        <p:spPr>
          <a:xfrm>
            <a:off x="2572315" y="2440766"/>
            <a:ext cx="672502" cy="672502"/>
          </a:xfrm>
          <a:prstGeom prst="rect">
            <a:avLst/>
          </a:prstGeom>
          <a:noFill/>
          <a:ln>
            <a:noFill/>
          </a:ln>
          <a:effectLst>
            <a:outerShdw blurRad="292100" rotWithShape="0" algn="tl" dir="2700000" dist="139700">
              <a:srgbClr val="333333">
                <a:alpha val="65098"/>
              </a:srgbClr>
            </a:outerShdw>
          </a:effectLst>
        </p:spPr>
      </p:pic>
      <p:pic>
        <p:nvPicPr>
          <p:cNvPr descr="Drink - Free icons" id="174" name="Google Shape;174;p5"/>
          <p:cNvPicPr preferRelativeResize="0"/>
          <p:nvPr/>
        </p:nvPicPr>
        <p:blipFill rotWithShape="1">
          <a:blip r:embed="rId13">
            <a:alphaModFix/>
          </a:blip>
          <a:srcRect b="0" l="0" r="0" t="0"/>
          <a:stretch/>
        </p:blipFill>
        <p:spPr>
          <a:xfrm>
            <a:off x="2548841" y="1739110"/>
            <a:ext cx="588591" cy="588591"/>
          </a:xfrm>
          <a:prstGeom prst="rect">
            <a:avLst/>
          </a:prstGeom>
          <a:noFill/>
          <a:ln>
            <a:noFill/>
          </a:ln>
        </p:spPr>
      </p:pic>
      <p:pic>
        <p:nvPicPr>
          <p:cNvPr descr="Chemical - Free education icons" id="175" name="Google Shape;175;p5"/>
          <p:cNvPicPr preferRelativeResize="0"/>
          <p:nvPr/>
        </p:nvPicPr>
        <p:blipFill rotWithShape="1">
          <a:blip r:embed="rId14">
            <a:alphaModFix/>
          </a:blip>
          <a:srcRect b="0" l="0" r="0" t="0"/>
          <a:stretch/>
        </p:blipFill>
        <p:spPr>
          <a:xfrm>
            <a:off x="2539264" y="3127938"/>
            <a:ext cx="793368" cy="793368"/>
          </a:xfrm>
          <a:prstGeom prst="rect">
            <a:avLst/>
          </a:prstGeom>
          <a:noFill/>
          <a:ln>
            <a:noFill/>
          </a:ln>
        </p:spPr>
      </p:pic>
      <p:pic>
        <p:nvPicPr>
          <p:cNvPr descr="Product - Free shipping and delivery icons" id="176" name="Google Shape;176;p5"/>
          <p:cNvPicPr preferRelativeResize="0"/>
          <p:nvPr/>
        </p:nvPicPr>
        <p:blipFill rotWithShape="1">
          <a:blip r:embed="rId15">
            <a:alphaModFix/>
          </a:blip>
          <a:srcRect b="0" l="0" r="0" t="0"/>
          <a:stretch/>
        </p:blipFill>
        <p:spPr>
          <a:xfrm>
            <a:off x="2970358" y="4551650"/>
            <a:ext cx="648341" cy="648341"/>
          </a:xfrm>
          <a:prstGeom prst="rect">
            <a:avLst/>
          </a:prstGeom>
          <a:noFill/>
          <a:ln>
            <a:noFill/>
          </a:ln>
        </p:spPr>
      </p:pic>
      <p:pic>
        <p:nvPicPr>
          <p:cNvPr descr="Where do our raw materials come from? - MINING.COM" id="177" name="Google Shape;177;p5"/>
          <p:cNvPicPr preferRelativeResize="0"/>
          <p:nvPr/>
        </p:nvPicPr>
        <p:blipFill rotWithShape="1">
          <a:blip r:embed="rId7">
            <a:alphaModFix/>
          </a:blip>
          <a:srcRect b="0" l="0" r="0" t="0"/>
          <a:stretch/>
        </p:blipFill>
        <p:spPr>
          <a:xfrm>
            <a:off x="3344045" y="5262584"/>
            <a:ext cx="672502" cy="672502"/>
          </a:xfrm>
          <a:prstGeom prst="rect">
            <a:avLst/>
          </a:prstGeom>
          <a:noFill/>
          <a:ln>
            <a:noFill/>
          </a:ln>
          <a:effectLst>
            <a:outerShdw blurRad="292100" rotWithShape="0" algn="tl" dir="2700000" dist="139700">
              <a:srgbClr val="333333">
                <a:alpha val="65098"/>
              </a:srgbClr>
            </a:outerShdw>
          </a:effectLst>
        </p:spPr>
      </p:pic>
      <p:pic>
        <p:nvPicPr>
          <p:cNvPr descr="Chemical - Free education icons" id="178" name="Google Shape;178;p5"/>
          <p:cNvPicPr preferRelativeResize="0"/>
          <p:nvPr/>
        </p:nvPicPr>
        <p:blipFill rotWithShape="1">
          <a:blip r:embed="rId14">
            <a:alphaModFix/>
          </a:blip>
          <a:srcRect b="0" l="0" r="0" t="0"/>
          <a:stretch/>
        </p:blipFill>
        <p:spPr>
          <a:xfrm>
            <a:off x="2611697" y="5191432"/>
            <a:ext cx="793368" cy="793368"/>
          </a:xfrm>
          <a:prstGeom prst="rect">
            <a:avLst/>
          </a:prstGeom>
          <a:noFill/>
          <a:ln>
            <a:noFill/>
          </a:ln>
        </p:spPr>
      </p:pic>
      <p:sp>
        <p:nvSpPr>
          <p:cNvPr id="179" name="Google Shape;179;p5"/>
          <p:cNvSpPr txBox="1"/>
          <p:nvPr/>
        </p:nvSpPr>
        <p:spPr>
          <a:xfrm>
            <a:off x="873655" y="5881843"/>
            <a:ext cx="1803348" cy="7590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Other Origins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Machinery parts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Chemicals</a:t>
            </a:r>
            <a:endParaRPr b="0" i="0" sz="1400" u="none" cap="none" strike="noStrike">
              <a:solidFill>
                <a:srgbClr val="000000"/>
              </a:solidFill>
              <a:latin typeface="Arial"/>
              <a:ea typeface="Arial"/>
              <a:cs typeface="Arial"/>
              <a:sym typeface="Arial"/>
            </a:endParaRPr>
          </a:p>
        </p:txBody>
      </p:sp>
      <p:pic>
        <p:nvPicPr>
          <p:cNvPr descr="Unitech Industries » Textile Machinery" id="180" name="Google Shape;180;p5"/>
          <p:cNvPicPr preferRelativeResize="0"/>
          <p:nvPr/>
        </p:nvPicPr>
        <p:blipFill rotWithShape="1">
          <a:blip r:embed="rId8">
            <a:alphaModFix/>
          </a:blip>
          <a:srcRect b="0" l="0" r="0" t="0"/>
          <a:stretch/>
        </p:blipFill>
        <p:spPr>
          <a:xfrm>
            <a:off x="3318412" y="6036793"/>
            <a:ext cx="804058" cy="641923"/>
          </a:xfrm>
          <a:prstGeom prst="rect">
            <a:avLst/>
          </a:prstGeom>
          <a:noFill/>
          <a:ln>
            <a:noFill/>
          </a:ln>
        </p:spPr>
      </p:pic>
      <p:pic>
        <p:nvPicPr>
          <p:cNvPr descr="Chemical - Free education icons" id="181" name="Google Shape;181;p5"/>
          <p:cNvPicPr preferRelativeResize="0"/>
          <p:nvPr/>
        </p:nvPicPr>
        <p:blipFill rotWithShape="1">
          <a:blip r:embed="rId14">
            <a:alphaModFix/>
          </a:blip>
          <a:srcRect b="0" l="0" r="0" t="0"/>
          <a:stretch/>
        </p:blipFill>
        <p:spPr>
          <a:xfrm>
            <a:off x="2587369" y="5929815"/>
            <a:ext cx="793368" cy="793368"/>
          </a:xfrm>
          <a:prstGeom prst="rect">
            <a:avLst/>
          </a:prstGeom>
          <a:noFill/>
          <a:ln>
            <a:noFill/>
          </a:ln>
        </p:spPr>
      </p:pic>
      <p:pic>
        <p:nvPicPr>
          <p:cNvPr descr="Meat Icon PNGs for Free Download" id="182" name="Google Shape;182;p5"/>
          <p:cNvPicPr preferRelativeResize="0"/>
          <p:nvPr/>
        </p:nvPicPr>
        <p:blipFill rotWithShape="1">
          <a:blip r:embed="rId16">
            <a:alphaModFix/>
          </a:blip>
          <a:srcRect b="0" l="0" r="0" t="0"/>
          <a:stretch/>
        </p:blipFill>
        <p:spPr>
          <a:xfrm>
            <a:off x="8822646" y="4729223"/>
            <a:ext cx="638351" cy="549626"/>
          </a:xfrm>
          <a:prstGeom prst="rect">
            <a:avLst/>
          </a:prstGeom>
          <a:noFill/>
          <a:ln>
            <a:noFill/>
          </a:ln>
        </p:spPr>
      </p:pic>
      <p:sp>
        <p:nvSpPr>
          <p:cNvPr id="183" name="Google Shape;183;p5"/>
          <p:cNvSpPr txBox="1"/>
          <p:nvPr/>
        </p:nvSpPr>
        <p:spPr>
          <a:xfrm>
            <a:off x="9716680" y="6161256"/>
            <a:ext cx="1803348" cy="7590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Other Destinations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Agri-Products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Manufactures</a:t>
            </a:r>
            <a:endParaRPr/>
          </a:p>
        </p:txBody>
      </p:sp>
      <p:pic>
        <p:nvPicPr>
          <p:cNvPr descr="Manufacturing Generic color lineal-color icon | Freepik" id="184" name="Google Shape;184;p5"/>
          <p:cNvPicPr preferRelativeResize="0"/>
          <p:nvPr/>
        </p:nvPicPr>
        <p:blipFill rotWithShape="1">
          <a:blip r:embed="rId17">
            <a:alphaModFix/>
          </a:blip>
          <a:srcRect b="0" l="0" r="0" t="0"/>
          <a:stretch/>
        </p:blipFill>
        <p:spPr>
          <a:xfrm>
            <a:off x="8868192" y="6172949"/>
            <a:ext cx="541438" cy="541438"/>
          </a:xfrm>
          <a:prstGeom prst="rect">
            <a:avLst/>
          </a:prstGeom>
          <a:noFill/>
          <a:ln>
            <a:noFill/>
          </a:ln>
        </p:spPr>
      </p:pic>
      <p:pic>
        <p:nvPicPr>
          <p:cNvPr descr="Agriculture Generic color lineal-color icon | Freepik" id="185" name="Google Shape;185;p5"/>
          <p:cNvPicPr preferRelativeResize="0"/>
          <p:nvPr/>
        </p:nvPicPr>
        <p:blipFill rotWithShape="1">
          <a:blip r:embed="rId18">
            <a:alphaModFix/>
          </a:blip>
          <a:srcRect b="0" l="0" r="0" t="0"/>
          <a:stretch/>
        </p:blipFill>
        <p:spPr>
          <a:xfrm>
            <a:off x="8218617" y="6193752"/>
            <a:ext cx="570567" cy="570567"/>
          </a:xfrm>
          <a:prstGeom prst="rect">
            <a:avLst/>
          </a:prstGeom>
          <a:noFill/>
          <a:ln>
            <a:noFill/>
          </a:ln>
        </p:spPr>
      </p:pic>
      <p:pic>
        <p:nvPicPr>
          <p:cNvPr descr="Healthcare device - Free medical icons" id="186" name="Google Shape;186;p5"/>
          <p:cNvPicPr preferRelativeResize="0"/>
          <p:nvPr/>
        </p:nvPicPr>
        <p:blipFill rotWithShape="1">
          <a:blip r:embed="rId19">
            <a:alphaModFix/>
          </a:blip>
          <a:srcRect b="0" l="0" r="0" t="0"/>
          <a:stretch/>
        </p:blipFill>
        <p:spPr>
          <a:xfrm>
            <a:off x="8441047" y="2490480"/>
            <a:ext cx="442451" cy="442451"/>
          </a:xfrm>
          <a:prstGeom prst="rect">
            <a:avLst/>
          </a:prstGeom>
          <a:noFill/>
          <a:ln>
            <a:noFill/>
          </a:ln>
        </p:spPr>
      </p:pic>
      <p:pic>
        <p:nvPicPr>
          <p:cNvPr id="187" name="Google Shape;187;p5"/>
          <p:cNvPicPr preferRelativeResize="0"/>
          <p:nvPr/>
        </p:nvPicPr>
        <p:blipFill rotWithShape="1">
          <a:blip r:embed="rId12">
            <a:alphaModFix/>
          </a:blip>
          <a:srcRect b="0" l="0" r="0" t="0"/>
          <a:stretch/>
        </p:blipFill>
        <p:spPr>
          <a:xfrm>
            <a:off x="8037407" y="2421713"/>
            <a:ext cx="611088" cy="611088"/>
          </a:xfrm>
          <a:prstGeom prst="rect">
            <a:avLst/>
          </a:prstGeom>
          <a:noFill/>
          <a:ln>
            <a:noFill/>
          </a:ln>
        </p:spPr>
      </p:pic>
      <p:pic>
        <p:nvPicPr>
          <p:cNvPr descr="Icono emoji de Piña en PNG, SVG" id="188" name="Google Shape;188;p5"/>
          <p:cNvPicPr preferRelativeResize="0"/>
          <p:nvPr/>
        </p:nvPicPr>
        <p:blipFill rotWithShape="1">
          <a:blip r:embed="rId11">
            <a:alphaModFix/>
          </a:blip>
          <a:srcRect b="0" l="0" r="0" t="0"/>
          <a:stretch/>
        </p:blipFill>
        <p:spPr>
          <a:xfrm>
            <a:off x="8789184" y="2324352"/>
            <a:ext cx="673169" cy="673169"/>
          </a:xfrm>
          <a:prstGeom prst="rect">
            <a:avLst/>
          </a:prstGeom>
          <a:noFill/>
          <a:ln>
            <a:noFill/>
          </a:ln>
        </p:spPr>
      </p:pic>
      <p:pic>
        <p:nvPicPr>
          <p:cNvPr descr="Scrap Metal png images | PNGEgg" id="189" name="Google Shape;189;p5"/>
          <p:cNvPicPr preferRelativeResize="0"/>
          <p:nvPr/>
        </p:nvPicPr>
        <p:blipFill rotWithShape="1">
          <a:blip r:embed="rId20">
            <a:alphaModFix/>
          </a:blip>
          <a:srcRect b="0" l="0" r="0" t="0"/>
          <a:stretch/>
        </p:blipFill>
        <p:spPr>
          <a:xfrm>
            <a:off x="8098093" y="4735146"/>
            <a:ext cx="537779" cy="537779"/>
          </a:xfrm>
          <a:prstGeom prst="rect">
            <a:avLst/>
          </a:prstGeom>
          <a:noFill/>
          <a:ln>
            <a:noFill/>
          </a:ln>
        </p:spPr>
      </p:pic>
      <p:pic>
        <p:nvPicPr>
          <p:cNvPr descr="Wood Special Lineal color icon | Freepik" id="190" name="Google Shape;190;p5"/>
          <p:cNvPicPr preferRelativeResize="0"/>
          <p:nvPr/>
        </p:nvPicPr>
        <p:blipFill rotWithShape="1">
          <a:blip r:embed="rId21">
            <a:alphaModFix/>
          </a:blip>
          <a:srcRect b="0" l="0" r="0" t="0"/>
          <a:stretch/>
        </p:blipFill>
        <p:spPr>
          <a:xfrm>
            <a:off x="8553169" y="4656459"/>
            <a:ext cx="594701" cy="594701"/>
          </a:xfrm>
          <a:prstGeom prst="rect">
            <a:avLst/>
          </a:prstGeom>
          <a:noFill/>
          <a:ln>
            <a:noFill/>
          </a:ln>
        </p:spPr>
      </p:pic>
      <p:sp>
        <p:nvSpPr>
          <p:cNvPr id="191" name="Google Shape;191;p5"/>
          <p:cNvSpPr/>
          <p:nvPr/>
        </p:nvSpPr>
        <p:spPr>
          <a:xfrm>
            <a:off x="5296324" y="4099700"/>
            <a:ext cx="1608248" cy="398883"/>
          </a:xfrm>
          <a:prstGeom prst="rect">
            <a:avLst/>
          </a:prstGeom>
          <a:no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CALDERA PORT</a:t>
            </a:r>
            <a:endParaRPr/>
          </a:p>
        </p:txBody>
      </p:sp>
      <p:sp>
        <p:nvSpPr>
          <p:cNvPr id="192" name="Google Shape;192;p5"/>
          <p:cNvSpPr/>
          <p:nvPr/>
        </p:nvSpPr>
        <p:spPr>
          <a:xfrm>
            <a:off x="1165382" y="4113620"/>
            <a:ext cx="1517904" cy="398883"/>
          </a:xfrm>
          <a:prstGeom prst="rect">
            <a:avLst/>
          </a:prstGeom>
          <a:no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IMPORTS</a:t>
            </a:r>
            <a:endParaRPr/>
          </a:p>
        </p:txBody>
      </p:sp>
      <p:sp>
        <p:nvSpPr>
          <p:cNvPr id="193" name="Google Shape;193;p5"/>
          <p:cNvSpPr/>
          <p:nvPr/>
        </p:nvSpPr>
        <p:spPr>
          <a:xfrm>
            <a:off x="9422400" y="4085149"/>
            <a:ext cx="1517904" cy="398883"/>
          </a:xfrm>
          <a:prstGeom prst="rect">
            <a:avLst/>
          </a:prstGeom>
          <a:no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EXPORTS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descr="image.png" id="198" name="Google Shape;198;p6"/>
          <p:cNvPicPr preferRelativeResize="0"/>
          <p:nvPr/>
        </p:nvPicPr>
        <p:blipFill rotWithShape="1">
          <a:blip r:embed="rId3">
            <a:alphaModFix/>
          </a:blip>
          <a:srcRect b="0" l="0" r="0" t="0"/>
          <a:stretch/>
        </p:blipFill>
        <p:spPr>
          <a:xfrm>
            <a:off x="0" y="0"/>
            <a:ext cx="12192000" cy="6858000"/>
          </a:xfrm>
          <a:prstGeom prst="rect">
            <a:avLst/>
          </a:prstGeom>
          <a:noFill/>
          <a:ln>
            <a:noFill/>
          </a:ln>
        </p:spPr>
      </p:pic>
      <p:graphicFrame>
        <p:nvGraphicFramePr>
          <p:cNvPr id="199" name="Google Shape;199;p6"/>
          <p:cNvGraphicFramePr/>
          <p:nvPr/>
        </p:nvGraphicFramePr>
        <p:xfrm>
          <a:off x="571500" y="1520913"/>
          <a:ext cx="3000000" cy="3000000"/>
        </p:xfrm>
        <a:graphic>
          <a:graphicData uri="http://schemas.openxmlformats.org/drawingml/2006/table">
            <a:tbl>
              <a:tblPr>
                <a:noFill/>
                <a:tableStyleId>{AC672503-6DCF-474E-8948-56FF849C19EB}</a:tableStyleId>
              </a:tblPr>
              <a:tblGrid>
                <a:gridCol w="3311725"/>
                <a:gridCol w="2207875"/>
                <a:gridCol w="2759875"/>
                <a:gridCol w="2760025"/>
              </a:tblGrid>
              <a:tr h="525750">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Trade</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OWN SQ KPI (Year)</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ACTUAL</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525750">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F.E. – CR (C)</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372</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698</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50"/>
                        <a:buFont typeface="Arial"/>
                        <a:buNone/>
                      </a:pPr>
                      <a:r>
                        <a:rPr lang="en-US" sz="1350" u="none" cap="none" strike="noStrike">
                          <a:solidFill>
                            <a:srgbClr val="333333"/>
                          </a:solidFill>
                          <a:latin typeface="Roboto"/>
                          <a:ea typeface="Roboto"/>
                          <a:cs typeface="Roboto"/>
                          <a:sym typeface="Roboto"/>
                        </a:rPr>
                        <a:t>188</a:t>
                      </a:r>
                      <a:r>
                        <a:rPr b="0" i="0" lang="en-US" sz="1350" u="none" cap="none" strike="noStrike">
                          <a:solidFill>
                            <a:srgbClr val="333333"/>
                          </a:solidFill>
                          <a:latin typeface="Roboto"/>
                          <a:ea typeface="Roboto"/>
                          <a:cs typeface="Roboto"/>
                          <a:sym typeface="Roboto"/>
                        </a:rPr>
                        <a:t>%</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25750">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F.E. – CR+NI (Q)</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5,249</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3,642</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350"/>
                        <a:buFont typeface="Arial"/>
                        <a:buNone/>
                      </a:pPr>
                      <a:r>
                        <a:rPr lang="en-US" sz="1350" u="none" cap="none" strike="noStrike">
                          <a:solidFill>
                            <a:srgbClr val="333333"/>
                          </a:solidFill>
                          <a:latin typeface="Roboto"/>
                          <a:ea typeface="Roboto"/>
                          <a:cs typeface="Roboto"/>
                          <a:sym typeface="Roboto"/>
                        </a:rPr>
                        <a:t>69</a:t>
                      </a:r>
                      <a:r>
                        <a:rPr b="0" i="0" lang="en-US" sz="1350" u="none" cap="none" strike="noStrike">
                          <a:solidFill>
                            <a:srgbClr val="333333"/>
                          </a:solidFill>
                          <a:latin typeface="Roboto"/>
                          <a:ea typeface="Roboto"/>
                          <a:cs typeface="Roboto"/>
                          <a:sym typeface="Roboto"/>
                        </a:rPr>
                        <a:t>%</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sp>
        <p:nvSpPr>
          <p:cNvPr id="200" name="Google Shape;200;p6"/>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 OWN SQ KPI PERFORMANCE (LAD)</a:t>
            </a:r>
            <a:endParaRPr/>
          </a:p>
        </p:txBody>
      </p:sp>
      <p:sp>
        <p:nvSpPr>
          <p:cNvPr id="201" name="Google Shape;201;p6"/>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202" name="Google Shape;202;p6"/>
          <p:cNvGraphicFramePr/>
          <p:nvPr/>
        </p:nvGraphicFramePr>
        <p:xfrm>
          <a:off x="581000" y="3098163"/>
          <a:ext cx="3000000" cy="3000000"/>
        </p:xfrm>
        <a:graphic>
          <a:graphicData uri="http://schemas.openxmlformats.org/drawingml/2006/table">
            <a:tbl>
              <a:tblPr>
                <a:noFill/>
                <a:tableStyleId>{AC672503-6DCF-474E-8948-56FF849C19EB}</a:tableStyleId>
              </a:tblPr>
              <a:tblGrid>
                <a:gridCol w="3311725"/>
                <a:gridCol w="2207875"/>
                <a:gridCol w="2759875"/>
                <a:gridCol w="2760025"/>
              </a:tblGrid>
              <a:tr h="525750">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CR+NI – F.E. (CF)</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4,726</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5,427</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50"/>
                        <a:buFont typeface="Arial"/>
                        <a:buNone/>
                      </a:pPr>
                      <a:r>
                        <a:rPr lang="en-US" sz="1350" u="none" cap="none" strike="noStrike">
                          <a:solidFill>
                            <a:srgbClr val="333333"/>
                          </a:solidFill>
                          <a:latin typeface="Roboto"/>
                          <a:ea typeface="Roboto"/>
                          <a:cs typeface="Roboto"/>
                          <a:sym typeface="Roboto"/>
                        </a:rPr>
                        <a:t>115</a:t>
                      </a:r>
                      <a:r>
                        <a:rPr b="0" i="0" lang="en-US" sz="1350" u="none" cap="none" strike="noStrike">
                          <a:solidFill>
                            <a:srgbClr val="333333"/>
                          </a:solidFill>
                          <a:latin typeface="Roboto"/>
                          <a:ea typeface="Roboto"/>
                          <a:cs typeface="Roboto"/>
                          <a:sym typeface="Roboto"/>
                        </a:rPr>
                        <a:t>%</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03" name="Google Shape;203;p6"/>
          <p:cNvSpPr txBox="1"/>
          <p:nvPr/>
        </p:nvSpPr>
        <p:spPr>
          <a:xfrm>
            <a:off x="571500" y="3975318"/>
            <a:ext cx="11416284" cy="21236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Key Drivers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C Trade</a:t>
            </a:r>
            <a:r>
              <a:rPr b="0" i="0" lang="en-US" sz="1400" u="none" cap="none" strike="noStrike">
                <a:solidFill>
                  <a:srgbClr val="000000"/>
                </a:solidFill>
                <a:latin typeface="Arial"/>
                <a:ea typeface="Arial"/>
                <a:cs typeface="Arial"/>
                <a:sym typeface="Arial"/>
              </a:rPr>
              <a:t>: The commercial strategy is being redirected towards developing the Port of Moín to reduce the impact caused by the limitations of the LAE service.</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Q Trade</a:t>
            </a:r>
            <a:r>
              <a:rPr b="0" i="0" lang="en-US" sz="1400" u="none" cap="none" strike="noStrike">
                <a:solidFill>
                  <a:srgbClr val="000000"/>
                </a:solidFill>
                <a:latin typeface="Arial"/>
                <a:ea typeface="Arial"/>
                <a:cs typeface="Arial"/>
                <a:sym typeface="Arial"/>
              </a:rPr>
              <a:t>: Despite all commercial efforts to increase volume, the limitations of LAE service had a significant impact on liftings, besides Caldera port facilities issues.</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CF Trade</a:t>
            </a:r>
            <a:r>
              <a:rPr b="0" i="0" lang="en-US" sz="1400" u="none" cap="none" strike="noStrike">
                <a:solidFill>
                  <a:srgbClr val="000000"/>
                </a:solidFill>
                <a:latin typeface="Arial"/>
                <a:ea typeface="Arial"/>
                <a:cs typeface="Arial"/>
                <a:sym typeface="Arial"/>
              </a:rPr>
              <a:t>: We successfully sustained stable volumes year-round, backed by solid liner support.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image.png" id="208" name="Google Shape;208;p7"/>
          <p:cNvPicPr preferRelativeResize="0"/>
          <p:nvPr/>
        </p:nvPicPr>
        <p:blipFill rotWithShape="1">
          <a:blip r:embed="rId3">
            <a:alphaModFix/>
          </a:blip>
          <a:srcRect b="0" l="0" r="0" t="0"/>
          <a:stretch/>
        </p:blipFill>
        <p:spPr>
          <a:xfrm>
            <a:off x="0" y="0"/>
            <a:ext cx="12192000" cy="6858000"/>
          </a:xfrm>
          <a:prstGeom prst="rect">
            <a:avLst/>
          </a:prstGeom>
          <a:noFill/>
          <a:ln>
            <a:noFill/>
          </a:ln>
        </p:spPr>
      </p:pic>
      <p:graphicFrame>
        <p:nvGraphicFramePr>
          <p:cNvPr id="209" name="Google Shape;209;p7"/>
          <p:cNvGraphicFramePr/>
          <p:nvPr/>
        </p:nvGraphicFramePr>
        <p:xfrm>
          <a:off x="571500" y="1900732"/>
          <a:ext cx="3000000" cy="3000000"/>
        </p:xfrm>
        <a:graphic>
          <a:graphicData uri="http://schemas.openxmlformats.org/drawingml/2006/table">
            <a:tbl>
              <a:tblPr>
                <a:noFill/>
                <a:tableStyleId>{AC672503-6DCF-474E-8948-56FF849C19EB}</a:tableStyleId>
              </a:tblPr>
              <a:tblGrid>
                <a:gridCol w="3311725"/>
                <a:gridCol w="2207875"/>
                <a:gridCol w="2759875"/>
                <a:gridCol w="2760025"/>
              </a:tblGrid>
              <a:tr h="525750">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Trade</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OWN SQ KPI (Year)</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ACTUAL</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525750">
                <a:tc>
                  <a:txBody>
                    <a:bodyPr/>
                    <a:lstStyle/>
                    <a:p>
                      <a:pPr indent="0" lvl="0" marL="0" marR="0" rtl="0" algn="l">
                        <a:lnSpc>
                          <a:spcPct val="100000"/>
                        </a:lnSpc>
                        <a:spcBef>
                          <a:spcPts val="0"/>
                        </a:spcBef>
                        <a:spcAft>
                          <a:spcPts val="0"/>
                        </a:spcAft>
                        <a:buClr>
                          <a:srgbClr val="000000"/>
                        </a:buClr>
                        <a:buSzPts val="1350"/>
                        <a:buFont typeface="Arial"/>
                        <a:buNone/>
                      </a:pPr>
                      <a:r>
                        <a:rPr lang="en-US" sz="1350" u="none" cap="none" strike="noStrike">
                          <a:solidFill>
                            <a:srgbClr val="333333"/>
                          </a:solidFill>
                          <a:latin typeface="Roboto"/>
                          <a:ea typeface="Roboto"/>
                          <a:cs typeface="Roboto"/>
                          <a:sym typeface="Roboto"/>
                        </a:rPr>
                        <a:t>CR</a:t>
                      </a:r>
                      <a:r>
                        <a:rPr b="0" i="0" lang="en-US" sz="1350" u="none" cap="none" strike="noStrike">
                          <a:solidFill>
                            <a:srgbClr val="333333"/>
                          </a:solidFill>
                          <a:latin typeface="Roboto"/>
                          <a:ea typeface="Roboto"/>
                          <a:cs typeface="Roboto"/>
                          <a:sym typeface="Roboto"/>
                        </a:rPr>
                        <a:t> – C</a:t>
                      </a:r>
                      <a:r>
                        <a:rPr lang="en-US" sz="1350" u="none" cap="none" strike="noStrike">
                          <a:solidFill>
                            <a:srgbClr val="333333"/>
                          </a:solidFill>
                          <a:latin typeface="Roboto"/>
                          <a:ea typeface="Roboto"/>
                          <a:cs typeface="Roboto"/>
                          <a:sym typeface="Roboto"/>
                        </a:rPr>
                        <a:t>ARI</a:t>
                      </a:r>
                      <a:r>
                        <a:rPr b="0" i="0" lang="en-US" sz="1350" u="none" cap="none" strike="noStrike">
                          <a:solidFill>
                            <a:srgbClr val="333333"/>
                          </a:solidFill>
                          <a:latin typeface="Roboto"/>
                          <a:ea typeface="Roboto"/>
                          <a:cs typeface="Roboto"/>
                          <a:sym typeface="Roboto"/>
                        </a:rPr>
                        <a:t> (</a:t>
                      </a:r>
                      <a:r>
                        <a:rPr lang="en-US" sz="1350" u="none" cap="none" strike="noStrike">
                          <a:solidFill>
                            <a:srgbClr val="333333"/>
                          </a:solidFill>
                          <a:latin typeface="Roboto"/>
                          <a:ea typeface="Roboto"/>
                          <a:cs typeface="Roboto"/>
                          <a:sym typeface="Roboto"/>
                        </a:rPr>
                        <a:t>CC</a:t>
                      </a:r>
                      <a:r>
                        <a:rPr b="0" i="0" lang="en-US" sz="1350" u="none" cap="none" strike="noStrike">
                          <a:solidFill>
                            <a:srgbClr val="333333"/>
                          </a:solidFill>
                          <a:latin typeface="Roboto"/>
                          <a:ea typeface="Roboto"/>
                          <a:cs typeface="Roboto"/>
                          <a:sym typeface="Roboto"/>
                        </a:rPr>
                        <a:t>)</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1,032</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251</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50"/>
                        <a:buFont typeface="Arial"/>
                        <a:buNone/>
                      </a:pPr>
                      <a:r>
                        <a:rPr lang="en-US" sz="1350" u="none" cap="none" strike="noStrike">
                          <a:solidFill>
                            <a:srgbClr val="333333"/>
                          </a:solidFill>
                          <a:latin typeface="Roboto"/>
                          <a:ea typeface="Roboto"/>
                          <a:cs typeface="Roboto"/>
                          <a:sym typeface="Roboto"/>
                        </a:rPr>
                        <a:t>24</a:t>
                      </a:r>
                      <a:r>
                        <a:rPr b="0" i="0" lang="en-US" sz="1350" u="none" cap="none" strike="noStrike">
                          <a:solidFill>
                            <a:srgbClr val="333333"/>
                          </a:solidFill>
                          <a:latin typeface="Roboto"/>
                          <a:ea typeface="Roboto"/>
                          <a:cs typeface="Roboto"/>
                          <a:sym typeface="Roboto"/>
                        </a:rPr>
                        <a:t>%</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25750">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CR – USEC (610)</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246</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195</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350"/>
                        <a:buFont typeface="Arial"/>
                        <a:buNone/>
                      </a:pPr>
                      <a:r>
                        <a:rPr lang="en-US" sz="1350" u="none" cap="none" strike="noStrike">
                          <a:solidFill>
                            <a:srgbClr val="333333"/>
                          </a:solidFill>
                          <a:latin typeface="Roboto"/>
                          <a:ea typeface="Roboto"/>
                          <a:cs typeface="Roboto"/>
                          <a:sym typeface="Roboto"/>
                        </a:rPr>
                        <a:t>79</a:t>
                      </a:r>
                      <a:r>
                        <a:rPr b="0" i="0" lang="en-US" sz="1350" u="none" cap="none" strike="noStrike">
                          <a:solidFill>
                            <a:srgbClr val="333333"/>
                          </a:solidFill>
                          <a:latin typeface="Roboto"/>
                          <a:ea typeface="Roboto"/>
                          <a:cs typeface="Roboto"/>
                          <a:sym typeface="Roboto"/>
                        </a:rPr>
                        <a:t>%</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sp>
        <p:nvSpPr>
          <p:cNvPr id="210" name="Google Shape;210;p7"/>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 KPI PERFORMANCE (EGA)</a:t>
            </a:r>
            <a:endParaRPr/>
          </a:p>
        </p:txBody>
      </p:sp>
      <p:sp>
        <p:nvSpPr>
          <p:cNvPr id="211" name="Google Shape;211;p7"/>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 name="Google Shape;212;p7"/>
          <p:cNvSpPr txBox="1"/>
          <p:nvPr/>
        </p:nvSpPr>
        <p:spPr>
          <a:xfrm>
            <a:off x="571500" y="5675575"/>
            <a:ext cx="7598400" cy="615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38761D"/>
              </a:buClr>
              <a:buSzPts val="1400"/>
              <a:buFont typeface="Calibri"/>
              <a:buChar char="●"/>
            </a:pPr>
            <a:r>
              <a:rPr b="0" i="1" lang="en-US" sz="1400" u="none" cap="none" strike="noStrike">
                <a:solidFill>
                  <a:srgbClr val="38761D"/>
                </a:solidFill>
                <a:latin typeface="Calibri"/>
                <a:ea typeface="Calibri"/>
                <a:cs typeface="Calibri"/>
                <a:sym typeface="Calibri"/>
              </a:rPr>
              <a:t>CC trade based on 47 CAN sailings, 48 CAC sailings, 28 CAJ sailings, and 43 CAW sailings.</a:t>
            </a:r>
            <a:endParaRPr/>
          </a:p>
          <a:p>
            <a:pPr indent="-317500" lvl="0" marL="457200" marR="0" rtl="0" algn="l">
              <a:lnSpc>
                <a:spcPct val="100000"/>
              </a:lnSpc>
              <a:spcBef>
                <a:spcPts val="0"/>
              </a:spcBef>
              <a:spcAft>
                <a:spcPts val="0"/>
              </a:spcAft>
              <a:buClr>
                <a:srgbClr val="38761D"/>
              </a:buClr>
              <a:buSzPts val="1400"/>
              <a:buFont typeface="Calibri"/>
              <a:buChar char="●"/>
            </a:pPr>
            <a:r>
              <a:rPr b="0" i="1" lang="en-US" sz="1400" u="none" cap="none" strike="noStrike">
                <a:solidFill>
                  <a:srgbClr val="38761D"/>
                </a:solidFill>
                <a:latin typeface="Calibri"/>
                <a:ea typeface="Calibri"/>
                <a:cs typeface="Calibri"/>
                <a:sym typeface="Calibri"/>
              </a:rPr>
              <a:t>610 trade based on 41 weeks; wk23 and wk53 - all 610 cargo were rolled-over by LOG/NAD</a:t>
            </a:r>
            <a:endParaRPr/>
          </a:p>
        </p:txBody>
      </p:sp>
      <p:sp>
        <p:nvSpPr>
          <p:cNvPr id="213" name="Google Shape;213;p7"/>
          <p:cNvSpPr txBox="1"/>
          <p:nvPr/>
        </p:nvSpPr>
        <p:spPr>
          <a:xfrm>
            <a:off x="571500" y="4168643"/>
            <a:ext cx="110490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Key Drivers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CC / 610 Trades</a:t>
            </a:r>
            <a:r>
              <a:rPr b="0" i="0" lang="en-US" sz="1400" u="none" cap="none" strike="noStrike">
                <a:solidFill>
                  <a:srgbClr val="000000"/>
                </a:solidFill>
                <a:latin typeface="Arial"/>
                <a:ea typeface="Arial"/>
                <a:cs typeface="Arial"/>
                <a:sym typeface="Arial"/>
              </a:rPr>
              <a:t>: We want to encourage PJD to deploy a feeder service (PACCT-CRMOB-PACCT) with enough allocation to increase lifting an improve market share.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image.png" id="218" name="Google Shape;218;p8"/>
          <p:cNvPicPr preferRelativeResize="0"/>
          <p:nvPr/>
        </p:nvPicPr>
        <p:blipFill rotWithShape="1">
          <a:blip r:embed="rId3">
            <a:alphaModFix/>
          </a:blip>
          <a:srcRect b="0" l="0" r="0" t="0"/>
          <a:stretch/>
        </p:blipFill>
        <p:spPr>
          <a:xfrm>
            <a:off x="19050" y="0"/>
            <a:ext cx="12192000" cy="6858000"/>
          </a:xfrm>
          <a:prstGeom prst="rect">
            <a:avLst/>
          </a:prstGeom>
          <a:noFill/>
          <a:ln>
            <a:noFill/>
          </a:ln>
        </p:spPr>
      </p:pic>
      <p:graphicFrame>
        <p:nvGraphicFramePr>
          <p:cNvPr id="219" name="Google Shape;219;p8"/>
          <p:cNvGraphicFramePr/>
          <p:nvPr/>
        </p:nvGraphicFramePr>
        <p:xfrm>
          <a:off x="681228" y="2067412"/>
          <a:ext cx="3000000" cy="3000000"/>
        </p:xfrm>
        <a:graphic>
          <a:graphicData uri="http://schemas.openxmlformats.org/drawingml/2006/table">
            <a:tbl>
              <a:tblPr>
                <a:noFill/>
                <a:tableStyleId>{AC672503-6DCF-474E-8948-56FF849C19EB}</a:tableStyleId>
              </a:tblPr>
              <a:tblGrid>
                <a:gridCol w="3311725"/>
                <a:gridCol w="2207875"/>
                <a:gridCol w="2759875"/>
                <a:gridCol w="2760025"/>
              </a:tblGrid>
              <a:tr h="525750">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Trade </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OWN SQ KPI (Year)</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ACTUAL</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525750">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CR+NI – CARB+WCCA (CB)</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1,214</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800</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50"/>
                        <a:buFont typeface="Arial"/>
                        <a:buNone/>
                      </a:pPr>
                      <a:r>
                        <a:rPr lang="en-US" sz="1350" u="none" cap="none" strike="noStrike">
                          <a:solidFill>
                            <a:srgbClr val="333333"/>
                          </a:solidFill>
                          <a:latin typeface="Roboto"/>
                          <a:ea typeface="Roboto"/>
                          <a:cs typeface="Roboto"/>
                          <a:sym typeface="Roboto"/>
                        </a:rPr>
                        <a:t>66</a:t>
                      </a:r>
                      <a:r>
                        <a:rPr b="0" i="0" lang="en-US" sz="1350" u="none" cap="none" strike="noStrike">
                          <a:solidFill>
                            <a:srgbClr val="333333"/>
                          </a:solidFill>
                          <a:latin typeface="Roboto"/>
                          <a:ea typeface="Roboto"/>
                          <a:cs typeface="Roboto"/>
                          <a:sym typeface="Roboto"/>
                        </a:rPr>
                        <a:t>%</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25750">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CR+NI – WCSA (CW)</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397</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80</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350"/>
                        <a:buFont typeface="Arial"/>
                        <a:buNone/>
                      </a:pPr>
                      <a:r>
                        <a:rPr lang="en-US" sz="1350" u="none" cap="none" strike="noStrike">
                          <a:solidFill>
                            <a:srgbClr val="333333"/>
                          </a:solidFill>
                          <a:latin typeface="Roboto"/>
                          <a:ea typeface="Roboto"/>
                          <a:cs typeface="Roboto"/>
                          <a:sym typeface="Roboto"/>
                        </a:rPr>
                        <a:t>20</a:t>
                      </a:r>
                      <a:r>
                        <a:rPr b="0" i="0" lang="en-US" sz="1350" u="none" cap="none" strike="noStrike">
                          <a:solidFill>
                            <a:srgbClr val="333333"/>
                          </a:solidFill>
                          <a:latin typeface="Roboto"/>
                          <a:ea typeface="Roboto"/>
                          <a:cs typeface="Roboto"/>
                          <a:sym typeface="Roboto"/>
                        </a:rPr>
                        <a:t>%</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sp>
        <p:nvSpPr>
          <p:cNvPr id="220" name="Google Shape;220;p8"/>
          <p:cNvSpPr txBox="1"/>
          <p:nvPr/>
        </p:nvSpPr>
        <p:spPr>
          <a:xfrm>
            <a:off x="571500" y="476250"/>
            <a:ext cx="11601450" cy="5238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 KPI PERFORMANCE (ELA)</a:t>
            </a:r>
            <a:endParaRPr/>
          </a:p>
        </p:txBody>
      </p:sp>
      <p:sp>
        <p:nvSpPr>
          <p:cNvPr id="221" name="Google Shape;221;p8"/>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 name="Google Shape;222;p8"/>
          <p:cNvSpPr txBox="1"/>
          <p:nvPr/>
        </p:nvSpPr>
        <p:spPr>
          <a:xfrm>
            <a:off x="590550" y="4296659"/>
            <a:ext cx="11049000" cy="18774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Key </a:t>
            </a:r>
            <a:r>
              <a:rPr b="1" i="0" lang="en-US" sz="1400" u="none" cap="none" strike="noStrike">
                <a:solidFill>
                  <a:srgbClr val="000000"/>
                </a:solidFill>
                <a:latin typeface="Arial"/>
                <a:ea typeface="Arial"/>
                <a:cs typeface="Arial"/>
                <a:sym typeface="Arial"/>
              </a:rPr>
              <a:t>Drivers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CB Trade</a:t>
            </a:r>
            <a:r>
              <a:rPr b="1" i="0" lang="en-US" sz="1400" u="none" cap="none" strike="noStrike">
                <a:solidFill>
                  <a:srgbClr val="000000"/>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This is one of the trades with room for growth, mainly from Mexico where the nearshoring increased the import volume.    	      However, once again, LAE space limitations restricts our capacity to develop this trade.</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CW Trade</a:t>
            </a:r>
            <a:r>
              <a:rPr b="0" i="0" lang="en-US" sz="1400" u="none" cap="none" strike="noStrike">
                <a:solidFill>
                  <a:srgbClr val="000000"/>
                </a:solidFill>
                <a:latin typeface="Arial"/>
                <a:ea typeface="Arial"/>
                <a:cs typeface="Arial"/>
                <a:sym typeface="Arial"/>
              </a:rPr>
              <a:t>: The CW routings are heavily affected by restrictions in rate and allocation. We have a strong opportunity to grow and develop significant volume in this trade with proper liner support.</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image.png" id="227" name="Google Shape;227;p9"/>
          <p:cNvPicPr preferRelativeResize="0"/>
          <p:nvPr/>
        </p:nvPicPr>
        <p:blipFill rotWithShape="1">
          <a:blip r:embed="rId3">
            <a:alphaModFix/>
          </a:blip>
          <a:srcRect b="0" l="0" r="0" t="0"/>
          <a:stretch/>
        </p:blipFill>
        <p:spPr>
          <a:xfrm>
            <a:off x="8182" y="0"/>
            <a:ext cx="12192000" cy="6858000"/>
          </a:xfrm>
          <a:prstGeom prst="rect">
            <a:avLst/>
          </a:prstGeom>
          <a:noFill/>
          <a:ln>
            <a:noFill/>
          </a:ln>
        </p:spPr>
      </p:pic>
      <p:sp>
        <p:nvSpPr>
          <p:cNvPr id="228" name="Google Shape;228;p9"/>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 Why can’t achieve KPI</a:t>
            </a:r>
            <a:endParaRPr/>
          </a:p>
        </p:txBody>
      </p:sp>
      <p:sp>
        <p:nvSpPr>
          <p:cNvPr id="229" name="Google Shape;229;p9"/>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 name="Google Shape;230;p9"/>
          <p:cNvSpPr/>
          <p:nvPr/>
        </p:nvSpPr>
        <p:spPr>
          <a:xfrm>
            <a:off x="5144649" y="1842731"/>
            <a:ext cx="2499356" cy="2170234"/>
          </a:xfrm>
          <a:prstGeom prst="flowChartConnector">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latin typeface="Arial"/>
              <a:ea typeface="Arial"/>
              <a:cs typeface="Arial"/>
              <a:sym typeface="Arial"/>
            </a:endParaRPr>
          </a:p>
        </p:txBody>
      </p:sp>
      <p:sp>
        <p:nvSpPr>
          <p:cNvPr descr="3d Kpi Document Icon, Document Clipart, Icon Clipart, 3d Clipart PNG  Transparent Image and Clipart for Free Download" id="231" name="Google Shape;231;p9"/>
          <p:cNvSpPr/>
          <p:nvPr/>
        </p:nvSpPr>
        <p:spPr>
          <a:xfrm>
            <a:off x="483108" y="4733129"/>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Kpi 3D Icons - Free Download in PNG, glTF" id="232" name="Google Shape;232;p9"/>
          <p:cNvPicPr preferRelativeResize="0"/>
          <p:nvPr/>
        </p:nvPicPr>
        <p:blipFill rotWithShape="1">
          <a:blip r:embed="rId4">
            <a:alphaModFix/>
          </a:blip>
          <a:srcRect b="0" l="0" r="0" t="0"/>
          <a:stretch/>
        </p:blipFill>
        <p:spPr>
          <a:xfrm>
            <a:off x="9690929" y="0"/>
            <a:ext cx="2344293" cy="2344293"/>
          </a:xfrm>
          <a:prstGeom prst="rect">
            <a:avLst/>
          </a:prstGeom>
          <a:noFill/>
          <a:ln>
            <a:noFill/>
          </a:ln>
        </p:spPr>
      </p:pic>
      <p:sp>
        <p:nvSpPr>
          <p:cNvPr id="233" name="Google Shape;233;p9"/>
          <p:cNvSpPr/>
          <p:nvPr/>
        </p:nvSpPr>
        <p:spPr>
          <a:xfrm>
            <a:off x="11805" y="2028742"/>
            <a:ext cx="12184755" cy="3468624"/>
          </a:xfrm>
          <a:prstGeom prst="rect">
            <a:avLst/>
          </a:prstGeom>
          <a:solidFill>
            <a:srgbClr val="0C0C0C">
              <a:alpha val="43921"/>
            </a:srgbClr>
          </a:solidFill>
          <a:ln cap="flat" cmpd="sng" w="25400">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4" name="Google Shape;234;p9"/>
          <p:cNvSpPr txBox="1"/>
          <p:nvPr/>
        </p:nvSpPr>
        <p:spPr>
          <a:xfrm>
            <a:off x="914400" y="2344293"/>
            <a:ext cx="10783056" cy="289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FFC000"/>
                </a:solidFill>
                <a:latin typeface="Arial"/>
                <a:ea typeface="Arial"/>
                <a:cs typeface="Arial"/>
                <a:sym typeface="Arial"/>
              </a:rPr>
              <a:t>The main issues experienced in 2025 to achieve the KPI</a:t>
            </a:r>
            <a:endParaRPr/>
          </a:p>
          <a:p>
            <a:pPr indent="-171450" lvl="0"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chemeClr val="lt1"/>
                </a:solidFill>
                <a:latin typeface="Arial"/>
                <a:ea typeface="Arial"/>
                <a:cs typeface="Arial"/>
                <a:sym typeface="Arial"/>
              </a:rPr>
              <a:t>LAE in the Pacific &amp; CAW in the Atlantic are services with extremely limited allocation.</a:t>
            </a:r>
            <a:endParaRPr/>
          </a:p>
          <a:p>
            <a:pPr indent="-171450" lvl="0"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chemeClr val="lt1"/>
                </a:solidFill>
                <a:latin typeface="Arial"/>
                <a:ea typeface="Arial"/>
                <a:cs typeface="Arial"/>
                <a:sym typeface="Arial"/>
              </a:rPr>
              <a:t>Peak season collapse LAE &amp; CAW services, accumulating thousand of containers at T/S ports.</a:t>
            </a:r>
            <a:endParaRPr/>
          </a:p>
          <a:p>
            <a:pPr indent="-171450" lvl="0"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chemeClr val="lt1"/>
                </a:solidFill>
                <a:latin typeface="Arial"/>
                <a:ea typeface="Arial"/>
                <a:cs typeface="Arial"/>
                <a:sym typeface="Arial"/>
              </a:rPr>
              <a:t>Regional cargoes are limited by space and over market rates.</a:t>
            </a:r>
            <a:endParaRPr/>
          </a:p>
          <a:p>
            <a:pPr indent="-171450" lvl="0"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chemeClr val="lt1"/>
                </a:solidFill>
                <a:latin typeface="Arial"/>
                <a:ea typeface="Arial"/>
                <a:cs typeface="Arial"/>
                <a:sym typeface="Arial"/>
              </a:rPr>
              <a:t>Central American inefficient ports creates unsteady schedules.</a:t>
            </a:r>
            <a:endParaRPr/>
          </a:p>
          <a:p>
            <a:pPr indent="-171450" lvl="0"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