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Inter Light"/>
      <p:regular r:id="rId27"/>
      <p:bold r:id="rId28"/>
      <p:italic r:id="rId29"/>
      <p:boldItalic r:id="rId30"/>
    </p:embeddedFont>
    <p:embeddedFont>
      <p:font typeface="Roboto"/>
      <p:regular r:id="rId31"/>
      <p:bold r:id="rId32"/>
      <p:italic r:id="rId33"/>
      <p:boldItalic r:id="rId34"/>
    </p:embeddedFont>
    <p:embeddedFont>
      <p:font typeface="Montserrat"/>
      <p:regular r:id="rId35"/>
      <p:bold r:id="rId36"/>
      <p:italic r:id="rId37"/>
      <p:boldItalic r:id="rId38"/>
    </p:embeddedFont>
    <p:embeddedFont>
      <p:font typeface="Roboto SemiBold"/>
      <p:regular r:id="rId39"/>
      <p:bold r:id="rId40"/>
      <p:italic r:id="rId41"/>
      <p:boldItalic r:id="rId42"/>
    </p:embeddedFont>
    <p:embeddedFont>
      <p:font typeface="Roboto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07ABF4-3D34-43D4-AD24-11CFCDBEE76F}">
  <a:tblStyle styleId="{6207ABF4-3D34-43D4-AD24-11CFCDBEE76F}"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SemiBold-bold.fntdata"/><Relationship Id="rId20" Type="http://schemas.openxmlformats.org/officeDocument/2006/relationships/slide" Target="slides/slide14.xml"/><Relationship Id="rId42" Type="http://schemas.openxmlformats.org/officeDocument/2006/relationships/font" Target="fonts/RobotoSemiBold-boldItalic.fntdata"/><Relationship Id="rId41" Type="http://schemas.openxmlformats.org/officeDocument/2006/relationships/font" Target="fonts/RobotoSemiBold-italic.fntdata"/><Relationship Id="rId22" Type="http://schemas.openxmlformats.org/officeDocument/2006/relationships/slide" Target="slides/slide16.xml"/><Relationship Id="rId44" Type="http://schemas.openxmlformats.org/officeDocument/2006/relationships/font" Target="fonts/RobotoLight-bold.fntdata"/><Relationship Id="rId21" Type="http://schemas.openxmlformats.org/officeDocument/2006/relationships/slide" Target="slides/slide15.xml"/><Relationship Id="rId43" Type="http://schemas.openxmlformats.org/officeDocument/2006/relationships/font" Target="fonts/RobotoLight-regular.fntdata"/><Relationship Id="rId24" Type="http://schemas.openxmlformats.org/officeDocument/2006/relationships/slide" Target="slides/slide18.xml"/><Relationship Id="rId46" Type="http://schemas.openxmlformats.org/officeDocument/2006/relationships/font" Target="fonts/RobotoLight-boldItalic.fntdata"/><Relationship Id="rId23" Type="http://schemas.openxmlformats.org/officeDocument/2006/relationships/slide" Target="slides/slide17.xml"/><Relationship Id="rId45" Type="http://schemas.openxmlformats.org/officeDocument/2006/relationships/font" Target="fonts/Roboto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InterLight-bold.fntdata"/><Relationship Id="rId27" Type="http://schemas.openxmlformats.org/officeDocument/2006/relationships/font" Target="fonts/InterLigh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InterLigh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font" Target="fonts/InterLight-boldItalic.fntdata"/><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35" Type="http://schemas.openxmlformats.org/officeDocument/2006/relationships/font" Target="fonts/Montserrat-regular.fntdata"/><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37" Type="http://schemas.openxmlformats.org/officeDocument/2006/relationships/font" Target="fonts/Montserrat-italic.fntdata"/><Relationship Id="rId14" Type="http://schemas.openxmlformats.org/officeDocument/2006/relationships/slide" Target="slides/slide8.xml"/><Relationship Id="rId36" Type="http://schemas.openxmlformats.org/officeDocument/2006/relationships/font" Target="fonts/Montserrat-bold.fntdata"/><Relationship Id="rId17" Type="http://schemas.openxmlformats.org/officeDocument/2006/relationships/slide" Target="slides/slide11.xml"/><Relationship Id="rId39" Type="http://schemas.openxmlformats.org/officeDocument/2006/relationships/font" Target="fonts/RobotoSemiBold-regular.fntdata"/><Relationship Id="rId16" Type="http://schemas.openxmlformats.org/officeDocument/2006/relationships/slide" Target="slides/slide10.xml"/><Relationship Id="rId38" Type="http://schemas.openxmlformats.org/officeDocument/2006/relationships/font" Target="fonts/Montserra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c6b7be0a99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3c6b7be0a99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c6b7be0a99_3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3c6b7be0a99_3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c6b7be0a99_3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g3c6b7be0a99_3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c6b7be0a99_3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g3c6b7be0a99_3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c6b7be0a99_3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g3c6b7be0a99_3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c6b7be0a99_3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g3c6b7be0a99_3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c6b7be0a99_3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g3c6b7be0a99_3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c6b7be0a99_3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g3c6b7be0a99_3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c6b7be0a99_3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g3c6b7be0a99_3_1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c6b7be0a99_3_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g3c6b7be0a99_3_1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c722b181b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g3c722b181b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c6b7be0a99_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3c6b7be0a99_3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c6b7be0a99_3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g3c6b7be0a99_3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c6b7be0a99_3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g3c6b7be0a99_3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c6b7be0a99_3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g3c6b7be0a99_3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c6b7be0a99_3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3c6b7be0a99_3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c6b7be0a99_3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3c6b7be0a99_3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c6b7be0a99_3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g3c6b7be0a99_3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c6b7be0a99_3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3c6b7be0a99_3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c6b7be0a99_3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3c6b7be0a99_3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39.png"/><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36.png"/><Relationship Id="rId5"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25.jpg"/><Relationship Id="rId5"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1.png"/><Relationship Id="rId11" Type="http://schemas.openxmlformats.org/officeDocument/2006/relationships/image" Target="../media/image8.png"/><Relationship Id="rId10" Type="http://schemas.openxmlformats.org/officeDocument/2006/relationships/image" Target="../media/image5.png"/><Relationship Id="rId9"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23.png"/><Relationship Id="rId6"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85" name="Google Shape;85;p13"/>
          <p:cNvPicPr preferRelativeResize="0"/>
          <p:nvPr/>
        </p:nvPicPr>
        <p:blipFill rotWithShape="1">
          <a:blip r:embed="rId4">
            <a:alphaModFix/>
          </a:blip>
          <a:srcRect b="0" l="0" r="0" t="0"/>
          <a:stretch/>
        </p:blipFill>
        <p:spPr>
          <a:xfrm>
            <a:off x="0" y="-1"/>
            <a:ext cx="12192000" cy="6857999"/>
          </a:xfrm>
          <a:prstGeom prst="rect">
            <a:avLst/>
          </a:prstGeom>
          <a:noFill/>
          <a:ln>
            <a:noFill/>
          </a:ln>
        </p:spPr>
      </p:pic>
      <p:sp>
        <p:nvSpPr>
          <p:cNvPr id="86" name="Google Shape;86;p13"/>
          <p:cNvSpPr txBox="1"/>
          <p:nvPr/>
        </p:nvSpPr>
        <p:spPr>
          <a:xfrm>
            <a:off x="1143000" y="2206972"/>
            <a:ext cx="6400800" cy="742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Montserrat"/>
                <a:ea typeface="Montserrat"/>
                <a:cs typeface="Montserrat"/>
                <a:sym typeface="Montserrat"/>
              </a:rPr>
              <a:t>Business Report</a:t>
            </a:r>
            <a:endParaRPr b="0" i="0" sz="1400" u="none" cap="none" strike="noStrike">
              <a:solidFill>
                <a:srgbClr val="000000"/>
              </a:solidFill>
              <a:latin typeface="Arial"/>
              <a:ea typeface="Arial"/>
              <a:cs typeface="Arial"/>
              <a:sym typeface="Arial"/>
            </a:endParaRPr>
          </a:p>
        </p:txBody>
      </p:sp>
      <p:sp>
        <p:nvSpPr>
          <p:cNvPr id="87" name="Google Shape;87;p13"/>
          <p:cNvSpPr txBox="1"/>
          <p:nvPr/>
        </p:nvSpPr>
        <p:spPr>
          <a:xfrm>
            <a:off x="1143000" y="3216622"/>
            <a:ext cx="6096000" cy="323100"/>
          </a:xfrm>
          <a:prstGeom prst="rect">
            <a:avLst/>
          </a:prstGeom>
          <a:noFill/>
          <a:ln>
            <a:noFill/>
          </a:ln>
        </p:spPr>
        <p:txBody>
          <a:bodyPr anchorCtr="0" anchor="t" bIns="0" lIns="0" spcFirstLastPara="1" rIns="0" wrap="square" tIns="0">
            <a:spAutoFit/>
          </a:bodyPr>
          <a:lstStyle/>
          <a:p>
            <a:pPr indent="0" lvl="0" marL="0" marR="0" rtl="0" algn="l">
              <a:lnSpc>
                <a:spcPct val="159952"/>
              </a:lnSpc>
              <a:spcBef>
                <a:spcPts val="0"/>
              </a:spcBef>
              <a:spcAft>
                <a:spcPts val="0"/>
              </a:spcAft>
              <a:buClr>
                <a:srgbClr val="000000"/>
              </a:buClr>
              <a:buSzPts val="2100"/>
              <a:buFont typeface="Arial"/>
              <a:buNone/>
            </a:pPr>
            <a:r>
              <a:rPr b="0" i="0" lang="en-US" sz="2100" u="none" cap="none" strike="noStrike">
                <a:solidFill>
                  <a:srgbClr val="E2E8F0"/>
                </a:solidFill>
                <a:latin typeface="Inter Light"/>
                <a:ea typeface="Inter Light"/>
                <a:cs typeface="Inter Light"/>
                <a:sym typeface="Inter Light"/>
              </a:rPr>
              <a:t>2026 LATIN AMERICA AGENCY MEETING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image.png" id="189" name="Google Shape;189;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0" name="Google Shape;190;p22"/>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Why can’t achieve KPI</a:t>
            </a:r>
            <a:endParaRPr b="1" i="0" sz="3150" u="none" cap="none" strike="noStrike">
              <a:solidFill>
                <a:srgbClr val="004B24"/>
              </a:solidFill>
              <a:latin typeface="Montserrat"/>
              <a:ea typeface="Montserrat"/>
              <a:cs typeface="Montserrat"/>
              <a:sym typeface="Montserrat"/>
            </a:endParaRPr>
          </a:p>
        </p:txBody>
      </p:sp>
      <p:sp>
        <p:nvSpPr>
          <p:cNvPr id="191" name="Google Shape;191;p22"/>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 name="Google Shape;192;p22"/>
          <p:cNvSpPr txBox="1"/>
          <p:nvPr/>
        </p:nvSpPr>
        <p:spPr>
          <a:xfrm>
            <a:off x="571500" y="1769805"/>
            <a:ext cx="1116821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2"/>
          <p:cNvSpPr/>
          <p:nvPr/>
        </p:nvSpPr>
        <p:spPr>
          <a:xfrm>
            <a:off x="702522" y="2231350"/>
            <a:ext cx="2880851" cy="3637628"/>
          </a:xfrm>
          <a:prstGeom prst="rect">
            <a:avLst/>
          </a:prstGeom>
          <a:noFill/>
          <a:ln cap="flat" cmpd="sng" w="762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4" name="Google Shape;194;p22"/>
          <p:cNvSpPr txBox="1"/>
          <p:nvPr/>
        </p:nvSpPr>
        <p:spPr>
          <a:xfrm>
            <a:off x="835743" y="2491811"/>
            <a:ext cx="2428568"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600" u="none" cap="none" strike="noStrike">
                <a:solidFill>
                  <a:srgbClr val="00B050"/>
                </a:solidFill>
                <a:latin typeface="Arial"/>
                <a:ea typeface="Arial"/>
                <a:cs typeface="Arial"/>
                <a:sym typeface="Arial"/>
              </a:rPr>
              <a:t>Q t</a:t>
            </a:r>
            <a:r>
              <a:rPr b="1" i="0" lang="en-US" sz="1400" u="none" cap="none" strike="noStrike">
                <a:solidFill>
                  <a:srgbClr val="00B050"/>
                </a:solidFill>
                <a:latin typeface="Arial"/>
                <a:ea typeface="Arial"/>
                <a:cs typeface="Arial"/>
                <a:sym typeface="Arial"/>
              </a:rPr>
              <a:t>rade</a:t>
            </a:r>
            <a:r>
              <a:rPr b="0" i="0" lang="en-US" sz="1400" u="none" cap="none" strike="noStrike">
                <a:solidFill>
                  <a:srgbClr val="00B050"/>
                </a:solidFill>
                <a:latin typeface="Arial"/>
                <a:ea typeface="Arial"/>
                <a:cs typeface="Arial"/>
                <a:sym typeface="Arial"/>
              </a:rPr>
              <a:t>: </a:t>
            </a:r>
            <a:endParaRPr/>
          </a:p>
          <a:p>
            <a:pPr indent="0" lvl="0" marL="0" marR="0" rtl="0" algn="just">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Could not achieve due to LAE service unstable schedule making clients choose other ports to receive cargo, some shipments got 120 days transit time which cause much insatisfaction in regular and VIP accounts</a:t>
            </a:r>
            <a:endParaRPr b="0" i="0" sz="1400" u="none" cap="none" strike="noStrike">
              <a:solidFill>
                <a:srgbClr val="000000"/>
              </a:solidFill>
              <a:latin typeface="Arial"/>
              <a:ea typeface="Arial"/>
              <a:cs typeface="Arial"/>
              <a:sym typeface="Arial"/>
            </a:endParaRPr>
          </a:p>
        </p:txBody>
      </p:sp>
      <p:pic>
        <p:nvPicPr>
          <p:cNvPr descr="evergreen" id="195" name="Google Shape;195;p22"/>
          <p:cNvPicPr preferRelativeResize="0"/>
          <p:nvPr/>
        </p:nvPicPr>
        <p:blipFill rotWithShape="1">
          <a:blip r:embed="rId4">
            <a:alphaModFix/>
          </a:blip>
          <a:srcRect b="0" l="0" r="0" t="0"/>
          <a:stretch/>
        </p:blipFill>
        <p:spPr>
          <a:xfrm>
            <a:off x="3777561" y="3657564"/>
            <a:ext cx="806890" cy="727434"/>
          </a:xfrm>
          <a:prstGeom prst="rect">
            <a:avLst/>
          </a:prstGeom>
          <a:noFill/>
          <a:ln>
            <a:noFill/>
          </a:ln>
        </p:spPr>
      </p:pic>
      <p:sp>
        <p:nvSpPr>
          <p:cNvPr id="196" name="Google Shape;196;p22"/>
          <p:cNvSpPr/>
          <p:nvPr/>
        </p:nvSpPr>
        <p:spPr>
          <a:xfrm>
            <a:off x="4780693" y="2231350"/>
            <a:ext cx="2880851" cy="3637628"/>
          </a:xfrm>
          <a:prstGeom prst="rect">
            <a:avLst/>
          </a:prstGeom>
          <a:noFill/>
          <a:ln cap="flat" cmpd="sng" w="762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7" name="Google Shape;197;p22"/>
          <p:cNvSpPr txBox="1"/>
          <p:nvPr/>
        </p:nvSpPr>
        <p:spPr>
          <a:xfrm>
            <a:off x="5091033" y="2599532"/>
            <a:ext cx="1950900" cy="313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B050"/>
                </a:solidFill>
                <a:latin typeface="Arial"/>
                <a:ea typeface="Arial"/>
                <a:cs typeface="Arial"/>
                <a:sym typeface="Arial"/>
              </a:rPr>
              <a:t>CB</a:t>
            </a:r>
            <a:r>
              <a:rPr b="1" i="0" lang="en-US" sz="1400" u="none" cap="none" strike="noStrike">
                <a:solidFill>
                  <a:srgbClr val="00B050"/>
                </a:solidFill>
                <a:latin typeface="Arial"/>
                <a:ea typeface="Arial"/>
                <a:cs typeface="Arial"/>
                <a:sym typeface="Arial"/>
              </a:rPr>
              <a:t>  trade</a:t>
            </a:r>
            <a:r>
              <a:rPr b="0" i="0" lang="en-US" sz="1400" u="none" cap="none" strike="noStrike">
                <a:solidFill>
                  <a:srgbClr val="00B050"/>
                </a:solidFill>
                <a:latin typeface="Arial"/>
                <a:ea typeface="Arial"/>
                <a:cs typeface="Arial"/>
                <a:sym typeface="Arial"/>
              </a:rPr>
              <a:t>: </a:t>
            </a:r>
            <a:endParaRPr/>
          </a:p>
          <a:p>
            <a:pPr indent="0" lvl="0" marL="0" marR="0" rtl="0" algn="just">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Rates not under market rate level, we could not be competitive with the rest of the carriers, our levels were USD500-USD800 higher most of the year. When we received the CAJ service we got competitive rate levels.</a:t>
            </a:r>
            <a:endParaRPr/>
          </a:p>
        </p:txBody>
      </p:sp>
      <p:pic>
        <p:nvPicPr>
          <p:cNvPr descr="evergreen" id="198" name="Google Shape;198;p22"/>
          <p:cNvPicPr preferRelativeResize="0"/>
          <p:nvPr/>
        </p:nvPicPr>
        <p:blipFill rotWithShape="1">
          <a:blip r:embed="rId4">
            <a:alphaModFix/>
          </a:blip>
          <a:srcRect b="0" l="0" r="0" t="0"/>
          <a:stretch/>
        </p:blipFill>
        <p:spPr>
          <a:xfrm>
            <a:off x="7857786" y="3686447"/>
            <a:ext cx="806890" cy="727434"/>
          </a:xfrm>
          <a:prstGeom prst="rect">
            <a:avLst/>
          </a:prstGeom>
          <a:noFill/>
          <a:ln>
            <a:noFill/>
          </a:ln>
        </p:spPr>
      </p:pic>
      <p:sp>
        <p:nvSpPr>
          <p:cNvPr id="199" name="Google Shape;199;p22"/>
          <p:cNvSpPr/>
          <p:nvPr/>
        </p:nvSpPr>
        <p:spPr>
          <a:xfrm>
            <a:off x="8860918" y="2231350"/>
            <a:ext cx="2880851" cy="3637628"/>
          </a:xfrm>
          <a:prstGeom prst="rect">
            <a:avLst/>
          </a:prstGeom>
          <a:noFill/>
          <a:ln cap="flat" cmpd="sng" w="762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0" name="Google Shape;200;p22"/>
          <p:cNvSpPr txBox="1"/>
          <p:nvPr/>
        </p:nvSpPr>
        <p:spPr>
          <a:xfrm>
            <a:off x="8945500" y="2609400"/>
            <a:ext cx="26751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B050"/>
                </a:solidFill>
                <a:latin typeface="Arial"/>
                <a:ea typeface="Arial"/>
                <a:cs typeface="Arial"/>
                <a:sym typeface="Arial"/>
              </a:rPr>
              <a:t>CW</a:t>
            </a:r>
            <a:r>
              <a:rPr b="1" i="0" lang="en-US" sz="1400" u="none" cap="none" strike="noStrike">
                <a:solidFill>
                  <a:srgbClr val="00B050"/>
                </a:solidFill>
                <a:latin typeface="Arial"/>
                <a:ea typeface="Arial"/>
                <a:cs typeface="Arial"/>
                <a:sym typeface="Arial"/>
              </a:rPr>
              <a:t>  trade</a:t>
            </a:r>
            <a:r>
              <a:rPr b="0" i="0" lang="en-US" sz="1400" u="none" cap="none" strike="noStrike">
                <a:solidFill>
                  <a:srgbClr val="00B050"/>
                </a:solidFill>
                <a:latin typeface="Arial"/>
                <a:ea typeface="Arial"/>
                <a:cs typeface="Arial"/>
                <a:sym typeface="Arial"/>
              </a:rPr>
              <a:t>: </a:t>
            </a:r>
            <a:endParaRPr/>
          </a:p>
          <a:p>
            <a:pPr indent="0" lvl="0" marL="0" marR="0" rtl="0" algn="l">
              <a:lnSpc>
                <a:spcPct val="100000"/>
              </a:lnSpc>
              <a:spcBef>
                <a:spcPts val="0"/>
              </a:spcBef>
              <a:spcAft>
                <a:spcPts val="0"/>
              </a:spcAft>
              <a:buNone/>
            </a:pPr>
            <a:r>
              <a:rPr b="1" i="0" lang="en-US" u="none" cap="none" strike="noStrike">
                <a:solidFill>
                  <a:srgbClr val="000000"/>
                </a:solidFill>
                <a:latin typeface="Arial"/>
                <a:ea typeface="Arial"/>
                <a:cs typeface="Arial"/>
                <a:sym typeface="Arial"/>
              </a:rPr>
              <a:t>Rates not under market rate level, loosing around one thousand teus per year.</a:t>
            </a:r>
            <a:endParaRPr b="1" i="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image.png" id="205" name="Google Shape;205;p2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06" name="Google Shape;206;p23"/>
          <p:cNvPicPr preferRelativeResize="0"/>
          <p:nvPr/>
        </p:nvPicPr>
        <p:blipFill rotWithShape="1">
          <a:blip r:embed="rId4">
            <a:alphaModFix/>
          </a:blip>
          <a:srcRect b="0" l="0" r="0" t="0"/>
          <a:stretch/>
        </p:blipFill>
        <p:spPr>
          <a:xfrm>
            <a:off x="571500" y="1238250"/>
            <a:ext cx="11049000" cy="276225"/>
          </a:xfrm>
          <a:prstGeom prst="rect">
            <a:avLst/>
          </a:prstGeom>
          <a:noFill/>
          <a:ln>
            <a:noFill/>
          </a:ln>
        </p:spPr>
      </p:pic>
      <p:pic>
        <p:nvPicPr>
          <p:cNvPr descr="image.png" id="207" name="Google Shape;207;p23"/>
          <p:cNvPicPr preferRelativeResize="0"/>
          <p:nvPr/>
        </p:nvPicPr>
        <p:blipFill rotWithShape="1">
          <a:blip r:embed="rId5">
            <a:alphaModFix/>
          </a:blip>
          <a:srcRect b="0" l="0" r="0" t="0"/>
          <a:stretch/>
        </p:blipFill>
        <p:spPr>
          <a:xfrm>
            <a:off x="571500" y="3771304"/>
            <a:ext cx="11049000" cy="276225"/>
          </a:xfrm>
          <a:prstGeom prst="rect">
            <a:avLst/>
          </a:prstGeom>
          <a:noFill/>
          <a:ln>
            <a:noFill/>
          </a:ln>
        </p:spPr>
      </p:pic>
      <p:graphicFrame>
        <p:nvGraphicFramePr>
          <p:cNvPr id="208" name="Google Shape;208;p23"/>
          <p:cNvGraphicFramePr/>
          <p:nvPr/>
        </p:nvGraphicFramePr>
        <p:xfrm>
          <a:off x="571500" y="1514475"/>
          <a:ext cx="3000000" cy="3000000"/>
        </p:xfrm>
        <a:graphic>
          <a:graphicData uri="http://schemas.openxmlformats.org/drawingml/2006/table">
            <a:tbl>
              <a:tblPr>
                <a:noFill/>
                <a:tableStyleId>{6207ABF4-3D34-43D4-AD24-11CFCDBEE76F}</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Storage</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Lift on/off</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$148,166.10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en-US" sz="1200" u="none" cap="none" strike="noStrike">
                          <a:solidFill>
                            <a:srgbClr val="000000"/>
                          </a:solidFill>
                          <a:latin typeface="Arial"/>
                          <a:ea typeface="Arial"/>
                          <a:cs typeface="Arial"/>
                          <a:sym typeface="Arial"/>
                        </a:rPr>
                        <a:t>$200,940.80</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Difference due to increase of in/out cargo.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Reposition</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US" sz="1200" u="none" cap="none" strike="noStrike">
                          <a:solidFill>
                            <a:schemeClr val="dk1"/>
                          </a:solidFill>
                          <a:latin typeface="Arial"/>
                          <a:ea typeface="Arial"/>
                          <a:cs typeface="Arial"/>
                          <a:sym typeface="Arial"/>
                        </a:rPr>
                        <a:t>$ 200,533.50</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en-US" sz="1200" u="none" cap="none" strike="noStrike">
                          <a:solidFill>
                            <a:srgbClr val="000000"/>
                          </a:solidFill>
                          <a:latin typeface="Arial"/>
                          <a:ea typeface="Arial"/>
                          <a:cs typeface="Arial"/>
                          <a:sym typeface="Arial"/>
                        </a:rPr>
                        <a:t>$204,803.50</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Due to LAE service </a:t>
                      </a:r>
                      <a:r>
                        <a:rPr lang="en-US" sz="1300">
                          <a:latin typeface="Roboto"/>
                          <a:ea typeface="Roboto"/>
                          <a:cs typeface="Roboto"/>
                          <a:sym typeface="Roboto"/>
                        </a:rPr>
                        <a:t>instability</a:t>
                      </a:r>
                      <a:r>
                        <a:rPr lang="en-US" sz="1300" u="none" cap="none" strike="noStrike">
                          <a:latin typeface="Roboto"/>
                          <a:ea typeface="Roboto"/>
                          <a:cs typeface="Roboto"/>
                          <a:sym typeface="Roboto"/>
                        </a:rPr>
                        <a:t> and accumulation of idle equipment at HNSLOT</a:t>
                      </a:r>
                      <a:r>
                        <a:rPr lang="en-US" sz="1300">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M &amp; R</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US" sz="1400" u="none" cap="none" strike="noStrike">
                          <a:solidFill>
                            <a:schemeClr val="dk1"/>
                          </a:solidFill>
                          <a:latin typeface="Arial"/>
                          <a:ea typeface="Arial"/>
                          <a:cs typeface="Arial"/>
                          <a:sym typeface="Arial"/>
                        </a:rPr>
                        <a:t>$4,140.00</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en-US" sz="1400" u="none" cap="none" strike="noStrike">
                          <a:solidFill>
                            <a:srgbClr val="000000"/>
                          </a:solidFill>
                          <a:latin typeface="Arial"/>
                          <a:ea typeface="Arial"/>
                          <a:cs typeface="Arial"/>
                          <a:sym typeface="Arial"/>
                        </a:rPr>
                        <a:t>$4,475.86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400" u="none" cap="none" strike="noStrike">
                          <a:solidFill>
                            <a:schemeClr val="dk1"/>
                          </a:solidFill>
                        </a:rPr>
                        <a:t>M&amp;R’s were approved for empty 4RH for frozen shrimp exports only</a:t>
                      </a:r>
                      <a:endParaRPr sz="1300" u="none" cap="none" strike="noStrike">
                        <a:solidFill>
                          <a:schemeClr val="dk1"/>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209" name="Google Shape;209;p23"/>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ECD / IMD KPI</a:t>
            </a:r>
            <a:endParaRPr b="0" i="0" sz="1400" u="none" cap="none" strike="noStrike">
              <a:solidFill>
                <a:srgbClr val="000000"/>
              </a:solidFill>
              <a:latin typeface="Arial"/>
              <a:ea typeface="Arial"/>
              <a:cs typeface="Arial"/>
              <a:sym typeface="Arial"/>
            </a:endParaRPr>
          </a:p>
        </p:txBody>
      </p:sp>
      <p:sp>
        <p:nvSpPr>
          <p:cNvPr id="210" name="Google Shape;210;p23"/>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211" name="Google Shape;211;p23"/>
          <p:cNvGraphicFramePr/>
          <p:nvPr/>
        </p:nvGraphicFramePr>
        <p:xfrm>
          <a:off x="571500" y="4047529"/>
          <a:ext cx="3000000" cy="3000000"/>
        </p:xfrm>
        <a:graphic>
          <a:graphicData uri="http://schemas.openxmlformats.org/drawingml/2006/table">
            <a:tbl>
              <a:tblPr>
                <a:noFill/>
                <a:tableStyleId>{6207ABF4-3D34-43D4-AD24-11CFCDBEE76F}</a:tableStyleId>
              </a:tblPr>
              <a:tblGrid>
                <a:gridCol w="1655850"/>
                <a:gridCol w="1103850"/>
                <a:gridCol w="1103850"/>
                <a:gridCol w="718545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Cost Saving Project</a:t>
                      </a:r>
                      <a:endParaRPr i="0" sz="13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90% Onboard </a:t>
                      </a:r>
                      <a:endParaRPr sz="13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within 7 Days</a:t>
                      </a:r>
                      <a:endParaRPr i="0" sz="13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No Personal Negligence</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image.png" id="216" name="Google Shape;216;p2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17" name="Google Shape;217;p24"/>
          <p:cNvPicPr preferRelativeResize="0"/>
          <p:nvPr/>
        </p:nvPicPr>
        <p:blipFill rotWithShape="1">
          <a:blip r:embed="rId4">
            <a:alphaModFix/>
          </a:blip>
          <a:srcRect b="0" l="0" r="0" t="0"/>
          <a:stretch/>
        </p:blipFill>
        <p:spPr>
          <a:xfrm>
            <a:off x="571500" y="1238250"/>
            <a:ext cx="11049000" cy="276225"/>
          </a:xfrm>
          <a:prstGeom prst="rect">
            <a:avLst/>
          </a:prstGeom>
          <a:noFill/>
          <a:ln>
            <a:noFill/>
          </a:ln>
        </p:spPr>
      </p:pic>
      <p:pic>
        <p:nvPicPr>
          <p:cNvPr descr="image.png" id="218" name="Google Shape;218;p24"/>
          <p:cNvPicPr preferRelativeResize="0"/>
          <p:nvPr/>
        </p:nvPicPr>
        <p:blipFill rotWithShape="1">
          <a:blip r:embed="rId5">
            <a:alphaModFix/>
          </a:blip>
          <a:srcRect b="0" l="0" r="0" t="0"/>
          <a:stretch/>
        </p:blipFill>
        <p:spPr>
          <a:xfrm>
            <a:off x="571500" y="3709987"/>
            <a:ext cx="11049000" cy="276225"/>
          </a:xfrm>
          <a:prstGeom prst="rect">
            <a:avLst/>
          </a:prstGeom>
          <a:noFill/>
          <a:ln>
            <a:noFill/>
          </a:ln>
        </p:spPr>
      </p:pic>
      <p:sp>
        <p:nvSpPr>
          <p:cNvPr id="219" name="Google Shape;219;p24"/>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OCD / OPD KPI</a:t>
            </a:r>
            <a:endParaRPr b="0" i="0" sz="1400" u="none" cap="none" strike="noStrike">
              <a:solidFill>
                <a:srgbClr val="000000"/>
              </a:solidFill>
              <a:latin typeface="Arial"/>
              <a:ea typeface="Arial"/>
              <a:cs typeface="Arial"/>
              <a:sym typeface="Arial"/>
            </a:endParaRPr>
          </a:p>
        </p:txBody>
      </p:sp>
      <p:sp>
        <p:nvSpPr>
          <p:cNvPr id="220" name="Google Shape;220;p24"/>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221" name="Google Shape;221;p24"/>
          <p:cNvGraphicFramePr/>
          <p:nvPr/>
        </p:nvGraphicFramePr>
        <p:xfrm>
          <a:off x="571500" y="1514475"/>
          <a:ext cx="3000000" cy="3000000"/>
        </p:xfrm>
        <a:graphic>
          <a:graphicData uri="http://schemas.openxmlformats.org/drawingml/2006/table">
            <a:tbl>
              <a:tblPr>
                <a:noFill/>
                <a:tableStyleId>{6207ABF4-3D34-43D4-AD24-11CFCDBEE76F}</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BOA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2hrs</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2hrs</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200" u="none" cap="none" strike="noStrike">
                          <a:solidFill>
                            <a:srgbClr val="000000"/>
                          </a:solidFill>
                          <a:latin typeface="Arial"/>
                          <a:ea typeface="Arial"/>
                          <a:cs typeface="Arial"/>
                          <a:sym typeface="Arial"/>
                        </a:rPr>
                        <a:t>HNSLO terminal will give preference to container vessels which maintained same period as last year</a:t>
                      </a:r>
                      <a:r>
                        <a:rPr lang="en-US" sz="1200"/>
                        <a:t>, although fixed berthing window is still not approved, vessels will be attended under first come, first serve.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Port Stay</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32 hrs</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32 hrs</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400" u="none" cap="none" strike="noStrike">
                          <a:solidFill>
                            <a:srgbClr val="000000"/>
                          </a:solidFill>
                          <a:latin typeface="Arial"/>
                          <a:ea typeface="Arial"/>
                          <a:cs typeface="Arial"/>
                          <a:sym typeface="Arial"/>
                        </a:rPr>
                        <a:t>CONSERSA, stevedore company improved vessel crane operativeness</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lang="en-US" sz="1300" u="none" cap="none" strike="noStrike">
                          <a:latin typeface="Roboto"/>
                          <a:ea typeface="Roboto"/>
                          <a:cs typeface="Roboto"/>
                          <a:sym typeface="Roboto"/>
                        </a:rPr>
                        <a:t>Productivity</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19</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20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Expect to maintain same productivity for 2026 due to lack of investment in equipment by government in the past year.</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22" name="Google Shape;222;p24"/>
          <p:cNvGraphicFramePr/>
          <p:nvPr/>
        </p:nvGraphicFramePr>
        <p:xfrm>
          <a:off x="571500" y="3986212"/>
          <a:ext cx="3000000" cy="3000000"/>
        </p:xfrm>
        <a:graphic>
          <a:graphicData uri="http://schemas.openxmlformats.org/drawingml/2006/table">
            <a:tbl>
              <a:tblPr>
                <a:noFill/>
                <a:tableStyleId>{6207ABF4-3D34-43D4-AD24-11CFCDBEE76F}</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Incentive</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400" u="none" cap="none" strike="noStrike">
                          <a:solidFill>
                            <a:schemeClr val="dk1"/>
                          </a:solidFill>
                          <a:latin typeface="Arial"/>
                          <a:ea typeface="Arial"/>
                          <a:cs typeface="Arial"/>
                          <a:sym typeface="Arial"/>
                        </a:rPr>
                        <a:t>Terminal tariff does not offer incentives for Carriers or customers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300"/>
                        <a:buFont typeface="Arial"/>
                        <a:buNone/>
                      </a:pPr>
                      <a:r>
                        <a:rPr i="0" lang="en-US" sz="1300" u="none" cap="none" strike="noStrike">
                          <a:solidFill>
                            <a:srgbClr val="333333"/>
                          </a:solidFill>
                          <a:latin typeface="Roboto"/>
                          <a:ea typeface="Roboto"/>
                          <a:cs typeface="Roboto"/>
                          <a:sym typeface="Roboto"/>
                        </a:rPr>
                        <a:t>Empty Storage</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400" u="none" cap="none" strike="noStrike"/>
                        <a:t>No empty storage at Terminal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Rate Reduction</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400" u="none" cap="none" strike="noStrike">
                          <a:solidFill>
                            <a:srgbClr val="000000"/>
                          </a:solidFill>
                          <a:latin typeface="Arial"/>
                          <a:ea typeface="Arial"/>
                          <a:cs typeface="Arial"/>
                          <a:sym typeface="Arial"/>
                        </a:rPr>
                        <a:t>No rate reduction for HNSLOT is contemplated for 2026. OPC terminal operator made general increase of 3.06% for all port tariffs at HNZPUT upon January 2026.</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image.png" id="227" name="Google Shape;227;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8" name="Google Shape;228;p25"/>
          <p:cNvSpPr txBox="1"/>
          <p:nvPr/>
        </p:nvSpPr>
        <p:spPr>
          <a:xfrm>
            <a:off x="295275" y="1796355"/>
            <a:ext cx="11601450" cy="83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FFFF"/>
                </a:solidFill>
                <a:latin typeface="Montserrat"/>
                <a:ea typeface="Montserrat"/>
                <a:cs typeface="Montserrat"/>
                <a:sym typeface="Montserrat"/>
              </a:rPr>
              <a:t>2026 Strategy</a:t>
            </a:r>
            <a:endParaRPr b="0" i="0" sz="1400" u="none" cap="none" strike="noStrike">
              <a:solidFill>
                <a:srgbClr val="000000"/>
              </a:solidFill>
              <a:latin typeface="Arial"/>
              <a:ea typeface="Arial"/>
              <a:cs typeface="Arial"/>
              <a:sym typeface="Arial"/>
            </a:endParaRPr>
          </a:p>
        </p:txBody>
      </p:sp>
      <p:sp>
        <p:nvSpPr>
          <p:cNvPr id="229" name="Google Shape;229;p25"/>
          <p:cNvSpPr txBox="1"/>
          <p:nvPr/>
        </p:nvSpPr>
        <p:spPr>
          <a:xfrm>
            <a:off x="571500" y="3091755"/>
            <a:ext cx="11049000" cy="426690"/>
          </a:xfrm>
          <a:prstGeom prst="rect">
            <a:avLst/>
          </a:prstGeom>
          <a:noFill/>
          <a:ln>
            <a:noFill/>
          </a:ln>
        </p:spPr>
        <p:txBody>
          <a:bodyPr anchorCtr="0" anchor="t" bIns="0" lIns="0" spcFirstLastPara="1" rIns="0" wrap="square" tIns="0">
            <a:spAutoFit/>
          </a:bodyPr>
          <a:lstStyle/>
          <a:p>
            <a:pPr indent="0" lvl="0" marL="0" marR="0" rtl="0" algn="ctr">
              <a:lnSpc>
                <a:spcPct val="159952"/>
              </a:lnSpc>
              <a:spcBef>
                <a:spcPts val="0"/>
              </a:spcBef>
              <a:spcAft>
                <a:spcPts val="0"/>
              </a:spcAft>
              <a:buClr>
                <a:srgbClr val="000000"/>
              </a:buClr>
              <a:buSzPts val="2100"/>
              <a:buFont typeface="Arial"/>
              <a:buNone/>
            </a:pPr>
            <a:r>
              <a:rPr b="0" i="0" lang="en-US" sz="2100" u="none" cap="none" strike="noStrike">
                <a:solidFill>
                  <a:srgbClr val="86EFAC"/>
                </a:solidFill>
                <a:latin typeface="Roboto Light"/>
                <a:ea typeface="Roboto Light"/>
                <a:cs typeface="Roboto Light"/>
                <a:sym typeface="Roboto Light"/>
              </a:rPr>
              <a:t>How to Achieve KPI Goals</a:t>
            </a:r>
            <a:endParaRPr b="0" i="0" sz="1400" u="none" cap="none" strike="noStrike">
              <a:solidFill>
                <a:srgbClr val="000000"/>
              </a:solidFill>
              <a:latin typeface="Arial"/>
              <a:ea typeface="Arial"/>
              <a:cs typeface="Arial"/>
              <a:sym typeface="Arial"/>
            </a:endParaRPr>
          </a:p>
        </p:txBody>
      </p:sp>
      <p:pic>
        <p:nvPicPr>
          <p:cNvPr descr="image.png" id="230" name="Google Shape;230;p25"/>
          <p:cNvPicPr preferRelativeResize="0"/>
          <p:nvPr/>
        </p:nvPicPr>
        <p:blipFill rotWithShape="1">
          <a:blip r:embed="rId4">
            <a:alphaModFix/>
          </a:blip>
          <a:srcRect b="0" l="0" r="0" t="0"/>
          <a:stretch/>
        </p:blipFill>
        <p:spPr>
          <a:xfrm>
            <a:off x="5762625" y="4204245"/>
            <a:ext cx="666750" cy="76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image.png" id="235" name="Google Shape;235;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6" name="Google Shape;236;p26"/>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HOW TO ACHIEVE 2026 OWN SQ?</a:t>
            </a:r>
            <a:endParaRPr b="1" i="0" sz="3150" u="none" cap="none" strike="noStrike">
              <a:solidFill>
                <a:srgbClr val="004B24"/>
              </a:solidFill>
              <a:latin typeface="Montserrat"/>
              <a:ea typeface="Montserrat"/>
              <a:cs typeface="Montserrat"/>
              <a:sym typeface="Montserrat"/>
            </a:endParaRPr>
          </a:p>
        </p:txBody>
      </p:sp>
      <p:sp>
        <p:nvSpPr>
          <p:cNvPr id="237" name="Google Shape;237;p26"/>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mage.png" id="238" name="Google Shape;238;p26"/>
          <p:cNvPicPr preferRelativeResize="0"/>
          <p:nvPr/>
        </p:nvPicPr>
        <p:blipFill rotWithShape="1">
          <a:blip r:embed="rId4">
            <a:alphaModFix/>
          </a:blip>
          <a:srcRect b="0" l="0" r="0" t="0"/>
          <a:stretch/>
        </p:blipFill>
        <p:spPr>
          <a:xfrm>
            <a:off x="6090894" y="2495698"/>
            <a:ext cx="3555950" cy="361950"/>
          </a:xfrm>
          <a:prstGeom prst="rect">
            <a:avLst/>
          </a:prstGeom>
          <a:noFill/>
          <a:ln>
            <a:noFill/>
          </a:ln>
        </p:spPr>
      </p:pic>
      <p:graphicFrame>
        <p:nvGraphicFramePr>
          <p:cNvPr id="239" name="Google Shape;239;p26"/>
          <p:cNvGraphicFramePr/>
          <p:nvPr/>
        </p:nvGraphicFramePr>
        <p:xfrm>
          <a:off x="2228284" y="3000523"/>
          <a:ext cx="3000000" cy="3000000"/>
        </p:xfrm>
        <a:graphic>
          <a:graphicData uri="http://schemas.openxmlformats.org/drawingml/2006/table">
            <a:tbl>
              <a:tblPr>
                <a:noFill/>
                <a:tableStyleId>{6207ABF4-3D34-43D4-AD24-11CFCDBEE76F}</a:tableStyleId>
              </a:tblPr>
              <a:tblGrid>
                <a:gridCol w="2401350"/>
                <a:gridCol w="1145075"/>
              </a:tblGrid>
              <a:tr h="45332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SemiBold"/>
                          <a:ea typeface="Roboto SemiBold"/>
                          <a:cs typeface="Roboto SemiBold"/>
                          <a:sym typeface="Roboto SemiBold"/>
                        </a:rPr>
                        <a:t>Trade</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Target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533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F.E. – HN (Q)</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1,440</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F.E. – HN (C)</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655</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533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HN – F.E. (CF)</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467</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pic>
        <p:nvPicPr>
          <p:cNvPr descr="image.png" id="240" name="Google Shape;240;p26"/>
          <p:cNvPicPr preferRelativeResize="0"/>
          <p:nvPr/>
        </p:nvPicPr>
        <p:blipFill rotWithShape="1">
          <a:blip r:embed="rId5">
            <a:alphaModFix/>
          </a:blip>
          <a:srcRect b="0" l="0" r="0" t="0"/>
          <a:stretch/>
        </p:blipFill>
        <p:spPr>
          <a:xfrm>
            <a:off x="2208935" y="2495698"/>
            <a:ext cx="3555950" cy="361950"/>
          </a:xfrm>
          <a:prstGeom prst="rect">
            <a:avLst/>
          </a:prstGeom>
          <a:noFill/>
          <a:ln>
            <a:noFill/>
          </a:ln>
        </p:spPr>
      </p:pic>
      <p:graphicFrame>
        <p:nvGraphicFramePr>
          <p:cNvPr id="241" name="Google Shape;241;p26"/>
          <p:cNvGraphicFramePr/>
          <p:nvPr/>
        </p:nvGraphicFramePr>
        <p:xfrm>
          <a:off x="6090894" y="3000523"/>
          <a:ext cx="3000000" cy="3000000"/>
        </p:xfrm>
        <a:graphic>
          <a:graphicData uri="http://schemas.openxmlformats.org/drawingml/2006/table">
            <a:tbl>
              <a:tblPr>
                <a:noFill/>
                <a:tableStyleId>{6207ABF4-3D34-43D4-AD24-11CFCDBEE76F}</a:tableStyleId>
              </a:tblPr>
              <a:tblGrid>
                <a:gridCol w="2180925"/>
                <a:gridCol w="1365650"/>
              </a:tblGrid>
              <a:tr h="45332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SemiBold"/>
                          <a:ea typeface="Roboto SemiBold"/>
                          <a:cs typeface="Roboto SemiBold"/>
                          <a:sym typeface="Roboto SemiBold"/>
                        </a:rPr>
                        <a:t>Trade</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Target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533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HN – WCSA (CW)</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90</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image.png" id="246" name="Google Shape;246;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7" name="Google Shape;247;p27"/>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2026 ACTION PLAN</a:t>
            </a:r>
            <a:endParaRPr b="1" i="0" sz="3150" u="none" cap="none" strike="noStrike">
              <a:solidFill>
                <a:srgbClr val="004B24"/>
              </a:solidFill>
              <a:latin typeface="Montserrat"/>
              <a:ea typeface="Montserrat"/>
              <a:cs typeface="Montserrat"/>
              <a:sym typeface="Montserrat"/>
            </a:endParaRPr>
          </a:p>
        </p:txBody>
      </p:sp>
      <p:sp>
        <p:nvSpPr>
          <p:cNvPr id="248" name="Google Shape;248;p27"/>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p27"/>
          <p:cNvSpPr txBox="1"/>
          <p:nvPr/>
        </p:nvSpPr>
        <p:spPr>
          <a:xfrm>
            <a:off x="571500" y="1769805"/>
            <a:ext cx="1116821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7"/>
          <p:cNvSpPr/>
          <p:nvPr/>
        </p:nvSpPr>
        <p:spPr>
          <a:xfrm>
            <a:off x="702522" y="2231350"/>
            <a:ext cx="2880851" cy="3637628"/>
          </a:xfrm>
          <a:prstGeom prst="rect">
            <a:avLst/>
          </a:prstGeom>
          <a:noFill/>
          <a:ln cap="flat" cmpd="sng" w="762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1" name="Google Shape;251;p27"/>
          <p:cNvSpPr txBox="1"/>
          <p:nvPr/>
        </p:nvSpPr>
        <p:spPr>
          <a:xfrm>
            <a:off x="835742" y="2491811"/>
            <a:ext cx="2664541" cy="28315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400" u="none" cap="none" strike="noStrike">
                <a:solidFill>
                  <a:srgbClr val="00B050"/>
                </a:solidFill>
                <a:latin typeface="Arial"/>
                <a:ea typeface="Arial"/>
                <a:cs typeface="Arial"/>
                <a:sym typeface="Arial"/>
              </a:rPr>
              <a:t>Q Trade</a:t>
            </a:r>
            <a:r>
              <a:rPr b="0" i="0" lang="en-US" sz="2400" u="none" cap="none" strike="noStrike">
                <a:solidFill>
                  <a:srgbClr val="00B050"/>
                </a:solidFill>
                <a:latin typeface="Arial"/>
                <a:ea typeface="Arial"/>
                <a:cs typeface="Arial"/>
                <a:sym typeface="Arial"/>
              </a:rPr>
              <a:t>: </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We need to have stable schedule LAE Service so clients regain confidence on same having transit time between 35 to 40 days from Base POL.</a:t>
            </a:r>
            <a:endParaRPr/>
          </a:p>
          <a:p>
            <a:pPr indent="0" lvl="0" marL="0" marR="0" rtl="0" algn="l">
              <a:lnSpc>
                <a:spcPct val="100000"/>
              </a:lnSpc>
              <a:spcBef>
                <a:spcPts val="0"/>
              </a:spcBef>
              <a:spcAft>
                <a:spcPts val="0"/>
              </a:spcAft>
              <a:buNone/>
            </a:pPr>
            <a:r>
              <a:t/>
            </a:r>
            <a:endParaRPr b="0" i="0" sz="1400" u="none" cap="none" strike="noStrike">
              <a:solidFill>
                <a:srgbClr val="00B050"/>
              </a:solidFill>
              <a:latin typeface="Arial"/>
              <a:ea typeface="Arial"/>
              <a:cs typeface="Arial"/>
              <a:sym typeface="Arial"/>
            </a:endParaRPr>
          </a:p>
        </p:txBody>
      </p:sp>
      <p:pic>
        <p:nvPicPr>
          <p:cNvPr descr="evergreen" id="252" name="Google Shape;252;p27"/>
          <p:cNvPicPr preferRelativeResize="0"/>
          <p:nvPr/>
        </p:nvPicPr>
        <p:blipFill rotWithShape="1">
          <a:blip r:embed="rId4">
            <a:alphaModFix/>
          </a:blip>
          <a:srcRect b="0" l="0" r="0" t="0"/>
          <a:stretch/>
        </p:blipFill>
        <p:spPr>
          <a:xfrm>
            <a:off x="3777561" y="3657564"/>
            <a:ext cx="806890" cy="727434"/>
          </a:xfrm>
          <a:prstGeom prst="rect">
            <a:avLst/>
          </a:prstGeom>
          <a:noFill/>
          <a:ln>
            <a:noFill/>
          </a:ln>
        </p:spPr>
      </p:pic>
      <p:sp>
        <p:nvSpPr>
          <p:cNvPr id="253" name="Google Shape;253;p27"/>
          <p:cNvSpPr/>
          <p:nvPr/>
        </p:nvSpPr>
        <p:spPr>
          <a:xfrm>
            <a:off x="4780693" y="2231350"/>
            <a:ext cx="2880851" cy="3637628"/>
          </a:xfrm>
          <a:prstGeom prst="rect">
            <a:avLst/>
          </a:prstGeom>
          <a:noFill/>
          <a:ln cap="flat" cmpd="sng" w="762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4" name="Google Shape;254;p27"/>
          <p:cNvSpPr txBox="1"/>
          <p:nvPr/>
        </p:nvSpPr>
        <p:spPr>
          <a:xfrm>
            <a:off x="5091032" y="2599532"/>
            <a:ext cx="2450309"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B050"/>
                </a:solidFill>
                <a:latin typeface="Arial"/>
                <a:ea typeface="Arial"/>
                <a:cs typeface="Arial"/>
                <a:sym typeface="Arial"/>
              </a:rPr>
              <a:t>C Trade</a:t>
            </a:r>
            <a:r>
              <a:rPr b="0" i="0" lang="en-US" sz="1400" u="none" cap="none" strike="noStrike">
                <a:solidFill>
                  <a:srgbClr val="00B050"/>
                </a:solidFill>
                <a:latin typeface="Arial"/>
                <a:ea typeface="Arial"/>
                <a:cs typeface="Arial"/>
                <a:sym typeface="Arial"/>
              </a:rPr>
              <a:t>:</a:t>
            </a:r>
            <a:endParaRPr/>
          </a:p>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Having more allocation for HNZPU and have rates under market level.   </a:t>
            </a:r>
            <a:endParaRPr/>
          </a:p>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We need to have CAN Service so we can increase our participation in Honduras’ market.</a:t>
            </a:r>
            <a:endParaRPr/>
          </a:p>
          <a:p>
            <a:pPr indent="0" lvl="0" marL="0" marR="0" rtl="0" algn="l">
              <a:lnSpc>
                <a:spcPct val="100000"/>
              </a:lnSpc>
              <a:spcBef>
                <a:spcPts val="0"/>
              </a:spcBef>
              <a:spcAft>
                <a:spcPts val="0"/>
              </a:spcAft>
              <a:buNone/>
            </a:pPr>
            <a:r>
              <a:rPr b="0" i="0" lang="en-US" sz="1400" u="none" cap="none" strike="noStrike">
                <a:solidFill>
                  <a:srgbClr val="00B050"/>
                </a:solidFill>
                <a:latin typeface="Arial"/>
                <a:ea typeface="Arial"/>
                <a:cs typeface="Arial"/>
                <a:sym typeface="Arial"/>
              </a:rPr>
              <a:t> </a:t>
            </a:r>
            <a:endParaRPr/>
          </a:p>
        </p:txBody>
      </p:sp>
      <p:pic>
        <p:nvPicPr>
          <p:cNvPr descr="evergreen" id="255" name="Google Shape;255;p27"/>
          <p:cNvPicPr preferRelativeResize="0"/>
          <p:nvPr/>
        </p:nvPicPr>
        <p:blipFill rotWithShape="1">
          <a:blip r:embed="rId4">
            <a:alphaModFix/>
          </a:blip>
          <a:srcRect b="0" l="0" r="0" t="0"/>
          <a:stretch/>
        </p:blipFill>
        <p:spPr>
          <a:xfrm>
            <a:off x="7857786" y="3686447"/>
            <a:ext cx="806890" cy="727434"/>
          </a:xfrm>
          <a:prstGeom prst="rect">
            <a:avLst/>
          </a:prstGeom>
          <a:noFill/>
          <a:ln>
            <a:noFill/>
          </a:ln>
        </p:spPr>
      </p:pic>
      <p:sp>
        <p:nvSpPr>
          <p:cNvPr id="256" name="Google Shape;256;p27"/>
          <p:cNvSpPr/>
          <p:nvPr/>
        </p:nvSpPr>
        <p:spPr>
          <a:xfrm>
            <a:off x="8860918" y="2231350"/>
            <a:ext cx="2880851" cy="3637628"/>
          </a:xfrm>
          <a:prstGeom prst="rect">
            <a:avLst/>
          </a:prstGeom>
          <a:noFill/>
          <a:ln cap="flat" cmpd="sng" w="762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7" name="Google Shape;257;p27"/>
          <p:cNvSpPr txBox="1"/>
          <p:nvPr/>
        </p:nvSpPr>
        <p:spPr>
          <a:xfrm>
            <a:off x="8945506" y="2609389"/>
            <a:ext cx="2880850" cy="29854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B050"/>
                </a:solidFill>
                <a:latin typeface="Arial"/>
                <a:ea typeface="Arial"/>
                <a:cs typeface="Arial"/>
                <a:sym typeface="Arial"/>
              </a:rPr>
              <a:t>CF  Trade</a:t>
            </a:r>
            <a:r>
              <a:rPr b="0" i="0" lang="en-US" sz="2400" u="none" cap="none" strike="noStrike">
                <a:solidFill>
                  <a:srgbClr val="00B050"/>
                </a:solidFill>
                <a:latin typeface="Arial"/>
                <a:ea typeface="Arial"/>
                <a:cs typeface="Arial"/>
                <a:sym typeface="Arial"/>
              </a:rPr>
              <a:t>:</a:t>
            </a:r>
            <a:endParaRPr/>
          </a:p>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Getting more empty Equipment to support Reefer export as well realesing space for CIX Service so can have more support from clients.</a:t>
            </a:r>
            <a:endParaRPr/>
          </a:p>
          <a:p>
            <a:pPr indent="0" lvl="0" marL="0" marR="0" rtl="0" algn="l">
              <a:lnSpc>
                <a:spcPct val="100000"/>
              </a:lnSpc>
              <a:spcBef>
                <a:spcPts val="0"/>
              </a:spcBef>
              <a:spcAft>
                <a:spcPts val="0"/>
              </a:spcAft>
              <a:buNone/>
            </a:pPr>
            <a:r>
              <a:t/>
            </a:r>
            <a:endParaRPr b="0" i="0" sz="2400" u="none" cap="none" strike="noStrike">
              <a:solidFill>
                <a:srgbClr val="00B05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28"/>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2026 ACTION PLAN</a:t>
            </a:r>
            <a:endParaRPr b="1" i="0" sz="3150" u="none" cap="none" strike="noStrike">
              <a:solidFill>
                <a:srgbClr val="004B24"/>
              </a:solidFill>
              <a:latin typeface="Montserrat"/>
              <a:ea typeface="Montserrat"/>
              <a:cs typeface="Montserrat"/>
              <a:sym typeface="Montserrat"/>
            </a:endParaRPr>
          </a:p>
        </p:txBody>
      </p:sp>
      <p:sp>
        <p:nvSpPr>
          <p:cNvPr id="263" name="Google Shape;263;p28"/>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 name="Google Shape;264;p28"/>
          <p:cNvSpPr txBox="1"/>
          <p:nvPr/>
        </p:nvSpPr>
        <p:spPr>
          <a:xfrm>
            <a:off x="571500" y="1769805"/>
            <a:ext cx="1116821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8"/>
          <p:cNvSpPr/>
          <p:nvPr/>
        </p:nvSpPr>
        <p:spPr>
          <a:xfrm>
            <a:off x="702522" y="2231350"/>
            <a:ext cx="2880851" cy="3637628"/>
          </a:xfrm>
          <a:prstGeom prst="rect">
            <a:avLst/>
          </a:prstGeom>
          <a:noFill/>
          <a:ln cap="flat" cmpd="sng" w="762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6" name="Google Shape;266;p28"/>
          <p:cNvSpPr txBox="1"/>
          <p:nvPr/>
        </p:nvSpPr>
        <p:spPr>
          <a:xfrm>
            <a:off x="835742" y="2491811"/>
            <a:ext cx="2745577" cy="22775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400" u="none" cap="none" strike="noStrike">
                <a:solidFill>
                  <a:srgbClr val="00B050"/>
                </a:solidFill>
                <a:latin typeface="Arial"/>
                <a:ea typeface="Arial"/>
                <a:cs typeface="Arial"/>
                <a:sym typeface="Arial"/>
              </a:rPr>
              <a:t>CB Trade</a:t>
            </a:r>
            <a:r>
              <a:rPr b="0" i="0" lang="en-US" sz="2400" u="none" cap="none" strike="noStrike">
                <a:solidFill>
                  <a:srgbClr val="00B050"/>
                </a:solidFill>
                <a:latin typeface="Arial"/>
                <a:ea typeface="Arial"/>
                <a:cs typeface="Arial"/>
                <a:sym typeface="Arial"/>
              </a:rPr>
              <a:t>: </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We need competitive rates against market level to regain around two thousand teus lost on this trade.</a:t>
            </a:r>
            <a:endParaRPr/>
          </a:p>
          <a:p>
            <a:pPr indent="0" lvl="0" marL="0" marR="0" rtl="0" algn="l">
              <a:lnSpc>
                <a:spcPct val="100000"/>
              </a:lnSpc>
              <a:spcBef>
                <a:spcPts val="0"/>
              </a:spcBef>
              <a:spcAft>
                <a:spcPts val="0"/>
              </a:spcAft>
              <a:buNone/>
            </a:pPr>
            <a:r>
              <a:t/>
            </a:r>
            <a:endParaRPr b="0" i="0" sz="1400" u="none" cap="none" strike="noStrike">
              <a:solidFill>
                <a:srgbClr val="00B050"/>
              </a:solidFill>
              <a:latin typeface="Arial"/>
              <a:ea typeface="Arial"/>
              <a:cs typeface="Arial"/>
              <a:sym typeface="Arial"/>
            </a:endParaRPr>
          </a:p>
        </p:txBody>
      </p:sp>
      <p:pic>
        <p:nvPicPr>
          <p:cNvPr descr="evergreen" id="267" name="Google Shape;267;p28"/>
          <p:cNvPicPr preferRelativeResize="0"/>
          <p:nvPr/>
        </p:nvPicPr>
        <p:blipFill rotWithShape="1">
          <a:blip r:embed="rId3">
            <a:alphaModFix/>
          </a:blip>
          <a:srcRect b="0" l="0" r="0" t="0"/>
          <a:stretch/>
        </p:blipFill>
        <p:spPr>
          <a:xfrm>
            <a:off x="3777561" y="3657564"/>
            <a:ext cx="806890" cy="727434"/>
          </a:xfrm>
          <a:prstGeom prst="rect">
            <a:avLst/>
          </a:prstGeom>
          <a:noFill/>
          <a:ln>
            <a:noFill/>
          </a:ln>
        </p:spPr>
      </p:pic>
      <p:sp>
        <p:nvSpPr>
          <p:cNvPr id="268" name="Google Shape;268;p28"/>
          <p:cNvSpPr/>
          <p:nvPr/>
        </p:nvSpPr>
        <p:spPr>
          <a:xfrm>
            <a:off x="4780693" y="2231350"/>
            <a:ext cx="2880851" cy="3637628"/>
          </a:xfrm>
          <a:prstGeom prst="rect">
            <a:avLst/>
          </a:prstGeom>
          <a:noFill/>
          <a:ln cap="flat" cmpd="sng" w="762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9" name="Google Shape;269;p28"/>
          <p:cNvSpPr txBox="1"/>
          <p:nvPr/>
        </p:nvSpPr>
        <p:spPr>
          <a:xfrm>
            <a:off x="5091032" y="2599532"/>
            <a:ext cx="2450309"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B050"/>
                </a:solidFill>
                <a:latin typeface="Arial"/>
                <a:ea typeface="Arial"/>
                <a:cs typeface="Arial"/>
                <a:sym typeface="Arial"/>
              </a:rPr>
              <a:t>CW Trade</a:t>
            </a:r>
            <a:r>
              <a:rPr b="0" i="0" lang="en-US" sz="1400" u="none" cap="none" strike="noStrike">
                <a:solidFill>
                  <a:srgbClr val="00B050"/>
                </a:solidFill>
                <a:latin typeface="Arial"/>
                <a:ea typeface="Arial"/>
                <a:cs typeface="Arial"/>
                <a:sym typeface="Arial"/>
              </a:rPr>
              <a:t>:</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We need competitive rates against market level to regain one thousand teus.</a:t>
            </a:r>
            <a:endParaRPr/>
          </a:p>
          <a:p>
            <a:pPr indent="0" lvl="0" marL="0" marR="0" rtl="0" algn="l">
              <a:lnSpc>
                <a:spcPct val="100000"/>
              </a:lnSpc>
              <a:spcBef>
                <a:spcPts val="0"/>
              </a:spcBef>
              <a:spcAft>
                <a:spcPts val="0"/>
              </a:spcAft>
              <a:buNone/>
            </a:pPr>
            <a:r>
              <a:rPr b="0" i="0" lang="en-US" sz="1800" u="none" cap="none" strike="noStrike">
                <a:solidFill>
                  <a:srgbClr val="00B050"/>
                </a:solidFill>
                <a:latin typeface="Arial"/>
                <a:ea typeface="Arial"/>
                <a:cs typeface="Arial"/>
                <a:sym typeface="Arial"/>
              </a:rPr>
              <a:t> </a:t>
            </a:r>
            <a:endParaRPr/>
          </a:p>
        </p:txBody>
      </p:sp>
      <p:pic>
        <p:nvPicPr>
          <p:cNvPr descr="modelo 3d Contenedor de envío Evergreen - TurboSquid 1616000" id="270" name="Google Shape;270;p28"/>
          <p:cNvPicPr preferRelativeResize="0"/>
          <p:nvPr/>
        </p:nvPicPr>
        <p:blipFill rotWithShape="1">
          <a:blip r:embed="rId4">
            <a:alphaModFix/>
          </a:blip>
          <a:srcRect b="0" l="0" r="0" t="0"/>
          <a:stretch/>
        </p:blipFill>
        <p:spPr>
          <a:xfrm>
            <a:off x="8545773" y="3657564"/>
            <a:ext cx="3193943" cy="17734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descr="image.png" id="275" name="Google Shape;275;p29"/>
          <p:cNvPicPr preferRelativeResize="0"/>
          <p:nvPr/>
        </p:nvPicPr>
        <p:blipFill rotWithShape="1">
          <a:blip r:embed="rId3">
            <a:alphaModFix/>
          </a:blip>
          <a:srcRect b="0" l="0" r="0" t="0"/>
          <a:stretch/>
        </p:blipFill>
        <p:spPr>
          <a:xfrm>
            <a:off x="0" y="-145834"/>
            <a:ext cx="12192000" cy="6858000"/>
          </a:xfrm>
          <a:prstGeom prst="rect">
            <a:avLst/>
          </a:prstGeom>
          <a:noFill/>
          <a:ln>
            <a:noFill/>
          </a:ln>
        </p:spPr>
      </p:pic>
      <p:sp>
        <p:nvSpPr>
          <p:cNvPr id="276" name="Google Shape;276;p29"/>
          <p:cNvSpPr txBox="1"/>
          <p:nvPr/>
        </p:nvSpPr>
        <p:spPr>
          <a:xfrm>
            <a:off x="571500" y="145834"/>
            <a:ext cx="11601450" cy="861774"/>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1" i="0" lang="en-US" sz="3150" u="none" cap="none" strike="noStrike">
                <a:solidFill>
                  <a:srgbClr val="004B24"/>
                </a:solidFill>
                <a:latin typeface="Montserrat"/>
                <a:ea typeface="Montserrat"/>
                <a:cs typeface="Montserrat"/>
                <a:sym typeface="Montserrat"/>
              </a:rPr>
              <a:t>			   2026 ACTION PLAN </a:t>
            </a:r>
            <a:r>
              <a:rPr b="1" i="0" lang="en-US" sz="3200" u="none" cap="none" strike="noStrike">
                <a:solidFill>
                  <a:srgbClr val="000000"/>
                </a:solidFill>
                <a:latin typeface="DFKai-SB"/>
                <a:ea typeface="DFKai-SB"/>
                <a:cs typeface="DFKai-SB"/>
                <a:sym typeface="DFKai-SB"/>
              </a:rPr>
              <a:t> </a:t>
            </a:r>
            <a:endParaRPr/>
          </a:p>
          <a:p>
            <a:pPr indent="0" lvl="0" marL="0" marR="0" rtl="0" algn="just">
              <a:lnSpc>
                <a:spcPct val="100000"/>
              </a:lnSpc>
              <a:spcBef>
                <a:spcPts val="0"/>
              </a:spcBef>
              <a:spcAft>
                <a:spcPts val="0"/>
              </a:spcAft>
              <a:buNone/>
            </a:pPr>
            <a:r>
              <a:rPr b="1" i="0" lang="en-US" sz="2400" u="none" cap="none" strike="noStrike">
                <a:solidFill>
                  <a:srgbClr val="000000"/>
                </a:solidFill>
                <a:latin typeface="DFKai-SB"/>
                <a:ea typeface="DFKai-SB"/>
                <a:cs typeface="DFKai-SB"/>
                <a:sym typeface="DFKai-SB"/>
              </a:rPr>
              <a:t>                     </a:t>
            </a:r>
            <a:r>
              <a:rPr b="1" i="0" lang="en-US" sz="2400" u="none" cap="none" strike="noStrike">
                <a:solidFill>
                  <a:srgbClr val="004B24"/>
                </a:solidFill>
                <a:latin typeface="Montserrat"/>
                <a:ea typeface="Montserrat"/>
                <a:cs typeface="Montserrat"/>
                <a:sym typeface="Montserrat"/>
              </a:rPr>
              <a:t>ADD ON – HNZPU TO CAN SERVICE LOOP</a:t>
            </a:r>
            <a:endParaRPr b="1" i="0" sz="2400" u="none" cap="none" strike="noStrike">
              <a:solidFill>
                <a:srgbClr val="00B050"/>
              </a:solidFill>
              <a:latin typeface="Montserrat"/>
              <a:ea typeface="Montserrat"/>
              <a:cs typeface="Montserrat"/>
              <a:sym typeface="Montserrat"/>
            </a:endParaRPr>
          </a:p>
        </p:txBody>
      </p:sp>
      <p:sp>
        <p:nvSpPr>
          <p:cNvPr id="277" name="Google Shape;277;p29"/>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8" name="Google Shape;278;p29"/>
          <p:cNvSpPr txBox="1"/>
          <p:nvPr/>
        </p:nvSpPr>
        <p:spPr>
          <a:xfrm>
            <a:off x="-775477" y="1540352"/>
            <a:ext cx="8229240" cy="298296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None/>
            </a:pPr>
            <a:r>
              <a:rPr b="1" i="0" lang="en-US" sz="3200" u="none" cap="none" strike="noStrike">
                <a:solidFill>
                  <a:srgbClr val="00B050"/>
                </a:solidFill>
                <a:latin typeface="Arial"/>
                <a:ea typeface="Arial"/>
                <a:cs typeface="Arial"/>
                <a:sym typeface="Arial"/>
              </a:rPr>
              <a:t>PRIVATE CALLS AT HNZPU</a:t>
            </a:r>
            <a:endParaRPr/>
          </a:p>
          <a:p>
            <a:pPr indent="0" lvl="0" marL="0" marR="0" rtl="0" algn="ctr">
              <a:lnSpc>
                <a:spcPct val="100000"/>
              </a:lnSpc>
              <a:spcBef>
                <a:spcPts val="0"/>
              </a:spcBef>
              <a:spcAft>
                <a:spcPts val="0"/>
              </a:spcAft>
              <a:buNone/>
            </a:pPr>
            <a:r>
              <a:t/>
            </a:r>
            <a:endParaRPr b="1" i="0" sz="3200" u="none" cap="none" strike="noStrike">
              <a:solidFill>
                <a:srgbClr val="00B05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3200" u="none" cap="none" strike="noStrike">
              <a:solidFill>
                <a:srgbClr val="00B05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3200" u="none" cap="none" strike="noStrike">
              <a:solidFill>
                <a:srgbClr val="00B050"/>
              </a:solidFill>
              <a:latin typeface="Arial"/>
              <a:ea typeface="Arial"/>
              <a:cs typeface="Arial"/>
              <a:sym typeface="Arial"/>
            </a:endParaRPr>
          </a:p>
        </p:txBody>
      </p:sp>
      <p:sp>
        <p:nvSpPr>
          <p:cNvPr id="279" name="Google Shape;279;p29"/>
          <p:cNvSpPr txBox="1"/>
          <p:nvPr/>
        </p:nvSpPr>
        <p:spPr>
          <a:xfrm>
            <a:off x="85229" y="1959727"/>
            <a:ext cx="7293136" cy="1323439"/>
          </a:xfrm>
          <a:prstGeom prst="rect">
            <a:avLst/>
          </a:prstGeom>
          <a:noFill/>
          <a:ln>
            <a:noFill/>
          </a:ln>
        </p:spPr>
        <p:txBody>
          <a:bodyPr anchorCtr="0" anchor="t" bIns="45700" lIns="91425" spcFirstLastPara="1" rIns="91425" wrap="square" tIns="45700">
            <a:spAutoFit/>
          </a:bodyPr>
          <a:lstStyle/>
          <a:p>
            <a:pPr indent="-285750" lvl="1" marL="742950" marR="0" rtl="0" algn="just">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EVER CAREER – NOVEMBER 2023 – 611 TEUS</a:t>
            </a:r>
            <a:endParaRPr/>
          </a:p>
          <a:p>
            <a:pPr indent="-285750" lvl="1" marL="742950" marR="0" rtl="0" algn="just">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EVER CAREER – JANUARY 2024 – 410 TEUS</a:t>
            </a:r>
            <a:endParaRPr/>
          </a:p>
          <a:p>
            <a:pPr indent="-285750" lvl="1" marL="742950" marR="0" rtl="0" algn="just">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EVER CAREER – MARCH 2024 – 204 TEUS</a:t>
            </a:r>
            <a:endParaRPr/>
          </a:p>
          <a:p>
            <a:pPr indent="-285750" lvl="1" marL="742950" marR="0" rtl="0" algn="just">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SEASPAN FOZHOU – JUNE 2025 – 615 TEUS</a:t>
            </a:r>
            <a:endParaRPr/>
          </a:p>
        </p:txBody>
      </p:sp>
      <p:pic>
        <p:nvPicPr>
          <p:cNvPr id="280" name="Google Shape;280;p29"/>
          <p:cNvPicPr preferRelativeResize="0"/>
          <p:nvPr/>
        </p:nvPicPr>
        <p:blipFill rotWithShape="1">
          <a:blip r:embed="rId4">
            <a:alphaModFix/>
          </a:blip>
          <a:srcRect b="0" l="0" r="0" t="0"/>
          <a:stretch/>
        </p:blipFill>
        <p:spPr>
          <a:xfrm>
            <a:off x="592465" y="3728143"/>
            <a:ext cx="4816355" cy="2845942"/>
          </a:xfrm>
          <a:prstGeom prst="rect">
            <a:avLst/>
          </a:prstGeom>
          <a:noFill/>
          <a:ln>
            <a:noFill/>
          </a:ln>
        </p:spPr>
      </p:pic>
      <p:pic>
        <p:nvPicPr>
          <p:cNvPr id="281" name="Google Shape;281;p29"/>
          <p:cNvPicPr preferRelativeResize="0"/>
          <p:nvPr/>
        </p:nvPicPr>
        <p:blipFill rotWithShape="1">
          <a:blip r:embed="rId5">
            <a:alphaModFix/>
          </a:blip>
          <a:srcRect b="0" l="0" r="0" t="0"/>
          <a:stretch/>
        </p:blipFill>
        <p:spPr>
          <a:xfrm>
            <a:off x="7453763" y="3721976"/>
            <a:ext cx="3125748" cy="285210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image.png" id="286" name="Google Shape;286;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7" name="Google Shape;287;p30"/>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2026 ACTION PLAN</a:t>
            </a:r>
            <a:endParaRPr b="1" i="0" sz="3150" u="none" cap="none" strike="noStrike">
              <a:solidFill>
                <a:srgbClr val="004B24"/>
              </a:solidFill>
              <a:latin typeface="Montserrat"/>
              <a:ea typeface="Montserrat"/>
              <a:cs typeface="Montserrat"/>
              <a:sym typeface="Montserrat"/>
            </a:endParaRPr>
          </a:p>
        </p:txBody>
      </p:sp>
      <p:sp>
        <p:nvSpPr>
          <p:cNvPr id="288" name="Google Shape;288;p30"/>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89" name="Google Shape;289;p30"/>
          <p:cNvPicPr preferRelativeResize="0"/>
          <p:nvPr/>
        </p:nvPicPr>
        <p:blipFill rotWithShape="1">
          <a:blip r:embed="rId4">
            <a:alphaModFix/>
          </a:blip>
          <a:srcRect b="0" l="0" r="0" t="0"/>
          <a:stretch/>
        </p:blipFill>
        <p:spPr>
          <a:xfrm>
            <a:off x="571500" y="1201175"/>
            <a:ext cx="11466750" cy="5332125"/>
          </a:xfrm>
          <a:prstGeom prst="rect">
            <a:avLst/>
          </a:prstGeom>
          <a:noFill/>
          <a:ln>
            <a:noFill/>
          </a:ln>
        </p:spPr>
      </p:pic>
      <p:cxnSp>
        <p:nvCxnSpPr>
          <p:cNvPr id="290" name="Google Shape;290;p30"/>
          <p:cNvCxnSpPr/>
          <p:nvPr/>
        </p:nvCxnSpPr>
        <p:spPr>
          <a:xfrm flipH="1" rot="10800000">
            <a:off x="5191432" y="4473689"/>
            <a:ext cx="3087300" cy="185400"/>
          </a:xfrm>
          <a:prstGeom prst="curvedConnector3">
            <a:avLst>
              <a:gd fmla="val 50000" name="adj1"/>
            </a:avLst>
          </a:prstGeom>
          <a:noFill/>
          <a:ln cap="flat" cmpd="sng" w="28575">
            <a:solidFill>
              <a:srgbClr val="00B050"/>
            </a:solidFill>
            <a:prstDash val="solid"/>
            <a:round/>
            <a:headEnd len="med" w="med" type="triangle"/>
            <a:tailEnd len="med" w="med" type="triangle"/>
          </a:ln>
        </p:spPr>
      </p:cxnSp>
      <p:cxnSp>
        <p:nvCxnSpPr>
          <p:cNvPr id="291" name="Google Shape;291;p30"/>
          <p:cNvCxnSpPr/>
          <p:nvPr/>
        </p:nvCxnSpPr>
        <p:spPr>
          <a:xfrm rot="10800000">
            <a:off x="5191518" y="4659019"/>
            <a:ext cx="1641900" cy="1412400"/>
          </a:xfrm>
          <a:prstGeom prst="curvedConnector3">
            <a:avLst>
              <a:gd fmla="val 50003" name="adj1"/>
            </a:avLst>
          </a:prstGeom>
          <a:noFill/>
          <a:ln cap="flat" cmpd="sng" w="28575">
            <a:solidFill>
              <a:srgbClr val="00B050"/>
            </a:solidFill>
            <a:prstDash val="solid"/>
            <a:round/>
            <a:headEnd len="med" w="med" type="triangl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image.png" id="296" name="Google Shape;296;p3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7" name="Google Shape;297;p31"/>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2026 ACTION PLAN</a:t>
            </a:r>
            <a:endParaRPr b="1" i="0" sz="3150" u="none" cap="none" strike="noStrike">
              <a:solidFill>
                <a:srgbClr val="004B24"/>
              </a:solidFill>
              <a:latin typeface="Montserrat"/>
              <a:ea typeface="Montserrat"/>
              <a:cs typeface="Montserrat"/>
              <a:sym typeface="Montserrat"/>
            </a:endParaRPr>
          </a:p>
        </p:txBody>
      </p:sp>
      <p:sp>
        <p:nvSpPr>
          <p:cNvPr id="298" name="Google Shape;298;p31"/>
          <p:cNvSpPr/>
          <p:nvPr/>
        </p:nvSpPr>
        <p:spPr>
          <a:xfrm>
            <a:off x="571500" y="1066800"/>
            <a:ext cx="11049000" cy="28500"/>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9" name="Google Shape;299;p31"/>
          <p:cNvSpPr/>
          <p:nvPr/>
        </p:nvSpPr>
        <p:spPr>
          <a:xfrm>
            <a:off x="2871019" y="1201177"/>
            <a:ext cx="6400800" cy="914400"/>
          </a:xfrm>
          <a:prstGeom prst="roundRect">
            <a:avLst>
              <a:gd fmla="val 16667" name="adj"/>
            </a:avLst>
          </a:prstGeom>
          <a:solidFill>
            <a:srgbClr val="EAF1DD"/>
          </a:solidFill>
          <a:ln cap="flat" cmpd="sng" w="762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3200" u="none" cap="none" strike="noStrike">
                <a:solidFill>
                  <a:srgbClr val="76923C"/>
                </a:solidFill>
                <a:latin typeface="Arial"/>
                <a:ea typeface="Arial"/>
                <a:cs typeface="Arial"/>
                <a:sym typeface="Arial"/>
              </a:rPr>
              <a:t>IMPORT CARGO VOLUME </a:t>
            </a:r>
            <a:endParaRPr/>
          </a:p>
          <a:p>
            <a:pPr indent="0" lvl="0" marL="0" marR="0" rtl="0" algn="ctr">
              <a:lnSpc>
                <a:spcPct val="100000"/>
              </a:lnSpc>
              <a:spcBef>
                <a:spcPts val="0"/>
              </a:spcBef>
              <a:spcAft>
                <a:spcPts val="0"/>
              </a:spcAft>
              <a:buNone/>
            </a:pPr>
            <a:r>
              <a:rPr b="1" lang="en-US" sz="3200">
                <a:solidFill>
                  <a:srgbClr val="76923C"/>
                </a:solidFill>
              </a:rPr>
              <a:t>C TRADE</a:t>
            </a:r>
            <a:endParaRPr/>
          </a:p>
        </p:txBody>
      </p:sp>
      <p:sp>
        <p:nvSpPr>
          <p:cNvPr id="300" name="Google Shape;300;p31"/>
          <p:cNvSpPr/>
          <p:nvPr/>
        </p:nvSpPr>
        <p:spPr>
          <a:xfrm>
            <a:off x="2236872" y="2967302"/>
            <a:ext cx="7417500" cy="923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lang="en-US" sz="2700">
                <a:solidFill>
                  <a:srgbClr val="76923C"/>
                </a:solidFill>
              </a:rPr>
              <a:t>POL BASE PORTS</a:t>
            </a:r>
            <a:r>
              <a:rPr b="1" i="0" lang="en-US" sz="2700" u="none" cap="none" strike="noStrike">
                <a:solidFill>
                  <a:schemeClr val="accent3"/>
                </a:solidFill>
                <a:latin typeface="Arial"/>
                <a:ea typeface="Arial"/>
                <a:cs typeface="Arial"/>
                <a:sym typeface="Arial"/>
              </a:rPr>
              <a:t>: </a:t>
            </a:r>
            <a:r>
              <a:rPr b="1" lang="en-US" sz="2700">
                <a:solidFill>
                  <a:schemeClr val="accent3"/>
                </a:solidFill>
              </a:rPr>
              <a:t>200 </a:t>
            </a:r>
            <a:r>
              <a:rPr b="1" i="0" lang="en-US" sz="2700" u="none" cap="none" strike="noStrike">
                <a:solidFill>
                  <a:schemeClr val="accent3"/>
                </a:solidFill>
                <a:latin typeface="Arial"/>
                <a:ea typeface="Arial"/>
                <a:cs typeface="Arial"/>
                <a:sym typeface="Arial"/>
              </a:rPr>
              <a:t>TEUS PER WEEK </a:t>
            </a:r>
            <a:endParaRPr b="1" i="0" sz="2700" u="none" cap="none" strike="noStrike">
              <a:solidFill>
                <a:schemeClr val="accent3"/>
              </a:solidFill>
              <a:latin typeface="Arial"/>
              <a:ea typeface="Arial"/>
              <a:cs typeface="Arial"/>
              <a:sym typeface="Arial"/>
            </a:endParaRPr>
          </a:p>
        </p:txBody>
      </p:sp>
      <p:sp>
        <p:nvSpPr>
          <p:cNvPr id="301" name="Google Shape;301;p31"/>
          <p:cNvSpPr txBox="1"/>
          <p:nvPr/>
        </p:nvSpPr>
        <p:spPr>
          <a:xfrm>
            <a:off x="1220075" y="4594950"/>
            <a:ext cx="7487700" cy="1662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431800" lvl="0" marL="457200" rtl="0" algn="l">
              <a:spcBef>
                <a:spcPts val="0"/>
              </a:spcBef>
              <a:spcAft>
                <a:spcPts val="0"/>
              </a:spcAft>
              <a:buClr>
                <a:srgbClr val="38761D"/>
              </a:buClr>
              <a:buSzPts val="3200"/>
              <a:buFont typeface="Impact"/>
              <a:buChar char="●"/>
            </a:pPr>
            <a:r>
              <a:rPr lang="en-US" sz="3200">
                <a:solidFill>
                  <a:srgbClr val="38761D"/>
                </a:solidFill>
                <a:latin typeface="Impact"/>
                <a:ea typeface="Impact"/>
                <a:cs typeface="Impact"/>
                <a:sym typeface="Impact"/>
              </a:rPr>
              <a:t>BI WEEKLY SERVICE TO HNZPU</a:t>
            </a:r>
            <a:endParaRPr sz="3200">
              <a:solidFill>
                <a:srgbClr val="38761D"/>
              </a:solidFill>
              <a:latin typeface="Impact"/>
              <a:ea typeface="Impact"/>
              <a:cs typeface="Impact"/>
              <a:sym typeface="Impact"/>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rgbClr val="38761D"/>
              </a:buClr>
              <a:buSzPts val="3200"/>
              <a:buFont typeface="Impact"/>
              <a:buChar char="●"/>
            </a:pPr>
            <a:r>
              <a:rPr lang="en-US" sz="3200">
                <a:solidFill>
                  <a:srgbClr val="38761D"/>
                </a:solidFill>
                <a:latin typeface="Impact"/>
                <a:ea typeface="Impact"/>
                <a:cs typeface="Impact"/>
                <a:sym typeface="Impact"/>
              </a:rPr>
              <a:t>FIXED WINDOW BERTH AT HNPZUT</a:t>
            </a:r>
            <a:endParaRPr sz="3200">
              <a:solidFill>
                <a:srgbClr val="38761D"/>
              </a:solidFill>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1" name="Shape 91"/>
        <p:cNvGrpSpPr/>
        <p:nvPr/>
      </p:nvGrpSpPr>
      <p:grpSpPr>
        <a:xfrm>
          <a:off x="0" y="0"/>
          <a:ext cx="0" cy="0"/>
          <a:chOff x="0" y="0"/>
          <a:chExt cx="0" cy="0"/>
        </a:xfrm>
      </p:grpSpPr>
      <p:pic>
        <p:nvPicPr>
          <p:cNvPr descr="image.png" id="92" name="Google Shape;92;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93" name="Google Shape;93;p14"/>
          <p:cNvPicPr preferRelativeResize="0"/>
          <p:nvPr/>
        </p:nvPicPr>
        <p:blipFill rotWithShape="1">
          <a:blip r:embed="rId4">
            <a:alphaModFix/>
          </a:blip>
          <a:srcRect b="0" l="0" r="0" t="0"/>
          <a:stretch/>
        </p:blipFill>
        <p:spPr>
          <a:xfrm>
            <a:off x="0" y="-1"/>
            <a:ext cx="12192000" cy="6857999"/>
          </a:xfrm>
          <a:prstGeom prst="rect">
            <a:avLst/>
          </a:prstGeom>
          <a:noFill/>
          <a:ln>
            <a:noFill/>
          </a:ln>
        </p:spPr>
      </p:pic>
      <p:sp>
        <p:nvSpPr>
          <p:cNvPr id="94" name="Google Shape;94;p14"/>
          <p:cNvSpPr txBox="1"/>
          <p:nvPr/>
        </p:nvSpPr>
        <p:spPr>
          <a:xfrm>
            <a:off x="1143000" y="2206972"/>
            <a:ext cx="6400800" cy="73866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Montserrat"/>
                <a:ea typeface="Montserrat"/>
                <a:cs typeface="Montserrat"/>
                <a:sym typeface="Montserrat"/>
              </a:rPr>
              <a:t>HONDURAS </a:t>
            </a:r>
            <a:endParaRPr b="0" i="0" sz="1400" u="none" cap="none" strike="noStrike">
              <a:solidFill>
                <a:srgbClr val="000000"/>
              </a:solidFill>
              <a:latin typeface="Arial"/>
              <a:ea typeface="Arial"/>
              <a:cs typeface="Arial"/>
              <a:sym typeface="Arial"/>
            </a:endParaRPr>
          </a:p>
        </p:txBody>
      </p:sp>
      <p:sp>
        <p:nvSpPr>
          <p:cNvPr id="95" name="Google Shape;95;p14"/>
          <p:cNvSpPr txBox="1"/>
          <p:nvPr/>
        </p:nvSpPr>
        <p:spPr>
          <a:xfrm>
            <a:off x="1143000" y="3216622"/>
            <a:ext cx="6096000" cy="323100"/>
          </a:xfrm>
          <a:prstGeom prst="rect">
            <a:avLst/>
          </a:prstGeom>
          <a:noFill/>
          <a:ln>
            <a:noFill/>
          </a:ln>
        </p:spPr>
        <p:txBody>
          <a:bodyPr anchorCtr="0" anchor="t" bIns="0" lIns="0" spcFirstLastPara="1" rIns="0" wrap="square" tIns="0">
            <a:spAutoFit/>
          </a:bodyPr>
          <a:lstStyle/>
          <a:p>
            <a:pPr indent="0" lvl="0" marL="0" marR="0" rtl="0" algn="l">
              <a:lnSpc>
                <a:spcPct val="159952"/>
              </a:lnSpc>
              <a:spcBef>
                <a:spcPts val="0"/>
              </a:spcBef>
              <a:spcAft>
                <a:spcPts val="0"/>
              </a:spcAft>
              <a:buClr>
                <a:srgbClr val="000000"/>
              </a:buClr>
              <a:buSzPts val="2100"/>
              <a:buFont typeface="Arial"/>
              <a:buNone/>
            </a:pPr>
            <a:r>
              <a:rPr b="0" i="0" lang="en-US" sz="2100" u="none" cap="none" strike="noStrike">
                <a:solidFill>
                  <a:srgbClr val="E2E8F0"/>
                </a:solidFill>
                <a:latin typeface="Inter Light"/>
                <a:ea typeface="Inter Light"/>
                <a:cs typeface="Inter Light"/>
                <a:sym typeface="Inter Light"/>
              </a:rPr>
              <a:t>2026 LATIN AMERICA AGENCY MEETING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image.png" id="306" name="Google Shape;306;p3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7" name="Google Shape;307;p32"/>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2026 ACTION PLAN</a:t>
            </a:r>
            <a:endParaRPr b="1" i="0" sz="3150" u="none" cap="none" strike="noStrike">
              <a:solidFill>
                <a:srgbClr val="004B24"/>
              </a:solidFill>
              <a:latin typeface="Montserrat"/>
              <a:ea typeface="Montserrat"/>
              <a:cs typeface="Montserrat"/>
              <a:sym typeface="Montserrat"/>
            </a:endParaRPr>
          </a:p>
        </p:txBody>
      </p:sp>
      <p:sp>
        <p:nvSpPr>
          <p:cNvPr id="308" name="Google Shape;308;p32"/>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9" name="Google Shape;309;p32"/>
          <p:cNvSpPr/>
          <p:nvPr/>
        </p:nvSpPr>
        <p:spPr>
          <a:xfrm>
            <a:off x="2871019" y="1201177"/>
            <a:ext cx="6400800" cy="914400"/>
          </a:xfrm>
          <a:prstGeom prst="roundRect">
            <a:avLst>
              <a:gd fmla="val 16667" name="adj"/>
            </a:avLst>
          </a:prstGeom>
          <a:solidFill>
            <a:srgbClr val="EAF1DD"/>
          </a:solidFill>
          <a:ln cap="flat" cmpd="sng" w="762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3200" u="none" cap="none" strike="noStrike">
                <a:solidFill>
                  <a:srgbClr val="76923C"/>
                </a:solidFill>
                <a:latin typeface="Arial"/>
                <a:ea typeface="Arial"/>
                <a:cs typeface="Arial"/>
                <a:sym typeface="Arial"/>
              </a:rPr>
              <a:t>IMPORT CARGO VOLUME </a:t>
            </a:r>
            <a:endParaRPr/>
          </a:p>
          <a:p>
            <a:pPr indent="0" lvl="0" marL="0" marR="0" rtl="0" algn="ctr">
              <a:lnSpc>
                <a:spcPct val="100000"/>
              </a:lnSpc>
              <a:spcBef>
                <a:spcPts val="0"/>
              </a:spcBef>
              <a:spcAft>
                <a:spcPts val="0"/>
              </a:spcAft>
              <a:buNone/>
            </a:pPr>
            <a:r>
              <a:rPr b="1" i="0" lang="en-US" sz="3200" u="none" cap="none" strike="noStrike">
                <a:solidFill>
                  <a:srgbClr val="76923C"/>
                </a:solidFill>
                <a:latin typeface="Arial"/>
                <a:ea typeface="Arial"/>
                <a:cs typeface="Arial"/>
                <a:sym typeface="Arial"/>
              </a:rPr>
              <a:t>CAN SERVICE</a:t>
            </a:r>
            <a:endParaRPr/>
          </a:p>
        </p:txBody>
      </p:sp>
      <p:sp>
        <p:nvSpPr>
          <p:cNvPr id="310" name="Google Shape;310;p32"/>
          <p:cNvSpPr/>
          <p:nvPr/>
        </p:nvSpPr>
        <p:spPr>
          <a:xfrm>
            <a:off x="160772" y="2494902"/>
            <a:ext cx="7417415" cy="92333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i="0" lang="en-US" sz="1800" u="none" cap="none" strike="noStrike">
                <a:solidFill>
                  <a:srgbClr val="76923C"/>
                </a:solidFill>
                <a:latin typeface="Arial"/>
                <a:ea typeface="Arial"/>
                <a:cs typeface="Arial"/>
                <a:sym typeface="Arial"/>
              </a:rPr>
              <a:t>DOCAU</a:t>
            </a:r>
            <a:r>
              <a:rPr b="1" i="0" lang="en-US" sz="1800" u="none" cap="none" strike="noStrike">
                <a:solidFill>
                  <a:schemeClr val="accent3"/>
                </a:solidFill>
                <a:latin typeface="Arial"/>
                <a:ea typeface="Arial"/>
                <a:cs typeface="Arial"/>
                <a:sym typeface="Arial"/>
              </a:rPr>
              <a:t>: 80 TEUS PER MONTH - FAK</a:t>
            </a:r>
            <a:endParaRPr/>
          </a:p>
          <a:p>
            <a:pPr indent="0" lvl="0" marL="0" marR="0" rtl="0" algn="just">
              <a:lnSpc>
                <a:spcPct val="100000"/>
              </a:lnSpc>
              <a:spcBef>
                <a:spcPts val="0"/>
              </a:spcBef>
              <a:spcAft>
                <a:spcPts val="0"/>
              </a:spcAft>
              <a:buNone/>
            </a:pPr>
            <a:r>
              <a:rPr b="1" i="0" lang="en-US" sz="1800" u="none" cap="none" strike="noStrike">
                <a:solidFill>
                  <a:schemeClr val="accent3"/>
                </a:solidFill>
                <a:latin typeface="Arial"/>
                <a:ea typeface="Arial"/>
                <a:cs typeface="Arial"/>
                <a:sym typeface="Arial"/>
              </a:rPr>
              <a:t>PACCT: 100 TEUS PER MONTH - FAK</a:t>
            </a:r>
            <a:endParaRPr/>
          </a:p>
          <a:p>
            <a:pPr indent="0" lvl="0" marL="0" marR="0" rtl="0" algn="just">
              <a:lnSpc>
                <a:spcPct val="100000"/>
              </a:lnSpc>
              <a:spcBef>
                <a:spcPts val="0"/>
              </a:spcBef>
              <a:spcAft>
                <a:spcPts val="0"/>
              </a:spcAft>
              <a:buNone/>
            </a:pPr>
            <a:r>
              <a:rPr b="1" i="0" lang="en-US" sz="1800" u="none" cap="none" strike="noStrike">
                <a:solidFill>
                  <a:schemeClr val="accent3"/>
                </a:solidFill>
                <a:latin typeface="Arial"/>
                <a:ea typeface="Arial"/>
                <a:cs typeface="Arial"/>
                <a:sym typeface="Arial"/>
              </a:rPr>
              <a:t>COCTG: 200 TEUS PER MONTH – GDSM, Ceramic Tiles and sugar</a:t>
            </a:r>
            <a:endParaRPr b="1" i="0" sz="1800" u="none" cap="none" strike="noStrike">
              <a:solidFill>
                <a:schemeClr val="accent3"/>
              </a:solidFill>
              <a:latin typeface="Arial"/>
              <a:ea typeface="Arial"/>
              <a:cs typeface="Arial"/>
              <a:sym typeface="Arial"/>
            </a:endParaRPr>
          </a:p>
        </p:txBody>
      </p:sp>
      <p:sp>
        <p:nvSpPr>
          <p:cNvPr id="311" name="Google Shape;311;p32"/>
          <p:cNvSpPr/>
          <p:nvPr/>
        </p:nvSpPr>
        <p:spPr>
          <a:xfrm>
            <a:off x="2965922" y="3485502"/>
            <a:ext cx="6400800" cy="914400"/>
          </a:xfrm>
          <a:prstGeom prst="roundRect">
            <a:avLst>
              <a:gd fmla="val 16667" name="adj"/>
            </a:avLst>
          </a:prstGeom>
          <a:solidFill>
            <a:srgbClr val="EAF1DD"/>
          </a:solidFill>
          <a:ln cap="flat" cmpd="sng" w="762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3200" u="none" cap="none" strike="noStrike">
                <a:solidFill>
                  <a:srgbClr val="76923C"/>
                </a:solidFill>
                <a:latin typeface="Arial"/>
                <a:ea typeface="Arial"/>
                <a:cs typeface="Arial"/>
                <a:sym typeface="Arial"/>
              </a:rPr>
              <a:t>EXPORT CARGO VOLUME  </a:t>
            </a:r>
            <a:endParaRPr/>
          </a:p>
          <a:p>
            <a:pPr indent="0" lvl="0" marL="0" marR="0" rtl="0" algn="ctr">
              <a:lnSpc>
                <a:spcPct val="100000"/>
              </a:lnSpc>
              <a:spcBef>
                <a:spcPts val="0"/>
              </a:spcBef>
              <a:spcAft>
                <a:spcPts val="0"/>
              </a:spcAft>
              <a:buNone/>
            </a:pPr>
            <a:r>
              <a:rPr b="1" i="0" lang="en-US" sz="3200" u="none" cap="none" strike="noStrike">
                <a:solidFill>
                  <a:srgbClr val="76923C"/>
                </a:solidFill>
                <a:latin typeface="Arial"/>
                <a:ea typeface="Arial"/>
                <a:cs typeface="Arial"/>
                <a:sym typeface="Arial"/>
              </a:rPr>
              <a:t>CAN SERVICE</a:t>
            </a:r>
            <a:endParaRPr/>
          </a:p>
        </p:txBody>
      </p:sp>
      <p:sp>
        <p:nvSpPr>
          <p:cNvPr id="312" name="Google Shape;312;p32"/>
          <p:cNvSpPr txBox="1"/>
          <p:nvPr/>
        </p:nvSpPr>
        <p:spPr>
          <a:xfrm>
            <a:off x="160772" y="4817759"/>
            <a:ext cx="6164826" cy="16927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800" u="none" cap="none" strike="noStrike">
                <a:solidFill>
                  <a:schemeClr val="accent3"/>
                </a:solidFill>
                <a:latin typeface="Arial"/>
                <a:ea typeface="Arial"/>
                <a:cs typeface="Arial"/>
                <a:sym typeface="Arial"/>
              </a:rPr>
              <a:t>DOCAU: 400 TEUS PER MONTH – Snacks, Textiles, gypsum boards</a:t>
            </a:r>
            <a:endParaRPr b="1" i="0" sz="1800" u="none" cap="none" strike="noStrike">
              <a:solidFill>
                <a:schemeClr val="accent3"/>
              </a:solidFill>
              <a:latin typeface="Arial"/>
              <a:ea typeface="Arial"/>
              <a:cs typeface="Arial"/>
              <a:sym typeface="Arial"/>
            </a:endParaRPr>
          </a:p>
          <a:p>
            <a:pPr indent="0" lvl="0" marL="0" marR="0" rtl="0" algn="just">
              <a:lnSpc>
                <a:spcPct val="100000"/>
              </a:lnSpc>
              <a:spcBef>
                <a:spcPts val="0"/>
              </a:spcBef>
              <a:spcAft>
                <a:spcPts val="0"/>
              </a:spcAft>
              <a:buNone/>
            </a:pPr>
            <a:r>
              <a:rPr b="1" i="0" lang="en-US" sz="1800" u="none" cap="none" strike="noStrike">
                <a:solidFill>
                  <a:schemeClr val="accent3"/>
                </a:solidFill>
                <a:latin typeface="Arial"/>
                <a:ea typeface="Arial"/>
                <a:cs typeface="Arial"/>
                <a:sym typeface="Arial"/>
              </a:rPr>
              <a:t>PACCT:  40   TEUS PER MONTH – Soft drinks</a:t>
            </a:r>
            <a:endParaRPr b="1" i="0" sz="1800" u="none" cap="none" strike="noStrike">
              <a:solidFill>
                <a:schemeClr val="accent3"/>
              </a:solidFill>
              <a:latin typeface="Arial"/>
              <a:ea typeface="Arial"/>
              <a:cs typeface="Arial"/>
              <a:sym typeface="Arial"/>
            </a:endParaRPr>
          </a:p>
          <a:p>
            <a:pPr indent="0" lvl="0" marL="0" marR="0" rtl="0" algn="just">
              <a:lnSpc>
                <a:spcPct val="100000"/>
              </a:lnSpc>
              <a:spcBef>
                <a:spcPts val="0"/>
              </a:spcBef>
              <a:spcAft>
                <a:spcPts val="0"/>
              </a:spcAft>
              <a:buNone/>
            </a:pPr>
            <a:r>
              <a:rPr b="1" i="0" lang="en-US" sz="1800" u="none" cap="none" strike="noStrike">
                <a:solidFill>
                  <a:schemeClr val="accent3"/>
                </a:solidFill>
                <a:latin typeface="Arial"/>
                <a:ea typeface="Arial"/>
                <a:cs typeface="Arial"/>
                <a:sym typeface="Arial"/>
              </a:rPr>
              <a:t>COCTG: 100  TEUS PER MONTH – Waste paper</a:t>
            </a:r>
            <a:endParaRPr b="1" i="0" sz="1800" u="none" cap="none" strike="noStrike">
              <a:solidFill>
                <a:schemeClr val="accent3"/>
              </a:solidFill>
              <a:latin typeface="Arial"/>
              <a:ea typeface="Arial"/>
              <a:cs typeface="Arial"/>
              <a:sym typeface="Arial"/>
            </a:endParaRPr>
          </a:p>
          <a:p>
            <a:pPr indent="0" lvl="0" marL="0" marR="0" rtl="0" algn="just">
              <a:lnSpc>
                <a:spcPct val="100000"/>
              </a:lnSpc>
              <a:spcBef>
                <a:spcPts val="0"/>
              </a:spcBef>
              <a:spcAft>
                <a:spcPts val="0"/>
              </a:spcAft>
              <a:buNone/>
            </a:pPr>
            <a:r>
              <a:rPr b="1" i="0" lang="en-US" sz="1800" u="none" cap="none" strike="noStrike">
                <a:solidFill>
                  <a:schemeClr val="accent3"/>
                </a:solidFill>
                <a:latin typeface="Arial"/>
                <a:ea typeface="Arial"/>
                <a:cs typeface="Arial"/>
                <a:sym typeface="Arial"/>
              </a:rPr>
              <a:t>COBVT:  100 TEUS PER MONTH – Waste paper</a:t>
            </a:r>
            <a:endParaRPr b="1" i="0" sz="1800" u="none" cap="none" strike="noStrike">
              <a:solidFill>
                <a:schemeClr val="accent3"/>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chemeClr val="accent3"/>
              </a:solidFill>
              <a:latin typeface="Arial"/>
              <a:ea typeface="Arial"/>
              <a:cs typeface="Arial"/>
              <a:sym typeface="Arial"/>
            </a:endParaRPr>
          </a:p>
        </p:txBody>
      </p:sp>
      <p:pic>
        <p:nvPicPr>
          <p:cNvPr id="313" name="Google Shape;313;p32"/>
          <p:cNvPicPr preferRelativeResize="0"/>
          <p:nvPr/>
        </p:nvPicPr>
        <p:blipFill>
          <a:blip r:embed="rId4">
            <a:alphaModFix/>
          </a:blip>
          <a:stretch>
            <a:fillRect/>
          </a:stretch>
        </p:blipFill>
        <p:spPr>
          <a:xfrm>
            <a:off x="7240675" y="4532624"/>
            <a:ext cx="4497651" cy="1929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image.png" id="100" name="Google Shape;100;p15"/>
          <p:cNvPicPr preferRelativeResize="0"/>
          <p:nvPr/>
        </p:nvPicPr>
        <p:blipFill rotWithShape="1">
          <a:blip r:embed="rId3">
            <a:alphaModFix/>
          </a:blip>
          <a:srcRect b="0" l="0" r="0" t="0"/>
          <a:stretch/>
        </p:blipFill>
        <p:spPr>
          <a:xfrm>
            <a:off x="19050" y="19050"/>
            <a:ext cx="12192000" cy="6858000"/>
          </a:xfrm>
          <a:prstGeom prst="rect">
            <a:avLst/>
          </a:prstGeom>
          <a:noFill/>
          <a:ln>
            <a:noFill/>
          </a:ln>
        </p:spPr>
      </p:pic>
      <p:pic>
        <p:nvPicPr>
          <p:cNvPr descr="image.png" id="101" name="Google Shape;101;p15"/>
          <p:cNvPicPr preferRelativeResize="0"/>
          <p:nvPr/>
        </p:nvPicPr>
        <p:blipFill rotWithShape="1">
          <a:blip r:embed="rId4">
            <a:alphaModFix/>
          </a:blip>
          <a:srcRect b="0" l="0" r="0" t="0"/>
          <a:stretch/>
        </p:blipFill>
        <p:spPr>
          <a:xfrm>
            <a:off x="571500" y="1820316"/>
            <a:ext cx="5429250" cy="862905"/>
          </a:xfrm>
          <a:prstGeom prst="rect">
            <a:avLst/>
          </a:prstGeom>
          <a:noFill/>
          <a:ln>
            <a:noFill/>
          </a:ln>
        </p:spPr>
      </p:pic>
      <p:pic>
        <p:nvPicPr>
          <p:cNvPr descr="image.png" id="102" name="Google Shape;102;p15"/>
          <p:cNvPicPr preferRelativeResize="0"/>
          <p:nvPr/>
        </p:nvPicPr>
        <p:blipFill rotWithShape="1">
          <a:blip r:embed="rId5">
            <a:alphaModFix/>
          </a:blip>
          <a:srcRect b="0" l="0" r="0" t="0"/>
          <a:stretch/>
        </p:blipFill>
        <p:spPr>
          <a:xfrm>
            <a:off x="6191250" y="1820316"/>
            <a:ext cx="5429250" cy="862905"/>
          </a:xfrm>
          <a:prstGeom prst="rect">
            <a:avLst/>
          </a:prstGeom>
          <a:noFill/>
          <a:ln>
            <a:noFill/>
          </a:ln>
        </p:spPr>
      </p:pic>
      <p:pic>
        <p:nvPicPr>
          <p:cNvPr descr="image.png" id="103" name="Google Shape;103;p15"/>
          <p:cNvPicPr preferRelativeResize="0"/>
          <p:nvPr/>
        </p:nvPicPr>
        <p:blipFill rotWithShape="1">
          <a:blip r:embed="rId6">
            <a:alphaModFix/>
          </a:blip>
          <a:srcRect b="0" l="0" r="0" t="0"/>
          <a:stretch/>
        </p:blipFill>
        <p:spPr>
          <a:xfrm>
            <a:off x="571500" y="2997175"/>
            <a:ext cx="5429250" cy="862905"/>
          </a:xfrm>
          <a:prstGeom prst="rect">
            <a:avLst/>
          </a:prstGeom>
          <a:noFill/>
          <a:ln>
            <a:noFill/>
          </a:ln>
        </p:spPr>
      </p:pic>
      <p:pic>
        <p:nvPicPr>
          <p:cNvPr descr="image.png" id="104" name="Google Shape;104;p15"/>
          <p:cNvPicPr preferRelativeResize="0"/>
          <p:nvPr/>
        </p:nvPicPr>
        <p:blipFill rotWithShape="1">
          <a:blip r:embed="rId6">
            <a:alphaModFix/>
          </a:blip>
          <a:srcRect b="0" l="0" r="0" t="0"/>
          <a:stretch/>
        </p:blipFill>
        <p:spPr>
          <a:xfrm>
            <a:off x="6191250" y="3011834"/>
            <a:ext cx="5429250" cy="862905"/>
          </a:xfrm>
          <a:prstGeom prst="rect">
            <a:avLst/>
          </a:prstGeom>
          <a:noFill/>
          <a:ln>
            <a:noFill/>
          </a:ln>
        </p:spPr>
      </p:pic>
      <p:pic>
        <p:nvPicPr>
          <p:cNvPr descr="image.png" id="105" name="Google Shape;105;p15"/>
          <p:cNvPicPr preferRelativeResize="0"/>
          <p:nvPr/>
        </p:nvPicPr>
        <p:blipFill rotWithShape="1">
          <a:blip r:embed="rId5">
            <a:alphaModFix/>
          </a:blip>
          <a:srcRect b="0" l="0" r="0" t="0"/>
          <a:stretch/>
        </p:blipFill>
        <p:spPr>
          <a:xfrm>
            <a:off x="3381375" y="4174034"/>
            <a:ext cx="5429250" cy="862905"/>
          </a:xfrm>
          <a:prstGeom prst="rect">
            <a:avLst/>
          </a:prstGeom>
          <a:noFill/>
          <a:ln>
            <a:noFill/>
          </a:ln>
        </p:spPr>
      </p:pic>
      <p:pic>
        <p:nvPicPr>
          <p:cNvPr descr="image.png" id="106" name="Google Shape;106;p15"/>
          <p:cNvPicPr preferRelativeResize="0"/>
          <p:nvPr/>
        </p:nvPicPr>
        <p:blipFill rotWithShape="1">
          <a:blip r:embed="rId7">
            <a:alphaModFix/>
          </a:blip>
          <a:srcRect b="0" l="0" r="0" t="0"/>
          <a:stretch/>
        </p:blipFill>
        <p:spPr>
          <a:xfrm>
            <a:off x="1047750" y="2089844"/>
            <a:ext cx="304800" cy="304800"/>
          </a:xfrm>
          <a:prstGeom prst="rect">
            <a:avLst/>
          </a:prstGeom>
          <a:noFill/>
          <a:ln>
            <a:noFill/>
          </a:ln>
        </p:spPr>
      </p:pic>
      <p:sp>
        <p:nvSpPr>
          <p:cNvPr id="107" name="Google Shape;107;p15"/>
          <p:cNvSpPr txBox="1"/>
          <p:nvPr/>
        </p:nvSpPr>
        <p:spPr>
          <a:xfrm>
            <a:off x="1724025" y="2020341"/>
            <a:ext cx="1780222"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Economic Status</a:t>
            </a:r>
            <a:endParaRPr b="0" i="0" sz="1400" u="none" cap="none" strike="noStrike">
              <a:solidFill>
                <a:srgbClr val="000000"/>
              </a:solidFill>
              <a:latin typeface="Arial"/>
              <a:ea typeface="Arial"/>
              <a:cs typeface="Arial"/>
              <a:sym typeface="Arial"/>
            </a:endParaRPr>
          </a:p>
        </p:txBody>
      </p:sp>
      <p:sp>
        <p:nvSpPr>
          <p:cNvPr id="108" name="Google Shape;108;p15"/>
          <p:cNvSpPr txBox="1"/>
          <p:nvPr/>
        </p:nvSpPr>
        <p:spPr>
          <a:xfrm>
            <a:off x="1724024" y="2296566"/>
            <a:ext cx="2512997"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GDP Forecast , Inflation , USA Tariff </a:t>
            </a:r>
            <a:endParaRPr b="0" i="0" sz="1400" u="none" cap="none" strike="noStrike">
              <a:solidFill>
                <a:srgbClr val="000000"/>
              </a:solidFill>
              <a:latin typeface="Arial"/>
              <a:ea typeface="Arial"/>
              <a:cs typeface="Arial"/>
              <a:sym typeface="Arial"/>
            </a:endParaRPr>
          </a:p>
        </p:txBody>
      </p:sp>
      <p:pic>
        <p:nvPicPr>
          <p:cNvPr descr="image.png" id="109" name="Google Shape;109;p15"/>
          <p:cNvPicPr preferRelativeResize="0"/>
          <p:nvPr/>
        </p:nvPicPr>
        <p:blipFill rotWithShape="1">
          <a:blip r:embed="rId8">
            <a:alphaModFix/>
          </a:blip>
          <a:srcRect b="0" l="0" r="0" t="0"/>
          <a:stretch/>
        </p:blipFill>
        <p:spPr>
          <a:xfrm>
            <a:off x="6648450" y="2089844"/>
            <a:ext cx="342900" cy="304800"/>
          </a:xfrm>
          <a:prstGeom prst="rect">
            <a:avLst/>
          </a:prstGeom>
          <a:noFill/>
          <a:ln>
            <a:noFill/>
          </a:ln>
        </p:spPr>
      </p:pic>
      <p:sp>
        <p:nvSpPr>
          <p:cNvPr id="110" name="Google Shape;110;p15"/>
          <p:cNvSpPr txBox="1"/>
          <p:nvPr/>
        </p:nvSpPr>
        <p:spPr>
          <a:xfrm>
            <a:off x="7343775" y="2020341"/>
            <a:ext cx="1800225"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Cargo Flow</a:t>
            </a:r>
            <a:endParaRPr b="0" i="0" sz="1400" u="none" cap="none" strike="noStrike">
              <a:solidFill>
                <a:srgbClr val="000000"/>
              </a:solidFill>
              <a:latin typeface="Arial"/>
              <a:ea typeface="Arial"/>
              <a:cs typeface="Arial"/>
              <a:sym typeface="Arial"/>
            </a:endParaRPr>
          </a:p>
        </p:txBody>
      </p:sp>
      <p:sp>
        <p:nvSpPr>
          <p:cNvPr id="111" name="Google Shape;111;p15"/>
          <p:cNvSpPr txBox="1"/>
          <p:nvPr/>
        </p:nvSpPr>
        <p:spPr>
          <a:xfrm>
            <a:off x="7343775" y="2296566"/>
            <a:ext cx="1714500"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Import/Export </a:t>
            </a:r>
            <a:endParaRPr b="0" i="0" sz="1400" u="none" cap="none" strike="noStrike">
              <a:solidFill>
                <a:srgbClr val="000000"/>
              </a:solidFill>
              <a:latin typeface="Arial"/>
              <a:ea typeface="Arial"/>
              <a:cs typeface="Arial"/>
              <a:sym typeface="Arial"/>
            </a:endParaRPr>
          </a:p>
        </p:txBody>
      </p:sp>
      <p:pic>
        <p:nvPicPr>
          <p:cNvPr descr="image.png" id="112" name="Google Shape;112;p15"/>
          <p:cNvPicPr preferRelativeResize="0"/>
          <p:nvPr/>
        </p:nvPicPr>
        <p:blipFill rotWithShape="1">
          <a:blip r:embed="rId9">
            <a:alphaModFix/>
          </a:blip>
          <a:srcRect b="0" l="0" r="0" t="0"/>
          <a:stretch/>
        </p:blipFill>
        <p:spPr>
          <a:xfrm>
            <a:off x="1028700" y="3143250"/>
            <a:ext cx="342900" cy="304800"/>
          </a:xfrm>
          <a:prstGeom prst="rect">
            <a:avLst/>
          </a:prstGeom>
          <a:noFill/>
          <a:ln>
            <a:noFill/>
          </a:ln>
        </p:spPr>
      </p:pic>
      <p:sp>
        <p:nvSpPr>
          <p:cNvPr id="113" name="Google Shape;113;p15"/>
          <p:cNvSpPr txBox="1"/>
          <p:nvPr/>
        </p:nvSpPr>
        <p:spPr>
          <a:xfrm>
            <a:off x="1724025" y="3073747"/>
            <a:ext cx="2290286"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2025 KPI</a:t>
            </a:r>
            <a:endParaRPr b="0" i="0" sz="1400" u="none" cap="none" strike="noStrike">
              <a:solidFill>
                <a:srgbClr val="000000"/>
              </a:solidFill>
              <a:latin typeface="Arial"/>
              <a:ea typeface="Arial"/>
              <a:cs typeface="Arial"/>
              <a:sym typeface="Arial"/>
            </a:endParaRPr>
          </a:p>
        </p:txBody>
      </p:sp>
      <p:sp>
        <p:nvSpPr>
          <p:cNvPr id="114" name="Google Shape;114;p15"/>
          <p:cNvSpPr txBox="1"/>
          <p:nvPr/>
        </p:nvSpPr>
        <p:spPr>
          <a:xfrm>
            <a:off x="1724025" y="3349972"/>
            <a:ext cx="2181225" cy="45243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Performance Review (LAD/EGA/ELA)</a:t>
            </a:r>
            <a:endParaRPr b="0" i="0" sz="1400" u="none" cap="none" strike="noStrike">
              <a:solidFill>
                <a:srgbClr val="000000"/>
              </a:solidFill>
              <a:latin typeface="Arial"/>
              <a:ea typeface="Arial"/>
              <a:cs typeface="Arial"/>
              <a:sym typeface="Arial"/>
            </a:endParaRPr>
          </a:p>
        </p:txBody>
      </p:sp>
      <p:pic>
        <p:nvPicPr>
          <p:cNvPr descr="image.png" id="115" name="Google Shape;115;p15"/>
          <p:cNvPicPr preferRelativeResize="0"/>
          <p:nvPr/>
        </p:nvPicPr>
        <p:blipFill rotWithShape="1">
          <a:blip r:embed="rId10">
            <a:alphaModFix/>
          </a:blip>
          <a:srcRect b="0" l="0" r="0" t="0"/>
          <a:stretch/>
        </p:blipFill>
        <p:spPr>
          <a:xfrm>
            <a:off x="6648450" y="3143250"/>
            <a:ext cx="342900" cy="304800"/>
          </a:xfrm>
          <a:prstGeom prst="rect">
            <a:avLst/>
          </a:prstGeom>
          <a:noFill/>
          <a:ln>
            <a:noFill/>
          </a:ln>
        </p:spPr>
      </p:pic>
      <p:sp>
        <p:nvSpPr>
          <p:cNvPr id="116" name="Google Shape;116;p15"/>
          <p:cNvSpPr txBox="1"/>
          <p:nvPr/>
        </p:nvSpPr>
        <p:spPr>
          <a:xfrm>
            <a:off x="7343775" y="3073747"/>
            <a:ext cx="1810226"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Operations KPI</a:t>
            </a:r>
            <a:endParaRPr b="0" i="0" sz="1400" u="none" cap="none" strike="noStrike">
              <a:solidFill>
                <a:srgbClr val="000000"/>
              </a:solidFill>
              <a:latin typeface="Arial"/>
              <a:ea typeface="Arial"/>
              <a:cs typeface="Arial"/>
              <a:sym typeface="Arial"/>
            </a:endParaRPr>
          </a:p>
        </p:txBody>
      </p:sp>
      <p:sp>
        <p:nvSpPr>
          <p:cNvPr id="117" name="Google Shape;117;p15"/>
          <p:cNvSpPr txBox="1"/>
          <p:nvPr/>
        </p:nvSpPr>
        <p:spPr>
          <a:xfrm>
            <a:off x="7343775" y="3349972"/>
            <a:ext cx="2216684"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ECD/IMD &amp; OCD/OPD Review</a:t>
            </a:r>
            <a:endParaRPr b="0" i="0" sz="1400" u="none" cap="none" strike="noStrike">
              <a:solidFill>
                <a:srgbClr val="000000"/>
              </a:solidFill>
              <a:latin typeface="Arial"/>
              <a:ea typeface="Arial"/>
              <a:cs typeface="Arial"/>
              <a:sym typeface="Arial"/>
            </a:endParaRPr>
          </a:p>
        </p:txBody>
      </p:sp>
      <p:pic>
        <p:nvPicPr>
          <p:cNvPr descr="image.png" id="118" name="Google Shape;118;p15"/>
          <p:cNvPicPr preferRelativeResize="0"/>
          <p:nvPr/>
        </p:nvPicPr>
        <p:blipFill rotWithShape="1">
          <a:blip r:embed="rId11">
            <a:alphaModFix/>
          </a:blip>
          <a:srcRect b="0" l="0" r="0" t="0"/>
          <a:stretch/>
        </p:blipFill>
        <p:spPr>
          <a:xfrm>
            <a:off x="3857625" y="4443562"/>
            <a:ext cx="304800" cy="304800"/>
          </a:xfrm>
          <a:prstGeom prst="rect">
            <a:avLst/>
          </a:prstGeom>
          <a:noFill/>
          <a:ln>
            <a:noFill/>
          </a:ln>
        </p:spPr>
      </p:pic>
      <p:sp>
        <p:nvSpPr>
          <p:cNvPr id="119" name="Google Shape;119;p15"/>
          <p:cNvSpPr txBox="1"/>
          <p:nvPr/>
        </p:nvSpPr>
        <p:spPr>
          <a:xfrm>
            <a:off x="4533900" y="4374059"/>
            <a:ext cx="1150143"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2026 Goals</a:t>
            </a:r>
            <a:endParaRPr b="0" i="0" sz="1400" u="none" cap="none" strike="noStrike">
              <a:solidFill>
                <a:srgbClr val="000000"/>
              </a:solidFill>
              <a:latin typeface="Arial"/>
              <a:ea typeface="Arial"/>
              <a:cs typeface="Arial"/>
              <a:sym typeface="Arial"/>
            </a:endParaRPr>
          </a:p>
        </p:txBody>
      </p:sp>
      <p:sp>
        <p:nvSpPr>
          <p:cNvPr id="120" name="Google Shape;120;p15"/>
          <p:cNvSpPr txBox="1"/>
          <p:nvPr/>
        </p:nvSpPr>
        <p:spPr>
          <a:xfrm>
            <a:off x="4533900" y="4650284"/>
            <a:ext cx="1095375" cy="1866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Strategy &amp; Targets</a:t>
            </a:r>
            <a:endParaRPr b="0" i="0" sz="1400" u="none" cap="none" strike="noStrike">
              <a:solidFill>
                <a:srgbClr val="000000"/>
              </a:solidFill>
              <a:latin typeface="Arial"/>
              <a:ea typeface="Arial"/>
              <a:cs typeface="Arial"/>
              <a:sym typeface="Arial"/>
            </a:endParaRPr>
          </a:p>
        </p:txBody>
      </p:sp>
      <p:sp>
        <p:nvSpPr>
          <p:cNvPr id="121" name="Google Shape;121;p15"/>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AGENDA</a:t>
            </a:r>
            <a:endParaRPr b="0" i="0" sz="1400" u="none" cap="none" strike="noStrike">
              <a:solidFill>
                <a:srgbClr val="000000"/>
              </a:solidFill>
              <a:latin typeface="Arial"/>
              <a:ea typeface="Arial"/>
              <a:cs typeface="Arial"/>
              <a:sym typeface="Arial"/>
            </a:endParaRPr>
          </a:p>
        </p:txBody>
      </p:sp>
      <p:sp>
        <p:nvSpPr>
          <p:cNvPr id="122" name="Google Shape;122;p15"/>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6" name="Shape 126"/>
        <p:cNvGrpSpPr/>
        <p:nvPr/>
      </p:nvGrpSpPr>
      <p:grpSpPr>
        <a:xfrm>
          <a:off x="0" y="0"/>
          <a:ext cx="0" cy="0"/>
          <a:chOff x="0" y="0"/>
          <a:chExt cx="0" cy="0"/>
        </a:xfrm>
      </p:grpSpPr>
      <p:pic>
        <p:nvPicPr>
          <p:cNvPr descr="image.png" id="127" name="Google Shape;127;p16"/>
          <p:cNvPicPr preferRelativeResize="0"/>
          <p:nvPr/>
        </p:nvPicPr>
        <p:blipFill rotWithShape="1">
          <a:blip r:embed="rId3">
            <a:alphaModFix/>
          </a:blip>
          <a:srcRect b="0" l="0" r="0" t="0"/>
          <a:stretch/>
        </p:blipFill>
        <p:spPr>
          <a:xfrm>
            <a:off x="0" y="4349298"/>
            <a:ext cx="12173100" cy="2508702"/>
          </a:xfrm>
          <a:prstGeom prst="rect">
            <a:avLst/>
          </a:prstGeom>
          <a:noFill/>
          <a:ln>
            <a:noFill/>
          </a:ln>
        </p:spPr>
      </p:pic>
      <p:sp>
        <p:nvSpPr>
          <p:cNvPr id="128" name="Google Shape;128;p16"/>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ECONOMIC STATUS</a:t>
            </a:r>
            <a:endParaRPr b="1" i="0" sz="3150" u="none" cap="none" strike="noStrike">
              <a:solidFill>
                <a:srgbClr val="004B24"/>
              </a:solidFill>
              <a:latin typeface="Montserrat"/>
              <a:ea typeface="Montserrat"/>
              <a:cs typeface="Montserrat"/>
              <a:sym typeface="Montserrat"/>
            </a:endParaRPr>
          </a:p>
        </p:txBody>
      </p:sp>
      <p:sp>
        <p:nvSpPr>
          <p:cNvPr id="129" name="Google Shape;129;p16"/>
          <p:cNvSpPr/>
          <p:nvPr/>
        </p:nvSpPr>
        <p:spPr>
          <a:xfrm>
            <a:off x="571500" y="1114425"/>
            <a:ext cx="11049000" cy="192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magen que contiene Interfaz de usuario gráfica&#10;&#10;El contenido generado por IA puede ser incorrecto." id="130" name="Google Shape;130;p16"/>
          <p:cNvPicPr preferRelativeResize="0"/>
          <p:nvPr/>
        </p:nvPicPr>
        <p:blipFill rotWithShape="1">
          <a:blip r:embed="rId4">
            <a:alphaModFix/>
          </a:blip>
          <a:srcRect b="0" l="0" r="0" t="0"/>
          <a:stretch/>
        </p:blipFill>
        <p:spPr>
          <a:xfrm>
            <a:off x="474695" y="1272296"/>
            <a:ext cx="11145805" cy="2981741"/>
          </a:xfrm>
          <a:prstGeom prst="rect">
            <a:avLst/>
          </a:prstGeom>
          <a:noFill/>
          <a:ln>
            <a:noFill/>
          </a:ln>
        </p:spPr>
      </p:pic>
      <p:sp>
        <p:nvSpPr>
          <p:cNvPr id="131" name="Google Shape;131;p16"/>
          <p:cNvSpPr txBox="1"/>
          <p:nvPr/>
        </p:nvSpPr>
        <p:spPr>
          <a:xfrm>
            <a:off x="474695" y="4663059"/>
            <a:ext cx="11650946"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2026 FORECAST</a:t>
            </a:r>
            <a:r>
              <a:rPr b="0" i="0" lang="en-US" sz="1400" u="none" cap="none" strike="noStrike">
                <a:solidFill>
                  <a:srgbClr val="000000"/>
                </a:solidFill>
                <a:latin typeface="Arial"/>
                <a:ea typeface="Arial"/>
                <a:cs typeface="Arial"/>
                <a:sym typeface="Arial"/>
              </a:rPr>
              <a:t>:</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GPD growth expected for this year  to reach a 4.0%</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New government elected with high expectancy to attrack foreign and domestic investment.</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Strenghthening of diplomatic and commercial relationship between Honduras and United States will bring new</a:t>
            </a:r>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economic opportunities to the country by the reduction of tariffs imposed to the past left oriented government and the new capital investments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expected because of a better economic climate.</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Currency stability expected due to the implementation of local and foreign monetary programs by the new government.</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Growth is supported by increased public investment in infrastructure, steady remittances, and a partial recovery in coffee exports.</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New government in plans to incorporate Free Trade Agreement and diplomatic relationship with TAIWAN by mid 2026.</a:t>
            </a:r>
            <a:endParaRPr b="0" i="0" sz="1400" u="none" cap="none" strike="noStrike">
              <a:solidFill>
                <a:srgbClr val="000000"/>
              </a:solidFill>
              <a:latin typeface="Arial"/>
              <a:ea typeface="Arial"/>
              <a:cs typeface="Arial"/>
              <a:sym typeface="Arial"/>
            </a:endParaRPr>
          </a:p>
        </p:txBody>
      </p:sp>
      <p:pic>
        <p:nvPicPr>
          <p:cNvPr descr="3.300+ Mapa De Honduras Fotografías de stock, fotos e imágenes libres de  derechos - iStock" id="132" name="Google Shape;132;p16"/>
          <p:cNvPicPr preferRelativeResize="0"/>
          <p:nvPr/>
        </p:nvPicPr>
        <p:blipFill rotWithShape="1">
          <a:blip r:embed="rId5">
            <a:alphaModFix/>
          </a:blip>
          <a:srcRect b="0" l="0" r="0" t="0"/>
          <a:stretch/>
        </p:blipFill>
        <p:spPr>
          <a:xfrm rot="284186">
            <a:off x="2401817" y="3001250"/>
            <a:ext cx="2623106" cy="17487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6" name="Shape 136"/>
        <p:cNvGrpSpPr/>
        <p:nvPr/>
      </p:nvGrpSpPr>
      <p:grpSpPr>
        <a:xfrm>
          <a:off x="0" y="0"/>
          <a:ext cx="0" cy="0"/>
          <a:chOff x="0" y="0"/>
          <a:chExt cx="0" cy="0"/>
        </a:xfrm>
      </p:grpSpPr>
      <p:pic>
        <p:nvPicPr>
          <p:cNvPr descr="image.png" id="137" name="Google Shape;137;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8" name="Google Shape;138;p17"/>
          <p:cNvSpPr txBox="1"/>
          <p:nvPr/>
        </p:nvSpPr>
        <p:spPr>
          <a:xfrm>
            <a:off x="909828" y="6381750"/>
            <a:ext cx="9613500" cy="2160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4"/>
              <a:buFont typeface="Arial"/>
              <a:buNone/>
            </a:pPr>
            <a:r>
              <a:rPr b="1" i="0" lang="en-US" sz="1404" u="none" cap="none" strike="noStrike">
                <a:solidFill>
                  <a:srgbClr val="1E293B"/>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p:txBody>
      </p:sp>
      <p:sp>
        <p:nvSpPr>
          <p:cNvPr id="139" name="Google Shape;139;p17"/>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2025/2026 COUNTRY CARGO FLOW STATUS</a:t>
            </a:r>
            <a:endParaRPr b="1" i="0" sz="3150" u="none" cap="none" strike="noStrike">
              <a:solidFill>
                <a:srgbClr val="004B24"/>
              </a:solidFill>
              <a:latin typeface="Montserrat"/>
              <a:ea typeface="Montserrat"/>
              <a:cs typeface="Montserrat"/>
              <a:sym typeface="Montserrat"/>
            </a:endParaRPr>
          </a:p>
        </p:txBody>
      </p:sp>
      <p:sp>
        <p:nvSpPr>
          <p:cNvPr id="140" name="Google Shape;140;p17"/>
          <p:cNvSpPr/>
          <p:nvPr/>
        </p:nvSpPr>
        <p:spPr>
          <a:xfrm>
            <a:off x="571500" y="11144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Diagrama&#10;&#10;El contenido generado por IA puede ser incorrecto." id="141" name="Google Shape;141;p17"/>
          <p:cNvPicPr preferRelativeResize="0"/>
          <p:nvPr/>
        </p:nvPicPr>
        <p:blipFill rotWithShape="1">
          <a:blip r:embed="rId4">
            <a:alphaModFix/>
          </a:blip>
          <a:srcRect b="0" l="0" r="0" t="0"/>
          <a:stretch/>
        </p:blipFill>
        <p:spPr>
          <a:xfrm>
            <a:off x="463350" y="1123950"/>
            <a:ext cx="5253228" cy="5052468"/>
          </a:xfrm>
          <a:prstGeom prst="rect">
            <a:avLst/>
          </a:prstGeom>
          <a:noFill/>
          <a:ln>
            <a:noFill/>
          </a:ln>
        </p:spPr>
      </p:pic>
      <p:sp>
        <p:nvSpPr>
          <p:cNvPr id="142" name="Google Shape;142;p17"/>
          <p:cNvSpPr txBox="1"/>
          <p:nvPr/>
        </p:nvSpPr>
        <p:spPr>
          <a:xfrm>
            <a:off x="5716578" y="1338807"/>
            <a:ext cx="4052713" cy="40318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TOTAL TEUS: 1,004,378</a:t>
            </a:r>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MAIN  IMPORT COMMODOTIES:</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FUELS</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MACHINERY AND PARTS</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VEHICLES</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GDSM</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TEXTILES</a:t>
            </a:r>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MAIN  EXPORT COMMODOTIES:</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COFFEE</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FINISHED GARMENTS</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BANANAS</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AUTOMOTIVE TIER 2 AND COMPONENTS</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SHRIMPS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6" name="Shape 146"/>
        <p:cNvGrpSpPr/>
        <p:nvPr/>
      </p:nvGrpSpPr>
      <p:grpSpPr>
        <a:xfrm>
          <a:off x="0" y="0"/>
          <a:ext cx="0" cy="0"/>
          <a:chOff x="0" y="0"/>
          <a:chExt cx="0" cy="0"/>
        </a:xfrm>
      </p:grpSpPr>
      <p:pic>
        <p:nvPicPr>
          <p:cNvPr descr="Honduras, d-maps.com: mapa gratuito, mapa mudo gratuito, mapa en blanco  gratuito, plantilla de mapa, fronteras, principales ciudades, nombres" id="147" name="Google Shape;147;p18"/>
          <p:cNvPicPr preferRelativeResize="0"/>
          <p:nvPr/>
        </p:nvPicPr>
        <p:blipFill rotWithShape="1">
          <a:blip r:embed="rId3">
            <a:alphaModFix/>
          </a:blip>
          <a:srcRect b="0" l="0" r="0" t="0"/>
          <a:stretch/>
        </p:blipFill>
        <p:spPr>
          <a:xfrm>
            <a:off x="932482" y="1035767"/>
            <a:ext cx="9906000" cy="5513746"/>
          </a:xfrm>
          <a:prstGeom prst="rect">
            <a:avLst/>
          </a:prstGeom>
          <a:noFill/>
          <a:ln>
            <a:noFill/>
          </a:ln>
        </p:spPr>
      </p:pic>
      <p:sp>
        <p:nvSpPr>
          <p:cNvPr id="148" name="Google Shape;148;p18"/>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2025/2026 COUNTRY CARGO FLOW STATUS</a:t>
            </a:r>
            <a:endParaRPr b="1" i="0" sz="3150" u="none" cap="none" strike="noStrike">
              <a:solidFill>
                <a:srgbClr val="004B24"/>
              </a:solidFill>
              <a:latin typeface="Montserrat"/>
              <a:ea typeface="Montserrat"/>
              <a:cs typeface="Montserrat"/>
              <a:sym typeface="Montserrat"/>
            </a:endParaRPr>
          </a:p>
        </p:txBody>
      </p:sp>
      <p:sp>
        <p:nvSpPr>
          <p:cNvPr id="149" name="Google Shape;149;p18"/>
          <p:cNvSpPr/>
          <p:nvPr/>
        </p:nvSpPr>
        <p:spPr>
          <a:xfrm>
            <a:off x="571500" y="11144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18"/>
          <p:cNvSpPr txBox="1"/>
          <p:nvPr/>
        </p:nvSpPr>
        <p:spPr>
          <a:xfrm>
            <a:off x="3413813" y="5730363"/>
            <a:ext cx="16674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Impact"/>
                <a:ea typeface="Impact"/>
                <a:cs typeface="Impact"/>
                <a:sym typeface="Impact"/>
              </a:rPr>
              <a:t>27.39% increase</a:t>
            </a:r>
            <a:endParaRPr b="1" i="0" sz="1400" u="none" cap="none" strike="noStrike">
              <a:solidFill>
                <a:schemeClr val="dk1"/>
              </a:solidFill>
              <a:latin typeface="Impact"/>
              <a:ea typeface="Impact"/>
              <a:cs typeface="Impact"/>
              <a:sym typeface="Impact"/>
            </a:endParaRPr>
          </a:p>
        </p:txBody>
      </p:sp>
      <p:sp>
        <p:nvSpPr>
          <p:cNvPr id="151" name="Google Shape;151;p18"/>
          <p:cNvSpPr/>
          <p:nvPr/>
        </p:nvSpPr>
        <p:spPr>
          <a:xfrm>
            <a:off x="3325323" y="1617406"/>
            <a:ext cx="1844424" cy="914400"/>
          </a:xfrm>
          <a:prstGeom prst="ellipse">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2" name="Google Shape;152;p18"/>
          <p:cNvSpPr txBox="1"/>
          <p:nvPr/>
        </p:nvSpPr>
        <p:spPr>
          <a:xfrm>
            <a:off x="3539613" y="1920718"/>
            <a:ext cx="176980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latin typeface="Impact"/>
                <a:ea typeface="Impact"/>
                <a:cs typeface="Impact"/>
                <a:sym typeface="Impact"/>
              </a:rPr>
              <a:t>11.70% increase</a:t>
            </a:r>
            <a:endParaRPr b="1" i="0" sz="1400" u="none" cap="none" strike="noStrike">
              <a:latin typeface="Impact"/>
              <a:ea typeface="Impact"/>
              <a:cs typeface="Impact"/>
              <a:sym typeface="Impact"/>
            </a:endParaRPr>
          </a:p>
        </p:txBody>
      </p:sp>
      <p:sp>
        <p:nvSpPr>
          <p:cNvPr id="153" name="Google Shape;153;p18"/>
          <p:cNvSpPr/>
          <p:nvPr/>
        </p:nvSpPr>
        <p:spPr>
          <a:xfrm>
            <a:off x="3077508" y="5427063"/>
            <a:ext cx="1844400" cy="914400"/>
          </a:xfrm>
          <a:prstGeom prst="ellipse">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Impact"/>
              <a:ea typeface="Impact"/>
              <a:cs typeface="Impact"/>
              <a:sym typeface="Impact"/>
            </a:endParaRPr>
          </a:p>
        </p:txBody>
      </p:sp>
      <p:sp>
        <p:nvSpPr>
          <p:cNvPr id="154" name="Google Shape;154;p18"/>
          <p:cNvSpPr txBox="1"/>
          <p:nvPr/>
        </p:nvSpPr>
        <p:spPr>
          <a:xfrm>
            <a:off x="2233897" y="3064193"/>
            <a:ext cx="615104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0000"/>
                </a:solidFill>
                <a:latin typeface="Trebuchet MS"/>
                <a:ea typeface="Trebuchet MS"/>
                <a:cs typeface="Trebuchet MS"/>
                <a:sym typeface="Trebuchet MS"/>
              </a:rPr>
              <a:t>12, 003 TOTAL TEUS</a:t>
            </a:r>
            <a:endParaRPr>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8" name="Shape 158"/>
        <p:cNvGrpSpPr/>
        <p:nvPr/>
      </p:nvGrpSpPr>
      <p:grpSpPr>
        <a:xfrm>
          <a:off x="0" y="0"/>
          <a:ext cx="0" cy="0"/>
          <a:chOff x="0" y="0"/>
          <a:chExt cx="0" cy="0"/>
        </a:xfrm>
      </p:grpSpPr>
      <p:pic>
        <p:nvPicPr>
          <p:cNvPr descr="image.png" id="159" name="Google Shape;159;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p19"/>
          <p:cNvSpPr txBox="1"/>
          <p:nvPr/>
        </p:nvSpPr>
        <p:spPr>
          <a:xfrm>
            <a:off x="571500" y="1276025"/>
            <a:ext cx="9613500" cy="308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4"/>
              <a:buFont typeface="Arial"/>
              <a:buNone/>
            </a:pPr>
            <a:r>
              <a:rPr b="1" i="0" lang="en-US" sz="1404" u="none" cap="none" strike="noStrike">
                <a:solidFill>
                  <a:srgbClr val="1E293B"/>
                </a:solidFill>
                <a:latin typeface="Roboto"/>
                <a:ea typeface="Roboto"/>
                <a:cs typeface="Roboto"/>
                <a:sym typeface="Roboto"/>
              </a:rPr>
              <a:t>                                                                                 </a:t>
            </a:r>
            <a:r>
              <a:rPr b="1" i="0" lang="en-US" sz="2004" u="none" cap="none" strike="noStrike">
                <a:solidFill>
                  <a:srgbClr val="1E293B"/>
                </a:solidFill>
                <a:latin typeface="Impact"/>
                <a:ea typeface="Impact"/>
                <a:cs typeface="Impact"/>
                <a:sym typeface="Impact"/>
              </a:rPr>
              <a:t>HONDURAS TOTAL CARGO MOVEMENT</a:t>
            </a:r>
            <a:endParaRPr i="0" sz="2000" u="none" cap="none" strike="noStrike">
              <a:solidFill>
                <a:srgbClr val="000000"/>
              </a:solidFill>
              <a:latin typeface="Impact"/>
              <a:ea typeface="Impact"/>
              <a:cs typeface="Impact"/>
              <a:sym typeface="Impact"/>
            </a:endParaRPr>
          </a:p>
        </p:txBody>
      </p:sp>
      <p:sp>
        <p:nvSpPr>
          <p:cNvPr id="161" name="Google Shape;161;p19"/>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2025/2026 COUNTRY CARGO FLOW STATUS</a:t>
            </a:r>
            <a:endParaRPr b="1" i="0" sz="3150" u="none" cap="none" strike="noStrike">
              <a:solidFill>
                <a:srgbClr val="004B24"/>
              </a:solidFill>
              <a:latin typeface="Montserrat"/>
              <a:ea typeface="Montserrat"/>
              <a:cs typeface="Montserrat"/>
              <a:sym typeface="Montserrat"/>
            </a:endParaRPr>
          </a:p>
        </p:txBody>
      </p:sp>
      <p:sp>
        <p:nvSpPr>
          <p:cNvPr id="162" name="Google Shape;162;p19"/>
          <p:cNvSpPr/>
          <p:nvPr/>
        </p:nvSpPr>
        <p:spPr>
          <a:xfrm>
            <a:off x="571500" y="11144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Forma" id="163" name="Google Shape;163;p19"/>
          <p:cNvPicPr preferRelativeResize="0"/>
          <p:nvPr/>
        </p:nvPicPr>
        <p:blipFill rotWithShape="1">
          <a:blip r:embed="rId4">
            <a:alphaModFix/>
          </a:blip>
          <a:srcRect b="0" l="0" r="0" t="0"/>
          <a:stretch/>
        </p:blipFill>
        <p:spPr>
          <a:xfrm>
            <a:off x="4832074" y="5728054"/>
            <a:ext cx="1392675" cy="933993"/>
          </a:xfrm>
          <a:prstGeom prst="rect">
            <a:avLst/>
          </a:prstGeom>
          <a:noFill/>
          <a:ln>
            <a:noFill/>
          </a:ln>
        </p:spPr>
      </p:pic>
      <p:sp>
        <p:nvSpPr>
          <p:cNvPr id="164" name="Google Shape;164;p19"/>
          <p:cNvSpPr/>
          <p:nvPr/>
        </p:nvSpPr>
        <p:spPr>
          <a:xfrm rot="-1356816">
            <a:off x="3504017" y="5112421"/>
            <a:ext cx="2951515" cy="115400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5400" u="none" cap="none" strike="noStrike">
                <a:solidFill>
                  <a:schemeClr val="accent3"/>
                </a:solidFill>
                <a:latin typeface="Impact"/>
                <a:ea typeface="Impact"/>
                <a:cs typeface="Impact"/>
                <a:sym typeface="Impact"/>
              </a:rPr>
              <a:t>13.50 %</a:t>
            </a:r>
            <a:r>
              <a:rPr b="1" i="0" lang="en-US" sz="5400" u="none" cap="none" strike="noStrike">
                <a:solidFill>
                  <a:schemeClr val="accent3"/>
                </a:solidFill>
                <a:latin typeface="Arial"/>
                <a:ea typeface="Arial"/>
                <a:cs typeface="Arial"/>
                <a:sym typeface="Arial"/>
              </a:rPr>
              <a:t> </a:t>
            </a:r>
            <a:endParaRPr/>
          </a:p>
        </p:txBody>
      </p:sp>
      <p:pic>
        <p:nvPicPr>
          <p:cNvPr id="165" name="Google Shape;165;p19"/>
          <p:cNvPicPr preferRelativeResize="0"/>
          <p:nvPr/>
        </p:nvPicPr>
        <p:blipFill>
          <a:blip r:embed="rId5">
            <a:alphaModFix/>
          </a:blip>
          <a:stretch>
            <a:fillRect/>
          </a:stretch>
        </p:blipFill>
        <p:spPr>
          <a:xfrm>
            <a:off x="180125" y="1726975"/>
            <a:ext cx="4512025" cy="3544475"/>
          </a:xfrm>
          <a:prstGeom prst="rect">
            <a:avLst/>
          </a:prstGeom>
          <a:noFill/>
          <a:ln>
            <a:noFill/>
          </a:ln>
        </p:spPr>
      </p:pic>
      <p:pic>
        <p:nvPicPr>
          <p:cNvPr id="166" name="Google Shape;166;p19"/>
          <p:cNvPicPr preferRelativeResize="0"/>
          <p:nvPr/>
        </p:nvPicPr>
        <p:blipFill>
          <a:blip r:embed="rId6">
            <a:alphaModFix/>
          </a:blip>
          <a:stretch>
            <a:fillRect/>
          </a:stretch>
        </p:blipFill>
        <p:spPr>
          <a:xfrm>
            <a:off x="6080050" y="1785875"/>
            <a:ext cx="5940401" cy="354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image.png" id="171" name="Google Shape;171;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2" name="Google Shape;172;p20"/>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KPI PERFORMANCE (LAD)</a:t>
            </a:r>
            <a:endParaRPr b="1" i="0" sz="3150" u="none" cap="none" strike="noStrike">
              <a:solidFill>
                <a:srgbClr val="004B24"/>
              </a:solidFill>
              <a:latin typeface="Montserrat"/>
              <a:ea typeface="Montserrat"/>
              <a:cs typeface="Montserrat"/>
              <a:sym typeface="Montserrat"/>
            </a:endParaRPr>
          </a:p>
        </p:txBody>
      </p:sp>
      <p:sp>
        <p:nvSpPr>
          <p:cNvPr id="173" name="Google Shape;173;p20"/>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174" name="Google Shape;174;p20"/>
          <p:cNvGraphicFramePr/>
          <p:nvPr/>
        </p:nvGraphicFramePr>
        <p:xfrm>
          <a:off x="571500" y="2614612"/>
          <a:ext cx="3000000" cy="3000000"/>
        </p:xfrm>
        <a:graphic>
          <a:graphicData uri="http://schemas.openxmlformats.org/drawingml/2006/table">
            <a:tbl>
              <a:tblPr>
                <a:noFill/>
                <a:tableStyleId>{6207ABF4-3D34-43D4-AD24-11CFCDBEE76F}</a:tableStyleId>
              </a:tblPr>
              <a:tblGrid>
                <a:gridCol w="3311725"/>
                <a:gridCol w="2207875"/>
                <a:gridCol w="2759875"/>
                <a:gridCol w="2760025"/>
              </a:tblGrid>
              <a:tr h="52575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OWN SQ KPI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ACTUAL</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525750">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F.E. – HN (Q)</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1,558</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1,375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333333"/>
                          </a:solidFill>
                          <a:latin typeface="Roboto"/>
                          <a:ea typeface="Roboto"/>
                          <a:cs typeface="Roboto"/>
                          <a:sym typeface="Roboto"/>
                        </a:rPr>
                        <a:t>88</a:t>
                      </a:r>
                      <a:r>
                        <a:rPr b="0" i="0" lang="en-US" sz="1200" u="none" cap="none" strike="noStrike">
                          <a:solidFill>
                            <a:srgbClr val="333333"/>
                          </a:solidFill>
                          <a:latin typeface="Roboto"/>
                          <a:ea typeface="Roboto"/>
                          <a:cs typeface="Roboto"/>
                          <a:sym typeface="Roboto"/>
                        </a:rPr>
                        <a:t>%</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25750">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F.E. – HN (C)</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364</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512</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333333"/>
                          </a:solidFill>
                          <a:latin typeface="Roboto"/>
                          <a:ea typeface="Roboto"/>
                          <a:cs typeface="Roboto"/>
                          <a:sym typeface="Roboto"/>
                        </a:rPr>
                        <a:t>141</a:t>
                      </a:r>
                      <a:r>
                        <a:rPr b="0" i="0" lang="en-US" sz="1200" u="none" cap="none" strike="noStrike">
                          <a:solidFill>
                            <a:srgbClr val="333333"/>
                          </a:solidFill>
                          <a:latin typeface="Roboto"/>
                          <a:ea typeface="Roboto"/>
                          <a:cs typeface="Roboto"/>
                          <a:sym typeface="Roboto"/>
                        </a:rPr>
                        <a:t>%</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graphicFrame>
        <p:nvGraphicFramePr>
          <p:cNvPr id="175" name="Google Shape;175;p20"/>
          <p:cNvGraphicFramePr/>
          <p:nvPr/>
        </p:nvGraphicFramePr>
        <p:xfrm>
          <a:off x="571500" y="4191862"/>
          <a:ext cx="3000000" cy="3000000"/>
        </p:xfrm>
        <a:graphic>
          <a:graphicData uri="http://schemas.openxmlformats.org/drawingml/2006/table">
            <a:tbl>
              <a:tblPr>
                <a:noFill/>
                <a:tableStyleId>{6207ABF4-3D34-43D4-AD24-11CFCDBEE76F}</a:tableStyleId>
              </a:tblPr>
              <a:tblGrid>
                <a:gridCol w="3311725"/>
                <a:gridCol w="2207875"/>
                <a:gridCol w="2759875"/>
                <a:gridCol w="2760025"/>
              </a:tblGrid>
              <a:tr h="525750">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HN – F.E. (CF)</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383</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397</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333333"/>
                          </a:solidFill>
                          <a:latin typeface="Roboto"/>
                          <a:ea typeface="Roboto"/>
                          <a:cs typeface="Roboto"/>
                          <a:sym typeface="Roboto"/>
                        </a:rPr>
                        <a:t>104</a:t>
                      </a:r>
                      <a:r>
                        <a:rPr b="0" i="0" lang="en-US" sz="1200" u="none" cap="none" strike="noStrike">
                          <a:solidFill>
                            <a:srgbClr val="333333"/>
                          </a:solidFill>
                          <a:latin typeface="Roboto"/>
                          <a:ea typeface="Roboto"/>
                          <a:cs typeface="Roboto"/>
                          <a:sym typeface="Roboto"/>
                        </a:rPr>
                        <a:t>%</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image.png" id="180" name="Google Shape;180;p21"/>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181" name="Google Shape;181;p21"/>
          <p:cNvGraphicFramePr/>
          <p:nvPr/>
        </p:nvGraphicFramePr>
        <p:xfrm>
          <a:off x="571500" y="2614612"/>
          <a:ext cx="3000000" cy="3000000"/>
        </p:xfrm>
        <a:graphic>
          <a:graphicData uri="http://schemas.openxmlformats.org/drawingml/2006/table">
            <a:tbl>
              <a:tblPr>
                <a:noFill/>
                <a:tableStyleId>{6207ABF4-3D34-43D4-AD24-11CFCDBEE76F}</a:tableStyleId>
              </a:tblPr>
              <a:tblGrid>
                <a:gridCol w="3311725"/>
                <a:gridCol w="2207875"/>
                <a:gridCol w="2759875"/>
                <a:gridCol w="2760025"/>
              </a:tblGrid>
              <a:tr h="52575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 </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OWN SQ KPI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ACTUAL</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525750">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HN – WCCA/CARO (CB)</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81</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23</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333333"/>
                          </a:solidFill>
                          <a:latin typeface="Roboto"/>
                          <a:ea typeface="Roboto"/>
                          <a:cs typeface="Roboto"/>
                          <a:sym typeface="Roboto"/>
                        </a:rPr>
                        <a:t>28</a:t>
                      </a:r>
                      <a:r>
                        <a:rPr b="0" i="0" lang="en-US" sz="1200" u="none" cap="none" strike="noStrike">
                          <a:solidFill>
                            <a:srgbClr val="333333"/>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182" name="Google Shape;182;p21"/>
          <p:cNvSpPr txBox="1"/>
          <p:nvPr/>
        </p:nvSpPr>
        <p:spPr>
          <a:xfrm>
            <a:off x="571500" y="47625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KPI PERFORMANCE (ELA)</a:t>
            </a:r>
            <a:endParaRPr b="1" i="0" sz="3150" u="none" cap="none" strike="noStrike">
              <a:solidFill>
                <a:srgbClr val="004B24"/>
              </a:solidFill>
              <a:latin typeface="Montserrat"/>
              <a:ea typeface="Montserrat"/>
              <a:cs typeface="Montserrat"/>
              <a:sym typeface="Montserrat"/>
            </a:endParaRPr>
          </a:p>
        </p:txBody>
      </p:sp>
      <p:sp>
        <p:nvSpPr>
          <p:cNvPr id="183" name="Google Shape;183;p21"/>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184" name="Google Shape;184;p21"/>
          <p:cNvGraphicFramePr/>
          <p:nvPr/>
        </p:nvGraphicFramePr>
        <p:xfrm>
          <a:off x="581000" y="3713812"/>
          <a:ext cx="3000000" cy="3000000"/>
        </p:xfrm>
        <a:graphic>
          <a:graphicData uri="http://schemas.openxmlformats.org/drawingml/2006/table">
            <a:tbl>
              <a:tblPr>
                <a:noFill/>
                <a:tableStyleId>{6207ABF4-3D34-43D4-AD24-11CFCDBEE76F}</a:tableStyleId>
              </a:tblPr>
              <a:tblGrid>
                <a:gridCol w="3311725"/>
                <a:gridCol w="2207875"/>
                <a:gridCol w="2759875"/>
                <a:gridCol w="2760025"/>
              </a:tblGrid>
              <a:tr h="525750">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HN – WCSA (CW)</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237</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189</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333333"/>
                          </a:solidFill>
                          <a:latin typeface="Roboto"/>
                          <a:ea typeface="Roboto"/>
                          <a:cs typeface="Roboto"/>
                          <a:sym typeface="Roboto"/>
                        </a:rPr>
                        <a:t>80</a:t>
                      </a:r>
                      <a:r>
                        <a:rPr b="0" i="0" lang="en-US" sz="1200" u="none" cap="none" strike="noStrike">
                          <a:solidFill>
                            <a:srgbClr val="333333"/>
                          </a:solidFill>
                          <a:latin typeface="Roboto"/>
                          <a:ea typeface="Roboto"/>
                          <a:cs typeface="Roboto"/>
                          <a:sym typeface="Roboto"/>
                        </a:rPr>
                        <a:t>%</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