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Inter Light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DAF5A7-8D9C-4945-B46F-F3883E270253}">
  <a:tblStyle styleId="{DFDAF5A7-8D9C-4945-B46F-F3883E27025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InterLight-bold.fntdata"/><Relationship Id="rId25" Type="http://schemas.openxmlformats.org/officeDocument/2006/relationships/font" Target="fonts/InterLight-regular.fntdata"/><Relationship Id="rId28" Type="http://schemas.openxmlformats.org/officeDocument/2006/relationships/font" Target="fonts/InterLight-boldItalic.fntdata"/><Relationship Id="rId27" Type="http://schemas.openxmlformats.org/officeDocument/2006/relationships/font" Target="fonts/Inter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755a4875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c755a487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7223985d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c7223985d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7087fd359_2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c7087fd359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7223985d0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c7223985d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7223985d0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7223985d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37f37d2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3937f37d26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7087fd359_2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c7087fd359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7223985d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7223985d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7223985d0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c7223985d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ec7e9fe3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cec7e9f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755a487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c755a487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c755a4875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c755a487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143000" y="2206972"/>
            <a:ext cx="6400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143000" y="3216622"/>
            <a:ext cx="6096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2E8F0"/>
                </a:solidFill>
                <a:latin typeface="Inter Light"/>
                <a:ea typeface="Inter Light"/>
                <a:cs typeface="Inter Light"/>
                <a:sym typeface="Inter Light"/>
              </a:rPr>
              <a:t>2026 LATIN AMERICA AGENCY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476251"/>
            <a:ext cx="11049000" cy="92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4930854" y="476251"/>
            <a:ext cx="2330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 &amp;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p27"/>
          <p:cNvGraphicFramePr/>
          <p:nvPr/>
        </p:nvGraphicFramePr>
        <p:xfrm>
          <a:off x="571498" y="15700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{DFDAF5A7-8D9C-4945-B46F-F3883E270253}</a:tableStyleId>
              </a:tblPr>
              <a:tblGrid>
                <a:gridCol w="11049000"/>
              </a:tblGrid>
              <a:tr h="45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CSD</a:t>
                      </a:r>
                      <a:endParaRPr sz="14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Q: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BCC Comment:</a:t>
                      </a:r>
                      <a:endParaRPr sz="10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pic>
        <p:nvPicPr>
          <p:cNvPr id="204" name="Google Shape;20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5750" y="0"/>
            <a:ext cx="122577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19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997175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1250" y="30118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5" y="41740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7750" y="208984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724025" y="2020341"/>
            <a:ext cx="17802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724024" y="2296566"/>
            <a:ext cx="2512997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GDP Forecast , Inflation , USA Tariff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1" name="Google Shape;10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8450" y="2089844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343775" y="2020341"/>
            <a:ext cx="1800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Cargo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343775" y="2296566"/>
            <a:ext cx="1714500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Import/Export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4" name="Google Shape;10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870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724025" y="3073747"/>
            <a:ext cx="229028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724025" y="3349972"/>
            <a:ext cx="2181225" cy="45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Performance Review (LAD/EGA/ELA)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7" name="Google Shape;10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4845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7343775" y="3073747"/>
            <a:ext cx="181022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Operations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343775" y="3349972"/>
            <a:ext cx="2216684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ECD/IMD &amp; OCD/OPD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0" name="Google Shape;11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57625" y="444356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4533900" y="4374059"/>
            <a:ext cx="115014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533900" y="4650284"/>
            <a:ext cx="1095375" cy="18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Strategy &amp; 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571500" y="47625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571500" y="1114425"/>
            <a:ext cx="11049000" cy="19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571500" y="1419225"/>
            <a:ext cx="9613500" cy="216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rPr b="1" i="0" lang="en-US" sz="1404" u="none" cap="none" strike="noStrike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This content should be focus on your country cargo flow, no matter for export/import ; stronghaul/ backhaul / regional.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71500" y="47625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2025/2026 COUNTRY CARGO FLOW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71500" y="111442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3" name="Google Shape;15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71304"/>
            <a:ext cx="11049000" cy="276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4" name="Google Shape;154;p20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{DFDAF5A7-8D9C-4945-B46F-F3883E270253}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Lift on/off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Reposition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 &amp; R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55" name="Google Shape;155;p20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ECD / IMD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p20"/>
          <p:cNvGraphicFramePr/>
          <p:nvPr/>
        </p:nvGraphicFramePr>
        <p:xfrm>
          <a:off x="571500" y="40475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{DFDAF5A7-8D9C-4945-B46F-F3883E270253}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Saving Project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90% Onboard 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within 7 Days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Personal Negligence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8" name="Google Shape;15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09987"/>
            <a:ext cx="110490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n-US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OCD / OPD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8" name="Google Shape;168;p21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{DFDAF5A7-8D9C-4945-B46F-F3883E270253}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 window 66%</a:t>
                      </a:r>
                      <a:br>
                        <a:rPr lang="en-US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Off window 50%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 window 95%</a:t>
                      </a:r>
                      <a:br>
                        <a:rPr lang="en-US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Off window 85%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coordination with ELA / Terminal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 Stay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80 %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95 %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coordination with ELA / Terminal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Productivity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 mph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 mph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 coordination with ELA / Terminal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9" name="Google Shape;169;p21"/>
          <p:cNvGraphicFramePr/>
          <p:nvPr/>
        </p:nvGraphicFramePr>
        <p:xfrm>
          <a:off x="571500" y="3986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{DFDAF5A7-8D9C-4945-B46F-F3883E270253}</a:tableStyleId>
              </a:tblPr>
              <a:tblGrid>
                <a:gridCol w="1841400"/>
                <a:gridCol w="1227550"/>
                <a:gridCol w="1227550"/>
                <a:gridCol w="6752500"/>
              </a:tblGrid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</a:t>
                      </a:r>
                      <a:r>
                        <a:rPr lang="en-US" sz="12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 KPI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Incentive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Empty Storage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n-US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 Reduction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---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0" name="Google Shape;1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