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spreadsheetml.sheet" PartName="/ppt/embeddings/Microsoft_Excel_Sheet2.xlsx"/>
  <Override ContentType="application/vnd.openxmlformats-officedocument.spreadsheetml.sheet" PartName="/ppt/embeddings/Microsoft_Excel_Sheet1.xlsx"/>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Inter Light"/>
      <p:regular r:id="rId33"/>
      <p:bold r:id="rId34"/>
      <p:italic r:id="rId35"/>
      <p:boldItalic r:id="rId36"/>
    </p:embeddedFont>
    <p:embeddedFont>
      <p:font typeface="Roboto"/>
      <p:regular r:id="rId37"/>
      <p:bold r:id="rId38"/>
      <p:italic r:id="rId39"/>
      <p:boldItalic r:id="rId40"/>
    </p:embeddedFont>
    <p:embeddedFont>
      <p:font typeface="Montserrat"/>
      <p:regular r:id="rId41"/>
      <p:bold r:id="rId42"/>
      <p:italic r:id="rId43"/>
      <p:boldItalic r:id="rId44"/>
    </p:embeddedFont>
    <p:embeddedFont>
      <p:font typeface="Inter"/>
      <p:regular r:id="rId45"/>
      <p:bold r:id="rId46"/>
      <p:italic r:id="rId47"/>
      <p:boldItalic r:id="rId48"/>
    </p:embeddedFont>
    <p:embeddedFont>
      <p:font typeface="Roboto Light"/>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3" roundtripDataSignature="AMtx7mgdjQ03ha3hUfRdm5c8l2G8xQiw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17DCA0-9367-4864-A16A-24868CC4F4C1}">
  <a:tblStyle styleId="{7717DCA0-9367-4864-A16A-24868CC4F4C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Inter-bold.fntdata"/><Relationship Id="rId45" Type="http://schemas.openxmlformats.org/officeDocument/2006/relationships/font" Target="fonts/Int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Inter-boldItalic.fntdata"/><Relationship Id="rId47" Type="http://schemas.openxmlformats.org/officeDocument/2006/relationships/font" Target="fonts/Inter-italic.fntdata"/><Relationship Id="rId49" Type="http://schemas.openxmlformats.org/officeDocument/2006/relationships/font" Target="fonts/RobotoLigh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InterLight-regular.fntdata"/><Relationship Id="rId32" Type="http://schemas.openxmlformats.org/officeDocument/2006/relationships/slide" Target="slides/slide26.xml"/><Relationship Id="rId35" Type="http://schemas.openxmlformats.org/officeDocument/2006/relationships/font" Target="fonts/InterLight-italic.fntdata"/><Relationship Id="rId34" Type="http://schemas.openxmlformats.org/officeDocument/2006/relationships/font" Target="fonts/InterLight-bold.fntdata"/><Relationship Id="rId37" Type="http://schemas.openxmlformats.org/officeDocument/2006/relationships/font" Target="fonts/Roboto-regular.fntdata"/><Relationship Id="rId36" Type="http://schemas.openxmlformats.org/officeDocument/2006/relationships/font" Target="fonts/InterLight-boldItalic.fntdata"/><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Light-italic.fntdata"/><Relationship Id="rId50" Type="http://schemas.openxmlformats.org/officeDocument/2006/relationships/font" Target="fonts/RobotoLight-bold.fntdata"/><Relationship Id="rId53" Type="http://customschemas.google.com/relationships/presentationmetadata" Target="metadata"/><Relationship Id="rId52" Type="http://schemas.openxmlformats.org/officeDocument/2006/relationships/font" Target="fonts/RobotoLight-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 name="Google Shape;8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11" name="Google Shape;311;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961f347c3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g3961f347c3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961f347c36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g3961f347c36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18" name="Google Shape;418;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44" name="Google Shape;444;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2: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471" name="Google Shape;471;p2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3: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480" name="Google Shape;480;p2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4: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515" name="Google Shape;515;p2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5: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526" name="Google Shape;526;p2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c77f9832a6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g3c77f9832a6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3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6"/>
          <p:cNvSpPr/>
          <p:nvPr>
            <p:ph idx="2" type="pic"/>
          </p:nvPr>
        </p:nvSpPr>
        <p:spPr>
          <a:xfrm>
            <a:off x="1792288" y="612775"/>
            <a:ext cx="5486400" cy="4114800"/>
          </a:xfrm>
          <a:prstGeom prst="rect">
            <a:avLst/>
          </a:prstGeom>
          <a:noFill/>
          <a:ln>
            <a:noFill/>
          </a:ln>
        </p:spPr>
      </p:sp>
      <p:sp>
        <p:nvSpPr>
          <p:cNvPr id="66" name="Google Shape;66;p3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7" name="Google Shape;67;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3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 name="Google Shape;79;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15" name="Shape 15"/>
        <p:cNvGrpSpPr/>
        <p:nvPr/>
      </p:nvGrpSpPr>
      <p:grpSpPr>
        <a:xfrm>
          <a:off x="0" y="0"/>
          <a:ext cx="0" cy="0"/>
          <a:chOff x="0" y="0"/>
          <a:chExt cx="0" cy="0"/>
        </a:xfrm>
      </p:grpSpPr>
      <p:sp>
        <p:nvSpPr>
          <p:cNvPr id="16" name="Google Shape;16;p28"/>
          <p:cNvSpPr/>
          <p:nvPr/>
        </p:nvSpPr>
        <p:spPr>
          <a:xfrm>
            <a:off x="0" y="0"/>
            <a:ext cx="12192000" cy="6858000"/>
          </a:xfrm>
          <a:prstGeom prst="rect">
            <a:avLst/>
          </a:prstGeom>
          <a:solidFill>
            <a:srgbClr val="DEEEE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8"/>
          <p:cNvSpPr/>
          <p:nvPr/>
        </p:nvSpPr>
        <p:spPr>
          <a:xfrm>
            <a:off x="0" y="0"/>
            <a:ext cx="12192000" cy="6858000"/>
          </a:xfrm>
          <a:prstGeom prst="rect">
            <a:avLst/>
          </a:prstGeom>
          <a:solidFill>
            <a:srgbClr val="FAFF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8" name="Google Shape;18;p28">
            <a:hlinkClick r:id="rId2"/>
          </p:cNvPr>
          <p:cNvPicPr preferRelativeResize="0"/>
          <p:nvPr/>
        </p:nvPicPr>
        <p:blipFill rotWithShape="1">
          <a:blip r:embed="rId3">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spTree>
      <p:nvGrpSpPr>
        <p:cNvPr id="19" name="Shape 19"/>
        <p:cNvGrpSpPr/>
        <p:nvPr/>
      </p:nvGrpSpPr>
      <p:grpSpPr>
        <a:xfrm>
          <a:off x="0" y="0"/>
          <a:ext cx="0" cy="0"/>
          <a:chOff x="0" y="0"/>
          <a:chExt cx="0" cy="0"/>
        </a:xfrm>
      </p:grpSpPr>
      <p:sp>
        <p:nvSpPr>
          <p:cNvPr id="20" name="Google Shape;20;p29"/>
          <p:cNvSpPr/>
          <p:nvPr/>
        </p:nvSpPr>
        <p:spPr>
          <a:xfrm>
            <a:off x="0" y="0"/>
            <a:ext cx="12192000" cy="6858000"/>
          </a:xfrm>
          <a:prstGeom prst="rect">
            <a:avLst/>
          </a:prstGeom>
          <a:solidFill>
            <a:srgbClr val="DEEEE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9"/>
          <p:cNvSpPr/>
          <p:nvPr/>
        </p:nvSpPr>
        <p:spPr>
          <a:xfrm>
            <a:off x="0" y="0"/>
            <a:ext cx="12192000" cy="6858000"/>
          </a:xfrm>
          <a:prstGeom prst="rect">
            <a:avLst/>
          </a:prstGeom>
          <a:solidFill>
            <a:srgbClr val="FAFF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22" name="Google Shape;22;p29">
            <a:hlinkClick r:id="rId2"/>
          </p:cNvPr>
          <p:cNvPicPr preferRelativeResize="0"/>
          <p:nvPr/>
        </p:nvPicPr>
        <p:blipFill rotWithShape="1">
          <a:blip r:embed="rId3">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2" name="Google Shape;3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3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9" name="Google Shape;59;p3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0" name="Google Shape;60;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85.png"/><Relationship Id="rId5"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9.png"/><Relationship Id="rId4" Type="http://schemas.openxmlformats.org/officeDocument/2006/relationships/image" Target="../media/image46.png"/><Relationship Id="rId9" Type="http://schemas.openxmlformats.org/officeDocument/2006/relationships/image" Target="../media/image61.gif"/><Relationship Id="rId5" Type="http://schemas.openxmlformats.org/officeDocument/2006/relationships/image" Target="../media/image47.png"/><Relationship Id="rId6" Type="http://schemas.openxmlformats.org/officeDocument/2006/relationships/image" Target="../media/image52.png"/><Relationship Id="rId7" Type="http://schemas.openxmlformats.org/officeDocument/2006/relationships/image" Target="../media/image50.gif"/><Relationship Id="rId8" Type="http://schemas.openxmlformats.org/officeDocument/2006/relationships/image" Target="../media/image5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7.png"/><Relationship Id="rId4" Type="http://schemas.openxmlformats.org/officeDocument/2006/relationships/image" Target="../media/image6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62.png"/><Relationship Id="rId6" Type="http://schemas.openxmlformats.org/officeDocument/2006/relationships/image" Target="../media/image6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2.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76.gif"/></Relationships>
</file>

<file path=ppt/slides/_rels/slide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7.png"/><Relationship Id="rId12" Type="http://schemas.openxmlformats.org/officeDocument/2006/relationships/image" Target="../media/image92.gif"/><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84.png"/><Relationship Id="rId9" Type="http://schemas.openxmlformats.org/officeDocument/2006/relationships/image" Target="../media/image80.gif"/><Relationship Id="rId5" Type="http://schemas.openxmlformats.org/officeDocument/2006/relationships/image" Target="../media/image83.gif"/><Relationship Id="rId6" Type="http://schemas.openxmlformats.org/officeDocument/2006/relationships/image" Target="../media/image88.gif"/><Relationship Id="rId7" Type="http://schemas.openxmlformats.org/officeDocument/2006/relationships/image" Target="../media/image87.gif"/><Relationship Id="rId8" Type="http://schemas.openxmlformats.org/officeDocument/2006/relationships/image" Target="../media/image8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0.png"/><Relationship Id="rId4" Type="http://schemas.openxmlformats.org/officeDocument/2006/relationships/image" Target="../media/image2.png"/><Relationship Id="rId5"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79.jpg"/></Relationships>
</file>

<file path=ppt/slides/_rels/slide24.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package" Target="../embeddings/Microsoft_Excel_Sheet2.xlsx"/><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vmlDrawing" Target="../drawings/vmlDrawing1.vml"/><Relationship Id="rId4" Type="http://schemas.openxmlformats.org/officeDocument/2006/relationships/image" Target="../media/image43.png"/><Relationship Id="rId9" Type="http://schemas.openxmlformats.org/officeDocument/2006/relationships/package" Target="../embeddings/Microsoft_Excel_Sheet2.xlsx"/><Relationship Id="rId5" Type="http://schemas.openxmlformats.org/officeDocument/2006/relationships/image" Target="../media/image11.png"/><Relationship Id="rId6" Type="http://schemas.openxmlformats.org/officeDocument/2006/relationships/package" Target="../embeddings/Microsoft_Excel_Sheet1.xlsx"/><Relationship Id="rId7" Type="http://schemas.openxmlformats.org/officeDocument/2006/relationships/package" Target="../embeddings/Microsoft_Excel_Sheet1.xlsx"/><Relationship Id="rId8"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59.png"/><Relationship Id="rId5"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91.png"/><Relationship Id="rId5"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53.gif"/><Relationship Id="rId9" Type="http://schemas.openxmlformats.org/officeDocument/2006/relationships/image" Target="../media/image17.gif"/><Relationship Id="rId5" Type="http://schemas.openxmlformats.org/officeDocument/2006/relationships/image" Target="../media/image33.gif"/><Relationship Id="rId6" Type="http://schemas.openxmlformats.org/officeDocument/2006/relationships/image" Target="../media/image14.gif"/><Relationship Id="rId7" Type="http://schemas.openxmlformats.org/officeDocument/2006/relationships/image" Target="../media/image45.gif"/><Relationship Id="rId8" Type="http://schemas.openxmlformats.org/officeDocument/2006/relationships/image" Target="../media/image1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35.png"/><Relationship Id="rId5" Type="http://schemas.openxmlformats.org/officeDocument/2006/relationships/image" Target="../media/image16.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40.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6.png"/><Relationship Id="rId5" Type="http://schemas.openxmlformats.org/officeDocument/2006/relationships/image" Target="../media/image39.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63.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30.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29.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8.jpg"/><Relationship Id="rId5"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600">
            <a:alpha val="76078"/>
          </a:srgbClr>
        </a:solidFill>
      </p:bgPr>
    </p:bg>
    <p:spTree>
      <p:nvGrpSpPr>
        <p:cNvPr id="85" name="Shape 85"/>
        <p:cNvGrpSpPr/>
        <p:nvPr/>
      </p:nvGrpSpPr>
      <p:grpSpPr>
        <a:xfrm>
          <a:off x="0" y="0"/>
          <a:ext cx="0" cy="0"/>
          <a:chOff x="0" y="0"/>
          <a:chExt cx="0" cy="0"/>
        </a:xfrm>
      </p:grpSpPr>
      <p:pic>
        <p:nvPicPr>
          <p:cNvPr id="86" name="Google Shape;86;p1"/>
          <p:cNvPicPr preferRelativeResize="0"/>
          <p:nvPr/>
        </p:nvPicPr>
        <p:blipFill rotWithShape="1">
          <a:blip r:embed="rId3">
            <a:alphaModFix/>
          </a:blip>
          <a:srcRect b="0" l="0" r="0" t="0"/>
          <a:stretch/>
        </p:blipFill>
        <p:spPr>
          <a:xfrm>
            <a:off x="0" y="0"/>
            <a:ext cx="12192000" cy="7321375"/>
          </a:xfrm>
          <a:prstGeom prst="rect">
            <a:avLst/>
          </a:prstGeom>
          <a:noFill/>
          <a:ln>
            <a:noFill/>
          </a:ln>
        </p:spPr>
      </p:pic>
      <p:pic>
        <p:nvPicPr>
          <p:cNvPr descr="image.png" id="87" name="Google Shape;87;p1"/>
          <p:cNvPicPr preferRelativeResize="0"/>
          <p:nvPr/>
        </p:nvPicPr>
        <p:blipFill rotWithShape="1">
          <a:blip r:embed="rId4">
            <a:alphaModFix/>
          </a:blip>
          <a:srcRect b="0" l="0" r="0" t="0"/>
          <a:stretch/>
        </p:blipFill>
        <p:spPr>
          <a:xfrm>
            <a:off x="-63500" y="0"/>
            <a:ext cx="12319000" cy="7321375"/>
          </a:xfrm>
          <a:prstGeom prst="rect">
            <a:avLst/>
          </a:prstGeom>
          <a:noFill/>
          <a:ln>
            <a:noFill/>
          </a:ln>
        </p:spPr>
      </p:pic>
      <p:sp>
        <p:nvSpPr>
          <p:cNvPr id="88" name="Google Shape;88;p1"/>
          <p:cNvSpPr txBox="1"/>
          <p:nvPr/>
        </p:nvSpPr>
        <p:spPr>
          <a:xfrm>
            <a:off x="914400" y="1932886"/>
            <a:ext cx="6400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lang="en-US" sz="4800">
                <a:solidFill>
                  <a:srgbClr val="FFFFFF"/>
                </a:solidFill>
                <a:latin typeface="Montserrat"/>
                <a:ea typeface="Montserrat"/>
                <a:cs typeface="Montserrat"/>
                <a:sym typeface="Montserrat"/>
              </a:rPr>
              <a:t>BUSINESS</a:t>
            </a:r>
            <a:r>
              <a:rPr b="1" i="0" lang="en-US" sz="4800" u="none" cap="none" strike="noStrike">
                <a:solidFill>
                  <a:srgbClr val="FFFFFF"/>
                </a:solidFill>
                <a:latin typeface="Montserrat"/>
                <a:ea typeface="Montserrat"/>
                <a:cs typeface="Montserrat"/>
                <a:sym typeface="Montserrat"/>
              </a:rPr>
              <a:t> REPORT</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990600" y="2514286"/>
            <a:ext cx="6096000" cy="323100"/>
          </a:xfrm>
          <a:prstGeom prst="rect">
            <a:avLst/>
          </a:prstGeom>
          <a:noFill/>
          <a:ln>
            <a:noFill/>
          </a:ln>
        </p:spPr>
        <p:txBody>
          <a:bodyPr anchorCtr="0" anchor="t" bIns="0" lIns="0" spcFirstLastPara="1" rIns="0" wrap="square" tIns="0">
            <a:spAutoFit/>
          </a:bodyPr>
          <a:lstStyle/>
          <a:p>
            <a:pPr indent="0" lvl="0" marL="0" marR="0" rtl="0" algn="l">
              <a:lnSpc>
                <a:spcPct val="159952"/>
              </a:lnSpc>
              <a:spcBef>
                <a:spcPts val="0"/>
              </a:spcBef>
              <a:spcAft>
                <a:spcPts val="0"/>
              </a:spcAft>
              <a:buClr>
                <a:srgbClr val="000000"/>
              </a:buClr>
              <a:buSzPts val="2100"/>
              <a:buFont typeface="Arial"/>
              <a:buNone/>
            </a:pPr>
            <a:r>
              <a:rPr b="0" i="0" lang="en-US" sz="2100" u="none" cap="none" strike="noStrike">
                <a:solidFill>
                  <a:srgbClr val="E2E8F0"/>
                </a:solidFill>
                <a:latin typeface="Inter Light"/>
                <a:ea typeface="Inter Light"/>
                <a:cs typeface="Inter Light"/>
                <a:sym typeface="Inter Light"/>
              </a:rPr>
              <a:t>2026 LATIN AMERICA AGENCY MEETING</a:t>
            </a:r>
            <a:endParaRPr b="0" i="0" sz="1400" u="none" cap="none" strike="noStrike">
              <a:solidFill>
                <a:srgbClr val="000000"/>
              </a:solidFill>
              <a:latin typeface="Arial"/>
              <a:ea typeface="Arial"/>
              <a:cs typeface="Arial"/>
              <a:sym typeface="Arial"/>
            </a:endParaRPr>
          </a:p>
        </p:txBody>
      </p:sp>
      <p:sp>
        <p:nvSpPr>
          <p:cNvPr id="90" name="Google Shape;90;p1"/>
          <p:cNvSpPr txBox="1"/>
          <p:nvPr/>
        </p:nvSpPr>
        <p:spPr>
          <a:xfrm>
            <a:off x="1103722" y="5673950"/>
            <a:ext cx="6838950"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2000" u="none" cap="none" strike="noStrike">
                <a:solidFill>
                  <a:srgbClr val="FFFFFF"/>
                </a:solidFill>
                <a:latin typeface="Montserrat"/>
                <a:ea typeface="Montserrat"/>
                <a:cs typeface="Montserrat"/>
                <a:sym typeface="Montserrat"/>
              </a:rPr>
              <a:t>SERVICIOS NAVIEROS Y PORTUARIOS, 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1" i="0" lang="en-US" sz="2000" u="none" cap="none" strike="noStrike">
                <a:solidFill>
                  <a:srgbClr val="FFFFFF"/>
                </a:solidFill>
                <a:latin typeface="Montserrat"/>
                <a:ea typeface="Montserrat"/>
                <a:cs typeface="Montserrat"/>
                <a:sym typeface="Montserrat"/>
              </a:rPr>
              <a:t>GUATEMALA </a:t>
            </a:r>
            <a:endParaRPr b="0" i="0" sz="20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image.png" id="291" name="Google Shape;291;p10"/>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292" name="Google Shape;292;p10"/>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KPI PERFORMANCE (LAD)</a:t>
            </a:r>
            <a:endParaRPr b="1" i="0" sz="3150" u="none" cap="none" strike="noStrike">
              <a:solidFill>
                <a:srgbClr val="004B24"/>
              </a:solidFill>
              <a:latin typeface="Montserrat"/>
              <a:ea typeface="Montserrat"/>
              <a:cs typeface="Montserrat"/>
              <a:sym typeface="Montserrat"/>
            </a:endParaRPr>
          </a:p>
        </p:txBody>
      </p:sp>
      <p:sp>
        <p:nvSpPr>
          <p:cNvPr id="293" name="Google Shape;293;p10"/>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294" name="Google Shape;294;p10"/>
          <p:cNvGraphicFramePr/>
          <p:nvPr/>
        </p:nvGraphicFramePr>
        <p:xfrm>
          <a:off x="595300" y="1201177"/>
          <a:ext cx="3000000" cy="3000000"/>
        </p:xfrm>
        <a:graphic>
          <a:graphicData uri="http://schemas.openxmlformats.org/drawingml/2006/table">
            <a:tbl>
              <a:tblPr>
                <a:noFill/>
                <a:tableStyleId>{7717DCA0-9367-4864-A16A-24868CC4F4C1}</a:tableStyleId>
              </a:tblPr>
              <a:tblGrid>
                <a:gridCol w="3311725"/>
                <a:gridCol w="2207875"/>
                <a:gridCol w="2759875"/>
                <a:gridCol w="2760025"/>
              </a:tblGrid>
              <a:tr h="525750">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Trade</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OWN SQ KPI (Year)</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ACTUAL</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25750">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33333"/>
                          </a:solidFill>
                          <a:latin typeface="Roboto"/>
                          <a:ea typeface="Roboto"/>
                          <a:cs typeface="Roboto"/>
                          <a:sym typeface="Roboto"/>
                        </a:rPr>
                        <a:t>F.E. – GT+BZ (Q)</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8,142</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7,361</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333333"/>
                          </a:solidFill>
                          <a:latin typeface="Roboto"/>
                          <a:ea typeface="Roboto"/>
                          <a:cs typeface="Roboto"/>
                          <a:sym typeface="Roboto"/>
                        </a:rPr>
                        <a:t>90</a:t>
                      </a:r>
                      <a:r>
                        <a:rPr b="0" i="0" lang="en-US" sz="1200" u="none" cap="none" strike="noStrike">
                          <a:solidFill>
                            <a:srgbClr val="333333"/>
                          </a:solidFill>
                          <a:latin typeface="Roboto"/>
                          <a:ea typeface="Roboto"/>
                          <a:cs typeface="Roboto"/>
                          <a:sym typeface="Roboto"/>
                        </a:rPr>
                        <a:t>%</a:t>
                      </a:r>
                      <a:endParaRPr b="0" i="0" sz="1200" u="none" cap="none" strike="noStrike">
                        <a:solidFill>
                          <a:srgbClr val="333333"/>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90525">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33333"/>
                          </a:solidFill>
                          <a:latin typeface="Roboto"/>
                          <a:ea typeface="Roboto"/>
                          <a:cs typeface="Roboto"/>
                          <a:sym typeface="Roboto"/>
                        </a:rPr>
                        <a:t>GT+BZ – GT (CF)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2,485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2,207</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333333"/>
                          </a:solidFill>
                          <a:latin typeface="Roboto"/>
                          <a:ea typeface="Roboto"/>
                          <a:cs typeface="Roboto"/>
                          <a:sym typeface="Roboto"/>
                        </a:rPr>
                        <a:t>89</a:t>
                      </a:r>
                      <a:r>
                        <a:rPr b="0" i="0" lang="en-US" sz="1200" u="none" cap="none" strike="noStrike">
                          <a:solidFill>
                            <a:srgbClr val="333333"/>
                          </a:solidFill>
                          <a:latin typeface="Roboto"/>
                          <a:ea typeface="Roboto"/>
                          <a:cs typeface="Roboto"/>
                          <a:sym typeface="Roboto"/>
                        </a:rPr>
                        <a:t>%</a:t>
                      </a:r>
                      <a:endParaRPr b="0" i="0" sz="1200" u="none" cap="none" strike="noStrike">
                        <a:solidFill>
                          <a:srgbClr val="333333"/>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pic>
        <p:nvPicPr>
          <p:cNvPr id="295" name="Google Shape;295;p10"/>
          <p:cNvPicPr preferRelativeResize="0"/>
          <p:nvPr/>
        </p:nvPicPr>
        <p:blipFill rotWithShape="1">
          <a:blip r:embed="rId4">
            <a:alphaModFix/>
          </a:blip>
          <a:srcRect b="0" l="0" r="0" t="0"/>
          <a:stretch/>
        </p:blipFill>
        <p:spPr>
          <a:xfrm>
            <a:off x="866775" y="3428815"/>
            <a:ext cx="4657725" cy="2838450"/>
          </a:xfrm>
          <a:prstGeom prst="rect">
            <a:avLst/>
          </a:prstGeom>
          <a:noFill/>
          <a:ln>
            <a:noFill/>
          </a:ln>
        </p:spPr>
      </p:pic>
      <p:pic>
        <p:nvPicPr>
          <p:cNvPr id="296" name="Google Shape;296;p10"/>
          <p:cNvPicPr preferRelativeResize="0"/>
          <p:nvPr/>
        </p:nvPicPr>
        <p:blipFill rotWithShape="1">
          <a:blip r:embed="rId5">
            <a:alphaModFix/>
          </a:blip>
          <a:srcRect b="0" l="0" r="0" t="0"/>
          <a:stretch/>
        </p:blipFill>
        <p:spPr>
          <a:xfrm>
            <a:off x="6372225" y="3470602"/>
            <a:ext cx="4658400" cy="2814054"/>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500"/>
                                        <p:tgtEl>
                                          <p:spTgt spid="2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image.png" id="301" name="Google Shape;301;p11"/>
          <p:cNvPicPr preferRelativeResize="0"/>
          <p:nvPr/>
        </p:nvPicPr>
        <p:blipFill rotWithShape="1">
          <a:blip r:embed="rId3">
            <a:alphaModFix/>
          </a:blip>
          <a:srcRect b="0" l="0" r="0" t="0"/>
          <a:stretch/>
        </p:blipFill>
        <p:spPr>
          <a:xfrm>
            <a:off x="0" y="0"/>
            <a:ext cx="12192000" cy="6858000"/>
          </a:xfrm>
          <a:prstGeom prst="rect">
            <a:avLst/>
          </a:prstGeom>
          <a:noFill/>
          <a:ln>
            <a:noFill/>
          </a:ln>
        </p:spPr>
      </p:pic>
      <p:graphicFrame>
        <p:nvGraphicFramePr>
          <p:cNvPr id="302" name="Google Shape;302;p11"/>
          <p:cNvGraphicFramePr/>
          <p:nvPr/>
        </p:nvGraphicFramePr>
        <p:xfrm>
          <a:off x="571500" y="1257843"/>
          <a:ext cx="3000000" cy="3000000"/>
        </p:xfrm>
        <a:graphic>
          <a:graphicData uri="http://schemas.openxmlformats.org/drawingml/2006/table">
            <a:tbl>
              <a:tblPr>
                <a:noFill/>
                <a:tableStyleId>{7717DCA0-9367-4864-A16A-24868CC4F4C1}</a:tableStyleId>
              </a:tblPr>
              <a:tblGrid>
                <a:gridCol w="3311725"/>
                <a:gridCol w="2207875"/>
                <a:gridCol w="2759875"/>
                <a:gridCol w="2760025"/>
              </a:tblGrid>
              <a:tr h="525750">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Trade </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OWN SQ KPI (Year)</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ACTUAL</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25750">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33333"/>
                          </a:solidFill>
                          <a:latin typeface="Roboto"/>
                          <a:ea typeface="Roboto"/>
                          <a:cs typeface="Roboto"/>
                          <a:sym typeface="Roboto"/>
                        </a:rPr>
                        <a:t>GT+BZ – WCCA/CARO (CB)</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673</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954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333333"/>
                          </a:solidFill>
                          <a:latin typeface="Roboto"/>
                          <a:ea typeface="Roboto"/>
                          <a:cs typeface="Roboto"/>
                          <a:sym typeface="Roboto"/>
                        </a:rPr>
                        <a:t>141</a:t>
                      </a:r>
                      <a:r>
                        <a:rPr b="0" i="0" lang="en-US" sz="1200" u="none" cap="none" strike="noStrike">
                          <a:solidFill>
                            <a:srgbClr val="333333"/>
                          </a:solidFill>
                          <a:latin typeface="Roboto"/>
                          <a:ea typeface="Roboto"/>
                          <a:cs typeface="Roboto"/>
                          <a:sym typeface="Roboto"/>
                        </a:rPr>
                        <a:t>%</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303" name="Google Shape;303;p11"/>
          <p:cNvSpPr txBox="1"/>
          <p:nvPr/>
        </p:nvSpPr>
        <p:spPr>
          <a:xfrm>
            <a:off x="728484" y="380457"/>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KPI PERFORMANCE (ELA)</a:t>
            </a:r>
            <a:endParaRPr b="1" i="0" sz="3150" u="none" cap="none" strike="noStrike">
              <a:solidFill>
                <a:srgbClr val="004B24"/>
              </a:solidFill>
              <a:latin typeface="Montserrat"/>
              <a:ea typeface="Montserrat"/>
              <a:cs typeface="Montserrat"/>
              <a:sym typeface="Montserrat"/>
            </a:endParaRPr>
          </a:p>
        </p:txBody>
      </p:sp>
      <p:sp>
        <p:nvSpPr>
          <p:cNvPr id="304" name="Google Shape;304;p11"/>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05" name="Google Shape;305;p11"/>
          <p:cNvGraphicFramePr/>
          <p:nvPr/>
        </p:nvGraphicFramePr>
        <p:xfrm>
          <a:off x="571500" y="2471811"/>
          <a:ext cx="3000000" cy="3000000"/>
        </p:xfrm>
        <a:graphic>
          <a:graphicData uri="http://schemas.openxmlformats.org/drawingml/2006/table">
            <a:tbl>
              <a:tblPr>
                <a:noFill/>
                <a:tableStyleId>{7717DCA0-9367-4864-A16A-24868CC4F4C1}</a:tableStyleId>
              </a:tblPr>
              <a:tblGrid>
                <a:gridCol w="3311725"/>
                <a:gridCol w="2207875"/>
                <a:gridCol w="2759875"/>
                <a:gridCol w="2760025"/>
              </a:tblGrid>
              <a:tr h="525750">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33333"/>
                          </a:solidFill>
                          <a:latin typeface="Roboto"/>
                          <a:ea typeface="Roboto"/>
                          <a:cs typeface="Roboto"/>
                          <a:sym typeface="Roboto"/>
                        </a:rPr>
                        <a:t>GT+BZ – WCSA (CW)</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2,967</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1,810</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333333"/>
                          </a:solidFill>
                          <a:latin typeface="Roboto"/>
                          <a:ea typeface="Roboto"/>
                          <a:cs typeface="Roboto"/>
                          <a:sym typeface="Roboto"/>
                        </a:rPr>
                        <a:t>61</a:t>
                      </a:r>
                      <a:r>
                        <a:rPr b="0" i="0" lang="en-US" sz="1200" u="none" cap="none" strike="noStrike">
                          <a:solidFill>
                            <a:srgbClr val="333333"/>
                          </a:solidFill>
                          <a:latin typeface="Roboto"/>
                          <a:ea typeface="Roboto"/>
                          <a:cs typeface="Roboto"/>
                          <a:sym typeface="Roboto"/>
                        </a:rPr>
                        <a:t>%</a:t>
                      </a:r>
                      <a:endParaRPr b="0" i="0" sz="1200" u="none" cap="none" strike="noStrike">
                        <a:solidFill>
                          <a:srgbClr val="333333"/>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306" name="Google Shape;306;p11"/>
          <p:cNvPicPr preferRelativeResize="0"/>
          <p:nvPr/>
        </p:nvPicPr>
        <p:blipFill rotWithShape="1">
          <a:blip r:embed="rId4">
            <a:alphaModFix/>
          </a:blip>
          <a:srcRect b="0" l="0" r="0" t="0"/>
          <a:stretch/>
        </p:blipFill>
        <p:spPr>
          <a:xfrm>
            <a:off x="728484" y="3333365"/>
            <a:ext cx="4658400" cy="2817809"/>
          </a:xfrm>
          <a:prstGeom prst="rect">
            <a:avLst/>
          </a:prstGeom>
          <a:noFill/>
          <a:ln>
            <a:noFill/>
          </a:ln>
        </p:spPr>
      </p:pic>
      <p:pic>
        <p:nvPicPr>
          <p:cNvPr id="307" name="Google Shape;307;p11"/>
          <p:cNvPicPr preferRelativeResize="0"/>
          <p:nvPr/>
        </p:nvPicPr>
        <p:blipFill rotWithShape="1">
          <a:blip r:embed="rId5">
            <a:alphaModFix/>
          </a:blip>
          <a:srcRect b="0" l="0" r="0" t="0"/>
          <a:stretch/>
        </p:blipFill>
        <p:spPr>
          <a:xfrm>
            <a:off x="6529209" y="3333593"/>
            <a:ext cx="4658400" cy="279504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image.png" id="313" name="Google Shape;313;p12"/>
          <p:cNvPicPr preferRelativeResize="0"/>
          <p:nvPr/>
        </p:nvPicPr>
        <p:blipFill rotWithShape="1">
          <a:blip r:embed="rId3">
            <a:alphaModFix/>
          </a:blip>
          <a:srcRect b="0" l="0" r="0" t="0"/>
          <a:stretch/>
        </p:blipFill>
        <p:spPr>
          <a:xfrm>
            <a:off x="0" y="0"/>
            <a:ext cx="12192000" cy="6858000"/>
          </a:xfrm>
          <a:prstGeom prst="rect">
            <a:avLst/>
          </a:prstGeom>
          <a:noFill/>
          <a:ln>
            <a:noFill/>
          </a:ln>
          <a:effectLst>
            <a:outerShdw blurRad="57150" rotWithShape="0" algn="bl" dir="5400000" dist="19050">
              <a:srgbClr val="000000">
                <a:alpha val="64000"/>
              </a:srgbClr>
            </a:outerShdw>
          </a:effectLst>
        </p:spPr>
      </p:pic>
      <p:sp>
        <p:nvSpPr>
          <p:cNvPr id="314" name="Google Shape;314;p12"/>
          <p:cNvSpPr/>
          <p:nvPr/>
        </p:nvSpPr>
        <p:spPr>
          <a:xfrm>
            <a:off x="885818" y="1824177"/>
            <a:ext cx="3380400" cy="4848000"/>
          </a:xfrm>
          <a:prstGeom prst="roundRect">
            <a:avLst>
              <a:gd fmla="val 2705" name="adj"/>
            </a:avLst>
          </a:prstGeom>
          <a:solidFill>
            <a:srgbClr val="FAFFFA"/>
          </a:solidFill>
          <a:ln cap="flat" cmpd="sng" w="28575">
            <a:solidFill>
              <a:srgbClr val="0066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2"/>
          <p:cNvSpPr/>
          <p:nvPr/>
        </p:nvSpPr>
        <p:spPr>
          <a:xfrm>
            <a:off x="905868" y="1808361"/>
            <a:ext cx="3380283" cy="76200"/>
          </a:xfrm>
          <a:prstGeom prst="roundRect">
            <a:avLst>
              <a:gd fmla="val 177683"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316" name="Google Shape;316;p12"/>
          <p:cNvPicPr preferRelativeResize="0"/>
          <p:nvPr/>
        </p:nvPicPr>
        <p:blipFill rotWithShape="1">
          <a:blip r:embed="rId4">
            <a:alphaModFix/>
          </a:blip>
          <a:srcRect b="0" l="0" r="0" t="0"/>
          <a:stretch/>
        </p:blipFill>
        <p:spPr>
          <a:xfrm>
            <a:off x="2237918" y="1153223"/>
            <a:ext cx="663046" cy="663046"/>
          </a:xfrm>
          <a:prstGeom prst="rect">
            <a:avLst/>
          </a:prstGeom>
          <a:noFill/>
          <a:ln>
            <a:noFill/>
          </a:ln>
        </p:spPr>
      </p:pic>
      <p:sp>
        <p:nvSpPr>
          <p:cNvPr id="317" name="Google Shape;317;p12"/>
          <p:cNvSpPr/>
          <p:nvPr/>
        </p:nvSpPr>
        <p:spPr>
          <a:xfrm>
            <a:off x="1021669" y="1990998"/>
            <a:ext cx="3041400" cy="172800"/>
          </a:xfrm>
          <a:prstGeom prst="rect">
            <a:avLst/>
          </a:prstGeom>
          <a:noFill/>
          <a:ln>
            <a:noFill/>
          </a:ln>
        </p:spPr>
        <p:txBody>
          <a:bodyPr anchorCtr="0" anchor="t" bIns="0" lIns="0" spcFirstLastPara="1" rIns="0" wrap="square" tIns="0">
            <a:noAutofit/>
          </a:bodyPr>
          <a:lstStyle/>
          <a:p>
            <a:pPr indent="0" lvl="0" marL="0" marR="0" rtl="0" algn="l">
              <a:lnSpc>
                <a:spcPct val="95214"/>
              </a:lnSpc>
              <a:spcBef>
                <a:spcPts val="0"/>
              </a:spcBef>
              <a:spcAft>
                <a:spcPts val="0"/>
              </a:spcAft>
              <a:buClr>
                <a:srgbClr val="000000"/>
              </a:buClr>
              <a:buSzPts val="1400"/>
              <a:buFont typeface="Arial"/>
              <a:buNone/>
            </a:pPr>
            <a:r>
              <a:rPr b="1" i="0" lang="en-US" sz="1400" u="sng" cap="none" strike="noStrike">
                <a:solidFill>
                  <a:srgbClr val="405449"/>
                </a:solidFill>
                <a:latin typeface="Inter"/>
                <a:ea typeface="Inter"/>
                <a:cs typeface="Inter"/>
                <a:sym typeface="Inter"/>
              </a:rPr>
              <a:t>Q Trade</a:t>
            </a:r>
            <a:endParaRPr b="1" i="0" sz="1400" u="sng" cap="none" strike="noStrike">
              <a:solidFill>
                <a:srgbClr val="000000"/>
              </a:solidFill>
              <a:latin typeface="Inter"/>
              <a:ea typeface="Inter"/>
              <a:cs typeface="Inter"/>
              <a:sym typeface="Inter"/>
            </a:endParaRPr>
          </a:p>
        </p:txBody>
      </p:sp>
      <p:sp>
        <p:nvSpPr>
          <p:cNvPr id="318" name="Google Shape;318;p12"/>
          <p:cNvSpPr/>
          <p:nvPr/>
        </p:nvSpPr>
        <p:spPr>
          <a:xfrm>
            <a:off x="994313" y="2314013"/>
            <a:ext cx="3203400" cy="2186400"/>
          </a:xfrm>
          <a:prstGeom prst="rect">
            <a:avLst/>
          </a:prstGeom>
          <a:noFill/>
          <a:ln>
            <a:noFill/>
          </a:ln>
        </p:spPr>
        <p:txBody>
          <a:bodyPr anchorCtr="0" anchor="t" bIns="0" lIns="0" spcFirstLastPara="1" rIns="0" wrap="square" tIns="0">
            <a:noAutofit/>
          </a:bodyPr>
          <a:lstStyle/>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Move Count Limitation at APMT Puerto  Quetzal Terminal to EMC.  </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Reduced participation in BID / Tender  accounts.</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Extended transit time from CNXGA / </a:t>
            </a:r>
            <a:endParaRPr b="1" sz="1250">
              <a:solidFill>
                <a:srgbClr val="405449"/>
              </a:solidFill>
              <a:latin typeface="Inter"/>
              <a:ea typeface="Inter"/>
              <a:cs typeface="Inter"/>
              <a:sym typeface="Inter"/>
            </a:endParaRPr>
          </a:p>
          <a:p>
            <a:pPr indent="0" lvl="0" marL="0" marR="0" rtl="0" algn="l">
              <a:lnSpc>
                <a:spcPct val="100000"/>
              </a:lnSpc>
              <a:spcBef>
                <a:spcPts val="0"/>
              </a:spcBef>
              <a:spcAft>
                <a:spcPts val="0"/>
              </a:spcAft>
              <a:buNone/>
            </a:pPr>
            <a:r>
              <a:rPr b="1" lang="en-US" sz="1250">
                <a:solidFill>
                  <a:srgbClr val="405449"/>
                </a:solidFill>
                <a:latin typeface="Inter"/>
                <a:ea typeface="Inter"/>
                <a:cs typeface="Inter"/>
                <a:sym typeface="Inter"/>
              </a:rPr>
              <a:t>    CNQND / JP and IN ports.</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Weight restriction.</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Frequent roll overs despite booking confirmed.</a:t>
            </a:r>
            <a:endParaRPr b="0" i="0" sz="125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405449"/>
              </a:solidFill>
              <a:latin typeface="Inter"/>
              <a:ea typeface="Inter"/>
              <a:cs typeface="Inter"/>
              <a:sym typeface="Inter"/>
            </a:endParaRPr>
          </a:p>
          <a:p>
            <a:pPr indent="0" lvl="0" marL="0" rtl="0" algn="l">
              <a:lnSpc>
                <a:spcPct val="95214"/>
              </a:lnSpc>
              <a:spcBef>
                <a:spcPts val="0"/>
              </a:spcBef>
              <a:spcAft>
                <a:spcPts val="0"/>
              </a:spcAft>
              <a:buClr>
                <a:srgbClr val="000000"/>
              </a:buClr>
              <a:buSzPts val="1400"/>
              <a:buFont typeface="Arial"/>
              <a:buNone/>
            </a:pPr>
            <a:r>
              <a:t/>
            </a:r>
            <a:endParaRPr b="1">
              <a:latin typeface="Inter"/>
              <a:ea typeface="Inter"/>
              <a:cs typeface="Inter"/>
              <a:sym typeface="Inter"/>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405449"/>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Inter"/>
              <a:ea typeface="Inter"/>
              <a:cs typeface="Inter"/>
              <a:sym typeface="Inter"/>
            </a:endParaRPr>
          </a:p>
          <a:p>
            <a:pPr indent="-95250" lvl="0" marL="171450" marR="0" rtl="0" algn="l">
              <a:lnSpc>
                <a:spcPct val="111083"/>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p:txBody>
      </p:sp>
      <p:sp>
        <p:nvSpPr>
          <p:cNvPr id="319" name="Google Shape;319;p12"/>
          <p:cNvSpPr/>
          <p:nvPr/>
        </p:nvSpPr>
        <p:spPr>
          <a:xfrm>
            <a:off x="4503813" y="1855985"/>
            <a:ext cx="3380283" cy="4816277"/>
          </a:xfrm>
          <a:prstGeom prst="roundRect">
            <a:avLst>
              <a:gd fmla="val 2705" name="adj"/>
            </a:avLst>
          </a:prstGeom>
          <a:solidFill>
            <a:srgbClr val="FAFFFA"/>
          </a:solidFill>
          <a:ln cap="flat" cmpd="sng" w="28575">
            <a:solidFill>
              <a:srgbClr val="0066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endParaRPr>
          </a:p>
        </p:txBody>
      </p:sp>
      <p:sp>
        <p:nvSpPr>
          <p:cNvPr id="320" name="Google Shape;320;p12"/>
          <p:cNvSpPr/>
          <p:nvPr/>
        </p:nvSpPr>
        <p:spPr>
          <a:xfrm>
            <a:off x="4530355" y="1824178"/>
            <a:ext cx="3380283" cy="76200"/>
          </a:xfrm>
          <a:prstGeom prst="roundRect">
            <a:avLst>
              <a:gd fmla="val 177683"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321" name="Google Shape;321;p12"/>
          <p:cNvPicPr preferRelativeResize="0"/>
          <p:nvPr/>
        </p:nvPicPr>
        <p:blipFill rotWithShape="1">
          <a:blip r:embed="rId5">
            <a:alphaModFix/>
          </a:blip>
          <a:srcRect b="0" l="0" r="0" t="0"/>
          <a:stretch/>
        </p:blipFill>
        <p:spPr>
          <a:xfrm>
            <a:off x="5989851" y="1137063"/>
            <a:ext cx="666636" cy="666636"/>
          </a:xfrm>
          <a:prstGeom prst="rect">
            <a:avLst/>
          </a:prstGeom>
          <a:noFill/>
          <a:ln>
            <a:noFill/>
          </a:ln>
        </p:spPr>
      </p:pic>
      <p:sp>
        <p:nvSpPr>
          <p:cNvPr id="322" name="Google Shape;322;p12"/>
          <p:cNvSpPr/>
          <p:nvPr/>
        </p:nvSpPr>
        <p:spPr>
          <a:xfrm>
            <a:off x="4575274" y="2510234"/>
            <a:ext cx="3041353" cy="216098"/>
          </a:xfrm>
          <a:prstGeom prst="rect">
            <a:avLst/>
          </a:prstGeom>
          <a:noFill/>
          <a:ln>
            <a:noFill/>
          </a:ln>
        </p:spPr>
        <p:txBody>
          <a:bodyPr anchorCtr="0" anchor="t" bIns="0" lIns="0" spcFirstLastPara="1" rIns="0" wrap="square" tIns="0">
            <a:noAutofit/>
          </a:bodyPr>
          <a:lstStyle/>
          <a:p>
            <a:pPr indent="0" lvl="0" marL="0" marR="0" rtl="0" algn="ctr">
              <a:lnSpc>
                <a:spcPct val="142844"/>
              </a:lnSpc>
              <a:spcBef>
                <a:spcPts val="0"/>
              </a:spcBef>
              <a:spcAft>
                <a:spcPts val="0"/>
              </a:spcAft>
              <a:buClr>
                <a:srgbClr val="000000"/>
              </a:buClr>
              <a:buSzPts val="1167"/>
              <a:buFont typeface="Arial"/>
              <a:buNone/>
            </a:pPr>
            <a:r>
              <a:t/>
            </a:r>
            <a:endParaRPr b="0" i="0" sz="1167" u="none" cap="none" strike="noStrike">
              <a:solidFill>
                <a:srgbClr val="000000"/>
              </a:solidFill>
              <a:latin typeface="Arial"/>
              <a:ea typeface="Arial"/>
              <a:cs typeface="Arial"/>
              <a:sym typeface="Arial"/>
            </a:endParaRPr>
          </a:p>
        </p:txBody>
      </p:sp>
      <p:sp>
        <p:nvSpPr>
          <p:cNvPr id="323" name="Google Shape;323;p12"/>
          <p:cNvSpPr/>
          <p:nvPr/>
        </p:nvSpPr>
        <p:spPr>
          <a:xfrm>
            <a:off x="8121808" y="1877798"/>
            <a:ext cx="3380283" cy="4816277"/>
          </a:xfrm>
          <a:prstGeom prst="roundRect">
            <a:avLst>
              <a:gd fmla="val 2705" name="adj"/>
            </a:avLst>
          </a:prstGeom>
          <a:solidFill>
            <a:srgbClr val="FAFFFA"/>
          </a:solidFill>
          <a:ln cap="flat" cmpd="sng" w="28575">
            <a:solidFill>
              <a:srgbClr val="0066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2"/>
          <p:cNvSpPr/>
          <p:nvPr/>
        </p:nvSpPr>
        <p:spPr>
          <a:xfrm>
            <a:off x="8131324" y="1851658"/>
            <a:ext cx="3380283" cy="76200"/>
          </a:xfrm>
          <a:prstGeom prst="roundRect">
            <a:avLst>
              <a:gd fmla="val 177683"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325" name="Google Shape;325;p12"/>
          <p:cNvPicPr preferRelativeResize="0"/>
          <p:nvPr/>
        </p:nvPicPr>
        <p:blipFill rotWithShape="1">
          <a:blip r:embed="rId6">
            <a:alphaModFix/>
          </a:blip>
          <a:srcRect b="0" l="0" r="0" t="0"/>
          <a:stretch/>
        </p:blipFill>
        <p:spPr>
          <a:xfrm>
            <a:off x="9484394" y="1161061"/>
            <a:ext cx="572277" cy="572277"/>
          </a:xfrm>
          <a:prstGeom prst="rect">
            <a:avLst/>
          </a:prstGeom>
          <a:noFill/>
          <a:ln>
            <a:noFill/>
          </a:ln>
        </p:spPr>
      </p:pic>
      <p:sp>
        <p:nvSpPr>
          <p:cNvPr id="326" name="Google Shape;326;p12"/>
          <p:cNvSpPr/>
          <p:nvPr/>
        </p:nvSpPr>
        <p:spPr>
          <a:xfrm>
            <a:off x="8075216" y="2510234"/>
            <a:ext cx="3041353" cy="216098"/>
          </a:xfrm>
          <a:prstGeom prst="rect">
            <a:avLst/>
          </a:prstGeom>
          <a:noFill/>
          <a:ln>
            <a:noFill/>
          </a:ln>
        </p:spPr>
        <p:txBody>
          <a:bodyPr anchorCtr="0" anchor="t" bIns="0" lIns="0" spcFirstLastPara="1" rIns="0" wrap="square" tIns="0">
            <a:noAutofit/>
          </a:bodyPr>
          <a:lstStyle/>
          <a:p>
            <a:pPr indent="0" lvl="0" marL="0" marR="0" rtl="0" algn="ctr">
              <a:lnSpc>
                <a:spcPct val="142844"/>
              </a:lnSpc>
              <a:spcBef>
                <a:spcPts val="0"/>
              </a:spcBef>
              <a:spcAft>
                <a:spcPts val="0"/>
              </a:spcAft>
              <a:buClr>
                <a:srgbClr val="000000"/>
              </a:buClr>
              <a:buSzPts val="1167"/>
              <a:buFont typeface="Arial"/>
              <a:buNone/>
            </a:pPr>
            <a:r>
              <a:t/>
            </a:r>
            <a:endParaRPr b="0" i="0" sz="1167" u="none" cap="none" strike="noStrike">
              <a:solidFill>
                <a:srgbClr val="000000"/>
              </a:solidFill>
              <a:latin typeface="Arial"/>
              <a:ea typeface="Arial"/>
              <a:cs typeface="Arial"/>
              <a:sym typeface="Arial"/>
            </a:endParaRPr>
          </a:p>
        </p:txBody>
      </p:sp>
      <p:sp>
        <p:nvSpPr>
          <p:cNvPr id="327" name="Google Shape;327;p12"/>
          <p:cNvSpPr txBox="1"/>
          <p:nvPr/>
        </p:nvSpPr>
        <p:spPr>
          <a:xfrm>
            <a:off x="4647724" y="2003050"/>
            <a:ext cx="3295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sng" cap="none" strike="noStrike">
                <a:solidFill>
                  <a:srgbClr val="405449"/>
                </a:solidFill>
                <a:latin typeface="Inter"/>
                <a:ea typeface="Inter"/>
                <a:cs typeface="Inter"/>
                <a:sym typeface="Inter"/>
              </a:rPr>
              <a:t>CB Trade</a:t>
            </a:r>
            <a:endParaRPr b="0" i="0" sz="1400" u="sng" cap="none" strike="noStrike">
              <a:solidFill>
                <a:srgbClr val="000000"/>
              </a:solidFill>
              <a:latin typeface="Inter"/>
              <a:ea typeface="Inter"/>
              <a:cs typeface="Inter"/>
              <a:sym typeface="Inter"/>
            </a:endParaRPr>
          </a:p>
        </p:txBody>
      </p:sp>
      <p:sp>
        <p:nvSpPr>
          <p:cNvPr id="328" name="Google Shape;328;p12"/>
          <p:cNvSpPr txBox="1"/>
          <p:nvPr/>
        </p:nvSpPr>
        <p:spPr>
          <a:xfrm>
            <a:off x="4490375" y="2322900"/>
            <a:ext cx="3380400" cy="2870700"/>
          </a:xfrm>
          <a:prstGeom prst="rect">
            <a:avLst/>
          </a:prstGeom>
          <a:noFill/>
          <a:ln>
            <a:noFill/>
          </a:ln>
        </p:spPr>
        <p:txBody>
          <a:bodyPr anchorCtr="0" anchor="t" bIns="45700" lIns="91425" spcFirstLastPara="1" rIns="91425" wrap="square" tIns="45700">
            <a:spAutoFit/>
          </a:bodyPr>
          <a:lstStyle/>
          <a:p>
            <a:pPr indent="-161925" lvl="0" marL="171450" marR="0" rtl="0" algn="l">
              <a:lnSpc>
                <a:spcPct val="100000"/>
              </a:lnSpc>
              <a:spcBef>
                <a:spcPts val="0"/>
              </a:spcBef>
              <a:spcAft>
                <a:spcPts val="0"/>
              </a:spcAft>
              <a:buClr>
                <a:srgbClr val="000000"/>
              </a:buClr>
              <a:buSzPts val="1250"/>
              <a:buFont typeface="Arial"/>
              <a:buChar char="•"/>
            </a:pPr>
            <a:r>
              <a:rPr b="1" lang="en-US">
                <a:solidFill>
                  <a:srgbClr val="405449"/>
                </a:solidFill>
                <a:latin typeface="Inter"/>
                <a:ea typeface="Inter"/>
                <a:cs typeface="Inter"/>
                <a:sym typeface="Inter"/>
              </a:rPr>
              <a:t>Unstable service schedule.</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Clr>
                <a:srgbClr val="000000"/>
              </a:buClr>
              <a:buSzPts val="1250"/>
              <a:buFont typeface="Arial"/>
              <a:buChar char="•"/>
            </a:pPr>
            <a:r>
              <a:rPr b="1" lang="en-US">
                <a:solidFill>
                  <a:srgbClr val="405449"/>
                </a:solidFill>
                <a:latin typeface="Inter"/>
                <a:ea typeface="Inter"/>
                <a:cs typeface="Inter"/>
                <a:sym typeface="Inter"/>
              </a:rPr>
              <a:t>Market requirement: 5 free storage days at POL.</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Clr>
                <a:srgbClr val="000000"/>
              </a:buClr>
              <a:buSzPts val="1250"/>
              <a:buFont typeface="Arial"/>
              <a:buChar char="•"/>
            </a:pPr>
            <a:r>
              <a:rPr b="1" lang="en-US">
                <a:solidFill>
                  <a:srgbClr val="405449"/>
                </a:solidFill>
                <a:latin typeface="Inter"/>
                <a:ea typeface="Inter"/>
                <a:cs typeface="Inter"/>
                <a:sym typeface="Inter"/>
              </a:rPr>
              <a:t>Limited space to cover export demand certain period of the year.</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Clr>
                <a:srgbClr val="000000"/>
              </a:buClr>
              <a:buSzPts val="1250"/>
              <a:buFont typeface="Arial"/>
              <a:buChar char="•"/>
            </a:pPr>
            <a:r>
              <a:rPr b="1" lang="en-US">
                <a:solidFill>
                  <a:srgbClr val="405449"/>
                </a:solidFill>
                <a:latin typeface="Inter"/>
                <a:ea typeface="Inter"/>
                <a:cs typeface="Inter"/>
                <a:sym typeface="Inter"/>
              </a:rPr>
              <a:t>Shortage of 2SD equipment availability. </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Clr>
                <a:srgbClr val="000000"/>
              </a:buClr>
              <a:buSzPts val="1250"/>
              <a:buFont typeface="Arial"/>
              <a:buChar char="•"/>
            </a:pPr>
            <a:r>
              <a:rPr b="1" lang="en-US">
                <a:solidFill>
                  <a:srgbClr val="405449"/>
                </a:solidFill>
                <a:latin typeface="Inter"/>
                <a:ea typeface="Inter"/>
                <a:cs typeface="Inter"/>
                <a:sym typeface="Inter"/>
              </a:rPr>
              <a:t>Extended waiting time at transhipment port. </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Clr>
                <a:srgbClr val="000000"/>
              </a:buClr>
              <a:buSzPts val="1250"/>
              <a:buFont typeface="Arial"/>
              <a:buChar char="•"/>
            </a:pPr>
            <a:r>
              <a:rPr b="1" lang="en-US">
                <a:solidFill>
                  <a:srgbClr val="405449"/>
                </a:solidFill>
                <a:latin typeface="Inter"/>
                <a:ea typeface="Inter"/>
                <a:cs typeface="Inter"/>
                <a:sym typeface="Inter"/>
              </a:rPr>
              <a:t>Freight rate level to and from Caribbean Ports.</a:t>
            </a:r>
            <a:endParaRPr b="1">
              <a:solidFill>
                <a:srgbClr val="405449"/>
              </a:solidFill>
              <a:latin typeface="Inter"/>
              <a:ea typeface="Inter"/>
              <a:cs typeface="Inter"/>
              <a:sym typeface="Inter"/>
            </a:endParaRPr>
          </a:p>
          <a:p>
            <a:pPr indent="-82550" lvl="0" marL="171450" marR="0" rtl="0" algn="l">
              <a:lnSpc>
                <a:spcPct val="100000"/>
              </a:lnSpc>
              <a:spcBef>
                <a:spcPts val="0"/>
              </a:spcBef>
              <a:spcAft>
                <a:spcPts val="0"/>
              </a:spcAft>
              <a:buClr>
                <a:srgbClr val="000000"/>
              </a:buClr>
              <a:buSzPts val="1400"/>
              <a:buFont typeface="Arial"/>
              <a:buNone/>
            </a:pPr>
            <a:r>
              <a:t/>
            </a:r>
            <a:endParaRPr b="0" i="0" sz="1250" u="none" cap="none" strike="noStrike">
              <a:solidFill>
                <a:srgbClr val="405449"/>
              </a:solidFill>
              <a:latin typeface="Inter"/>
              <a:ea typeface="Inter"/>
              <a:cs typeface="Inter"/>
              <a:sym typeface="Inter"/>
            </a:endParaRPr>
          </a:p>
          <a:p>
            <a:pPr indent="-82550" lvl="0" marL="1714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05449"/>
              </a:solidFill>
              <a:latin typeface="Inter"/>
              <a:ea typeface="Inter"/>
              <a:cs typeface="Inter"/>
              <a:sym typeface="Inter"/>
            </a:endParaRPr>
          </a:p>
        </p:txBody>
      </p:sp>
      <p:sp>
        <p:nvSpPr>
          <p:cNvPr id="329" name="Google Shape;329;p12"/>
          <p:cNvSpPr/>
          <p:nvPr/>
        </p:nvSpPr>
        <p:spPr>
          <a:xfrm>
            <a:off x="571350" y="8599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0" name="Google Shape;330;p12"/>
          <p:cNvSpPr txBox="1"/>
          <p:nvPr/>
        </p:nvSpPr>
        <p:spPr>
          <a:xfrm>
            <a:off x="590550" y="298483"/>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Why can’t achieve KPI</a:t>
            </a:r>
            <a:endParaRPr b="1" i="0" sz="3150" u="none" cap="none" strike="noStrike">
              <a:solidFill>
                <a:srgbClr val="004B24"/>
              </a:solidFill>
              <a:latin typeface="Montserrat"/>
              <a:ea typeface="Montserrat"/>
              <a:cs typeface="Montserrat"/>
              <a:sym typeface="Montserrat"/>
            </a:endParaRPr>
          </a:p>
        </p:txBody>
      </p:sp>
      <p:sp>
        <p:nvSpPr>
          <p:cNvPr id="331" name="Google Shape;331;p12"/>
          <p:cNvSpPr txBox="1"/>
          <p:nvPr/>
        </p:nvSpPr>
        <p:spPr>
          <a:xfrm>
            <a:off x="8121808" y="2483372"/>
            <a:ext cx="3358500" cy="2678100"/>
          </a:xfrm>
          <a:prstGeom prst="rect">
            <a:avLst/>
          </a:prstGeom>
          <a:noFill/>
          <a:ln>
            <a:noFill/>
          </a:ln>
        </p:spPr>
        <p:txBody>
          <a:bodyPr anchorCtr="0" anchor="t" bIns="45700" lIns="91425" spcFirstLastPara="1" rIns="91425" wrap="square" tIns="45700">
            <a:spAutoFit/>
          </a:bodyPr>
          <a:lstStyle/>
          <a:p>
            <a:pPr indent="-161925" lvl="0" marL="171450" marR="0" rtl="0" algn="l">
              <a:lnSpc>
                <a:spcPct val="100000"/>
              </a:lnSpc>
              <a:spcBef>
                <a:spcPts val="0"/>
              </a:spcBef>
              <a:spcAft>
                <a:spcPts val="0"/>
              </a:spcAft>
              <a:buSzPts val="1250"/>
              <a:buChar char="•"/>
            </a:pPr>
            <a:r>
              <a:rPr b="1" lang="en-US">
                <a:solidFill>
                  <a:srgbClr val="405449"/>
                </a:solidFill>
                <a:latin typeface="Inter"/>
                <a:ea typeface="Inter"/>
                <a:cs typeface="Inter"/>
                <a:sym typeface="Inter"/>
              </a:rPr>
              <a:t>Freight rate level to and from USEC and  Caribbean Ports.</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a:solidFill>
                  <a:srgbClr val="405449"/>
                </a:solidFill>
                <a:latin typeface="Inter"/>
                <a:ea typeface="Inter"/>
                <a:cs typeface="Inter"/>
                <a:sym typeface="Inter"/>
              </a:rPr>
              <a:t>Waiting time at the transhipment port.</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a:solidFill>
                  <a:srgbClr val="405449"/>
                </a:solidFill>
                <a:latin typeface="Inter"/>
                <a:ea typeface="Inter"/>
                <a:cs typeface="Inter"/>
                <a:sym typeface="Inter"/>
              </a:rPr>
              <a:t>Limited equipment availability at USEC Ports.</a:t>
            </a:r>
            <a:endParaRPr b="1">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a:solidFill>
                  <a:srgbClr val="405449"/>
                </a:solidFill>
                <a:latin typeface="Inter"/>
                <a:ea typeface="Inter"/>
                <a:cs typeface="Inter"/>
                <a:sym typeface="Inter"/>
              </a:rPr>
              <a:t>Extended lead time for booking confirmation from USEC ports.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05449"/>
              </a:solidFill>
              <a:latin typeface="Inter"/>
              <a:ea typeface="Inter"/>
              <a:cs typeface="Inter"/>
              <a:sym typeface="Inte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05449"/>
              </a:solidFill>
              <a:latin typeface="Inter"/>
              <a:ea typeface="Inter"/>
              <a:cs typeface="Inter"/>
              <a:sym typeface="Inte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05449"/>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2" name="Google Shape;332;p12"/>
          <p:cNvPicPr preferRelativeResize="0"/>
          <p:nvPr/>
        </p:nvPicPr>
        <p:blipFill rotWithShape="1">
          <a:blip r:embed="rId7">
            <a:alphaModFix/>
          </a:blip>
          <a:srcRect b="0" l="0" r="0" t="0"/>
          <a:stretch/>
        </p:blipFill>
        <p:spPr>
          <a:xfrm>
            <a:off x="8924577" y="512258"/>
            <a:ext cx="1761042" cy="1761042"/>
          </a:xfrm>
          <a:prstGeom prst="rect">
            <a:avLst/>
          </a:prstGeom>
          <a:noFill/>
          <a:ln>
            <a:noFill/>
          </a:ln>
        </p:spPr>
      </p:pic>
      <p:pic>
        <p:nvPicPr>
          <p:cNvPr id="333" name="Google Shape;333;p12"/>
          <p:cNvPicPr preferRelativeResize="0"/>
          <p:nvPr/>
        </p:nvPicPr>
        <p:blipFill rotWithShape="1">
          <a:blip r:embed="rId8">
            <a:alphaModFix/>
          </a:blip>
          <a:srcRect b="10052" l="10306" r="12029" t="10601"/>
          <a:stretch/>
        </p:blipFill>
        <p:spPr>
          <a:xfrm>
            <a:off x="2024580" y="735833"/>
            <a:ext cx="1208884" cy="1235059"/>
          </a:xfrm>
          <a:prstGeom prst="rect">
            <a:avLst/>
          </a:prstGeom>
          <a:noFill/>
          <a:ln>
            <a:noFill/>
          </a:ln>
        </p:spPr>
      </p:pic>
      <p:pic>
        <p:nvPicPr>
          <p:cNvPr id="334" name="Google Shape;334;p12"/>
          <p:cNvPicPr preferRelativeResize="0"/>
          <p:nvPr/>
        </p:nvPicPr>
        <p:blipFill rotWithShape="1">
          <a:blip r:embed="rId9">
            <a:alphaModFix/>
          </a:blip>
          <a:srcRect b="12796" l="14220" r="11907" t="12668"/>
          <a:stretch/>
        </p:blipFill>
        <p:spPr>
          <a:xfrm>
            <a:off x="5683541" y="831817"/>
            <a:ext cx="1148866" cy="1159186"/>
          </a:xfrm>
          <a:prstGeom prst="rect">
            <a:avLst/>
          </a:prstGeom>
          <a:noFill/>
          <a:ln>
            <a:noFill/>
          </a:ln>
        </p:spPr>
      </p:pic>
      <p:sp>
        <p:nvSpPr>
          <p:cNvPr id="335" name="Google Shape;335;p12"/>
          <p:cNvSpPr txBox="1"/>
          <p:nvPr/>
        </p:nvSpPr>
        <p:spPr>
          <a:xfrm>
            <a:off x="8324849" y="2051705"/>
            <a:ext cx="3295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US" u="sng">
                <a:solidFill>
                  <a:srgbClr val="405449"/>
                </a:solidFill>
                <a:latin typeface="Inter"/>
                <a:ea typeface="Inter"/>
                <a:cs typeface="Inter"/>
                <a:sym typeface="Inter"/>
              </a:rPr>
              <a:t>622 / 623</a:t>
            </a:r>
            <a:endParaRPr b="0" i="0" sz="1400" u="sng" cap="none" strike="noStrike">
              <a:solidFill>
                <a:srgbClr val="000000"/>
              </a:solidFill>
              <a:latin typeface="Inter"/>
              <a:ea typeface="Inter"/>
              <a:cs typeface="Inter"/>
              <a:sym typeface="Inter"/>
            </a:endParaRPr>
          </a:p>
        </p:txBody>
      </p:sp>
      <p:sp>
        <p:nvSpPr>
          <p:cNvPr id="336" name="Google Shape;336;p12"/>
          <p:cNvSpPr/>
          <p:nvPr/>
        </p:nvSpPr>
        <p:spPr>
          <a:xfrm>
            <a:off x="4503824" y="5309800"/>
            <a:ext cx="3295500" cy="1523700"/>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Lost of market share due to  uncompetitive rate level.  </a:t>
            </a:r>
            <a:endParaRPr b="1" i="0" sz="1400" u="none" cap="none" strike="noStrike">
              <a:solidFill>
                <a:srgbClr val="000000"/>
              </a:solidFill>
            </a:endParaRPr>
          </a:p>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Market requirement: 5 free storage days.  </a:t>
            </a:r>
            <a:endParaRPr b="1" i="0" sz="1400" u="none" cap="none" strike="noStrike">
              <a:solidFill>
                <a:srgbClr val="000000"/>
              </a:solidFill>
            </a:endParaRPr>
          </a:p>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Commercial impact due to vessel schedules delays in MX </a:t>
            </a:r>
            <a:endParaRPr b="1" i="0" sz="1200" u="none" cap="none" strike="noStrike">
              <a:solidFill>
                <a:srgbClr val="405449"/>
              </a:solidFill>
              <a:latin typeface="Montserrat"/>
              <a:ea typeface="Montserrat"/>
              <a:cs typeface="Montserrat"/>
              <a:sym typeface="Montserrat"/>
            </a:endParaRPr>
          </a:p>
        </p:txBody>
      </p:sp>
      <p:sp>
        <p:nvSpPr>
          <p:cNvPr id="337" name="Google Shape;337;p12"/>
          <p:cNvSpPr/>
          <p:nvPr/>
        </p:nvSpPr>
        <p:spPr>
          <a:xfrm>
            <a:off x="4639243" y="5030984"/>
            <a:ext cx="3041400" cy="307800"/>
          </a:xfrm>
          <a:prstGeom prst="rect">
            <a:avLst/>
          </a:prstGeom>
          <a:noFill/>
          <a:ln>
            <a:noFill/>
          </a:ln>
        </p:spPr>
        <p:txBody>
          <a:bodyPr anchorCtr="0" anchor="t" bIns="0" lIns="0" spcFirstLastPara="1" rIns="0" wrap="square" tIns="0">
            <a:noAutofit/>
          </a:bodyPr>
          <a:lstStyle/>
          <a:p>
            <a:pPr indent="0" lvl="0" marL="0" marR="0" rtl="0" algn="l">
              <a:lnSpc>
                <a:spcPct val="95214"/>
              </a:lnSpc>
              <a:spcBef>
                <a:spcPts val="0"/>
              </a:spcBef>
              <a:spcAft>
                <a:spcPts val="0"/>
              </a:spcAft>
              <a:buClr>
                <a:srgbClr val="000000"/>
              </a:buClr>
              <a:buSzPts val="1400"/>
              <a:buFont typeface="Arial"/>
              <a:buNone/>
            </a:pPr>
            <a:r>
              <a:rPr b="1" i="0" lang="en-US" sz="1400" u="sng" cap="none" strike="noStrike">
                <a:solidFill>
                  <a:srgbClr val="405449"/>
                </a:solidFill>
                <a:latin typeface="Inter"/>
                <a:ea typeface="Inter"/>
                <a:cs typeface="Inter"/>
                <a:sym typeface="Inter"/>
              </a:rPr>
              <a:t>CW Trade</a:t>
            </a:r>
            <a:r>
              <a:rPr b="0" i="0" lang="en-US" sz="1400" u="sng" cap="none" strike="noStrike">
                <a:solidFill>
                  <a:srgbClr val="405449"/>
                </a:solidFill>
                <a:latin typeface="Inter"/>
                <a:ea typeface="Inter"/>
                <a:cs typeface="Inter"/>
                <a:sym typeface="Inter"/>
              </a:rPr>
              <a:t>: </a:t>
            </a:r>
            <a:endParaRPr b="0" i="0" sz="1400" u="sng" cap="none" strike="noStrike">
              <a:solidFill>
                <a:srgbClr val="000000"/>
              </a:solidFill>
              <a:latin typeface="Inter"/>
              <a:ea typeface="Inter"/>
              <a:cs typeface="Inter"/>
              <a:sym typeface="Inter"/>
            </a:endParaRPr>
          </a:p>
        </p:txBody>
      </p:sp>
      <p:sp>
        <p:nvSpPr>
          <p:cNvPr id="338" name="Google Shape;338;p12"/>
          <p:cNvSpPr txBox="1"/>
          <p:nvPr/>
        </p:nvSpPr>
        <p:spPr>
          <a:xfrm>
            <a:off x="921699" y="4300138"/>
            <a:ext cx="3295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US" u="sng">
                <a:solidFill>
                  <a:srgbClr val="405449"/>
                </a:solidFill>
                <a:latin typeface="Inter"/>
                <a:ea typeface="Inter"/>
                <a:cs typeface="Inter"/>
                <a:sym typeface="Inter"/>
              </a:rPr>
              <a:t>CF </a:t>
            </a:r>
            <a:r>
              <a:rPr b="1" i="0" lang="en-US" sz="1400" u="sng" cap="none" strike="noStrike">
                <a:solidFill>
                  <a:srgbClr val="405449"/>
                </a:solidFill>
                <a:latin typeface="Inter"/>
                <a:ea typeface="Inter"/>
                <a:cs typeface="Inter"/>
                <a:sym typeface="Inter"/>
              </a:rPr>
              <a:t>Trade</a:t>
            </a:r>
            <a:endParaRPr b="0" i="0" sz="1400" u="sng" cap="none" strike="noStrike">
              <a:solidFill>
                <a:srgbClr val="000000"/>
              </a:solidFill>
              <a:latin typeface="Inter"/>
              <a:ea typeface="Inter"/>
              <a:cs typeface="Inter"/>
              <a:sym typeface="Inter"/>
            </a:endParaRPr>
          </a:p>
        </p:txBody>
      </p:sp>
      <p:sp>
        <p:nvSpPr>
          <p:cNvPr id="339" name="Google Shape;339;p12"/>
          <p:cNvSpPr/>
          <p:nvPr/>
        </p:nvSpPr>
        <p:spPr>
          <a:xfrm>
            <a:off x="947750" y="4690350"/>
            <a:ext cx="3295500" cy="1761000"/>
          </a:xfrm>
          <a:prstGeom prst="rect">
            <a:avLst/>
          </a:prstGeom>
          <a:noFill/>
          <a:ln>
            <a:noFill/>
          </a:ln>
        </p:spPr>
        <p:txBody>
          <a:bodyPr anchorCtr="0" anchor="t" bIns="0" lIns="0" spcFirstLastPara="1" rIns="0" wrap="square" tIns="0">
            <a:noAutofit/>
          </a:bodyPr>
          <a:lstStyle/>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Limited 2SD inventory to cover sugar and coffee shipments demand. </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Target rate level to IN is higher than competitors.</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Storage at POL  (GTZNJ).  Market requirement is 3-5 free storage days.</a:t>
            </a:r>
            <a:endParaRPr b="1" sz="1250">
              <a:solidFill>
                <a:srgbClr val="405449"/>
              </a:solidFill>
              <a:latin typeface="Inter"/>
              <a:ea typeface="Inter"/>
              <a:cs typeface="Inter"/>
              <a:sym typeface="Inter"/>
            </a:endParaRPr>
          </a:p>
          <a:p>
            <a:pPr indent="-161925" lvl="0" marL="171450" marR="0" rtl="0" algn="l">
              <a:lnSpc>
                <a:spcPct val="100000"/>
              </a:lnSpc>
              <a:spcBef>
                <a:spcPts val="0"/>
              </a:spcBef>
              <a:spcAft>
                <a:spcPts val="0"/>
              </a:spcAft>
              <a:buSzPts val="1250"/>
              <a:buChar char="•"/>
            </a:pPr>
            <a:r>
              <a:rPr b="1" lang="en-US" sz="1250">
                <a:solidFill>
                  <a:srgbClr val="405449"/>
                </a:solidFill>
                <a:latin typeface="Inter"/>
                <a:ea typeface="Inter"/>
                <a:cs typeface="Inter"/>
                <a:sym typeface="Inter"/>
              </a:rPr>
              <a:t>Extended transit time to SAJED, AEJBA, PKKHI and JPYKH.</a:t>
            </a:r>
            <a:endParaRPr sz="1250">
              <a:solidFill>
                <a:srgbClr val="405449"/>
              </a:solidFill>
              <a:latin typeface="Inter"/>
              <a:ea typeface="Inter"/>
              <a:cs typeface="Inter"/>
              <a:sym typeface="Inter"/>
            </a:endParaRPr>
          </a:p>
          <a:p>
            <a:pPr indent="0" lvl="0" marL="457200" marR="0" rtl="0" algn="just">
              <a:lnSpc>
                <a:spcPct val="100000"/>
              </a:lnSpc>
              <a:spcBef>
                <a:spcPts val="0"/>
              </a:spcBef>
              <a:spcAft>
                <a:spcPts val="0"/>
              </a:spcAft>
              <a:buNone/>
            </a:pPr>
            <a:r>
              <a:t/>
            </a:r>
            <a:endParaRPr sz="1250">
              <a:solidFill>
                <a:srgbClr val="405449"/>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Inter"/>
              <a:ea typeface="Inter"/>
              <a:cs typeface="Inter"/>
              <a:sym typeface="Inter"/>
            </a:endParaRPr>
          </a:p>
          <a:p>
            <a:pPr indent="-95250" lvl="0" marL="171450" marR="0" rtl="0" algn="l">
              <a:lnSpc>
                <a:spcPct val="111083"/>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image.png" id="344" name="Google Shape;344;g3961f347c36_0_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345" name="Google Shape;345;g3961f347c36_0_0"/>
          <p:cNvPicPr preferRelativeResize="0"/>
          <p:nvPr/>
        </p:nvPicPr>
        <p:blipFill rotWithShape="1">
          <a:blip r:embed="rId4">
            <a:alphaModFix/>
          </a:blip>
          <a:srcRect b="0" l="0" r="0" t="0"/>
          <a:stretch/>
        </p:blipFill>
        <p:spPr>
          <a:xfrm>
            <a:off x="571500" y="1238250"/>
            <a:ext cx="11049000" cy="276225"/>
          </a:xfrm>
          <a:prstGeom prst="rect">
            <a:avLst/>
          </a:prstGeom>
          <a:noFill/>
          <a:ln>
            <a:noFill/>
          </a:ln>
        </p:spPr>
      </p:pic>
      <p:sp>
        <p:nvSpPr>
          <p:cNvPr id="346" name="Google Shape;346;g3961f347c36_0_0"/>
          <p:cNvSpPr txBox="1"/>
          <p:nvPr/>
        </p:nvSpPr>
        <p:spPr>
          <a:xfrm>
            <a:off x="571500" y="371669"/>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ECD / IMD KPI (GT)</a:t>
            </a:r>
            <a:endParaRPr b="0" i="0" sz="1400" u="none" cap="none" strike="noStrike">
              <a:solidFill>
                <a:srgbClr val="000000"/>
              </a:solidFill>
              <a:latin typeface="Arial"/>
              <a:ea typeface="Arial"/>
              <a:cs typeface="Arial"/>
              <a:sym typeface="Arial"/>
            </a:endParaRPr>
          </a:p>
        </p:txBody>
      </p:sp>
      <p:sp>
        <p:nvSpPr>
          <p:cNvPr id="347" name="Google Shape;347;g3961f347c36_0_0"/>
          <p:cNvSpPr/>
          <p:nvPr/>
        </p:nvSpPr>
        <p:spPr>
          <a:xfrm>
            <a:off x="571500" y="971550"/>
            <a:ext cx="11049000" cy="28500"/>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48" name="Google Shape;348;g3961f347c36_0_0"/>
          <p:cNvGraphicFramePr/>
          <p:nvPr/>
        </p:nvGraphicFramePr>
        <p:xfrm>
          <a:off x="571500" y="1514476"/>
          <a:ext cx="3000000" cy="3000000"/>
        </p:xfrm>
        <a:graphic>
          <a:graphicData uri="http://schemas.openxmlformats.org/drawingml/2006/table">
            <a:tbl>
              <a:tblPr>
                <a:noFill/>
                <a:tableStyleId>{7717DCA0-9367-4864-A16A-24868CC4F4C1}</a:tableStyleId>
              </a:tblPr>
              <a:tblGrid>
                <a:gridCol w="1655850"/>
                <a:gridCol w="1103850"/>
                <a:gridCol w="1103850"/>
                <a:gridCol w="1103850"/>
                <a:gridCol w="6072050"/>
              </a:tblGrid>
              <a:tr h="2700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Diff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606550">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Inter"/>
                          <a:ea typeface="Inter"/>
                          <a:cs typeface="Inter"/>
                          <a:sym typeface="Inter"/>
                        </a:rPr>
                        <a:t>Storage</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156,564.92</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68,332.51</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-88,232.41</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Inter"/>
                          <a:ea typeface="Inter"/>
                          <a:cs typeface="Inter"/>
                          <a:sym typeface="Inter"/>
                        </a:rPr>
                        <a:t>Have successfully reduced the storages during</a:t>
                      </a:r>
                      <a:r>
                        <a:rPr b="0" lang="en-US" sz="1100" u="none" cap="none" strike="noStrike">
                          <a:latin typeface="Inter"/>
                          <a:ea typeface="Inter"/>
                          <a:cs typeface="Inter"/>
                          <a:sym typeface="Inter"/>
                        </a:rPr>
                        <a:t> 2025,  optimize the empty evacuations handling</a:t>
                      </a:r>
                      <a:r>
                        <a:rPr lang="en-US" sz="1100" u="none" cap="none" strike="noStrike">
                          <a:latin typeface="Inter"/>
                          <a:ea typeface="Inter"/>
                          <a:cs typeface="Inter"/>
                          <a:sym typeface="Inter"/>
                        </a:rPr>
                        <a:t> </a:t>
                      </a:r>
                      <a:r>
                        <a:rPr b="0" lang="en-US" sz="1100" u="none" cap="none" strike="noStrike">
                          <a:latin typeface="Inter"/>
                          <a:ea typeface="Inter"/>
                          <a:cs typeface="Inter"/>
                          <a:sym typeface="Inter"/>
                        </a:rPr>
                        <a:t>.</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0" lang="en-US" sz="1100" u="none" cap="none" strike="noStrike">
                          <a:latin typeface="Inter"/>
                          <a:ea typeface="Inter"/>
                          <a:cs typeface="Inter"/>
                          <a:sym typeface="Inter"/>
                        </a:rPr>
                        <a:t>In  case of VO by EMC, we continue </a:t>
                      </a:r>
                      <a:r>
                        <a:rPr lang="en-US" sz="1100" u="none" cap="none" strike="noStrike">
                          <a:latin typeface="Inter"/>
                          <a:ea typeface="Inter"/>
                          <a:cs typeface="Inter"/>
                          <a:sym typeface="Inter"/>
                        </a:rPr>
                        <a:t>asking</a:t>
                      </a:r>
                      <a:r>
                        <a:rPr b="0" lang="en-US" sz="1100" u="none" cap="none" strike="noStrike">
                          <a:latin typeface="Inter"/>
                          <a:ea typeface="Inter"/>
                          <a:cs typeface="Inter"/>
                          <a:sym typeface="Inter"/>
                        </a:rPr>
                        <a:t> the terminal for additional moves.  For non-VO calls, we </a:t>
                      </a:r>
                      <a:r>
                        <a:rPr lang="en-US" sz="1100" u="none" cap="none" strike="noStrike">
                          <a:latin typeface="Inter"/>
                          <a:ea typeface="Inter"/>
                          <a:cs typeface="Inter"/>
                          <a:sym typeface="Inter"/>
                        </a:rPr>
                        <a:t>have a close communication with </a:t>
                      </a:r>
                      <a:r>
                        <a:rPr b="0" lang="en-US" sz="1100" u="none" cap="none" strike="noStrike">
                          <a:latin typeface="Inter"/>
                          <a:ea typeface="Inter"/>
                          <a:cs typeface="Inter"/>
                          <a:sym typeface="Inter"/>
                        </a:rPr>
                        <a:t> ELA/LOG and local VO operators agent to secure additional moves, subject to BSA availability </a:t>
                      </a:r>
                      <a:r>
                        <a:rPr lang="en-US" sz="1100" u="none" cap="none" strike="noStrike">
                          <a:latin typeface="Inter"/>
                          <a:ea typeface="Inter"/>
                          <a:cs typeface="Inter"/>
                          <a:sym typeface="Inter"/>
                        </a:rPr>
                        <a:t>as negotiated between partners  and terminals</a:t>
                      </a:r>
                      <a:r>
                        <a:rPr b="0" lang="en-US" sz="1100" u="none" cap="none" strike="noStrike">
                          <a:latin typeface="Roboto"/>
                          <a:ea typeface="Roboto"/>
                          <a:cs typeface="Roboto"/>
                          <a:sym typeface="Roboto"/>
                        </a:rPr>
                        <a:t>.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0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Inter"/>
                          <a:ea typeface="Inter"/>
                          <a:cs typeface="Inter"/>
                          <a:sym typeface="Inter"/>
                        </a:rPr>
                        <a:t>Lift on/off</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229,500.14</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87,924.84</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-141,575.30</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just">
                        <a:lnSpc>
                          <a:spcPct val="100000"/>
                        </a:lnSpc>
                        <a:spcBef>
                          <a:spcPts val="0"/>
                        </a:spcBef>
                        <a:spcAft>
                          <a:spcPts val="0"/>
                        </a:spcAft>
                        <a:buClr>
                          <a:srgbClr val="000000"/>
                        </a:buClr>
                        <a:buSzPts val="1000"/>
                        <a:buFont typeface="Arial"/>
                        <a:buNone/>
                      </a:pPr>
                      <a:r>
                        <a:rPr lang="en-US" sz="1100" u="none" cap="none" strike="noStrike">
                          <a:latin typeface="Inter"/>
                          <a:ea typeface="Inter"/>
                          <a:cs typeface="Inter"/>
                          <a:sym typeface="Inter"/>
                        </a:rPr>
                        <a:t>In order to reduce LOLO costs, we will focus on promoting import and export laden units.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63502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Inter"/>
                          <a:ea typeface="Inter"/>
                          <a:cs typeface="Inter"/>
                          <a:sym typeface="Inter"/>
                        </a:rPr>
                        <a:t>Reposition</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125,191.00</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123,379.75</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-1,811.25</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000"/>
                        <a:buFont typeface="Arial"/>
                        <a:buNone/>
                      </a:pPr>
                      <a:r>
                        <a:rPr lang="en-US" sz="1100" u="none" cap="none" strike="noStrike">
                          <a:latin typeface="Inter"/>
                          <a:ea typeface="Inter"/>
                          <a:cs typeface="Inter"/>
                          <a:sym typeface="Inter"/>
                        </a:rPr>
                        <a:t>Although a cost reduction was reached, is important to avoid COR and tonnage limit to perform additional </a:t>
                      </a:r>
                      <a:r>
                        <a:rPr lang="en-US" sz="1100">
                          <a:latin typeface="Inter"/>
                          <a:ea typeface="Inter"/>
                          <a:cs typeface="Inter"/>
                          <a:sym typeface="Inter"/>
                        </a:rPr>
                        <a:t>evacuation</a:t>
                      </a:r>
                      <a:r>
                        <a:rPr lang="en-US" sz="1100" u="none" cap="none" strike="noStrike">
                          <a:latin typeface="Inter"/>
                          <a:ea typeface="Inter"/>
                          <a:cs typeface="Inter"/>
                          <a:sym typeface="Inter"/>
                        </a:rPr>
                        <a:t>.</a:t>
                      </a:r>
                      <a:endParaRPr sz="1400" u="none" cap="none" strike="noStrike"/>
                    </a:p>
                    <a:p>
                      <a:pPr indent="0" lvl="0" marL="0" marR="0" rtl="0" algn="just">
                        <a:lnSpc>
                          <a:spcPct val="100000"/>
                        </a:lnSpc>
                        <a:spcBef>
                          <a:spcPts val="0"/>
                        </a:spcBef>
                        <a:spcAft>
                          <a:spcPts val="0"/>
                        </a:spcAft>
                        <a:buClr>
                          <a:srgbClr val="000000"/>
                        </a:buClr>
                        <a:buSzPts val="1000"/>
                        <a:buFont typeface="Arial"/>
                        <a:buNone/>
                      </a:pPr>
                      <a:r>
                        <a:rPr lang="en-US" sz="1100" u="none" cap="none" strike="noStrike">
                          <a:latin typeface="Inter"/>
                          <a:ea typeface="Inter"/>
                          <a:cs typeface="Inter"/>
                          <a:sym typeface="Inter"/>
                        </a:rPr>
                        <a:t>Will focus on securing additional space for import cargo, while also increasing allocation for laden export units.</a:t>
                      </a:r>
                      <a:endParaRPr sz="11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99900">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Inter"/>
                          <a:ea typeface="Inter"/>
                          <a:cs typeface="Inter"/>
                          <a:sym typeface="Inter"/>
                        </a:rPr>
                        <a:t>M &amp; R</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1,890.82</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11,688.19</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Inter"/>
                          <a:ea typeface="Inter"/>
                          <a:cs typeface="Inter"/>
                          <a:sym typeface="Inter"/>
                        </a:rPr>
                        <a:t>9,797.37</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just">
                        <a:lnSpc>
                          <a:spcPct val="100000"/>
                        </a:lnSpc>
                        <a:spcBef>
                          <a:spcPts val="0"/>
                        </a:spcBef>
                        <a:spcAft>
                          <a:spcPts val="0"/>
                        </a:spcAft>
                        <a:buClr>
                          <a:srgbClr val="000000"/>
                        </a:buClr>
                        <a:buSzPts val="1100"/>
                        <a:buFont typeface="Arial"/>
                        <a:buNone/>
                      </a:pPr>
                      <a:r>
                        <a:rPr lang="en-US" sz="1100" u="none" cap="none" strike="noStrike">
                          <a:latin typeface="Inter"/>
                          <a:ea typeface="Inter"/>
                          <a:cs typeface="Inter"/>
                          <a:sym typeface="Inter"/>
                        </a:rPr>
                        <a:t>We would like to point out that, in most cases, we make ally efforts to assign equipment that is in suitable condition. However, under certain circumstances, we need to request authorization for repairs.</a:t>
                      </a:r>
                      <a:endParaRPr sz="1400" u="none" cap="none" strike="noStrike"/>
                    </a:p>
                    <a:p>
                      <a:pPr indent="0" lvl="0" marL="0" marR="0" rtl="0" algn="just">
                        <a:lnSpc>
                          <a:spcPct val="100000"/>
                        </a:lnSpc>
                        <a:spcBef>
                          <a:spcPts val="0"/>
                        </a:spcBef>
                        <a:spcAft>
                          <a:spcPts val="0"/>
                        </a:spcAft>
                        <a:buClr>
                          <a:srgbClr val="000000"/>
                        </a:buClr>
                        <a:buSzPts val="1100"/>
                        <a:buFont typeface="Arial"/>
                        <a:buNone/>
                      </a:pPr>
                      <a:r>
                        <a:rPr lang="en-US" sz="1100" u="none" cap="none" strike="noStrike">
                          <a:latin typeface="Inter"/>
                          <a:ea typeface="Inter"/>
                          <a:cs typeface="Inter"/>
                          <a:sym typeface="Inter"/>
                        </a:rPr>
                        <a:t>Strict control is maintained at the depot, and periodic visits are conducted to ensure that estimates are performed properly and accurate</a:t>
                      </a:r>
                      <a:r>
                        <a:rPr lang="en-US" sz="1100" u="none" cap="none" strike="noStrike">
                          <a:latin typeface="Roboto"/>
                          <a:ea typeface="Roboto"/>
                          <a:cs typeface="Roboto"/>
                          <a:sym typeface="Roboto"/>
                        </a:rPr>
                        <a:t>.</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173775">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100" u="none" cap="none" strike="noStrike">
                        <a:solidFill>
                          <a:schemeClr val="dk1"/>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image.png" id="353" name="Google Shape;353;p1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354" name="Google Shape;354;p13"/>
          <p:cNvPicPr preferRelativeResize="0"/>
          <p:nvPr/>
        </p:nvPicPr>
        <p:blipFill rotWithShape="1">
          <a:blip r:embed="rId4">
            <a:alphaModFix/>
          </a:blip>
          <a:srcRect b="0" l="0" r="0" t="0"/>
          <a:stretch/>
        </p:blipFill>
        <p:spPr>
          <a:xfrm>
            <a:off x="571500" y="1552529"/>
            <a:ext cx="11049000" cy="276225"/>
          </a:xfrm>
          <a:prstGeom prst="rect">
            <a:avLst/>
          </a:prstGeom>
          <a:noFill/>
          <a:ln>
            <a:noFill/>
          </a:ln>
        </p:spPr>
      </p:pic>
      <p:sp>
        <p:nvSpPr>
          <p:cNvPr id="355" name="Google Shape;355;p13"/>
          <p:cNvSpPr txBox="1"/>
          <p:nvPr/>
        </p:nvSpPr>
        <p:spPr>
          <a:xfrm>
            <a:off x="571500" y="371669"/>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ECD / IMD KPI (GT)</a:t>
            </a:r>
            <a:endParaRPr b="0" i="0" sz="1400" u="none" cap="none" strike="noStrike">
              <a:solidFill>
                <a:srgbClr val="000000"/>
              </a:solidFill>
              <a:latin typeface="Arial"/>
              <a:ea typeface="Arial"/>
              <a:cs typeface="Arial"/>
              <a:sym typeface="Arial"/>
            </a:endParaRPr>
          </a:p>
        </p:txBody>
      </p:sp>
      <p:sp>
        <p:nvSpPr>
          <p:cNvPr id="356" name="Google Shape;356;p13"/>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57" name="Google Shape;357;p13"/>
          <p:cNvGraphicFramePr/>
          <p:nvPr/>
        </p:nvGraphicFramePr>
        <p:xfrm>
          <a:off x="576275" y="1828758"/>
          <a:ext cx="3000000" cy="3000000"/>
        </p:xfrm>
        <a:graphic>
          <a:graphicData uri="http://schemas.openxmlformats.org/drawingml/2006/table">
            <a:tbl>
              <a:tblPr>
                <a:noFill/>
                <a:tableStyleId>{7717DCA0-9367-4864-A16A-24868CC4F4C1}</a:tableStyleId>
              </a:tblPr>
              <a:tblGrid>
                <a:gridCol w="1655850"/>
                <a:gridCol w="1103850"/>
                <a:gridCol w="1103850"/>
                <a:gridCol w="1103850"/>
                <a:gridCol w="6072050"/>
              </a:tblGrid>
              <a:tr h="310100">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Diff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19042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Inter"/>
                          <a:ea typeface="Inter"/>
                          <a:cs typeface="Inter"/>
                          <a:sym typeface="Inter"/>
                        </a:rPr>
                        <a:t>Cost Saving Project</a:t>
                      </a:r>
                      <a:endParaRPr i="0" sz="1300" u="none" cap="none" strike="noStrike">
                        <a:solidFill>
                          <a:srgbClr val="333333"/>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9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100" u="none" cap="none" strike="noStrike">
                          <a:latin typeface="Inter"/>
                          <a:ea typeface="Inter"/>
                          <a:cs typeface="Inter"/>
                          <a:sym typeface="Inter"/>
                        </a:rPr>
                        <a:t>We do not foresee any substantial savings projects under the current economic and logistics  conditions in Guatemala. </a:t>
                      </a:r>
                      <a:endParaRPr sz="11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542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Inter"/>
                          <a:ea typeface="Inter"/>
                          <a:cs typeface="Inter"/>
                          <a:sym typeface="Inter"/>
                        </a:rPr>
                        <a:t>90% Onboard </a:t>
                      </a:r>
                      <a:endParaRPr sz="1300" u="none" cap="none" strike="noStrike">
                        <a:latin typeface="Inter"/>
                        <a:ea typeface="Inter"/>
                        <a:cs typeface="Inter"/>
                        <a:sym typeface="Inter"/>
                      </a:endParaRPr>
                    </a:p>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Inter"/>
                          <a:ea typeface="Inter"/>
                          <a:cs typeface="Inter"/>
                          <a:sym typeface="Inter"/>
                        </a:rPr>
                        <a:t>within 7 Days</a:t>
                      </a:r>
                      <a:endParaRPr i="0" sz="1300" u="none" cap="none" strike="noStrike">
                        <a:solidFill>
                          <a:srgbClr val="333333"/>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9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100">
                          <a:latin typeface="Inter"/>
                          <a:ea typeface="Inter"/>
                          <a:cs typeface="Inter"/>
                          <a:sym typeface="Inter"/>
                        </a:rPr>
                        <a:t>N/A</a:t>
                      </a:r>
                      <a:endParaRPr sz="1100">
                        <a:latin typeface="Inter"/>
                        <a:ea typeface="Inter"/>
                        <a:cs typeface="Inter"/>
                        <a:sym typeface="Inter"/>
                      </a:endParaRPr>
                    </a:p>
                    <a:p>
                      <a:pPr indent="0" lvl="0" marL="0" marR="0" rtl="0" algn="l">
                        <a:lnSpc>
                          <a:spcPct val="100000"/>
                        </a:lnSpc>
                        <a:spcBef>
                          <a:spcPts val="0"/>
                        </a:spcBef>
                        <a:spcAft>
                          <a:spcPts val="0"/>
                        </a:spcAft>
                        <a:buClr>
                          <a:srgbClr val="000000"/>
                        </a:buClr>
                        <a:buSzPts val="1000"/>
                        <a:buFont typeface="Arial"/>
                        <a:buNone/>
                      </a:pPr>
                      <a:r>
                        <a:t/>
                      </a:r>
                      <a:endParaRPr sz="11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33542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Inter"/>
                          <a:ea typeface="Inter"/>
                          <a:cs typeface="Inter"/>
                          <a:sym typeface="Inter"/>
                        </a:rPr>
                        <a:t>No Personal Negligence</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9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100" u="none" cap="none" strike="noStrike">
                          <a:solidFill>
                            <a:schemeClr val="dk1"/>
                          </a:solidFill>
                          <a:latin typeface="Inter"/>
                          <a:ea typeface="Inter"/>
                          <a:cs typeface="Inter"/>
                          <a:sym typeface="Inter"/>
                        </a:rPr>
                        <a:t>No personal negligence case until now.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1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mc:AlternateContent>
    <mc:Choice Requires="p14">
      <p:transition spd="slow" p14:dur="3400">
        <p14:reveal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image.png" id="362" name="Google Shape;362;g3961f347c36_0_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363" name="Google Shape;363;g3961f347c36_0_10"/>
          <p:cNvPicPr preferRelativeResize="0"/>
          <p:nvPr/>
        </p:nvPicPr>
        <p:blipFill rotWithShape="1">
          <a:blip r:embed="rId4">
            <a:alphaModFix/>
          </a:blip>
          <a:srcRect b="0" l="0" r="0" t="0"/>
          <a:stretch/>
        </p:blipFill>
        <p:spPr>
          <a:xfrm>
            <a:off x="547625" y="723195"/>
            <a:ext cx="11049000" cy="276225"/>
          </a:xfrm>
          <a:prstGeom prst="rect">
            <a:avLst/>
          </a:prstGeom>
          <a:noFill/>
          <a:ln>
            <a:noFill/>
          </a:ln>
        </p:spPr>
      </p:pic>
      <p:sp>
        <p:nvSpPr>
          <p:cNvPr id="364" name="Google Shape;364;g3961f347c36_0_10"/>
          <p:cNvSpPr txBox="1"/>
          <p:nvPr/>
        </p:nvSpPr>
        <p:spPr>
          <a:xfrm>
            <a:off x="547625" y="146741"/>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OCD / OPD KPI (GT)</a:t>
            </a:r>
            <a:endParaRPr b="0" i="0" sz="1400" u="none" cap="none" strike="noStrike">
              <a:solidFill>
                <a:srgbClr val="000000"/>
              </a:solidFill>
              <a:latin typeface="Arial"/>
              <a:ea typeface="Arial"/>
              <a:cs typeface="Arial"/>
              <a:sym typeface="Arial"/>
            </a:endParaRPr>
          </a:p>
        </p:txBody>
      </p:sp>
      <p:sp>
        <p:nvSpPr>
          <p:cNvPr id="365" name="Google Shape;365;g3961f347c36_0_10"/>
          <p:cNvSpPr/>
          <p:nvPr/>
        </p:nvSpPr>
        <p:spPr>
          <a:xfrm>
            <a:off x="571500" y="688236"/>
            <a:ext cx="11049000" cy="28500"/>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66" name="Google Shape;366;g3961f347c36_0_10"/>
          <p:cNvGraphicFramePr/>
          <p:nvPr/>
        </p:nvGraphicFramePr>
        <p:xfrm>
          <a:off x="552400" y="1005890"/>
          <a:ext cx="3000000" cy="3000000"/>
        </p:xfrm>
        <a:graphic>
          <a:graphicData uri="http://schemas.openxmlformats.org/drawingml/2006/table">
            <a:tbl>
              <a:tblPr>
                <a:noFill/>
                <a:tableStyleId>{7717DCA0-9367-4864-A16A-24868CC4F4C1}</a:tableStyleId>
              </a:tblPr>
              <a:tblGrid>
                <a:gridCol w="1655850"/>
                <a:gridCol w="1103850"/>
                <a:gridCol w="1103850"/>
                <a:gridCol w="1103850"/>
                <a:gridCol w="607205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Diff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333333"/>
                          </a:solidFill>
                          <a:latin typeface="Inter"/>
                          <a:ea typeface="Inter"/>
                          <a:cs typeface="Inter"/>
                          <a:sym typeface="Inter"/>
                        </a:rPr>
                        <a:t>BOA</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WSA2 0% </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LAE 0%</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WSA2 75% </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LAE 75%</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75%</a:t>
                      </a:r>
                      <a:endParaRPr b="0" i="0" sz="1200" u="none" cap="none" strike="noStrike">
                        <a:solidFill>
                          <a:srgbClr val="000000"/>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100"/>
                        <a:buFont typeface="Arial"/>
                        <a:buNone/>
                      </a:pPr>
                      <a:r>
                        <a:rPr b="1" lang="en-US" sz="1100" u="none" cap="none" strike="noStrike">
                          <a:latin typeface="Inter"/>
                          <a:ea typeface="Inter"/>
                          <a:cs typeface="Inter"/>
                          <a:sym typeface="Inter"/>
                        </a:rPr>
                        <a:t>GTZNJP / TPEC:</a:t>
                      </a:r>
                      <a:r>
                        <a:rPr lang="en-US" sz="1100" u="none" cap="none" strike="noStrike">
                          <a:latin typeface="Inter"/>
                          <a:ea typeface="Inter"/>
                          <a:cs typeface="Inter"/>
                          <a:sym typeface="Inter"/>
                        </a:rPr>
                        <a:t> Despite vessels </a:t>
                      </a:r>
                      <a:r>
                        <a:rPr lang="en-US" sz="1100">
                          <a:latin typeface="Inter"/>
                          <a:ea typeface="Inter"/>
                          <a:cs typeface="Inter"/>
                          <a:sym typeface="Inter"/>
                        </a:rPr>
                        <a:t>frequent</a:t>
                      </a:r>
                      <a:r>
                        <a:rPr lang="en-US" sz="1100" u="none" cap="none" strike="noStrike">
                          <a:latin typeface="Inter"/>
                          <a:ea typeface="Inter"/>
                          <a:cs typeface="Inter"/>
                          <a:sym typeface="Inter"/>
                        </a:rPr>
                        <a:t>  arrival delays, closed communication with the terminal has allowed us to secure an efficient operational window to complete the operations. </a:t>
                      </a:r>
                      <a:r>
                        <a:rPr b="1" lang="en-US" sz="1100" u="none" cap="none" strike="noStrike">
                          <a:latin typeface="Inter"/>
                          <a:ea typeface="Inter"/>
                          <a:cs typeface="Inter"/>
                          <a:sym typeface="Inter"/>
                        </a:rPr>
                        <a:t>GTZNJT / EPQ:</a:t>
                      </a:r>
                      <a:r>
                        <a:rPr lang="en-US" sz="1100" u="none" cap="none" strike="noStrike">
                          <a:latin typeface="Inter"/>
                          <a:ea typeface="Inter"/>
                          <a:cs typeface="Inter"/>
                          <a:sym typeface="Inter"/>
                        </a:rPr>
                        <a:t> Vessels are subject to berth arrangements due to pre-established windows for regular carriers. We will continue to maintain close communication and coordination with the terminal to evaluate whether any adjustments can be made to improve BOA.</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333333"/>
                          </a:solidFill>
                          <a:latin typeface="Inter"/>
                          <a:ea typeface="Inter"/>
                          <a:cs typeface="Inter"/>
                          <a:sym typeface="Inter"/>
                        </a:rPr>
                        <a:t>Port Stay</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WSA2 100%</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LAE 80%</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WSA2 100%</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LAE 100%</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18.18%</a:t>
                      </a:r>
                      <a:endParaRPr b="0" i="0" sz="1200" u="none" cap="none" strike="noStrike">
                        <a:solidFill>
                          <a:srgbClr val="000000"/>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just">
                        <a:lnSpc>
                          <a:spcPct val="100000"/>
                        </a:lnSpc>
                        <a:spcBef>
                          <a:spcPts val="0"/>
                        </a:spcBef>
                        <a:spcAft>
                          <a:spcPts val="0"/>
                        </a:spcAft>
                        <a:buClr>
                          <a:srgbClr val="000000"/>
                        </a:buClr>
                        <a:buSzPts val="1100"/>
                        <a:buFont typeface="Arial"/>
                        <a:buNone/>
                      </a:pPr>
                      <a:r>
                        <a:rPr b="1" lang="en-US" sz="1100" u="none" cap="none" strike="noStrike">
                          <a:latin typeface="Inter"/>
                          <a:ea typeface="Inter"/>
                          <a:cs typeface="Inter"/>
                          <a:sym typeface="Inter"/>
                        </a:rPr>
                        <a:t>GTZNJP / TPEC:</a:t>
                      </a:r>
                      <a:r>
                        <a:rPr lang="en-US" sz="1100" u="none" cap="none" strike="noStrike">
                          <a:latin typeface="Inter"/>
                          <a:ea typeface="Inter"/>
                          <a:cs typeface="Inter"/>
                          <a:sym typeface="Inter"/>
                        </a:rPr>
                        <a:t> Port stay increased due to the large number of shiftings required; however, this measure is necessary to maintain the vessel’s stability and is beyond our control. Fortunately, we have received strong support from the terminal, which has been granting </a:t>
                      </a:r>
                      <a:r>
                        <a:rPr b="0" lang="en-US" sz="1100" u="none" cap="none" strike="noStrike">
                          <a:latin typeface="Inter"/>
                          <a:ea typeface="Inter"/>
                          <a:cs typeface="Inter"/>
                          <a:sym typeface="Inter"/>
                        </a:rPr>
                        <a:t>between 1,500 and 1,800 moves per vessel operation. </a:t>
                      </a:r>
                      <a:r>
                        <a:rPr b="1" lang="en-US" sz="1100" u="none" cap="none" strike="noStrike">
                          <a:latin typeface="Inter"/>
                          <a:ea typeface="Inter"/>
                          <a:cs typeface="Inter"/>
                          <a:sym typeface="Inter"/>
                        </a:rPr>
                        <a:t>GTZNJT / EPQ:</a:t>
                      </a:r>
                      <a:r>
                        <a:rPr lang="en-US" sz="1100" u="none" cap="none" strike="noStrike">
                          <a:latin typeface="Inter"/>
                          <a:ea typeface="Inter"/>
                          <a:cs typeface="Inter"/>
                          <a:sym typeface="Inter"/>
                        </a:rPr>
                        <a:t> Although the necessary tools and equipment are requested ahead of each operation, delays still occur due to labor union issues. We continue in closed monitoring of each operation and coordinate with the terminals in order to avoid further port stay whenever possible.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333333"/>
                          </a:solidFill>
                          <a:latin typeface="Inter"/>
                          <a:ea typeface="Inter"/>
                          <a:cs typeface="Inter"/>
                          <a:sym typeface="Inter"/>
                        </a:rPr>
                        <a:t>Productivity</a:t>
                      </a:r>
                      <a:endParaRPr b="0" i="0" sz="1200" u="none" cap="none" strike="noStrike">
                        <a:solidFill>
                          <a:srgbClr val="333333"/>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WSA2 46 P/H</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LAE 28 P/H </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WSA2 64 P/H</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LAE 44 P/H </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&gt; 18 P/H</a:t>
                      </a:r>
                      <a:endParaRPr b="0"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1000"/>
                        <a:buFont typeface="Arial"/>
                        <a:buNone/>
                      </a:pPr>
                      <a:r>
                        <a:rPr b="0" i="0" lang="en-US" sz="1200" u="none" cap="none" strike="noStrike">
                          <a:solidFill>
                            <a:srgbClr val="000000"/>
                          </a:solidFill>
                          <a:latin typeface="Inter"/>
                          <a:ea typeface="Inter"/>
                          <a:cs typeface="Inter"/>
                          <a:sym typeface="Inter"/>
                        </a:rPr>
                        <a:t>&gt; 16.47 P/H</a:t>
                      </a:r>
                      <a:endParaRPr b="0"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100" u="none" cap="none" strike="noStrike">
                          <a:latin typeface="Inter"/>
                          <a:ea typeface="Inter"/>
                          <a:cs typeface="Inter"/>
                          <a:sym typeface="Inter"/>
                        </a:rPr>
                        <a:t>GTZNJP / TPEC:</a:t>
                      </a:r>
                      <a:r>
                        <a:rPr lang="en-US" sz="1100" u="none" cap="none" strike="noStrike">
                          <a:latin typeface="Inter"/>
                          <a:ea typeface="Inter"/>
                          <a:cs typeface="Inter"/>
                          <a:sym typeface="Inter"/>
                        </a:rPr>
                        <a:t> With the use of three STS cranes in each VESSEL operation, an excellent performance has been maintained. </a:t>
                      </a:r>
                      <a:r>
                        <a:rPr b="1" lang="en-US" sz="1100" u="none" cap="none" strike="noStrike">
                          <a:latin typeface="Inter"/>
                          <a:ea typeface="Inter"/>
                          <a:cs typeface="Inter"/>
                          <a:sym typeface="Inter"/>
                        </a:rPr>
                        <a:t>GTZNJT / EPQ: </a:t>
                      </a:r>
                      <a:r>
                        <a:rPr lang="en-US" sz="1100" u="none" cap="none" strike="noStrike">
                          <a:latin typeface="Inter"/>
                          <a:ea typeface="Inter"/>
                          <a:cs typeface="Inter"/>
                          <a:sym typeface="Inter"/>
                        </a:rPr>
                        <a:t>Productivity has improved in the LAE service; however, we still need to continue coordinating with Port Authorities to ensure the availability of machinery and trucks in line with the total number of moves to be performed. With some investment in </a:t>
                      </a:r>
                      <a:r>
                        <a:rPr lang="en-US" sz="1100">
                          <a:latin typeface="Inter"/>
                          <a:ea typeface="Inter"/>
                          <a:cs typeface="Inter"/>
                          <a:sym typeface="Inter"/>
                        </a:rPr>
                        <a:t>Private</a:t>
                      </a:r>
                      <a:r>
                        <a:rPr lang="en-US" sz="1100" u="none" cap="none" strike="noStrike">
                          <a:latin typeface="Inter"/>
                          <a:ea typeface="Inter"/>
                          <a:cs typeface="Inter"/>
                          <a:sym typeface="Inter"/>
                        </a:rPr>
                        <a:t> </a:t>
                      </a:r>
                      <a:r>
                        <a:rPr lang="en-US" sz="1100">
                          <a:latin typeface="Inter"/>
                          <a:ea typeface="Inter"/>
                          <a:cs typeface="Inter"/>
                          <a:sym typeface="Inter"/>
                        </a:rPr>
                        <a:t>Terminal</a:t>
                      </a:r>
                      <a:r>
                        <a:rPr lang="en-US" sz="1100" u="none" cap="none" strike="noStrike">
                          <a:latin typeface="Inter"/>
                          <a:ea typeface="Inter"/>
                          <a:cs typeface="Inter"/>
                          <a:sym typeface="Inter"/>
                        </a:rPr>
                        <a:t> Equipment we can lift productivity. </a:t>
                      </a:r>
                      <a:endParaRPr b="0" i="0" sz="1100" u="none" cap="none" strike="noStrike">
                        <a:solidFill>
                          <a:srgbClr val="000000"/>
                        </a:solidFill>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image.png" id="371" name="Google Shape;371;p1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372" name="Google Shape;372;p14"/>
          <p:cNvPicPr preferRelativeResize="0"/>
          <p:nvPr/>
        </p:nvPicPr>
        <p:blipFill rotWithShape="1">
          <a:blip r:embed="rId4">
            <a:alphaModFix/>
          </a:blip>
          <a:srcRect b="0" l="0" r="0" t="0"/>
          <a:stretch/>
        </p:blipFill>
        <p:spPr>
          <a:xfrm>
            <a:off x="571500" y="1078355"/>
            <a:ext cx="11049000" cy="276225"/>
          </a:xfrm>
          <a:prstGeom prst="rect">
            <a:avLst/>
          </a:prstGeom>
          <a:noFill/>
          <a:ln>
            <a:noFill/>
          </a:ln>
        </p:spPr>
      </p:pic>
      <p:sp>
        <p:nvSpPr>
          <p:cNvPr id="373" name="Google Shape;373;p14"/>
          <p:cNvSpPr txBox="1"/>
          <p:nvPr/>
        </p:nvSpPr>
        <p:spPr>
          <a:xfrm>
            <a:off x="547625" y="146741"/>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OCD / OPD KPI (GT)</a:t>
            </a:r>
            <a:endParaRPr b="0" i="0" sz="1400" u="none" cap="none" strike="noStrike">
              <a:solidFill>
                <a:srgbClr val="000000"/>
              </a:solidFill>
              <a:latin typeface="Arial"/>
              <a:ea typeface="Arial"/>
              <a:cs typeface="Arial"/>
              <a:sym typeface="Arial"/>
            </a:endParaRPr>
          </a:p>
        </p:txBody>
      </p:sp>
      <p:sp>
        <p:nvSpPr>
          <p:cNvPr id="374" name="Google Shape;374;p14"/>
          <p:cNvSpPr/>
          <p:nvPr/>
        </p:nvSpPr>
        <p:spPr>
          <a:xfrm>
            <a:off x="571500" y="688236"/>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75" name="Google Shape;375;p14"/>
          <p:cNvGraphicFramePr/>
          <p:nvPr/>
        </p:nvGraphicFramePr>
        <p:xfrm>
          <a:off x="576275" y="1354573"/>
          <a:ext cx="3000000" cy="3000000"/>
        </p:xfrm>
        <a:graphic>
          <a:graphicData uri="http://schemas.openxmlformats.org/drawingml/2006/table">
            <a:tbl>
              <a:tblPr>
                <a:noFill/>
                <a:tableStyleId>{7717DCA0-9367-4864-A16A-24868CC4F4C1}</a:tableStyleId>
              </a:tblPr>
              <a:tblGrid>
                <a:gridCol w="1655850"/>
                <a:gridCol w="1103850"/>
                <a:gridCol w="1103850"/>
                <a:gridCol w="937050"/>
                <a:gridCol w="6238850"/>
              </a:tblGrid>
              <a:tr h="5102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Diff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1022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Inter"/>
                          <a:ea typeface="Inter"/>
                          <a:cs typeface="Inter"/>
                          <a:sym typeface="Inter"/>
                        </a:rPr>
                        <a:t>Incentive</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100" u="none" cap="none" strike="noStrike">
                          <a:solidFill>
                            <a:srgbClr val="000000"/>
                          </a:solidFill>
                          <a:latin typeface="Inter"/>
                          <a:ea typeface="Inter"/>
                          <a:cs typeface="Inter"/>
                          <a:sym typeface="Inter"/>
                        </a:rPr>
                        <a:t>Guatemala has no incentive programs; market conditions may be evaluated.</a:t>
                      </a:r>
                      <a:endParaRPr b="0" i="0" sz="11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000"/>
                        <a:buFont typeface="Arial"/>
                        <a:buNone/>
                      </a:pPr>
                      <a:r>
                        <a:t/>
                      </a:r>
                      <a:endParaRPr sz="11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64800">
                <a:tc>
                  <a:txBody>
                    <a:bodyPr/>
                    <a:lstStyle/>
                    <a:p>
                      <a:pPr indent="0" lvl="0" marL="0" marR="0" rtl="0" algn="ctr">
                        <a:lnSpc>
                          <a:spcPct val="100000"/>
                        </a:lnSpc>
                        <a:spcBef>
                          <a:spcPts val="0"/>
                        </a:spcBef>
                        <a:spcAft>
                          <a:spcPts val="0"/>
                        </a:spcAft>
                        <a:buClr>
                          <a:srgbClr val="000000"/>
                        </a:buClr>
                        <a:buSzPts val="1300"/>
                        <a:buFont typeface="Arial"/>
                        <a:buNone/>
                      </a:pPr>
                      <a:r>
                        <a:rPr i="0" lang="en-US" sz="1300" u="none" cap="none" strike="noStrike">
                          <a:solidFill>
                            <a:srgbClr val="333333"/>
                          </a:solidFill>
                          <a:latin typeface="Inter"/>
                          <a:ea typeface="Inter"/>
                          <a:cs typeface="Inter"/>
                          <a:sym typeface="Inter"/>
                        </a:rPr>
                        <a:t>Empty Storage</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96,435.58</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15,740.72</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latin typeface="Inter"/>
                          <a:ea typeface="Inter"/>
                          <a:cs typeface="Inter"/>
                          <a:sym typeface="Inter"/>
                        </a:rPr>
                        <a:t>-80,694.86</a:t>
                      </a:r>
                      <a:endParaRPr sz="12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Inter"/>
                          <a:ea typeface="Inter"/>
                          <a:cs typeface="Inter"/>
                          <a:sym typeface="Inter"/>
                        </a:rPr>
                        <a:t>GTZNJP / TPEC:</a:t>
                      </a:r>
                      <a:r>
                        <a:rPr lang="en-US" sz="1100" u="none" cap="none" strike="noStrike">
                          <a:latin typeface="Inter"/>
                          <a:ea typeface="Inter"/>
                          <a:cs typeface="Inter"/>
                          <a:sym typeface="Inter"/>
                        </a:rPr>
                        <a:t> </a:t>
                      </a:r>
                      <a:r>
                        <a:rPr b="0" i="0" lang="en-US" sz="1100" u="none" cap="none" strike="noStrike">
                          <a:solidFill>
                            <a:srgbClr val="000000"/>
                          </a:solidFill>
                          <a:latin typeface="Inter"/>
                          <a:ea typeface="Inter"/>
                          <a:cs typeface="Inter"/>
                          <a:sym typeface="Inter"/>
                        </a:rPr>
                        <a:t>Although costs have been reduced, it is necessary to maintain close communication with the terminal to obtain approval for direct dispatch, which is currently not possible.</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Inter"/>
                          <a:ea typeface="Inter"/>
                          <a:cs typeface="Inter"/>
                          <a:sym typeface="Inter"/>
                        </a:rPr>
                        <a:t>GTZNJT / EPQ:</a:t>
                      </a:r>
                      <a:r>
                        <a:rPr lang="en-US" sz="1100" u="none" cap="none" strike="noStrike">
                          <a:latin typeface="Inter"/>
                          <a:ea typeface="Inter"/>
                          <a:cs typeface="Inter"/>
                          <a:sym typeface="Inter"/>
                        </a:rPr>
                        <a:t> D</a:t>
                      </a:r>
                      <a:r>
                        <a:rPr b="0" i="0" lang="en-US" sz="1100" u="none" cap="none" strike="noStrike">
                          <a:solidFill>
                            <a:srgbClr val="000000"/>
                          </a:solidFill>
                          <a:latin typeface="Inter"/>
                          <a:ea typeface="Inter"/>
                          <a:cs typeface="Inter"/>
                          <a:sym typeface="Inter"/>
                        </a:rPr>
                        <a:t>irect dispatch is  not accepted; it is only allowed for up to 30% of the total volume to be evacuated, and only if the vessel berths and operates according to schedule.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51022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Inter"/>
                          <a:ea typeface="Inter"/>
                          <a:cs typeface="Inter"/>
                          <a:sym typeface="Inter"/>
                        </a:rPr>
                        <a:t>Rate Reduction</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100" u="none" cap="none" strike="noStrike">
                          <a:solidFill>
                            <a:srgbClr val="000000"/>
                          </a:solidFill>
                          <a:latin typeface="Inter"/>
                          <a:ea typeface="Inter"/>
                          <a:cs typeface="Inter"/>
                          <a:sym typeface="Inter"/>
                        </a:rPr>
                        <a:t>Due to increases in the minimum wage, inflation, operational and administrative costs, a reduction is not currently feasible.</a:t>
                      </a:r>
                      <a:endParaRPr b="0" i="0" sz="11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000"/>
                        <a:buFont typeface="Arial"/>
                        <a:buNone/>
                      </a:pPr>
                      <a:r>
                        <a:t/>
                      </a:r>
                      <a:endParaRPr sz="1100" u="none" cap="none" strike="noStrike">
                        <a:latin typeface="Inter"/>
                        <a:ea typeface="Inter"/>
                        <a:cs typeface="Inter"/>
                        <a:sym typeface="Inte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mc:AlternateContent>
    <mc:Choice Requires="p14">
      <p:transition spd="slow" p14:dur="3400">
        <p14:reveal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image.png" id="380" name="Google Shape;380;p16"/>
          <p:cNvPicPr preferRelativeResize="0"/>
          <p:nvPr/>
        </p:nvPicPr>
        <p:blipFill rotWithShape="1">
          <a:blip r:embed="rId3">
            <a:alphaModFix/>
          </a:blip>
          <a:srcRect b="0" l="0" r="0" t="0"/>
          <a:stretch/>
        </p:blipFill>
        <p:spPr>
          <a:xfrm>
            <a:off x="0" y="-623850"/>
            <a:ext cx="12192000" cy="7481849"/>
          </a:xfrm>
          <a:prstGeom prst="rect">
            <a:avLst/>
          </a:prstGeom>
          <a:noFill/>
          <a:ln>
            <a:noFill/>
          </a:ln>
        </p:spPr>
      </p:pic>
      <p:sp>
        <p:nvSpPr>
          <p:cNvPr id="381" name="Google Shape;381;p16"/>
          <p:cNvSpPr txBox="1"/>
          <p:nvPr/>
        </p:nvSpPr>
        <p:spPr>
          <a:xfrm>
            <a:off x="192725" y="335005"/>
            <a:ext cx="116016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FFFFFF"/>
                </a:solidFill>
                <a:latin typeface="Montserrat"/>
                <a:ea typeface="Montserrat"/>
                <a:cs typeface="Montserrat"/>
                <a:sym typeface="Montserrat"/>
              </a:rPr>
              <a:t>2026 Strategy</a:t>
            </a:r>
            <a:endParaRPr b="0" i="0" sz="1400" u="none" cap="none" strike="noStrike">
              <a:solidFill>
                <a:srgbClr val="000000"/>
              </a:solidFill>
              <a:latin typeface="Arial"/>
              <a:ea typeface="Arial"/>
              <a:cs typeface="Arial"/>
              <a:sym typeface="Arial"/>
            </a:endParaRPr>
          </a:p>
        </p:txBody>
      </p:sp>
      <p:sp>
        <p:nvSpPr>
          <p:cNvPr id="382" name="Google Shape;382;p16"/>
          <p:cNvSpPr txBox="1"/>
          <p:nvPr/>
        </p:nvSpPr>
        <p:spPr>
          <a:xfrm>
            <a:off x="469025" y="1510315"/>
            <a:ext cx="11049000" cy="323100"/>
          </a:xfrm>
          <a:prstGeom prst="rect">
            <a:avLst/>
          </a:prstGeom>
          <a:noFill/>
          <a:ln>
            <a:noFill/>
          </a:ln>
        </p:spPr>
        <p:txBody>
          <a:bodyPr anchorCtr="0" anchor="t" bIns="0" lIns="0" spcFirstLastPara="1" rIns="0" wrap="square" tIns="0">
            <a:spAutoFit/>
          </a:bodyPr>
          <a:lstStyle/>
          <a:p>
            <a:pPr indent="0" lvl="0" marL="0" marR="0" rtl="0" algn="ctr">
              <a:lnSpc>
                <a:spcPct val="159952"/>
              </a:lnSpc>
              <a:spcBef>
                <a:spcPts val="0"/>
              </a:spcBef>
              <a:spcAft>
                <a:spcPts val="0"/>
              </a:spcAft>
              <a:buClr>
                <a:srgbClr val="000000"/>
              </a:buClr>
              <a:buSzPts val="2100"/>
              <a:buFont typeface="Arial"/>
              <a:buNone/>
            </a:pPr>
            <a:r>
              <a:rPr b="0" i="0" lang="en-US" sz="2100" u="none" cap="none" strike="noStrike">
                <a:solidFill>
                  <a:srgbClr val="86EFAC"/>
                </a:solidFill>
                <a:latin typeface="Roboto Light"/>
                <a:ea typeface="Roboto Light"/>
                <a:cs typeface="Roboto Light"/>
                <a:sym typeface="Roboto Light"/>
              </a:rPr>
              <a:t>How to Achieve KPI Goals</a:t>
            </a:r>
            <a:endParaRPr b="0" i="0" sz="1400" u="none" cap="none" strike="noStrike">
              <a:solidFill>
                <a:srgbClr val="000000"/>
              </a:solidFill>
              <a:latin typeface="Arial"/>
              <a:ea typeface="Arial"/>
              <a:cs typeface="Arial"/>
              <a:sym typeface="Arial"/>
            </a:endParaRPr>
          </a:p>
        </p:txBody>
      </p:sp>
      <p:pic>
        <p:nvPicPr>
          <p:cNvPr id="383" name="Google Shape;383;p16" title="output-onlinegiftools.gif"/>
          <p:cNvPicPr preferRelativeResize="0"/>
          <p:nvPr/>
        </p:nvPicPr>
        <p:blipFill>
          <a:blip r:embed="rId4">
            <a:alphaModFix/>
          </a:blip>
          <a:stretch>
            <a:fillRect/>
          </a:stretch>
        </p:blipFill>
        <p:spPr>
          <a:xfrm>
            <a:off x="4077988" y="2177450"/>
            <a:ext cx="4447925" cy="4447925"/>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2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20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2000"/>
          </a:blip>
          <a:stretch>
            <a:fillRect/>
          </a:stretch>
        </a:blipFill>
      </p:bgPr>
    </p:bg>
    <p:spTree>
      <p:nvGrpSpPr>
        <p:cNvPr id="387" name="Shape 387"/>
        <p:cNvGrpSpPr/>
        <p:nvPr/>
      </p:nvGrpSpPr>
      <p:grpSpPr>
        <a:xfrm>
          <a:off x="0" y="0"/>
          <a:ext cx="0" cy="0"/>
          <a:chOff x="0" y="0"/>
          <a:chExt cx="0" cy="0"/>
        </a:xfrm>
      </p:grpSpPr>
      <p:sp>
        <p:nvSpPr>
          <p:cNvPr id="388" name="Google Shape;388;p17"/>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HOW TO ACHIEVE 2026 OWN SQ?</a:t>
            </a:r>
            <a:endParaRPr b="1" i="0" sz="3150" u="none" cap="none" strike="noStrike">
              <a:solidFill>
                <a:srgbClr val="004B24"/>
              </a:solidFill>
              <a:latin typeface="Montserrat"/>
              <a:ea typeface="Montserrat"/>
              <a:cs typeface="Montserrat"/>
              <a:sym typeface="Montserrat"/>
            </a:endParaRPr>
          </a:p>
        </p:txBody>
      </p:sp>
      <p:sp>
        <p:nvSpPr>
          <p:cNvPr id="389" name="Google Shape;389;p17"/>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p17"/>
          <p:cNvSpPr/>
          <p:nvPr/>
        </p:nvSpPr>
        <p:spPr>
          <a:xfrm>
            <a:off x="7455177" y="1467217"/>
            <a:ext cx="3758925" cy="2224577"/>
          </a:xfrm>
          <a:prstGeom prst="roundRect">
            <a:avLst>
              <a:gd fmla="val 10060" name="adj"/>
            </a:avLst>
          </a:prstGeom>
          <a:solidFill>
            <a:srgbClr val="FAFFFA"/>
          </a:solidFill>
          <a:ln cap="flat" cmpd="sng" w="22850">
            <a:solidFill>
              <a:srgbClr val="0066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7"/>
          <p:cNvSpPr/>
          <p:nvPr/>
        </p:nvSpPr>
        <p:spPr>
          <a:xfrm>
            <a:off x="7543750" y="1520921"/>
            <a:ext cx="3017100" cy="237300"/>
          </a:xfrm>
          <a:prstGeom prst="rect">
            <a:avLst/>
          </a:prstGeom>
          <a:noFill/>
          <a:ln>
            <a:noFill/>
          </a:ln>
        </p:spPr>
        <p:txBody>
          <a:bodyPr anchorCtr="0" anchor="t" bIns="0" lIns="0" spcFirstLastPara="1" rIns="0" wrap="square" tIns="0">
            <a:noAutofit/>
          </a:bodyPr>
          <a:lstStyle/>
          <a:p>
            <a:pPr indent="0" lvl="0" marL="0" marR="0" rtl="0" algn="l">
              <a:lnSpc>
                <a:spcPct val="114562"/>
              </a:lnSpc>
              <a:spcBef>
                <a:spcPts val="0"/>
              </a:spcBef>
              <a:spcAft>
                <a:spcPts val="0"/>
              </a:spcAft>
              <a:buClr>
                <a:srgbClr val="000000"/>
              </a:buClr>
              <a:buSzPts val="1600"/>
              <a:buFont typeface="Arial"/>
              <a:buNone/>
            </a:pPr>
            <a:r>
              <a:rPr b="1" i="0" lang="en-US" sz="1600" u="sng" cap="none" strike="noStrike">
                <a:solidFill>
                  <a:srgbClr val="405449"/>
                </a:solidFill>
                <a:latin typeface="Inter"/>
                <a:ea typeface="Inter"/>
                <a:cs typeface="Inter"/>
                <a:sym typeface="Inter"/>
              </a:rPr>
              <a:t>F.E. - GT / Q TRADE</a:t>
            </a:r>
            <a:endParaRPr b="0" i="0" sz="1600" u="sng" cap="none" strike="noStrike">
              <a:solidFill>
                <a:srgbClr val="000000"/>
              </a:solidFill>
              <a:latin typeface="Inter"/>
              <a:ea typeface="Inter"/>
              <a:cs typeface="Inter"/>
              <a:sym typeface="Inter"/>
            </a:endParaRPr>
          </a:p>
        </p:txBody>
      </p:sp>
      <p:pic>
        <p:nvPicPr>
          <p:cNvPr descr="image.png" id="392" name="Google Shape;392;p17"/>
          <p:cNvPicPr preferRelativeResize="0"/>
          <p:nvPr/>
        </p:nvPicPr>
        <p:blipFill rotWithShape="1">
          <a:blip r:embed="rId4">
            <a:alphaModFix/>
          </a:blip>
          <a:srcRect b="0" l="0" r="0" t="0"/>
          <a:stretch/>
        </p:blipFill>
        <p:spPr>
          <a:xfrm>
            <a:off x="571500" y="1381652"/>
            <a:ext cx="3555950" cy="361950"/>
          </a:xfrm>
          <a:prstGeom prst="rect">
            <a:avLst/>
          </a:prstGeom>
          <a:noFill/>
          <a:ln>
            <a:noFill/>
          </a:ln>
        </p:spPr>
      </p:pic>
      <p:sp>
        <p:nvSpPr>
          <p:cNvPr id="393" name="Google Shape;393;p17"/>
          <p:cNvSpPr txBox="1"/>
          <p:nvPr/>
        </p:nvSpPr>
        <p:spPr>
          <a:xfrm>
            <a:off x="7455175" y="1720213"/>
            <a:ext cx="3816900" cy="2031900"/>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Strengthen promotion of  WSA6 Service.</a:t>
            </a:r>
            <a:endParaRPr b="1" i="0" sz="1400" u="none" cap="none" strike="noStrike">
              <a:solidFill>
                <a:srgbClr val="000000"/>
              </a:solidFill>
            </a:endParaRPr>
          </a:p>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Improve hot box management at transhipment ports. </a:t>
            </a:r>
            <a:endParaRPr b="1" i="0" sz="1400" u="none" cap="none" strike="noStrike">
              <a:solidFill>
                <a:srgbClr val="000000"/>
              </a:solidFill>
            </a:endParaRPr>
          </a:p>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Prioritize tender accounts.</a:t>
            </a:r>
            <a:endParaRPr b="1" i="0" sz="1400" u="none" cap="none" strike="noStrike">
              <a:solidFill>
                <a:srgbClr val="000000"/>
              </a:solidFill>
            </a:endParaRPr>
          </a:p>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Implement recovery plan for lost accounts.</a:t>
            </a:r>
            <a:endParaRPr b="1" i="0" sz="1400" u="none" cap="none" strike="noStrike">
              <a:solidFill>
                <a:srgbClr val="000000"/>
              </a:solidFill>
            </a:endParaRPr>
          </a:p>
          <a:p>
            <a:pPr indent="-171450" lvl="0" marL="171450" marR="0" rtl="0" algn="l">
              <a:lnSpc>
                <a:spcPct val="100000"/>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Develop a commodity-based customer approach strategy. </a:t>
            </a:r>
            <a:endParaRPr b="1" i="0" sz="1400" u="none" cap="none" strike="noStrike">
              <a:solidFill>
                <a:srgbClr val="000000"/>
              </a:solidFill>
            </a:endParaRPr>
          </a:p>
        </p:txBody>
      </p:sp>
      <p:sp>
        <p:nvSpPr>
          <p:cNvPr id="394" name="Google Shape;394;p17"/>
          <p:cNvSpPr/>
          <p:nvPr/>
        </p:nvSpPr>
        <p:spPr>
          <a:xfrm>
            <a:off x="7513232" y="4144117"/>
            <a:ext cx="3758924" cy="2571461"/>
          </a:xfrm>
          <a:prstGeom prst="roundRect">
            <a:avLst>
              <a:gd fmla="val 10060" name="adj"/>
            </a:avLst>
          </a:prstGeom>
          <a:solidFill>
            <a:srgbClr val="FAFFFA"/>
          </a:solidFill>
          <a:ln cap="flat" cmpd="sng" w="22850">
            <a:solidFill>
              <a:srgbClr val="0066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7"/>
          <p:cNvSpPr/>
          <p:nvPr/>
        </p:nvSpPr>
        <p:spPr>
          <a:xfrm>
            <a:off x="7832686" y="4224869"/>
            <a:ext cx="1952526" cy="237431"/>
          </a:xfrm>
          <a:prstGeom prst="rect">
            <a:avLst/>
          </a:prstGeom>
          <a:noFill/>
          <a:ln>
            <a:noFill/>
          </a:ln>
        </p:spPr>
        <p:txBody>
          <a:bodyPr anchorCtr="0" anchor="t" bIns="0" lIns="0" spcFirstLastPara="1" rIns="0" wrap="square" tIns="0">
            <a:noAutofit/>
          </a:bodyPr>
          <a:lstStyle/>
          <a:p>
            <a:pPr indent="0" lvl="0" marL="0" marR="0" rtl="0" algn="l">
              <a:lnSpc>
                <a:spcPct val="114562"/>
              </a:lnSpc>
              <a:spcBef>
                <a:spcPts val="0"/>
              </a:spcBef>
              <a:spcAft>
                <a:spcPts val="0"/>
              </a:spcAft>
              <a:buClr>
                <a:srgbClr val="000000"/>
              </a:buClr>
              <a:buSzPts val="1600"/>
              <a:buFont typeface="Arial"/>
              <a:buNone/>
            </a:pPr>
            <a:r>
              <a:rPr b="1" i="0" lang="en-US" sz="1600" u="sng" cap="none" strike="noStrike">
                <a:solidFill>
                  <a:srgbClr val="405449"/>
                </a:solidFill>
                <a:latin typeface="Inter"/>
                <a:ea typeface="Inter"/>
                <a:cs typeface="Inter"/>
                <a:sym typeface="Inter"/>
              </a:rPr>
              <a:t>GT - ASI/ CF TRADE</a:t>
            </a:r>
            <a:endParaRPr b="0" i="0" sz="1400" u="sng" cap="none" strike="noStrike">
              <a:solidFill>
                <a:srgbClr val="000000"/>
              </a:solidFill>
              <a:latin typeface="Arial"/>
              <a:ea typeface="Arial"/>
              <a:cs typeface="Arial"/>
              <a:sym typeface="Arial"/>
            </a:endParaRPr>
          </a:p>
        </p:txBody>
      </p:sp>
      <p:sp>
        <p:nvSpPr>
          <p:cNvPr id="396" name="Google Shape;396;p17"/>
          <p:cNvSpPr txBox="1"/>
          <p:nvPr/>
        </p:nvSpPr>
        <p:spPr>
          <a:xfrm>
            <a:off x="7567484" y="4511355"/>
            <a:ext cx="3650400" cy="2031900"/>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Implement a customer strategy based on cargo source and  commodity segmentation. </a:t>
            </a:r>
            <a:endParaRPr b="1">
              <a:solidFill>
                <a:srgbClr val="405449"/>
              </a:solidFill>
              <a:latin typeface="Inter"/>
              <a:ea typeface="Inter"/>
              <a:cs typeface="Inter"/>
              <a:sym typeface="Inter"/>
            </a:endParaRPr>
          </a:p>
          <a:p>
            <a:pPr indent="-171450" lvl="0" marL="171450" marR="0" rtl="0" algn="just">
              <a:lnSpc>
                <a:spcPct val="100000"/>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Ensure  competitive rate in line with market conditions.  </a:t>
            </a:r>
            <a:endParaRPr b="1">
              <a:solidFill>
                <a:srgbClr val="405449"/>
              </a:solidFill>
              <a:latin typeface="Inter"/>
              <a:ea typeface="Inter"/>
              <a:cs typeface="Inter"/>
              <a:sym typeface="Inter"/>
            </a:endParaRPr>
          </a:p>
          <a:p>
            <a:pPr indent="-171450" lvl="0" marL="171450" marR="0" rtl="0" algn="just">
              <a:lnSpc>
                <a:spcPct val="100000"/>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Optimize space allocation at T/S ports to support long-haul market growth.  </a:t>
            </a:r>
            <a:endParaRPr b="1">
              <a:solidFill>
                <a:srgbClr val="405449"/>
              </a:solidFill>
              <a:latin typeface="Inter"/>
              <a:ea typeface="Inter"/>
              <a:cs typeface="Inter"/>
              <a:sym typeface="Inter"/>
            </a:endParaRPr>
          </a:p>
          <a:p>
            <a:pPr indent="-171450" lvl="0" marL="171450" marR="0" rtl="0" algn="just">
              <a:lnSpc>
                <a:spcPct val="100000"/>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Grant minimum 3-month rate validity to strengthen long-term nomination.  </a:t>
            </a:r>
            <a:endParaRPr b="0" i="0" sz="1400" u="none" cap="none" strike="noStrike">
              <a:solidFill>
                <a:srgbClr val="405449"/>
              </a:solidFill>
              <a:latin typeface="Montserrat"/>
              <a:ea typeface="Montserrat"/>
              <a:cs typeface="Montserrat"/>
              <a:sym typeface="Montserrat"/>
            </a:endParaRPr>
          </a:p>
        </p:txBody>
      </p:sp>
      <p:pic>
        <p:nvPicPr>
          <p:cNvPr descr="Imagen que contiene Interfaz de usuario gráfica&#10;&#10;El contenido generado por IA puede ser incorrecto." id="397" name="Google Shape;397;p17"/>
          <p:cNvPicPr preferRelativeResize="0"/>
          <p:nvPr/>
        </p:nvPicPr>
        <p:blipFill rotWithShape="1">
          <a:blip r:embed="rId5">
            <a:alphaModFix/>
          </a:blip>
          <a:srcRect b="0" l="0" r="0" t="0"/>
          <a:stretch/>
        </p:blipFill>
        <p:spPr>
          <a:xfrm>
            <a:off x="2999059" y="2897467"/>
            <a:ext cx="4039361" cy="2224576"/>
          </a:xfrm>
          <a:prstGeom prst="rect">
            <a:avLst/>
          </a:prstGeom>
          <a:noFill/>
          <a:ln>
            <a:noFill/>
          </a:ln>
        </p:spPr>
      </p:pic>
      <p:pic>
        <p:nvPicPr>
          <p:cNvPr id="398" name="Google Shape;398;p17"/>
          <p:cNvPicPr preferRelativeResize="0"/>
          <p:nvPr/>
        </p:nvPicPr>
        <p:blipFill rotWithShape="1">
          <a:blip r:embed="rId6">
            <a:alphaModFix/>
          </a:blip>
          <a:srcRect b="3885" l="1341" r="1158" t="-707"/>
          <a:stretch/>
        </p:blipFill>
        <p:spPr>
          <a:xfrm>
            <a:off x="408655" y="2672027"/>
            <a:ext cx="2590403" cy="2572414"/>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6000"/>
          </a:blip>
          <a:stretch>
            <a:fillRect/>
          </a:stretch>
        </a:blipFill>
      </p:bgPr>
    </p:bg>
    <p:spTree>
      <p:nvGrpSpPr>
        <p:cNvPr id="402" name="Shape 402"/>
        <p:cNvGrpSpPr/>
        <p:nvPr/>
      </p:nvGrpSpPr>
      <p:grpSpPr>
        <a:xfrm>
          <a:off x="0" y="0"/>
          <a:ext cx="0" cy="0"/>
          <a:chOff x="0" y="0"/>
          <a:chExt cx="0" cy="0"/>
        </a:xfrm>
      </p:grpSpPr>
      <p:sp>
        <p:nvSpPr>
          <p:cNvPr id="403" name="Google Shape;403;p18"/>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HOW TO ACHIEVE 2026 OWN SQ?</a:t>
            </a:r>
            <a:endParaRPr b="1" i="0" sz="3150" u="none" cap="none" strike="noStrike">
              <a:solidFill>
                <a:srgbClr val="004B24"/>
              </a:solidFill>
              <a:latin typeface="Montserrat"/>
              <a:ea typeface="Montserrat"/>
              <a:cs typeface="Montserrat"/>
              <a:sym typeface="Montserrat"/>
            </a:endParaRPr>
          </a:p>
        </p:txBody>
      </p:sp>
      <p:sp>
        <p:nvSpPr>
          <p:cNvPr id="404" name="Google Shape;404;p18"/>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5" name="Google Shape;405;p18"/>
          <p:cNvSpPr/>
          <p:nvPr/>
        </p:nvSpPr>
        <p:spPr>
          <a:xfrm>
            <a:off x="7383512" y="1169349"/>
            <a:ext cx="4448400" cy="2698800"/>
          </a:xfrm>
          <a:prstGeom prst="roundRect">
            <a:avLst>
              <a:gd fmla="val 10060" name="adj"/>
            </a:avLst>
          </a:prstGeom>
          <a:solidFill>
            <a:srgbClr val="FAFFFA"/>
          </a:solidFill>
          <a:ln cap="flat" cmpd="sng" w="22850">
            <a:solidFill>
              <a:srgbClr val="CED9C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8"/>
          <p:cNvSpPr/>
          <p:nvPr/>
        </p:nvSpPr>
        <p:spPr>
          <a:xfrm>
            <a:off x="8087718" y="2044502"/>
            <a:ext cx="3087688" cy="658118"/>
          </a:xfrm>
          <a:prstGeom prst="rect">
            <a:avLst/>
          </a:prstGeom>
          <a:noFill/>
          <a:ln>
            <a:noFill/>
          </a:ln>
        </p:spPr>
        <p:txBody>
          <a:bodyPr anchorCtr="0" anchor="t" bIns="0" lIns="0" spcFirstLastPara="1" rIns="0" wrap="square" tIns="0">
            <a:noAutofit/>
          </a:bodyPr>
          <a:lstStyle/>
          <a:p>
            <a:pPr indent="0" lvl="0" marL="0" marR="0" rtl="0" algn="l">
              <a:lnSpc>
                <a:spcPct val="142333"/>
              </a:lnSpc>
              <a:spcBef>
                <a:spcPts val="0"/>
              </a:spcBef>
              <a:spcAft>
                <a:spcPts val="0"/>
              </a:spcAft>
              <a:buClr>
                <a:srgbClr val="000000"/>
              </a:buClr>
              <a:buSzPts val="1200"/>
              <a:buFont typeface="Arial"/>
              <a:buNone/>
            </a:pPr>
            <a:r>
              <a:t/>
            </a:r>
            <a:endParaRPr b="0" i="0" sz="1200" u="none" cap="none" strike="noStrike">
              <a:solidFill>
                <a:srgbClr val="405449"/>
              </a:solidFill>
              <a:latin typeface="Montserrat"/>
              <a:ea typeface="Montserrat"/>
              <a:cs typeface="Montserrat"/>
              <a:sym typeface="Montserrat"/>
            </a:endParaRPr>
          </a:p>
        </p:txBody>
      </p:sp>
      <p:sp>
        <p:nvSpPr>
          <p:cNvPr id="407" name="Google Shape;407;p18"/>
          <p:cNvSpPr/>
          <p:nvPr/>
        </p:nvSpPr>
        <p:spPr>
          <a:xfrm>
            <a:off x="7429600" y="4058250"/>
            <a:ext cx="4384200" cy="2621100"/>
          </a:xfrm>
          <a:prstGeom prst="roundRect">
            <a:avLst>
              <a:gd fmla="val 4550" name="adj"/>
            </a:avLst>
          </a:prstGeom>
          <a:solidFill>
            <a:srgbClr val="FAFFFA"/>
          </a:solidFill>
          <a:ln cap="flat" cmpd="sng" w="22850">
            <a:solidFill>
              <a:srgbClr val="CED9C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png" id="408" name="Google Shape;408;p18"/>
          <p:cNvPicPr preferRelativeResize="0"/>
          <p:nvPr/>
        </p:nvPicPr>
        <p:blipFill rotWithShape="1">
          <a:blip r:embed="rId4">
            <a:alphaModFix/>
          </a:blip>
          <a:srcRect b="0" l="0" r="0" t="0"/>
          <a:stretch/>
        </p:blipFill>
        <p:spPr>
          <a:xfrm>
            <a:off x="571500" y="1389856"/>
            <a:ext cx="3555950" cy="361950"/>
          </a:xfrm>
          <a:prstGeom prst="rect">
            <a:avLst/>
          </a:prstGeom>
          <a:noFill/>
          <a:ln>
            <a:noFill/>
          </a:ln>
        </p:spPr>
      </p:pic>
      <p:sp>
        <p:nvSpPr>
          <p:cNvPr id="409" name="Google Shape;409;p18"/>
          <p:cNvSpPr/>
          <p:nvPr/>
        </p:nvSpPr>
        <p:spPr>
          <a:xfrm>
            <a:off x="7723261" y="1272725"/>
            <a:ext cx="3833400" cy="345000"/>
          </a:xfrm>
          <a:prstGeom prst="rect">
            <a:avLst/>
          </a:prstGeom>
          <a:noFill/>
          <a:ln>
            <a:noFill/>
          </a:ln>
        </p:spPr>
        <p:txBody>
          <a:bodyPr anchorCtr="0" anchor="t" bIns="0" lIns="0" spcFirstLastPara="1" rIns="0" wrap="square" tIns="0">
            <a:noAutofit/>
          </a:bodyPr>
          <a:lstStyle/>
          <a:p>
            <a:pPr indent="0" lvl="0" marL="0" marR="0" rtl="0" algn="l">
              <a:lnSpc>
                <a:spcPct val="168750"/>
              </a:lnSpc>
              <a:spcBef>
                <a:spcPts val="0"/>
              </a:spcBef>
              <a:spcAft>
                <a:spcPts val="0"/>
              </a:spcAft>
              <a:buClr>
                <a:srgbClr val="000000"/>
              </a:buClr>
              <a:buSzPts val="1600"/>
              <a:buFont typeface="Arial"/>
              <a:buNone/>
            </a:pPr>
            <a:r>
              <a:rPr b="1" i="0" lang="en-US" sz="1600" u="sng" cap="none" strike="noStrike">
                <a:solidFill>
                  <a:srgbClr val="405449"/>
                </a:solidFill>
                <a:latin typeface="Inter"/>
                <a:ea typeface="Inter"/>
                <a:cs typeface="Inter"/>
                <a:sym typeface="Inter"/>
              </a:rPr>
              <a:t>WCCA-CARO / CB TRADE</a:t>
            </a:r>
            <a:endParaRPr b="0" i="0" sz="1600" u="sng" cap="none" strike="noStrike">
              <a:solidFill>
                <a:srgbClr val="000000"/>
              </a:solidFill>
              <a:latin typeface="Inter"/>
              <a:ea typeface="Inter"/>
              <a:cs typeface="Inter"/>
              <a:sym typeface="Inter"/>
            </a:endParaRPr>
          </a:p>
        </p:txBody>
      </p:sp>
      <p:sp>
        <p:nvSpPr>
          <p:cNvPr id="410" name="Google Shape;410;p18"/>
          <p:cNvSpPr/>
          <p:nvPr/>
        </p:nvSpPr>
        <p:spPr>
          <a:xfrm>
            <a:off x="7389825" y="1586675"/>
            <a:ext cx="4384500" cy="2157900"/>
          </a:xfrm>
          <a:prstGeom prst="rect">
            <a:avLst/>
          </a:prstGeom>
          <a:noFill/>
          <a:ln>
            <a:noFill/>
          </a:ln>
        </p:spPr>
        <p:txBody>
          <a:bodyPr anchorCtr="0" anchor="t" bIns="0" lIns="0" spcFirstLastPara="1" rIns="0" wrap="square" tIns="0">
            <a:noAutofit/>
          </a:bodyPr>
          <a:lstStyle/>
          <a:p>
            <a:pPr indent="-171450" lvl="0" marL="171450" marR="0" rtl="0" algn="just">
              <a:lnSpc>
                <a:spcPct val="121428"/>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Ensure competitive rate level in line with market </a:t>
            </a:r>
            <a:endParaRPr b="1" i="0" sz="1400" u="none" cap="none" strike="noStrike">
              <a:solidFill>
                <a:srgbClr val="000000"/>
              </a:solidFill>
            </a:endParaRPr>
          </a:p>
          <a:p>
            <a:pPr indent="0" lvl="0" marL="0" marR="0" rtl="0" algn="just">
              <a:lnSpc>
                <a:spcPct val="121428"/>
              </a:lnSpc>
              <a:spcBef>
                <a:spcPts val="0"/>
              </a:spcBef>
              <a:spcAft>
                <a:spcPts val="0"/>
              </a:spcAft>
              <a:buClr>
                <a:srgbClr val="000000"/>
              </a:buClr>
              <a:buSzPts val="1400"/>
              <a:buFont typeface="Arial"/>
              <a:buNone/>
            </a:pPr>
            <a:r>
              <a:rPr b="1" i="0" lang="en-US" sz="1400" u="none" cap="none" strike="noStrike">
                <a:solidFill>
                  <a:srgbClr val="405449"/>
                </a:solidFill>
                <a:latin typeface="Inter"/>
                <a:ea typeface="Inter"/>
                <a:cs typeface="Inter"/>
                <a:sym typeface="Inter"/>
              </a:rPr>
              <a:t>   condition.</a:t>
            </a:r>
            <a:endParaRPr b="1" i="0" sz="1400" u="none" cap="none" strike="noStrike">
              <a:solidFill>
                <a:srgbClr val="000000"/>
              </a:solidFill>
            </a:endParaRPr>
          </a:p>
          <a:p>
            <a:pPr indent="-171450" lvl="0" marL="171450" marR="0" rtl="0" algn="just">
              <a:lnSpc>
                <a:spcPct val="121428"/>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Grant minimum 3-months rate validity to strengthen </a:t>
            </a:r>
            <a:endParaRPr b="1" i="0" sz="1400" u="none" cap="none" strike="noStrike">
              <a:solidFill>
                <a:srgbClr val="000000"/>
              </a:solidFill>
            </a:endParaRPr>
          </a:p>
          <a:p>
            <a:pPr indent="0" lvl="0" marL="0" marR="0" rtl="0" algn="just">
              <a:lnSpc>
                <a:spcPct val="121428"/>
              </a:lnSpc>
              <a:spcBef>
                <a:spcPts val="0"/>
              </a:spcBef>
              <a:spcAft>
                <a:spcPts val="0"/>
              </a:spcAft>
              <a:buClr>
                <a:srgbClr val="000000"/>
              </a:buClr>
              <a:buSzPts val="1400"/>
              <a:buFont typeface="Arial"/>
              <a:buNone/>
            </a:pPr>
            <a:r>
              <a:rPr b="1" i="0" lang="en-US" sz="1400" u="none" cap="none" strike="noStrike">
                <a:solidFill>
                  <a:srgbClr val="405449"/>
                </a:solidFill>
                <a:latin typeface="Inter"/>
                <a:ea typeface="Inter"/>
                <a:cs typeface="Inter"/>
                <a:sym typeface="Inter"/>
              </a:rPr>
              <a:t>    long-term nominations.</a:t>
            </a:r>
            <a:endParaRPr b="1" i="0" sz="1400" u="none" cap="none" strike="noStrike">
              <a:solidFill>
                <a:srgbClr val="405449"/>
              </a:solidFill>
              <a:latin typeface="Montserrat"/>
              <a:ea typeface="Montserrat"/>
              <a:cs typeface="Montserrat"/>
              <a:sym typeface="Montserrat"/>
            </a:endParaRPr>
          </a:p>
          <a:p>
            <a:pPr indent="-171450" lvl="0" marL="171450" marR="0" rtl="0" algn="just">
              <a:lnSpc>
                <a:spcPct val="121428"/>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Optimize space allocation for the LAE service.</a:t>
            </a:r>
            <a:endParaRPr b="1" i="0" sz="1400" u="none" cap="none" strike="noStrike">
              <a:solidFill>
                <a:srgbClr val="000000"/>
              </a:solidFill>
            </a:endParaRPr>
          </a:p>
          <a:p>
            <a:pPr indent="-171450" lvl="0" marL="171450" marR="0" rtl="0" algn="just">
              <a:lnSpc>
                <a:spcPct val="121428"/>
              </a:lnSpc>
              <a:spcBef>
                <a:spcPts val="0"/>
              </a:spcBef>
              <a:spcAft>
                <a:spcPts val="0"/>
              </a:spcAft>
              <a:buClr>
                <a:srgbClr val="000000"/>
              </a:buClr>
              <a:buSzPts val="1400"/>
              <a:buChar char="•"/>
            </a:pPr>
            <a:r>
              <a:rPr b="1" i="0" lang="en-US" sz="1400" u="none" cap="none" strike="noStrike">
                <a:solidFill>
                  <a:srgbClr val="405449"/>
                </a:solidFill>
                <a:latin typeface="Inter"/>
                <a:ea typeface="Inter"/>
                <a:cs typeface="Inter"/>
                <a:sym typeface="Inter"/>
              </a:rPr>
              <a:t>Implement a commodity-focused customer strategy.</a:t>
            </a:r>
            <a:endParaRPr b="1" i="0" sz="1400" u="none" cap="none" strike="noStrike">
              <a:solidFill>
                <a:srgbClr val="000000"/>
              </a:solidFill>
            </a:endParaRPr>
          </a:p>
        </p:txBody>
      </p:sp>
      <p:sp>
        <p:nvSpPr>
          <p:cNvPr id="411" name="Google Shape;411;p18"/>
          <p:cNvSpPr/>
          <p:nvPr/>
        </p:nvSpPr>
        <p:spPr>
          <a:xfrm>
            <a:off x="7714884" y="4095789"/>
            <a:ext cx="2351842" cy="293846"/>
          </a:xfrm>
          <a:prstGeom prst="rect">
            <a:avLst/>
          </a:prstGeom>
          <a:noFill/>
          <a:ln>
            <a:noFill/>
          </a:ln>
        </p:spPr>
        <p:txBody>
          <a:bodyPr anchorCtr="0" anchor="t" bIns="0" lIns="0" spcFirstLastPara="1" rIns="0" wrap="square" tIns="0">
            <a:noAutofit/>
          </a:bodyPr>
          <a:lstStyle/>
          <a:p>
            <a:pPr indent="0" lvl="0" marL="0" marR="0" rtl="0" algn="l">
              <a:lnSpc>
                <a:spcPct val="143750"/>
              </a:lnSpc>
              <a:spcBef>
                <a:spcPts val="0"/>
              </a:spcBef>
              <a:spcAft>
                <a:spcPts val="0"/>
              </a:spcAft>
              <a:buClr>
                <a:srgbClr val="000000"/>
              </a:buClr>
              <a:buSzPts val="1600"/>
              <a:buFont typeface="Arial"/>
              <a:buNone/>
            </a:pPr>
            <a:r>
              <a:rPr b="1" i="0" lang="en-US" sz="1600" u="sng" cap="none" strike="noStrike">
                <a:solidFill>
                  <a:srgbClr val="405449"/>
                </a:solidFill>
                <a:latin typeface="Inter"/>
                <a:ea typeface="Inter"/>
                <a:cs typeface="Inter"/>
                <a:sym typeface="Inter"/>
              </a:rPr>
              <a:t>WCSA / CW TRADE</a:t>
            </a:r>
            <a:endParaRPr b="0" i="0" sz="1400" u="sng" cap="none" strike="noStrike">
              <a:solidFill>
                <a:srgbClr val="000000"/>
              </a:solidFill>
              <a:latin typeface="Arial"/>
              <a:ea typeface="Arial"/>
              <a:cs typeface="Arial"/>
              <a:sym typeface="Arial"/>
            </a:endParaRPr>
          </a:p>
        </p:txBody>
      </p:sp>
      <p:sp>
        <p:nvSpPr>
          <p:cNvPr id="412" name="Google Shape;412;p18"/>
          <p:cNvSpPr/>
          <p:nvPr/>
        </p:nvSpPr>
        <p:spPr>
          <a:xfrm>
            <a:off x="7506523" y="4504225"/>
            <a:ext cx="3897300" cy="1443900"/>
          </a:xfrm>
          <a:prstGeom prst="rect">
            <a:avLst/>
          </a:prstGeom>
          <a:noFill/>
          <a:ln>
            <a:noFill/>
          </a:ln>
        </p:spPr>
        <p:txBody>
          <a:bodyPr anchorCtr="0" anchor="t" bIns="0" lIns="0" spcFirstLastPara="1" rIns="0" wrap="square" tIns="0">
            <a:noAutofit/>
          </a:bodyPr>
          <a:lstStyle/>
          <a:p>
            <a:pPr indent="-171450" lvl="0" marL="171450" marR="0" rtl="0" algn="l">
              <a:lnSpc>
                <a:spcPct val="121428"/>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Promotion of the WSA6 service  to COBVT &amp; CLSAI. </a:t>
            </a:r>
            <a:endParaRPr b="1">
              <a:solidFill>
                <a:srgbClr val="405449"/>
              </a:solidFill>
              <a:latin typeface="Inter"/>
              <a:ea typeface="Inter"/>
              <a:cs typeface="Inter"/>
              <a:sym typeface="Inter"/>
            </a:endParaRPr>
          </a:p>
          <a:p>
            <a:pPr indent="-171450" lvl="0" marL="171450" marR="0" rtl="0" algn="l">
              <a:lnSpc>
                <a:spcPct val="121428"/>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Secure a  3-months validity to strengthen long-term nominations.</a:t>
            </a:r>
            <a:endParaRPr b="1">
              <a:solidFill>
                <a:srgbClr val="405449"/>
              </a:solidFill>
              <a:latin typeface="Inter"/>
              <a:ea typeface="Inter"/>
              <a:cs typeface="Inter"/>
              <a:sym typeface="Inter"/>
            </a:endParaRPr>
          </a:p>
          <a:p>
            <a:pPr indent="-171450" lvl="0" marL="171450" marR="0" rtl="0" algn="l">
              <a:lnSpc>
                <a:spcPct val="121428"/>
              </a:lnSpc>
              <a:spcBef>
                <a:spcPts val="0"/>
              </a:spcBef>
              <a:spcAft>
                <a:spcPts val="0"/>
              </a:spcAft>
              <a:buClr>
                <a:srgbClr val="000000"/>
              </a:buClr>
              <a:buSzPts val="1400"/>
              <a:buFont typeface="Arial"/>
              <a:buChar char="•"/>
            </a:pPr>
            <a:r>
              <a:rPr b="1" lang="en-US">
                <a:solidFill>
                  <a:srgbClr val="405449"/>
                </a:solidFill>
                <a:latin typeface="Inter"/>
                <a:ea typeface="Inter"/>
                <a:cs typeface="Inter"/>
                <a:sym typeface="Inter"/>
              </a:rPr>
              <a:t>Implement a plan to recover lost accounts</a:t>
            </a:r>
            <a:r>
              <a:rPr b="0" i="0" lang="en-US" sz="1400" u="none" cap="none" strike="noStrike">
                <a:solidFill>
                  <a:srgbClr val="405449"/>
                </a:solidFill>
                <a:latin typeface="Inter"/>
                <a:ea typeface="Inter"/>
                <a:cs typeface="Inter"/>
                <a:sym typeface="Inter"/>
              </a:rPr>
              <a:t>. </a:t>
            </a:r>
            <a:endParaRPr b="0" i="0" sz="1400" u="none" cap="none" strike="noStrike">
              <a:solidFill>
                <a:srgbClr val="405449"/>
              </a:solidFill>
              <a:latin typeface="Inter"/>
              <a:ea typeface="Inter"/>
              <a:cs typeface="Inter"/>
              <a:sym typeface="Inter"/>
            </a:endParaRPr>
          </a:p>
        </p:txBody>
      </p:sp>
      <p:pic>
        <p:nvPicPr>
          <p:cNvPr descr="Interfaz de usuario gráfica&#10;&#10;El contenido generado por IA puede ser incorrecto." id="413" name="Google Shape;413;p18"/>
          <p:cNvPicPr preferRelativeResize="0"/>
          <p:nvPr/>
        </p:nvPicPr>
        <p:blipFill rotWithShape="1">
          <a:blip r:embed="rId5">
            <a:alphaModFix/>
          </a:blip>
          <a:srcRect b="0" l="0" r="0" t="0"/>
          <a:stretch/>
        </p:blipFill>
        <p:spPr>
          <a:xfrm>
            <a:off x="3372225" y="3483798"/>
            <a:ext cx="3000000" cy="1780952"/>
          </a:xfrm>
          <a:prstGeom prst="rect">
            <a:avLst/>
          </a:prstGeom>
          <a:noFill/>
          <a:ln>
            <a:noFill/>
          </a:ln>
        </p:spPr>
      </p:pic>
      <p:pic>
        <p:nvPicPr>
          <p:cNvPr id="414" name="Google Shape;414;p18"/>
          <p:cNvPicPr preferRelativeResize="0"/>
          <p:nvPr/>
        </p:nvPicPr>
        <p:blipFill rotWithShape="1">
          <a:blip r:embed="rId6">
            <a:alphaModFix/>
          </a:blip>
          <a:srcRect b="0" l="0" r="0" t="0"/>
          <a:stretch/>
        </p:blipFill>
        <p:spPr>
          <a:xfrm>
            <a:off x="421655" y="2746111"/>
            <a:ext cx="2993202" cy="2993202"/>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F8FB"/>
            </a:gs>
            <a:gs pos="74000">
              <a:srgbClr val="AEC5E1"/>
            </a:gs>
            <a:gs pos="83000">
              <a:srgbClr val="AEC5E1"/>
            </a:gs>
            <a:gs pos="100000">
              <a:srgbClr val="C8D8EB"/>
            </a:gs>
          </a:gsLst>
          <a:lin ang="5400000" scaled="0"/>
        </a:gradFill>
      </p:bgPr>
    </p:bg>
    <p:spTree>
      <p:nvGrpSpPr>
        <p:cNvPr id="94" name="Shape 94"/>
        <p:cNvGrpSpPr/>
        <p:nvPr/>
      </p:nvGrpSpPr>
      <p:grpSpPr>
        <a:xfrm>
          <a:off x="0" y="0"/>
          <a:ext cx="0" cy="0"/>
          <a:chOff x="0" y="0"/>
          <a:chExt cx="0" cy="0"/>
        </a:xfrm>
      </p:grpSpPr>
      <p:pic>
        <p:nvPicPr>
          <p:cNvPr descr="image.png" id="95" name="Google Shape;95;p2"/>
          <p:cNvPicPr preferRelativeResize="0"/>
          <p:nvPr/>
        </p:nvPicPr>
        <p:blipFill rotWithShape="1">
          <a:blip r:embed="rId3">
            <a:alphaModFix/>
          </a:blip>
          <a:srcRect b="0" l="0" r="0" t="0"/>
          <a:stretch/>
        </p:blipFill>
        <p:spPr>
          <a:xfrm>
            <a:off x="14804" y="31147"/>
            <a:ext cx="12192000" cy="6858000"/>
          </a:xfrm>
          <a:prstGeom prst="rect">
            <a:avLst/>
          </a:prstGeom>
          <a:noFill/>
          <a:ln>
            <a:noFill/>
          </a:ln>
        </p:spPr>
      </p:pic>
      <p:pic>
        <p:nvPicPr>
          <p:cNvPr descr="image.png" id="96" name="Google Shape;96;p2"/>
          <p:cNvPicPr preferRelativeResize="0"/>
          <p:nvPr/>
        </p:nvPicPr>
        <p:blipFill rotWithShape="1">
          <a:blip r:embed="rId4">
            <a:alphaModFix/>
          </a:blip>
          <a:srcRect b="0" l="0" r="0" t="0"/>
          <a:stretch/>
        </p:blipFill>
        <p:spPr>
          <a:xfrm>
            <a:off x="6236529" y="1142846"/>
            <a:ext cx="5255332" cy="1237200"/>
          </a:xfrm>
          <a:prstGeom prst="rect">
            <a:avLst/>
          </a:prstGeom>
          <a:noFill/>
          <a:ln>
            <a:noFill/>
          </a:ln>
        </p:spPr>
      </p:pic>
      <p:pic>
        <p:nvPicPr>
          <p:cNvPr descr="image.png" id="97" name="Google Shape;97;p2"/>
          <p:cNvPicPr preferRelativeResize="0"/>
          <p:nvPr/>
        </p:nvPicPr>
        <p:blipFill rotWithShape="1">
          <a:blip r:embed="rId5">
            <a:alphaModFix/>
          </a:blip>
          <a:srcRect b="0" l="0" r="0" t="0"/>
          <a:stretch/>
        </p:blipFill>
        <p:spPr>
          <a:xfrm>
            <a:off x="1362352" y="1181921"/>
            <a:ext cx="4110535" cy="1237200"/>
          </a:xfrm>
          <a:prstGeom prst="rect">
            <a:avLst/>
          </a:prstGeom>
          <a:noFill/>
          <a:ln>
            <a:noFill/>
          </a:ln>
        </p:spPr>
      </p:pic>
      <p:pic>
        <p:nvPicPr>
          <p:cNvPr descr="image.png" id="98" name="Google Shape;98;p2"/>
          <p:cNvPicPr preferRelativeResize="0"/>
          <p:nvPr/>
        </p:nvPicPr>
        <p:blipFill rotWithShape="1">
          <a:blip r:embed="rId6">
            <a:alphaModFix/>
          </a:blip>
          <a:srcRect b="0" l="0" r="0" t="0"/>
          <a:stretch/>
        </p:blipFill>
        <p:spPr>
          <a:xfrm>
            <a:off x="1362351" y="3094061"/>
            <a:ext cx="4110525" cy="1237161"/>
          </a:xfrm>
          <a:prstGeom prst="rect">
            <a:avLst/>
          </a:prstGeom>
          <a:noFill/>
          <a:ln>
            <a:noFill/>
          </a:ln>
        </p:spPr>
      </p:pic>
      <p:pic>
        <p:nvPicPr>
          <p:cNvPr descr="image.png" id="99" name="Google Shape;99;p2"/>
          <p:cNvPicPr preferRelativeResize="0"/>
          <p:nvPr/>
        </p:nvPicPr>
        <p:blipFill rotWithShape="1">
          <a:blip r:embed="rId6">
            <a:alphaModFix/>
          </a:blip>
          <a:srcRect b="0" l="0" r="0" t="0"/>
          <a:stretch/>
        </p:blipFill>
        <p:spPr>
          <a:xfrm>
            <a:off x="1362400" y="5006150"/>
            <a:ext cx="4110499" cy="1111950"/>
          </a:xfrm>
          <a:prstGeom prst="rect">
            <a:avLst/>
          </a:prstGeom>
          <a:noFill/>
          <a:ln>
            <a:noFill/>
          </a:ln>
        </p:spPr>
      </p:pic>
      <p:pic>
        <p:nvPicPr>
          <p:cNvPr descr="image.png" id="100" name="Google Shape;100;p2"/>
          <p:cNvPicPr preferRelativeResize="0"/>
          <p:nvPr/>
        </p:nvPicPr>
        <p:blipFill rotWithShape="1">
          <a:blip r:embed="rId7">
            <a:alphaModFix/>
          </a:blip>
          <a:srcRect b="0" l="0" r="0" t="0"/>
          <a:stretch/>
        </p:blipFill>
        <p:spPr>
          <a:xfrm>
            <a:off x="6437581" y="1357668"/>
            <a:ext cx="672125" cy="807551"/>
          </a:xfrm>
          <a:prstGeom prst="rect">
            <a:avLst/>
          </a:prstGeom>
          <a:noFill/>
          <a:ln>
            <a:noFill/>
          </a:ln>
        </p:spPr>
      </p:pic>
      <p:sp>
        <p:nvSpPr>
          <p:cNvPr id="101" name="Google Shape;101;p2"/>
          <p:cNvSpPr txBox="1"/>
          <p:nvPr/>
        </p:nvSpPr>
        <p:spPr>
          <a:xfrm>
            <a:off x="8182411" y="1405067"/>
            <a:ext cx="1780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004B24"/>
                </a:solidFill>
                <a:latin typeface="Montserrat"/>
                <a:ea typeface="Montserrat"/>
                <a:cs typeface="Montserrat"/>
                <a:sym typeface="Montserrat"/>
              </a:rPr>
              <a:t>Economic Status</a:t>
            </a:r>
            <a:endParaRPr b="0" i="0" sz="1500" u="none" cap="none" strike="noStrike">
              <a:solidFill>
                <a:srgbClr val="000000"/>
              </a:solidFill>
              <a:latin typeface="Arial"/>
              <a:ea typeface="Arial"/>
              <a:cs typeface="Arial"/>
              <a:sym typeface="Arial"/>
            </a:endParaRPr>
          </a:p>
        </p:txBody>
      </p:sp>
      <p:sp>
        <p:nvSpPr>
          <p:cNvPr id="102" name="Google Shape;102;p2"/>
          <p:cNvSpPr txBox="1"/>
          <p:nvPr/>
        </p:nvSpPr>
        <p:spPr>
          <a:xfrm>
            <a:off x="7914292" y="1934451"/>
            <a:ext cx="2513100" cy="1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GDP Forecast , Inflation , USA Tariff </a:t>
            </a:r>
            <a:endParaRPr b="0" i="0" sz="1400" u="none" cap="none" strike="noStrike">
              <a:solidFill>
                <a:srgbClr val="000000"/>
              </a:solidFill>
              <a:latin typeface="Arial"/>
              <a:ea typeface="Arial"/>
              <a:cs typeface="Arial"/>
              <a:sym typeface="Arial"/>
            </a:endParaRPr>
          </a:p>
        </p:txBody>
      </p:sp>
      <p:pic>
        <p:nvPicPr>
          <p:cNvPr descr="image.png" id="103" name="Google Shape;103;p2"/>
          <p:cNvPicPr preferRelativeResize="0"/>
          <p:nvPr/>
        </p:nvPicPr>
        <p:blipFill rotWithShape="1">
          <a:blip r:embed="rId8">
            <a:alphaModFix/>
          </a:blip>
          <a:srcRect b="0" l="0" r="0" t="0"/>
          <a:stretch/>
        </p:blipFill>
        <p:spPr>
          <a:xfrm>
            <a:off x="1696474" y="1454150"/>
            <a:ext cx="734500" cy="652879"/>
          </a:xfrm>
          <a:prstGeom prst="rect">
            <a:avLst/>
          </a:prstGeom>
          <a:noFill/>
          <a:ln>
            <a:noFill/>
          </a:ln>
        </p:spPr>
      </p:pic>
      <p:sp>
        <p:nvSpPr>
          <p:cNvPr id="104" name="Google Shape;104;p2"/>
          <p:cNvSpPr txBox="1"/>
          <p:nvPr/>
        </p:nvSpPr>
        <p:spPr>
          <a:xfrm>
            <a:off x="2857734" y="1519886"/>
            <a:ext cx="18003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004B24"/>
                </a:solidFill>
                <a:latin typeface="Montserrat"/>
                <a:ea typeface="Montserrat"/>
                <a:cs typeface="Montserrat"/>
                <a:sym typeface="Montserrat"/>
              </a:rPr>
              <a:t>Cargo Flow</a:t>
            </a:r>
            <a:endParaRPr b="0" i="0" sz="1500" u="none" cap="none" strike="noStrike">
              <a:solidFill>
                <a:srgbClr val="000000"/>
              </a:solidFill>
              <a:latin typeface="Arial"/>
              <a:ea typeface="Arial"/>
              <a:cs typeface="Arial"/>
              <a:sym typeface="Arial"/>
            </a:endParaRPr>
          </a:p>
        </p:txBody>
      </p:sp>
      <p:sp>
        <p:nvSpPr>
          <p:cNvPr id="105" name="Google Shape;105;p2"/>
          <p:cNvSpPr txBox="1"/>
          <p:nvPr/>
        </p:nvSpPr>
        <p:spPr>
          <a:xfrm>
            <a:off x="2857725" y="1861052"/>
            <a:ext cx="1800300" cy="1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Import/Export </a:t>
            </a:r>
            <a:endParaRPr b="0" i="0" sz="1400" u="none" cap="none" strike="noStrike">
              <a:solidFill>
                <a:srgbClr val="000000"/>
              </a:solidFill>
              <a:latin typeface="Arial"/>
              <a:ea typeface="Arial"/>
              <a:cs typeface="Arial"/>
              <a:sym typeface="Arial"/>
            </a:endParaRPr>
          </a:p>
        </p:txBody>
      </p:sp>
      <p:pic>
        <p:nvPicPr>
          <p:cNvPr descr="image.png" id="106" name="Google Shape;106;p2"/>
          <p:cNvPicPr preferRelativeResize="0"/>
          <p:nvPr/>
        </p:nvPicPr>
        <p:blipFill rotWithShape="1">
          <a:blip r:embed="rId9">
            <a:alphaModFix/>
          </a:blip>
          <a:srcRect b="0" l="0" r="0" t="0"/>
          <a:stretch/>
        </p:blipFill>
        <p:spPr>
          <a:xfrm>
            <a:off x="1789967" y="3413915"/>
            <a:ext cx="672125" cy="597444"/>
          </a:xfrm>
          <a:prstGeom prst="rect">
            <a:avLst/>
          </a:prstGeom>
          <a:noFill/>
          <a:ln>
            <a:noFill/>
          </a:ln>
        </p:spPr>
      </p:pic>
      <p:sp>
        <p:nvSpPr>
          <p:cNvPr id="107" name="Google Shape;107;p2"/>
          <p:cNvSpPr txBox="1"/>
          <p:nvPr/>
        </p:nvSpPr>
        <p:spPr>
          <a:xfrm>
            <a:off x="2959143" y="3391729"/>
            <a:ext cx="22902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004B24"/>
                </a:solidFill>
                <a:latin typeface="Montserrat"/>
                <a:ea typeface="Montserrat"/>
                <a:cs typeface="Montserrat"/>
                <a:sym typeface="Montserrat"/>
              </a:rPr>
              <a:t>2025 KPI</a:t>
            </a:r>
            <a:endParaRPr b="0" i="0" sz="1500" u="none" cap="none" strike="noStrike">
              <a:solidFill>
                <a:srgbClr val="000000"/>
              </a:solidFill>
              <a:latin typeface="Arial"/>
              <a:ea typeface="Arial"/>
              <a:cs typeface="Arial"/>
              <a:sym typeface="Arial"/>
            </a:endParaRPr>
          </a:p>
        </p:txBody>
      </p:sp>
      <p:sp>
        <p:nvSpPr>
          <p:cNvPr id="108" name="Google Shape;108;p2"/>
          <p:cNvSpPr txBox="1"/>
          <p:nvPr/>
        </p:nvSpPr>
        <p:spPr>
          <a:xfrm>
            <a:off x="2857732" y="3665290"/>
            <a:ext cx="2181300" cy="38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Performance Review (LAD/EGA/ELA)</a:t>
            </a:r>
            <a:endParaRPr b="0" i="0" sz="1400" u="none" cap="none" strike="noStrike">
              <a:solidFill>
                <a:srgbClr val="000000"/>
              </a:solidFill>
              <a:latin typeface="Arial"/>
              <a:ea typeface="Arial"/>
              <a:cs typeface="Arial"/>
              <a:sym typeface="Arial"/>
            </a:endParaRPr>
          </a:p>
        </p:txBody>
      </p:sp>
      <p:pic>
        <p:nvPicPr>
          <p:cNvPr descr="image.png" id="109" name="Google Shape;109;p2"/>
          <p:cNvPicPr preferRelativeResize="0"/>
          <p:nvPr/>
        </p:nvPicPr>
        <p:blipFill rotWithShape="1">
          <a:blip r:embed="rId10">
            <a:alphaModFix/>
          </a:blip>
          <a:srcRect b="0" l="0" r="0" t="0"/>
          <a:stretch/>
        </p:blipFill>
        <p:spPr>
          <a:xfrm>
            <a:off x="1833977" y="5263567"/>
            <a:ext cx="606300" cy="538933"/>
          </a:xfrm>
          <a:prstGeom prst="rect">
            <a:avLst/>
          </a:prstGeom>
          <a:noFill/>
          <a:ln>
            <a:noFill/>
          </a:ln>
        </p:spPr>
      </p:pic>
      <p:sp>
        <p:nvSpPr>
          <p:cNvPr id="110" name="Google Shape;110;p2"/>
          <p:cNvSpPr txBox="1"/>
          <p:nvPr/>
        </p:nvSpPr>
        <p:spPr>
          <a:xfrm>
            <a:off x="3199160" y="5299376"/>
            <a:ext cx="18102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004B24"/>
                </a:solidFill>
                <a:latin typeface="Montserrat"/>
                <a:ea typeface="Montserrat"/>
                <a:cs typeface="Montserrat"/>
                <a:sym typeface="Montserrat"/>
              </a:rPr>
              <a:t>Operations KPI</a:t>
            </a:r>
            <a:endParaRPr b="0" i="0" sz="1500" u="none" cap="none" strike="noStrike">
              <a:solidFill>
                <a:srgbClr val="000000"/>
              </a:solidFill>
              <a:latin typeface="Arial"/>
              <a:ea typeface="Arial"/>
              <a:cs typeface="Arial"/>
              <a:sym typeface="Arial"/>
            </a:endParaRPr>
          </a:p>
        </p:txBody>
      </p:sp>
      <p:sp>
        <p:nvSpPr>
          <p:cNvPr id="111" name="Google Shape;111;p2"/>
          <p:cNvSpPr txBox="1"/>
          <p:nvPr/>
        </p:nvSpPr>
        <p:spPr>
          <a:xfrm>
            <a:off x="3256200" y="5637348"/>
            <a:ext cx="2216700" cy="1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ECD/IMD &amp; OCD/OPD Review</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480875" y="3049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AGENDA</a:t>
            </a:r>
            <a:endParaRPr b="0" i="0" sz="1400" u="none" cap="none" strike="noStrike">
              <a:solidFill>
                <a:srgbClr val="000000"/>
              </a:solidFill>
              <a:latin typeface="Arial"/>
              <a:ea typeface="Arial"/>
              <a:cs typeface="Arial"/>
              <a:sym typeface="Arial"/>
            </a:endParaRPr>
          </a:p>
        </p:txBody>
      </p:sp>
      <p:sp>
        <p:nvSpPr>
          <p:cNvPr id="113" name="Google Shape;113;p2"/>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png" id="114" name="Google Shape;114;p2"/>
          <p:cNvPicPr preferRelativeResize="0"/>
          <p:nvPr/>
        </p:nvPicPr>
        <p:blipFill rotWithShape="1">
          <a:blip r:embed="rId5">
            <a:alphaModFix/>
          </a:blip>
          <a:srcRect b="0" l="0" r="0" t="0"/>
          <a:stretch/>
        </p:blipFill>
        <p:spPr>
          <a:xfrm>
            <a:off x="6640025" y="5321927"/>
            <a:ext cx="4110488" cy="1237150"/>
          </a:xfrm>
          <a:prstGeom prst="rect">
            <a:avLst/>
          </a:prstGeom>
          <a:noFill/>
          <a:ln>
            <a:noFill/>
          </a:ln>
        </p:spPr>
      </p:pic>
      <p:pic>
        <p:nvPicPr>
          <p:cNvPr descr="image.png" id="115" name="Google Shape;115;p2"/>
          <p:cNvPicPr preferRelativeResize="0"/>
          <p:nvPr/>
        </p:nvPicPr>
        <p:blipFill rotWithShape="1">
          <a:blip r:embed="rId11">
            <a:alphaModFix/>
          </a:blip>
          <a:srcRect b="0" l="0" r="0" t="0"/>
          <a:stretch/>
        </p:blipFill>
        <p:spPr>
          <a:xfrm>
            <a:off x="6996997" y="5637345"/>
            <a:ext cx="606300" cy="606300"/>
          </a:xfrm>
          <a:prstGeom prst="rect">
            <a:avLst/>
          </a:prstGeom>
          <a:noFill/>
          <a:ln>
            <a:noFill/>
          </a:ln>
        </p:spPr>
      </p:pic>
      <p:sp>
        <p:nvSpPr>
          <p:cNvPr id="116" name="Google Shape;116;p2"/>
          <p:cNvSpPr txBox="1"/>
          <p:nvPr/>
        </p:nvSpPr>
        <p:spPr>
          <a:xfrm>
            <a:off x="8497412" y="5726469"/>
            <a:ext cx="11502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004B24"/>
                </a:solidFill>
                <a:latin typeface="Montserrat"/>
                <a:ea typeface="Montserrat"/>
                <a:cs typeface="Montserrat"/>
                <a:sym typeface="Montserrat"/>
              </a:rPr>
              <a:t>2026 Goals</a:t>
            </a:r>
            <a:endParaRPr b="0" i="0" sz="1500" u="none" cap="none" strike="noStrike">
              <a:solidFill>
                <a:srgbClr val="000000"/>
              </a:solidFill>
              <a:latin typeface="Arial"/>
              <a:ea typeface="Arial"/>
              <a:cs typeface="Arial"/>
              <a:sym typeface="Arial"/>
            </a:endParaRPr>
          </a:p>
        </p:txBody>
      </p:sp>
      <p:sp>
        <p:nvSpPr>
          <p:cNvPr id="117" name="Google Shape;117;p2"/>
          <p:cNvSpPr txBox="1"/>
          <p:nvPr/>
        </p:nvSpPr>
        <p:spPr>
          <a:xfrm>
            <a:off x="8497412" y="6028368"/>
            <a:ext cx="1095300" cy="1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Strategy &amp; Targets</a:t>
            </a:r>
            <a:endParaRPr b="0" i="0" sz="1400" u="none" cap="none" strike="noStrike">
              <a:solidFill>
                <a:srgbClr val="000000"/>
              </a:solidFill>
              <a:latin typeface="Arial"/>
              <a:ea typeface="Arial"/>
              <a:cs typeface="Arial"/>
              <a:sym typeface="Arial"/>
            </a:endParaRPr>
          </a:p>
        </p:txBody>
      </p:sp>
      <p:pic>
        <p:nvPicPr>
          <p:cNvPr id="118" name="Google Shape;118;p2" title="engranajes.gif"/>
          <p:cNvPicPr preferRelativeResize="0"/>
          <p:nvPr/>
        </p:nvPicPr>
        <p:blipFill rotWithShape="1">
          <a:blip r:embed="rId12">
            <a:alphaModFix/>
          </a:blip>
          <a:srcRect b="0" l="-8974" r="11962" t="0"/>
          <a:stretch/>
        </p:blipFill>
        <p:spPr>
          <a:xfrm>
            <a:off x="6236525" y="2419125"/>
            <a:ext cx="2584109" cy="290280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9"/>
          <p:cNvSpPr/>
          <p:nvPr/>
        </p:nvSpPr>
        <p:spPr>
          <a:xfrm>
            <a:off x="599679" y="471190"/>
            <a:ext cx="4283869" cy="535483"/>
          </a:xfrm>
          <a:prstGeom prst="rect">
            <a:avLst/>
          </a:prstGeom>
          <a:noFill/>
          <a:ln>
            <a:noFill/>
          </a:ln>
        </p:spPr>
        <p:txBody>
          <a:bodyPr anchorCtr="0" anchor="t" bIns="0" lIns="0" spcFirstLastPara="1" rIns="0" wrap="square" tIns="0">
            <a:noAutofit/>
          </a:bodyPr>
          <a:lstStyle/>
          <a:p>
            <a:pPr indent="0" lvl="0" marL="0" marR="0" rtl="0" algn="l">
              <a:lnSpc>
                <a:spcPct val="126252"/>
              </a:lnSpc>
              <a:spcBef>
                <a:spcPts val="0"/>
              </a:spcBef>
              <a:spcAft>
                <a:spcPts val="0"/>
              </a:spcAft>
              <a:buClr>
                <a:srgbClr val="000000"/>
              </a:buClr>
              <a:buSzPts val="3333"/>
              <a:buFont typeface="Arial"/>
              <a:buNone/>
            </a:pPr>
            <a:r>
              <a:t/>
            </a:r>
            <a:endParaRPr b="0" i="0" sz="3333" u="none" cap="none" strike="noStrike">
              <a:solidFill>
                <a:srgbClr val="000000"/>
              </a:solidFill>
              <a:latin typeface="Arial"/>
              <a:ea typeface="Arial"/>
              <a:cs typeface="Arial"/>
              <a:sym typeface="Arial"/>
            </a:endParaRPr>
          </a:p>
        </p:txBody>
      </p:sp>
      <p:pic>
        <p:nvPicPr>
          <p:cNvPr descr="image.png" id="421" name="Google Shape;421;p19"/>
          <p:cNvPicPr preferRelativeResize="0"/>
          <p:nvPr/>
        </p:nvPicPr>
        <p:blipFill rotWithShape="1">
          <a:blip r:embed="rId3">
            <a:alphaModFix/>
          </a:blip>
          <a:srcRect b="0" l="0" r="0" t="0"/>
          <a:stretch/>
        </p:blipFill>
        <p:spPr>
          <a:xfrm>
            <a:off x="-54799" y="-169859"/>
            <a:ext cx="12301603" cy="7027859"/>
          </a:xfrm>
          <a:prstGeom prst="rect">
            <a:avLst/>
          </a:prstGeom>
          <a:noFill/>
          <a:ln>
            <a:noFill/>
          </a:ln>
        </p:spPr>
      </p:pic>
      <p:sp>
        <p:nvSpPr>
          <p:cNvPr id="422" name="Google Shape;422;p19"/>
          <p:cNvSpPr/>
          <p:nvPr/>
        </p:nvSpPr>
        <p:spPr>
          <a:xfrm>
            <a:off x="262550" y="4225254"/>
            <a:ext cx="1992900" cy="1858200"/>
          </a:xfrm>
          <a:prstGeom prst="rect">
            <a:avLst/>
          </a:prstGeom>
          <a:noFill/>
          <a:ln>
            <a:noFill/>
          </a:ln>
        </p:spPr>
        <p:txBody>
          <a:bodyPr anchorCtr="0" anchor="t" bIns="0" lIns="0" spcFirstLastPara="1" rIns="0" wrap="square" tIns="0">
            <a:noAutofit/>
          </a:bodyPr>
          <a:lstStyle/>
          <a:p>
            <a:pPr indent="0" lvl="0" marL="0" marR="0" rtl="0" algn="ctr">
              <a:lnSpc>
                <a:spcPct val="115722"/>
              </a:lnSpc>
              <a:spcBef>
                <a:spcPts val="0"/>
              </a:spcBef>
              <a:spcAft>
                <a:spcPts val="0"/>
              </a:spcAft>
              <a:buClr>
                <a:srgbClr val="000000"/>
              </a:buClr>
              <a:buSzPts val="1800"/>
              <a:buFont typeface="Arial"/>
              <a:buNone/>
            </a:pPr>
            <a:r>
              <a:rPr b="1" i="0" lang="en-US" sz="1800" u="none" cap="none" strike="noStrike">
                <a:solidFill>
                  <a:srgbClr val="3B4540"/>
                </a:solidFill>
                <a:latin typeface="Inter"/>
                <a:ea typeface="Inter"/>
                <a:cs typeface="Inter"/>
                <a:sym typeface="Inter"/>
              </a:rPr>
              <a:t>EPQ is willing to evaluate the weekly fixed-date window for LAE</a:t>
            </a:r>
            <a:endParaRPr b="1" i="0" sz="1800" u="none" cap="none" strike="noStrike">
              <a:solidFill>
                <a:srgbClr val="000000"/>
              </a:solidFill>
              <a:latin typeface="Inter"/>
              <a:ea typeface="Inter"/>
              <a:cs typeface="Inter"/>
              <a:sym typeface="Inter"/>
            </a:endParaRPr>
          </a:p>
        </p:txBody>
      </p:sp>
      <p:sp>
        <p:nvSpPr>
          <p:cNvPr id="423" name="Google Shape;423;p19"/>
          <p:cNvSpPr/>
          <p:nvPr/>
        </p:nvSpPr>
        <p:spPr>
          <a:xfrm>
            <a:off x="1507107" y="2094110"/>
            <a:ext cx="1992900" cy="1338600"/>
          </a:xfrm>
          <a:prstGeom prst="rect">
            <a:avLst/>
          </a:prstGeom>
          <a:noFill/>
          <a:ln>
            <a:noFill/>
          </a:ln>
        </p:spPr>
        <p:txBody>
          <a:bodyPr anchorCtr="0" anchor="t" bIns="0" lIns="0" spcFirstLastPara="1" rIns="0" wrap="square" tIns="0">
            <a:noAutofit/>
          </a:bodyPr>
          <a:lstStyle/>
          <a:p>
            <a:pPr indent="0" lvl="0" marL="0" marR="0" rtl="0" algn="ctr">
              <a:lnSpc>
                <a:spcPct val="115722"/>
              </a:lnSpc>
              <a:spcBef>
                <a:spcPts val="0"/>
              </a:spcBef>
              <a:spcAft>
                <a:spcPts val="0"/>
              </a:spcAft>
              <a:buClr>
                <a:srgbClr val="000000"/>
              </a:buClr>
              <a:buSzPts val="1800"/>
              <a:buFont typeface="Arial"/>
              <a:buNone/>
            </a:pPr>
            <a:r>
              <a:rPr b="1" i="0" lang="en-US" sz="1800" u="none" cap="none" strike="noStrike">
                <a:solidFill>
                  <a:srgbClr val="3B4540"/>
                </a:solidFill>
                <a:latin typeface="Inter"/>
                <a:ea typeface="Inter"/>
                <a:cs typeface="Inter"/>
                <a:sym typeface="Inter"/>
              </a:rPr>
              <a:t>APMT Planned dredging starting </a:t>
            </a:r>
            <a:endParaRPr b="1" i="0" sz="1400" u="none" cap="none" strike="noStrike">
              <a:solidFill>
                <a:srgbClr val="000000"/>
              </a:solidFill>
            </a:endParaRPr>
          </a:p>
          <a:p>
            <a:pPr indent="0" lvl="0" marL="0" marR="0" rtl="0" algn="ctr">
              <a:lnSpc>
                <a:spcPct val="115722"/>
              </a:lnSpc>
              <a:spcBef>
                <a:spcPts val="0"/>
              </a:spcBef>
              <a:spcAft>
                <a:spcPts val="0"/>
              </a:spcAft>
              <a:buClr>
                <a:srgbClr val="000000"/>
              </a:buClr>
              <a:buSzPts val="1800"/>
              <a:buFont typeface="Arial"/>
              <a:buNone/>
            </a:pPr>
            <a:r>
              <a:rPr b="1" i="0" lang="en-US" sz="1800" u="none" cap="none" strike="noStrike">
                <a:solidFill>
                  <a:srgbClr val="3B4540"/>
                </a:solidFill>
                <a:latin typeface="Inter"/>
                <a:ea typeface="Inter"/>
                <a:cs typeface="Inter"/>
                <a:sym typeface="Inter"/>
              </a:rPr>
              <a:t>February  2026 to reach  -14.5 m.</a:t>
            </a:r>
            <a:endParaRPr b="1" i="0" sz="1400" u="none" cap="none" strike="noStrike">
              <a:solidFill>
                <a:srgbClr val="000000"/>
              </a:solidFill>
            </a:endParaRPr>
          </a:p>
        </p:txBody>
      </p:sp>
      <p:sp>
        <p:nvSpPr>
          <p:cNvPr id="424" name="Google Shape;424;p19"/>
          <p:cNvSpPr/>
          <p:nvPr/>
        </p:nvSpPr>
        <p:spPr>
          <a:xfrm>
            <a:off x="4569049" y="793800"/>
            <a:ext cx="4106100" cy="2019300"/>
          </a:xfrm>
          <a:prstGeom prst="rect">
            <a:avLst/>
          </a:prstGeom>
          <a:noFill/>
          <a:ln>
            <a:noFill/>
          </a:ln>
        </p:spPr>
        <p:txBody>
          <a:bodyPr anchorCtr="0" anchor="t" bIns="0" lIns="0" spcFirstLastPara="1" rIns="0" wrap="square" tIns="0">
            <a:noAutofit/>
          </a:bodyPr>
          <a:lstStyle/>
          <a:p>
            <a:pPr indent="-285750" lvl="0" marL="285750" marR="0" rtl="0" algn="l">
              <a:lnSpc>
                <a:spcPct val="115722"/>
              </a:lnSpc>
              <a:spcBef>
                <a:spcPts val="0"/>
              </a:spcBef>
              <a:spcAft>
                <a:spcPts val="0"/>
              </a:spcAft>
              <a:buClr>
                <a:srgbClr val="000000"/>
              </a:buClr>
              <a:buSzPts val="1800"/>
              <a:buChar char="•"/>
            </a:pPr>
            <a:r>
              <a:rPr b="1" i="0" lang="en-US" sz="1700" u="none" cap="none" strike="noStrike">
                <a:solidFill>
                  <a:srgbClr val="3B4540"/>
                </a:solidFill>
                <a:latin typeface="Inter"/>
                <a:ea typeface="Inter"/>
                <a:cs typeface="Inter"/>
                <a:sym typeface="Inter"/>
              </a:rPr>
              <a:t>Engage new accounts to expand market presence.</a:t>
            </a:r>
            <a:endParaRPr b="1" i="0" sz="1700" u="none" cap="none" strike="noStrike">
              <a:solidFill>
                <a:srgbClr val="000000"/>
              </a:solidFill>
            </a:endParaRPr>
          </a:p>
          <a:p>
            <a:pPr indent="-285750" lvl="0" marL="285750" marR="0" rtl="0" algn="l">
              <a:lnSpc>
                <a:spcPct val="115722"/>
              </a:lnSpc>
              <a:spcBef>
                <a:spcPts val="0"/>
              </a:spcBef>
              <a:spcAft>
                <a:spcPts val="0"/>
              </a:spcAft>
              <a:buClr>
                <a:srgbClr val="000000"/>
              </a:buClr>
              <a:buSzPts val="1800"/>
              <a:buChar char="•"/>
            </a:pPr>
            <a:r>
              <a:rPr b="1" i="0" lang="en-US" sz="1700" u="none" cap="none" strike="noStrike">
                <a:solidFill>
                  <a:srgbClr val="3B4540"/>
                </a:solidFill>
                <a:latin typeface="Inter"/>
                <a:ea typeface="Inter"/>
                <a:cs typeface="Inter"/>
                <a:sym typeface="Inter"/>
              </a:rPr>
              <a:t>Target and develop new accounts for business growth.</a:t>
            </a:r>
            <a:endParaRPr b="1" i="0" sz="1700" u="none" cap="none" strike="noStrike">
              <a:solidFill>
                <a:srgbClr val="000000"/>
              </a:solidFill>
            </a:endParaRPr>
          </a:p>
          <a:p>
            <a:pPr indent="-285750" lvl="0" marL="285750" marR="0" rtl="0" algn="l">
              <a:lnSpc>
                <a:spcPct val="115722"/>
              </a:lnSpc>
              <a:spcBef>
                <a:spcPts val="0"/>
              </a:spcBef>
              <a:spcAft>
                <a:spcPts val="0"/>
              </a:spcAft>
              <a:buClr>
                <a:srgbClr val="000000"/>
              </a:buClr>
              <a:buSzPts val="1800"/>
              <a:buChar char="•"/>
            </a:pPr>
            <a:r>
              <a:rPr b="1" i="0" lang="en-US" sz="1700" u="none" cap="none" strike="noStrike">
                <a:solidFill>
                  <a:srgbClr val="3B4540"/>
                </a:solidFill>
                <a:latin typeface="Inter"/>
                <a:ea typeface="Inter"/>
                <a:cs typeface="Inter"/>
                <a:sym typeface="Inter"/>
              </a:rPr>
              <a:t>Adopt a proactive approach to convert new accounts.</a:t>
            </a:r>
            <a:endParaRPr b="1" i="0" sz="1700" u="none" cap="none" strike="noStrike">
              <a:solidFill>
                <a:srgbClr val="000000"/>
              </a:solidFill>
            </a:endParaRPr>
          </a:p>
        </p:txBody>
      </p:sp>
      <p:sp>
        <p:nvSpPr>
          <p:cNvPr id="425" name="Google Shape;425;p19"/>
          <p:cNvSpPr/>
          <p:nvPr/>
        </p:nvSpPr>
        <p:spPr>
          <a:xfrm>
            <a:off x="8573925" y="2859372"/>
            <a:ext cx="1992900" cy="1338600"/>
          </a:xfrm>
          <a:prstGeom prst="rect">
            <a:avLst/>
          </a:prstGeom>
          <a:noFill/>
          <a:ln>
            <a:noFill/>
          </a:ln>
        </p:spPr>
        <p:txBody>
          <a:bodyPr anchorCtr="0" anchor="t" bIns="0" lIns="0" spcFirstLastPara="1" rIns="0" wrap="square" tIns="0">
            <a:noAutofit/>
          </a:bodyPr>
          <a:lstStyle/>
          <a:p>
            <a:pPr indent="0" lvl="0" marL="0" marR="0" rtl="0" algn="ctr">
              <a:lnSpc>
                <a:spcPct val="115722"/>
              </a:lnSpc>
              <a:spcBef>
                <a:spcPts val="0"/>
              </a:spcBef>
              <a:spcAft>
                <a:spcPts val="0"/>
              </a:spcAft>
              <a:buClr>
                <a:srgbClr val="000000"/>
              </a:buClr>
              <a:buSzPts val="1800"/>
              <a:buFont typeface="Arial"/>
              <a:buNone/>
            </a:pPr>
            <a:r>
              <a:rPr b="1" i="0" lang="en-US" sz="1800" u="none" cap="none" strike="noStrike">
                <a:solidFill>
                  <a:srgbClr val="3B4540"/>
                </a:solidFill>
                <a:latin typeface="Inter"/>
                <a:ea typeface="Inter"/>
                <a:cs typeface="Inter"/>
                <a:sym typeface="Inter"/>
              </a:rPr>
              <a:t>EPQ  lease 2 MHC cranes to increase productivity.</a:t>
            </a:r>
            <a:r>
              <a:rPr b="0" i="0" lang="en-US" sz="1800" u="none" cap="none" strike="noStrike">
                <a:solidFill>
                  <a:srgbClr val="3B4540"/>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p:txBody>
      </p:sp>
      <p:sp>
        <p:nvSpPr>
          <p:cNvPr id="426" name="Google Shape;426;p19"/>
          <p:cNvSpPr/>
          <p:nvPr/>
        </p:nvSpPr>
        <p:spPr>
          <a:xfrm>
            <a:off x="9776296" y="4461441"/>
            <a:ext cx="2273226" cy="1306711"/>
          </a:xfrm>
          <a:prstGeom prst="rect">
            <a:avLst/>
          </a:prstGeom>
          <a:noFill/>
          <a:ln>
            <a:noFill/>
          </a:ln>
        </p:spPr>
        <p:txBody>
          <a:bodyPr anchorCtr="0" anchor="t" bIns="0" lIns="0" spcFirstLastPara="1" rIns="0" wrap="square" tIns="0">
            <a:noAutofit/>
          </a:bodyPr>
          <a:lstStyle/>
          <a:p>
            <a:pPr indent="0" lvl="0" marL="0" marR="0" rtl="0" algn="ctr">
              <a:lnSpc>
                <a:spcPct val="115722"/>
              </a:lnSpc>
              <a:spcBef>
                <a:spcPts val="0"/>
              </a:spcBef>
              <a:spcAft>
                <a:spcPts val="0"/>
              </a:spcAft>
              <a:buClr>
                <a:srgbClr val="000000"/>
              </a:buClr>
              <a:buSzPts val="1800"/>
              <a:buFont typeface="Arial"/>
              <a:buNone/>
            </a:pPr>
            <a:r>
              <a:rPr b="1" i="0" lang="en-US" sz="1800" u="none" cap="none" strike="noStrike">
                <a:solidFill>
                  <a:srgbClr val="3B4540"/>
                </a:solidFill>
                <a:latin typeface="Inter"/>
                <a:ea typeface="Inter"/>
                <a:cs typeface="Inter"/>
                <a:sym typeface="Inter"/>
              </a:rPr>
              <a:t>GTZNJ Planned dredging starting February  2026 to reach -11.6 </a:t>
            </a:r>
            <a:r>
              <a:rPr b="0" i="0" lang="en-US" sz="1800" u="none" cap="none" strike="noStrike">
                <a:solidFill>
                  <a:srgbClr val="3B4540"/>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a:p>
            <a:pPr indent="0" lvl="0" marL="0" marR="0" rtl="0" algn="ctr">
              <a:lnSpc>
                <a:spcPct val="115722"/>
              </a:lnSpc>
              <a:spcBef>
                <a:spcPts val="0"/>
              </a:spcBef>
              <a:spcAft>
                <a:spcPts val="0"/>
              </a:spcAft>
              <a:buClr>
                <a:srgbClr val="000000"/>
              </a:buClr>
              <a:buSzPts val="1800"/>
              <a:buFont typeface="Arial"/>
              <a:buNone/>
            </a:pPr>
            <a:r>
              <a:t/>
            </a:r>
            <a:endParaRPr b="0" i="0" sz="1800" u="none" cap="none" strike="noStrike">
              <a:solidFill>
                <a:srgbClr val="3B4540"/>
              </a:solidFill>
              <a:latin typeface="Inter"/>
              <a:ea typeface="Inter"/>
              <a:cs typeface="Inter"/>
              <a:sym typeface="Inter"/>
            </a:endParaRPr>
          </a:p>
        </p:txBody>
      </p:sp>
      <p:sp>
        <p:nvSpPr>
          <p:cNvPr id="427" name="Google Shape;427;p19"/>
          <p:cNvSpPr/>
          <p:nvPr/>
        </p:nvSpPr>
        <p:spPr>
          <a:xfrm>
            <a:off x="10056515" y="4499287"/>
            <a:ext cx="1993007" cy="522684"/>
          </a:xfrm>
          <a:prstGeom prst="rect">
            <a:avLst/>
          </a:prstGeom>
          <a:noFill/>
          <a:ln>
            <a:noFill/>
          </a:ln>
        </p:spPr>
        <p:txBody>
          <a:bodyPr anchorCtr="0" anchor="t" bIns="0" lIns="0" spcFirstLastPara="1" rIns="0" wrap="square" tIns="0">
            <a:noAutofit/>
          </a:bodyPr>
          <a:lstStyle/>
          <a:p>
            <a:pPr indent="0" lvl="0" marL="0" marR="0" rtl="0" algn="l">
              <a:lnSpc>
                <a:spcPct val="113444"/>
              </a:lnSpc>
              <a:spcBef>
                <a:spcPts val="0"/>
              </a:spcBef>
              <a:spcAft>
                <a:spcPts val="0"/>
              </a:spcAft>
              <a:buClr>
                <a:srgbClr val="000000"/>
              </a:buClr>
              <a:buSzPts val="1800"/>
              <a:buFont typeface="Arial"/>
              <a:buNone/>
            </a:pPr>
            <a:r>
              <a:t/>
            </a:r>
            <a:endParaRPr b="0" i="0" sz="1800" u="none" cap="none" strike="noStrike">
              <a:solidFill>
                <a:srgbClr val="3B4540"/>
              </a:solidFill>
              <a:latin typeface="Inter"/>
              <a:ea typeface="Inter"/>
              <a:cs typeface="Inter"/>
              <a:sym typeface="Inter"/>
            </a:endParaRPr>
          </a:p>
        </p:txBody>
      </p:sp>
      <p:sp>
        <p:nvSpPr>
          <p:cNvPr id="428" name="Google Shape;428;p19"/>
          <p:cNvSpPr txBox="1"/>
          <p:nvPr/>
        </p:nvSpPr>
        <p:spPr>
          <a:xfrm>
            <a:off x="599679" y="169859"/>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2026 ACTION PLAN</a:t>
            </a:r>
            <a:endParaRPr b="1" i="0" sz="3150" u="none" cap="none" strike="noStrike">
              <a:solidFill>
                <a:srgbClr val="004B24"/>
              </a:solidFill>
              <a:latin typeface="Montserrat"/>
              <a:ea typeface="Montserrat"/>
              <a:cs typeface="Montserrat"/>
              <a:sym typeface="Montserrat"/>
            </a:endParaRPr>
          </a:p>
        </p:txBody>
      </p:sp>
      <p:sp>
        <p:nvSpPr>
          <p:cNvPr id="429" name="Google Shape;429;p19"/>
          <p:cNvSpPr/>
          <p:nvPr/>
        </p:nvSpPr>
        <p:spPr>
          <a:xfrm>
            <a:off x="426889" y="72948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0" name="Google Shape;430;p19"/>
          <p:cNvSpPr txBox="1"/>
          <p:nvPr/>
        </p:nvSpPr>
        <p:spPr>
          <a:xfrm>
            <a:off x="745267" y="1030619"/>
            <a:ext cx="62016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4B24"/>
                </a:solidFill>
                <a:latin typeface="Inter"/>
                <a:ea typeface="Inter"/>
                <a:cs typeface="Inter"/>
                <a:sym typeface="Inter"/>
              </a:rPr>
              <a:t>GTZNJ – PUERTO QUETZAL</a:t>
            </a:r>
            <a:endParaRPr b="0" i="0" sz="1800" u="none" cap="none" strike="noStrike">
              <a:solidFill>
                <a:srgbClr val="000000"/>
              </a:solidFill>
              <a:latin typeface="Inter"/>
              <a:ea typeface="Inter"/>
              <a:cs typeface="Inter"/>
              <a:sym typeface="Inter"/>
            </a:endParaRPr>
          </a:p>
        </p:txBody>
      </p:sp>
      <p:pic>
        <p:nvPicPr>
          <p:cNvPr descr="preencoded.png" id="431" name="Google Shape;431;p19"/>
          <p:cNvPicPr preferRelativeResize="0"/>
          <p:nvPr/>
        </p:nvPicPr>
        <p:blipFill rotWithShape="1">
          <a:blip r:embed="rId4">
            <a:alphaModFix/>
          </a:blip>
          <a:srcRect b="47237" l="69321" r="0" t="21172"/>
          <a:stretch/>
        </p:blipFill>
        <p:spPr>
          <a:xfrm rot="-7112220">
            <a:off x="3007089" y="3122121"/>
            <a:ext cx="2254257" cy="2321225"/>
          </a:xfrm>
          <a:prstGeom prst="rect">
            <a:avLst/>
          </a:prstGeom>
          <a:noFill/>
          <a:ln>
            <a:noFill/>
          </a:ln>
        </p:spPr>
      </p:pic>
      <p:pic>
        <p:nvPicPr>
          <p:cNvPr descr="preencoded.png" id="432" name="Google Shape;432;p19"/>
          <p:cNvPicPr preferRelativeResize="0"/>
          <p:nvPr/>
        </p:nvPicPr>
        <p:blipFill rotWithShape="1">
          <a:blip r:embed="rId4">
            <a:alphaModFix/>
          </a:blip>
          <a:srcRect b="47237" l="69321" r="0" t="21172"/>
          <a:stretch/>
        </p:blipFill>
        <p:spPr>
          <a:xfrm rot="-9868353">
            <a:off x="2396347" y="4779367"/>
            <a:ext cx="2254257" cy="2321225"/>
          </a:xfrm>
          <a:prstGeom prst="rect">
            <a:avLst/>
          </a:prstGeom>
          <a:noFill/>
          <a:ln>
            <a:noFill/>
          </a:ln>
        </p:spPr>
      </p:pic>
      <p:pic>
        <p:nvPicPr>
          <p:cNvPr descr="preencoded.png" id="433" name="Google Shape;433;p19"/>
          <p:cNvPicPr preferRelativeResize="0"/>
          <p:nvPr/>
        </p:nvPicPr>
        <p:blipFill rotWithShape="1">
          <a:blip r:embed="rId4">
            <a:alphaModFix/>
          </a:blip>
          <a:srcRect b="47237" l="69321" r="0" t="21172"/>
          <a:stretch/>
        </p:blipFill>
        <p:spPr>
          <a:xfrm rot="-4254535">
            <a:off x="4732196" y="2460790"/>
            <a:ext cx="2254257" cy="2321225"/>
          </a:xfrm>
          <a:prstGeom prst="rect">
            <a:avLst/>
          </a:prstGeom>
          <a:noFill/>
          <a:ln>
            <a:noFill/>
          </a:ln>
        </p:spPr>
      </p:pic>
      <p:pic>
        <p:nvPicPr>
          <p:cNvPr descr="preencoded.png" id="434" name="Google Shape;434;p19"/>
          <p:cNvPicPr preferRelativeResize="0"/>
          <p:nvPr/>
        </p:nvPicPr>
        <p:blipFill rotWithShape="1">
          <a:blip r:embed="rId4">
            <a:alphaModFix/>
          </a:blip>
          <a:srcRect b="47237" l="69321" r="0" t="21172"/>
          <a:stretch/>
        </p:blipFill>
        <p:spPr>
          <a:xfrm rot="-1284624">
            <a:off x="6477844" y="2990991"/>
            <a:ext cx="2254257" cy="2321225"/>
          </a:xfrm>
          <a:prstGeom prst="rect">
            <a:avLst/>
          </a:prstGeom>
          <a:noFill/>
          <a:ln>
            <a:noFill/>
          </a:ln>
        </p:spPr>
      </p:pic>
      <p:pic>
        <p:nvPicPr>
          <p:cNvPr descr="preencoded.png" id="435" name="Google Shape;435;p19"/>
          <p:cNvPicPr preferRelativeResize="0"/>
          <p:nvPr/>
        </p:nvPicPr>
        <p:blipFill rotWithShape="1">
          <a:blip r:embed="rId4">
            <a:alphaModFix/>
          </a:blip>
          <a:srcRect b="47237" l="69321" r="0" t="21172"/>
          <a:stretch/>
        </p:blipFill>
        <p:spPr>
          <a:xfrm rot="999932">
            <a:off x="7135863" y="4552367"/>
            <a:ext cx="2254257" cy="2321225"/>
          </a:xfrm>
          <a:prstGeom prst="rect">
            <a:avLst/>
          </a:prstGeom>
          <a:noFill/>
          <a:ln>
            <a:noFill/>
          </a:ln>
        </p:spPr>
      </p:pic>
      <p:pic>
        <p:nvPicPr>
          <p:cNvPr id="436" name="Google Shape;436;p19" title="output-onlinegiftools (1).gif"/>
          <p:cNvPicPr preferRelativeResize="0"/>
          <p:nvPr/>
        </p:nvPicPr>
        <p:blipFill>
          <a:blip r:embed="rId5">
            <a:alphaModFix/>
          </a:blip>
          <a:stretch>
            <a:fillRect/>
          </a:stretch>
        </p:blipFill>
        <p:spPr>
          <a:xfrm>
            <a:off x="2490838" y="4680338"/>
            <a:ext cx="2065275" cy="2065275"/>
          </a:xfrm>
          <a:prstGeom prst="rect">
            <a:avLst/>
          </a:prstGeom>
          <a:noFill/>
          <a:ln>
            <a:noFill/>
          </a:ln>
        </p:spPr>
      </p:pic>
      <p:pic>
        <p:nvPicPr>
          <p:cNvPr id="437" name="Google Shape;437;p19" title="output-onlinegiftools (2).gif"/>
          <p:cNvPicPr preferRelativeResize="0"/>
          <p:nvPr/>
        </p:nvPicPr>
        <p:blipFill>
          <a:blip r:embed="rId6">
            <a:alphaModFix/>
          </a:blip>
          <a:stretch>
            <a:fillRect/>
          </a:stretch>
        </p:blipFill>
        <p:spPr>
          <a:xfrm>
            <a:off x="3398463" y="3356363"/>
            <a:ext cx="1590475" cy="1590475"/>
          </a:xfrm>
          <a:prstGeom prst="rect">
            <a:avLst/>
          </a:prstGeom>
          <a:noFill/>
          <a:ln>
            <a:noFill/>
          </a:ln>
        </p:spPr>
      </p:pic>
      <p:pic>
        <p:nvPicPr>
          <p:cNvPr id="438" name="Google Shape;438;p19" title="output-onlinegiftools (3).gif"/>
          <p:cNvPicPr preferRelativeResize="0"/>
          <p:nvPr/>
        </p:nvPicPr>
        <p:blipFill>
          <a:blip r:embed="rId7">
            <a:alphaModFix/>
          </a:blip>
          <a:stretch>
            <a:fillRect/>
          </a:stretch>
        </p:blipFill>
        <p:spPr>
          <a:xfrm>
            <a:off x="5297023" y="2664648"/>
            <a:ext cx="1728050" cy="1728050"/>
          </a:xfrm>
          <a:prstGeom prst="rect">
            <a:avLst/>
          </a:prstGeom>
          <a:noFill/>
          <a:ln>
            <a:noFill/>
          </a:ln>
        </p:spPr>
      </p:pic>
      <p:pic>
        <p:nvPicPr>
          <p:cNvPr id="439" name="Google Shape;439;p19" title="output-onlinegiftools (4).gif"/>
          <p:cNvPicPr preferRelativeResize="0"/>
          <p:nvPr/>
        </p:nvPicPr>
        <p:blipFill>
          <a:blip r:embed="rId8">
            <a:alphaModFix/>
          </a:blip>
          <a:stretch>
            <a:fillRect/>
          </a:stretch>
        </p:blipFill>
        <p:spPr>
          <a:xfrm>
            <a:off x="7010375" y="3418700"/>
            <a:ext cx="1728050" cy="1728050"/>
          </a:xfrm>
          <a:prstGeom prst="rect">
            <a:avLst/>
          </a:prstGeom>
          <a:noFill/>
          <a:ln>
            <a:noFill/>
          </a:ln>
        </p:spPr>
      </p:pic>
      <p:pic>
        <p:nvPicPr>
          <p:cNvPr id="440" name="Google Shape;440;p19" title="output-onlinegiftools (5).gif"/>
          <p:cNvPicPr preferRelativeResize="0"/>
          <p:nvPr/>
        </p:nvPicPr>
        <p:blipFill>
          <a:blip r:embed="rId9">
            <a:alphaModFix/>
          </a:blip>
          <a:stretch>
            <a:fillRect/>
          </a:stretch>
        </p:blipFill>
        <p:spPr>
          <a:xfrm>
            <a:off x="7739400" y="5215300"/>
            <a:ext cx="1338600" cy="133860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image.png" id="446" name="Google Shape;446;p20"/>
          <p:cNvPicPr preferRelativeResize="0"/>
          <p:nvPr/>
        </p:nvPicPr>
        <p:blipFill rotWithShape="1">
          <a:blip r:embed="rId3">
            <a:alphaModFix/>
          </a:blip>
          <a:srcRect b="0" l="0" r="0" t="0"/>
          <a:stretch/>
        </p:blipFill>
        <p:spPr>
          <a:xfrm>
            <a:off x="-9525" y="-48022"/>
            <a:ext cx="12192000" cy="6858000"/>
          </a:xfrm>
          <a:prstGeom prst="rect">
            <a:avLst/>
          </a:prstGeom>
          <a:noFill/>
          <a:ln>
            <a:noFill/>
          </a:ln>
        </p:spPr>
      </p:pic>
      <p:sp>
        <p:nvSpPr>
          <p:cNvPr id="447" name="Google Shape;447;p20"/>
          <p:cNvSpPr/>
          <p:nvPr/>
        </p:nvSpPr>
        <p:spPr>
          <a:xfrm>
            <a:off x="592932" y="527347"/>
            <a:ext cx="4235351" cy="529432"/>
          </a:xfrm>
          <a:prstGeom prst="rect">
            <a:avLst/>
          </a:prstGeom>
          <a:noFill/>
          <a:ln>
            <a:noFill/>
          </a:ln>
        </p:spPr>
        <p:txBody>
          <a:bodyPr anchorCtr="0" anchor="t" bIns="0" lIns="0" spcFirstLastPara="1" rIns="0" wrap="square" tIns="0">
            <a:noAutofit/>
          </a:bodyPr>
          <a:lstStyle/>
          <a:p>
            <a:pPr indent="0" lvl="0" marL="0" marR="0" rtl="0" algn="l">
              <a:lnSpc>
                <a:spcPct val="125022"/>
              </a:lnSpc>
              <a:spcBef>
                <a:spcPts val="0"/>
              </a:spcBef>
              <a:spcAft>
                <a:spcPts val="0"/>
              </a:spcAft>
              <a:buClr>
                <a:srgbClr val="000000"/>
              </a:buClr>
              <a:buSzPts val="3333"/>
              <a:buFont typeface="Arial"/>
              <a:buNone/>
            </a:pPr>
            <a:r>
              <a:t/>
            </a:r>
            <a:endParaRPr b="0" i="0" sz="3333" u="none" cap="none" strike="noStrike">
              <a:solidFill>
                <a:srgbClr val="000000"/>
              </a:solidFill>
              <a:latin typeface="Arial"/>
              <a:ea typeface="Arial"/>
              <a:cs typeface="Arial"/>
              <a:sym typeface="Arial"/>
            </a:endParaRPr>
          </a:p>
        </p:txBody>
      </p:sp>
      <p:sp>
        <p:nvSpPr>
          <p:cNvPr id="448" name="Google Shape;448;p20"/>
          <p:cNvSpPr/>
          <p:nvPr/>
        </p:nvSpPr>
        <p:spPr>
          <a:xfrm>
            <a:off x="6086475" y="1360388"/>
            <a:ext cx="108000" cy="4970165"/>
          </a:xfrm>
          <a:prstGeom prst="roundRect">
            <a:avLst>
              <a:gd fmla="val 800384" name="adj"/>
            </a:avLst>
          </a:pr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0"/>
          <p:cNvSpPr/>
          <p:nvPr/>
        </p:nvSpPr>
        <p:spPr>
          <a:xfrm>
            <a:off x="5776318" y="1541363"/>
            <a:ext cx="338733" cy="19050"/>
          </a:xfrm>
          <a:prstGeom prst="roundRect">
            <a:avLst>
              <a:gd fmla="val 800384" name="adj"/>
            </a:avLst>
          </a:prstGeom>
          <a:solidFill>
            <a:srgbClr val="CED9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0"/>
          <p:cNvSpPr/>
          <p:nvPr/>
        </p:nvSpPr>
        <p:spPr>
          <a:xfrm>
            <a:off x="6032500" y="1487388"/>
            <a:ext cx="216000" cy="216000"/>
          </a:xfrm>
          <a:prstGeom prst="roundRect">
            <a:avLst>
              <a:gd fmla="val 300000"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451" name="Google Shape;451;p20"/>
          <p:cNvSpPr/>
          <p:nvPr/>
        </p:nvSpPr>
        <p:spPr>
          <a:xfrm>
            <a:off x="994007" y="1531999"/>
            <a:ext cx="4825500" cy="529200"/>
          </a:xfrm>
          <a:prstGeom prst="rect">
            <a:avLst/>
          </a:prstGeom>
          <a:noFill/>
          <a:ln>
            <a:noFill/>
          </a:ln>
        </p:spPr>
        <p:txBody>
          <a:bodyPr anchorCtr="0" anchor="t" bIns="0" lIns="0" spcFirstLastPara="1" rIns="0" wrap="square" tIns="0">
            <a:noAutofit/>
          </a:bodyPr>
          <a:lstStyle/>
          <a:p>
            <a:pPr indent="-285750" lvl="0" marL="285750" marR="0" rtl="0" algn="l">
              <a:lnSpc>
                <a:spcPct val="130187"/>
              </a:lnSpc>
              <a:spcBef>
                <a:spcPts val="0"/>
              </a:spcBef>
              <a:spcAft>
                <a:spcPts val="0"/>
              </a:spcAft>
              <a:buClr>
                <a:srgbClr val="000000"/>
              </a:buClr>
              <a:buSzPts val="1600"/>
              <a:buChar char="•"/>
            </a:pPr>
            <a:r>
              <a:rPr b="1" i="0" lang="en-US" sz="1600" u="none" cap="none" strike="noStrike">
                <a:solidFill>
                  <a:srgbClr val="405449"/>
                </a:solidFill>
                <a:latin typeface="Inter"/>
                <a:ea typeface="Inter"/>
                <a:cs typeface="Inter"/>
                <a:sym typeface="Inter"/>
              </a:rPr>
              <a:t>Promote F.E and Caribbean ports for Commodity (wood, Cardamom, waste paper)</a:t>
            </a:r>
            <a:endParaRPr b="1" i="0" sz="1600" u="none" cap="none" strike="noStrike">
              <a:solidFill>
                <a:srgbClr val="000000"/>
              </a:solidFill>
              <a:latin typeface="Inter"/>
              <a:ea typeface="Inter"/>
              <a:cs typeface="Inter"/>
              <a:sym typeface="Inter"/>
            </a:endParaRPr>
          </a:p>
        </p:txBody>
      </p:sp>
      <p:sp>
        <p:nvSpPr>
          <p:cNvPr id="452" name="Google Shape;452;p20"/>
          <p:cNvSpPr/>
          <p:nvPr/>
        </p:nvSpPr>
        <p:spPr>
          <a:xfrm>
            <a:off x="6076950" y="2522538"/>
            <a:ext cx="338733" cy="19050"/>
          </a:xfrm>
          <a:prstGeom prst="roundRect">
            <a:avLst>
              <a:gd fmla="val 800384" name="adj"/>
            </a:avLst>
          </a:prstGeom>
          <a:solidFill>
            <a:srgbClr val="CED9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0"/>
          <p:cNvSpPr/>
          <p:nvPr/>
        </p:nvSpPr>
        <p:spPr>
          <a:xfrm>
            <a:off x="6032500" y="2468563"/>
            <a:ext cx="216000" cy="216000"/>
          </a:xfrm>
          <a:prstGeom prst="roundRect">
            <a:avLst>
              <a:gd fmla="val 300000"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454" name="Google Shape;454;p20"/>
          <p:cNvSpPr/>
          <p:nvPr/>
        </p:nvSpPr>
        <p:spPr>
          <a:xfrm>
            <a:off x="6773575" y="2399696"/>
            <a:ext cx="4825500" cy="927300"/>
          </a:xfrm>
          <a:prstGeom prst="rect">
            <a:avLst/>
          </a:prstGeom>
          <a:noFill/>
          <a:ln>
            <a:noFill/>
          </a:ln>
        </p:spPr>
        <p:txBody>
          <a:bodyPr anchorCtr="0" anchor="t" bIns="0" lIns="0" spcFirstLastPara="1" rIns="0" wrap="square" tIns="0">
            <a:noAutofit/>
          </a:bodyPr>
          <a:lstStyle/>
          <a:p>
            <a:pPr indent="-285750" lvl="0" marL="285750" marR="0" rtl="0" algn="l">
              <a:lnSpc>
                <a:spcPct val="130187"/>
              </a:lnSpc>
              <a:spcBef>
                <a:spcPts val="0"/>
              </a:spcBef>
              <a:spcAft>
                <a:spcPts val="0"/>
              </a:spcAft>
              <a:buClr>
                <a:srgbClr val="000000"/>
              </a:buClr>
              <a:buSzPts val="1600"/>
              <a:buChar char="•"/>
            </a:pPr>
            <a:r>
              <a:rPr b="1" i="0" lang="en-US" sz="1600" u="none" cap="none" strike="noStrike">
                <a:solidFill>
                  <a:srgbClr val="405449"/>
                </a:solidFill>
                <a:latin typeface="Inter"/>
                <a:ea typeface="Inter"/>
                <a:cs typeface="Inter"/>
                <a:sym typeface="Inter"/>
              </a:rPr>
              <a:t>Competitive rate level in line with market condition related to USEC and Caribbean ports</a:t>
            </a:r>
            <a:endParaRPr b="1" i="0" sz="1400" u="none" cap="none" strike="noStrike">
              <a:solidFill>
                <a:srgbClr val="000000"/>
              </a:solidFill>
            </a:endParaRPr>
          </a:p>
        </p:txBody>
      </p:sp>
      <p:sp>
        <p:nvSpPr>
          <p:cNvPr id="455" name="Google Shape;455;p20"/>
          <p:cNvSpPr/>
          <p:nvPr/>
        </p:nvSpPr>
        <p:spPr>
          <a:xfrm>
            <a:off x="6773566" y="3020020"/>
            <a:ext cx="4825504" cy="256878"/>
          </a:xfrm>
          <a:prstGeom prst="rect">
            <a:avLst/>
          </a:prstGeom>
          <a:noFill/>
          <a:ln>
            <a:noFill/>
          </a:ln>
        </p:spPr>
        <p:txBody>
          <a:bodyPr anchorCtr="0" anchor="t" bIns="0" lIns="0" spcFirstLastPara="1" rIns="0" wrap="square" tIns="0">
            <a:noAutofit/>
          </a:bodyPr>
          <a:lstStyle/>
          <a:p>
            <a:pPr indent="0" lvl="0" marL="0" marR="0" rtl="0" algn="l">
              <a:lnSpc>
                <a:spcPct val="150037"/>
              </a:lnSpc>
              <a:spcBef>
                <a:spcPts val="0"/>
              </a:spcBef>
              <a:spcAft>
                <a:spcPts val="0"/>
              </a:spcAft>
              <a:buClr>
                <a:srgbClr val="000000"/>
              </a:buClr>
              <a:buSzPts val="1333"/>
              <a:buFont typeface="Arial"/>
              <a:buNone/>
            </a:pPr>
            <a:r>
              <a:t/>
            </a:r>
            <a:endParaRPr b="0" i="0" sz="1333" u="none" cap="none" strike="noStrike">
              <a:solidFill>
                <a:srgbClr val="000000"/>
              </a:solidFill>
              <a:latin typeface="Arial"/>
              <a:ea typeface="Arial"/>
              <a:cs typeface="Arial"/>
              <a:sym typeface="Arial"/>
            </a:endParaRPr>
          </a:p>
        </p:txBody>
      </p:sp>
      <p:sp>
        <p:nvSpPr>
          <p:cNvPr id="456" name="Google Shape;456;p20"/>
          <p:cNvSpPr/>
          <p:nvPr/>
        </p:nvSpPr>
        <p:spPr>
          <a:xfrm>
            <a:off x="5776318" y="3380978"/>
            <a:ext cx="338733" cy="19050"/>
          </a:xfrm>
          <a:prstGeom prst="roundRect">
            <a:avLst>
              <a:gd fmla="val 800384" name="adj"/>
            </a:avLst>
          </a:prstGeom>
          <a:solidFill>
            <a:srgbClr val="CED9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0"/>
          <p:cNvSpPr/>
          <p:nvPr/>
        </p:nvSpPr>
        <p:spPr>
          <a:xfrm>
            <a:off x="6032500" y="3327003"/>
            <a:ext cx="216000" cy="216000"/>
          </a:xfrm>
          <a:prstGeom prst="roundRect">
            <a:avLst>
              <a:gd fmla="val 300000"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458" name="Google Shape;458;p20"/>
          <p:cNvSpPr/>
          <p:nvPr/>
        </p:nvSpPr>
        <p:spPr>
          <a:xfrm>
            <a:off x="6076950" y="4239518"/>
            <a:ext cx="338733" cy="19050"/>
          </a:xfrm>
          <a:prstGeom prst="roundRect">
            <a:avLst>
              <a:gd fmla="val 800384" name="adj"/>
            </a:avLst>
          </a:prstGeom>
          <a:solidFill>
            <a:srgbClr val="CED9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0"/>
          <p:cNvSpPr/>
          <p:nvPr/>
        </p:nvSpPr>
        <p:spPr>
          <a:xfrm>
            <a:off x="6032500" y="4185543"/>
            <a:ext cx="216000" cy="180000"/>
          </a:xfrm>
          <a:prstGeom prst="roundRect">
            <a:avLst>
              <a:gd fmla="val 300000"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460" name="Google Shape;460;p20"/>
          <p:cNvSpPr/>
          <p:nvPr/>
        </p:nvSpPr>
        <p:spPr>
          <a:xfrm>
            <a:off x="6773575" y="4116665"/>
            <a:ext cx="4825500" cy="710400"/>
          </a:xfrm>
          <a:prstGeom prst="rect">
            <a:avLst/>
          </a:prstGeom>
          <a:noFill/>
          <a:ln>
            <a:noFill/>
          </a:ln>
        </p:spPr>
        <p:txBody>
          <a:bodyPr anchorCtr="0" anchor="t" bIns="0" lIns="0" spcFirstLastPara="1" rIns="0" wrap="square" tIns="0">
            <a:noAutofit/>
          </a:bodyPr>
          <a:lstStyle/>
          <a:p>
            <a:pPr indent="-285750" lvl="0" marL="285750" marR="0" rtl="0" algn="l">
              <a:lnSpc>
                <a:spcPct val="130187"/>
              </a:lnSpc>
              <a:spcBef>
                <a:spcPts val="0"/>
              </a:spcBef>
              <a:spcAft>
                <a:spcPts val="0"/>
              </a:spcAft>
              <a:buClr>
                <a:srgbClr val="000000"/>
              </a:buClr>
              <a:buSzPts val="1600"/>
              <a:buFont typeface="Arial"/>
              <a:buChar char="•"/>
            </a:pPr>
            <a:r>
              <a:rPr b="1" i="0" lang="en-US" sz="1600" u="none" cap="none" strike="noStrike">
                <a:solidFill>
                  <a:srgbClr val="3B4540"/>
                </a:solidFill>
                <a:latin typeface="Inter"/>
                <a:ea typeface="Inter"/>
                <a:cs typeface="Inter"/>
                <a:sym typeface="Inter"/>
              </a:rPr>
              <a:t>Adopt a proactive approach to convert new accounts</a:t>
            </a:r>
            <a:endParaRPr b="1" i="0" sz="1600" u="none" cap="none" strike="noStrike">
              <a:solidFill>
                <a:srgbClr val="405449"/>
              </a:solidFill>
              <a:latin typeface="Inter"/>
              <a:ea typeface="Inter"/>
              <a:cs typeface="Inter"/>
              <a:sym typeface="Inter"/>
            </a:endParaRPr>
          </a:p>
        </p:txBody>
      </p:sp>
      <p:sp>
        <p:nvSpPr>
          <p:cNvPr id="461" name="Google Shape;461;p20"/>
          <p:cNvSpPr/>
          <p:nvPr/>
        </p:nvSpPr>
        <p:spPr>
          <a:xfrm>
            <a:off x="6773566" y="4472384"/>
            <a:ext cx="4825504" cy="256878"/>
          </a:xfrm>
          <a:prstGeom prst="rect">
            <a:avLst/>
          </a:prstGeom>
          <a:noFill/>
          <a:ln>
            <a:noFill/>
          </a:ln>
        </p:spPr>
        <p:txBody>
          <a:bodyPr anchorCtr="0" anchor="t" bIns="0" lIns="0" spcFirstLastPara="1" rIns="0" wrap="square" tIns="0">
            <a:noAutofit/>
          </a:bodyPr>
          <a:lstStyle/>
          <a:p>
            <a:pPr indent="0" lvl="0" marL="0" marR="0" rtl="0" algn="l">
              <a:lnSpc>
                <a:spcPct val="150037"/>
              </a:lnSpc>
              <a:spcBef>
                <a:spcPts val="0"/>
              </a:spcBef>
              <a:spcAft>
                <a:spcPts val="0"/>
              </a:spcAft>
              <a:buClr>
                <a:srgbClr val="000000"/>
              </a:buClr>
              <a:buSzPts val="1333"/>
              <a:buFont typeface="Arial"/>
              <a:buNone/>
            </a:pPr>
            <a:r>
              <a:t/>
            </a:r>
            <a:endParaRPr b="0" i="0" sz="1333" u="none" cap="none" strike="noStrike">
              <a:solidFill>
                <a:srgbClr val="000000"/>
              </a:solidFill>
              <a:latin typeface="Arial"/>
              <a:ea typeface="Arial"/>
              <a:cs typeface="Arial"/>
              <a:sym typeface="Arial"/>
            </a:endParaRPr>
          </a:p>
        </p:txBody>
      </p:sp>
      <p:sp>
        <p:nvSpPr>
          <p:cNvPr id="462" name="Google Shape;462;p20"/>
          <p:cNvSpPr/>
          <p:nvPr/>
        </p:nvSpPr>
        <p:spPr>
          <a:xfrm>
            <a:off x="5776318" y="5098058"/>
            <a:ext cx="338733" cy="19050"/>
          </a:xfrm>
          <a:prstGeom prst="roundRect">
            <a:avLst>
              <a:gd fmla="val 800384" name="adj"/>
            </a:avLst>
          </a:prstGeom>
          <a:solidFill>
            <a:srgbClr val="CED9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0"/>
          <p:cNvSpPr/>
          <p:nvPr/>
        </p:nvSpPr>
        <p:spPr>
          <a:xfrm>
            <a:off x="6032500" y="5044083"/>
            <a:ext cx="216000" cy="216000"/>
          </a:xfrm>
          <a:prstGeom prst="roundRect">
            <a:avLst>
              <a:gd fmla="val 300000" name="adj"/>
            </a:avLst>
          </a:prstGeom>
          <a:solidFill>
            <a:srgbClr val="43895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464" name="Google Shape;464;p20"/>
          <p:cNvSpPr/>
          <p:nvPr/>
        </p:nvSpPr>
        <p:spPr>
          <a:xfrm>
            <a:off x="604342" y="4975225"/>
            <a:ext cx="4814094" cy="264617"/>
          </a:xfrm>
          <a:prstGeom prst="rect">
            <a:avLst/>
          </a:prstGeom>
          <a:noFill/>
          <a:ln>
            <a:noFill/>
          </a:ln>
        </p:spPr>
        <p:txBody>
          <a:bodyPr anchorCtr="0" anchor="t" bIns="0" lIns="0" spcFirstLastPara="1" rIns="0" wrap="square" tIns="0">
            <a:noAutofit/>
          </a:bodyPr>
          <a:lstStyle/>
          <a:p>
            <a:pPr indent="-285750" lvl="0" marL="285750" marR="0" rtl="0" algn="r">
              <a:lnSpc>
                <a:spcPct val="130187"/>
              </a:lnSpc>
              <a:spcBef>
                <a:spcPts val="0"/>
              </a:spcBef>
              <a:spcAft>
                <a:spcPts val="0"/>
              </a:spcAft>
              <a:buClr>
                <a:srgbClr val="000000"/>
              </a:buClr>
              <a:buSzPts val="1600"/>
              <a:buChar char="•"/>
            </a:pPr>
            <a:r>
              <a:rPr b="1" i="0" lang="en-US" sz="1600" u="none" cap="none" strike="noStrike">
                <a:solidFill>
                  <a:srgbClr val="405449"/>
                </a:solidFill>
                <a:latin typeface="Inter"/>
                <a:ea typeface="Inter"/>
                <a:cs typeface="Inter"/>
                <a:sym typeface="Inter"/>
              </a:rPr>
              <a:t>Protect Hot box in transhipment port PACCT</a:t>
            </a:r>
            <a:endParaRPr b="1" i="0" sz="1400" u="none" cap="none" strike="noStrike">
              <a:solidFill>
                <a:srgbClr val="000000"/>
              </a:solidFill>
            </a:endParaRPr>
          </a:p>
        </p:txBody>
      </p:sp>
      <p:sp>
        <p:nvSpPr>
          <p:cNvPr id="465" name="Google Shape;465;p20"/>
          <p:cNvSpPr txBox="1"/>
          <p:nvPr/>
        </p:nvSpPr>
        <p:spPr>
          <a:xfrm>
            <a:off x="590499" y="242823"/>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2026 ACTION PLAN</a:t>
            </a:r>
            <a:endParaRPr b="1" i="0" sz="3150" u="none" cap="none" strike="noStrike">
              <a:solidFill>
                <a:srgbClr val="004B24"/>
              </a:solidFill>
              <a:latin typeface="Montserrat"/>
              <a:ea typeface="Montserrat"/>
              <a:cs typeface="Montserrat"/>
              <a:sym typeface="Montserrat"/>
            </a:endParaRPr>
          </a:p>
        </p:txBody>
      </p:sp>
      <p:sp>
        <p:nvSpPr>
          <p:cNvPr id="466" name="Google Shape;466;p20"/>
          <p:cNvSpPr/>
          <p:nvPr/>
        </p:nvSpPr>
        <p:spPr>
          <a:xfrm>
            <a:off x="550068" y="816455"/>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7" name="Google Shape;467;p20"/>
          <p:cNvSpPr txBox="1"/>
          <p:nvPr/>
        </p:nvSpPr>
        <p:spPr>
          <a:xfrm>
            <a:off x="550068" y="885321"/>
            <a:ext cx="62016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4B24"/>
                </a:solidFill>
                <a:latin typeface="Inter"/>
                <a:ea typeface="Inter"/>
                <a:cs typeface="Inter"/>
                <a:sym typeface="Inter"/>
              </a:rPr>
              <a:t>GTZST – PUERTO SANTO </a:t>
            </a:r>
            <a:r>
              <a:rPr b="1" lang="en-US">
                <a:solidFill>
                  <a:srgbClr val="004B24"/>
                </a:solidFill>
                <a:latin typeface="Inter"/>
                <a:ea typeface="Inter"/>
                <a:cs typeface="Inter"/>
                <a:sym typeface="Inter"/>
              </a:rPr>
              <a:t>TOMÁS</a:t>
            </a:r>
            <a:r>
              <a:rPr b="1" i="0" lang="en-US" sz="1400" u="none" cap="none" strike="noStrike">
                <a:solidFill>
                  <a:srgbClr val="004B24"/>
                </a:solidFill>
                <a:latin typeface="Inter"/>
                <a:ea typeface="Inter"/>
                <a:cs typeface="Inter"/>
                <a:sym typeface="Inter"/>
              </a:rPr>
              <a:t> DE CASTILLA</a:t>
            </a:r>
            <a:endParaRPr b="0" i="0" sz="1400" u="none" cap="none" strike="noStrike">
              <a:solidFill>
                <a:srgbClr val="000000"/>
              </a:solidFill>
              <a:latin typeface="Inter"/>
              <a:ea typeface="Inter"/>
              <a:cs typeface="Inter"/>
              <a:sym typeface="Inter"/>
            </a:endParaRPr>
          </a:p>
        </p:txBody>
      </p:sp>
      <p:sp>
        <p:nvSpPr>
          <p:cNvPr id="468" name="Google Shape;468;p20"/>
          <p:cNvSpPr txBox="1"/>
          <p:nvPr/>
        </p:nvSpPr>
        <p:spPr>
          <a:xfrm>
            <a:off x="860425" y="2748191"/>
            <a:ext cx="5092800" cy="1621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30187"/>
              </a:lnSpc>
              <a:spcBef>
                <a:spcPts val="0"/>
              </a:spcBef>
              <a:spcAft>
                <a:spcPts val="0"/>
              </a:spcAft>
              <a:buClr>
                <a:srgbClr val="000000"/>
              </a:buClr>
              <a:buSzPts val="1600"/>
              <a:buChar char="•"/>
            </a:pPr>
            <a:r>
              <a:rPr b="1" i="0" lang="en-US" sz="1600" u="none" cap="none" strike="noStrike">
                <a:solidFill>
                  <a:srgbClr val="405449"/>
                </a:solidFill>
                <a:latin typeface="Inter"/>
                <a:ea typeface="Inter"/>
                <a:cs typeface="Inter"/>
                <a:sym typeface="Inter"/>
              </a:rPr>
              <a:t>Recover lost account</a:t>
            </a:r>
            <a:r>
              <a:rPr b="1" i="0" lang="en-US" sz="1600" u="none" cap="none" strike="noStrike">
                <a:solidFill>
                  <a:srgbClr val="3B4540"/>
                </a:solidFill>
                <a:latin typeface="Inter"/>
                <a:ea typeface="Inter"/>
                <a:cs typeface="Inter"/>
                <a:sym typeface="Inter"/>
              </a:rPr>
              <a:t> Engage new accounts </a:t>
            </a:r>
            <a:endParaRPr b="1" i="0" sz="1400" u="none" cap="none" strike="noStrike">
              <a:solidFill>
                <a:srgbClr val="000000"/>
              </a:solidFill>
            </a:endParaRPr>
          </a:p>
          <a:p>
            <a:pPr indent="-285750" lvl="0" marL="285750" marR="0" rtl="0" algn="l">
              <a:lnSpc>
                <a:spcPct val="130187"/>
              </a:lnSpc>
              <a:spcBef>
                <a:spcPts val="0"/>
              </a:spcBef>
              <a:spcAft>
                <a:spcPts val="0"/>
              </a:spcAft>
              <a:buClr>
                <a:srgbClr val="000000"/>
              </a:buClr>
              <a:buSzPts val="1600"/>
              <a:buChar char="•"/>
            </a:pPr>
            <a:r>
              <a:rPr b="1" i="0" lang="en-US" sz="1600" u="none" cap="none" strike="noStrike">
                <a:solidFill>
                  <a:srgbClr val="3B4540"/>
                </a:solidFill>
                <a:latin typeface="Inter"/>
                <a:ea typeface="Inter"/>
                <a:cs typeface="Inter"/>
                <a:sym typeface="Inter"/>
              </a:rPr>
              <a:t>Engage new accounts to expand market presence.</a:t>
            </a:r>
            <a:endParaRPr b="1" i="0" sz="1400" u="none" cap="none" strike="noStrike">
              <a:solidFill>
                <a:srgbClr val="000000"/>
              </a:solidFill>
            </a:endParaRPr>
          </a:p>
          <a:p>
            <a:pPr indent="-285750" lvl="0" marL="285750" marR="0" rtl="0" algn="l">
              <a:lnSpc>
                <a:spcPct val="130187"/>
              </a:lnSpc>
              <a:spcBef>
                <a:spcPts val="0"/>
              </a:spcBef>
              <a:spcAft>
                <a:spcPts val="0"/>
              </a:spcAft>
              <a:buClr>
                <a:srgbClr val="000000"/>
              </a:buClr>
              <a:buSzPts val="1600"/>
              <a:buChar char="•"/>
            </a:pPr>
            <a:r>
              <a:rPr b="1" i="0" lang="en-US" sz="1600" u="none" cap="none" strike="noStrike">
                <a:solidFill>
                  <a:srgbClr val="3B4540"/>
                </a:solidFill>
                <a:latin typeface="Inter"/>
                <a:ea typeface="Inter"/>
                <a:cs typeface="Inter"/>
                <a:sym typeface="Inter"/>
              </a:rPr>
              <a:t>Target and develop new accounts for business growth.</a:t>
            </a:r>
            <a:endParaRPr b="1" i="0" sz="1400" u="none" cap="none" strike="noStrike">
              <a:solidFill>
                <a:srgbClr val="000000"/>
              </a:solidFill>
            </a:endParaRPr>
          </a:p>
        </p:txBody>
      </p:sp>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2" name="Shape 472"/>
        <p:cNvGrpSpPr/>
        <p:nvPr/>
      </p:nvGrpSpPr>
      <p:grpSpPr>
        <a:xfrm>
          <a:off x="0" y="0"/>
          <a:ext cx="0" cy="0"/>
          <a:chOff x="0" y="0"/>
          <a:chExt cx="0" cy="0"/>
        </a:xfrm>
      </p:grpSpPr>
      <p:pic>
        <p:nvPicPr>
          <p:cNvPr descr="image.png" id="473" name="Google Shape;473;p2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descr="image.png" id="474" name="Google Shape;474;p22"/>
          <p:cNvPicPr preferRelativeResize="0"/>
          <p:nvPr/>
        </p:nvPicPr>
        <p:blipFill rotWithShape="1">
          <a:blip r:embed="rId5">
            <a:alphaModFix/>
          </a:blip>
          <a:srcRect b="0" l="0" r="0" t="0"/>
          <a:stretch/>
        </p:blipFill>
        <p:spPr>
          <a:xfrm>
            <a:off x="0" y="-1"/>
            <a:ext cx="12192000" cy="6857999"/>
          </a:xfrm>
          <a:prstGeom prst="rect">
            <a:avLst/>
          </a:prstGeom>
          <a:noFill/>
          <a:ln>
            <a:noFill/>
          </a:ln>
        </p:spPr>
      </p:pic>
      <p:sp>
        <p:nvSpPr>
          <p:cNvPr id="475" name="Google Shape;475;p22"/>
          <p:cNvSpPr txBox="1"/>
          <p:nvPr/>
        </p:nvSpPr>
        <p:spPr>
          <a:xfrm>
            <a:off x="1143000" y="2206972"/>
            <a:ext cx="6400800" cy="742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Business Report</a:t>
            </a:r>
            <a:endParaRPr b="0" i="0" sz="1400" u="none" cap="none" strike="noStrike">
              <a:solidFill>
                <a:srgbClr val="000000"/>
              </a:solidFill>
              <a:latin typeface="Arial"/>
              <a:ea typeface="Arial"/>
              <a:cs typeface="Arial"/>
              <a:sym typeface="Arial"/>
            </a:endParaRPr>
          </a:p>
        </p:txBody>
      </p:sp>
      <p:sp>
        <p:nvSpPr>
          <p:cNvPr id="476" name="Google Shape;476;p22"/>
          <p:cNvSpPr txBox="1"/>
          <p:nvPr/>
        </p:nvSpPr>
        <p:spPr>
          <a:xfrm>
            <a:off x="1143000" y="3216622"/>
            <a:ext cx="6096000" cy="323100"/>
          </a:xfrm>
          <a:prstGeom prst="rect">
            <a:avLst/>
          </a:prstGeom>
          <a:noFill/>
          <a:ln>
            <a:noFill/>
          </a:ln>
        </p:spPr>
        <p:txBody>
          <a:bodyPr anchorCtr="0" anchor="t" bIns="0" lIns="0" spcFirstLastPara="1" rIns="0" wrap="square" tIns="0">
            <a:spAutoFit/>
          </a:bodyPr>
          <a:lstStyle/>
          <a:p>
            <a:pPr indent="0" lvl="0" marL="0" marR="0" rtl="0" algn="l">
              <a:lnSpc>
                <a:spcPct val="159952"/>
              </a:lnSpc>
              <a:spcBef>
                <a:spcPts val="0"/>
              </a:spcBef>
              <a:spcAft>
                <a:spcPts val="0"/>
              </a:spcAft>
              <a:buClr>
                <a:srgbClr val="000000"/>
              </a:buClr>
              <a:buSzPts val="2100"/>
              <a:buFont typeface="Arial"/>
              <a:buNone/>
            </a:pPr>
            <a:r>
              <a:rPr b="0" i="0" lang="en-US" sz="2100" u="none" cap="none" strike="noStrike">
                <a:solidFill>
                  <a:srgbClr val="E2E8F0"/>
                </a:solidFill>
                <a:latin typeface="Inter Light"/>
                <a:ea typeface="Inter Light"/>
                <a:cs typeface="Inter Light"/>
                <a:sym typeface="Inter Light"/>
              </a:rPr>
              <a:t>2026 LATIN AMERICA AGENCY MEETING</a:t>
            </a:r>
            <a:endParaRPr b="0" i="0" sz="1400" u="none" cap="none" strike="noStrike">
              <a:solidFill>
                <a:srgbClr val="000000"/>
              </a:solidFill>
              <a:latin typeface="Arial"/>
              <a:ea typeface="Arial"/>
              <a:cs typeface="Arial"/>
              <a:sym typeface="Arial"/>
            </a:endParaRPr>
          </a:p>
        </p:txBody>
      </p:sp>
      <p:sp>
        <p:nvSpPr>
          <p:cNvPr id="477" name="Google Shape;477;p22"/>
          <p:cNvSpPr txBox="1"/>
          <p:nvPr/>
        </p:nvSpPr>
        <p:spPr>
          <a:xfrm>
            <a:off x="1143000" y="4583306"/>
            <a:ext cx="6838950"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2000" u="none" cap="none" strike="noStrike">
                <a:solidFill>
                  <a:srgbClr val="FFFFFF"/>
                </a:solidFill>
                <a:latin typeface="Montserrat"/>
                <a:ea typeface="Montserrat"/>
                <a:cs typeface="Montserrat"/>
                <a:sym typeface="Montserrat"/>
              </a:rPr>
              <a:t>Dan Shipping Services Limited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1" i="0" lang="en-US" sz="2000" u="none" cap="none" strike="noStrike">
                <a:solidFill>
                  <a:srgbClr val="FFFFFF"/>
                </a:solidFill>
                <a:latin typeface="Montserrat"/>
                <a:ea typeface="Montserrat"/>
                <a:cs typeface="Montserrat"/>
                <a:sym typeface="Montserrat"/>
              </a:rPr>
              <a:t>BZBZE</a:t>
            </a:r>
            <a:endParaRPr b="0" i="0" sz="20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image.png" id="482" name="Google Shape;482;p23"/>
          <p:cNvPicPr preferRelativeResize="0"/>
          <p:nvPr/>
        </p:nvPicPr>
        <p:blipFill rotWithShape="1">
          <a:blip r:embed="rId3">
            <a:alphaModFix/>
          </a:blip>
          <a:srcRect b="0" l="0" r="0" t="0"/>
          <a:stretch/>
        </p:blipFill>
        <p:spPr>
          <a:xfrm>
            <a:off x="35263" y="23956"/>
            <a:ext cx="12192000" cy="6858000"/>
          </a:xfrm>
          <a:prstGeom prst="rect">
            <a:avLst/>
          </a:prstGeom>
          <a:noFill/>
          <a:ln>
            <a:noFill/>
          </a:ln>
        </p:spPr>
      </p:pic>
      <p:sp>
        <p:nvSpPr>
          <p:cNvPr id="483" name="Google Shape;483;p23"/>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ECONOMIC STATUS - BZ</a:t>
            </a:r>
            <a:endParaRPr b="1" i="0" sz="3150" u="none" cap="none" strike="noStrike">
              <a:solidFill>
                <a:srgbClr val="004B24"/>
              </a:solidFill>
              <a:latin typeface="Montserrat"/>
              <a:ea typeface="Montserrat"/>
              <a:cs typeface="Montserrat"/>
              <a:sym typeface="Montserrat"/>
            </a:endParaRPr>
          </a:p>
        </p:txBody>
      </p:sp>
      <p:sp>
        <p:nvSpPr>
          <p:cNvPr id="484" name="Google Shape;484;p23"/>
          <p:cNvSpPr/>
          <p:nvPr/>
        </p:nvSpPr>
        <p:spPr>
          <a:xfrm>
            <a:off x="571500" y="1114425"/>
            <a:ext cx="11049000" cy="1920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85" name="Google Shape;485;p23"/>
          <p:cNvGrpSpPr/>
          <p:nvPr/>
        </p:nvGrpSpPr>
        <p:grpSpPr>
          <a:xfrm>
            <a:off x="6348416" y="1194870"/>
            <a:ext cx="5775223" cy="1301579"/>
            <a:chOff x="0" y="-76200"/>
            <a:chExt cx="1987687" cy="678239"/>
          </a:xfrm>
        </p:grpSpPr>
        <p:sp>
          <p:nvSpPr>
            <p:cNvPr id="486" name="Google Shape;486;p23"/>
            <p:cNvSpPr/>
            <p:nvPr/>
          </p:nvSpPr>
          <p:spPr>
            <a:xfrm>
              <a:off x="0" y="0"/>
              <a:ext cx="1987687" cy="602039"/>
            </a:xfrm>
            <a:custGeom>
              <a:rect b="b" l="l" r="r" t="t"/>
              <a:pathLst>
                <a:path extrusionOk="0" h="602039" w="1987687">
                  <a:moveTo>
                    <a:pt x="0" y="0"/>
                  </a:moveTo>
                  <a:lnTo>
                    <a:pt x="1987687" y="0"/>
                  </a:lnTo>
                  <a:lnTo>
                    <a:pt x="1987687" y="602039"/>
                  </a:lnTo>
                  <a:lnTo>
                    <a:pt x="0" y="602039"/>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3"/>
            <p:cNvSpPr txBox="1"/>
            <p:nvPr/>
          </p:nvSpPr>
          <p:spPr>
            <a:xfrm>
              <a:off x="0" y="-76200"/>
              <a:ext cx="1987687" cy="678239"/>
            </a:xfrm>
            <a:prstGeom prst="rect">
              <a:avLst/>
            </a:prstGeom>
            <a:solidFill>
              <a:srgbClr val="A5A5A5"/>
            </a:solidFill>
            <a:ln>
              <a:noFill/>
            </a:ln>
          </p:spPr>
          <p:txBody>
            <a:bodyPr anchorCtr="0" anchor="ctr" bIns="50800" lIns="50800" spcFirstLastPara="1" rIns="50800" wrap="square" tIns="50800">
              <a:noAutofit/>
            </a:bodyPr>
            <a:lstStyle/>
            <a:p>
              <a:pPr indent="0" lvl="0" marL="0" marR="0" rtl="0" algn="ctr">
                <a:lnSpc>
                  <a:spcPct val="2785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8" name="Google Shape;488;p23"/>
          <p:cNvGrpSpPr/>
          <p:nvPr/>
        </p:nvGrpSpPr>
        <p:grpSpPr>
          <a:xfrm>
            <a:off x="5624507" y="1260879"/>
            <a:ext cx="1078935" cy="1073385"/>
            <a:chOff x="0" y="0"/>
            <a:chExt cx="812800" cy="812800"/>
          </a:xfrm>
        </p:grpSpPr>
        <p:sp>
          <p:nvSpPr>
            <p:cNvPr id="489" name="Google Shape;4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660"/>
            </a:solidFill>
            <a:ln cap="sq" cmpd="sng" w="76200">
              <a:solidFill>
                <a:srgbClr val="FBF7F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3"/>
            <p:cNvSpPr txBox="1"/>
            <p:nvPr/>
          </p:nvSpPr>
          <p:spPr>
            <a:xfrm>
              <a:off x="76200" y="0"/>
              <a:ext cx="660400"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2785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1" name="Google Shape;491;p23"/>
          <p:cNvSpPr txBox="1"/>
          <p:nvPr/>
        </p:nvSpPr>
        <p:spPr>
          <a:xfrm>
            <a:off x="8498180" y="1279857"/>
            <a:ext cx="3550946" cy="35657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2024: 5.0 % </a:t>
            </a:r>
            <a:endParaRPr b="0" i="0" sz="1400" u="none" cap="none" strike="noStrike">
              <a:solidFill>
                <a:srgbClr val="000000"/>
              </a:solidFill>
              <a:latin typeface="Arial"/>
              <a:ea typeface="Arial"/>
              <a:cs typeface="Arial"/>
              <a:sym typeface="Arial"/>
            </a:endParaRPr>
          </a:p>
        </p:txBody>
      </p:sp>
      <p:sp>
        <p:nvSpPr>
          <p:cNvPr id="492" name="Google Shape;492;p23"/>
          <p:cNvSpPr txBox="1"/>
          <p:nvPr/>
        </p:nvSpPr>
        <p:spPr>
          <a:xfrm>
            <a:off x="6859306" y="1267312"/>
            <a:ext cx="1488282" cy="833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1" i="0" lang="en-US" sz="2400" u="none" cap="none" strike="noStrike">
                <a:solidFill>
                  <a:srgbClr val="FBF7F4"/>
                </a:solidFill>
                <a:latin typeface="Inter"/>
                <a:ea typeface="Inter"/>
                <a:cs typeface="Inter"/>
                <a:sym typeface="Inter"/>
              </a:rPr>
              <a:t>GDP Grow</a:t>
            </a:r>
            <a:endParaRPr b="0" i="0" sz="1400" u="none" cap="none" strike="noStrike">
              <a:solidFill>
                <a:srgbClr val="000000"/>
              </a:solidFill>
              <a:latin typeface="Arial"/>
              <a:ea typeface="Arial"/>
              <a:cs typeface="Arial"/>
              <a:sym typeface="Arial"/>
            </a:endParaRPr>
          </a:p>
        </p:txBody>
      </p:sp>
      <p:sp>
        <p:nvSpPr>
          <p:cNvPr id="493" name="Google Shape;493;p23"/>
          <p:cNvSpPr/>
          <p:nvPr/>
        </p:nvSpPr>
        <p:spPr>
          <a:xfrm>
            <a:off x="6228014" y="2659152"/>
            <a:ext cx="5853518" cy="1155347"/>
          </a:xfrm>
          <a:custGeom>
            <a:rect b="b" l="l" r="r" t="t"/>
            <a:pathLst>
              <a:path extrusionOk="0" h="602039" w="1987687">
                <a:moveTo>
                  <a:pt x="0" y="0"/>
                </a:moveTo>
                <a:lnTo>
                  <a:pt x="1987687" y="0"/>
                </a:lnTo>
                <a:lnTo>
                  <a:pt x="1987687" y="602039"/>
                </a:lnTo>
                <a:lnTo>
                  <a:pt x="0" y="602039"/>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3"/>
          <p:cNvSpPr/>
          <p:nvPr/>
        </p:nvSpPr>
        <p:spPr>
          <a:xfrm>
            <a:off x="6228015" y="4002434"/>
            <a:ext cx="5853517" cy="1155347"/>
          </a:xfrm>
          <a:custGeom>
            <a:rect b="b" l="l" r="r" t="t"/>
            <a:pathLst>
              <a:path extrusionOk="0" h="602039" w="1987687">
                <a:moveTo>
                  <a:pt x="0" y="0"/>
                </a:moveTo>
                <a:lnTo>
                  <a:pt x="1987687" y="0"/>
                </a:lnTo>
                <a:lnTo>
                  <a:pt x="1987687" y="602039"/>
                </a:lnTo>
                <a:lnTo>
                  <a:pt x="0" y="602039"/>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3"/>
          <p:cNvSpPr/>
          <p:nvPr/>
        </p:nvSpPr>
        <p:spPr>
          <a:xfrm>
            <a:off x="6228014" y="5388120"/>
            <a:ext cx="5851301" cy="1155347"/>
          </a:xfrm>
          <a:custGeom>
            <a:rect b="b" l="l" r="r" t="t"/>
            <a:pathLst>
              <a:path extrusionOk="0" h="602039" w="1987687">
                <a:moveTo>
                  <a:pt x="0" y="0"/>
                </a:moveTo>
                <a:lnTo>
                  <a:pt x="1987687" y="0"/>
                </a:lnTo>
                <a:lnTo>
                  <a:pt x="1987687" y="602039"/>
                </a:lnTo>
                <a:lnTo>
                  <a:pt x="0" y="602039"/>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3"/>
          <p:cNvSpPr/>
          <p:nvPr/>
        </p:nvSpPr>
        <p:spPr>
          <a:xfrm>
            <a:off x="5624506" y="2652082"/>
            <a:ext cx="1078935" cy="10733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660"/>
          </a:solidFill>
          <a:ln cap="sq" cmpd="sng" w="76200">
            <a:solidFill>
              <a:srgbClr val="FBF7F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3"/>
          <p:cNvSpPr/>
          <p:nvPr/>
        </p:nvSpPr>
        <p:spPr>
          <a:xfrm>
            <a:off x="5523357" y="4025296"/>
            <a:ext cx="1078935" cy="10733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660"/>
          </a:solidFill>
          <a:ln cap="sq" cmpd="sng" w="76200">
            <a:solidFill>
              <a:srgbClr val="FBF7F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3"/>
          <p:cNvSpPr/>
          <p:nvPr/>
        </p:nvSpPr>
        <p:spPr>
          <a:xfrm>
            <a:off x="5556532" y="5471198"/>
            <a:ext cx="1078935" cy="10733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660"/>
          </a:solidFill>
          <a:ln cap="sq" cmpd="sng" w="76200">
            <a:solidFill>
              <a:srgbClr val="FBF7F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3"/>
          <p:cNvSpPr txBox="1"/>
          <p:nvPr/>
        </p:nvSpPr>
        <p:spPr>
          <a:xfrm>
            <a:off x="6859306" y="2848023"/>
            <a:ext cx="1488282" cy="833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1" i="0" lang="en-US" sz="2400" u="none" cap="none" strike="noStrike">
                <a:solidFill>
                  <a:srgbClr val="FBF7F4"/>
                </a:solidFill>
                <a:latin typeface="Inter"/>
                <a:ea typeface="Inter"/>
                <a:cs typeface="Inter"/>
                <a:sym typeface="Inter"/>
              </a:rPr>
              <a:t>GDP Per Capita</a:t>
            </a:r>
            <a:endParaRPr b="0" i="0" sz="1400" u="none" cap="none" strike="noStrike">
              <a:solidFill>
                <a:srgbClr val="000000"/>
              </a:solidFill>
              <a:latin typeface="Arial"/>
              <a:ea typeface="Arial"/>
              <a:cs typeface="Arial"/>
              <a:sym typeface="Arial"/>
            </a:endParaRPr>
          </a:p>
        </p:txBody>
      </p:sp>
      <p:sp>
        <p:nvSpPr>
          <p:cNvPr id="500" name="Google Shape;500;p23"/>
          <p:cNvSpPr txBox="1"/>
          <p:nvPr/>
        </p:nvSpPr>
        <p:spPr>
          <a:xfrm>
            <a:off x="6721344" y="4332697"/>
            <a:ext cx="1488282" cy="3970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1" i="0" lang="en-US" sz="2400" u="none" cap="none" strike="noStrike">
                <a:solidFill>
                  <a:srgbClr val="FBF7F4"/>
                </a:solidFill>
                <a:latin typeface="Inter"/>
                <a:ea typeface="Inter"/>
                <a:cs typeface="Inter"/>
                <a:sym typeface="Inter"/>
              </a:rPr>
              <a:t>Inflation</a:t>
            </a:r>
            <a:endParaRPr b="0" i="0" sz="1400" u="none" cap="none" strike="noStrike">
              <a:solidFill>
                <a:srgbClr val="000000"/>
              </a:solidFill>
              <a:latin typeface="Arial"/>
              <a:ea typeface="Arial"/>
              <a:cs typeface="Arial"/>
              <a:sym typeface="Arial"/>
            </a:endParaRPr>
          </a:p>
        </p:txBody>
      </p:sp>
      <p:sp>
        <p:nvSpPr>
          <p:cNvPr id="501" name="Google Shape;501;p23"/>
          <p:cNvSpPr txBox="1"/>
          <p:nvPr/>
        </p:nvSpPr>
        <p:spPr>
          <a:xfrm>
            <a:off x="8268644" y="2729325"/>
            <a:ext cx="3805077" cy="35657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2024: $3.4 B USD</a:t>
            </a:r>
            <a:endParaRPr b="0" i="0" sz="1400" u="none" cap="none" strike="noStrike">
              <a:solidFill>
                <a:srgbClr val="000000"/>
              </a:solidFill>
              <a:latin typeface="Arial"/>
              <a:ea typeface="Arial"/>
              <a:cs typeface="Arial"/>
              <a:sym typeface="Arial"/>
            </a:endParaRPr>
          </a:p>
        </p:txBody>
      </p:sp>
      <p:sp>
        <p:nvSpPr>
          <p:cNvPr id="502" name="Google Shape;502;p23"/>
          <p:cNvSpPr txBox="1"/>
          <p:nvPr/>
        </p:nvSpPr>
        <p:spPr>
          <a:xfrm>
            <a:off x="8313706" y="4205918"/>
            <a:ext cx="3760015" cy="115166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2024: 3.3 %</a:t>
            </a:r>
            <a:endParaRPr b="0" i="0" sz="1400" u="none" cap="none" strike="noStrike">
              <a:solidFill>
                <a:srgbClr val="000000"/>
              </a:solidFill>
              <a:latin typeface="Arial"/>
              <a:ea typeface="Arial"/>
              <a:cs typeface="Arial"/>
              <a:sym typeface="Arial"/>
            </a:endParaRPr>
          </a:p>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2025: 1.1 %</a:t>
            </a:r>
            <a:endParaRPr b="0" i="0" sz="1400" u="none" cap="none" strike="noStrike">
              <a:solidFill>
                <a:srgbClr val="000000"/>
              </a:solidFill>
              <a:latin typeface="Arial"/>
              <a:ea typeface="Arial"/>
              <a:cs typeface="Arial"/>
              <a:sym typeface="Arial"/>
            </a:endParaRPr>
          </a:p>
          <a:p>
            <a:pPr indent="0" lvl="0" marL="0" marR="0" rtl="0" algn="l">
              <a:lnSpc>
                <a:spcPct val="155000"/>
              </a:lnSpc>
              <a:spcBef>
                <a:spcPts val="0"/>
              </a:spcBef>
              <a:spcAft>
                <a:spcPts val="0"/>
              </a:spcAft>
              <a:buClr>
                <a:srgbClr val="000000"/>
              </a:buClr>
              <a:buSzPts val="2000"/>
              <a:buFont typeface="Arial"/>
              <a:buNone/>
            </a:pPr>
            <a:r>
              <a:t/>
            </a:r>
            <a:endParaRPr b="0" i="0" sz="2000" u="none" cap="none" strike="noStrike">
              <a:solidFill>
                <a:srgbClr val="FBF7F4"/>
              </a:solidFill>
              <a:latin typeface="Inter"/>
              <a:ea typeface="Inter"/>
              <a:cs typeface="Inter"/>
              <a:sym typeface="Inter"/>
            </a:endParaRPr>
          </a:p>
        </p:txBody>
      </p:sp>
      <p:sp>
        <p:nvSpPr>
          <p:cNvPr id="503" name="Google Shape;503;p23"/>
          <p:cNvSpPr txBox="1"/>
          <p:nvPr/>
        </p:nvSpPr>
        <p:spPr>
          <a:xfrm>
            <a:off x="8522779" y="1641108"/>
            <a:ext cx="3550946" cy="35657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2025: 2.3 % </a:t>
            </a:r>
            <a:endParaRPr b="0" i="0" sz="1400" u="none" cap="none" strike="noStrike">
              <a:solidFill>
                <a:srgbClr val="000000"/>
              </a:solidFill>
              <a:latin typeface="Arial"/>
              <a:ea typeface="Arial"/>
              <a:cs typeface="Arial"/>
              <a:sym typeface="Arial"/>
            </a:endParaRPr>
          </a:p>
        </p:txBody>
      </p:sp>
      <p:sp>
        <p:nvSpPr>
          <p:cNvPr id="504" name="Google Shape;504;p23"/>
          <p:cNvSpPr txBox="1"/>
          <p:nvPr/>
        </p:nvSpPr>
        <p:spPr>
          <a:xfrm>
            <a:off x="8522778" y="2015518"/>
            <a:ext cx="3550945" cy="35657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2026: 2.4 % (Estimate)</a:t>
            </a:r>
            <a:endParaRPr b="0" i="0" sz="1400" u="none" cap="none" strike="noStrike">
              <a:solidFill>
                <a:srgbClr val="000000"/>
              </a:solidFill>
              <a:latin typeface="Arial"/>
              <a:ea typeface="Arial"/>
              <a:cs typeface="Arial"/>
              <a:sym typeface="Arial"/>
            </a:endParaRPr>
          </a:p>
        </p:txBody>
      </p:sp>
      <p:sp>
        <p:nvSpPr>
          <p:cNvPr id="505" name="Google Shape;505;p23"/>
          <p:cNvSpPr txBox="1"/>
          <p:nvPr/>
        </p:nvSpPr>
        <p:spPr>
          <a:xfrm>
            <a:off x="8291111" y="3095530"/>
            <a:ext cx="3805200" cy="307800"/>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2025: $3.3 B USD</a:t>
            </a:r>
            <a:endParaRPr b="0" i="0" sz="1400" u="none" cap="none" strike="noStrike">
              <a:solidFill>
                <a:srgbClr val="000000"/>
              </a:solidFill>
              <a:latin typeface="Arial"/>
              <a:ea typeface="Arial"/>
              <a:cs typeface="Arial"/>
              <a:sym typeface="Arial"/>
            </a:endParaRPr>
          </a:p>
        </p:txBody>
      </p:sp>
      <p:pic>
        <p:nvPicPr>
          <p:cNvPr descr="Amazon.com : Annin Flagmakers Belize Flag USA-Made to ..." id="506" name="Google Shape;506;p23"/>
          <p:cNvPicPr preferRelativeResize="0"/>
          <p:nvPr/>
        </p:nvPicPr>
        <p:blipFill rotWithShape="1">
          <a:blip r:embed="rId4">
            <a:alphaModFix/>
          </a:blip>
          <a:srcRect b="0" l="0" r="0" t="0"/>
          <a:stretch/>
        </p:blipFill>
        <p:spPr>
          <a:xfrm>
            <a:off x="657305" y="1664996"/>
            <a:ext cx="2085975" cy="1733550"/>
          </a:xfrm>
          <a:prstGeom prst="rect">
            <a:avLst/>
          </a:prstGeom>
          <a:noFill/>
          <a:ln>
            <a:noFill/>
          </a:ln>
        </p:spPr>
      </p:pic>
      <p:sp>
        <p:nvSpPr>
          <p:cNvPr id="507" name="Google Shape;507;p23"/>
          <p:cNvSpPr txBox="1"/>
          <p:nvPr/>
        </p:nvSpPr>
        <p:spPr>
          <a:xfrm>
            <a:off x="6761922" y="5516898"/>
            <a:ext cx="2040307" cy="385427"/>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Clr>
                <a:srgbClr val="000000"/>
              </a:buClr>
              <a:buSzPts val="2000"/>
              <a:buFont typeface="Arial"/>
              <a:buNone/>
            </a:pPr>
            <a:r>
              <a:rPr b="1" i="0" lang="en-US" sz="2000" u="none" cap="none" strike="noStrike">
                <a:solidFill>
                  <a:schemeClr val="lt1"/>
                </a:solidFill>
                <a:latin typeface="Inter"/>
                <a:ea typeface="Inter"/>
                <a:cs typeface="Inter"/>
                <a:sym typeface="Inter"/>
              </a:rPr>
              <a:t>Unemployment </a:t>
            </a:r>
            <a:endParaRPr b="0" i="0" sz="1400" u="none" cap="none" strike="noStrike">
              <a:solidFill>
                <a:srgbClr val="000000"/>
              </a:solidFill>
              <a:latin typeface="Arial"/>
              <a:ea typeface="Arial"/>
              <a:cs typeface="Arial"/>
              <a:sym typeface="Arial"/>
            </a:endParaRPr>
          </a:p>
        </p:txBody>
      </p:sp>
      <p:sp>
        <p:nvSpPr>
          <p:cNvPr id="508" name="Google Shape;508;p23"/>
          <p:cNvSpPr txBox="1"/>
          <p:nvPr/>
        </p:nvSpPr>
        <p:spPr>
          <a:xfrm>
            <a:off x="8784547" y="5536832"/>
            <a:ext cx="2724077" cy="754117"/>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2024: 2.5%</a:t>
            </a:r>
            <a:endParaRPr b="0" i="0" sz="1400" u="none" cap="none" strike="noStrike">
              <a:solidFill>
                <a:srgbClr val="000000"/>
              </a:solidFill>
              <a:latin typeface="Arial"/>
              <a:ea typeface="Arial"/>
              <a:cs typeface="Arial"/>
              <a:sym typeface="Arial"/>
            </a:endParaRPr>
          </a:p>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2025: 2.0 %</a:t>
            </a:r>
            <a:endParaRPr b="0" i="0" sz="1400" u="none" cap="none" strike="noStrike">
              <a:solidFill>
                <a:srgbClr val="000000"/>
              </a:solidFill>
              <a:latin typeface="Arial"/>
              <a:ea typeface="Arial"/>
              <a:cs typeface="Arial"/>
              <a:sym typeface="Arial"/>
            </a:endParaRPr>
          </a:p>
        </p:txBody>
      </p:sp>
      <p:sp>
        <p:nvSpPr>
          <p:cNvPr id="509" name="Google Shape;509;p23"/>
          <p:cNvSpPr/>
          <p:nvPr/>
        </p:nvSpPr>
        <p:spPr>
          <a:xfrm>
            <a:off x="952591" y="5430216"/>
            <a:ext cx="4156188" cy="1155347"/>
          </a:xfrm>
          <a:custGeom>
            <a:rect b="b" l="l" r="r" t="t"/>
            <a:pathLst>
              <a:path extrusionOk="0" h="602039" w="1987687">
                <a:moveTo>
                  <a:pt x="0" y="0"/>
                </a:moveTo>
                <a:lnTo>
                  <a:pt x="1987687" y="0"/>
                </a:lnTo>
                <a:lnTo>
                  <a:pt x="1987687" y="602039"/>
                </a:lnTo>
                <a:lnTo>
                  <a:pt x="0" y="602039"/>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3"/>
          <p:cNvSpPr/>
          <p:nvPr/>
        </p:nvSpPr>
        <p:spPr>
          <a:xfrm>
            <a:off x="117838" y="5474293"/>
            <a:ext cx="1078935" cy="10733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660"/>
          </a:solidFill>
          <a:ln cap="sq" cmpd="sng" w="76200">
            <a:solidFill>
              <a:srgbClr val="FBF7F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3"/>
          <p:cNvSpPr txBox="1"/>
          <p:nvPr/>
        </p:nvSpPr>
        <p:spPr>
          <a:xfrm>
            <a:off x="1356762" y="5721176"/>
            <a:ext cx="1580936" cy="385427"/>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Clr>
                <a:srgbClr val="000000"/>
              </a:buClr>
              <a:buSzPts val="2000"/>
              <a:buFont typeface="Arial"/>
              <a:buNone/>
            </a:pPr>
            <a:r>
              <a:rPr b="1" i="0" lang="en-US" sz="2000" u="none" cap="none" strike="noStrike">
                <a:solidFill>
                  <a:schemeClr val="lt1"/>
                </a:solidFill>
                <a:latin typeface="Inter"/>
                <a:ea typeface="Inter"/>
                <a:cs typeface="Inter"/>
                <a:sym typeface="Inter"/>
              </a:rPr>
              <a:t>Remittances</a:t>
            </a:r>
            <a:endParaRPr b="0" i="0" sz="1400" u="none" cap="none" strike="noStrike">
              <a:solidFill>
                <a:srgbClr val="000000"/>
              </a:solidFill>
              <a:latin typeface="Arial"/>
              <a:ea typeface="Arial"/>
              <a:cs typeface="Arial"/>
              <a:sym typeface="Arial"/>
            </a:endParaRPr>
          </a:p>
        </p:txBody>
      </p:sp>
      <p:sp>
        <p:nvSpPr>
          <p:cNvPr id="512" name="Google Shape;512;p23"/>
          <p:cNvSpPr txBox="1"/>
          <p:nvPr/>
        </p:nvSpPr>
        <p:spPr>
          <a:xfrm>
            <a:off x="3319410" y="5787507"/>
            <a:ext cx="3029006" cy="356572"/>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Clr>
                <a:srgbClr val="000000"/>
              </a:buClr>
              <a:buSzPts val="2000"/>
              <a:buFont typeface="Arial"/>
              <a:buNone/>
            </a:pPr>
            <a:r>
              <a:rPr b="1" i="0" lang="en-US" sz="2000" u="none" cap="none" strike="noStrike">
                <a:solidFill>
                  <a:srgbClr val="003300"/>
                </a:solidFill>
                <a:latin typeface="Inter"/>
                <a:ea typeface="Inter"/>
                <a:cs typeface="Inter"/>
                <a:sym typeface="Inter"/>
              </a:rPr>
              <a:t>4.8% of GDP</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image.png" id="517" name="Google Shape;517;p24"/>
          <p:cNvPicPr preferRelativeResize="0"/>
          <p:nvPr/>
        </p:nvPicPr>
        <p:blipFill rotWithShape="1">
          <a:blip r:embed="rId4">
            <a:alphaModFix/>
          </a:blip>
          <a:srcRect b="0" l="0" r="0" t="0"/>
          <a:stretch/>
        </p:blipFill>
        <p:spPr>
          <a:xfrm>
            <a:off x="19050" y="0"/>
            <a:ext cx="12192000" cy="6858000"/>
          </a:xfrm>
          <a:prstGeom prst="rect">
            <a:avLst/>
          </a:prstGeom>
          <a:noFill/>
          <a:ln>
            <a:noFill/>
          </a:ln>
        </p:spPr>
      </p:pic>
      <p:pic>
        <p:nvPicPr>
          <p:cNvPr descr="image.png" id="518" name="Google Shape;518;p24"/>
          <p:cNvPicPr preferRelativeResize="0"/>
          <p:nvPr/>
        </p:nvPicPr>
        <p:blipFill rotWithShape="1">
          <a:blip r:embed="rId5">
            <a:alphaModFix/>
          </a:blip>
          <a:srcRect b="0" l="0" r="0" t="0"/>
          <a:stretch/>
        </p:blipFill>
        <p:spPr>
          <a:xfrm>
            <a:off x="0" y="0"/>
            <a:ext cx="12192000" cy="6858000"/>
          </a:xfrm>
          <a:prstGeom prst="rect">
            <a:avLst/>
          </a:prstGeom>
          <a:noFill/>
          <a:ln>
            <a:noFill/>
          </a:ln>
        </p:spPr>
      </p:pic>
      <p:sp>
        <p:nvSpPr>
          <p:cNvPr id="519" name="Google Shape;519;p24"/>
          <p:cNvSpPr txBox="1"/>
          <p:nvPr/>
        </p:nvSpPr>
        <p:spPr>
          <a:xfrm>
            <a:off x="571500" y="1419225"/>
            <a:ext cx="9613500" cy="2160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4"/>
              <a:buFont typeface="Arial"/>
              <a:buNone/>
            </a:pPr>
            <a:r>
              <a:rPr b="1" i="0" lang="en-US" sz="1404" u="none" cap="none" strike="noStrike">
                <a:solidFill>
                  <a:srgbClr val="1E293B"/>
                </a:solidFill>
                <a:latin typeface="Roboto"/>
                <a:ea typeface="Roboto"/>
                <a:cs typeface="Roboto"/>
                <a:sym typeface="Roboto"/>
              </a:rPr>
              <a:t>This content should be focus on your country cargo flow, no matter for export/import ; stronghaul/ backhaul / regional. </a:t>
            </a:r>
            <a:endParaRPr b="0" i="0" sz="1400" u="none" cap="none" strike="noStrike">
              <a:solidFill>
                <a:srgbClr val="000000"/>
              </a:solidFill>
              <a:latin typeface="Roboto"/>
              <a:ea typeface="Roboto"/>
              <a:cs typeface="Roboto"/>
              <a:sym typeface="Roboto"/>
            </a:endParaRPr>
          </a:p>
        </p:txBody>
      </p:sp>
      <p:sp>
        <p:nvSpPr>
          <p:cNvPr id="520" name="Google Shape;520;p24"/>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a:t>
            </a:r>
            <a:endParaRPr b="1" i="0" sz="3150" u="none" cap="none" strike="noStrike">
              <a:solidFill>
                <a:srgbClr val="004B24"/>
              </a:solidFill>
              <a:latin typeface="Montserrat"/>
              <a:ea typeface="Montserrat"/>
              <a:cs typeface="Montserrat"/>
              <a:sym typeface="Montserrat"/>
            </a:endParaRPr>
          </a:p>
        </p:txBody>
      </p:sp>
      <p:sp>
        <p:nvSpPr>
          <p:cNvPr id="521" name="Google Shape;521;p24"/>
          <p:cNvSpPr/>
          <p:nvPr/>
        </p:nvSpPr>
        <p:spPr>
          <a:xfrm>
            <a:off x="571500" y="1114425"/>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522" name="Google Shape;522;p24"/>
          <p:cNvGraphicFramePr/>
          <p:nvPr/>
        </p:nvGraphicFramePr>
        <p:xfrm>
          <a:off x="251210" y="1875919"/>
          <a:ext cx="5111366" cy="4239637"/>
        </p:xfrm>
        <a:graphic>
          <a:graphicData uri="http://schemas.openxmlformats.org/presentationml/2006/ole">
            <mc:AlternateContent>
              <mc:Choice Requires="v">
                <p:oleObj r:id="rId6" imgH="4239637" imgW="5111366" progId="Excel.Sheet.12" spid="_x0000_s1">
                  <p:embed/>
                </p:oleObj>
              </mc:Choice>
              <mc:Fallback>
                <p:oleObj r:id="rId7" imgH="4239637" imgW="5111366" progId="Excel.Sheet.12">
                  <p:embed/>
                  <p:pic>
                    <p:nvPicPr>
                      <p:cNvPr id="522" name="Google Shape;522;p24"/>
                      <p:cNvPicPr preferRelativeResize="0"/>
                      <p:nvPr/>
                    </p:nvPicPr>
                    <p:blipFill rotWithShape="1">
                      <a:blip r:embed="rId8">
                        <a:alphaModFix/>
                      </a:blip>
                      <a:srcRect b="0" l="0" r="0" t="0"/>
                      <a:stretch/>
                    </p:blipFill>
                    <p:spPr>
                      <a:xfrm>
                        <a:off x="251210" y="1875919"/>
                        <a:ext cx="5111366" cy="4239637"/>
                      </a:xfrm>
                      <a:prstGeom prst="rect">
                        <a:avLst/>
                      </a:prstGeom>
                      <a:noFill/>
                      <a:ln>
                        <a:noFill/>
                      </a:ln>
                    </p:spPr>
                  </p:pic>
                </p:oleObj>
              </mc:Fallback>
            </mc:AlternateContent>
          </a:graphicData>
        </a:graphic>
      </p:graphicFrame>
      <p:graphicFrame>
        <p:nvGraphicFramePr>
          <p:cNvPr id="523" name="Google Shape;523;p24"/>
          <p:cNvGraphicFramePr/>
          <p:nvPr/>
        </p:nvGraphicFramePr>
        <p:xfrm>
          <a:off x="5394081" y="1921060"/>
          <a:ext cx="6674094" cy="4137346"/>
        </p:xfrm>
        <a:graphic>
          <a:graphicData uri="http://schemas.openxmlformats.org/presentationml/2006/ole">
            <mc:AlternateContent>
              <mc:Choice Requires="v">
                <p:oleObj r:id="rId9" imgH="4137346" imgW="6674094" progId="Excel.Sheet.12" spid="_x0000_s2">
                  <p:embed/>
                </p:oleObj>
              </mc:Choice>
              <mc:Fallback>
                <p:oleObj r:id="rId10" imgH="4137346" imgW="6674094" progId="Excel.Sheet.12">
                  <p:embed/>
                  <p:pic>
                    <p:nvPicPr>
                      <p:cNvPr id="523" name="Google Shape;523;p24"/>
                      <p:cNvPicPr preferRelativeResize="0"/>
                      <p:nvPr/>
                    </p:nvPicPr>
                    <p:blipFill rotWithShape="1">
                      <a:blip r:embed="rId11">
                        <a:alphaModFix/>
                      </a:blip>
                      <a:srcRect b="0" l="0" r="0" t="0"/>
                      <a:stretch/>
                    </p:blipFill>
                    <p:spPr>
                      <a:xfrm>
                        <a:off x="5394081" y="1921060"/>
                        <a:ext cx="6674094" cy="4137346"/>
                      </a:xfrm>
                      <a:prstGeom prst="rect">
                        <a:avLst/>
                      </a:prstGeom>
                      <a:noFill/>
                      <a:ln>
                        <a:noFill/>
                      </a:ln>
                    </p:spPr>
                  </p:pic>
                </p:oleObj>
              </mc:Fallback>
            </mc:AlternateContent>
          </a:graphicData>
        </a:graphic>
      </p:graphicFrame>
    </p:spTree>
  </p:cSld>
  <p:clrMapOvr>
    <a:masterClrMapping/>
  </p:clrMapOvr>
  <mc:AlternateContent>
    <mc:Choice Requires="p14">
      <p:transition spd="slow" p14:dur="3400">
        <p14:reveal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image.png" id="528" name="Google Shape;528;p2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529" name="Google Shape;529;p25"/>
          <p:cNvPicPr preferRelativeResize="0"/>
          <p:nvPr/>
        </p:nvPicPr>
        <p:blipFill rotWithShape="1">
          <a:blip r:embed="rId4">
            <a:alphaModFix/>
          </a:blip>
          <a:srcRect b="0" l="0" r="0" t="0"/>
          <a:stretch/>
        </p:blipFill>
        <p:spPr>
          <a:xfrm>
            <a:off x="571500" y="1238250"/>
            <a:ext cx="11049000" cy="276225"/>
          </a:xfrm>
          <a:prstGeom prst="rect">
            <a:avLst/>
          </a:prstGeom>
          <a:noFill/>
          <a:ln>
            <a:noFill/>
          </a:ln>
        </p:spPr>
      </p:pic>
      <p:pic>
        <p:nvPicPr>
          <p:cNvPr descr="image.png" id="530" name="Google Shape;530;p25"/>
          <p:cNvPicPr preferRelativeResize="0"/>
          <p:nvPr/>
        </p:nvPicPr>
        <p:blipFill rotWithShape="1">
          <a:blip r:embed="rId5">
            <a:alphaModFix/>
          </a:blip>
          <a:srcRect b="0" l="0" r="0" t="0"/>
          <a:stretch/>
        </p:blipFill>
        <p:spPr>
          <a:xfrm>
            <a:off x="571500" y="3771304"/>
            <a:ext cx="11049000" cy="276225"/>
          </a:xfrm>
          <a:prstGeom prst="rect">
            <a:avLst/>
          </a:prstGeom>
          <a:noFill/>
          <a:ln>
            <a:noFill/>
          </a:ln>
        </p:spPr>
      </p:pic>
      <p:graphicFrame>
        <p:nvGraphicFramePr>
          <p:cNvPr id="531" name="Google Shape;531;p25"/>
          <p:cNvGraphicFramePr/>
          <p:nvPr/>
        </p:nvGraphicFramePr>
        <p:xfrm>
          <a:off x="571500" y="1514475"/>
          <a:ext cx="3000000" cy="3000000"/>
        </p:xfrm>
        <a:graphic>
          <a:graphicData uri="http://schemas.openxmlformats.org/drawingml/2006/table">
            <a:tbl>
              <a:tblPr>
                <a:noFill/>
                <a:tableStyleId>{7717DCA0-9367-4864-A16A-24868CC4F4C1}</a:tableStyleId>
              </a:tblPr>
              <a:tblGrid>
                <a:gridCol w="1655850"/>
                <a:gridCol w="1103850"/>
                <a:gridCol w="1103850"/>
                <a:gridCol w="1103850"/>
                <a:gridCol w="607205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Diff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Storage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$.2,722.00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5,705.00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2,983.00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400" u="none" cap="none" strike="noStrike">
                          <a:solidFill>
                            <a:srgbClr val="000000"/>
                          </a:solidFill>
                          <a:latin typeface="Arial"/>
                          <a:ea typeface="Arial"/>
                          <a:cs typeface="Arial"/>
                          <a:sym typeface="Arial"/>
                        </a:rPr>
                        <a:t>Expedite the empty evacuation as soon as vessels available</a:t>
                      </a:r>
                      <a:endParaRPr b="0" i="0" sz="1400" u="none" cap="none" strike="noStrike">
                        <a:solidFill>
                          <a:srgbClr val="000000"/>
                        </a:solidFill>
                        <a:latin typeface="Arial"/>
                        <a:ea typeface="Arial"/>
                        <a:cs typeface="Arial"/>
                        <a:sym typeface="Aria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Lift on/off</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6,135.00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6,870.00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735.00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400" u="none" cap="none" strike="noStrike">
                          <a:solidFill>
                            <a:srgbClr val="000000"/>
                          </a:solidFill>
                          <a:latin typeface="Arial"/>
                          <a:ea typeface="Arial"/>
                          <a:cs typeface="Arial"/>
                          <a:sym typeface="Arial"/>
                        </a:rPr>
                        <a:t>Expedite the empty evacuation as soon as vessels available</a:t>
                      </a:r>
                      <a:endParaRPr b="0" i="0" sz="1400" u="none" cap="none" strike="noStrike">
                        <a:solidFill>
                          <a:srgbClr val="000000"/>
                        </a:solidFill>
                        <a:latin typeface="Arial"/>
                        <a:ea typeface="Arial"/>
                        <a:cs typeface="Arial"/>
                        <a:sym typeface="Aria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12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(Ocean) Reposition</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248,426.00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231,425.00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17,001.00</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Under ELA control.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M &amp; R</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300" u="none" cap="none" strike="noStrike">
                        <a:solidFill>
                          <a:schemeClr val="dk1"/>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532" name="Google Shape;532;p25"/>
          <p:cNvSpPr txBox="1"/>
          <p:nvPr/>
        </p:nvSpPr>
        <p:spPr>
          <a:xfrm>
            <a:off x="571500" y="38100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ECD / IMD KPI (BZ)</a:t>
            </a:r>
            <a:endParaRPr b="0" i="0" sz="1400" u="none" cap="none" strike="noStrike">
              <a:solidFill>
                <a:srgbClr val="000000"/>
              </a:solidFill>
              <a:latin typeface="Arial"/>
              <a:ea typeface="Arial"/>
              <a:cs typeface="Arial"/>
              <a:sym typeface="Arial"/>
            </a:endParaRPr>
          </a:p>
        </p:txBody>
      </p:sp>
      <p:sp>
        <p:nvSpPr>
          <p:cNvPr id="533" name="Google Shape;533;p25"/>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534" name="Google Shape;534;p25"/>
          <p:cNvGraphicFramePr/>
          <p:nvPr/>
        </p:nvGraphicFramePr>
        <p:xfrm>
          <a:off x="571500" y="4047529"/>
          <a:ext cx="3000000" cy="3000000"/>
        </p:xfrm>
        <a:graphic>
          <a:graphicData uri="http://schemas.openxmlformats.org/drawingml/2006/table">
            <a:tbl>
              <a:tblPr>
                <a:noFill/>
                <a:tableStyleId>{7717DCA0-9367-4864-A16A-24868CC4F4C1}</a:tableStyleId>
              </a:tblPr>
              <a:tblGrid>
                <a:gridCol w="1655850"/>
                <a:gridCol w="1103850"/>
                <a:gridCol w="1103850"/>
                <a:gridCol w="1051350"/>
                <a:gridCol w="612455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2024</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Diff</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Cost Saving Project</a:t>
                      </a:r>
                      <a:endParaRPr i="0" sz="1300" u="none" cap="none" strike="noStrike">
                        <a:solidFill>
                          <a:srgbClr val="333333"/>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rPr lang="en-US" sz="1300">
                          <a:solidFill>
                            <a:schemeClr val="dk1"/>
                          </a:solidFill>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90% Onboard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within 7 Days</a:t>
                      </a:r>
                      <a:endParaRPr i="0" sz="1300" u="none" cap="none" strike="noStrike">
                        <a:solidFill>
                          <a:srgbClr val="333333"/>
                        </a:solidFill>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rtl="0" algn="ctr">
                        <a:spcBef>
                          <a:spcPts val="0"/>
                        </a:spcBef>
                        <a:spcAft>
                          <a:spcPts val="0"/>
                        </a:spcAft>
                        <a:buClr>
                          <a:schemeClr val="dk1"/>
                        </a:buClr>
                        <a:buSzPts val="1000"/>
                        <a:buFont typeface="Arial"/>
                        <a:buNone/>
                      </a:pPr>
                      <a:r>
                        <a:rPr lang="en-US" sz="1300">
                          <a:solidFill>
                            <a:schemeClr val="dk1"/>
                          </a:solidFill>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rtl="0" algn="ctr">
                        <a:spcBef>
                          <a:spcPts val="0"/>
                        </a:spcBef>
                        <a:spcAft>
                          <a:spcPts val="0"/>
                        </a:spcAft>
                        <a:buClr>
                          <a:schemeClr val="dk1"/>
                        </a:buClr>
                        <a:buSzPts val="1000"/>
                        <a:buFont typeface="Arial"/>
                        <a:buNone/>
                      </a:pPr>
                      <a:r>
                        <a:rPr lang="en-US" sz="1300">
                          <a:solidFill>
                            <a:schemeClr val="dk1"/>
                          </a:solidFill>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No Personal Negligence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rPr lang="en-US" sz="1300">
                          <a:solidFill>
                            <a:schemeClr val="dk1"/>
                          </a:solidFill>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rPr lang="en-US" sz="1300">
                          <a:solidFill>
                            <a:schemeClr val="dk1"/>
                          </a:solidFill>
                          <a:latin typeface="Roboto"/>
                          <a:ea typeface="Roboto"/>
                          <a:cs typeface="Roboto"/>
                          <a:sym typeface="Roboto"/>
                        </a:rPr>
                        <a:t>N/A</a:t>
                      </a:r>
                      <a:endParaRPr sz="1300">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400" u="none" cap="none" strike="noStrike">
                          <a:solidFill>
                            <a:schemeClr val="dk1"/>
                          </a:solidFill>
                          <a:latin typeface="Arial"/>
                          <a:ea typeface="Arial"/>
                          <a:cs typeface="Arial"/>
                          <a:sym typeface="Arial"/>
                        </a:rPr>
                        <a:t>No personal negligence case until now.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mc:AlternateContent>
    <mc:Choice Requires="p14">
      <p:transition spd="slow" p14:dur="3400">
        <p14:reveal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image.png" id="539" name="Google Shape;539;g3c77f9832a6_0_13"/>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540" name="Google Shape;540;g3c77f9832a6_0_13"/>
          <p:cNvSpPr txBox="1"/>
          <p:nvPr>
            <p:ph type="title"/>
          </p:nvPr>
        </p:nvSpPr>
        <p:spPr>
          <a:xfrm>
            <a:off x="457200" y="274650"/>
            <a:ext cx="11127600" cy="911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sz="4800">
                <a:solidFill>
                  <a:srgbClr val="004B24"/>
                </a:solidFill>
              </a:rPr>
              <a:t>Topic discussion (BZ)</a:t>
            </a:r>
            <a:endParaRPr sz="4800">
              <a:solidFill>
                <a:srgbClr val="004B24"/>
              </a:solidFill>
            </a:endParaRPr>
          </a:p>
        </p:txBody>
      </p:sp>
      <p:pic>
        <p:nvPicPr>
          <p:cNvPr id="541" name="Google Shape;541;g3c77f9832a6_0_13"/>
          <p:cNvPicPr preferRelativeResize="0"/>
          <p:nvPr/>
        </p:nvPicPr>
        <p:blipFill>
          <a:blip r:embed="rId4">
            <a:alphaModFix/>
          </a:blip>
          <a:stretch>
            <a:fillRect/>
          </a:stretch>
        </p:blipFill>
        <p:spPr>
          <a:xfrm>
            <a:off x="702925" y="1440900"/>
            <a:ext cx="5254550" cy="2046525"/>
          </a:xfrm>
          <a:prstGeom prst="rect">
            <a:avLst/>
          </a:prstGeom>
          <a:noFill/>
          <a:ln>
            <a:noFill/>
          </a:ln>
        </p:spPr>
      </p:pic>
      <p:sp>
        <p:nvSpPr>
          <p:cNvPr id="542" name="Google Shape;542;g3c77f9832a6_0_13"/>
          <p:cNvSpPr txBox="1"/>
          <p:nvPr/>
        </p:nvSpPr>
        <p:spPr>
          <a:xfrm>
            <a:off x="864200" y="1609913"/>
            <a:ext cx="4932000" cy="17085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1600">
                <a:solidFill>
                  <a:srgbClr val="405449"/>
                </a:solidFill>
                <a:latin typeface="Inter"/>
                <a:ea typeface="Inter"/>
                <a:cs typeface="Inter"/>
                <a:sym typeface="Inter"/>
              </a:rPr>
              <a:t>Commercial side:</a:t>
            </a:r>
            <a:endParaRPr b="1" sz="1600">
              <a:solidFill>
                <a:srgbClr val="405449"/>
              </a:solidFill>
              <a:latin typeface="Inter"/>
              <a:ea typeface="Inter"/>
              <a:cs typeface="Inter"/>
              <a:sym typeface="Inter"/>
            </a:endParaRPr>
          </a:p>
          <a:p>
            <a:pPr indent="0" lvl="0" marL="0" rtl="0" algn="l">
              <a:spcBef>
                <a:spcPts val="360"/>
              </a:spcBef>
              <a:spcAft>
                <a:spcPts val="0"/>
              </a:spcAft>
              <a:buNone/>
            </a:pPr>
            <a:r>
              <a:rPr b="1" lang="en-US" sz="1600">
                <a:solidFill>
                  <a:srgbClr val="405449"/>
                </a:solidFill>
                <a:latin typeface="Inter"/>
                <a:ea typeface="Inter"/>
                <a:cs typeface="Inter"/>
                <a:sym typeface="Inter"/>
              </a:rPr>
              <a:t>Any plans to connect us with any service from East Coast South America and Europe? Currently we only have service from FE. All other Carriers operating in Belize have services from these regions.</a:t>
            </a:r>
            <a:endParaRPr sz="1600">
              <a:solidFill>
                <a:schemeClr val="dk1"/>
              </a:solidFill>
              <a:latin typeface="Calibri"/>
              <a:ea typeface="Calibri"/>
              <a:cs typeface="Calibri"/>
              <a:sym typeface="Calibri"/>
            </a:endParaRPr>
          </a:p>
        </p:txBody>
      </p:sp>
      <p:pic>
        <p:nvPicPr>
          <p:cNvPr id="543" name="Google Shape;543;g3c77f9832a6_0_13"/>
          <p:cNvPicPr preferRelativeResize="0"/>
          <p:nvPr/>
        </p:nvPicPr>
        <p:blipFill>
          <a:blip r:embed="rId4">
            <a:alphaModFix/>
          </a:blip>
          <a:stretch>
            <a:fillRect/>
          </a:stretch>
        </p:blipFill>
        <p:spPr>
          <a:xfrm>
            <a:off x="644250" y="5123144"/>
            <a:ext cx="5254550" cy="1477525"/>
          </a:xfrm>
          <a:prstGeom prst="rect">
            <a:avLst/>
          </a:prstGeom>
          <a:noFill/>
          <a:ln>
            <a:noFill/>
          </a:ln>
        </p:spPr>
      </p:pic>
      <p:pic>
        <p:nvPicPr>
          <p:cNvPr id="544" name="Google Shape;544;g3c77f9832a6_0_13"/>
          <p:cNvPicPr preferRelativeResize="0"/>
          <p:nvPr/>
        </p:nvPicPr>
        <p:blipFill>
          <a:blip r:embed="rId4">
            <a:alphaModFix/>
          </a:blip>
          <a:stretch>
            <a:fillRect/>
          </a:stretch>
        </p:blipFill>
        <p:spPr>
          <a:xfrm>
            <a:off x="702925" y="3657737"/>
            <a:ext cx="5254550" cy="1272225"/>
          </a:xfrm>
          <a:prstGeom prst="rect">
            <a:avLst/>
          </a:prstGeom>
          <a:noFill/>
          <a:ln>
            <a:noFill/>
          </a:ln>
        </p:spPr>
      </p:pic>
      <p:sp>
        <p:nvSpPr>
          <p:cNvPr id="545" name="Google Shape;545;g3c77f9832a6_0_13"/>
          <p:cNvSpPr txBox="1"/>
          <p:nvPr/>
        </p:nvSpPr>
        <p:spPr>
          <a:xfrm>
            <a:off x="984925" y="3778125"/>
            <a:ext cx="43701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1600">
                <a:solidFill>
                  <a:srgbClr val="405449"/>
                </a:solidFill>
                <a:latin typeface="Inter"/>
                <a:ea typeface="Inter"/>
                <a:cs typeface="Inter"/>
                <a:sym typeface="Inter"/>
              </a:rPr>
              <a:t>Logistics:</a:t>
            </a:r>
            <a:endParaRPr b="1" sz="1600">
              <a:solidFill>
                <a:srgbClr val="405449"/>
              </a:solidFill>
              <a:latin typeface="Inter"/>
              <a:ea typeface="Inter"/>
              <a:cs typeface="Inter"/>
              <a:sym typeface="Inter"/>
            </a:endParaRPr>
          </a:p>
          <a:p>
            <a:pPr indent="0" lvl="0" marL="0" marR="0" rtl="0" algn="l">
              <a:lnSpc>
                <a:spcPct val="100000"/>
              </a:lnSpc>
              <a:spcBef>
                <a:spcPts val="0"/>
              </a:spcBef>
              <a:spcAft>
                <a:spcPts val="0"/>
              </a:spcAft>
              <a:buNone/>
            </a:pPr>
            <a:r>
              <a:rPr b="1" lang="en-US" sz="1600">
                <a:solidFill>
                  <a:srgbClr val="405449"/>
                </a:solidFill>
                <a:latin typeface="Inter"/>
                <a:ea typeface="Inter"/>
                <a:cs typeface="Inter"/>
                <a:sym typeface="Inter"/>
              </a:rPr>
              <a:t>Any update on utilizing new Feeder Service of Fjord Havn from Jamaica rather than CFS</a:t>
            </a:r>
            <a:endParaRPr/>
          </a:p>
        </p:txBody>
      </p:sp>
      <p:sp>
        <p:nvSpPr>
          <p:cNvPr id="546" name="Google Shape;546;g3c77f9832a6_0_13"/>
          <p:cNvSpPr txBox="1"/>
          <p:nvPr/>
        </p:nvSpPr>
        <p:spPr>
          <a:xfrm>
            <a:off x="723144" y="5100275"/>
            <a:ext cx="5137200" cy="14160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1600">
                <a:solidFill>
                  <a:srgbClr val="405449"/>
                </a:solidFill>
                <a:latin typeface="Inter"/>
                <a:ea typeface="Inter"/>
                <a:cs typeface="Inter"/>
                <a:sym typeface="Inter"/>
              </a:rPr>
              <a:t>Any opportunity to use X-Press Feeders service to Big Creek with very competitive rates, specially from Asia; to compensate the inland trucking from Big Creek to Belize City; as alternative to book  additional volume. </a:t>
            </a:r>
            <a:endParaRPr sz="2800">
              <a:solidFill>
                <a:schemeClr val="dk1"/>
              </a:solidFill>
              <a:latin typeface="Calibri"/>
              <a:ea typeface="Calibri"/>
              <a:cs typeface="Calibri"/>
              <a:sym typeface="Calibri"/>
            </a:endParaRPr>
          </a:p>
        </p:txBody>
      </p:sp>
      <p:pic>
        <p:nvPicPr>
          <p:cNvPr id="547" name="Google Shape;547;g3c77f9832a6_0_13"/>
          <p:cNvPicPr preferRelativeResize="0"/>
          <p:nvPr/>
        </p:nvPicPr>
        <p:blipFill>
          <a:blip r:embed="rId5">
            <a:alphaModFix/>
          </a:blip>
          <a:stretch>
            <a:fillRect/>
          </a:stretch>
        </p:blipFill>
        <p:spPr>
          <a:xfrm>
            <a:off x="6072850" y="1667200"/>
            <a:ext cx="5940024" cy="4184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image.png" id="123" name="Google Shape;123;p3"/>
          <p:cNvPicPr preferRelativeResize="0"/>
          <p:nvPr/>
        </p:nvPicPr>
        <p:blipFill rotWithShape="1">
          <a:blip r:embed="rId3">
            <a:alphaModFix/>
          </a:blip>
          <a:srcRect b="0" l="0" r="0" t="0"/>
          <a:stretch/>
        </p:blipFill>
        <p:spPr>
          <a:xfrm>
            <a:off x="0" y="22500"/>
            <a:ext cx="12192000" cy="6858000"/>
          </a:xfrm>
          <a:prstGeom prst="rect">
            <a:avLst/>
          </a:prstGeom>
          <a:noFill/>
          <a:ln>
            <a:noFill/>
          </a:ln>
        </p:spPr>
      </p:pic>
      <p:sp>
        <p:nvSpPr>
          <p:cNvPr id="124" name="Google Shape;124;p3"/>
          <p:cNvSpPr txBox="1"/>
          <p:nvPr/>
        </p:nvSpPr>
        <p:spPr>
          <a:xfrm>
            <a:off x="512549" y="457199"/>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ECONOMIC STATUS</a:t>
            </a:r>
            <a:endParaRPr b="1" i="0" sz="3150" u="none" cap="none" strike="noStrike">
              <a:solidFill>
                <a:srgbClr val="004B24"/>
              </a:solidFill>
              <a:latin typeface="Montserrat"/>
              <a:ea typeface="Montserrat"/>
              <a:cs typeface="Montserrat"/>
              <a:sym typeface="Montserrat"/>
            </a:endParaRPr>
          </a:p>
        </p:txBody>
      </p:sp>
      <p:sp>
        <p:nvSpPr>
          <p:cNvPr id="125" name="Google Shape;125;p3"/>
          <p:cNvSpPr txBox="1"/>
          <p:nvPr/>
        </p:nvSpPr>
        <p:spPr>
          <a:xfrm>
            <a:off x="4780928" y="1820004"/>
            <a:ext cx="876635" cy="923363"/>
          </a:xfrm>
          <a:prstGeom prst="rect">
            <a:avLst/>
          </a:prstGeom>
          <a:noFill/>
          <a:ln cap="flat" cmpd="sng" w="9525">
            <a:solidFill>
              <a:schemeClr val="lt1"/>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2785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3"/>
          <p:cNvSpPr/>
          <p:nvPr/>
        </p:nvSpPr>
        <p:spPr>
          <a:xfrm>
            <a:off x="571500" y="1114425"/>
            <a:ext cx="11049000" cy="1920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3"/>
          <p:cNvSpPr/>
          <p:nvPr/>
        </p:nvSpPr>
        <p:spPr>
          <a:xfrm>
            <a:off x="3436010" y="1185398"/>
            <a:ext cx="1316212" cy="98780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300"/>
          </a:solidFill>
          <a:ln cap="sq" cmpd="sng" w="76200">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3597417" y="1502261"/>
            <a:ext cx="965331" cy="41697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800"/>
              <a:buFont typeface="Arial"/>
              <a:buNone/>
            </a:pPr>
            <a:r>
              <a:rPr b="1" i="0" lang="en-US" sz="2800" u="none" cap="none" strike="noStrike">
                <a:solidFill>
                  <a:schemeClr val="lt1"/>
                </a:solidFill>
                <a:latin typeface="Gisha"/>
                <a:ea typeface="Gisha"/>
                <a:cs typeface="Gisha"/>
                <a:sym typeface="Gisha"/>
              </a:rPr>
              <a:t>2025</a:t>
            </a:r>
            <a:endParaRPr b="0" i="0" sz="1400" u="none" cap="none" strike="noStrike">
              <a:solidFill>
                <a:srgbClr val="000000"/>
              </a:solidFill>
              <a:latin typeface="Arial"/>
              <a:ea typeface="Arial"/>
              <a:cs typeface="Arial"/>
              <a:sym typeface="Arial"/>
            </a:endParaRPr>
          </a:p>
        </p:txBody>
      </p:sp>
      <p:sp>
        <p:nvSpPr>
          <p:cNvPr id="129" name="Google Shape;129;p3"/>
          <p:cNvSpPr/>
          <p:nvPr/>
        </p:nvSpPr>
        <p:spPr>
          <a:xfrm>
            <a:off x="6160417" y="1233730"/>
            <a:ext cx="1341555" cy="100249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300"/>
          </a:solidFill>
          <a:ln cap="sq" cmpd="sng" w="76200">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
          <p:cNvSpPr txBox="1"/>
          <p:nvPr/>
        </p:nvSpPr>
        <p:spPr>
          <a:xfrm>
            <a:off x="6248400" y="1409515"/>
            <a:ext cx="1200655" cy="6771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Gisha"/>
                <a:ea typeface="Gisha"/>
                <a:cs typeface="Gisha"/>
                <a:sym typeface="Gisha"/>
              </a:rPr>
              <a:t>2026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Gisha"/>
                <a:ea typeface="Gisha"/>
                <a:cs typeface="Gisha"/>
                <a:sym typeface="Gisha"/>
              </a:rPr>
              <a:t>Est.</a:t>
            </a:r>
            <a:endParaRPr b="0" i="0" sz="1400" u="none" cap="none" strike="noStrike">
              <a:solidFill>
                <a:srgbClr val="000000"/>
              </a:solidFill>
              <a:latin typeface="Arial"/>
              <a:ea typeface="Arial"/>
              <a:cs typeface="Arial"/>
              <a:sym typeface="Arial"/>
            </a:endParaRPr>
          </a:p>
        </p:txBody>
      </p:sp>
      <p:sp>
        <p:nvSpPr>
          <p:cNvPr id="131" name="Google Shape;131;p3"/>
          <p:cNvSpPr/>
          <p:nvPr/>
        </p:nvSpPr>
        <p:spPr>
          <a:xfrm>
            <a:off x="448870" y="4378945"/>
            <a:ext cx="2081659"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2" name="Google Shape;132;p3"/>
          <p:cNvSpPr/>
          <p:nvPr/>
        </p:nvSpPr>
        <p:spPr>
          <a:xfrm>
            <a:off x="873020" y="1198461"/>
            <a:ext cx="1300804" cy="93686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300"/>
          </a:solidFill>
          <a:ln cap="sq" cmpd="sng" w="76200">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 name="Google Shape;133;p3"/>
          <p:cNvSpPr txBox="1"/>
          <p:nvPr/>
        </p:nvSpPr>
        <p:spPr>
          <a:xfrm>
            <a:off x="901726" y="1407860"/>
            <a:ext cx="1243392" cy="39126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Clr>
                <a:srgbClr val="000000"/>
              </a:buClr>
              <a:buSzPts val="2000"/>
              <a:buFont typeface="Arial"/>
              <a:buNone/>
            </a:pPr>
            <a:r>
              <a:rPr b="1" i="0" lang="en-US" sz="2000" u="none" cap="none" strike="noStrike">
                <a:solidFill>
                  <a:schemeClr val="lt1"/>
                </a:solidFill>
                <a:latin typeface="Gisha"/>
                <a:ea typeface="Gisha"/>
                <a:cs typeface="Gisha"/>
                <a:sym typeface="Gisha"/>
              </a:rPr>
              <a:t>Indicator</a:t>
            </a:r>
            <a:endParaRPr b="0" i="0" sz="1400" u="none" cap="none" strike="noStrike">
              <a:solidFill>
                <a:srgbClr val="000000"/>
              </a:solidFill>
              <a:latin typeface="Arial"/>
              <a:ea typeface="Arial"/>
              <a:cs typeface="Arial"/>
              <a:sym typeface="Arial"/>
            </a:endParaRPr>
          </a:p>
        </p:txBody>
      </p:sp>
      <p:sp>
        <p:nvSpPr>
          <p:cNvPr id="134" name="Google Shape;134;p3"/>
          <p:cNvSpPr/>
          <p:nvPr/>
        </p:nvSpPr>
        <p:spPr>
          <a:xfrm>
            <a:off x="434962" y="5020011"/>
            <a:ext cx="2083646"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 name="Google Shape;135;p3"/>
          <p:cNvSpPr/>
          <p:nvPr/>
        </p:nvSpPr>
        <p:spPr>
          <a:xfrm>
            <a:off x="454231" y="5720391"/>
            <a:ext cx="2091335"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 name="Google Shape;136;p3"/>
          <p:cNvSpPr/>
          <p:nvPr/>
        </p:nvSpPr>
        <p:spPr>
          <a:xfrm>
            <a:off x="448870" y="3617853"/>
            <a:ext cx="2075318"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p3"/>
          <p:cNvSpPr/>
          <p:nvPr/>
        </p:nvSpPr>
        <p:spPr>
          <a:xfrm>
            <a:off x="421291" y="2945059"/>
            <a:ext cx="2126081"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 name="Google Shape;138;p3"/>
          <p:cNvSpPr/>
          <p:nvPr/>
        </p:nvSpPr>
        <p:spPr>
          <a:xfrm>
            <a:off x="406436" y="2295251"/>
            <a:ext cx="2126081"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p3"/>
          <p:cNvSpPr/>
          <p:nvPr/>
        </p:nvSpPr>
        <p:spPr>
          <a:xfrm>
            <a:off x="2917461" y="2992423"/>
            <a:ext cx="2522215"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140" name="Google Shape;140;p3"/>
          <p:cNvSpPr txBox="1"/>
          <p:nvPr/>
        </p:nvSpPr>
        <p:spPr>
          <a:xfrm>
            <a:off x="571500" y="2382631"/>
            <a:ext cx="1634991"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Gisha"/>
                <a:ea typeface="Gisha"/>
                <a:cs typeface="Gisha"/>
                <a:sym typeface="Gisha"/>
              </a:rPr>
              <a:t>GDP Growth (%)</a:t>
            </a:r>
            <a:r>
              <a:rPr b="1" i="0" lang="en-US" sz="2000" u="none" cap="none" strike="noStrike">
                <a:solidFill>
                  <a:schemeClr val="dk1"/>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p:txBody>
      </p:sp>
      <p:sp>
        <p:nvSpPr>
          <p:cNvPr id="141" name="Google Shape;141;p3"/>
          <p:cNvSpPr txBox="1"/>
          <p:nvPr/>
        </p:nvSpPr>
        <p:spPr>
          <a:xfrm>
            <a:off x="122730" y="3051116"/>
            <a:ext cx="2725155"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Gisha"/>
                <a:ea typeface="Gisha"/>
                <a:cs typeface="Gisha"/>
                <a:sym typeface="Gisha"/>
              </a:rPr>
              <a:t>GDP Per Capita (USD)</a:t>
            </a:r>
            <a:endParaRPr b="0" i="0" sz="1400" u="none" cap="none" strike="noStrike">
              <a:solidFill>
                <a:srgbClr val="000000"/>
              </a:solidFill>
              <a:latin typeface="Arial"/>
              <a:ea typeface="Arial"/>
              <a:cs typeface="Arial"/>
              <a:sym typeface="Arial"/>
            </a:endParaRPr>
          </a:p>
        </p:txBody>
      </p:sp>
      <p:sp>
        <p:nvSpPr>
          <p:cNvPr id="142" name="Google Shape;142;p3"/>
          <p:cNvSpPr txBox="1"/>
          <p:nvPr/>
        </p:nvSpPr>
        <p:spPr>
          <a:xfrm>
            <a:off x="561145" y="3605689"/>
            <a:ext cx="2010747" cy="384849"/>
          </a:xfrm>
          <a:prstGeom prst="rect">
            <a:avLst/>
          </a:prstGeom>
          <a:noFill/>
          <a:ln>
            <a:noFill/>
          </a:ln>
        </p:spPr>
        <p:txBody>
          <a:bodyPr anchorCtr="0" anchor="t" bIns="0" lIns="0" spcFirstLastPara="1" rIns="0" wrap="square" tIns="0">
            <a:spAutoFit/>
          </a:bodyPr>
          <a:lstStyle/>
          <a:p>
            <a:pPr indent="0" lvl="0" marL="0" marR="0" rtl="0" algn="l">
              <a:lnSpc>
                <a:spcPct val="209999"/>
              </a:lnSpc>
              <a:spcBef>
                <a:spcPts val="0"/>
              </a:spcBef>
              <a:spcAft>
                <a:spcPts val="0"/>
              </a:spcAft>
              <a:buClr>
                <a:srgbClr val="000000"/>
              </a:buClr>
              <a:buSzPts val="1600"/>
              <a:buFont typeface="Arial"/>
              <a:buNone/>
            </a:pPr>
            <a:r>
              <a:rPr b="1" i="0" lang="en-US" sz="1600" u="none" cap="none" strike="noStrike">
                <a:solidFill>
                  <a:schemeClr val="dk1"/>
                </a:solidFill>
                <a:latin typeface="Gisha"/>
                <a:ea typeface="Gisha"/>
                <a:cs typeface="Gisha"/>
                <a:sym typeface="Gisha"/>
              </a:rPr>
              <a:t>Inflation Rate (%)</a:t>
            </a:r>
            <a:endParaRPr b="0" i="0" sz="1400" u="none" cap="none" strike="noStrike">
              <a:solidFill>
                <a:srgbClr val="000000"/>
              </a:solidFill>
              <a:latin typeface="Arial"/>
              <a:ea typeface="Arial"/>
              <a:cs typeface="Arial"/>
              <a:sym typeface="Arial"/>
            </a:endParaRPr>
          </a:p>
        </p:txBody>
      </p:sp>
      <p:sp>
        <p:nvSpPr>
          <p:cNvPr id="143" name="Google Shape;143;p3"/>
          <p:cNvSpPr txBox="1"/>
          <p:nvPr/>
        </p:nvSpPr>
        <p:spPr>
          <a:xfrm>
            <a:off x="451263" y="4401957"/>
            <a:ext cx="2034151" cy="4308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Gisha"/>
                <a:ea typeface="Gisha"/>
                <a:cs typeface="Gisha"/>
                <a:sym typeface="Gisha"/>
              </a:rPr>
              <a:t>Exchange</a:t>
            </a:r>
            <a:r>
              <a:rPr b="1" i="0" lang="en-US" sz="1400" u="none" cap="none" strike="noStrike">
                <a:solidFill>
                  <a:schemeClr val="dk1"/>
                </a:solidFill>
                <a:latin typeface="Inter"/>
                <a:ea typeface="Inter"/>
                <a:cs typeface="Inter"/>
                <a:sym typeface="Inter"/>
              </a:rPr>
              <a:t> rate Stability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p:txBody>
      </p:sp>
      <p:sp>
        <p:nvSpPr>
          <p:cNvPr id="144" name="Google Shape;144;p3"/>
          <p:cNvSpPr txBox="1"/>
          <p:nvPr/>
        </p:nvSpPr>
        <p:spPr>
          <a:xfrm>
            <a:off x="358663" y="5068685"/>
            <a:ext cx="2187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Gisha"/>
                <a:ea typeface="Gisha"/>
                <a:cs typeface="Gisha"/>
                <a:sym typeface="Gisha"/>
              </a:rPr>
              <a:t>Remittances Growth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Gisha"/>
                <a:ea typeface="Gisha"/>
                <a:cs typeface="Gisha"/>
                <a:sym typeface="Gisha"/>
              </a:rPr>
              <a:t>(%) $ 25,597 m</a:t>
            </a:r>
            <a:endParaRPr b="0" i="0" sz="1400" u="none" cap="none" strike="noStrike">
              <a:solidFill>
                <a:srgbClr val="000000"/>
              </a:solidFill>
              <a:latin typeface="Arial"/>
              <a:ea typeface="Arial"/>
              <a:cs typeface="Arial"/>
              <a:sym typeface="Arial"/>
            </a:endParaRPr>
          </a:p>
        </p:txBody>
      </p:sp>
      <p:sp>
        <p:nvSpPr>
          <p:cNvPr id="145" name="Google Shape;145;p3"/>
          <p:cNvSpPr txBox="1"/>
          <p:nvPr/>
        </p:nvSpPr>
        <p:spPr>
          <a:xfrm>
            <a:off x="421291" y="5743492"/>
            <a:ext cx="2064123" cy="4308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Gisha"/>
                <a:ea typeface="Gisha"/>
                <a:cs typeface="Gisha"/>
                <a:sym typeface="Gisha"/>
              </a:rPr>
              <a:t>Unemployment Rate (%)</a:t>
            </a:r>
            <a:endParaRPr b="0" i="0" sz="1400" u="none" cap="none" strike="noStrike">
              <a:solidFill>
                <a:srgbClr val="000000"/>
              </a:solidFill>
              <a:latin typeface="Arial"/>
              <a:ea typeface="Arial"/>
              <a:cs typeface="Arial"/>
              <a:sym typeface="Arial"/>
            </a:endParaRPr>
          </a:p>
        </p:txBody>
      </p:sp>
      <p:sp>
        <p:nvSpPr>
          <p:cNvPr id="146" name="Google Shape;146;p3"/>
          <p:cNvSpPr/>
          <p:nvPr/>
        </p:nvSpPr>
        <p:spPr>
          <a:xfrm>
            <a:off x="2896746" y="3662530"/>
            <a:ext cx="2522215"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3"/>
          <p:cNvSpPr/>
          <p:nvPr/>
        </p:nvSpPr>
        <p:spPr>
          <a:xfrm>
            <a:off x="5717912" y="3650694"/>
            <a:ext cx="2278462" cy="560835"/>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 name="Google Shape;148;p3"/>
          <p:cNvSpPr/>
          <p:nvPr/>
        </p:nvSpPr>
        <p:spPr>
          <a:xfrm>
            <a:off x="5698779" y="4367999"/>
            <a:ext cx="2264639"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endParaRPr>
          </a:p>
        </p:txBody>
      </p:sp>
      <p:sp>
        <p:nvSpPr>
          <p:cNvPr id="149" name="Google Shape;149;p3"/>
          <p:cNvSpPr/>
          <p:nvPr/>
        </p:nvSpPr>
        <p:spPr>
          <a:xfrm>
            <a:off x="2921477" y="4378946"/>
            <a:ext cx="2503648"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3"/>
          <p:cNvSpPr/>
          <p:nvPr/>
        </p:nvSpPr>
        <p:spPr>
          <a:xfrm>
            <a:off x="5698779" y="5030910"/>
            <a:ext cx="2330209"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 name="Google Shape;151;p3"/>
          <p:cNvSpPr/>
          <p:nvPr/>
        </p:nvSpPr>
        <p:spPr>
          <a:xfrm>
            <a:off x="2890584" y="5024734"/>
            <a:ext cx="2534541"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2" name="Google Shape;152;p3"/>
          <p:cNvSpPr/>
          <p:nvPr/>
        </p:nvSpPr>
        <p:spPr>
          <a:xfrm>
            <a:off x="5704016" y="5740236"/>
            <a:ext cx="2314150"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 name="Google Shape;153;p3"/>
          <p:cNvSpPr/>
          <p:nvPr/>
        </p:nvSpPr>
        <p:spPr>
          <a:xfrm>
            <a:off x="2895593" y="5743492"/>
            <a:ext cx="2543441"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 name="Google Shape;154;p3"/>
          <p:cNvSpPr txBox="1"/>
          <p:nvPr/>
        </p:nvSpPr>
        <p:spPr>
          <a:xfrm>
            <a:off x="3126792" y="5873601"/>
            <a:ext cx="711784"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2.8 % </a:t>
            </a:r>
            <a:endParaRPr b="1" i="0" sz="1400" u="none" cap="none" strike="noStrike">
              <a:solidFill>
                <a:srgbClr val="000000"/>
              </a:solidFill>
            </a:endParaRPr>
          </a:p>
        </p:txBody>
      </p:sp>
      <p:sp>
        <p:nvSpPr>
          <p:cNvPr id="155" name="Google Shape;155;p3"/>
          <p:cNvSpPr txBox="1"/>
          <p:nvPr/>
        </p:nvSpPr>
        <p:spPr>
          <a:xfrm>
            <a:off x="5885006" y="5850500"/>
            <a:ext cx="931002"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3.0 %</a:t>
            </a:r>
            <a:endParaRPr b="1" i="0" sz="1400" u="none" cap="none" strike="noStrike">
              <a:solidFill>
                <a:srgbClr val="000000"/>
              </a:solidFill>
            </a:endParaRPr>
          </a:p>
        </p:txBody>
      </p:sp>
      <p:sp>
        <p:nvSpPr>
          <p:cNvPr id="156" name="Google Shape;156;p3"/>
          <p:cNvSpPr txBox="1"/>
          <p:nvPr/>
        </p:nvSpPr>
        <p:spPr>
          <a:xfrm>
            <a:off x="3085267" y="5161354"/>
            <a:ext cx="123908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 2.5 %</a:t>
            </a:r>
            <a:endParaRPr b="1" i="0" sz="1400" u="none" cap="none" strike="noStrike">
              <a:solidFill>
                <a:srgbClr val="000000"/>
              </a:solidFill>
            </a:endParaRPr>
          </a:p>
        </p:txBody>
      </p:sp>
      <p:sp>
        <p:nvSpPr>
          <p:cNvPr id="157" name="Google Shape;157;p3"/>
          <p:cNvSpPr txBox="1"/>
          <p:nvPr/>
        </p:nvSpPr>
        <p:spPr>
          <a:xfrm>
            <a:off x="5900322" y="5161019"/>
            <a:ext cx="2055159"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3.6 %</a:t>
            </a:r>
            <a:endParaRPr b="1" i="0" sz="1400" u="none" cap="none" strike="noStrike">
              <a:solidFill>
                <a:srgbClr val="000000"/>
              </a:solidFill>
            </a:endParaRPr>
          </a:p>
        </p:txBody>
      </p:sp>
      <p:sp>
        <p:nvSpPr>
          <p:cNvPr id="158" name="Google Shape;158;p3"/>
          <p:cNvSpPr txBox="1"/>
          <p:nvPr/>
        </p:nvSpPr>
        <p:spPr>
          <a:xfrm>
            <a:off x="3105752" y="4453749"/>
            <a:ext cx="2055159"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Q7.65 – Q 7.70</a:t>
            </a:r>
            <a:endParaRPr b="1" i="0" sz="1400" u="none" cap="none" strike="noStrike">
              <a:solidFill>
                <a:srgbClr val="000000"/>
              </a:solidFill>
            </a:endParaRPr>
          </a:p>
        </p:txBody>
      </p:sp>
      <p:sp>
        <p:nvSpPr>
          <p:cNvPr id="159" name="Google Shape;159;p3"/>
          <p:cNvSpPr txBox="1"/>
          <p:nvPr/>
        </p:nvSpPr>
        <p:spPr>
          <a:xfrm>
            <a:off x="5837822" y="4509054"/>
            <a:ext cx="210355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Q7.66614 – Q7.66721</a:t>
            </a:r>
            <a:endParaRPr b="1" i="0" sz="1400" u="none" cap="none" strike="noStrike">
              <a:solidFill>
                <a:srgbClr val="000000"/>
              </a:solidFill>
            </a:endParaRPr>
          </a:p>
        </p:txBody>
      </p:sp>
      <p:sp>
        <p:nvSpPr>
          <p:cNvPr id="160" name="Google Shape;160;p3"/>
          <p:cNvSpPr txBox="1"/>
          <p:nvPr/>
        </p:nvSpPr>
        <p:spPr>
          <a:xfrm>
            <a:off x="3126793" y="3716278"/>
            <a:ext cx="850822"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1.65 %</a:t>
            </a:r>
            <a:endParaRPr b="1" i="0" sz="1400" u="none" cap="none" strike="noStrike">
              <a:solidFill>
                <a:srgbClr val="000000"/>
              </a:solidFill>
            </a:endParaRPr>
          </a:p>
        </p:txBody>
      </p:sp>
      <p:sp>
        <p:nvSpPr>
          <p:cNvPr id="161" name="Google Shape;161;p3"/>
          <p:cNvSpPr txBox="1"/>
          <p:nvPr/>
        </p:nvSpPr>
        <p:spPr>
          <a:xfrm>
            <a:off x="5896764" y="3798113"/>
            <a:ext cx="210355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2.5 % </a:t>
            </a:r>
            <a:endParaRPr b="1" i="0" sz="1400" u="none" cap="none" strike="noStrike">
              <a:solidFill>
                <a:srgbClr val="000000"/>
              </a:solidFill>
            </a:endParaRPr>
          </a:p>
        </p:txBody>
      </p:sp>
      <p:sp>
        <p:nvSpPr>
          <p:cNvPr id="162" name="Google Shape;162;p3"/>
          <p:cNvSpPr txBox="1"/>
          <p:nvPr/>
        </p:nvSpPr>
        <p:spPr>
          <a:xfrm>
            <a:off x="3122947" y="3155225"/>
            <a:ext cx="15048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$4,650 USD</a:t>
            </a:r>
            <a:endParaRPr b="1" i="0" sz="1400" u="none" cap="none" strike="noStrike">
              <a:solidFill>
                <a:srgbClr val="000000"/>
              </a:solidFill>
            </a:endParaRPr>
          </a:p>
        </p:txBody>
      </p:sp>
      <p:sp>
        <p:nvSpPr>
          <p:cNvPr id="163" name="Google Shape;163;p3"/>
          <p:cNvSpPr/>
          <p:nvPr/>
        </p:nvSpPr>
        <p:spPr>
          <a:xfrm>
            <a:off x="2917461" y="2335662"/>
            <a:ext cx="2522215"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 name="Google Shape;164;p3"/>
          <p:cNvSpPr/>
          <p:nvPr/>
        </p:nvSpPr>
        <p:spPr>
          <a:xfrm>
            <a:off x="5712688" y="2353905"/>
            <a:ext cx="2292157"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5" name="Google Shape;165;p3"/>
          <p:cNvSpPr/>
          <p:nvPr/>
        </p:nvSpPr>
        <p:spPr>
          <a:xfrm>
            <a:off x="5710805" y="2994128"/>
            <a:ext cx="2275844"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6" name="Google Shape;166;p3"/>
          <p:cNvSpPr txBox="1"/>
          <p:nvPr/>
        </p:nvSpPr>
        <p:spPr>
          <a:xfrm>
            <a:off x="5741454" y="3120674"/>
            <a:ext cx="2199921"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$4,800 -$4,888 USD</a:t>
            </a:r>
            <a:endParaRPr b="1" i="0" sz="1400" u="none" cap="none" strike="noStrike">
              <a:solidFill>
                <a:srgbClr val="000000"/>
              </a:solidFill>
            </a:endParaRPr>
          </a:p>
        </p:txBody>
      </p:sp>
      <p:sp>
        <p:nvSpPr>
          <p:cNvPr id="167" name="Google Shape;167;p3"/>
          <p:cNvSpPr txBox="1"/>
          <p:nvPr/>
        </p:nvSpPr>
        <p:spPr>
          <a:xfrm>
            <a:off x="3148677" y="2462779"/>
            <a:ext cx="2103553"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 4.3%</a:t>
            </a:r>
            <a:endParaRPr b="1" i="0" sz="1400" u="none" cap="none" strike="noStrike">
              <a:solidFill>
                <a:srgbClr val="000000"/>
              </a:solidFill>
            </a:endParaRPr>
          </a:p>
        </p:txBody>
      </p:sp>
      <p:sp>
        <p:nvSpPr>
          <p:cNvPr id="168" name="Google Shape;168;p3"/>
          <p:cNvSpPr txBox="1"/>
          <p:nvPr/>
        </p:nvSpPr>
        <p:spPr>
          <a:xfrm>
            <a:off x="5932626" y="2477776"/>
            <a:ext cx="216563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4.1 %</a:t>
            </a:r>
            <a:endParaRPr b="1" i="0" sz="1400" u="none" cap="none" strike="noStrike">
              <a:solidFill>
                <a:srgbClr val="000000"/>
              </a:solidFill>
            </a:endParaRPr>
          </a:p>
        </p:txBody>
      </p:sp>
      <p:sp>
        <p:nvSpPr>
          <p:cNvPr id="169" name="Google Shape;169;p3"/>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
          <p:cNvSpPr/>
          <p:nvPr/>
        </p:nvSpPr>
        <p:spPr>
          <a:xfrm>
            <a:off x="152400" y="1524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3"/>
          <p:cNvSpPr/>
          <p:nvPr/>
        </p:nvSpPr>
        <p:spPr>
          <a:xfrm>
            <a:off x="304800" y="3048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3"/>
          <p:cNvSpPr/>
          <p:nvPr/>
        </p:nvSpPr>
        <p:spPr>
          <a:xfrm>
            <a:off x="457200" y="4572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3"/>
          <p:cNvSpPr/>
          <p:nvPr/>
        </p:nvSpPr>
        <p:spPr>
          <a:xfrm>
            <a:off x="609600" y="6096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
          <p:cNvSpPr/>
          <p:nvPr/>
        </p:nvSpPr>
        <p:spPr>
          <a:xfrm>
            <a:off x="762000" y="7620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
          <p:cNvSpPr/>
          <p:nvPr/>
        </p:nvSpPr>
        <p:spPr>
          <a:xfrm>
            <a:off x="6400800" y="160237"/>
            <a:ext cx="4732058" cy="866154"/>
          </a:xfrm>
          <a:prstGeom prst="roundRect">
            <a:avLst>
              <a:gd fmla="val 16667" name="adj"/>
            </a:avLst>
          </a:prstGeom>
          <a:solidFill>
            <a:srgbClr val="003300"/>
          </a:solidFill>
          <a:ln cap="flat" cmpd="sng" w="38100">
            <a:solidFill>
              <a:schemeClr val="lt1"/>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6" name="Google Shape;176;p3"/>
          <p:cNvSpPr txBox="1"/>
          <p:nvPr/>
        </p:nvSpPr>
        <p:spPr>
          <a:xfrm>
            <a:off x="6610515" y="273002"/>
            <a:ext cx="4133690"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Inter"/>
                <a:ea typeface="Inter"/>
                <a:cs typeface="Inter"/>
                <a:sym typeface="Inter"/>
              </a:rPr>
              <a:t>Guatemala shows stable economic growth in 2026, supported by moderate inflationary pressures and improving remittance inflows.</a:t>
            </a:r>
            <a:r>
              <a:rPr b="0" i="0" lang="en-US" sz="1600" u="none" cap="none" strike="noStrike">
                <a:solidFill>
                  <a:schemeClr val="dk1"/>
                </a:solidFill>
                <a:latin typeface="Inter"/>
                <a:ea typeface="Inter"/>
                <a:cs typeface="Inter"/>
                <a:sym typeface="Inter"/>
              </a:rPr>
              <a:t>.</a:t>
            </a:r>
            <a:endParaRPr b="0" i="0" sz="1600" u="none" cap="none" strike="noStrike">
              <a:solidFill>
                <a:schemeClr val="dk1"/>
              </a:solidFill>
              <a:latin typeface="Inter"/>
              <a:ea typeface="Inter"/>
              <a:cs typeface="Inter"/>
              <a:sym typeface="Inter"/>
            </a:endParaRPr>
          </a:p>
        </p:txBody>
      </p:sp>
      <p:sp>
        <p:nvSpPr>
          <p:cNvPr id="177" name="Google Shape;177;p3"/>
          <p:cNvSpPr/>
          <p:nvPr/>
        </p:nvSpPr>
        <p:spPr>
          <a:xfrm>
            <a:off x="8184943" y="2362406"/>
            <a:ext cx="2292157"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8" name="Google Shape;178;p3"/>
          <p:cNvSpPr txBox="1"/>
          <p:nvPr/>
        </p:nvSpPr>
        <p:spPr>
          <a:xfrm>
            <a:off x="8276066" y="2512995"/>
            <a:ext cx="216563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Inter"/>
                <a:ea typeface="Inter"/>
                <a:cs typeface="Inter"/>
                <a:sym typeface="Inter"/>
              </a:rPr>
              <a:t>Stable GDP growth</a:t>
            </a:r>
            <a:endParaRPr b="1" i="0" sz="1400" u="none" cap="none" strike="noStrike">
              <a:solidFill>
                <a:srgbClr val="000000"/>
              </a:solidFill>
            </a:endParaRPr>
          </a:p>
        </p:txBody>
      </p:sp>
      <p:sp>
        <p:nvSpPr>
          <p:cNvPr id="179" name="Google Shape;179;p3"/>
          <p:cNvSpPr/>
          <p:nvPr/>
        </p:nvSpPr>
        <p:spPr>
          <a:xfrm>
            <a:off x="8182542" y="3651089"/>
            <a:ext cx="2292157"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0" name="Google Shape;180;p3"/>
          <p:cNvSpPr txBox="1"/>
          <p:nvPr/>
        </p:nvSpPr>
        <p:spPr>
          <a:xfrm>
            <a:off x="8286067" y="3670489"/>
            <a:ext cx="21657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Inter"/>
                <a:ea typeface="Inter"/>
                <a:cs typeface="Inter"/>
                <a:sym typeface="Inter"/>
              </a:rPr>
              <a:t>Despite moderate pressures in 2026</a:t>
            </a:r>
            <a:endParaRPr b="1" i="0" sz="1400" u="none" cap="none" strike="noStrike">
              <a:solidFill>
                <a:srgbClr val="000000"/>
              </a:solidFill>
            </a:endParaRPr>
          </a:p>
        </p:txBody>
      </p:sp>
      <p:sp>
        <p:nvSpPr>
          <p:cNvPr id="181" name="Google Shape;181;p3"/>
          <p:cNvSpPr/>
          <p:nvPr/>
        </p:nvSpPr>
        <p:spPr>
          <a:xfrm>
            <a:off x="8231706" y="5057022"/>
            <a:ext cx="2292157" cy="506441"/>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2" name="Google Shape;182;p3"/>
          <p:cNvSpPr txBox="1"/>
          <p:nvPr/>
        </p:nvSpPr>
        <p:spPr>
          <a:xfrm>
            <a:off x="8309285" y="5119825"/>
            <a:ext cx="2251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Inter"/>
                <a:ea typeface="Inter"/>
                <a:cs typeface="Inter"/>
                <a:sym typeface="Inter"/>
              </a:rPr>
              <a:t>Remittances from USA still growing year by year</a:t>
            </a:r>
            <a:endParaRPr b="1" i="0" sz="1200" u="none" cap="none" strike="noStrike">
              <a:solidFill>
                <a:srgbClr val="000000"/>
              </a:solidFill>
            </a:endParaRPr>
          </a:p>
        </p:txBody>
      </p:sp>
      <p:pic>
        <p:nvPicPr>
          <p:cNvPr id="183" name="Google Shape;183;p3"/>
          <p:cNvPicPr preferRelativeResize="0"/>
          <p:nvPr/>
        </p:nvPicPr>
        <p:blipFill rotWithShape="1">
          <a:blip r:embed="rId4">
            <a:alphaModFix/>
          </a:blip>
          <a:srcRect b="0" l="0" r="0" t="0"/>
          <a:stretch/>
        </p:blipFill>
        <p:spPr>
          <a:xfrm>
            <a:off x="8604004" y="2909805"/>
            <a:ext cx="652189" cy="652189"/>
          </a:xfrm>
          <a:prstGeom prst="rect">
            <a:avLst/>
          </a:prstGeom>
          <a:noFill/>
          <a:ln>
            <a:noFill/>
          </a:ln>
        </p:spPr>
      </p:pic>
      <p:pic>
        <p:nvPicPr>
          <p:cNvPr id="184" name="Google Shape;184;p3"/>
          <p:cNvPicPr preferRelativeResize="0"/>
          <p:nvPr/>
        </p:nvPicPr>
        <p:blipFill rotWithShape="1">
          <a:blip r:embed="rId5">
            <a:alphaModFix/>
          </a:blip>
          <a:srcRect b="0" l="0" r="0" t="0"/>
          <a:stretch/>
        </p:blipFill>
        <p:spPr>
          <a:xfrm>
            <a:off x="10849144" y="2240782"/>
            <a:ext cx="838397" cy="838397"/>
          </a:xfrm>
          <a:prstGeom prst="rect">
            <a:avLst/>
          </a:prstGeom>
          <a:noFill/>
          <a:ln>
            <a:noFill/>
          </a:ln>
        </p:spPr>
      </p:pic>
      <p:pic>
        <p:nvPicPr>
          <p:cNvPr id="185" name="Google Shape;185;p3"/>
          <p:cNvPicPr preferRelativeResize="0"/>
          <p:nvPr/>
        </p:nvPicPr>
        <p:blipFill rotWithShape="1">
          <a:blip r:embed="rId6">
            <a:alphaModFix/>
          </a:blip>
          <a:srcRect b="12086" l="9012" r="9564" t="12345"/>
          <a:stretch/>
        </p:blipFill>
        <p:spPr>
          <a:xfrm>
            <a:off x="11011615" y="3554552"/>
            <a:ext cx="675926" cy="627318"/>
          </a:xfrm>
          <a:prstGeom prst="rect">
            <a:avLst/>
          </a:prstGeom>
          <a:noFill/>
          <a:ln>
            <a:noFill/>
          </a:ln>
        </p:spPr>
      </p:pic>
      <p:pic>
        <p:nvPicPr>
          <p:cNvPr id="186" name="Google Shape;186;p3"/>
          <p:cNvPicPr preferRelativeResize="0"/>
          <p:nvPr/>
        </p:nvPicPr>
        <p:blipFill rotWithShape="1">
          <a:blip r:embed="rId7">
            <a:alphaModFix/>
          </a:blip>
          <a:srcRect b="0" l="0" r="0" t="0"/>
          <a:stretch/>
        </p:blipFill>
        <p:spPr>
          <a:xfrm>
            <a:off x="8579547" y="4299767"/>
            <a:ext cx="701101" cy="701101"/>
          </a:xfrm>
          <a:prstGeom prst="rect">
            <a:avLst/>
          </a:prstGeom>
          <a:noFill/>
          <a:ln>
            <a:noFill/>
          </a:ln>
        </p:spPr>
      </p:pic>
      <p:pic>
        <p:nvPicPr>
          <p:cNvPr id="187" name="Google Shape;187;p3"/>
          <p:cNvPicPr preferRelativeResize="0"/>
          <p:nvPr/>
        </p:nvPicPr>
        <p:blipFill rotWithShape="1">
          <a:blip r:embed="rId8">
            <a:alphaModFix/>
          </a:blip>
          <a:srcRect b="12235" l="5119" r="5556" t="13360"/>
          <a:stretch/>
        </p:blipFill>
        <p:spPr>
          <a:xfrm>
            <a:off x="10841348" y="4855902"/>
            <a:ext cx="1002035" cy="834658"/>
          </a:xfrm>
          <a:prstGeom prst="rect">
            <a:avLst/>
          </a:prstGeom>
          <a:noFill/>
          <a:ln>
            <a:noFill/>
          </a:ln>
        </p:spPr>
      </p:pic>
      <p:pic>
        <p:nvPicPr>
          <p:cNvPr id="188" name="Google Shape;188;p3"/>
          <p:cNvPicPr preferRelativeResize="0"/>
          <p:nvPr/>
        </p:nvPicPr>
        <p:blipFill rotWithShape="1">
          <a:blip r:embed="rId9">
            <a:alphaModFix/>
          </a:blip>
          <a:srcRect b="9898" l="12895" r="11644" t="11703"/>
          <a:stretch/>
        </p:blipFill>
        <p:spPr>
          <a:xfrm>
            <a:off x="8604004" y="5652257"/>
            <a:ext cx="810499" cy="842051"/>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4"/>
          <p:cNvPicPr preferRelativeResize="0"/>
          <p:nvPr/>
        </p:nvPicPr>
        <p:blipFill rotWithShape="1">
          <a:blip r:embed="rId3">
            <a:alphaModFix/>
          </a:blip>
          <a:srcRect b="0" l="0" r="0" t="0"/>
          <a:stretch/>
        </p:blipFill>
        <p:spPr>
          <a:xfrm>
            <a:off x="8554126" y="1011613"/>
            <a:ext cx="2393700" cy="2243948"/>
          </a:xfrm>
          <a:prstGeom prst="rect">
            <a:avLst/>
          </a:prstGeom>
          <a:noFill/>
          <a:ln>
            <a:noFill/>
          </a:ln>
        </p:spPr>
      </p:pic>
      <p:sp>
        <p:nvSpPr>
          <p:cNvPr id="194" name="Google Shape;194;p4"/>
          <p:cNvSpPr txBox="1"/>
          <p:nvPr/>
        </p:nvSpPr>
        <p:spPr>
          <a:xfrm>
            <a:off x="571500" y="419306"/>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ECONOMIC STATUS</a:t>
            </a:r>
            <a:endParaRPr b="1" i="0" sz="3150" u="none" cap="none" strike="noStrike">
              <a:solidFill>
                <a:srgbClr val="004B24"/>
              </a:solidFill>
              <a:latin typeface="Montserrat"/>
              <a:ea typeface="Montserrat"/>
              <a:cs typeface="Montserrat"/>
              <a:sym typeface="Montserrat"/>
            </a:endParaRPr>
          </a:p>
        </p:txBody>
      </p:sp>
      <p:sp>
        <p:nvSpPr>
          <p:cNvPr id="195" name="Google Shape;195;p4"/>
          <p:cNvSpPr txBox="1"/>
          <p:nvPr/>
        </p:nvSpPr>
        <p:spPr>
          <a:xfrm>
            <a:off x="4780928" y="1820004"/>
            <a:ext cx="876635" cy="923363"/>
          </a:xfrm>
          <a:prstGeom prst="rect">
            <a:avLst/>
          </a:prstGeom>
          <a:noFill/>
          <a:ln cap="flat" cmpd="sng" w="9525">
            <a:solidFill>
              <a:schemeClr val="lt1"/>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2785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4"/>
          <p:cNvSpPr/>
          <p:nvPr/>
        </p:nvSpPr>
        <p:spPr>
          <a:xfrm>
            <a:off x="571500" y="1114425"/>
            <a:ext cx="11049000" cy="1920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 name="Google Shape;197;p4"/>
          <p:cNvSpPr/>
          <p:nvPr/>
        </p:nvSpPr>
        <p:spPr>
          <a:xfrm>
            <a:off x="388190" y="3025130"/>
            <a:ext cx="2241300" cy="506400"/>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 name="Google Shape;198;p4"/>
          <p:cNvSpPr/>
          <p:nvPr/>
        </p:nvSpPr>
        <p:spPr>
          <a:xfrm>
            <a:off x="3092575" y="3013877"/>
            <a:ext cx="2322600" cy="484800"/>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9" name="Google Shape;199;p4"/>
          <p:cNvSpPr/>
          <p:nvPr/>
        </p:nvSpPr>
        <p:spPr>
          <a:xfrm>
            <a:off x="5879110" y="3047617"/>
            <a:ext cx="2211101" cy="514107"/>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 name="Google Shape;200;p4"/>
          <p:cNvSpPr/>
          <p:nvPr/>
        </p:nvSpPr>
        <p:spPr>
          <a:xfrm>
            <a:off x="5858600" y="3662925"/>
            <a:ext cx="2330400" cy="3117000"/>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1" name="Google Shape;201;p4"/>
          <p:cNvSpPr txBox="1"/>
          <p:nvPr/>
        </p:nvSpPr>
        <p:spPr>
          <a:xfrm>
            <a:off x="5959227" y="3788103"/>
            <a:ext cx="2103600" cy="28554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Steady growth since 2022.</a:t>
            </a:r>
            <a:endParaRPr b="0" i="0" sz="135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 USD 1.5–1.7 billion per year in inflows.</a:t>
            </a:r>
            <a:endParaRPr b="0" i="0" sz="135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 Key sectors: Finance, Manufacturing and Trade.</a:t>
            </a:r>
            <a:endParaRPr b="0" i="0" sz="135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 Main investors: U.S., Mexico and Central America.</a:t>
            </a:r>
            <a:endParaRPr b="0" i="0" sz="135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 Still below the regional average.</a:t>
            </a:r>
            <a:endParaRPr b="0" i="0" sz="13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sp>
        <p:nvSpPr>
          <p:cNvPr id="202" name="Google Shape;202;p4"/>
          <p:cNvSpPr txBox="1"/>
          <p:nvPr/>
        </p:nvSpPr>
        <p:spPr>
          <a:xfrm>
            <a:off x="3186707" y="3072035"/>
            <a:ext cx="2211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Inter"/>
                <a:ea typeface="Inter"/>
                <a:cs typeface="Inter"/>
                <a:sym typeface="Inter"/>
              </a:rPr>
              <a:t>FREE TRADE </a:t>
            </a:r>
            <a:br>
              <a:rPr b="1" i="0" lang="en-US" sz="1200" u="none" cap="none" strike="noStrike">
                <a:solidFill>
                  <a:srgbClr val="000000"/>
                </a:solidFill>
                <a:latin typeface="Inter"/>
                <a:ea typeface="Inter"/>
                <a:cs typeface="Inter"/>
                <a:sym typeface="Inter"/>
              </a:rPr>
            </a:br>
            <a:r>
              <a:rPr b="1" i="0" lang="en-US" sz="1200" u="none" cap="none" strike="noStrike">
                <a:solidFill>
                  <a:srgbClr val="000000"/>
                </a:solidFill>
                <a:latin typeface="Inter"/>
                <a:ea typeface="Inter"/>
                <a:cs typeface="Inter"/>
                <a:sym typeface="Inter"/>
              </a:rPr>
              <a:t>AGREEMENTS </a:t>
            </a:r>
            <a:endParaRPr b="0" i="0" sz="1400" u="none" cap="none" strike="noStrike">
              <a:solidFill>
                <a:srgbClr val="000000"/>
              </a:solidFill>
              <a:latin typeface="Arial"/>
              <a:ea typeface="Arial"/>
              <a:cs typeface="Arial"/>
              <a:sym typeface="Arial"/>
            </a:endParaRPr>
          </a:p>
        </p:txBody>
      </p:sp>
      <p:sp>
        <p:nvSpPr>
          <p:cNvPr id="203" name="Google Shape;203;p4"/>
          <p:cNvSpPr txBox="1"/>
          <p:nvPr/>
        </p:nvSpPr>
        <p:spPr>
          <a:xfrm>
            <a:off x="5878257" y="3082814"/>
            <a:ext cx="21657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Inter"/>
                <a:ea typeface="Inter"/>
                <a:cs typeface="Inter"/>
                <a:sym typeface="Inter"/>
              </a:rPr>
              <a:t> </a:t>
            </a:r>
            <a:r>
              <a:rPr b="1" i="0" lang="en-US" sz="1400" u="none" cap="none" strike="noStrike">
                <a:solidFill>
                  <a:srgbClr val="000000"/>
                </a:solidFill>
                <a:latin typeface="Inter"/>
                <a:ea typeface="Inter"/>
                <a:cs typeface="Inter"/>
                <a:sym typeface="Inter"/>
              </a:rPr>
              <a:t>FOREIGN DIRECT INVESTMENT (FDI)</a:t>
            </a:r>
            <a:endParaRPr b="0" i="0" sz="1400" u="none" cap="none" strike="noStrike">
              <a:solidFill>
                <a:srgbClr val="000000"/>
              </a:solidFill>
              <a:latin typeface="Arial"/>
              <a:ea typeface="Arial"/>
              <a:cs typeface="Arial"/>
              <a:sym typeface="Arial"/>
            </a:endParaRPr>
          </a:p>
        </p:txBody>
      </p:sp>
      <p:sp>
        <p:nvSpPr>
          <p:cNvPr id="204" name="Google Shape;204;p4"/>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
          <p:cNvSpPr/>
          <p:nvPr/>
        </p:nvSpPr>
        <p:spPr>
          <a:xfrm>
            <a:off x="152400" y="1524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
          <p:cNvSpPr/>
          <p:nvPr/>
        </p:nvSpPr>
        <p:spPr>
          <a:xfrm>
            <a:off x="304800" y="3048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
          <p:cNvSpPr/>
          <p:nvPr/>
        </p:nvSpPr>
        <p:spPr>
          <a:xfrm>
            <a:off x="457200" y="4572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
          <p:cNvSpPr/>
          <p:nvPr/>
        </p:nvSpPr>
        <p:spPr>
          <a:xfrm>
            <a:off x="609600" y="6096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
          <p:cNvSpPr/>
          <p:nvPr/>
        </p:nvSpPr>
        <p:spPr>
          <a:xfrm>
            <a:off x="762000" y="7620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
          <p:cNvSpPr/>
          <p:nvPr/>
        </p:nvSpPr>
        <p:spPr>
          <a:xfrm>
            <a:off x="8637836" y="3027861"/>
            <a:ext cx="2292157" cy="572515"/>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1" name="Google Shape;211;p4"/>
          <p:cNvSpPr txBox="1"/>
          <p:nvPr/>
        </p:nvSpPr>
        <p:spPr>
          <a:xfrm>
            <a:off x="8718725" y="3102026"/>
            <a:ext cx="21657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Inter"/>
                <a:ea typeface="Inter"/>
                <a:cs typeface="Inter"/>
                <a:sym typeface="Inter"/>
              </a:rPr>
              <a:t>TOURISM GROWTH IN GUATEMALA</a:t>
            </a:r>
            <a:endParaRPr b="0" i="0" sz="1350" u="none" cap="none" strike="noStrike">
              <a:solidFill>
                <a:srgbClr val="000000"/>
              </a:solidFill>
              <a:latin typeface="Arial"/>
              <a:ea typeface="Arial"/>
              <a:cs typeface="Arial"/>
              <a:sym typeface="Arial"/>
            </a:endParaRPr>
          </a:p>
        </p:txBody>
      </p:sp>
      <p:sp>
        <p:nvSpPr>
          <p:cNvPr id="212" name="Google Shape;212;p4"/>
          <p:cNvSpPr/>
          <p:nvPr/>
        </p:nvSpPr>
        <p:spPr>
          <a:xfrm>
            <a:off x="8520200" y="3657569"/>
            <a:ext cx="2528700" cy="3117000"/>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3" name="Google Shape;213;p4"/>
          <p:cNvSpPr txBox="1"/>
          <p:nvPr/>
        </p:nvSpPr>
        <p:spPr>
          <a:xfrm>
            <a:off x="8611786" y="3805497"/>
            <a:ext cx="2379600" cy="28323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2025: ~10.6% tourism growth, record arrivals (~3.36 million)</a:t>
            </a:r>
            <a:endParaRPr b="0" i="0" sz="135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2026: Continued growth expected,  supported by strategic tourism planning.</a:t>
            </a:r>
            <a:endParaRPr b="0" i="0" sz="135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500"/>
              <a:buFont typeface="Arial"/>
              <a:buChar char="•"/>
            </a:pPr>
            <a:r>
              <a:rPr b="0" i="0" lang="en-US" sz="1350" u="none" cap="none" strike="noStrike">
                <a:solidFill>
                  <a:srgbClr val="000000"/>
                </a:solidFill>
                <a:latin typeface="Inter"/>
                <a:ea typeface="Inter"/>
                <a:cs typeface="Inter"/>
                <a:sym typeface="Inter"/>
              </a:rPr>
              <a:t>Drivers: Improved connectivity, diversified experiences, and regional travel demand</a:t>
            </a:r>
            <a:endParaRPr b="0" i="0" sz="1350" u="none" cap="none" strike="noStrike">
              <a:solidFill>
                <a:srgbClr val="000000"/>
              </a:solidFill>
              <a:latin typeface="Arial"/>
              <a:ea typeface="Arial"/>
              <a:cs typeface="Arial"/>
              <a:sym typeface="Arial"/>
            </a:endParaRPr>
          </a:p>
          <a:p>
            <a:pPr indent="-190500" lvl="0" marL="28575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sp>
        <p:nvSpPr>
          <p:cNvPr id="214" name="Google Shape;214;p4"/>
          <p:cNvSpPr/>
          <p:nvPr/>
        </p:nvSpPr>
        <p:spPr>
          <a:xfrm>
            <a:off x="3057838" y="3573650"/>
            <a:ext cx="2468700" cy="3216300"/>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 name="Google Shape;215;p4"/>
          <p:cNvSpPr/>
          <p:nvPr/>
        </p:nvSpPr>
        <p:spPr>
          <a:xfrm>
            <a:off x="349375" y="3623300"/>
            <a:ext cx="2275800" cy="3117000"/>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6" name="Google Shape;216;p4"/>
          <p:cNvSpPr txBox="1"/>
          <p:nvPr/>
        </p:nvSpPr>
        <p:spPr>
          <a:xfrm>
            <a:off x="459468" y="3663050"/>
            <a:ext cx="2165700" cy="28554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350" u="none" cap="none" strike="noStrike">
                <a:solidFill>
                  <a:srgbClr val="000000"/>
                </a:solidFill>
                <a:latin typeface="Inter"/>
                <a:ea typeface="Inter"/>
                <a:cs typeface="Inter"/>
                <a:sym typeface="Inter"/>
              </a:rPr>
              <a:t>70.4% of </a:t>
            </a:r>
            <a:r>
              <a:rPr lang="en-US" sz="1350">
                <a:latin typeface="Inter"/>
                <a:ea typeface="Inter"/>
                <a:cs typeface="Inter"/>
                <a:sym typeface="Inter"/>
              </a:rPr>
              <a:t>Guatemala</a:t>
            </a:r>
            <a:r>
              <a:rPr b="0" i="0" lang="en-US" sz="1350" u="none" cap="none" strike="noStrike">
                <a:solidFill>
                  <a:srgbClr val="000000"/>
                </a:solidFill>
                <a:latin typeface="Inter"/>
                <a:ea typeface="Inter"/>
                <a:cs typeface="Inter"/>
                <a:sym typeface="Inter"/>
              </a:rPr>
              <a:t> export products to US are entering with 0%  of tariff.</a:t>
            </a:r>
            <a:endParaRPr b="0" i="0" sz="13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Inter"/>
              <a:ea typeface="Inter"/>
              <a:cs typeface="Inter"/>
              <a:sym typeface="Inter"/>
            </a:endParaRPr>
          </a:p>
          <a:p>
            <a:pPr indent="-285750" lvl="0" marL="285750" marR="0" rtl="0" algn="l">
              <a:lnSpc>
                <a:spcPct val="100000"/>
              </a:lnSpc>
              <a:spcBef>
                <a:spcPts val="0"/>
              </a:spcBef>
              <a:spcAft>
                <a:spcPts val="0"/>
              </a:spcAft>
              <a:buClr>
                <a:srgbClr val="000000"/>
              </a:buClr>
              <a:buSzPts val="1600"/>
              <a:buFont typeface="Arial"/>
              <a:buChar char="•"/>
            </a:pPr>
            <a:r>
              <a:rPr b="0" i="0" lang="en-US" sz="1350" u="none" cap="none" strike="noStrike">
                <a:solidFill>
                  <a:srgbClr val="000000"/>
                </a:solidFill>
                <a:latin typeface="Inter"/>
                <a:ea typeface="Inter"/>
                <a:cs typeface="Inter"/>
                <a:sym typeface="Inter"/>
              </a:rPr>
              <a:t>Tariff Cap: For other products, a maximum limit of 10% is established for reciprocal tariffs.</a:t>
            </a:r>
            <a:endParaRPr b="0" i="0" sz="13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sp>
        <p:nvSpPr>
          <p:cNvPr id="217" name="Google Shape;217;p4"/>
          <p:cNvSpPr txBox="1"/>
          <p:nvPr/>
        </p:nvSpPr>
        <p:spPr>
          <a:xfrm>
            <a:off x="3133783" y="3664599"/>
            <a:ext cx="2393700" cy="31170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Inter"/>
                <a:ea typeface="Inter"/>
                <a:cs typeface="Inter"/>
                <a:sym typeface="Inter"/>
              </a:rPr>
              <a:t>DR-CAFTA (United States, Dominican Republic and Central America). New tariff agreement.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Inter"/>
                <a:ea typeface="Inter"/>
                <a:cs typeface="Inter"/>
                <a:sym typeface="Inter"/>
              </a:rPr>
              <a:t>Association Agreements with the European Union and the United Kingdom.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Inter"/>
                <a:ea typeface="Inter"/>
                <a:cs typeface="Inter"/>
                <a:sym typeface="Inter"/>
              </a:rPr>
              <a:t>Free Trade Agreements with Mexico, Chile, Panama, Taiwan, and Israel.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Inter"/>
                <a:ea typeface="Inter"/>
                <a:cs typeface="Inter"/>
                <a:sym typeface="Inter"/>
              </a:rPr>
              <a:t>Free Trade agreement with Korean under negotiation</a:t>
            </a:r>
            <a:endParaRPr b="0" i="0" sz="1400" u="none" cap="none" strike="noStrike">
              <a:solidFill>
                <a:srgbClr val="000000"/>
              </a:solidFill>
              <a:latin typeface="Arial"/>
              <a:ea typeface="Arial"/>
              <a:cs typeface="Arial"/>
              <a:sym typeface="Arial"/>
            </a:endParaRPr>
          </a:p>
        </p:txBody>
      </p:sp>
      <p:sp>
        <p:nvSpPr>
          <p:cNvPr id="218" name="Google Shape;218;p4"/>
          <p:cNvSpPr txBox="1"/>
          <p:nvPr/>
        </p:nvSpPr>
        <p:spPr>
          <a:xfrm>
            <a:off x="383540" y="3165607"/>
            <a:ext cx="2322600" cy="24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Inter"/>
                <a:ea typeface="Inter"/>
                <a:cs typeface="Inter"/>
                <a:sym typeface="Inter"/>
              </a:rPr>
              <a:t>US TARIFFS</a:t>
            </a:r>
            <a:endParaRPr b="0" i="0" sz="1400" u="none" cap="none" strike="noStrike">
              <a:solidFill>
                <a:srgbClr val="000000"/>
              </a:solidFill>
              <a:latin typeface="Arial"/>
              <a:ea typeface="Arial"/>
              <a:cs typeface="Arial"/>
              <a:sym typeface="Arial"/>
            </a:endParaRPr>
          </a:p>
        </p:txBody>
      </p:sp>
      <p:pic>
        <p:nvPicPr>
          <p:cNvPr id="219" name="Google Shape;219;p4"/>
          <p:cNvPicPr preferRelativeResize="0"/>
          <p:nvPr/>
        </p:nvPicPr>
        <p:blipFill rotWithShape="1">
          <a:blip r:embed="rId4">
            <a:alphaModFix/>
          </a:blip>
          <a:srcRect b="0" l="0" r="0" t="0"/>
          <a:stretch/>
        </p:blipFill>
        <p:spPr>
          <a:xfrm>
            <a:off x="639473" y="1254752"/>
            <a:ext cx="1649257" cy="1649257"/>
          </a:xfrm>
          <a:prstGeom prst="rect">
            <a:avLst/>
          </a:prstGeom>
          <a:noFill/>
          <a:ln>
            <a:noFill/>
          </a:ln>
        </p:spPr>
      </p:pic>
      <p:pic>
        <p:nvPicPr>
          <p:cNvPr id="220" name="Google Shape;220;p4"/>
          <p:cNvPicPr preferRelativeResize="0"/>
          <p:nvPr/>
        </p:nvPicPr>
        <p:blipFill rotWithShape="1">
          <a:blip r:embed="rId5">
            <a:alphaModFix/>
          </a:blip>
          <a:srcRect b="0" l="0" r="0" t="0"/>
          <a:stretch/>
        </p:blipFill>
        <p:spPr>
          <a:xfrm>
            <a:off x="3416423" y="1240421"/>
            <a:ext cx="1649260" cy="1666647"/>
          </a:xfrm>
          <a:prstGeom prst="rect">
            <a:avLst/>
          </a:prstGeom>
          <a:noFill/>
          <a:ln>
            <a:noFill/>
          </a:ln>
        </p:spPr>
      </p:pic>
      <p:pic>
        <p:nvPicPr>
          <p:cNvPr id="221" name="Google Shape;221;p4"/>
          <p:cNvPicPr preferRelativeResize="0"/>
          <p:nvPr/>
        </p:nvPicPr>
        <p:blipFill rotWithShape="1">
          <a:blip r:embed="rId6">
            <a:alphaModFix/>
          </a:blip>
          <a:srcRect b="0" l="0" r="0" t="0"/>
          <a:stretch/>
        </p:blipFill>
        <p:spPr>
          <a:xfrm>
            <a:off x="6186394" y="1283596"/>
            <a:ext cx="1649260" cy="164926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2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20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2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2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image.png" id="226" name="Google Shape;226;p5"/>
          <p:cNvPicPr preferRelativeResize="0"/>
          <p:nvPr/>
        </p:nvPicPr>
        <p:blipFill rotWithShape="1">
          <a:blip r:embed="rId3">
            <a:alphaModFix/>
          </a:blip>
          <a:srcRect b="0" l="0" r="0" t="0"/>
          <a:stretch/>
        </p:blipFill>
        <p:spPr>
          <a:xfrm>
            <a:off x="-18900" y="0"/>
            <a:ext cx="12192000" cy="6858000"/>
          </a:xfrm>
          <a:prstGeom prst="rect">
            <a:avLst/>
          </a:prstGeom>
          <a:noFill/>
          <a:ln>
            <a:noFill/>
          </a:ln>
        </p:spPr>
      </p:pic>
      <p:sp>
        <p:nvSpPr>
          <p:cNvPr id="227" name="Google Shape;227;p5"/>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a:t>
            </a:r>
            <a:endParaRPr b="1" i="0" sz="3150" u="none" cap="none" strike="noStrike">
              <a:solidFill>
                <a:srgbClr val="004B24"/>
              </a:solidFill>
              <a:latin typeface="Montserrat"/>
              <a:ea typeface="Montserrat"/>
              <a:cs typeface="Montserrat"/>
              <a:sym typeface="Montserrat"/>
            </a:endParaRPr>
          </a:p>
        </p:txBody>
      </p:sp>
      <p:sp>
        <p:nvSpPr>
          <p:cNvPr id="228" name="Google Shape;228;p5"/>
          <p:cNvSpPr/>
          <p:nvPr/>
        </p:nvSpPr>
        <p:spPr>
          <a:xfrm>
            <a:off x="571500" y="1114425"/>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 name="Google Shape;229;p5"/>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5"/>
          <p:cNvSpPr/>
          <p:nvPr/>
        </p:nvSpPr>
        <p:spPr>
          <a:xfrm>
            <a:off x="571500" y="1139398"/>
            <a:ext cx="6858000" cy="420106"/>
          </a:xfrm>
          <a:prstGeom prst="roundRect">
            <a:avLst>
              <a:gd fmla="val 16667" name="adj"/>
            </a:avLst>
          </a:prstGeom>
          <a:solidFill>
            <a:srgbClr val="F2F2F2"/>
          </a:solidFill>
          <a:ln cap="flat" cmpd="sng" w="38100">
            <a:solidFill>
              <a:srgbClr val="006600"/>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1" name="Google Shape;231;p5"/>
          <p:cNvSpPr txBox="1"/>
          <p:nvPr/>
        </p:nvSpPr>
        <p:spPr>
          <a:xfrm>
            <a:off x="618153" y="1226340"/>
            <a:ext cx="66867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Gisha"/>
                <a:ea typeface="Gisha"/>
                <a:cs typeface="Gisha"/>
                <a:sym typeface="Gisha"/>
              </a:rPr>
              <a:t>POD/POL PUERTO QUETZAL GTZNJ 2025 - TEUS</a:t>
            </a:r>
            <a:endParaRPr b="0" i="0" sz="1400" u="none" cap="none" strike="noStrike">
              <a:solidFill>
                <a:srgbClr val="000000"/>
              </a:solidFill>
              <a:latin typeface="Arial"/>
              <a:ea typeface="Arial"/>
              <a:cs typeface="Arial"/>
              <a:sym typeface="Arial"/>
            </a:endParaRPr>
          </a:p>
        </p:txBody>
      </p:sp>
      <p:pic>
        <p:nvPicPr>
          <p:cNvPr id="232" name="Google Shape;232;p5"/>
          <p:cNvPicPr preferRelativeResize="0"/>
          <p:nvPr/>
        </p:nvPicPr>
        <p:blipFill rotWithShape="1">
          <a:blip r:embed="rId4">
            <a:alphaModFix/>
          </a:blip>
          <a:srcRect b="0" l="0" r="0" t="0"/>
          <a:stretch/>
        </p:blipFill>
        <p:spPr>
          <a:xfrm>
            <a:off x="1738312" y="1798361"/>
            <a:ext cx="8015288" cy="4583389"/>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image.png" id="237" name="Google Shape;237;p6"/>
          <p:cNvPicPr preferRelativeResize="0"/>
          <p:nvPr/>
        </p:nvPicPr>
        <p:blipFill rotWithShape="1">
          <a:blip r:embed="rId3">
            <a:alphaModFix/>
          </a:blip>
          <a:srcRect b="0" l="0" r="0" t="0"/>
          <a:stretch/>
        </p:blipFill>
        <p:spPr>
          <a:xfrm>
            <a:off x="-18900" y="0"/>
            <a:ext cx="12192000" cy="6858000"/>
          </a:xfrm>
          <a:prstGeom prst="rect">
            <a:avLst/>
          </a:prstGeom>
          <a:noFill/>
          <a:ln>
            <a:noFill/>
          </a:ln>
        </p:spPr>
      </p:pic>
      <p:sp>
        <p:nvSpPr>
          <p:cNvPr id="238" name="Google Shape;238;p6"/>
          <p:cNvSpPr txBox="1"/>
          <p:nvPr/>
        </p:nvSpPr>
        <p:spPr>
          <a:xfrm>
            <a:off x="571500" y="153376"/>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a:t>
            </a:r>
            <a:endParaRPr b="1" i="0" sz="3150" u="none" cap="none" strike="noStrike">
              <a:solidFill>
                <a:srgbClr val="004B24"/>
              </a:solidFill>
              <a:latin typeface="Montserrat"/>
              <a:ea typeface="Montserrat"/>
              <a:cs typeface="Montserrat"/>
              <a:sym typeface="Montserrat"/>
            </a:endParaRPr>
          </a:p>
        </p:txBody>
      </p:sp>
      <p:sp>
        <p:nvSpPr>
          <p:cNvPr id="239" name="Google Shape;239;p6"/>
          <p:cNvSpPr/>
          <p:nvPr/>
        </p:nvSpPr>
        <p:spPr>
          <a:xfrm>
            <a:off x="645886" y="772501"/>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6"/>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6"/>
          <p:cNvSpPr/>
          <p:nvPr/>
        </p:nvSpPr>
        <p:spPr>
          <a:xfrm>
            <a:off x="-18900" y="952391"/>
            <a:ext cx="11687177" cy="420106"/>
          </a:xfrm>
          <a:prstGeom prst="roundRect">
            <a:avLst>
              <a:gd fmla="val 16667" name="adj"/>
            </a:avLst>
          </a:prstGeom>
          <a:solidFill>
            <a:srgbClr val="F2F2F2"/>
          </a:solidFill>
          <a:ln cap="flat" cmpd="sng" w="38100">
            <a:solidFill>
              <a:schemeClr val="lt1"/>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2" name="Google Shape;242;p6"/>
          <p:cNvSpPr txBox="1"/>
          <p:nvPr/>
        </p:nvSpPr>
        <p:spPr>
          <a:xfrm>
            <a:off x="-59458" y="811622"/>
            <a:ext cx="11768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Gisha"/>
                <a:ea typeface="Gisha"/>
                <a:cs typeface="Gisha"/>
                <a:sym typeface="Gisha"/>
              </a:rPr>
              <a:t>CARIBBEAN  POD/POL SANTO </a:t>
            </a:r>
            <a:r>
              <a:rPr b="1" lang="en-US" sz="2000">
                <a:latin typeface="Gisha"/>
                <a:ea typeface="Gisha"/>
                <a:cs typeface="Gisha"/>
                <a:sym typeface="Gisha"/>
              </a:rPr>
              <a:t>TOMÁS</a:t>
            </a:r>
            <a:r>
              <a:rPr b="1" i="0" lang="en-US" sz="2000" u="none" cap="none" strike="noStrike">
                <a:solidFill>
                  <a:srgbClr val="000000"/>
                </a:solidFill>
                <a:latin typeface="Gisha"/>
                <a:ea typeface="Gisha"/>
                <a:cs typeface="Gisha"/>
                <a:sym typeface="Gisha"/>
              </a:rPr>
              <a:t> DE CASTILLA/ PUERTO BARRIOS  GTZST 2025 (REGIONAL) - TEUS</a:t>
            </a:r>
            <a:endParaRPr b="0" i="0" sz="1400" u="none" cap="none" strike="noStrike">
              <a:solidFill>
                <a:srgbClr val="000000"/>
              </a:solidFill>
              <a:latin typeface="Arial"/>
              <a:ea typeface="Arial"/>
              <a:cs typeface="Arial"/>
              <a:sym typeface="Arial"/>
            </a:endParaRPr>
          </a:p>
        </p:txBody>
      </p:sp>
      <p:pic>
        <p:nvPicPr>
          <p:cNvPr id="243" name="Google Shape;243;p6"/>
          <p:cNvPicPr preferRelativeResize="0"/>
          <p:nvPr/>
        </p:nvPicPr>
        <p:blipFill rotWithShape="1">
          <a:blip r:embed="rId4">
            <a:alphaModFix/>
          </a:blip>
          <a:srcRect b="0" l="0" r="0" t="0"/>
          <a:stretch/>
        </p:blipFill>
        <p:spPr>
          <a:xfrm>
            <a:off x="1474543" y="1600621"/>
            <a:ext cx="8551474" cy="4769091"/>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7" name="Shape 247"/>
        <p:cNvGrpSpPr/>
        <p:nvPr/>
      </p:nvGrpSpPr>
      <p:grpSpPr>
        <a:xfrm>
          <a:off x="0" y="0"/>
          <a:ext cx="0" cy="0"/>
          <a:chOff x="0" y="0"/>
          <a:chExt cx="0" cy="0"/>
        </a:xfrm>
      </p:grpSpPr>
      <p:pic>
        <p:nvPicPr>
          <p:cNvPr descr="image.png" id="248" name="Google Shape;248;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9" name="Google Shape;249;p7"/>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a:t>
            </a:r>
            <a:endParaRPr b="1" i="0" sz="3150" u="none" cap="none" strike="noStrike">
              <a:solidFill>
                <a:srgbClr val="004B24"/>
              </a:solidFill>
              <a:latin typeface="Montserrat"/>
              <a:ea typeface="Montserrat"/>
              <a:cs typeface="Montserrat"/>
              <a:sym typeface="Montserrat"/>
            </a:endParaRPr>
          </a:p>
        </p:txBody>
      </p:sp>
      <p:sp>
        <p:nvSpPr>
          <p:cNvPr id="250" name="Google Shape;250;p7"/>
          <p:cNvSpPr/>
          <p:nvPr/>
        </p:nvSpPr>
        <p:spPr>
          <a:xfrm>
            <a:off x="571500" y="1114425"/>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 name="Google Shape;251;p7"/>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 name="Google Shape;252;p7"/>
          <p:cNvPicPr preferRelativeResize="0"/>
          <p:nvPr/>
        </p:nvPicPr>
        <p:blipFill rotWithShape="1">
          <a:blip r:embed="rId4">
            <a:alphaModFix/>
          </a:blip>
          <a:srcRect b="0" l="0" r="0" t="0"/>
          <a:stretch/>
        </p:blipFill>
        <p:spPr>
          <a:xfrm>
            <a:off x="533701" y="1240877"/>
            <a:ext cx="1505730" cy="1505730"/>
          </a:xfrm>
          <a:prstGeom prst="rect">
            <a:avLst/>
          </a:prstGeom>
          <a:noFill/>
          <a:ln>
            <a:noFill/>
          </a:ln>
        </p:spPr>
      </p:pic>
      <p:pic>
        <p:nvPicPr>
          <p:cNvPr id="253" name="Google Shape;253;p7"/>
          <p:cNvPicPr preferRelativeResize="0"/>
          <p:nvPr/>
        </p:nvPicPr>
        <p:blipFill rotWithShape="1">
          <a:blip r:embed="rId5">
            <a:alphaModFix/>
          </a:blip>
          <a:srcRect b="0" l="0" r="0" t="0"/>
          <a:stretch/>
        </p:blipFill>
        <p:spPr>
          <a:xfrm>
            <a:off x="387687" y="3026434"/>
            <a:ext cx="1624779" cy="1627322"/>
          </a:xfrm>
          <a:prstGeom prst="rect">
            <a:avLst/>
          </a:prstGeom>
          <a:noFill/>
          <a:ln>
            <a:noFill/>
          </a:ln>
        </p:spPr>
      </p:pic>
      <p:pic>
        <p:nvPicPr>
          <p:cNvPr id="254" name="Google Shape;254;p7"/>
          <p:cNvPicPr preferRelativeResize="0"/>
          <p:nvPr/>
        </p:nvPicPr>
        <p:blipFill rotWithShape="1">
          <a:blip r:embed="rId6">
            <a:alphaModFix/>
          </a:blip>
          <a:srcRect b="0" l="0" r="0" t="0"/>
          <a:stretch/>
        </p:blipFill>
        <p:spPr>
          <a:xfrm>
            <a:off x="9557114" y="1348918"/>
            <a:ext cx="1707071" cy="1707071"/>
          </a:xfrm>
          <a:prstGeom prst="rect">
            <a:avLst/>
          </a:prstGeom>
          <a:noFill/>
          <a:ln>
            <a:noFill/>
          </a:ln>
        </p:spPr>
      </p:pic>
      <p:pic>
        <p:nvPicPr>
          <p:cNvPr id="255" name="Google Shape;255;p7"/>
          <p:cNvPicPr preferRelativeResize="0"/>
          <p:nvPr/>
        </p:nvPicPr>
        <p:blipFill rotWithShape="1">
          <a:blip r:embed="rId7">
            <a:alphaModFix/>
          </a:blip>
          <a:srcRect b="0" l="0" r="0" t="0"/>
          <a:stretch/>
        </p:blipFill>
        <p:spPr>
          <a:xfrm>
            <a:off x="9557114" y="3429000"/>
            <a:ext cx="1820985" cy="1820985"/>
          </a:xfrm>
          <a:prstGeom prst="rect">
            <a:avLst/>
          </a:prstGeom>
          <a:noFill/>
          <a:ln>
            <a:noFill/>
          </a:ln>
        </p:spPr>
      </p:pic>
      <p:pic>
        <p:nvPicPr>
          <p:cNvPr id="256" name="Google Shape;256;p7"/>
          <p:cNvPicPr preferRelativeResize="0"/>
          <p:nvPr/>
        </p:nvPicPr>
        <p:blipFill rotWithShape="1">
          <a:blip r:embed="rId8">
            <a:alphaModFix/>
          </a:blip>
          <a:srcRect b="0" l="0" r="0" t="0"/>
          <a:stretch/>
        </p:blipFill>
        <p:spPr>
          <a:xfrm>
            <a:off x="1227041" y="5041270"/>
            <a:ext cx="1624779" cy="1624779"/>
          </a:xfrm>
          <a:prstGeom prst="rect">
            <a:avLst/>
          </a:prstGeom>
          <a:noFill/>
          <a:ln>
            <a:noFill/>
          </a:ln>
        </p:spPr>
      </p:pic>
      <p:pic>
        <p:nvPicPr>
          <p:cNvPr id="257" name="Google Shape;257;p7"/>
          <p:cNvPicPr preferRelativeResize="0"/>
          <p:nvPr/>
        </p:nvPicPr>
        <p:blipFill rotWithShape="1">
          <a:blip r:embed="rId9">
            <a:alphaModFix/>
          </a:blip>
          <a:srcRect b="0" l="0" r="0" t="0"/>
          <a:stretch/>
        </p:blipFill>
        <p:spPr>
          <a:xfrm>
            <a:off x="3534471" y="5041270"/>
            <a:ext cx="1624779" cy="1641908"/>
          </a:xfrm>
          <a:prstGeom prst="rect">
            <a:avLst/>
          </a:prstGeom>
          <a:noFill/>
          <a:ln>
            <a:noFill/>
          </a:ln>
        </p:spPr>
      </p:pic>
      <p:pic>
        <p:nvPicPr>
          <p:cNvPr id="258" name="Google Shape;258;p7"/>
          <p:cNvPicPr preferRelativeResize="0"/>
          <p:nvPr/>
        </p:nvPicPr>
        <p:blipFill rotWithShape="1">
          <a:blip r:embed="rId10">
            <a:alphaModFix/>
          </a:blip>
          <a:srcRect b="0" l="0" r="0" t="0"/>
          <a:stretch/>
        </p:blipFill>
        <p:spPr>
          <a:xfrm>
            <a:off x="5782377" y="5025826"/>
            <a:ext cx="1625682" cy="1642820"/>
          </a:xfrm>
          <a:prstGeom prst="rect">
            <a:avLst/>
          </a:prstGeom>
          <a:noFill/>
          <a:ln>
            <a:noFill/>
          </a:ln>
        </p:spPr>
      </p:pic>
      <p:pic>
        <p:nvPicPr>
          <p:cNvPr id="259" name="Google Shape;259;p7"/>
          <p:cNvPicPr preferRelativeResize="0"/>
          <p:nvPr/>
        </p:nvPicPr>
        <p:blipFill rotWithShape="1">
          <a:blip r:embed="rId11">
            <a:alphaModFix/>
          </a:blip>
          <a:srcRect b="0" l="0" r="0" t="0"/>
          <a:stretch/>
        </p:blipFill>
        <p:spPr>
          <a:xfrm>
            <a:off x="7972196" y="5025826"/>
            <a:ext cx="1584918" cy="1582495"/>
          </a:xfrm>
          <a:prstGeom prst="rect">
            <a:avLst/>
          </a:prstGeom>
          <a:noFill/>
          <a:ln>
            <a:noFill/>
          </a:ln>
        </p:spPr>
      </p:pic>
      <p:pic>
        <p:nvPicPr>
          <p:cNvPr id="260" name="Google Shape;260;p7"/>
          <p:cNvPicPr preferRelativeResize="0"/>
          <p:nvPr/>
        </p:nvPicPr>
        <p:blipFill rotWithShape="1">
          <a:blip r:embed="rId12">
            <a:alphaModFix/>
          </a:blip>
          <a:srcRect b="0" l="0" r="0" t="0"/>
          <a:stretch/>
        </p:blipFill>
        <p:spPr>
          <a:xfrm>
            <a:off x="2481450" y="1187300"/>
            <a:ext cx="6777225" cy="380015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2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2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2000"/>
                                        <p:tgtEl>
                                          <p:spTgt spid="256"/>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20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2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2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20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2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4" name="Shape 264"/>
        <p:cNvGrpSpPr/>
        <p:nvPr/>
      </p:nvGrpSpPr>
      <p:grpSpPr>
        <a:xfrm>
          <a:off x="0" y="0"/>
          <a:ext cx="0" cy="0"/>
          <a:chOff x="0" y="0"/>
          <a:chExt cx="0" cy="0"/>
        </a:xfrm>
      </p:grpSpPr>
      <p:pic>
        <p:nvPicPr>
          <p:cNvPr descr="image.png" id="265" name="Google Shape;265;p8"/>
          <p:cNvPicPr preferRelativeResize="0"/>
          <p:nvPr/>
        </p:nvPicPr>
        <p:blipFill rotWithShape="1">
          <a:blip r:embed="rId3">
            <a:alphaModFix/>
          </a:blip>
          <a:srcRect b="0" l="0" r="0" t="0"/>
          <a:stretch/>
        </p:blipFill>
        <p:spPr>
          <a:xfrm>
            <a:off x="70079" y="0"/>
            <a:ext cx="12192000" cy="6858000"/>
          </a:xfrm>
          <a:prstGeom prst="rect">
            <a:avLst/>
          </a:prstGeom>
          <a:noFill/>
          <a:ln>
            <a:noFill/>
          </a:ln>
        </p:spPr>
      </p:pic>
      <p:sp>
        <p:nvSpPr>
          <p:cNvPr id="266" name="Google Shape;266;p8"/>
          <p:cNvSpPr txBox="1"/>
          <p:nvPr/>
        </p:nvSpPr>
        <p:spPr>
          <a:xfrm>
            <a:off x="660479" y="45720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a:t>
            </a:r>
            <a:endParaRPr b="1" i="0" sz="3150" u="none" cap="none" strike="noStrike">
              <a:solidFill>
                <a:srgbClr val="004B24"/>
              </a:solidFill>
              <a:latin typeface="Montserrat"/>
              <a:ea typeface="Montserrat"/>
              <a:cs typeface="Montserrat"/>
              <a:sym typeface="Montserrat"/>
            </a:endParaRPr>
          </a:p>
        </p:txBody>
      </p:sp>
      <p:sp>
        <p:nvSpPr>
          <p:cNvPr id="267" name="Google Shape;267;p8"/>
          <p:cNvSpPr/>
          <p:nvPr/>
        </p:nvSpPr>
        <p:spPr>
          <a:xfrm>
            <a:off x="571500" y="1114425"/>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68" name="Google Shape;268;p8"/>
          <p:cNvPicPr preferRelativeResize="0"/>
          <p:nvPr/>
        </p:nvPicPr>
        <p:blipFill rotWithShape="1">
          <a:blip r:embed="rId4">
            <a:alphaModFix/>
          </a:blip>
          <a:srcRect b="0" l="0" r="0" t="0"/>
          <a:stretch/>
        </p:blipFill>
        <p:spPr>
          <a:xfrm>
            <a:off x="327254" y="1285665"/>
            <a:ext cx="1576137" cy="1576137"/>
          </a:xfrm>
          <a:prstGeom prst="rect">
            <a:avLst/>
          </a:prstGeom>
          <a:noFill/>
          <a:ln>
            <a:noFill/>
          </a:ln>
        </p:spPr>
      </p:pic>
      <p:pic>
        <p:nvPicPr>
          <p:cNvPr id="269" name="Google Shape;269;p8"/>
          <p:cNvPicPr preferRelativeResize="0"/>
          <p:nvPr/>
        </p:nvPicPr>
        <p:blipFill rotWithShape="1">
          <a:blip r:embed="rId5">
            <a:alphaModFix/>
          </a:blip>
          <a:srcRect b="0" l="0" r="0" t="0"/>
          <a:stretch/>
        </p:blipFill>
        <p:spPr>
          <a:xfrm>
            <a:off x="356726" y="3092598"/>
            <a:ext cx="1576137" cy="1578603"/>
          </a:xfrm>
          <a:prstGeom prst="rect">
            <a:avLst/>
          </a:prstGeom>
          <a:noFill/>
          <a:ln>
            <a:noFill/>
          </a:ln>
        </p:spPr>
      </p:pic>
      <p:pic>
        <p:nvPicPr>
          <p:cNvPr id="270" name="Google Shape;270;p8"/>
          <p:cNvPicPr preferRelativeResize="0"/>
          <p:nvPr/>
        </p:nvPicPr>
        <p:blipFill rotWithShape="1">
          <a:blip r:embed="rId6">
            <a:alphaModFix/>
          </a:blip>
          <a:srcRect b="0" l="0" r="0" t="0"/>
          <a:stretch/>
        </p:blipFill>
        <p:spPr>
          <a:xfrm>
            <a:off x="621003" y="4917214"/>
            <a:ext cx="1729340" cy="1729340"/>
          </a:xfrm>
          <a:prstGeom prst="rect">
            <a:avLst/>
          </a:prstGeom>
          <a:noFill/>
          <a:ln>
            <a:noFill/>
          </a:ln>
        </p:spPr>
      </p:pic>
      <p:pic>
        <p:nvPicPr>
          <p:cNvPr id="271" name="Google Shape;271;p8"/>
          <p:cNvPicPr preferRelativeResize="0"/>
          <p:nvPr/>
        </p:nvPicPr>
        <p:blipFill rotWithShape="1">
          <a:blip r:embed="rId7">
            <a:alphaModFix/>
          </a:blip>
          <a:srcRect b="0" l="0" r="0" t="0"/>
          <a:stretch/>
        </p:blipFill>
        <p:spPr>
          <a:xfrm>
            <a:off x="9927616" y="1240523"/>
            <a:ext cx="1623800" cy="1621279"/>
          </a:xfrm>
          <a:prstGeom prst="rect">
            <a:avLst/>
          </a:prstGeom>
          <a:noFill/>
          <a:ln>
            <a:noFill/>
          </a:ln>
        </p:spPr>
      </p:pic>
      <p:pic>
        <p:nvPicPr>
          <p:cNvPr id="272" name="Google Shape;272;p8"/>
          <p:cNvPicPr preferRelativeResize="0"/>
          <p:nvPr/>
        </p:nvPicPr>
        <p:blipFill rotWithShape="1">
          <a:blip r:embed="rId8">
            <a:alphaModFix/>
          </a:blip>
          <a:srcRect b="0" l="0" r="0" t="0"/>
          <a:stretch/>
        </p:blipFill>
        <p:spPr>
          <a:xfrm>
            <a:off x="9890907" y="3079835"/>
            <a:ext cx="1640329" cy="1640329"/>
          </a:xfrm>
          <a:prstGeom prst="rect">
            <a:avLst/>
          </a:prstGeom>
          <a:noFill/>
          <a:ln>
            <a:noFill/>
          </a:ln>
        </p:spPr>
      </p:pic>
      <p:pic>
        <p:nvPicPr>
          <p:cNvPr id="273" name="Google Shape;273;p8"/>
          <p:cNvPicPr preferRelativeResize="0"/>
          <p:nvPr/>
        </p:nvPicPr>
        <p:blipFill rotWithShape="1">
          <a:blip r:embed="rId9">
            <a:alphaModFix/>
          </a:blip>
          <a:srcRect b="0" l="0" r="0" t="0"/>
          <a:stretch/>
        </p:blipFill>
        <p:spPr>
          <a:xfrm>
            <a:off x="9116299" y="5102395"/>
            <a:ext cx="1623217" cy="1640329"/>
          </a:xfrm>
          <a:prstGeom prst="rect">
            <a:avLst/>
          </a:prstGeom>
          <a:noFill/>
          <a:ln>
            <a:noFill/>
          </a:ln>
        </p:spPr>
      </p:pic>
      <p:pic>
        <p:nvPicPr>
          <p:cNvPr id="274" name="Google Shape;274;p8"/>
          <p:cNvPicPr preferRelativeResize="0"/>
          <p:nvPr/>
        </p:nvPicPr>
        <p:blipFill rotWithShape="1">
          <a:blip r:embed="rId10">
            <a:alphaModFix/>
          </a:blip>
          <a:srcRect b="0" l="0" r="0" t="0"/>
          <a:stretch/>
        </p:blipFill>
        <p:spPr>
          <a:xfrm>
            <a:off x="3440583" y="5069328"/>
            <a:ext cx="1642840" cy="1660159"/>
          </a:xfrm>
          <a:prstGeom prst="rect">
            <a:avLst/>
          </a:prstGeom>
          <a:noFill/>
          <a:ln>
            <a:noFill/>
          </a:ln>
        </p:spPr>
      </p:pic>
      <p:pic>
        <p:nvPicPr>
          <p:cNvPr id="275" name="Google Shape;275;p8"/>
          <p:cNvPicPr preferRelativeResize="0"/>
          <p:nvPr/>
        </p:nvPicPr>
        <p:blipFill rotWithShape="1">
          <a:blip r:embed="rId11">
            <a:alphaModFix/>
          </a:blip>
          <a:srcRect b="0" l="0" r="0" t="0"/>
          <a:stretch/>
        </p:blipFill>
        <p:spPr>
          <a:xfrm>
            <a:off x="6027891" y="5102395"/>
            <a:ext cx="1642841" cy="1640329"/>
          </a:xfrm>
          <a:prstGeom prst="rect">
            <a:avLst/>
          </a:prstGeom>
          <a:noFill/>
          <a:ln>
            <a:noFill/>
          </a:ln>
        </p:spPr>
      </p:pic>
      <p:pic>
        <p:nvPicPr>
          <p:cNvPr id="276" name="Google Shape;276;p8"/>
          <p:cNvPicPr preferRelativeResize="0"/>
          <p:nvPr/>
        </p:nvPicPr>
        <p:blipFill rotWithShape="1">
          <a:blip r:embed="rId12">
            <a:alphaModFix/>
          </a:blip>
          <a:srcRect b="0" l="0" r="0" t="0"/>
          <a:stretch/>
        </p:blipFill>
        <p:spPr>
          <a:xfrm>
            <a:off x="2929475" y="1133475"/>
            <a:ext cx="6922774" cy="3881775"/>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2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2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2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2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2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2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2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image.png" id="281" name="Google Shape;281;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82" name="Google Shape;282;p9"/>
          <p:cNvSpPr txBox="1"/>
          <p:nvPr/>
        </p:nvSpPr>
        <p:spPr>
          <a:xfrm>
            <a:off x="590400" y="457200"/>
            <a:ext cx="11601600" cy="4308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2800" u="none" cap="none" strike="noStrike">
                <a:solidFill>
                  <a:srgbClr val="004B24"/>
                </a:solidFill>
                <a:latin typeface="Montserrat"/>
                <a:ea typeface="Montserrat"/>
                <a:cs typeface="Montserrat"/>
                <a:sym typeface="Montserrat"/>
              </a:rPr>
              <a:t>2025 EMC CARGO STATUS </a:t>
            </a:r>
            <a:endParaRPr b="1" i="0" sz="2800" u="none" cap="none" strike="noStrike">
              <a:solidFill>
                <a:srgbClr val="004B24"/>
              </a:solidFill>
              <a:latin typeface="Montserrat"/>
              <a:ea typeface="Montserrat"/>
              <a:cs typeface="Montserrat"/>
              <a:sym typeface="Montserrat"/>
            </a:endParaRPr>
          </a:p>
        </p:txBody>
      </p:sp>
      <p:sp>
        <p:nvSpPr>
          <p:cNvPr id="283" name="Google Shape;283;p9"/>
          <p:cNvSpPr/>
          <p:nvPr/>
        </p:nvSpPr>
        <p:spPr>
          <a:xfrm>
            <a:off x="571500" y="1114425"/>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4" name="Google Shape;284;p9"/>
          <p:cNvSpPr txBox="1"/>
          <p:nvPr/>
        </p:nvSpPr>
        <p:spPr>
          <a:xfrm>
            <a:off x="5661759" y="5201575"/>
            <a:ext cx="4525800" cy="14778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Inter"/>
                <a:ea typeface="Inter"/>
                <a:cs typeface="Inter"/>
                <a:sym typeface="Inter"/>
              </a:rPr>
              <a:t>EMC´s main market share is Asia/GT, but still room to increase participation across all trades.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pic>
        <p:nvPicPr>
          <p:cNvPr id="285" name="Google Shape;285;p9"/>
          <p:cNvPicPr preferRelativeResize="0"/>
          <p:nvPr/>
        </p:nvPicPr>
        <p:blipFill rotWithShape="1">
          <a:blip r:embed="rId4">
            <a:alphaModFix/>
          </a:blip>
          <a:srcRect b="0" l="0" r="0" t="0"/>
          <a:stretch/>
        </p:blipFill>
        <p:spPr>
          <a:xfrm>
            <a:off x="923459" y="1436013"/>
            <a:ext cx="3298366" cy="4729856"/>
          </a:xfrm>
          <a:prstGeom prst="rect">
            <a:avLst/>
          </a:prstGeom>
          <a:noFill/>
          <a:ln>
            <a:noFill/>
          </a:ln>
        </p:spPr>
      </p:pic>
      <p:pic>
        <p:nvPicPr>
          <p:cNvPr id="286" name="Google Shape;286;p9"/>
          <p:cNvPicPr preferRelativeResize="0"/>
          <p:nvPr/>
        </p:nvPicPr>
        <p:blipFill rotWithShape="1">
          <a:blip r:embed="rId5">
            <a:alphaModFix/>
          </a:blip>
          <a:srcRect b="0" l="0" r="0" t="0"/>
          <a:stretch/>
        </p:blipFill>
        <p:spPr>
          <a:xfrm>
            <a:off x="4625876" y="1345287"/>
            <a:ext cx="6233756" cy="3451684"/>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Joanna.Mendez</dc:creator>
</cp:coreProperties>
</file>