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6858000" cx="12192000"/>
  <p:notesSz cx="6858000" cy="9144000"/>
  <p:embeddedFontLst>
    <p:embeddedFont>
      <p:font typeface="Roboto"/>
      <p:regular r:id="rId28"/>
      <p:bold r:id="rId29"/>
      <p:italic r:id="rId30"/>
      <p:boldItalic r:id="rId31"/>
    </p:embeddedFont>
    <p:embeddedFont>
      <p:font typeface="Barlow Condensed SemiBold"/>
      <p:regular r:id="rId32"/>
      <p:bold r:id="rId33"/>
      <p:italic r:id="rId34"/>
      <p:boldItalic r:id="rId35"/>
    </p:embeddedFont>
    <p:embeddedFont>
      <p:font typeface="Barlow Condensed"/>
      <p:regular r:id="rId36"/>
      <p:bold r:id="rId37"/>
      <p:italic r:id="rId38"/>
      <p:boldItalic r:id="rId39"/>
    </p:embeddedFont>
    <p:embeddedFont>
      <p:font typeface="Oswald SemiBold"/>
      <p:regular r:id="rId40"/>
      <p:bold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42" roundtripDataSignature="AMtx7mgu0kSpaj0DxJ5B6WAzoxbP7FJh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ECF0AE1-BA65-482A-AAC0-E1BAD3984776}">
  <a:tblStyle styleId="{5ECF0AE1-BA65-482A-AAC0-E1BAD398477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swaldSemiBold-regular.fntdata"/><Relationship Id="rId20" Type="http://schemas.openxmlformats.org/officeDocument/2006/relationships/slide" Target="slides/slide14.xml"/><Relationship Id="rId42" Type="http://customschemas.google.com/relationships/presentationmetadata" Target="metadata"/><Relationship Id="rId41" Type="http://schemas.openxmlformats.org/officeDocument/2006/relationships/font" Target="fonts/OswaldSemiBold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Roboto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5.xml"/><Relationship Id="rId33" Type="http://schemas.openxmlformats.org/officeDocument/2006/relationships/font" Target="fonts/BarlowCondensedSemiBold-bold.fntdata"/><Relationship Id="rId10" Type="http://schemas.openxmlformats.org/officeDocument/2006/relationships/slide" Target="slides/slide4.xml"/><Relationship Id="rId32" Type="http://schemas.openxmlformats.org/officeDocument/2006/relationships/font" Target="fonts/BarlowCondensedSemiBold-regular.fntdata"/><Relationship Id="rId13" Type="http://schemas.openxmlformats.org/officeDocument/2006/relationships/slide" Target="slides/slide7.xml"/><Relationship Id="rId35" Type="http://schemas.openxmlformats.org/officeDocument/2006/relationships/font" Target="fonts/BarlowCondensedSemiBold-boldItalic.fntdata"/><Relationship Id="rId12" Type="http://schemas.openxmlformats.org/officeDocument/2006/relationships/slide" Target="slides/slide6.xml"/><Relationship Id="rId34" Type="http://schemas.openxmlformats.org/officeDocument/2006/relationships/font" Target="fonts/BarlowCondensedSemiBold-italic.fntdata"/><Relationship Id="rId15" Type="http://schemas.openxmlformats.org/officeDocument/2006/relationships/slide" Target="slides/slide9.xml"/><Relationship Id="rId37" Type="http://schemas.openxmlformats.org/officeDocument/2006/relationships/font" Target="fonts/BarlowCondensed-bold.fntdata"/><Relationship Id="rId14" Type="http://schemas.openxmlformats.org/officeDocument/2006/relationships/slide" Target="slides/slide8.xml"/><Relationship Id="rId36" Type="http://schemas.openxmlformats.org/officeDocument/2006/relationships/font" Target="fonts/BarlowCondensed-regular.fntdata"/><Relationship Id="rId17" Type="http://schemas.openxmlformats.org/officeDocument/2006/relationships/slide" Target="slides/slide11.xml"/><Relationship Id="rId39" Type="http://schemas.openxmlformats.org/officeDocument/2006/relationships/font" Target="fonts/BarlowCondensed-boldItalic.fntdata"/><Relationship Id="rId16" Type="http://schemas.openxmlformats.org/officeDocument/2006/relationships/slide" Target="slides/slide10.xml"/><Relationship Id="rId38" Type="http://schemas.openxmlformats.org/officeDocument/2006/relationships/font" Target="fonts/BarlowCondensed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959e7fe690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959e7fe69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4" name="Google Shape;14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3" name="Google Shape;153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8" name="Google Shape;168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1" name="Google Shape;18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8" name="Google Shape;188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8" name="Google Shape;198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3" name="Google Shape;213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1" name="Google Shape;231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3" name="Google Shape;243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7" name="Google Shape;257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9" name="Google Shape;269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c8973f2de5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c8973f2de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3cccf7ff5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3cccf7ff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93cc799a3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93cc799a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cbe5d1b73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cbe5d1b73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93cc799a33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93cc799a3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93cc799a33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93cc799a3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Relationship Id="rId4" Type="http://schemas.openxmlformats.org/officeDocument/2006/relationships/image" Target="../media/image15.png"/><Relationship Id="rId5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pn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6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Relationship Id="rId5" Type="http://schemas.openxmlformats.org/officeDocument/2006/relationships/image" Target="../media/image28.png"/><Relationship Id="rId6" Type="http://schemas.openxmlformats.org/officeDocument/2006/relationships/image" Target="../media/image16.png"/><Relationship Id="rId7" Type="http://schemas.openxmlformats.org/officeDocument/2006/relationships/image" Target="../media/image18.png"/><Relationship Id="rId8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8.png"/><Relationship Id="rId4" Type="http://schemas.openxmlformats.org/officeDocument/2006/relationships/image" Target="../media/image24.png"/><Relationship Id="rId11" Type="http://schemas.openxmlformats.org/officeDocument/2006/relationships/image" Target="../media/image26.png"/><Relationship Id="rId10" Type="http://schemas.openxmlformats.org/officeDocument/2006/relationships/image" Target="../media/image32.png"/><Relationship Id="rId9" Type="http://schemas.openxmlformats.org/officeDocument/2006/relationships/image" Target="../media/image27.png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7" Type="http://schemas.openxmlformats.org/officeDocument/2006/relationships/image" Target="../media/image29.png"/><Relationship Id="rId8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png"/><Relationship Id="rId4" Type="http://schemas.openxmlformats.org/officeDocument/2006/relationships/image" Target="../media/image34.png"/><Relationship Id="rId5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10" Type="http://schemas.openxmlformats.org/officeDocument/2006/relationships/image" Target="../media/image49.png"/><Relationship Id="rId9" Type="http://schemas.openxmlformats.org/officeDocument/2006/relationships/image" Target="../media/image40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52.png"/><Relationship Id="rId8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Relationship Id="rId4" Type="http://schemas.openxmlformats.org/officeDocument/2006/relationships/image" Target="../media/image41.png"/><Relationship Id="rId5" Type="http://schemas.openxmlformats.org/officeDocument/2006/relationships/image" Target="../media/image53.png"/><Relationship Id="rId6" Type="http://schemas.openxmlformats.org/officeDocument/2006/relationships/image" Target="../media/image4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50.png"/><Relationship Id="rId5" Type="http://schemas.openxmlformats.org/officeDocument/2006/relationships/image" Target="../media/image42.png"/><Relationship Id="rId6" Type="http://schemas.openxmlformats.org/officeDocument/2006/relationships/image" Target="../media/image47.png"/><Relationship Id="rId7" Type="http://schemas.openxmlformats.org/officeDocument/2006/relationships/image" Target="../media/image51.png"/><Relationship Id="rId8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428"/>
            <a:ext cx="1209283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3394350" y="3765400"/>
            <a:ext cx="5403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i="0" lang="pt-BR" sz="4800" u="none" cap="none" strike="noStrike">
                <a:solidFill>
                  <a:srgbClr val="009B4D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Business Report</a:t>
            </a:r>
            <a:endParaRPr i="0" sz="1400" u="none" cap="none" strike="noStrike">
              <a:solidFill>
                <a:srgbClr val="009B4D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3394350" y="3500583"/>
            <a:ext cx="6063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99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i="0" lang="pt-BR" sz="2100" u="none" cap="none" strike="noStrike">
                <a:solidFill>
                  <a:srgbClr val="1155CC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2026 LATIN AMERICA AGENCY MEETING</a:t>
            </a:r>
            <a:endParaRPr i="0" sz="1400" u="none" cap="none" strike="noStrike">
              <a:solidFill>
                <a:srgbClr val="1155CC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pic>
        <p:nvPicPr>
          <p:cNvPr id="87" name="Google Shape;87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3263" y="2518362"/>
            <a:ext cx="1228725" cy="92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3959e7fe690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4994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46" name="Google Shape;14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7" name="Google Shape;147;p7"/>
          <p:cNvGraphicFramePr/>
          <p:nvPr/>
        </p:nvGraphicFramePr>
        <p:xfrm>
          <a:off x="614350" y="8191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{5ECF0AE1-BA65-482A-AAC0-E1BAD3984776}</a:tableStyleId>
              </a:tblPr>
              <a:tblGrid>
                <a:gridCol w="3311725"/>
                <a:gridCol w="2207875"/>
                <a:gridCol w="2759875"/>
                <a:gridCol w="2760025"/>
              </a:tblGrid>
              <a:tr h="525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0" lang="pt-BR" sz="2300" u="none" cap="none" strike="noStrike">
                          <a:solidFill>
                            <a:srgbClr val="FFFFFF"/>
                          </a:solidFill>
                          <a:latin typeface="Barlow Condensed SemiBold"/>
                          <a:ea typeface="Barlow Condensed SemiBold"/>
                          <a:cs typeface="Barlow Condensed SemiBold"/>
                          <a:sym typeface="Barlow Condensed SemiBold"/>
                        </a:rPr>
                        <a:t>Trade</a:t>
                      </a:r>
                      <a:endParaRPr sz="2300" u="none" cap="none" strike="noStrike">
                        <a:latin typeface="Barlow Condensed SemiBold"/>
                        <a:ea typeface="Barlow Condensed SemiBold"/>
                        <a:cs typeface="Barlow Condensed SemiBold"/>
                        <a:sym typeface="Barlow Condensed SemiBol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0" lang="pt-BR" sz="2300" u="none" cap="none" strike="noStrike">
                          <a:solidFill>
                            <a:srgbClr val="FFFFFF"/>
                          </a:solidFill>
                          <a:latin typeface="Barlow Condensed SemiBold"/>
                          <a:ea typeface="Barlow Condensed SemiBold"/>
                          <a:cs typeface="Barlow Condensed SemiBold"/>
                          <a:sym typeface="Barlow Condensed SemiBold"/>
                        </a:rPr>
                        <a:t>OWN SQ KPI (Year)</a:t>
                      </a:r>
                      <a:endParaRPr sz="2300" u="none" cap="none" strike="noStrike">
                        <a:latin typeface="Barlow Condensed SemiBold"/>
                        <a:ea typeface="Barlow Condensed SemiBold"/>
                        <a:cs typeface="Barlow Condensed SemiBold"/>
                        <a:sym typeface="Barlow Condensed SemiBol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0" lang="pt-BR" sz="2300" u="none" cap="none" strike="noStrike">
                          <a:solidFill>
                            <a:srgbClr val="FFFFFF"/>
                          </a:solidFill>
                          <a:latin typeface="Barlow Condensed SemiBold"/>
                          <a:ea typeface="Barlow Condensed SemiBold"/>
                          <a:cs typeface="Barlow Condensed SemiBold"/>
                          <a:sym typeface="Barlow Condensed SemiBold"/>
                        </a:rPr>
                        <a:t>ACTUAL</a:t>
                      </a:r>
                      <a:endParaRPr sz="2300" u="none" cap="none" strike="noStrike">
                        <a:latin typeface="Barlow Condensed SemiBold"/>
                        <a:ea typeface="Barlow Condensed SemiBold"/>
                        <a:cs typeface="Barlow Condensed SemiBold"/>
                        <a:sym typeface="Barlow Condensed SemiBol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0" lang="pt-BR" sz="2300" u="none" cap="none" strike="noStrike">
                          <a:solidFill>
                            <a:srgbClr val="FFFFFF"/>
                          </a:solidFill>
                          <a:latin typeface="Barlow Condensed SemiBold"/>
                          <a:ea typeface="Barlow Condensed SemiBold"/>
                          <a:cs typeface="Barlow Condensed SemiBold"/>
                          <a:sym typeface="Barlow Condensed SemiBold"/>
                        </a:rPr>
                        <a:t>%</a:t>
                      </a:r>
                      <a:endParaRPr sz="2300" u="none" cap="none" strike="noStrike">
                        <a:latin typeface="Barlow Condensed SemiBold"/>
                        <a:ea typeface="Barlow Condensed SemiBold"/>
                        <a:cs typeface="Barlow Condensed SemiBold"/>
                        <a:sym typeface="Barlow Condensed SemiBol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</a:tr>
              <a:tr h="525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b="1" i="0" lang="pt-BR" sz="2450" u="none" cap="none" strike="noStrike">
                          <a:solidFill>
                            <a:srgbClr val="333333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F.E. – BR (5)</a:t>
                      </a:r>
                      <a:endParaRPr b="1" sz="25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25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11,358</a:t>
                      </a:r>
                      <a:endParaRPr b="1" sz="25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25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11,559</a:t>
                      </a:r>
                      <a:endParaRPr b="1" sz="25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b="1" lang="pt-BR" sz="2450" u="none" cap="none" strike="noStrike">
                          <a:solidFill>
                            <a:srgbClr val="333333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102</a:t>
                      </a:r>
                      <a:r>
                        <a:rPr b="1" i="0" lang="pt-BR" sz="2450" u="none" cap="none" strike="noStrike">
                          <a:solidFill>
                            <a:srgbClr val="333333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%</a:t>
                      </a:r>
                      <a:endParaRPr b="1" i="0" sz="2450" u="none" cap="none" strike="noStrike">
                        <a:solidFill>
                          <a:srgbClr val="333333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5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b="1" i="0" lang="pt-BR" sz="2450" u="none" cap="none" strike="noStrike">
                          <a:solidFill>
                            <a:srgbClr val="333333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BR – F.E. (6)</a:t>
                      </a:r>
                      <a:endParaRPr b="1" sz="23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25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55,</a:t>
                      </a:r>
                      <a:r>
                        <a:rPr b="1" lang="pt-BR" sz="25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129</a:t>
                      </a:r>
                      <a:endParaRPr b="1" sz="25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25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55,809</a:t>
                      </a:r>
                      <a:endParaRPr b="1" sz="25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b="1" lang="pt-BR" sz="2450" u="none" cap="none" strike="noStrike">
                          <a:solidFill>
                            <a:srgbClr val="333333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101</a:t>
                      </a:r>
                      <a:r>
                        <a:rPr b="1" i="0" lang="pt-BR" sz="2450" u="none" cap="none" strike="noStrike">
                          <a:solidFill>
                            <a:srgbClr val="333333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%</a:t>
                      </a:r>
                      <a:endParaRPr b="1" i="0" sz="2450" u="none" cap="none" strike="noStrike">
                        <a:solidFill>
                          <a:srgbClr val="333333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</a:tbl>
          </a:graphicData>
        </a:graphic>
      </p:graphicFrame>
      <p:sp>
        <p:nvSpPr>
          <p:cNvPr id="148" name="Google Shape;148;p7"/>
          <p:cNvSpPr txBox="1"/>
          <p:nvPr/>
        </p:nvSpPr>
        <p:spPr>
          <a:xfrm>
            <a:off x="609600" y="227925"/>
            <a:ext cx="1160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pt-BR" sz="3500" u="none" cap="none" strike="noStrike">
                <a:solidFill>
                  <a:srgbClr val="004B2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2025 KPI PERFORMANCE (LAD)</a:t>
            </a:r>
            <a:endParaRPr b="1" i="0" sz="3500" u="none" cap="none" strike="noStrike">
              <a:solidFill>
                <a:srgbClr val="004B24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609600" y="712725"/>
            <a:ext cx="110490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700" y="2474266"/>
            <a:ext cx="10972803" cy="4245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55" name="Google Shape;15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6" name="Google Shape;156;p9"/>
          <p:cNvGraphicFramePr/>
          <p:nvPr/>
        </p:nvGraphicFramePr>
        <p:xfrm>
          <a:off x="571500" y="11373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{5ECF0AE1-BA65-482A-AAC0-E1BAD3984776}</a:tableStyleId>
              </a:tblPr>
              <a:tblGrid>
                <a:gridCol w="1841400"/>
                <a:gridCol w="1227550"/>
                <a:gridCol w="1227550"/>
                <a:gridCol w="6752500"/>
              </a:tblGrid>
              <a:tr h="65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pt-BR" sz="2000" u="none" cap="none" strike="noStrike">
                          <a:solidFill>
                            <a:srgbClr val="FFFFF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ITEM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pt-BR" sz="2000" u="none" cap="none" strike="noStrike">
                          <a:solidFill>
                            <a:srgbClr val="FFFFF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202</a:t>
                      </a:r>
                      <a:r>
                        <a:rPr b="1" lang="pt-BR" sz="2000">
                          <a:solidFill>
                            <a:srgbClr val="FFFFF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5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pt-BR" sz="2000" u="none" cap="none" strike="noStrike">
                          <a:solidFill>
                            <a:srgbClr val="FFFFF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202</a:t>
                      </a:r>
                      <a:r>
                        <a:rPr b="1" lang="pt-BR" sz="2000">
                          <a:solidFill>
                            <a:srgbClr val="FFFFF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6 KPI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pt-BR" sz="2000" u="none" cap="none" strike="noStrike">
                          <a:solidFill>
                            <a:srgbClr val="FFFFF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Action Plan in 2026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</a:tr>
              <a:tr h="1050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pt-BR" sz="2200" u="none" cap="none" strike="noStrike">
                          <a:solidFill>
                            <a:srgbClr val="333333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Storage</a:t>
                      </a:r>
                      <a:endParaRPr b="1" sz="22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2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62,604</a:t>
                      </a:r>
                      <a:endParaRPr b="1" sz="22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2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172,644</a:t>
                      </a:r>
                      <a:endParaRPr b="1" sz="22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15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1. </a:t>
                      </a:r>
                      <a:r>
                        <a:rPr b="1" lang="pt-BR" sz="15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Transfer  the empty containers close</a:t>
                      </a:r>
                      <a:r>
                        <a:rPr b="1" lang="pt-BR" sz="15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d</a:t>
                      </a:r>
                      <a:r>
                        <a:rPr b="1" lang="pt-BR" sz="15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 to the ship's arrival date</a:t>
                      </a:r>
                      <a:r>
                        <a:rPr b="1" lang="pt-BR" sz="15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.</a:t>
                      </a:r>
                      <a:endParaRPr b="1" sz="15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15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2. </a:t>
                      </a:r>
                      <a:r>
                        <a:rPr b="1" lang="pt-BR" sz="15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Avoid empty containers </a:t>
                      </a:r>
                      <a:r>
                        <a:rPr b="1" lang="pt-BR" sz="15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roll over.</a:t>
                      </a:r>
                      <a:endParaRPr b="1" sz="15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15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3. Request terminal to grant discount when exceeding the free day.</a:t>
                      </a:r>
                      <a:endParaRPr b="1" sz="15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pt-BR" sz="2200" u="none" cap="none" strike="noStrike">
                          <a:solidFill>
                            <a:srgbClr val="333333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Lift on/off</a:t>
                      </a:r>
                      <a:endParaRPr b="1" sz="22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2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423,142</a:t>
                      </a:r>
                      <a:endParaRPr b="1" sz="22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2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451,782</a:t>
                      </a:r>
                      <a:endParaRPr b="1" sz="22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15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1.  Promote</a:t>
                      </a:r>
                      <a:r>
                        <a:rPr b="1" lang="pt-BR" sz="17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 </a:t>
                      </a:r>
                      <a:r>
                        <a:rPr b="1" lang="pt-BR" sz="1700">
                          <a:solidFill>
                            <a:srgbClr val="FF0000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r</a:t>
                      </a:r>
                      <a:r>
                        <a:rPr b="1" lang="pt-BR" sz="1700">
                          <a:solidFill>
                            <a:srgbClr val="FF0000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e</a:t>
                      </a:r>
                      <a:r>
                        <a:rPr b="1" lang="pt-BR" sz="1700">
                          <a:solidFill>
                            <a:srgbClr val="FF0000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use</a:t>
                      </a:r>
                      <a:r>
                        <a:rPr b="1" lang="pt-BR" sz="15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 to save the LOLO cost.</a:t>
                      </a:r>
                      <a:endParaRPr b="1" sz="15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15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2. Adjust the </a:t>
                      </a:r>
                      <a:r>
                        <a:rPr b="1" lang="pt-BR" sz="1700">
                          <a:solidFill>
                            <a:srgbClr val="FF0000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LOLO charge (E24L) </a:t>
                      </a:r>
                      <a:r>
                        <a:rPr b="1" lang="pt-BR" sz="15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to reflect the cost increase.</a:t>
                      </a:r>
                      <a:endParaRPr b="1" sz="15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  <a:tr h="9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pt-BR" sz="2200" u="none" cap="none" strike="noStrike">
                          <a:solidFill>
                            <a:srgbClr val="333333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Reposition</a:t>
                      </a:r>
                      <a:endParaRPr b="1" sz="22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2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2,212,555</a:t>
                      </a:r>
                      <a:endParaRPr b="1" sz="22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2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2,</a:t>
                      </a:r>
                      <a:r>
                        <a:rPr b="1" lang="pt-BR" sz="22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390,168</a:t>
                      </a:r>
                      <a:endParaRPr b="1" sz="22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15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Negotiating with</a:t>
                      </a:r>
                      <a:r>
                        <a:rPr b="1" lang="pt-BR" sz="15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 terminals to receive the empty units during normal working hours, so that we don't pay shunting overtime to the truck companies.</a:t>
                      </a:r>
                      <a:endParaRPr b="1" sz="19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pt-BR" sz="2200" u="none" cap="none" strike="noStrike">
                          <a:solidFill>
                            <a:srgbClr val="333333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M &amp; R</a:t>
                      </a:r>
                      <a:endParaRPr b="1" sz="22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2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65,868</a:t>
                      </a:r>
                      <a:endParaRPr b="1" sz="23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2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7</a:t>
                      </a:r>
                      <a:r>
                        <a:rPr b="1" lang="pt-BR" sz="22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7,603</a:t>
                      </a:r>
                      <a:endParaRPr b="1" sz="23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1500">
                          <a:solidFill>
                            <a:schemeClr val="dk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1.  Checking carefully</a:t>
                      </a:r>
                      <a:r>
                        <a:rPr b="1" lang="pt-BR" sz="1500">
                          <a:solidFill>
                            <a:schemeClr val="dk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 each repair item. </a:t>
                      </a:r>
                      <a:endParaRPr b="1" sz="1500">
                        <a:solidFill>
                          <a:schemeClr val="dk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1500">
                          <a:solidFill>
                            <a:schemeClr val="dk1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2. Conducting regular spot checks the repair item.  </a:t>
                      </a:r>
                      <a:endParaRPr b="1" sz="1500">
                        <a:solidFill>
                          <a:schemeClr val="dk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  <a:tr h="65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2200" u="none" cap="none" strike="noStrike">
                        <a:solidFill>
                          <a:srgbClr val="333333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2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2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dk1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</a:tbl>
          </a:graphicData>
        </a:graphic>
      </p:graphicFrame>
      <p:sp>
        <p:nvSpPr>
          <p:cNvPr id="157" name="Google Shape;157;p9"/>
          <p:cNvSpPr txBox="1"/>
          <p:nvPr/>
        </p:nvSpPr>
        <p:spPr>
          <a:xfrm>
            <a:off x="571500" y="381000"/>
            <a:ext cx="1160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pt-BR" sz="3500" u="none" cap="none" strike="noStrike">
                <a:solidFill>
                  <a:srgbClr val="004B2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ECD </a:t>
            </a:r>
            <a:r>
              <a:rPr b="1" lang="pt-BR" sz="3500">
                <a:solidFill>
                  <a:srgbClr val="004B2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KPI</a:t>
            </a:r>
            <a:r>
              <a:rPr b="1" i="0" lang="pt-BR" sz="3150" u="none" cap="none" strike="noStrike">
                <a:solidFill>
                  <a:srgbClr val="004B2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endParaRPr b="1" i="0" sz="14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58" name="Google Shape;158;p9"/>
          <p:cNvSpPr/>
          <p:nvPr/>
        </p:nvSpPr>
        <p:spPr>
          <a:xfrm>
            <a:off x="571500" y="971550"/>
            <a:ext cx="11049000" cy="28575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8025" y="384875"/>
            <a:ext cx="1592428" cy="615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" name="Google Shape;160;p9"/>
          <p:cNvGrpSpPr/>
          <p:nvPr/>
        </p:nvGrpSpPr>
        <p:grpSpPr>
          <a:xfrm>
            <a:off x="1043400" y="5465713"/>
            <a:ext cx="7237525" cy="1091565"/>
            <a:chOff x="1043400" y="5465713"/>
            <a:chExt cx="7237525" cy="1091565"/>
          </a:xfrm>
        </p:grpSpPr>
        <p:pic>
          <p:nvPicPr>
            <p:cNvPr id="161" name="Google Shape;161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43400" y="5465713"/>
              <a:ext cx="1455420" cy="1091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" name="Google Shape;162;p9"/>
            <p:cNvSpPr/>
            <p:nvPr/>
          </p:nvSpPr>
          <p:spPr>
            <a:xfrm>
              <a:off x="2569138" y="5857900"/>
              <a:ext cx="550200" cy="550200"/>
            </a:xfrm>
            <a:prstGeom prst="mathMultiply">
              <a:avLst>
                <a:gd fmla="val 23520" name="adj1"/>
              </a:avLst>
            </a:prstGeom>
            <a:solidFill>
              <a:srgbClr val="0737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9"/>
            <p:cNvSpPr txBox="1"/>
            <p:nvPr/>
          </p:nvSpPr>
          <p:spPr>
            <a:xfrm>
              <a:off x="3189675" y="5703850"/>
              <a:ext cx="1455300" cy="61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000">
                  <a:solidFill>
                    <a:schemeClr val="dk1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rPr>
                <a:t>18 </a:t>
              </a:r>
              <a:r>
                <a:rPr lang="pt-BR" sz="2000">
                  <a:solidFill>
                    <a:schemeClr val="dk1"/>
                  </a:solidFill>
                  <a:latin typeface="Barlow Condensed SemiBold"/>
                  <a:ea typeface="Barlow Condensed SemiBold"/>
                  <a:cs typeface="Barlow Condensed SemiBold"/>
                  <a:sym typeface="Barlow Condensed SemiBold"/>
                </a:rPr>
                <a:t>depots</a:t>
              </a:r>
              <a:endParaRPr sz="20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endParaRPr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496400" y="5857900"/>
              <a:ext cx="550200" cy="550200"/>
            </a:xfrm>
            <a:prstGeom prst="mathEqual">
              <a:avLst>
                <a:gd fmla="val 23520" name="adj1"/>
                <a:gd fmla="val 11760" name="adj2"/>
              </a:avLst>
            </a:prstGeom>
            <a:solidFill>
              <a:srgbClr val="0737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9"/>
            <p:cNvSpPr txBox="1"/>
            <p:nvPr/>
          </p:nvSpPr>
          <p:spPr>
            <a:xfrm>
              <a:off x="5061325" y="5736400"/>
              <a:ext cx="3219600" cy="55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000">
                  <a:solidFill>
                    <a:schemeClr val="dk1"/>
                  </a:solidFill>
                  <a:latin typeface="Oswald SemiBold"/>
                  <a:ea typeface="Oswald SemiBold"/>
                  <a:cs typeface="Oswald SemiBold"/>
                  <a:sym typeface="Oswald SemiBold"/>
                </a:rPr>
                <a:t>12,250 </a:t>
              </a:r>
              <a:r>
                <a:rPr lang="pt-BR" sz="2000">
                  <a:solidFill>
                    <a:schemeClr val="dk1"/>
                  </a:solidFill>
                  <a:latin typeface="Oswald SemiBold"/>
                  <a:ea typeface="Oswald SemiBold"/>
                  <a:cs typeface="Oswald SemiBold"/>
                  <a:sym typeface="Oswald SemiBold"/>
                </a:rPr>
                <a:t>TEUS</a:t>
              </a:r>
              <a:endParaRPr sz="20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70" name="Google Shape;17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1" name="Google Shape;17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1457638"/>
            <a:ext cx="1104900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2" name="Google Shape;17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488" y="3932812"/>
            <a:ext cx="11049000" cy="2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0"/>
          <p:cNvSpPr txBox="1"/>
          <p:nvPr/>
        </p:nvSpPr>
        <p:spPr>
          <a:xfrm>
            <a:off x="571500" y="863625"/>
            <a:ext cx="1160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pt-BR" sz="3500" u="none" cap="none" strike="noStrike">
                <a:solidFill>
                  <a:srgbClr val="004B2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OCD / OPD KPI</a:t>
            </a:r>
            <a:endParaRPr b="1" i="0" sz="35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graphicFrame>
        <p:nvGraphicFramePr>
          <p:cNvPr id="174" name="Google Shape;174;p10"/>
          <p:cNvGraphicFramePr/>
          <p:nvPr/>
        </p:nvGraphicFramePr>
        <p:xfrm>
          <a:off x="571775" y="18430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{5ECF0AE1-BA65-482A-AAC0-E1BAD3984776}</a:tableStyleId>
              </a:tblPr>
              <a:tblGrid>
                <a:gridCol w="1615075"/>
                <a:gridCol w="2250125"/>
                <a:gridCol w="2630600"/>
                <a:gridCol w="4553175"/>
              </a:tblGrid>
              <a:tr h="413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pt-BR" sz="2000" u="none" cap="none" strike="noStrike">
                          <a:solidFill>
                            <a:srgbClr val="FFFFF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ITEM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pt-BR" sz="2000" u="none" cap="none" strike="noStrike">
                          <a:solidFill>
                            <a:srgbClr val="FFFFF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202</a:t>
                      </a:r>
                      <a:r>
                        <a:rPr b="1" lang="pt-BR" sz="2000">
                          <a:solidFill>
                            <a:srgbClr val="FFFFF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5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pt-BR" sz="2000" u="none" cap="none" strike="noStrike">
                          <a:solidFill>
                            <a:srgbClr val="FFFFF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202</a:t>
                      </a:r>
                      <a:r>
                        <a:rPr b="1" lang="pt-BR" sz="2000">
                          <a:solidFill>
                            <a:srgbClr val="FFFFF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6 KPI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pt-BR" sz="2000" u="none" cap="none" strike="noStrike">
                          <a:solidFill>
                            <a:srgbClr val="FFFFF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Action Plan in 2026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</a:tr>
              <a:tr h="413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pt-BR" sz="2000" u="none" cap="none" strike="noStrike">
                          <a:solidFill>
                            <a:srgbClr val="333333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BOA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93.5 %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94.8%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17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Keep vessels arriving into the original berthing window.</a:t>
                      </a:r>
                      <a:endParaRPr b="1" sz="17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3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pt-BR" sz="2000" u="none" cap="none" strike="noStrike">
                          <a:solidFill>
                            <a:srgbClr val="333333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Port Stay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98.3 %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100 %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17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Reduce the restows quantity, in order to comply with move count.</a:t>
                      </a:r>
                      <a:endParaRPr b="1" sz="17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  <a:tr h="413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Productivity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63 %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70 %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17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Push terminals to add more gangs, in order to improve cargo operation. Reduce extra moves (Restows).</a:t>
                      </a:r>
                      <a:endParaRPr b="1" sz="17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75" name="Google Shape;175;p10"/>
          <p:cNvGraphicFramePr/>
          <p:nvPr/>
        </p:nvGraphicFramePr>
        <p:xfrm>
          <a:off x="571775" y="42810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{5ECF0AE1-BA65-482A-AAC0-E1BAD3984776}</a:tableStyleId>
              </a:tblPr>
              <a:tblGrid>
                <a:gridCol w="1778575"/>
                <a:gridCol w="2221925"/>
                <a:gridCol w="2359300"/>
                <a:gridCol w="4688625"/>
              </a:tblGrid>
              <a:tr h="414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pt-BR" sz="2000" u="none" cap="none" strike="noStrike">
                          <a:solidFill>
                            <a:srgbClr val="FFFFF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ITEM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pt-BR" sz="2000" u="none" cap="none" strike="noStrike">
                          <a:solidFill>
                            <a:srgbClr val="FFFFF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202</a:t>
                      </a:r>
                      <a:r>
                        <a:rPr b="1" lang="pt-BR" sz="2000">
                          <a:solidFill>
                            <a:srgbClr val="FFFFF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5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pt-BR" sz="2000" u="none" cap="none" strike="noStrike">
                          <a:solidFill>
                            <a:srgbClr val="FFFFF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202</a:t>
                      </a:r>
                      <a:r>
                        <a:rPr b="1" lang="pt-BR" sz="2000">
                          <a:solidFill>
                            <a:srgbClr val="FFFFF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6 KPI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pt-BR" sz="2000" u="none" cap="none" strike="noStrike">
                          <a:solidFill>
                            <a:srgbClr val="FFFFF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Action Plan in 2026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</a:tr>
              <a:tr h="414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pt-BR" sz="2000" u="none" cap="none" strike="noStrike">
                          <a:solidFill>
                            <a:srgbClr val="333333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Incentive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BRRIO (9,943 BOX)</a:t>
                      </a:r>
                      <a:endParaRPr b="1" sz="20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BRRIO (</a:t>
                      </a:r>
                      <a:r>
                        <a:rPr b="1" lang="pt-BR" sz="20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8</a:t>
                      </a:r>
                      <a:r>
                        <a:rPr b="1" lang="pt-BR" sz="20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,</a:t>
                      </a:r>
                      <a:r>
                        <a:rPr b="1" lang="pt-BR" sz="20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560</a:t>
                      </a:r>
                      <a:r>
                        <a:rPr b="1" lang="pt-BR" sz="20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 BOX)</a:t>
                      </a:r>
                      <a:endParaRPr b="1" sz="20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16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    </a:t>
                      </a:r>
                      <a:r>
                        <a:rPr b="1" lang="pt-BR" sz="16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Continue push more volume destined for BRRIO.</a:t>
                      </a:r>
                      <a:endParaRPr b="1" sz="16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0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i="0" lang="pt-BR" sz="2000" u="none" cap="none" strike="noStrike">
                          <a:solidFill>
                            <a:srgbClr val="333333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Empty Storage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51,516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0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45</a:t>
                      </a:r>
                      <a:r>
                        <a:rPr b="1" lang="pt-BR" sz="20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,</a:t>
                      </a:r>
                      <a:r>
                        <a:rPr b="1" lang="pt-BR" sz="20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270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16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    </a:t>
                      </a:r>
                      <a:r>
                        <a:rPr b="1" lang="pt-BR" sz="16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Well coordinate the empty reposition in Santos to    </a:t>
                      </a:r>
                      <a:endParaRPr b="1" sz="16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16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    </a:t>
                      </a:r>
                      <a:r>
                        <a:rPr b="1" lang="pt-BR" sz="16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avoid empties idle in SBSA over 3 days. </a:t>
                      </a:r>
                      <a:endParaRPr b="1" sz="16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  <a:tr h="414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pt-BR" sz="2000" u="none" cap="none" strike="noStrike">
                          <a:solidFill>
                            <a:srgbClr val="333333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Rate Reduction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21,678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20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-</a:t>
                      </a:r>
                      <a:endParaRPr b="1" sz="20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pt-BR" sz="16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    </a:t>
                      </a:r>
                      <a:r>
                        <a:rPr b="1" lang="pt-BR" sz="16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Continue negotiate with terminal for cost reduction. </a:t>
                      </a:r>
                      <a:endParaRPr b="1" sz="16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76" name="Google Shape;176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16188" y="157488"/>
            <a:ext cx="2273618" cy="119094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0"/>
          <p:cNvSpPr txBox="1"/>
          <p:nvPr/>
        </p:nvSpPr>
        <p:spPr>
          <a:xfrm>
            <a:off x="5469025" y="771825"/>
            <a:ext cx="62817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07376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5</a:t>
            </a:r>
            <a:r>
              <a:rPr lang="pt-BR" sz="3000">
                <a:solidFill>
                  <a:srgbClr val="07376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</a:t>
            </a:r>
            <a:r>
              <a:rPr b="1" lang="pt-BR" sz="2400">
                <a:solidFill>
                  <a:srgbClr val="07376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TERMINAL: ICTSI / SBSA / TCP / PORTONAVE / ITAPOA</a:t>
            </a:r>
            <a:endParaRPr b="1" sz="2400">
              <a:solidFill>
                <a:srgbClr val="073763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78" name="Google Shape;178;p10"/>
          <p:cNvSpPr/>
          <p:nvPr/>
        </p:nvSpPr>
        <p:spPr>
          <a:xfrm>
            <a:off x="4918813" y="863625"/>
            <a:ext cx="550200" cy="550200"/>
          </a:xfrm>
          <a:prstGeom prst="mathMultiply">
            <a:avLst>
              <a:gd fmla="val 23520" name="adj1"/>
            </a:avLst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2"/>
          <p:cNvSpPr txBox="1"/>
          <p:nvPr/>
        </p:nvSpPr>
        <p:spPr>
          <a:xfrm>
            <a:off x="75000" y="155425"/>
            <a:ext cx="4497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i="0" lang="pt-BR" sz="5600" u="none" cap="none" strike="noStrike">
                <a:solidFill>
                  <a:srgbClr val="07376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2026 Strateg</a:t>
            </a:r>
            <a:r>
              <a:rPr i="0" lang="pt-BR" sz="5400" u="none" cap="none" strike="noStrike">
                <a:solidFill>
                  <a:srgbClr val="07376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y</a:t>
            </a:r>
            <a:endParaRPr i="0" sz="1400" u="none" cap="none" strike="noStrike">
              <a:solidFill>
                <a:srgbClr val="073763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sp>
        <p:nvSpPr>
          <p:cNvPr id="185" name="Google Shape;185;p12"/>
          <p:cNvSpPr txBox="1"/>
          <p:nvPr/>
        </p:nvSpPr>
        <p:spPr>
          <a:xfrm>
            <a:off x="597975" y="921825"/>
            <a:ext cx="4167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99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i="0" lang="pt-BR" sz="2500" u="none" cap="none" strike="noStrike">
                <a:solidFill>
                  <a:srgbClr val="0B5394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How to Achieve KPI Goals</a:t>
            </a:r>
            <a:endParaRPr i="0" sz="2500" u="none" cap="none" strike="noStrike">
              <a:solidFill>
                <a:srgbClr val="0B5394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90" name="Google Shape;19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1" name="Google Shape;191;p13"/>
          <p:cNvGraphicFramePr/>
          <p:nvPr/>
        </p:nvGraphicFramePr>
        <p:xfrm>
          <a:off x="1601981" y="120117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{5ECF0AE1-BA65-482A-AAC0-E1BAD3984776}</a:tableStyleId>
              </a:tblPr>
              <a:tblGrid>
                <a:gridCol w="6432025"/>
                <a:gridCol w="3108475"/>
              </a:tblGrid>
              <a:tr h="324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0" lang="pt-BR" sz="2600" u="none" cap="none" strike="noStrike">
                          <a:solidFill>
                            <a:srgbClr val="FFFFFF"/>
                          </a:solidFill>
                          <a:latin typeface="Barlow Condensed SemiBold"/>
                          <a:ea typeface="Barlow Condensed SemiBold"/>
                          <a:cs typeface="Barlow Condensed SemiBold"/>
                          <a:sym typeface="Barlow Condensed SemiBold"/>
                        </a:rPr>
                        <a:t>Trade</a:t>
                      </a:r>
                      <a:endParaRPr sz="2800" u="none" cap="none" strike="noStrike">
                        <a:latin typeface="Barlow Condensed SemiBold"/>
                        <a:ea typeface="Barlow Condensed SemiBold"/>
                        <a:cs typeface="Barlow Condensed SemiBold"/>
                        <a:sym typeface="Barlow Condensed SemiBol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0" lang="pt-BR" sz="2600" u="none" cap="none" strike="noStrike">
                          <a:solidFill>
                            <a:srgbClr val="FFFFFF"/>
                          </a:solidFill>
                          <a:latin typeface="Barlow Condensed SemiBold"/>
                          <a:ea typeface="Barlow Condensed SemiBold"/>
                          <a:cs typeface="Barlow Condensed SemiBold"/>
                          <a:sym typeface="Barlow Condensed SemiBold"/>
                        </a:rPr>
                        <a:t>Target (Year)</a:t>
                      </a:r>
                      <a:endParaRPr sz="2600" u="none" cap="none" strike="noStrike">
                        <a:latin typeface="Barlow Condensed SemiBold"/>
                        <a:ea typeface="Barlow Condensed SemiBold"/>
                        <a:cs typeface="Barlow Condensed SemiBold"/>
                        <a:sym typeface="Barlow Condensed SemiBol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</a:tr>
              <a:tr h="34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pt-BR" sz="2600" u="none" cap="none" strike="noStrike">
                          <a:solidFill>
                            <a:srgbClr val="333333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F.E. – BR (5)</a:t>
                      </a:r>
                      <a:endParaRPr b="1" sz="28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28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12,500</a:t>
                      </a:r>
                      <a:endParaRPr b="1" sz="28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pt-BR" sz="2600" u="none" cap="none" strike="noStrike">
                          <a:solidFill>
                            <a:srgbClr val="333333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BR – F.E. (6)</a:t>
                      </a:r>
                      <a:endParaRPr b="1" sz="28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28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57,483</a:t>
                      </a:r>
                      <a:endParaRPr b="1" sz="28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  <a:tr h="198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8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</a:tbl>
          </a:graphicData>
        </a:graphic>
      </p:graphicFrame>
      <p:sp>
        <p:nvSpPr>
          <p:cNvPr id="192" name="Google Shape;192;p13"/>
          <p:cNvSpPr txBox="1"/>
          <p:nvPr/>
        </p:nvSpPr>
        <p:spPr>
          <a:xfrm>
            <a:off x="571500" y="47625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pt-BR" sz="3150" u="none" cap="none" strike="noStrike">
                <a:solidFill>
                  <a:srgbClr val="004B2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HOW TO ACHIEVE 2026 OWN SQ</a:t>
            </a:r>
            <a:r>
              <a:rPr b="1" lang="pt-BR" sz="3150">
                <a:solidFill>
                  <a:srgbClr val="004B2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r>
              <a:rPr b="1" i="0" lang="pt-BR" sz="3150" u="none" cap="none" strike="noStrike">
                <a:solidFill>
                  <a:srgbClr val="004B2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?</a:t>
            </a:r>
            <a:endParaRPr b="1" i="0" sz="3150" u="none" cap="none" strike="noStrike">
              <a:solidFill>
                <a:srgbClr val="004B24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93" name="Google Shape;193;p13"/>
          <p:cNvSpPr/>
          <p:nvPr/>
        </p:nvSpPr>
        <p:spPr>
          <a:xfrm>
            <a:off x="571500" y="990388"/>
            <a:ext cx="110490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3900" y="2781150"/>
            <a:ext cx="8868156" cy="364099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3"/>
          <p:cNvSpPr/>
          <p:nvPr/>
        </p:nvSpPr>
        <p:spPr>
          <a:xfrm>
            <a:off x="571500" y="2603188"/>
            <a:ext cx="11049000" cy="7200"/>
          </a:xfrm>
          <a:prstGeom prst="rect">
            <a:avLst/>
          </a:prstGeom>
          <a:solidFill>
            <a:srgbClr val="009B4D"/>
          </a:solidFill>
          <a:ln cap="flat" cmpd="sng" w="9525">
            <a:solidFill>
              <a:srgbClr val="D9EAD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00" name="Google Shape;20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4"/>
          <p:cNvSpPr txBox="1"/>
          <p:nvPr/>
        </p:nvSpPr>
        <p:spPr>
          <a:xfrm>
            <a:off x="571500" y="395046"/>
            <a:ext cx="1160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pt-BR" sz="3500" u="none" cap="none" strike="noStrike">
                <a:solidFill>
                  <a:srgbClr val="004B2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2026 ACTION PLAN - IMPORTS</a:t>
            </a:r>
            <a:r>
              <a:rPr lang="pt-BR" sz="2850">
                <a:solidFill>
                  <a:srgbClr val="004B24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</a:t>
            </a:r>
            <a:endParaRPr i="0" sz="2850" u="none" cap="none" strike="noStrike">
              <a:solidFill>
                <a:srgbClr val="FF0000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sp>
        <p:nvSpPr>
          <p:cNvPr id="202" name="Google Shape;202;p14"/>
          <p:cNvSpPr/>
          <p:nvPr/>
        </p:nvSpPr>
        <p:spPr>
          <a:xfrm>
            <a:off x="571500" y="1066800"/>
            <a:ext cx="11049000" cy="28575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4"/>
          <p:cNvSpPr txBox="1"/>
          <p:nvPr/>
        </p:nvSpPr>
        <p:spPr>
          <a:xfrm>
            <a:off x="571500" y="1066800"/>
            <a:ext cx="11172300" cy="60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pt-BR" sz="1400" u="none" cap="none" strike="noStrike">
                <a:solidFill>
                  <a:srgbClr val="00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In 2025, the </a:t>
            </a:r>
            <a:r>
              <a:rPr b="1" i="0" lang="pt-BR" sz="2000" u="none" cap="none" strike="noStrike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Santos </a:t>
            </a:r>
            <a:r>
              <a:rPr i="0" lang="pt-BR" sz="1400" u="none" cap="none" strike="noStrike">
                <a:solidFill>
                  <a:srgbClr val="00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port complex accounted for 29.6% of the country’s total international trade flows by value, measured in U.S. dollars on an FOB basis, up from 29% in 2024, so our first priority is to increase market share and import volume to Santos port.</a:t>
            </a:r>
            <a:endParaRPr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pt-BR" sz="1400" u="none" cap="none" strike="noStrike">
                <a:solidFill>
                  <a:srgbClr val="00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Imports through the State of </a:t>
            </a:r>
            <a:r>
              <a:rPr b="1" i="0" lang="pt-BR" sz="2000" u="none" cap="none" strike="noStrike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Rio de Janeiro </a:t>
            </a:r>
            <a:r>
              <a:rPr i="0" lang="pt-BR" sz="1400" u="none" cap="none" strike="noStrike">
                <a:solidFill>
                  <a:srgbClr val="00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with tax benefits. It is estimated that local imports via Rio Janeiro port will increase due to a tax benefit exclusive to the State of Rio de Janeiro.</a:t>
            </a:r>
            <a:endParaRPr i="0" sz="1400" u="none" cap="none" strike="noStrike">
              <a:solidFill>
                <a:srgbClr val="000000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4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iagrama&#10;&#10;O conteúdo gerado por IA pode estar incorreto." id="204" name="Google Shape;20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07516" y="4742434"/>
            <a:ext cx="4375106" cy="1993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&#10;&#10;O conteúdo gerado por IA pode estar incorreto." id="205" name="Google Shape;20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07516" y="1844969"/>
            <a:ext cx="4036248" cy="22714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texto, lego, avião&#10;&#10;O conteúdo gerado por IA pode estar incorreto." id="206" name="Google Shape;206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4944" y="1940787"/>
            <a:ext cx="4700016" cy="21756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laca com informação na frente de um caminhão&#10;&#10;O conteúdo gerado por IA pode estar incorreto." id="207" name="Google Shape;207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18404" y="1844969"/>
            <a:ext cx="1815246" cy="22423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laca azul com letras brancas em fundo verde&#10;&#10;O conteúdo gerado por IA pode estar incorreto." id="208" name="Google Shape;208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78893" y="4603389"/>
            <a:ext cx="1834213" cy="22714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, Site&#10;&#10;O conteúdo gerado por IA pode estar incorreto." id="209" name="Google Shape;209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94944" y="4759790"/>
            <a:ext cx="3687890" cy="206282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4"/>
          <p:cNvSpPr txBox="1"/>
          <p:nvPr/>
        </p:nvSpPr>
        <p:spPr>
          <a:xfrm>
            <a:off x="5597550" y="610575"/>
            <a:ext cx="4520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50"/>
              <a:buFont typeface="Arial"/>
              <a:buNone/>
            </a:pPr>
            <a:r>
              <a:rPr b="1" lang="pt-BR" sz="2650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(1) Santos &amp; Rio De Janeiro Cargo</a:t>
            </a:r>
            <a:endParaRPr b="1" sz="2650"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15" name="Google Shape;21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" y="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5"/>
          <p:cNvSpPr txBox="1"/>
          <p:nvPr/>
        </p:nvSpPr>
        <p:spPr>
          <a:xfrm>
            <a:off x="571500" y="476250"/>
            <a:ext cx="1160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pt-BR" sz="3500" u="none" cap="none" strike="noStrike">
                <a:solidFill>
                  <a:srgbClr val="004B2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2026 ACTION PLAN - IMPORTS</a:t>
            </a:r>
            <a:endParaRPr b="1" i="0" sz="3500" u="none" cap="none" strike="noStrike">
              <a:solidFill>
                <a:srgbClr val="004B24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17" name="Google Shape;217;p15"/>
          <p:cNvSpPr/>
          <p:nvPr/>
        </p:nvSpPr>
        <p:spPr>
          <a:xfrm>
            <a:off x="571500" y="1066800"/>
            <a:ext cx="11049000" cy="28575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5"/>
          <p:cNvSpPr txBox="1"/>
          <p:nvPr/>
        </p:nvSpPr>
        <p:spPr>
          <a:xfrm>
            <a:off x="571500" y="1148961"/>
            <a:ext cx="11172300" cy="53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100" u="none" cap="none" strike="noStrike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CKD</a:t>
            </a:r>
            <a:r>
              <a:rPr i="0" lang="pt-BR" sz="2000" u="none" cap="none" strike="noStrike">
                <a:solidFill>
                  <a:srgbClr val="FF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</a:t>
            </a:r>
            <a:r>
              <a:rPr i="0" lang="pt-BR" sz="1400" u="none" cap="none" strike="noStrike">
                <a:solidFill>
                  <a:srgbClr val="00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(Completely Knocked Down) vehicle manufacturers' cargo</a:t>
            </a:r>
            <a:r>
              <a:rPr lang="pt-BR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:</a:t>
            </a:r>
            <a:r>
              <a:rPr i="0" lang="pt-BR" sz="1400" u="none" cap="none" strike="noStrike">
                <a:solidFill>
                  <a:srgbClr val="00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 Brazil is strongly promoting electric vehicle reforms. CKD/SKD imports will remain strong, and also the federal government has authorized </a:t>
            </a:r>
            <a:r>
              <a:rPr i="0" lang="pt-BR" sz="1800" u="none" cap="none" strike="noStrike">
                <a:solidFill>
                  <a:srgbClr val="00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1</a:t>
            </a:r>
            <a:r>
              <a:rPr b="1" i="0" lang="pt-BR" sz="18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6</a:t>
            </a:r>
            <a:r>
              <a:rPr i="0" lang="pt-BR" sz="1400" u="none" cap="none" strike="noStrike">
                <a:solidFill>
                  <a:srgbClr val="00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automakers to import disassembled electric and hybrid vehicles (SKD and CKD regimes) without paying taxes for six months.</a:t>
            </a:r>
            <a:endParaRPr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other</a:t>
            </a:r>
            <a:r>
              <a:rPr b="1" lang="pt-BR" sz="2100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r>
              <a:rPr b="1" i="0" lang="pt-BR" sz="2100" u="none" cap="none" strike="noStrike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Light cargo</a:t>
            </a:r>
            <a:r>
              <a:rPr i="0" lang="pt-BR" sz="2000" u="none" cap="none" strike="noStrike">
                <a:solidFill>
                  <a:srgbClr val="FF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</a:t>
            </a:r>
            <a:r>
              <a:rPr i="0" lang="pt-BR" sz="1400" u="none" cap="none" strike="noStrike">
                <a:solidFill>
                  <a:srgbClr val="00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such as </a:t>
            </a:r>
            <a:r>
              <a:rPr b="1" i="0" lang="pt-BR" sz="1500" u="none" cap="none" strike="noStrike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solar panels</a:t>
            </a:r>
            <a:r>
              <a:rPr b="1" i="0" lang="pt-BR" sz="15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, </a:t>
            </a:r>
            <a:r>
              <a:rPr b="1" i="0" lang="pt-BR" sz="1500" u="none" cap="none" strike="noStrike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tires</a:t>
            </a:r>
            <a:r>
              <a:rPr b="1" i="0" lang="pt-BR" sz="15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, </a:t>
            </a:r>
            <a:r>
              <a:rPr b="1" i="0" lang="pt-BR" sz="1500" u="none" cap="none" strike="noStrike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textiles</a:t>
            </a:r>
            <a:r>
              <a:rPr b="1" i="0" lang="pt-BR" sz="15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,and </a:t>
            </a:r>
            <a:r>
              <a:rPr b="1" i="0" lang="pt-BR" sz="1500" u="none" cap="none" strike="noStrike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auto parts</a:t>
            </a:r>
            <a:r>
              <a:rPr b="1" i="0" lang="pt-BR" sz="15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.</a:t>
            </a:r>
            <a:endParaRPr b="1" sz="15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tipo, nome da empresa&#10;&#10;O conteúdo gerado por IA pode estar incorreto." id="219" name="Google Shape;21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0366" y="1893844"/>
            <a:ext cx="2751268" cy="20343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a&#10;&#10;O conteúdo gerado por IA pode estar incorreto." id="220" name="Google Shape;22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6233" y="1829507"/>
            <a:ext cx="4067556" cy="22263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no interior, edifício, caminhão, ônibus&#10;&#10;O conteúdo gerado por IA pode estar incorreto." id="221" name="Google Shape;221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1500" y="1947652"/>
            <a:ext cx="3616452" cy="19900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lhado de uma casa&#10;&#10;O conteúdo gerado por IA pode estar incorreto." id="222" name="Google Shape;222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94777" y="4640144"/>
            <a:ext cx="3248988" cy="20870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homem, pequeno, mulher, jovem&#10;&#10;O conteúdo gerado por IA pode estar incorreto." id="223" name="Google Shape;223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4876" y="4735543"/>
            <a:ext cx="3253892" cy="20798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a&#10;&#10;O conteúdo gerado por IA pode estar incorreto." id="224" name="Google Shape;224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998035" y="5551325"/>
            <a:ext cx="4067556" cy="12880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m em cima de carro&#10;&#10;O conteúdo gerado por IA pode estar incorreto." id="225" name="Google Shape;225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122788" y="4583392"/>
            <a:ext cx="1469253" cy="96793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5"/>
          <p:cNvSpPr txBox="1"/>
          <p:nvPr/>
        </p:nvSpPr>
        <p:spPr>
          <a:xfrm>
            <a:off x="5637325" y="610575"/>
            <a:ext cx="4520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50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(2) Light Cargo</a:t>
            </a:r>
            <a:endParaRPr b="1" sz="2650"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27" name="Google Shape;227;p15"/>
          <p:cNvSpPr/>
          <p:nvPr/>
        </p:nvSpPr>
        <p:spPr>
          <a:xfrm>
            <a:off x="633150" y="4305350"/>
            <a:ext cx="11049000" cy="180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65588" y="4418863"/>
            <a:ext cx="665798" cy="480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33" name="Google Shape;23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" y="2"/>
            <a:ext cx="12192000" cy="6858000"/>
          </a:xfrm>
          <a:prstGeom prst="rect">
            <a:avLst/>
          </a:prstGeom>
          <a:noFill/>
          <a:ln cap="flat" cmpd="sng" w="9525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4" name="Google Shape;234;p16"/>
          <p:cNvSpPr txBox="1"/>
          <p:nvPr/>
        </p:nvSpPr>
        <p:spPr>
          <a:xfrm>
            <a:off x="207818" y="184825"/>
            <a:ext cx="1160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pt-BR" sz="3500" u="none" cap="none" strike="noStrike">
                <a:solidFill>
                  <a:srgbClr val="004B2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2026 ACTION PLAN - IMPORTS</a:t>
            </a:r>
            <a:endParaRPr b="1" i="0" sz="3500" u="none" cap="none" strike="noStrike">
              <a:solidFill>
                <a:srgbClr val="004B24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35" name="Google Shape;235;p16"/>
          <p:cNvSpPr/>
          <p:nvPr/>
        </p:nvSpPr>
        <p:spPr>
          <a:xfrm>
            <a:off x="207821" y="764871"/>
            <a:ext cx="114036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6828" y="1033438"/>
            <a:ext cx="7925179" cy="479113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6"/>
          <p:cNvSpPr txBox="1"/>
          <p:nvPr/>
        </p:nvSpPr>
        <p:spPr>
          <a:xfrm>
            <a:off x="5304695" y="308575"/>
            <a:ext cx="4520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50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(3) Small &amp; Medium size NVOCC</a:t>
            </a:r>
            <a:endParaRPr b="1" sz="2650"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38" name="Google Shape;238;p16"/>
          <p:cNvSpPr/>
          <p:nvPr/>
        </p:nvSpPr>
        <p:spPr>
          <a:xfrm>
            <a:off x="207825" y="1097713"/>
            <a:ext cx="3708300" cy="4662600"/>
          </a:xfrm>
          <a:prstGeom prst="rect">
            <a:avLst/>
          </a:prstGeom>
          <a:noFill/>
          <a:ln cap="flat" cmpd="sng" w="9525">
            <a:solidFill>
              <a:srgbClr val="009B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1. </a:t>
            </a:r>
            <a:r>
              <a:rPr lang="pt-BR" sz="17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Cargo handled by NVOCC in 2025 is </a:t>
            </a:r>
            <a:r>
              <a:rPr b="1" lang="pt-BR" sz="2100">
                <a:latin typeface="Barlow Condensed"/>
                <a:ea typeface="Barlow Condensed"/>
                <a:cs typeface="Barlow Condensed"/>
                <a:sym typeface="Barlow Condensed"/>
              </a:rPr>
              <a:t>2.16 </a:t>
            </a:r>
            <a:r>
              <a:rPr lang="pt-BR" sz="17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M  </a:t>
            </a:r>
            <a:endParaRPr sz="1700"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  TEUS account for  </a:t>
            </a:r>
            <a:r>
              <a:rPr lang="pt-BR" sz="2100">
                <a:solidFill>
                  <a:srgbClr val="FF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65% </a:t>
            </a:r>
            <a:r>
              <a:rPr lang="pt-BR" sz="17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of total cargo.</a:t>
            </a:r>
            <a:endParaRPr sz="1700">
              <a:solidFill>
                <a:schemeClr val="dk1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2. 2025 NVOCC </a:t>
            </a:r>
            <a:r>
              <a:rPr lang="pt-BR" sz="17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volume</a:t>
            </a:r>
            <a:r>
              <a:rPr lang="pt-BR" sz="17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</a:t>
            </a:r>
            <a:r>
              <a:rPr lang="pt-BR" sz="17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increase by </a:t>
            </a:r>
            <a:r>
              <a:rPr lang="pt-BR" sz="17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</a:t>
            </a:r>
            <a:r>
              <a:rPr b="1" lang="pt-BR" sz="2100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5%</a:t>
            </a:r>
            <a:endParaRPr b="1" sz="2100"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3. More and more </a:t>
            </a:r>
            <a:r>
              <a:rPr b="1" lang="pt-BR" sz="1900">
                <a:latin typeface="Barlow Condensed"/>
                <a:ea typeface="Barlow Condensed"/>
                <a:cs typeface="Barlow Condensed"/>
                <a:sym typeface="Barlow Condensed"/>
              </a:rPr>
              <a:t>Chinese</a:t>
            </a:r>
            <a:r>
              <a:rPr lang="pt-BR" sz="17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NVOCC set offices </a:t>
            </a:r>
            <a:endParaRPr sz="1700"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   and deal the rate  in Brazil.</a:t>
            </a:r>
            <a:endParaRPr sz="1700"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sp>
        <p:nvSpPr>
          <p:cNvPr id="239" name="Google Shape;239;p16"/>
          <p:cNvSpPr txBox="1"/>
          <p:nvPr/>
        </p:nvSpPr>
        <p:spPr>
          <a:xfrm>
            <a:off x="8565050" y="5683475"/>
            <a:ext cx="31347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2025 NVOCC IMPORT VOLUME (TEUS)</a:t>
            </a:r>
            <a:endParaRPr sz="1200">
              <a:solidFill>
                <a:schemeClr val="dk1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pic>
        <p:nvPicPr>
          <p:cNvPr id="240" name="Google Shape;24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600" y="3429000"/>
            <a:ext cx="3279648" cy="191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9" cy="685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7"/>
          <p:cNvSpPr txBox="1"/>
          <p:nvPr/>
        </p:nvSpPr>
        <p:spPr>
          <a:xfrm>
            <a:off x="3992995" y="308575"/>
            <a:ext cx="4520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50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(</a:t>
            </a:r>
            <a:r>
              <a:rPr b="1" lang="pt-BR" sz="2650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1</a:t>
            </a:r>
            <a:r>
              <a:rPr b="1" lang="pt-BR" sz="2650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) Reefer Cargo</a:t>
            </a:r>
            <a:endParaRPr b="1" sz="2650"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247" name="Google Shape;24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0600" y="1309225"/>
            <a:ext cx="382905" cy="348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65088" y="2317463"/>
            <a:ext cx="357188" cy="357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22263" y="1657313"/>
            <a:ext cx="357188" cy="357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07913" y="1039188"/>
            <a:ext cx="357188" cy="357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3388" y="1309213"/>
            <a:ext cx="357188" cy="357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43988" y="70950"/>
            <a:ext cx="963930" cy="53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043638" y="102325"/>
            <a:ext cx="800100" cy="47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79438" y="121763"/>
            <a:ext cx="940118" cy="43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22383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 txBox="1"/>
          <p:nvPr/>
        </p:nvSpPr>
        <p:spPr>
          <a:xfrm>
            <a:off x="7527325" y="6016500"/>
            <a:ext cx="46965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Taken in Guanabara Bay,  Pão de Açúcar in the background</a:t>
            </a:r>
            <a:endParaRPr sz="15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59" name="Google Shape;25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8"/>
          <p:cNvSpPr txBox="1"/>
          <p:nvPr/>
        </p:nvSpPr>
        <p:spPr>
          <a:xfrm>
            <a:off x="152400" y="476250"/>
            <a:ext cx="1160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pt-BR" sz="3500" u="none" cap="none" strike="noStrike">
                <a:solidFill>
                  <a:srgbClr val="004B2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2026 ACTION PLAN-EX</a:t>
            </a:r>
            <a:r>
              <a:rPr b="1" lang="pt-BR" sz="3500">
                <a:solidFill>
                  <a:srgbClr val="004B2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PORTS</a:t>
            </a:r>
            <a:endParaRPr b="1" i="0" sz="3500" u="none" cap="none" strike="noStrike">
              <a:solidFill>
                <a:srgbClr val="004B24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61" name="Google Shape;261;p18"/>
          <p:cNvSpPr/>
          <p:nvPr/>
        </p:nvSpPr>
        <p:spPr>
          <a:xfrm>
            <a:off x="0" y="1066825"/>
            <a:ext cx="117153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8"/>
          <p:cNvSpPr txBox="1"/>
          <p:nvPr/>
        </p:nvSpPr>
        <p:spPr>
          <a:xfrm>
            <a:off x="6999025" y="1145763"/>
            <a:ext cx="4520100" cy="29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Forecast: 2026 </a:t>
            </a:r>
            <a:r>
              <a:rPr b="1" lang="pt-BR" sz="2200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+10%</a:t>
            </a:r>
            <a:endParaRPr b="1" sz="2200"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Main Buyers :  China/ Vietnam/Bangladesh/</a:t>
            </a:r>
            <a:r>
              <a:rPr lang="pt-BR" sz="16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Pakistan/India</a:t>
            </a:r>
            <a:endParaRPr sz="1600">
              <a:solidFill>
                <a:schemeClr val="dk1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Port of Loading: In addition to Santos, promote </a:t>
            </a:r>
            <a:r>
              <a:rPr b="1" lang="pt-BR" sz="1600">
                <a:solidFill>
                  <a:srgbClr val="07376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Paranaguá</a:t>
            </a:r>
            <a:endParaRPr b="1" sz="1600">
              <a:solidFill>
                <a:srgbClr val="073763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</a:t>
            </a:r>
            <a:endParaRPr sz="1500">
              <a:solidFill>
                <a:schemeClr val="dk1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lt1"/>
                </a:solidFill>
                <a:highlight>
                  <a:srgbClr val="20124D"/>
                </a:highlight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Cotton Shipment Campaign-By Paranaguá</a:t>
            </a:r>
            <a:r>
              <a:rPr lang="pt-BR" sz="15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</a:t>
            </a:r>
            <a:endParaRPr sz="1500">
              <a:solidFill>
                <a:schemeClr val="dk1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* 1-500 boxes incentive:</a:t>
            </a:r>
            <a:r>
              <a:rPr lang="pt-BR" sz="1500">
                <a:solidFill>
                  <a:srgbClr val="FF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</a:t>
            </a:r>
            <a:r>
              <a:rPr b="1" lang="pt-BR" sz="1600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R$150</a:t>
            </a:r>
            <a:r>
              <a:rPr b="1" lang="pt-BR" sz="15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r>
              <a:rPr lang="pt-BR" sz="15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per full box cotton volume.</a:t>
            </a:r>
            <a:endParaRPr sz="1500">
              <a:solidFill>
                <a:schemeClr val="dk1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* 500 -1000 boxes incentive: </a:t>
            </a:r>
            <a:r>
              <a:rPr b="1" lang="pt-BR" sz="1600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R$200</a:t>
            </a:r>
            <a:r>
              <a:rPr lang="pt-BR" sz="16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</a:t>
            </a:r>
            <a:r>
              <a:rPr lang="pt-BR" sz="15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per full box cotton volume.</a:t>
            </a:r>
            <a:endParaRPr sz="1500">
              <a:solidFill>
                <a:schemeClr val="dk1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* &gt;1,000 boxes incentive:</a:t>
            </a:r>
            <a:r>
              <a:rPr b="1" lang="pt-BR" sz="16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r>
              <a:rPr b="1" lang="pt-BR" sz="1600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R$300</a:t>
            </a:r>
            <a:r>
              <a:rPr lang="pt-BR" sz="15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per full box cotton volume.</a:t>
            </a:r>
            <a:endParaRPr sz="1500">
              <a:solidFill>
                <a:schemeClr val="dk1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minimum volume of 300 boxes performed to approve the incentive. </a:t>
            </a:r>
            <a:endParaRPr sz="1500">
              <a:solidFill>
                <a:schemeClr val="dk1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pic>
        <p:nvPicPr>
          <p:cNvPr id="263" name="Google Shape;26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8269" y="4121514"/>
            <a:ext cx="4341627" cy="247580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8"/>
          <p:cNvSpPr txBox="1"/>
          <p:nvPr/>
        </p:nvSpPr>
        <p:spPr>
          <a:xfrm>
            <a:off x="4822270" y="531575"/>
            <a:ext cx="4520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50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(2) Cotton</a:t>
            </a:r>
            <a:endParaRPr b="1" sz="2650"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265" name="Google Shape;26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356300"/>
            <a:ext cx="6760350" cy="524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8038" y="2146310"/>
            <a:ext cx="1615440" cy="1148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71" name="Google Shape;27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9"/>
          <p:cNvSpPr txBox="1"/>
          <p:nvPr/>
        </p:nvSpPr>
        <p:spPr>
          <a:xfrm>
            <a:off x="571500" y="476250"/>
            <a:ext cx="1160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pt-BR" sz="3500" u="none" cap="none" strike="noStrike">
                <a:solidFill>
                  <a:srgbClr val="004B2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2026 ACTION PLAN-EX</a:t>
            </a:r>
            <a:r>
              <a:rPr b="1" lang="pt-BR" sz="3500">
                <a:solidFill>
                  <a:srgbClr val="004B2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PORT</a:t>
            </a:r>
            <a:r>
              <a:rPr b="1" i="0" lang="pt-BR" sz="3500" u="none" cap="none" strike="noStrike">
                <a:solidFill>
                  <a:srgbClr val="004B2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</a:t>
            </a:r>
            <a:endParaRPr b="1" i="0" sz="3500" u="none" cap="none" strike="noStrike">
              <a:solidFill>
                <a:srgbClr val="004B24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73" name="Google Shape;273;p19"/>
          <p:cNvSpPr/>
          <p:nvPr/>
        </p:nvSpPr>
        <p:spPr>
          <a:xfrm>
            <a:off x="571500" y="1066800"/>
            <a:ext cx="11049000" cy="28575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9"/>
          <p:cNvSpPr txBox="1"/>
          <p:nvPr/>
        </p:nvSpPr>
        <p:spPr>
          <a:xfrm>
            <a:off x="571500" y="1095375"/>
            <a:ext cx="10566000" cy="8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0" lang="pt-BR" sz="1500" u="none" cap="none" strike="noStrike">
                <a:solidFill>
                  <a:srgbClr val="00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In addition to exports carried out through the </a:t>
            </a:r>
            <a:r>
              <a:rPr b="1" i="0" lang="pt-BR" sz="17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Santos</a:t>
            </a:r>
            <a:r>
              <a:rPr i="0" lang="pt-BR" sz="1500" u="none" cap="none" strike="noStrike">
                <a:solidFill>
                  <a:srgbClr val="00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port, also load a larger volume through the ports of Southern Brazil </a:t>
            </a:r>
            <a:r>
              <a:rPr i="0" lang="pt-BR" sz="1600" u="none" cap="none" strike="noStrike">
                <a:solidFill>
                  <a:srgbClr val="00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( </a:t>
            </a:r>
            <a:r>
              <a:rPr b="1" i="0" lang="pt-BR" sz="1800" u="none" cap="none" strike="noStrike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Navegantes and Itapoá </a:t>
            </a:r>
            <a:r>
              <a:rPr i="0" lang="pt-BR" sz="1600" u="none" cap="none" strike="noStrike">
                <a:solidFill>
                  <a:srgbClr val="00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),</a:t>
            </a:r>
            <a:r>
              <a:rPr i="0" lang="pt-BR" sz="1500" u="none" cap="none" strike="noStrike">
                <a:solidFill>
                  <a:srgbClr val="00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following the market’s new distribution configuration.</a:t>
            </a:r>
            <a:br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t-B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9"/>
          <p:cNvSpPr txBox="1"/>
          <p:nvPr/>
        </p:nvSpPr>
        <p:spPr>
          <a:xfrm>
            <a:off x="5204445" y="610575"/>
            <a:ext cx="4520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50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(3) Wood pulp</a:t>
            </a:r>
            <a:endParaRPr b="1" sz="2650"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276" name="Google Shape;27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463" y="5776513"/>
            <a:ext cx="1347788" cy="87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8350" y="5858913"/>
            <a:ext cx="1691640" cy="791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4450" y="5776525"/>
            <a:ext cx="1783080" cy="1141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7088" y="1764438"/>
            <a:ext cx="5758661" cy="341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77775" y="5376563"/>
            <a:ext cx="2459736" cy="11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22088" y="1836738"/>
            <a:ext cx="5498402" cy="3198417"/>
          </a:xfrm>
          <a:prstGeom prst="rect">
            <a:avLst/>
          </a:prstGeom>
          <a:noFill/>
          <a:ln cap="flat" cmpd="sng" w="9525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2" name="Google Shape;282;p19"/>
          <p:cNvSpPr txBox="1"/>
          <p:nvPr/>
        </p:nvSpPr>
        <p:spPr>
          <a:xfrm>
            <a:off x="7776725" y="2331525"/>
            <a:ext cx="20544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134F5C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To ASIA </a:t>
            </a:r>
            <a:endParaRPr sz="1700">
              <a:solidFill>
                <a:srgbClr val="134F5C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134F5C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2024: 115,993 TEUS</a:t>
            </a:r>
            <a:endParaRPr sz="1700">
              <a:solidFill>
                <a:srgbClr val="134F5C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134F5C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2025: 129,503 TEUS</a:t>
            </a:r>
            <a:endParaRPr sz="1700">
              <a:solidFill>
                <a:srgbClr val="134F5C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6493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g3c8973f2de5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7347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393cccf7ff5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625"/>
            <a:ext cx="12169631" cy="687062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393cccf7ff5_0_2"/>
          <p:cNvSpPr txBox="1"/>
          <p:nvPr/>
        </p:nvSpPr>
        <p:spPr>
          <a:xfrm>
            <a:off x="205775" y="93250"/>
            <a:ext cx="9485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lang="pt-BR" sz="3500">
                <a:solidFill>
                  <a:srgbClr val="004B2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BRAZIL CARGO FLOW - </a:t>
            </a:r>
            <a:r>
              <a:rPr b="1" lang="pt-BR" sz="3200">
                <a:solidFill>
                  <a:srgbClr val="004B2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2025 TERMINAL THROUGHPUT</a:t>
            </a:r>
            <a:endParaRPr b="1" i="0" sz="3200" u="none" cap="none" strike="noStrike">
              <a:solidFill>
                <a:srgbClr val="004B24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10" name="Google Shape;110;g393cccf7ff5_0_2"/>
          <p:cNvSpPr txBox="1"/>
          <p:nvPr/>
        </p:nvSpPr>
        <p:spPr>
          <a:xfrm>
            <a:off x="9129475" y="3867300"/>
            <a:ext cx="25653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lang="pt-BR" sz="20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THROUGHPUTS</a:t>
            </a:r>
            <a:r>
              <a:rPr b="1" lang="pt-BR" sz="235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-</a:t>
            </a:r>
            <a:r>
              <a:rPr b="1" lang="pt-BR" sz="3100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15 M</a:t>
            </a:r>
            <a:r>
              <a:rPr b="1" lang="pt-BR" sz="255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r>
              <a:rPr b="1" lang="pt-BR" sz="20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TEUS</a:t>
            </a:r>
            <a:endParaRPr b="1" i="0" sz="2000" u="none" cap="none" strike="noStrik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11" name="Google Shape;111;g393cccf7ff5_0_2"/>
          <p:cNvSpPr txBox="1"/>
          <p:nvPr/>
        </p:nvSpPr>
        <p:spPr>
          <a:xfrm>
            <a:off x="9567875" y="4323300"/>
            <a:ext cx="2298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lang="pt-BR" sz="18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SOUTHERN PORTS</a:t>
            </a:r>
            <a:r>
              <a:rPr b="1" lang="pt-BR" sz="215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-</a:t>
            </a:r>
            <a:r>
              <a:rPr b="1" lang="pt-BR" sz="2900">
                <a:solidFill>
                  <a:srgbClr val="38761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78</a:t>
            </a:r>
            <a:r>
              <a:rPr b="1" lang="pt-BR" sz="2350">
                <a:solidFill>
                  <a:srgbClr val="38761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r>
              <a:rPr b="1" lang="pt-BR" sz="1800">
                <a:solidFill>
                  <a:srgbClr val="38761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%</a:t>
            </a:r>
            <a:endParaRPr b="1" i="0" sz="1800" u="none" cap="none" strike="noStrike">
              <a:solidFill>
                <a:srgbClr val="38761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12" name="Google Shape;112;g393cccf7ff5_0_2"/>
          <p:cNvSpPr/>
          <p:nvPr/>
        </p:nvSpPr>
        <p:spPr>
          <a:xfrm>
            <a:off x="9224975" y="4536000"/>
            <a:ext cx="228600" cy="1650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393cccf7ff5_0_2"/>
          <p:cNvSpPr/>
          <p:nvPr/>
        </p:nvSpPr>
        <p:spPr>
          <a:xfrm>
            <a:off x="9224975" y="4892400"/>
            <a:ext cx="228600" cy="165000"/>
          </a:xfrm>
          <a:prstGeom prst="rect">
            <a:avLst/>
          </a:prstGeom>
          <a:solidFill>
            <a:srgbClr val="0B539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g393cccf7ff5_0_2"/>
          <p:cNvSpPr txBox="1"/>
          <p:nvPr/>
        </p:nvSpPr>
        <p:spPr>
          <a:xfrm>
            <a:off x="9567875" y="4717000"/>
            <a:ext cx="2298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lang="pt-BR" sz="18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NORTH</a:t>
            </a:r>
            <a:r>
              <a:rPr b="1" lang="pt-BR" sz="18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PORTS</a:t>
            </a:r>
            <a:r>
              <a:rPr b="1" lang="pt-BR" sz="215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-</a:t>
            </a:r>
            <a:r>
              <a:rPr b="1" lang="pt-BR" sz="2900">
                <a:solidFill>
                  <a:srgbClr val="0B539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22</a:t>
            </a:r>
            <a:r>
              <a:rPr b="1" lang="pt-BR" sz="2350">
                <a:solidFill>
                  <a:srgbClr val="0B539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r>
              <a:rPr b="1" lang="pt-BR" sz="1800">
                <a:solidFill>
                  <a:srgbClr val="0B539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%</a:t>
            </a:r>
            <a:endParaRPr b="1" i="0" sz="1800" u="none" cap="none" strike="noStrike">
              <a:solidFill>
                <a:srgbClr val="0B5394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15" name="Google Shape;115;g393cccf7ff5_0_2"/>
          <p:cNvSpPr txBox="1"/>
          <p:nvPr/>
        </p:nvSpPr>
        <p:spPr>
          <a:xfrm>
            <a:off x="9567875" y="5097100"/>
            <a:ext cx="2298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lang="pt-BR" sz="18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SANTOS </a:t>
            </a:r>
            <a:r>
              <a:rPr b="1" lang="pt-BR" sz="215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-</a:t>
            </a:r>
            <a:r>
              <a:rPr b="1" lang="pt-BR" sz="2900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34</a:t>
            </a:r>
            <a:r>
              <a:rPr b="1" lang="pt-BR" sz="2350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r>
              <a:rPr b="1" lang="pt-BR" sz="1800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%</a:t>
            </a:r>
            <a:endParaRPr b="1" i="0" sz="1800" u="none" cap="none" strike="noStrike"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16" name="Google Shape;116;g393cccf7ff5_0_2"/>
          <p:cNvSpPr/>
          <p:nvPr/>
        </p:nvSpPr>
        <p:spPr>
          <a:xfrm>
            <a:off x="9217325" y="5251400"/>
            <a:ext cx="243900" cy="243900"/>
          </a:xfrm>
          <a:prstGeom prst="donut">
            <a:avLst>
              <a:gd fmla="val 25000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393cc799a3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664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3cbe5d1b73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204447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393cc799a33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7814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393cc799a33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26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Paulo Rogério Zimolo</dc:creator>
</cp:coreProperties>
</file>