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1222" r:id="rId2"/>
    <p:sldId id="549" r:id="rId3"/>
    <p:sldId id="1220" r:id="rId4"/>
    <p:sldId id="1446" r:id="rId5"/>
    <p:sldId id="1286" r:id="rId6"/>
    <p:sldId id="1267" r:id="rId7"/>
    <p:sldId id="1275" r:id="rId8"/>
    <p:sldId id="1281" r:id="rId9"/>
    <p:sldId id="1259" r:id="rId10"/>
    <p:sldId id="551" r:id="rId11"/>
    <p:sldId id="1282" r:id="rId12"/>
    <p:sldId id="1283" r:id="rId13"/>
    <p:sldId id="1284" r:id="rId14"/>
    <p:sldId id="1285" r:id="rId15"/>
    <p:sldId id="1252" r:id="rId16"/>
    <p:sldId id="1228" r:id="rId17"/>
    <p:sldId id="1287" r:id="rId18"/>
    <p:sldId id="1270" r:id="rId19"/>
    <p:sldId id="1230" r:id="rId20"/>
    <p:sldId id="1288" r:id="rId21"/>
    <p:sldId id="1271" r:id="rId22"/>
    <p:sldId id="1279" r:id="rId23"/>
    <p:sldId id="1257" r:id="rId24"/>
    <p:sldId id="1258" r:id="rId25"/>
    <p:sldId id="1221" r:id="rId26"/>
    <p:sldId id="1278" r:id="rId27"/>
    <p:sldId id="1217" r:id="rId28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99773" initials="2" lastIdx="2" clrIdx="0">
    <p:extLst>
      <p:ext uri="{19B8F6BF-5375-455C-9EA6-DF929625EA0E}">
        <p15:presenceInfo xmlns:p15="http://schemas.microsoft.com/office/powerpoint/2012/main" userId="S-1-5-21-2442957058-3361911828-1960357365-58674" providerId="AD"/>
      </p:ext>
    </p:extLst>
  </p:cmAuthor>
  <p:cmAuthor id="2" name="503049" initials="5" lastIdx="0" clrIdx="1">
    <p:extLst>
      <p:ext uri="{19B8F6BF-5375-455C-9EA6-DF929625EA0E}">
        <p15:presenceInfo xmlns:p15="http://schemas.microsoft.com/office/powerpoint/2012/main" userId="S-1-5-21-2442957058-3361911828-1960357365-69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00FF"/>
    <a:srgbClr val="FF6600"/>
    <a:srgbClr val="FDC743"/>
    <a:srgbClr val="FF832F"/>
    <a:srgbClr val="009900"/>
    <a:srgbClr val="336600"/>
    <a:srgbClr val="FF3300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87815" autoAdjust="0"/>
  </p:normalViewPr>
  <p:slideViewPr>
    <p:cSldViewPr>
      <p:cViewPr varScale="1">
        <p:scale>
          <a:sx n="98" d="100"/>
          <a:sy n="98" d="100"/>
        </p:scale>
        <p:origin x="115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2419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03049\Downloads\Slice%20-%202025-02-12T143552.917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503049\Downloads\Slice%20-%202025-02-12T143552.917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2024</a:t>
            </a:r>
            <a:r>
              <a:rPr lang="en-US" sz="2000" baseline="0" dirty="0"/>
              <a:t> till Aug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37-4961-B02F-48E4448CE4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437-4961-B02F-48E4448CE471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37-4961-B02F-48E4448CE4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D437-4961-B02F-48E4448CE4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437-4961-B02F-48E4448CE4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D437-4961-B02F-48E4448CE4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437-4961-B02F-48E4448CE4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437-4961-B02F-48E4448CE4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D437-4961-B02F-48E4448CE47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37-4961-B02F-48E4448CE47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437-4961-B02F-48E4448CE4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437-4961-B02F-48E4448CE47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37-4961-B02F-48E4448CE471}"/>
              </c:ext>
            </c:extLst>
          </c:dPt>
          <c:dLbls>
            <c:dLbl>
              <c:idx val="0"/>
              <c:layout>
                <c:manualLayout>
                  <c:x val="6.5759995404411672E-2"/>
                  <c:y val="1.1839118452758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26B93-8D8E-46EF-A354-27EAF4A703D3}" type="CATEGORYNAME">
                      <a:rPr lang="en-US" altLang="zh-TW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2B94ACE9-F5E5-4BF9-9363-43BDCF250A66}" type="PERCENTAGE">
                      <a:rPr lang="en-US" altLang="zh-TW" baseline="0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[PERCENTAGE]</a:t>
                    </a:fld>
                    <a:endParaRPr lang="en-US" altLang="zh-TW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37-4961-B02F-48E4448CE471}"/>
                </c:ext>
              </c:extLst>
            </c:dLbl>
            <c:dLbl>
              <c:idx val="1"/>
              <c:layout>
                <c:manualLayout>
                  <c:x val="1.9076141129866497E-3"/>
                  <c:y val="2.70575665992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37-4961-B02F-48E4448CE471}"/>
                </c:ext>
              </c:extLst>
            </c:dLbl>
            <c:dLbl>
              <c:idx val="2"/>
              <c:layout>
                <c:manualLayout>
                  <c:x val="6.6358514136288321E-2"/>
                  <c:y val="7.5253655830844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E850A-777A-4C4B-8437-8F13E2313C16}" type="CATEGORYNAME">
                      <a:rPr lang="en-US" altLang="zh-TW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62BE8333-544D-42F0-9621-66AF8679B05D}" type="PERCENTAGE">
                      <a:rPr lang="en-US" altLang="zh-TW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altLang="zh-TW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2527379349627"/>
                      <c:h val="0.12269617798507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37-4961-B02F-48E4448CE47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D437-4961-B02F-48E4448CE47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D437-4961-B02F-48E4448CE47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D437-4961-B02F-48E4448CE47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D437-4961-B02F-48E4448CE471}"/>
                </c:ext>
              </c:extLst>
            </c:dLbl>
            <c:dLbl>
              <c:idx val="7"/>
              <c:layout>
                <c:manualLayout>
                  <c:x val="-0.14997747158512834"/>
                  <c:y val="-1.218350760785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37-4961-B02F-48E4448CE47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D437-4961-B02F-48E4448CE471}"/>
                </c:ext>
              </c:extLst>
            </c:dLbl>
            <c:dLbl>
              <c:idx val="9"/>
              <c:layout>
                <c:manualLayout>
                  <c:x val="-0.11767463155140839"/>
                  <c:y val="3.84121196781736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37-4961-B02F-48E4448CE471}"/>
                </c:ext>
              </c:extLst>
            </c:dLbl>
            <c:dLbl>
              <c:idx val="10"/>
              <c:layout>
                <c:manualLayout>
                  <c:x val="-9.9215865817854174E-2"/>
                  <c:y val="-9.13763070589276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37-4961-B02F-48E4448CE471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D437-4961-B02F-48E4448CE471}"/>
                </c:ext>
              </c:extLst>
            </c:dLbl>
            <c:dLbl>
              <c:idx val="12"/>
              <c:layout>
                <c:manualLayout>
                  <c:x val="4.434762874119718E-2"/>
                  <c:y val="9.13761268404101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37-4961-B02F-48E4448CE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工作表1!$A$2:$A$14</c:f>
              <c:strCache>
                <c:ptCount val="13"/>
                <c:pt idx="0">
                  <c:v>EGL</c:v>
                </c:pt>
                <c:pt idx="1">
                  <c:v>MAERSK</c:v>
                </c:pt>
                <c:pt idx="2">
                  <c:v>MSC</c:v>
                </c:pt>
                <c:pt idx="3">
                  <c:v>ONE</c:v>
                </c:pt>
                <c:pt idx="4">
                  <c:v>CMA</c:v>
                </c:pt>
                <c:pt idx="5">
                  <c:v>COSCO</c:v>
                </c:pt>
                <c:pt idx="6">
                  <c:v>WHL</c:v>
                </c:pt>
                <c:pt idx="7">
                  <c:v>PIL</c:v>
                </c:pt>
                <c:pt idx="8">
                  <c:v>HAPL</c:v>
                </c:pt>
                <c:pt idx="9">
                  <c:v>HYUNDAI</c:v>
                </c:pt>
                <c:pt idx="10">
                  <c:v>YML</c:v>
                </c:pt>
                <c:pt idx="11">
                  <c:v>ZIM</c:v>
                </c:pt>
                <c:pt idx="12">
                  <c:v>Others</c:v>
                </c:pt>
              </c:strCache>
            </c:strRef>
          </c:cat>
          <c:val>
            <c:numRef>
              <c:f>工作表1!$B$2:$B$14</c:f>
              <c:numCache>
                <c:formatCode>0.0%</c:formatCode>
                <c:ptCount val="13"/>
                <c:pt idx="0">
                  <c:v>4.5100000000000001E-2</c:v>
                </c:pt>
                <c:pt idx="1">
                  <c:v>6.83E-2</c:v>
                </c:pt>
                <c:pt idx="2">
                  <c:v>9.2799999999999994E-2</c:v>
                </c:pt>
                <c:pt idx="3">
                  <c:v>0.1578</c:v>
                </c:pt>
                <c:pt idx="4">
                  <c:v>0.14399999999999999</c:v>
                </c:pt>
                <c:pt idx="5">
                  <c:v>9.0399999999999994E-2</c:v>
                </c:pt>
                <c:pt idx="6">
                  <c:v>0.1169</c:v>
                </c:pt>
                <c:pt idx="7">
                  <c:v>4.3200000000000002E-2</c:v>
                </c:pt>
                <c:pt idx="8">
                  <c:v>0.13120000000000001</c:v>
                </c:pt>
                <c:pt idx="9">
                  <c:v>1.9699999999999999E-2</c:v>
                </c:pt>
                <c:pt idx="10">
                  <c:v>1.9699999999999999E-2</c:v>
                </c:pt>
                <c:pt idx="11">
                  <c:v>2.8199999999999999E-2</c:v>
                </c:pt>
                <c:pt idx="12">
                  <c:v>4.2799999999999998E-2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7-4961-B02F-48E4448CE47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084-48D7-A748-95A186CAB09A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84-48D7-A748-95A186CAB0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工作表1!$B$2:$D$2</c:f>
              <c:strCache>
                <c:ptCount val="3"/>
                <c:pt idx="0">
                  <c:v>2024 KPI</c:v>
                </c:pt>
                <c:pt idx="1">
                  <c:v>2024 LIFTING</c:v>
                </c:pt>
                <c:pt idx="2">
                  <c:v>2025 KPI</c:v>
                </c:pt>
              </c:strCache>
            </c:strRef>
          </c:cat>
          <c:val>
            <c:numRef>
              <c:f>工作表1!$B$3:$D$3</c:f>
              <c:numCache>
                <c:formatCode>#,##0_ </c:formatCode>
                <c:ptCount val="3"/>
                <c:pt idx="0">
                  <c:v>10500</c:v>
                </c:pt>
                <c:pt idx="1">
                  <c:v>10670</c:v>
                </c:pt>
                <c:pt idx="2">
                  <c:v>11022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4-48D7-A748-95A186CAB0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0562320"/>
        <c:axId val="840564616"/>
      </c:barChart>
      <c:catAx>
        <c:axId val="84056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0564616"/>
        <c:crosses val="autoZero"/>
        <c:auto val="1"/>
        <c:lblAlgn val="ctr"/>
        <c:lblOffset val="100"/>
        <c:noMultiLvlLbl val="0"/>
      </c:catAx>
      <c:valAx>
        <c:axId val="840564616"/>
        <c:scaling>
          <c:orientation val="minMax"/>
          <c:max val="12000"/>
          <c:min val="4000"/>
        </c:scaling>
        <c:delete val="0"/>
        <c:axPos val="l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056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sz="11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800" dirty="0"/>
              <a:t>Commodity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88-42CC-8C3F-4A23FA9CAB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88-42CC-8C3F-4A23FA9CABC0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88-42CC-8C3F-4A23FA9CAB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88-42CC-8C3F-4A23FA9CAB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88-42CC-8C3F-4A23FA9CAB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088-42CC-8C3F-4A23FA9CAB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088-42CC-8C3F-4A23FA9CABC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088-42CC-8C3F-4A23FA9CABC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088-42CC-8C3F-4A23FA9CABC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088-42CC-8C3F-4A23FA9CABC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088-42CC-8C3F-4A23FA9CABC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088-42CC-8C3F-4A23FA9CABC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088-42CC-8C3F-4A23FA9CABC0}"/>
              </c:ext>
            </c:extLst>
          </c:dPt>
          <c:dLbls>
            <c:dLbl>
              <c:idx val="0"/>
              <c:layout>
                <c:manualLayout>
                  <c:x val="6.5759995404411672E-2"/>
                  <c:y val="1.1839118452758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26B93-8D8E-46EF-A354-27EAF4A703D3}" type="CATEGORYNAME">
                      <a:rPr lang="en-US" altLang="zh-TW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2B94ACE9-F5E5-4BF9-9363-43BDCF250A66}" type="PERCENTAGE">
                      <a:rPr lang="en-US" altLang="zh-TW" baseline="0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[PERCENTAGE]</a:t>
                    </a:fld>
                    <a:endParaRPr lang="en-US" altLang="zh-TW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88-42CC-8C3F-4A23FA9CABC0}"/>
                </c:ext>
              </c:extLst>
            </c:dLbl>
            <c:dLbl>
              <c:idx val="1"/>
              <c:layout>
                <c:manualLayout>
                  <c:x val="1.9076141129866497E-3"/>
                  <c:y val="2.70575665992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8-42CC-8C3F-4A23FA9CABC0}"/>
                </c:ext>
              </c:extLst>
            </c:dLbl>
            <c:dLbl>
              <c:idx val="2"/>
              <c:layout>
                <c:manualLayout>
                  <c:x val="3.1084740584379503E-2"/>
                  <c:y val="6.97421423661259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E850A-777A-4C4B-8437-8F13E2313C16}" type="CATEGORYNAME">
                      <a:rPr lang="en-US" altLang="zh-TW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62BE8333-544D-42F0-9621-66AF8679B05D}" type="PERCENTAGE">
                      <a:rPr lang="en-US" altLang="zh-TW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altLang="zh-TW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2527379349627"/>
                      <c:h val="0.12269617798507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88-42CC-8C3F-4A23FA9CABC0}"/>
                </c:ext>
              </c:extLst>
            </c:dLbl>
            <c:dLbl>
              <c:idx val="3"/>
              <c:layout>
                <c:manualLayout>
                  <c:x val="-1.9841545383846259E-2"/>
                  <c:y val="6.3382714420619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88-42CC-8C3F-4A23FA9CABC0}"/>
                </c:ext>
              </c:extLst>
            </c:dLbl>
            <c:dLbl>
              <c:idx val="4"/>
              <c:layout>
                <c:manualLayout>
                  <c:x val="-4.6296939228974557E-2"/>
                  <c:y val="3.5825012498611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02930229974448"/>
                      <c:h val="0.103341382207532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088-42CC-8C3F-4A23FA9CABC0}"/>
                </c:ext>
              </c:extLst>
            </c:dLbl>
            <c:dLbl>
              <c:idx val="5"/>
              <c:layout>
                <c:manualLayout>
                  <c:x val="2.6455393845128319E-2"/>
                  <c:y val="1.653462115320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88-42CC-8C3F-4A23FA9CABC0}"/>
                </c:ext>
              </c:extLst>
            </c:dLbl>
            <c:dLbl>
              <c:idx val="6"/>
              <c:layout>
                <c:manualLayout>
                  <c:x val="0.14330004999444507"/>
                  <c:y val="4.13365528830130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88-42CC-8C3F-4A23FA9CABC0}"/>
                </c:ext>
              </c:extLst>
            </c:dLbl>
            <c:dLbl>
              <c:idx val="7"/>
              <c:layout>
                <c:manualLayout>
                  <c:x val="-0.14997747158512834"/>
                  <c:y val="-1.218350760785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88-42CC-8C3F-4A23FA9CABC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1088-42CC-8C3F-4A23FA9CABC0}"/>
                </c:ext>
              </c:extLst>
            </c:dLbl>
            <c:dLbl>
              <c:idx val="9"/>
              <c:layout>
                <c:manualLayout>
                  <c:x val="-0.11767463155140839"/>
                  <c:y val="3.84121196781736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88-42CC-8C3F-4A23FA9CABC0}"/>
                </c:ext>
              </c:extLst>
            </c:dLbl>
            <c:dLbl>
              <c:idx val="10"/>
              <c:layout>
                <c:manualLayout>
                  <c:x val="-9.9215865817854174E-2"/>
                  <c:y val="-9.13763070589276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88-42CC-8C3F-4A23FA9CABC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1088-42CC-8C3F-4A23FA9CABC0}"/>
                </c:ext>
              </c:extLst>
            </c:dLbl>
            <c:dLbl>
              <c:idx val="12"/>
              <c:layout>
                <c:manualLayout>
                  <c:x val="4.434762874119718E-2"/>
                  <c:y val="9.13761268404101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88-42CC-8C3F-4A23FA9CA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工作表1!$A$2:$A$8</c:f>
              <c:strCache>
                <c:ptCount val="7"/>
                <c:pt idx="0">
                  <c:v>FROZEN BEEF</c:v>
                </c:pt>
                <c:pt idx="1">
                  <c:v>FROZEN POULTRY</c:v>
                </c:pt>
                <c:pt idx="2">
                  <c:v>FROZEN SEAFOODS</c:v>
                </c:pt>
                <c:pt idx="3">
                  <c:v>FROZEN PORK</c:v>
                </c:pt>
                <c:pt idx="4">
                  <c:v>FROZEN DAIRY PORDUCTS</c:v>
                </c:pt>
                <c:pt idx="5">
                  <c:v>REFRIGERATED FOODSTUFFS</c:v>
                </c:pt>
                <c:pt idx="6">
                  <c:v>CHILLED FRUITS - CITRUS</c:v>
                </c:pt>
              </c:strCache>
            </c:strRef>
          </c:cat>
          <c:val>
            <c:numRef>
              <c:f>工作表1!$B$2:$B$8</c:f>
              <c:numCache>
                <c:formatCode>0.00%</c:formatCode>
                <c:ptCount val="7"/>
                <c:pt idx="0">
                  <c:v>0.55000000000000004</c:v>
                </c:pt>
                <c:pt idx="1">
                  <c:v>0.24</c:v>
                </c:pt>
                <c:pt idx="2">
                  <c:v>0.08</c:v>
                </c:pt>
                <c:pt idx="3">
                  <c:v>0.05</c:v>
                </c:pt>
                <c:pt idx="4">
                  <c:v>0.02</c:v>
                </c:pt>
                <c:pt idx="5">
                  <c:v>0.05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088-42CC-8C3F-4A23FA9CABC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800" b="1" dirty="0"/>
              <a:t>TOP</a:t>
            </a:r>
            <a:r>
              <a:rPr lang="en-US" altLang="zh-TW" sz="1800" b="1" baseline="0" dirty="0"/>
              <a:t> ACCOUNTS</a:t>
            </a:r>
            <a:endParaRPr lang="zh-TW" alt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'Worksheet 1'!$C$1:$C$112</c:f>
              <c:strCache>
                <c:ptCount val="112"/>
                <c:pt idx="0">
                  <c:v>SQ6741767 COTRIGUACU COOPERATIVA CENTRAL</c:v>
                </c:pt>
                <c:pt idx="1">
                  <c:v>SQ6741046 COOPERATIVA CENTRAL AURORA ALIMENT</c:v>
                </c:pt>
                <c:pt idx="2">
                  <c:v>SQ6742288 LION LOGISTICS TRANSPORTES INTERNA</c:v>
                </c:pt>
                <c:pt idx="3">
                  <c:v>SQ6749802 ZANCHETTA INDUSTRIA DE ALIMENTOS L</c:v>
                </c:pt>
                <c:pt idx="4">
                  <c:v>SQ6742504 JBS S/A</c:v>
                </c:pt>
                <c:pt idx="5">
                  <c:v>SQ6711362 SAMLOG S.R.L.</c:v>
                </c:pt>
                <c:pt idx="6">
                  <c:v>SQ6721179 FRIGORIFICO CARRASCO S.A.</c:v>
                </c:pt>
                <c:pt idx="7">
                  <c:v>SQ6742301 FRIGOL S.A.</c:v>
                </c:pt>
                <c:pt idx="8">
                  <c:v>SQ6720538 MARALCOR S.A.</c:v>
                </c:pt>
                <c:pt idx="9">
                  <c:v>SQ6720898 ALTERCARGO SRL</c:v>
                </c:pt>
                <c:pt idx="10">
                  <c:v>SQ6721053 FRIGORIFICO TACUAREMBO</c:v>
                </c:pt>
                <c:pt idx="11">
                  <c:v>SQ6749953 MINERVA S.A.</c:v>
                </c:pt>
                <c:pt idx="12">
                  <c:v>SQ6711376 FRIGORIFICO GORINA S A I C</c:v>
                </c:pt>
                <c:pt idx="13">
                  <c:v>SQ6749692 LOUIS DREYFUS COMPANY SUCOS S.A.</c:v>
                </c:pt>
                <c:pt idx="14">
                  <c:v>SQ6742443 RAMAX IMPORTACAO E EXPORTACAO DE A</c:v>
                </c:pt>
                <c:pt idx="15">
                  <c:v>SQ6720635 SUFLENORSA TRANSITARIOS, S.L.</c:v>
                </c:pt>
                <c:pt idx="16">
                  <c:v>SQ6742297 BARRA MANSA COMERCIO DE CARNES E D</c:v>
                </c:pt>
                <c:pt idx="17">
                  <c:v>SQ6742410 SEAFRIGO DO BRASIL AGENCIAMENTO DE</c:v>
                </c:pt>
                <c:pt idx="18">
                  <c:v>SQ6719760 TRANSCARGO ARGENTINA S.A.</c:v>
                </c:pt>
                <c:pt idx="19">
                  <c:v>SQ6711535 FRIGORIFICO VISOM S.A.</c:v>
                </c:pt>
                <c:pt idx="20">
                  <c:v>SQ6741787 ETERNITY GLOBAL LOGISTICA LTDA</c:v>
                </c:pt>
                <c:pt idx="21">
                  <c:v>SQ6741162 VMLOG LOGISTICA INTERNACIONAL LTDA</c:v>
                </c:pt>
                <c:pt idx="22">
                  <c:v>SQ6742286 INTERTRANS SERVICOS LTDA</c:v>
                </c:pt>
                <c:pt idx="23">
                  <c:v>SQ6710379 HELLMANN WORLDWIDE LOGISTICS S.A.</c:v>
                </c:pt>
                <c:pt idx="24">
                  <c:v>SQ6711339 AGROLOG SA</c:v>
                </c:pt>
                <c:pt idx="25">
                  <c:v>SQ6711568 ATL CARGO S.R.L.</c:v>
                </c:pt>
                <c:pt idx="26">
                  <c:v>SQ6719802 SOUTHATLANTIC MARITIME S.A.</c:v>
                </c:pt>
                <c:pt idx="27">
                  <c:v>SQ6711434 AZUL NATURAL BEEF S.A.</c:v>
                </c:pt>
                <c:pt idx="28">
                  <c:v>SQ6711521 FRIAR S.A.</c:v>
                </c:pt>
                <c:pt idx="29">
                  <c:v>SQ6741624 AGROMASS BRASIL - IMPORTACAO E EXP</c:v>
                </c:pt>
                <c:pt idx="30">
                  <c:v>SQ6720539 URUGUAY LOGISTICS S.A.</c:v>
                </c:pt>
                <c:pt idx="31">
                  <c:v>SQ6711468 VISION LOGISTIC SA</c:v>
                </c:pt>
                <c:pt idx="32">
                  <c:v>SQ6741147 SZR EMPRESARIAL INDUSTRIAL E EXPOR</c:v>
                </c:pt>
                <c:pt idx="33">
                  <c:v>SQ6742184 NEW WAY CONSULTORIA INTERNACIONAL</c:v>
                </c:pt>
                <c:pt idx="34">
                  <c:v>SQ6741836 AGL AGROINDUSTRIAL LTDA</c:v>
                </c:pt>
                <c:pt idx="35">
                  <c:v>SQ6711266 LOGICON</c:v>
                </c:pt>
                <c:pt idx="36">
                  <c:v>SQ6711098 INTERALMAR SA</c:v>
                </c:pt>
                <c:pt idx="37">
                  <c:v>SQ6440040 GOLDEN FRESH SDN BHD</c:v>
                </c:pt>
                <c:pt idx="38">
                  <c:v>SQ6711145 MERCATOR TRANSPORT ARGENTINA SA</c:v>
                </c:pt>
                <c:pt idx="39">
                  <c:v>SQ6721212 ONUS LOGISTIC</c:v>
                </c:pt>
                <c:pt idx="40">
                  <c:v>SQ6340071 ORIENT INTERNATIONAL HOLDING SHANG</c:v>
                </c:pt>
                <c:pt idx="41">
                  <c:v>SQ6728989 C. ALMAR INTERNACIONAL DE URUGUAY</c:v>
                </c:pt>
                <c:pt idx="42">
                  <c:v>SQ6742129 C-FREIGHT AGENCIAMENTOS INTERNACIO</c:v>
                </c:pt>
                <c:pt idx="43">
                  <c:v>SQ6742207 BEAUVALLET GOIAS ALIMENTOS LTDA</c:v>
                </c:pt>
                <c:pt idx="44">
                  <c:v>SQ6710795 LOS AZAHARES S.A.</c:v>
                </c:pt>
                <c:pt idx="45">
                  <c:v>SQ6711447 ITALMEN SA</c:v>
                </c:pt>
                <c:pt idx="46">
                  <c:v>SQ6742411 SUCORRICO CITRUS INDUSTRIAL E AGRI</c:v>
                </c:pt>
                <c:pt idx="47">
                  <c:v>SCMT00154 COCA-COLA FAR EAST LIMITED</c:v>
                </c:pt>
                <c:pt idx="48">
                  <c:v>SQ6742223 SKYMARINE LOGISTICA LTDA</c:v>
                </c:pt>
                <c:pt idx="49">
                  <c:v>SQ6742542 SYNDEX LOGISTICA E GESTAO ADUANEIR</c:v>
                </c:pt>
                <c:pt idx="50">
                  <c:v>SQ6310018 AWOT GLOBAL CORPORATION ZHONGSHAN</c:v>
                </c:pt>
                <c:pt idx="51">
                  <c:v>SQ6420048 MITSUBISHI LOGISTICS (THAILAND)CO.</c:v>
                </c:pt>
                <c:pt idx="52">
                  <c:v>SQ6711454 INTERPALAS S.R.L.</c:v>
                </c:pt>
                <c:pt idx="53">
                  <c:v>SQ6721130 CENTRAL CARGO SA</c:v>
                </c:pt>
                <c:pt idx="54">
                  <c:v>SQ6740805 FRIGOMAR FRIGORIFICO LTDA.</c:v>
                </c:pt>
                <c:pt idx="55">
                  <c:v>SQ6742485 TANGARA ALIMENTOS LTDA</c:v>
                </c:pt>
                <c:pt idx="56">
                  <c:v>SQ6710714 COOP.DE TRANSF.Y COMERCIALIZ AGROP</c:v>
                </c:pt>
                <c:pt idx="57">
                  <c:v>SQ6721048 KPM LOGISTICS AGENCIAMENTO DE CARG</c:v>
                </c:pt>
                <c:pt idx="58">
                  <c:v>SQ6742063 EURO AMERICA ASSESSORIA DESPACHOS</c:v>
                </c:pt>
                <c:pt idx="59">
                  <c:v>SQ6031466 MEIRAKU CORPORATION</c:v>
                </c:pt>
                <c:pt idx="60">
                  <c:v>SQ6711126 LOGCARGO S.R.L.</c:v>
                </c:pt>
                <c:pt idx="61">
                  <c:v>SQ6710372 PLUSCARGO ARGENTINA S.A.</c:v>
                </c:pt>
                <c:pt idx="62">
                  <c:v>SQ6710716 GARCIA HERMANOS AGROINDUSTRIAL S.R</c:v>
                </c:pt>
                <c:pt idx="63">
                  <c:v>SQ6711248 SILVER FREIGHT LOGISTIC S.R.L.</c:v>
                </c:pt>
                <c:pt idx="64">
                  <c:v>SQ6711492 INTERBORDERS SRL</c:v>
                </c:pt>
                <c:pt idx="65">
                  <c:v>SQ6742247 FLASH WAY AGENCIAMENTOS E DESPACHO</c:v>
                </c:pt>
                <c:pt idx="66">
                  <c:v>SQ6742559 ORANGE SHIPPING AGENCIAMENTO DE CA</c:v>
                </c:pt>
                <c:pt idx="67">
                  <c:v>SQ6711396 LATCOMEX SA</c:v>
                </c:pt>
                <c:pt idx="68">
                  <c:v>SQ6721068 AGROLOG SRL</c:v>
                </c:pt>
                <c:pt idx="69">
                  <c:v>SQ6721136 TERRAMAR LOGISTICA S.R.L.</c:v>
                </c:pt>
                <c:pt idx="70">
                  <c:v>SQ6742215 SMX LOGISTICS TRANSPORTES INTERNAC</c:v>
                </c:pt>
                <c:pt idx="71">
                  <c:v>SQ6742232 CIA. IGUACU DE CAFE SOLUVEL</c:v>
                </c:pt>
                <c:pt idx="72">
                  <c:v>SQ6010035 MITSUI &amp; CO.GLOBAL LOGISTICS,LTD.</c:v>
                </c:pt>
                <c:pt idx="73">
                  <c:v>SQ6290086 YUMBO ENTERPRISE CO., LTD.</c:v>
                </c:pt>
                <c:pt idx="74">
                  <c:v>SQ6721169 MERCATOR TRANSPORT URUGUAY S.A</c:v>
                </c:pt>
                <c:pt idx="75">
                  <c:v>SQ6742538 COCAM CIA CAFE SOLUVEL E DERIVADOS</c:v>
                </c:pt>
                <c:pt idx="76">
                  <c:v>SQ6010101 MITSUBISHI LOGISTICS CORPORATION</c:v>
                </c:pt>
                <c:pt idx="77">
                  <c:v>SQ6711138 SOUTHCROSS LOGISTICS S.A.</c:v>
                </c:pt>
                <c:pt idx="78">
                  <c:v>SQ6711221 ALS FREIGHT FORWARDER S.R.L.</c:v>
                </c:pt>
                <c:pt idx="79">
                  <c:v>SQ6711544 KYNA LOGISTICS S.A.</c:v>
                </c:pt>
                <c:pt idx="80">
                  <c:v>SQ6742507 SOCIEDADE DE BEBIDAS PANIZZON LTDA</c:v>
                </c:pt>
                <c:pt idx="81">
                  <c:v>SQ6110241 UNICO LOGISTICS CO., LTD</c:v>
                </c:pt>
                <c:pt idx="82">
                  <c:v>SQ6420037 REAL LOGISTICS CO., LTD.</c:v>
                </c:pt>
                <c:pt idx="83">
                  <c:v>SQ6711479 RD FRESH S.A.S.</c:v>
                </c:pt>
                <c:pt idx="84">
                  <c:v>SQ6741564 TECNOVIN DO BRASIL LTDA</c:v>
                </c:pt>
                <c:pt idx="85">
                  <c:v>SQ6742525 NEW PIER AGENCIAMENTO DE CARGAS E</c:v>
                </c:pt>
                <c:pt idx="86">
                  <c:v>SCMT00110 NESTLE SA</c:v>
                </c:pt>
                <c:pt idx="87">
                  <c:v>SQ6010084 MARUBENI CORPORATION</c:v>
                </c:pt>
                <c:pt idx="88">
                  <c:v>SQ6250047 E CARGO INC</c:v>
                </c:pt>
                <c:pt idx="89">
                  <c:v>SQ6290020 EVERGREEN LOGISTICS CORPORATION</c:v>
                </c:pt>
                <c:pt idx="90">
                  <c:v>SQ6710216 INTER AMERICAN CARGO GROUP S.A.</c:v>
                </c:pt>
                <c:pt idx="91">
                  <c:v>SQ6710525 INDEPENDENT LOGISTIC SERVICE S.A.</c:v>
                </c:pt>
                <c:pt idx="92">
                  <c:v>SQ6711472 FRIGORIFICO DE AVES SOYCHU S.A.I.C</c:v>
                </c:pt>
                <c:pt idx="93">
                  <c:v>SQ6711529 G-LOG SRL</c:v>
                </c:pt>
                <c:pt idx="94">
                  <c:v>SQ6721026 STARFISH S.A.</c:v>
                </c:pt>
                <c:pt idx="95">
                  <c:v>SQ6742098 NEW SMART LOGISTICS TRANSPORTE INT</c:v>
                </c:pt>
                <c:pt idx="96">
                  <c:v>SQ6742460 WEEDO LOGISTICA BRASIL LTDA</c:v>
                </c:pt>
                <c:pt idx="97">
                  <c:v>SQ6742503 VPLOG SOLUCOES LOGISTICAS LTDA</c:v>
                </c:pt>
                <c:pt idx="98">
                  <c:v>SQ6290103 CENTRAL SKY INTERNATIONAL TRADING</c:v>
                </c:pt>
                <c:pt idx="99">
                  <c:v>SQ6710232 AMERICANA SHIPPING S.A.</c:v>
                </c:pt>
                <c:pt idx="100">
                  <c:v>SQ6710563 GD-LOGISTIC SC</c:v>
                </c:pt>
                <c:pt idx="101">
                  <c:v>SQ6711183 CARGO NET LOGISTIC S.A.</c:v>
                </c:pt>
                <c:pt idx="102">
                  <c:v>SQ6711525 GRUPO LOGISTICO DEL PLATA SRL</c:v>
                </c:pt>
                <c:pt idx="103">
                  <c:v>SQ6720872 WATYL S.A</c:v>
                </c:pt>
                <c:pt idx="104">
                  <c:v>SQ6721204 F.L.S. SRL FREIGHT &amp; LOGISTICS SER</c:v>
                </c:pt>
                <c:pt idx="105">
                  <c:v>SQ6729999 REPREMAR LOGISTICS S.A.</c:v>
                </c:pt>
                <c:pt idx="106">
                  <c:v>SQ6741647 DC LOGISTICS BRASIL LTDA</c:v>
                </c:pt>
                <c:pt idx="107">
                  <c:v>SQ6742183 ALIBEM ALIMENTOS S.A.</c:v>
                </c:pt>
                <c:pt idx="108">
                  <c:v>SQ6742259 GO TRANS GLOBAL LOGISTICA LTDA</c:v>
                </c:pt>
                <c:pt idx="109">
                  <c:v>SQ6742336 KRG LOGISTICA LTDA</c:v>
                </c:pt>
                <c:pt idx="110">
                  <c:v>SQ6742448 EXALOG ASSESSORIA E LOGISTICA LTDA</c:v>
                </c:pt>
                <c:pt idx="111">
                  <c:v>SQ6742491 DP WORLD LOGISTICS BRAZIL S.A.</c:v>
                </c:pt>
              </c:strCache>
            </c:strRef>
          </c:cat>
          <c:val>
            <c:numRef>
              <c:f>'Worksheet 1'!$D$1:$D$112</c:f>
              <c:numCache>
                <c:formatCode>0%</c:formatCode>
                <c:ptCount val="112"/>
                <c:pt idx="0">
                  <c:v>0.18000947418285174</c:v>
                </c:pt>
                <c:pt idx="1">
                  <c:v>0.1606821411653245</c:v>
                </c:pt>
                <c:pt idx="2">
                  <c:v>7.1245855045002374E-2</c:v>
                </c:pt>
                <c:pt idx="3">
                  <c:v>5.466603505447655E-2</c:v>
                </c:pt>
                <c:pt idx="4">
                  <c:v>5.0213169114163902E-2</c:v>
                </c:pt>
                <c:pt idx="5">
                  <c:v>3.9791567977261959E-2</c:v>
                </c:pt>
                <c:pt idx="6">
                  <c:v>3.9696826148744674E-2</c:v>
                </c:pt>
                <c:pt idx="7">
                  <c:v>3.723353860729512E-2</c:v>
                </c:pt>
                <c:pt idx="8">
                  <c:v>3.5717669351018472E-2</c:v>
                </c:pt>
                <c:pt idx="9">
                  <c:v>3.0980577925153956E-2</c:v>
                </c:pt>
                <c:pt idx="10">
                  <c:v>3.0222643297015631E-2</c:v>
                </c:pt>
                <c:pt idx="11">
                  <c:v>2.7380388441496921E-2</c:v>
                </c:pt>
                <c:pt idx="12">
                  <c:v>2.1411653244907628E-2</c:v>
                </c:pt>
                <c:pt idx="13">
                  <c:v>1.5821885362387492E-2</c:v>
                </c:pt>
                <c:pt idx="14">
                  <c:v>1.3263855992420654E-2</c:v>
                </c:pt>
                <c:pt idx="15">
                  <c:v>1.2600663192799622E-2</c:v>
                </c:pt>
                <c:pt idx="16">
                  <c:v>1.2505921364282331E-2</c:v>
                </c:pt>
                <c:pt idx="17">
                  <c:v>9.9478919943154897E-3</c:v>
                </c:pt>
                <c:pt idx="18">
                  <c:v>9.6636665087636194E-3</c:v>
                </c:pt>
                <c:pt idx="19">
                  <c:v>8.6215063950734246E-3</c:v>
                </c:pt>
                <c:pt idx="20">
                  <c:v>8.4320227380388444E-3</c:v>
                </c:pt>
                <c:pt idx="21">
                  <c:v>7.863571766935102E-3</c:v>
                </c:pt>
                <c:pt idx="22">
                  <c:v>7.5793462813832308E-3</c:v>
                </c:pt>
                <c:pt idx="23">
                  <c:v>6.3477025106584558E-3</c:v>
                </c:pt>
                <c:pt idx="24">
                  <c:v>6.1582188536238747E-3</c:v>
                </c:pt>
                <c:pt idx="25">
                  <c:v>5.8739933680720035E-3</c:v>
                </c:pt>
                <c:pt idx="26">
                  <c:v>5.5897678825201323E-3</c:v>
                </c:pt>
                <c:pt idx="27">
                  <c:v>5.3055423969682611E-3</c:v>
                </c:pt>
                <c:pt idx="28">
                  <c:v>5.1160587399336809E-3</c:v>
                </c:pt>
                <c:pt idx="29">
                  <c:v>4.9265750828990998E-3</c:v>
                </c:pt>
                <c:pt idx="30">
                  <c:v>4.8318332543818097E-3</c:v>
                </c:pt>
                <c:pt idx="31">
                  <c:v>4.2633822832780673E-3</c:v>
                </c:pt>
                <c:pt idx="32">
                  <c:v>4.1686404547607771E-3</c:v>
                </c:pt>
                <c:pt idx="33">
                  <c:v>3.4107058266224536E-3</c:v>
                </c:pt>
                <c:pt idx="34">
                  <c:v>3.3159639981051635E-3</c:v>
                </c:pt>
                <c:pt idx="35">
                  <c:v>3.221222169587873E-3</c:v>
                </c:pt>
                <c:pt idx="36">
                  <c:v>3.1264803410705829E-3</c:v>
                </c:pt>
                <c:pt idx="37">
                  <c:v>2.8422548555187117E-3</c:v>
                </c:pt>
                <c:pt idx="38">
                  <c:v>2.7475130270014211E-3</c:v>
                </c:pt>
                <c:pt idx="39">
                  <c:v>2.2738038844149692E-3</c:v>
                </c:pt>
                <c:pt idx="40">
                  <c:v>1.8948365703458077E-3</c:v>
                </c:pt>
                <c:pt idx="41">
                  <c:v>1.7053529133112268E-3</c:v>
                </c:pt>
                <c:pt idx="42">
                  <c:v>1.7053529133112268E-3</c:v>
                </c:pt>
                <c:pt idx="43">
                  <c:v>1.6106110847939365E-3</c:v>
                </c:pt>
                <c:pt idx="44">
                  <c:v>1.5158692562766462E-3</c:v>
                </c:pt>
                <c:pt idx="45">
                  <c:v>1.4211274277593558E-3</c:v>
                </c:pt>
                <c:pt idx="46">
                  <c:v>1.3263855992420653E-3</c:v>
                </c:pt>
                <c:pt idx="47">
                  <c:v>1.2316437707247749E-3</c:v>
                </c:pt>
                <c:pt idx="48">
                  <c:v>1.2316437707247749E-3</c:v>
                </c:pt>
                <c:pt idx="49">
                  <c:v>1.2316437707247749E-3</c:v>
                </c:pt>
                <c:pt idx="50">
                  <c:v>1.1369019422074846E-3</c:v>
                </c:pt>
                <c:pt idx="51">
                  <c:v>1.1369019422074846E-3</c:v>
                </c:pt>
                <c:pt idx="52">
                  <c:v>1.1369019422074846E-3</c:v>
                </c:pt>
                <c:pt idx="53">
                  <c:v>1.0421601136901943E-3</c:v>
                </c:pt>
                <c:pt idx="54">
                  <c:v>9.4741828517290385E-4</c:v>
                </c:pt>
                <c:pt idx="55">
                  <c:v>9.4741828517290385E-4</c:v>
                </c:pt>
                <c:pt idx="56">
                  <c:v>8.5267645665561341E-4</c:v>
                </c:pt>
                <c:pt idx="57">
                  <c:v>8.5267645665561341E-4</c:v>
                </c:pt>
                <c:pt idx="58">
                  <c:v>8.5267645665561341E-4</c:v>
                </c:pt>
                <c:pt idx="59">
                  <c:v>7.5793462813832308E-4</c:v>
                </c:pt>
                <c:pt idx="60">
                  <c:v>7.5793462813832308E-4</c:v>
                </c:pt>
                <c:pt idx="61">
                  <c:v>6.6319279962103264E-4</c:v>
                </c:pt>
                <c:pt idx="62">
                  <c:v>6.6319279962103264E-4</c:v>
                </c:pt>
                <c:pt idx="63">
                  <c:v>6.6319279962103264E-4</c:v>
                </c:pt>
                <c:pt idx="64">
                  <c:v>6.6319279962103264E-4</c:v>
                </c:pt>
                <c:pt idx="65">
                  <c:v>6.6319279962103264E-4</c:v>
                </c:pt>
                <c:pt idx="66">
                  <c:v>6.6319279962103264E-4</c:v>
                </c:pt>
                <c:pt idx="67">
                  <c:v>5.6845097110374231E-4</c:v>
                </c:pt>
                <c:pt idx="68">
                  <c:v>5.6845097110374231E-4</c:v>
                </c:pt>
                <c:pt idx="69">
                  <c:v>5.6845097110374231E-4</c:v>
                </c:pt>
                <c:pt idx="70">
                  <c:v>5.6845097110374231E-4</c:v>
                </c:pt>
                <c:pt idx="71">
                  <c:v>5.6845097110374231E-4</c:v>
                </c:pt>
                <c:pt idx="72">
                  <c:v>4.7370914258645192E-4</c:v>
                </c:pt>
                <c:pt idx="73">
                  <c:v>4.7370914258645192E-4</c:v>
                </c:pt>
                <c:pt idx="74">
                  <c:v>4.7370914258645192E-4</c:v>
                </c:pt>
                <c:pt idx="75">
                  <c:v>4.7370914258645192E-4</c:v>
                </c:pt>
                <c:pt idx="76">
                  <c:v>3.7896731406916154E-4</c:v>
                </c:pt>
                <c:pt idx="77">
                  <c:v>3.7896731406916154E-4</c:v>
                </c:pt>
                <c:pt idx="78">
                  <c:v>3.7896731406916154E-4</c:v>
                </c:pt>
                <c:pt idx="79">
                  <c:v>3.7896731406916154E-4</c:v>
                </c:pt>
                <c:pt idx="80">
                  <c:v>3.7896731406916154E-4</c:v>
                </c:pt>
                <c:pt idx="81">
                  <c:v>2.8422548555187115E-4</c:v>
                </c:pt>
                <c:pt idx="82">
                  <c:v>2.8422548555187115E-4</c:v>
                </c:pt>
                <c:pt idx="83">
                  <c:v>2.8422548555187115E-4</c:v>
                </c:pt>
                <c:pt idx="84">
                  <c:v>2.8422548555187115E-4</c:v>
                </c:pt>
                <c:pt idx="85">
                  <c:v>2.8422548555187115E-4</c:v>
                </c:pt>
                <c:pt idx="86">
                  <c:v>1.8948365703458077E-4</c:v>
                </c:pt>
                <c:pt idx="87">
                  <c:v>1.8948365703458077E-4</c:v>
                </c:pt>
                <c:pt idx="88">
                  <c:v>1.8948365703458077E-4</c:v>
                </c:pt>
                <c:pt idx="89">
                  <c:v>1.8948365703458077E-4</c:v>
                </c:pt>
                <c:pt idx="90">
                  <c:v>1.8948365703458077E-4</c:v>
                </c:pt>
                <c:pt idx="91">
                  <c:v>1.8948365703458077E-4</c:v>
                </c:pt>
                <c:pt idx="92">
                  <c:v>1.8948365703458077E-4</c:v>
                </c:pt>
                <c:pt idx="93">
                  <c:v>1.8948365703458077E-4</c:v>
                </c:pt>
                <c:pt idx="94">
                  <c:v>1.8948365703458077E-4</c:v>
                </c:pt>
                <c:pt idx="95">
                  <c:v>1.8948365703458077E-4</c:v>
                </c:pt>
                <c:pt idx="96">
                  <c:v>1.8948365703458077E-4</c:v>
                </c:pt>
                <c:pt idx="97">
                  <c:v>1.8948365703458077E-4</c:v>
                </c:pt>
                <c:pt idx="98">
                  <c:v>9.4741828517290385E-5</c:v>
                </c:pt>
                <c:pt idx="99">
                  <c:v>9.4741828517290385E-5</c:v>
                </c:pt>
                <c:pt idx="100">
                  <c:v>9.4741828517290385E-5</c:v>
                </c:pt>
                <c:pt idx="101">
                  <c:v>9.4741828517290385E-5</c:v>
                </c:pt>
                <c:pt idx="102">
                  <c:v>9.4741828517290385E-5</c:v>
                </c:pt>
                <c:pt idx="103">
                  <c:v>9.4741828517290385E-5</c:v>
                </c:pt>
                <c:pt idx="104">
                  <c:v>9.4741828517290385E-5</c:v>
                </c:pt>
                <c:pt idx="105">
                  <c:v>9.4741828517290385E-5</c:v>
                </c:pt>
                <c:pt idx="106">
                  <c:v>9.4741828517290385E-5</c:v>
                </c:pt>
                <c:pt idx="107">
                  <c:v>9.4741828517290385E-5</c:v>
                </c:pt>
                <c:pt idx="108">
                  <c:v>9.4741828517290385E-5</c:v>
                </c:pt>
                <c:pt idx="109">
                  <c:v>9.4741828517290385E-5</c:v>
                </c:pt>
                <c:pt idx="110">
                  <c:v>9.4741828517290385E-5</c:v>
                </c:pt>
                <c:pt idx="111">
                  <c:v>9.4741828517290385E-5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CB-497A-B716-2904126A9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480680"/>
        <c:axId val="516479696"/>
      </c:lineChart>
      <c:catAx>
        <c:axId val="51648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6479696"/>
        <c:crosses val="autoZero"/>
        <c:auto val="1"/>
        <c:lblAlgn val="ctr"/>
        <c:lblOffset val="100"/>
        <c:noMultiLvlLbl val="0"/>
      </c:catAx>
      <c:valAx>
        <c:axId val="5164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648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165</c:v>
                </c:pt>
                <c:pt idx="1">
                  <c:v>366</c:v>
                </c:pt>
                <c:pt idx="2">
                  <c:v>332</c:v>
                </c:pt>
                <c:pt idx="3">
                  <c:v>231</c:v>
                </c:pt>
                <c:pt idx="4">
                  <c:v>154</c:v>
                </c:pt>
                <c:pt idx="5">
                  <c:v>60</c:v>
                </c:pt>
                <c:pt idx="6">
                  <c:v>57</c:v>
                </c:pt>
                <c:pt idx="7">
                  <c:v>47</c:v>
                </c:pt>
                <c:pt idx="8">
                  <c:v>52</c:v>
                </c:pt>
                <c:pt idx="9">
                  <c:v>33</c:v>
                </c:pt>
                <c:pt idx="10">
                  <c:v>30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7-415D-B63E-10904029800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工作表1!$C$2:$C$13</c:f>
              <c:numCache>
                <c:formatCode>General</c:formatCode>
                <c:ptCount val="12"/>
                <c:pt idx="0">
                  <c:v>70</c:v>
                </c:pt>
                <c:pt idx="1">
                  <c:v>81</c:v>
                </c:pt>
                <c:pt idx="2">
                  <c:v>122</c:v>
                </c:pt>
                <c:pt idx="3">
                  <c:v>52</c:v>
                </c:pt>
                <c:pt idx="4">
                  <c:v>78</c:v>
                </c:pt>
                <c:pt idx="5">
                  <c:v>50</c:v>
                </c:pt>
                <c:pt idx="6">
                  <c:v>86</c:v>
                </c:pt>
                <c:pt idx="7">
                  <c:v>51</c:v>
                </c:pt>
                <c:pt idx="8">
                  <c:v>64</c:v>
                </c:pt>
                <c:pt idx="9">
                  <c:v>69</c:v>
                </c:pt>
                <c:pt idx="10">
                  <c:v>119</c:v>
                </c:pt>
                <c:pt idx="1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7-415D-B63E-10904029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136912"/>
        <c:axId val="733127728"/>
      </c:barChart>
      <c:catAx>
        <c:axId val="73313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33127728"/>
        <c:crosses val="autoZero"/>
        <c:auto val="1"/>
        <c:lblAlgn val="ctr"/>
        <c:lblOffset val="100"/>
        <c:noMultiLvlLbl val="0"/>
      </c:catAx>
      <c:valAx>
        <c:axId val="73312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3313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202</a:t>
            </a:r>
            <a:r>
              <a:rPr lang="en-US" altLang="zh-TW" sz="2000" dirty="0"/>
              <a:t>3</a:t>
            </a:r>
            <a:endParaRPr lang="en-US" sz="2000" dirty="0"/>
          </a:p>
        </c:rich>
      </c:tx>
      <c:layout>
        <c:manualLayout>
          <c:xMode val="edge"/>
          <c:yMode val="edge"/>
          <c:x val="0.43513687247566279"/>
          <c:y val="1.9631388477611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F-4212-AF84-E8B1D32AF9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F-4212-AF84-E8B1D32AF93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6F-4212-AF84-E8B1D32AF9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6F-4212-AF84-E8B1D32AF9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6F-4212-AF84-E8B1D32AF9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A6F-4212-AF84-E8B1D32AF9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A6F-4212-AF84-E8B1D32AF9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A6F-4212-AF84-E8B1D32AF93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A6F-4212-AF84-E8B1D32AF93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A6F-4212-AF84-E8B1D32AF93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A6F-4212-AF84-E8B1D32AF93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A6F-4212-AF84-E8B1D32AF93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A6F-4212-AF84-E8B1D32AF937}"/>
              </c:ext>
            </c:extLst>
          </c:dPt>
          <c:dLbls>
            <c:dLbl>
              <c:idx val="0"/>
              <c:layout>
                <c:manualLayout>
                  <c:x val="6.5759995404411672E-2"/>
                  <c:y val="1.1839118452758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26B93-8D8E-46EF-A354-27EAF4A703D3}" type="CATEGORYNAME">
                      <a:rPr lang="en-US" altLang="zh-TW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2B94ACE9-F5E5-4BF9-9363-43BDCF250A66}" type="PERCENTAGE">
                      <a:rPr lang="en-US" altLang="zh-TW" baseline="0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[PERCENTAGE]</a:t>
                    </a:fld>
                    <a:endParaRPr lang="en-US" altLang="zh-TW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6F-4212-AF84-E8B1D32AF937}"/>
                </c:ext>
              </c:extLst>
            </c:dLbl>
            <c:dLbl>
              <c:idx val="1"/>
              <c:layout>
                <c:manualLayout>
                  <c:x val="1.9076141129866497E-3"/>
                  <c:y val="2.70575665992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6F-4212-AF84-E8B1D32AF937}"/>
                </c:ext>
              </c:extLst>
            </c:dLbl>
            <c:dLbl>
              <c:idx val="2"/>
              <c:layout>
                <c:manualLayout>
                  <c:x val="6.6358514136288321E-2"/>
                  <c:y val="7.5253655830844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E850A-777A-4C4B-8437-8F13E2313C16}" type="CATEGORYNAME">
                      <a:rPr lang="en-US" altLang="zh-TW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62BE8333-544D-42F0-9621-66AF8679B05D}" type="PERCENTAGE">
                      <a:rPr lang="en-US" altLang="zh-TW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altLang="zh-TW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2527379349627"/>
                      <c:h val="0.12269617798507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6F-4212-AF84-E8B1D32AF93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A6F-4212-AF84-E8B1D32AF9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A6F-4212-AF84-E8B1D32AF93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A6F-4212-AF84-E8B1D32AF93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A6F-4212-AF84-E8B1D32AF937}"/>
                </c:ext>
              </c:extLst>
            </c:dLbl>
            <c:dLbl>
              <c:idx val="7"/>
              <c:layout>
                <c:manualLayout>
                  <c:x val="-2.410438619770091E-2"/>
                  <c:y val="-2.5271161773719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6F-4212-AF84-E8B1D32AF93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6A6F-4212-AF84-E8B1D32AF937}"/>
                </c:ext>
              </c:extLst>
            </c:dLbl>
            <c:dLbl>
              <c:idx val="9"/>
              <c:layout>
                <c:manualLayout>
                  <c:x val="-4.0609465617232811E-2"/>
                  <c:y val="2.3472648349018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6F-4212-AF84-E8B1D32AF937}"/>
                </c:ext>
              </c:extLst>
            </c:dLbl>
            <c:dLbl>
              <c:idx val="10"/>
              <c:layout>
                <c:manualLayout>
                  <c:x val="-5.5545734193765538E-2"/>
                  <c:y val="7.22187771396860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6F-4212-AF84-E8B1D32AF93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6A6F-4212-AF84-E8B1D32AF937}"/>
                </c:ext>
              </c:extLst>
            </c:dLbl>
            <c:dLbl>
              <c:idx val="12"/>
              <c:layout>
                <c:manualLayout>
                  <c:x val="4.434762874119718E-2"/>
                  <c:y val="9.13761268404101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6F-4212-AF84-E8B1D32AF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工作表1!$A$2:$A$14</c:f>
              <c:strCache>
                <c:ptCount val="13"/>
                <c:pt idx="0">
                  <c:v>EGL</c:v>
                </c:pt>
                <c:pt idx="1">
                  <c:v>MAERSK</c:v>
                </c:pt>
                <c:pt idx="2">
                  <c:v>HAMB</c:v>
                </c:pt>
                <c:pt idx="3">
                  <c:v>MSC</c:v>
                </c:pt>
                <c:pt idx="4">
                  <c:v>ONE</c:v>
                </c:pt>
                <c:pt idx="5">
                  <c:v>CMA</c:v>
                </c:pt>
                <c:pt idx="6">
                  <c:v>COSCO</c:v>
                </c:pt>
                <c:pt idx="7">
                  <c:v>WHL</c:v>
                </c:pt>
                <c:pt idx="8">
                  <c:v>PIL</c:v>
                </c:pt>
                <c:pt idx="9">
                  <c:v>HAPL</c:v>
                </c:pt>
                <c:pt idx="10">
                  <c:v>HYUNDAI</c:v>
                </c:pt>
                <c:pt idx="11">
                  <c:v>YML</c:v>
                </c:pt>
                <c:pt idx="12">
                  <c:v>Others</c:v>
                </c:pt>
              </c:strCache>
            </c:strRef>
          </c:cat>
          <c:val>
            <c:numRef>
              <c:f>工作表1!$B$2:$B$14</c:f>
              <c:numCache>
                <c:formatCode>0.0%</c:formatCode>
                <c:ptCount val="13"/>
                <c:pt idx="0">
                  <c:v>5.1999999999999998E-2</c:v>
                </c:pt>
                <c:pt idx="1">
                  <c:v>8.5000000000000006E-2</c:v>
                </c:pt>
                <c:pt idx="2">
                  <c:v>4.0000000000000001E-3</c:v>
                </c:pt>
                <c:pt idx="3">
                  <c:v>0.11</c:v>
                </c:pt>
                <c:pt idx="4">
                  <c:v>0.188</c:v>
                </c:pt>
                <c:pt idx="5">
                  <c:v>4.9000000000000002E-2</c:v>
                </c:pt>
                <c:pt idx="6">
                  <c:v>6.6000000000000003E-2</c:v>
                </c:pt>
                <c:pt idx="7">
                  <c:v>0.16500000000000001</c:v>
                </c:pt>
                <c:pt idx="8">
                  <c:v>4.7E-2</c:v>
                </c:pt>
                <c:pt idx="9">
                  <c:v>0.14399999999999999</c:v>
                </c:pt>
                <c:pt idx="10">
                  <c:v>3.1E-2</c:v>
                </c:pt>
                <c:pt idx="11">
                  <c:v>2.5999999999999999E-2</c:v>
                </c:pt>
                <c:pt idx="12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A6F-4212-AF84-E8B1D32AF93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工作表1!$B$22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工作表1!$B$23:$B$24</c:f>
              <c:numCache>
                <c:formatCode>General</c:formatCode>
                <c:ptCount val="2"/>
                <c:pt idx="0">
                  <c:v>539</c:v>
                </c:pt>
                <c:pt idx="1">
                  <c:v>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B-4350-A9F7-E2F4CBFE404E}"/>
            </c:ext>
          </c:extLst>
        </c:ser>
        <c:ser>
          <c:idx val="1"/>
          <c:order val="1"/>
          <c:tx>
            <c:strRef>
              <c:f>工作表1!$C$22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1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工作表1!$C$23:$C$24</c:f>
              <c:numCache>
                <c:formatCode>General</c:formatCode>
                <c:ptCount val="2"/>
                <c:pt idx="0">
                  <c:v>539</c:v>
                </c:pt>
                <c:pt idx="1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B-4350-A9F7-E2F4CBFE404E}"/>
            </c:ext>
          </c:extLst>
        </c:ser>
        <c:ser>
          <c:idx val="2"/>
          <c:order val="2"/>
          <c:tx>
            <c:strRef>
              <c:f>工作表1!$D$22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工作表1!$D$23:$D$24</c:f>
              <c:numCache>
                <c:formatCode>General</c:formatCode>
                <c:ptCount val="2"/>
                <c:pt idx="0">
                  <c:v>520</c:v>
                </c:pt>
                <c:pt idx="1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EB-4350-A9F7-E2F4CBFE404E}"/>
            </c:ext>
          </c:extLst>
        </c:ser>
        <c:ser>
          <c:idx val="3"/>
          <c:order val="3"/>
          <c:tx>
            <c:strRef>
              <c:f>工作表1!$E$22</c:f>
              <c:strCache>
                <c:ptCount val="1"/>
                <c:pt idx="0">
                  <c:v>Apr</c:v>
                </c:pt>
              </c:strCache>
            </c:strRef>
          </c:tx>
          <c:spPr>
            <a:solidFill>
              <a:schemeClr val="accent1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工作表1!$E$23:$E$24</c:f>
              <c:numCache>
                <c:formatCode>General</c:formatCode>
                <c:ptCount val="2"/>
                <c:pt idx="0">
                  <c:v>529</c:v>
                </c:pt>
                <c:pt idx="1">
                  <c:v>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EB-4350-A9F7-E2F4CBFE404E}"/>
            </c:ext>
          </c:extLst>
        </c:ser>
        <c:ser>
          <c:idx val="4"/>
          <c:order val="4"/>
          <c:tx>
            <c:strRef>
              <c:f>工作表1!$F$22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工作表1!$F$23:$F$24</c:f>
              <c:numCache>
                <c:formatCode>General</c:formatCode>
                <c:ptCount val="2"/>
                <c:pt idx="0">
                  <c:v>529</c:v>
                </c:pt>
                <c:pt idx="1">
                  <c:v>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EB-4350-A9F7-E2F4CBFE404E}"/>
            </c:ext>
          </c:extLst>
        </c:ser>
        <c:ser>
          <c:idx val="5"/>
          <c:order val="5"/>
          <c:tx>
            <c:strRef>
              <c:f>工作表1!$G$22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1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工作表1!$G$23:$G$24</c:f>
              <c:numCache>
                <c:formatCode>General</c:formatCode>
                <c:ptCount val="2"/>
                <c:pt idx="0">
                  <c:v>456</c:v>
                </c:pt>
                <c:pt idx="1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EB-4350-A9F7-E2F4CBFE404E}"/>
            </c:ext>
          </c:extLst>
        </c:ser>
        <c:ser>
          <c:idx val="6"/>
          <c:order val="6"/>
          <c:tx>
            <c:strRef>
              <c:f>工作表1!$H$22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工作表1!$H$23:$H$24</c:f>
              <c:numCache>
                <c:formatCode>General</c:formatCode>
                <c:ptCount val="2"/>
                <c:pt idx="0">
                  <c:v>435</c:v>
                </c:pt>
                <c:pt idx="1">
                  <c:v>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EB-4350-A9F7-E2F4CBFE404E}"/>
            </c:ext>
          </c:extLst>
        </c:ser>
        <c:ser>
          <c:idx val="7"/>
          <c:order val="7"/>
          <c:tx>
            <c:strRef>
              <c:f>工作表1!$I$22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1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工作表1!$I$23:$I$24</c:f>
              <c:numCache>
                <c:formatCode>General</c:formatCode>
                <c:ptCount val="2"/>
                <c:pt idx="0">
                  <c:v>395</c:v>
                </c:pt>
                <c:pt idx="1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EB-4350-A9F7-E2F4CBFE404E}"/>
            </c:ext>
          </c:extLst>
        </c:ser>
        <c:ser>
          <c:idx val="8"/>
          <c:order val="8"/>
          <c:tx>
            <c:strRef>
              <c:f>工作表1!$J$22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1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工作表1!$J$23:$J$24</c:f>
              <c:numCache>
                <c:formatCode>General</c:formatCode>
                <c:ptCount val="2"/>
                <c:pt idx="0">
                  <c:v>335</c:v>
                </c:pt>
                <c:pt idx="1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EB-4350-A9F7-E2F4CBFE404E}"/>
            </c:ext>
          </c:extLst>
        </c:ser>
        <c:ser>
          <c:idx val="9"/>
          <c:order val="9"/>
          <c:tx>
            <c:strRef>
              <c:f>工作表1!$K$22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工作表1!$K$23:$K$24</c:f>
              <c:numCache>
                <c:formatCode>General</c:formatCode>
                <c:ptCount val="2"/>
                <c:pt idx="0">
                  <c:v>335</c:v>
                </c:pt>
                <c:pt idx="1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EB-4350-A9F7-E2F4CBFE404E}"/>
            </c:ext>
          </c:extLst>
        </c:ser>
        <c:ser>
          <c:idx val="10"/>
          <c:order val="10"/>
          <c:tx>
            <c:strRef>
              <c:f>工作表1!$L$22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工作表1!$L$23:$L$24</c:f>
              <c:numCache>
                <c:formatCode>General</c:formatCode>
                <c:ptCount val="2"/>
                <c:pt idx="0">
                  <c:v>389</c:v>
                </c:pt>
                <c:pt idx="1">
                  <c:v>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EB-4350-A9F7-E2F4CBFE404E}"/>
            </c:ext>
          </c:extLst>
        </c:ser>
        <c:ser>
          <c:idx val="11"/>
          <c:order val="11"/>
          <c:tx>
            <c:strRef>
              <c:f>工作表1!$M$22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1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2024 LIFTING</c:v>
                </c:pt>
              </c:strCache>
            </c:strRef>
          </c:cat>
          <c:val>
            <c:numRef>
              <c:f>工作表1!$M$23:$M$24</c:f>
              <c:numCache>
                <c:formatCode>General</c:formatCode>
                <c:ptCount val="2"/>
                <c:pt idx="0" formatCode="#,##0">
                  <c:v>1099</c:v>
                </c:pt>
                <c:pt idx="1">
                  <c:v>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EB-4350-A9F7-E2F4CBFE40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76811472"/>
        <c:axId val="1076814096"/>
      </c:barChart>
      <c:catAx>
        <c:axId val="107681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076814096"/>
        <c:crosses val="autoZero"/>
        <c:auto val="1"/>
        <c:lblAlgn val="ctr"/>
        <c:lblOffset val="100"/>
        <c:noMultiLvlLbl val="0"/>
      </c:catAx>
      <c:valAx>
        <c:axId val="1076814096"/>
        <c:scaling>
          <c:orientation val="minMax"/>
          <c:max val="700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07681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684974120074956"/>
          <c:y val="0.13811477087341176"/>
          <c:w val="9.2420286634818355E-2"/>
          <c:h val="0.75468149737748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084-48D7-A748-95A186CAB09A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84-48D7-A748-95A186CAB0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工作表1!$B$2:$D$2</c:f>
              <c:strCache>
                <c:ptCount val="3"/>
                <c:pt idx="0">
                  <c:v>2024 KPI</c:v>
                </c:pt>
                <c:pt idx="1">
                  <c:v>2024 LIFTING</c:v>
                </c:pt>
                <c:pt idx="2">
                  <c:v>2025 KPI</c:v>
                </c:pt>
              </c:strCache>
            </c:strRef>
          </c:cat>
          <c:val>
            <c:numRef>
              <c:f>工作表1!$B$3:$D$3</c:f>
              <c:numCache>
                <c:formatCode>#,##0_ </c:formatCode>
                <c:ptCount val="3"/>
                <c:pt idx="0">
                  <c:v>6100</c:v>
                </c:pt>
                <c:pt idx="1">
                  <c:v>6175</c:v>
                </c:pt>
                <c:pt idx="2">
                  <c:v>6394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84-48D7-A748-95A186CAB0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40562320"/>
        <c:axId val="840564616"/>
      </c:barChart>
      <c:catAx>
        <c:axId val="84056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0564616"/>
        <c:crosses val="autoZero"/>
        <c:auto val="1"/>
        <c:lblAlgn val="ctr"/>
        <c:lblOffset val="100"/>
        <c:noMultiLvlLbl val="0"/>
      </c:catAx>
      <c:valAx>
        <c:axId val="840564616"/>
        <c:scaling>
          <c:orientation val="minMax"/>
          <c:max val="7000"/>
          <c:min val="4000"/>
        </c:scaling>
        <c:delete val="0"/>
        <c:axPos val="l"/>
        <c:numFmt formatCode="#,##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84056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 sz="11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800" dirty="0"/>
              <a:t>Commodity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88-42CC-8C3F-4A23FA9CAB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88-42CC-8C3F-4A23FA9CABC0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88-42CC-8C3F-4A23FA9CAB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88-42CC-8C3F-4A23FA9CAB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88-42CC-8C3F-4A23FA9CAB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088-42CC-8C3F-4A23FA9CABC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088-42CC-8C3F-4A23FA9CABC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088-42CC-8C3F-4A23FA9CABC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088-42CC-8C3F-4A23FA9CABC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088-42CC-8C3F-4A23FA9CABC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088-42CC-8C3F-4A23FA9CABC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088-42CC-8C3F-4A23FA9CABC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088-42CC-8C3F-4A23FA9CABC0}"/>
              </c:ext>
            </c:extLst>
          </c:dPt>
          <c:dLbls>
            <c:dLbl>
              <c:idx val="0"/>
              <c:layout>
                <c:manualLayout>
                  <c:x val="6.5759995404411672E-2"/>
                  <c:y val="1.1839118452758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26B93-8D8E-46EF-A354-27EAF4A703D3}" type="CATEGORYNAME">
                      <a:rPr lang="en-US" altLang="zh-TW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2B94ACE9-F5E5-4BF9-9363-43BDCF250A66}" type="PERCENTAGE">
                      <a:rPr lang="en-US" altLang="zh-TW" baseline="0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[PERCENTAGE]</a:t>
                    </a:fld>
                    <a:endParaRPr lang="en-US" altLang="zh-TW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88-42CC-8C3F-4A23FA9CABC0}"/>
                </c:ext>
              </c:extLst>
            </c:dLbl>
            <c:dLbl>
              <c:idx val="1"/>
              <c:layout>
                <c:manualLayout>
                  <c:x val="1.9076141129866497E-3"/>
                  <c:y val="2.70575665992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88-42CC-8C3F-4A23FA9CABC0}"/>
                </c:ext>
              </c:extLst>
            </c:dLbl>
            <c:dLbl>
              <c:idx val="2"/>
              <c:layout>
                <c:manualLayout>
                  <c:x val="6.6358514136288321E-2"/>
                  <c:y val="7.5253655830844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E850A-777A-4C4B-8437-8F13E2313C16}" type="CATEGORYNAME">
                      <a:rPr lang="en-US" altLang="zh-TW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62BE8333-544D-42F0-9621-66AF8679B05D}" type="PERCENTAGE">
                      <a:rPr lang="en-US" altLang="zh-TW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altLang="zh-TW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2527379349627"/>
                      <c:h val="0.12269617798507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088-42CC-8C3F-4A23FA9CABC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088-42CC-8C3F-4A23FA9CABC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088-42CC-8C3F-4A23FA9CABC0}"/>
                </c:ext>
              </c:extLst>
            </c:dLbl>
            <c:dLbl>
              <c:idx val="5"/>
              <c:layout>
                <c:manualLayout>
                  <c:x val="-3.0864626152649746E-2"/>
                  <c:y val="3.0313472114209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88-42CC-8C3F-4A23FA9CABC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1088-42CC-8C3F-4A23FA9CABC0}"/>
                </c:ext>
              </c:extLst>
            </c:dLbl>
            <c:dLbl>
              <c:idx val="7"/>
              <c:layout>
                <c:manualLayout>
                  <c:x val="-0.14997747158512834"/>
                  <c:y val="-1.218350760785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88-42CC-8C3F-4A23FA9CABC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1088-42CC-8C3F-4A23FA9CABC0}"/>
                </c:ext>
              </c:extLst>
            </c:dLbl>
            <c:dLbl>
              <c:idx val="9"/>
              <c:layout>
                <c:manualLayout>
                  <c:x val="-0.11767463155140839"/>
                  <c:y val="3.841211967817365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88-42CC-8C3F-4A23FA9CABC0}"/>
                </c:ext>
              </c:extLst>
            </c:dLbl>
            <c:dLbl>
              <c:idx val="10"/>
              <c:layout>
                <c:manualLayout>
                  <c:x val="-9.9215865817854174E-2"/>
                  <c:y val="-9.13763070589276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88-42CC-8C3F-4A23FA9CABC0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1088-42CC-8C3F-4A23FA9CABC0}"/>
                </c:ext>
              </c:extLst>
            </c:dLbl>
            <c:dLbl>
              <c:idx val="12"/>
              <c:layout>
                <c:manualLayout>
                  <c:x val="4.434762874119718E-2"/>
                  <c:y val="9.13761268404101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88-42CC-8C3F-4A23FA9CAB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工作表1!$A$2:$A$7</c:f>
              <c:strCache>
                <c:ptCount val="6"/>
                <c:pt idx="0">
                  <c:v>FROZEN MEAT</c:v>
                </c:pt>
                <c:pt idx="1">
                  <c:v>FROZEN VEGE</c:v>
                </c:pt>
                <c:pt idx="2">
                  <c:v>FROZEN SEAFOODS</c:v>
                </c:pt>
                <c:pt idx="3">
                  <c:v>FROZEN FRUITS</c:v>
                </c:pt>
                <c:pt idx="4">
                  <c:v>FRESH FRUITS</c:v>
                </c:pt>
                <c:pt idx="5">
                  <c:v>REFRIGERATED FOODSTUFFS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9.5299999999999996E-2</c:v>
                </c:pt>
                <c:pt idx="1">
                  <c:v>2.63E-2</c:v>
                </c:pt>
                <c:pt idx="2">
                  <c:v>0.245</c:v>
                </c:pt>
                <c:pt idx="3">
                  <c:v>2.6200000000000001E-2</c:v>
                </c:pt>
                <c:pt idx="4">
                  <c:v>0.52649999999999997</c:v>
                </c:pt>
                <c:pt idx="5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088-42CC-8C3F-4A23FA9CABC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800" b="1" dirty="0"/>
              <a:t>TOP</a:t>
            </a:r>
            <a:r>
              <a:rPr lang="en-US" altLang="zh-TW" sz="1800" b="1" baseline="0" dirty="0"/>
              <a:t> ACCOUNTS</a:t>
            </a:r>
            <a:endParaRPr lang="zh-TW" alt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'Worksheet 1'!$E$2:$E$222</c:f>
              <c:strCache>
                <c:ptCount val="221"/>
                <c:pt idx="0">
                  <c:v>SQY310002 GOODFARMER FOODS (SHANGHAI) CO., L</c:v>
                </c:pt>
                <c:pt idx="1">
                  <c:v>SQY090513 AGRICOLA ARIZTIA LIMITADA</c:v>
                </c:pt>
                <c:pt idx="2">
                  <c:v>SQY091569 GLOBAL REEFERS CHILE SPA</c:v>
                </c:pt>
                <c:pt idx="3">
                  <c:v>SQY091560 UNITED CARGO S.A.</c:v>
                </c:pt>
                <c:pt idx="4">
                  <c:v>SQY081437 HORTIFRUT - PERU S.A.C.</c:v>
                </c:pt>
                <c:pt idx="5">
                  <c:v>SQY090542 AGROSUPER COMERCIALIZADORA DE ALIM</c:v>
                </c:pt>
                <c:pt idx="6">
                  <c:v>SQY070768 REGINABANANERA S.A.</c:v>
                </c:pt>
                <c:pt idx="7">
                  <c:v>SQY070074 FARLETZA S A</c:v>
                </c:pt>
                <c:pt idx="8">
                  <c:v>SQY081012 AGROVISION PERU S.A.C.</c:v>
                </c:pt>
                <c:pt idx="9">
                  <c:v>SQY091883 ANDESBHUMI FARMERS INTERNATIONAL S</c:v>
                </c:pt>
                <c:pt idx="10">
                  <c:v>SQY070260 MONMIFISH S.A.</c:v>
                </c:pt>
                <c:pt idx="11">
                  <c:v>SQY070298 PROEXPO. PROCESADORA Y EXPORTADORA</c:v>
                </c:pt>
                <c:pt idx="12">
                  <c:v>SQY080897 SOCIEDAD AGRICOLA RAPEL S.A.C.</c:v>
                </c:pt>
                <c:pt idx="13">
                  <c:v>SQY091648 OPB LOGISTICS SPA</c:v>
                </c:pt>
                <c:pt idx="14">
                  <c:v>SQY080899 COMPLEJO AGROINDUSTRIAL BETA S.A.</c:v>
                </c:pt>
                <c:pt idx="15">
                  <c:v>SQY070606 BLUE PACIFIC CORPORATE BLUEPACOR S</c:v>
                </c:pt>
                <c:pt idx="16">
                  <c:v>SQY070171 TRANSOCEAN LOGISTICS CORPORATION S</c:v>
                </c:pt>
                <c:pt idx="17">
                  <c:v>SQY081466 AGRICOLA DON RICARDO S.A.C.</c:v>
                </c:pt>
                <c:pt idx="18">
                  <c:v>SQY081397 EYC EXPORT E.I.R.L.</c:v>
                </c:pt>
                <c:pt idx="19">
                  <c:v>SQY081767 GMH BERRIES S.A.C.</c:v>
                </c:pt>
                <c:pt idx="20">
                  <c:v>SQY091646 IMPORTADORA,EXPORTADORA Y SERVICIO</c:v>
                </c:pt>
                <c:pt idx="21">
                  <c:v>SQY081559 LARAMA BERRIES S.A.C.</c:v>
                </c:pt>
                <c:pt idx="22">
                  <c:v>SQY070667 PROVEFRUT S.A.</c:v>
                </c:pt>
                <c:pt idx="23">
                  <c:v>SQY310003 EARTHFRUCTIFERA CIA. LTDA.</c:v>
                </c:pt>
                <c:pt idx="24">
                  <c:v>SQY070437 ULOG ECUADOR S.A</c:v>
                </c:pt>
                <c:pt idx="25">
                  <c:v>SQY080449 CORPORACION AGROLATINA S.A.C.</c:v>
                </c:pt>
                <c:pt idx="26">
                  <c:v>SQY081611 SUN FRUITS PACKS S.A.</c:v>
                </c:pt>
                <c:pt idx="27">
                  <c:v>SQY070060 SOCIEDAD NACIONAL DE GALAPAGOS C.A</c:v>
                </c:pt>
                <c:pt idx="28">
                  <c:v>SQY081353 LOS OLIVOS DE VILLACURI S.A.C.</c:v>
                </c:pt>
                <c:pt idx="29">
                  <c:v>SQY081581 FAMILY FARMS PERU S.R.L.</c:v>
                </c:pt>
                <c:pt idx="30">
                  <c:v>SQY081585 AGROBERRIES PERU S.A.C.</c:v>
                </c:pt>
                <c:pt idx="31">
                  <c:v>SQY070539 PACIFIC OCEAN S.A. (PACIFOCSA)</c:v>
                </c:pt>
                <c:pt idx="32">
                  <c:v>SQY091990 EXPORTADORA QUELEN SPA</c:v>
                </c:pt>
                <c:pt idx="33">
                  <c:v>SQY080549 AGRO VICTORIA S.A.C.</c:v>
                </c:pt>
                <c:pt idx="34">
                  <c:v>SQY081509 AGRO DIRECT S.A.C.</c:v>
                </c:pt>
                <c:pt idx="35">
                  <c:v>SQY070246 EMPACRECI S.A.</c:v>
                </c:pt>
                <c:pt idx="36">
                  <c:v>SQY080597 MEBOL S.A.C.</c:v>
                </c:pt>
                <c:pt idx="37">
                  <c:v>SQY081169 OCEANO SEAFOOD S.A.</c:v>
                </c:pt>
                <c:pt idx="38">
                  <c:v>SCMT00052 WAL-MART STORES, INC.</c:v>
                </c:pt>
                <c:pt idx="39">
                  <c:v>SQY070780 BLUE CARGO ECUADOR S.A. BLUCARSA</c:v>
                </c:pt>
                <c:pt idx="40">
                  <c:v>SQY081035 ESMERALDA CORP S.A.C.</c:v>
                </c:pt>
                <c:pt idx="41">
                  <c:v>SQY080960 KSL S.A.C.</c:v>
                </c:pt>
                <c:pt idx="42">
                  <c:v>SQY091943 EXPORTADORA GROWEX S.A.</c:v>
                </c:pt>
                <c:pt idx="43">
                  <c:v>SQY010917 MITSUBISHI SHOKUHIN CO., LTD.</c:v>
                </c:pt>
                <c:pt idx="44">
                  <c:v>SQY070406 PRODUCTOS PERECIBLES Y MARISCOS PR</c:v>
                </c:pt>
                <c:pt idx="45">
                  <c:v>SQY900354 BLU LOGISTICS COLOMBIA S.A.S</c:v>
                </c:pt>
                <c:pt idx="46">
                  <c:v>SQY091583 ASESORIAS Y SERVICIOS SURLOGISTICA</c:v>
                </c:pt>
                <c:pt idx="47">
                  <c:v>SQY010936 FAIRWEATHER STEAMSHIP CO., LTD.</c:v>
                </c:pt>
                <c:pt idx="48">
                  <c:v>SQY081234 AGRICOLA CHAPI S.A.</c:v>
                </c:pt>
                <c:pt idx="49">
                  <c:v>SQY030003 YATARI EXPRESS CO., LTD.</c:v>
                </c:pt>
                <c:pt idx="50">
                  <c:v>SQY070176 NOVA ALIMENTOS ALIMENNOVASA S.A.</c:v>
                </c:pt>
                <c:pt idx="51">
                  <c:v>SQY070766 PRODUCTOS DEL MAR AZUL PRODMAZUL S</c:v>
                </c:pt>
                <c:pt idx="52">
                  <c:v>SQY091786 CBP CHILE SPA</c:v>
                </c:pt>
                <c:pt idx="53">
                  <c:v>SQY070439 CULTIVO Y EXPORTACION ACUICOLA CEA</c:v>
                </c:pt>
                <c:pt idx="54">
                  <c:v>SQY081434 BOMAREA S.R.L.</c:v>
                </c:pt>
                <c:pt idx="55">
                  <c:v>SQY070776 TIAN FENG FISH TIANFENGFISH S.A.</c:v>
                </c:pt>
                <c:pt idx="56">
                  <c:v>SQY081707 AGRICOLA SAFCO PERU S.A.</c:v>
                </c:pt>
                <c:pt idx="57">
                  <c:v>SQY070543 EMPACADORA MADEZA S.A.</c:v>
                </c:pt>
                <c:pt idx="58">
                  <c:v>SQY081604 UNITED CARGO COMPANY S.A.C</c:v>
                </c:pt>
                <c:pt idx="59">
                  <c:v>SQY070187 NAVECUADOR S.A.</c:v>
                </c:pt>
                <c:pt idx="60">
                  <c:v>SQY070660 MATER CARGO LOGISTICS MATERCARGO S</c:v>
                </c:pt>
                <c:pt idx="61">
                  <c:v>SQY081542 MI PAISANA SOCIEDAD ANONIMA CERRAD</c:v>
                </c:pt>
                <c:pt idx="62">
                  <c:v>SQY090740 SENATOR INTERNATIONAL CHILE SPA</c:v>
                </c:pt>
                <c:pt idx="63">
                  <c:v>SQY091563 REAL TIME LOGISTICS EMBARCADORES S</c:v>
                </c:pt>
                <c:pt idx="64">
                  <c:v>SQY091917 SOUTH PORT SHIPPING SPA</c:v>
                </c:pt>
                <c:pt idx="65">
                  <c:v>SQY081219 TOP CONNEXION S.A.C.</c:v>
                </c:pt>
                <c:pt idx="66">
                  <c:v>SQY080469 RVR AGRO S.R.L.</c:v>
                </c:pt>
                <c:pt idx="67">
                  <c:v>SQY080820 ECOSAC AGRICOLA S.A.C.</c:v>
                </c:pt>
                <c:pt idx="68">
                  <c:v>SQY070453 OCEANTREASURE S.A.</c:v>
                </c:pt>
                <c:pt idx="69">
                  <c:v>SQY070617 COMERCIALIZADORA Y CONSERVADORA DE</c:v>
                </c:pt>
                <c:pt idx="70">
                  <c:v>SQY090211 ANDES LOGISTICS DE CHILE SA</c:v>
                </c:pt>
                <c:pt idx="71">
                  <c:v>SQY900184 J F HILLEBRAND CHILE LTDA</c:v>
                </c:pt>
                <c:pt idx="72">
                  <c:v>SQY081736 AQU ANQA II S.A.C</c:v>
                </c:pt>
                <c:pt idx="73">
                  <c:v>SQY091673 EASYFRESH CHILE SPA</c:v>
                </c:pt>
                <c:pt idx="74">
                  <c:v>SQY081009 AGRICOLA PAMPA BAJA S.A.C</c:v>
                </c:pt>
                <c:pt idx="75">
                  <c:v>SQY081013 GLOBAL AGRO PERU S.A.C.</c:v>
                </c:pt>
                <c:pt idx="76">
                  <c:v>SQY081578 AQU ANQA S.A.C.</c:v>
                </c:pt>
                <c:pt idx="77">
                  <c:v>SQY081766 EXCELLENCE FRUIT S.A.C.</c:v>
                </c:pt>
                <c:pt idx="78">
                  <c:v>SQY070229 MARISCOS DEL ECUADOR MARECUADOR CI</c:v>
                </c:pt>
                <c:pt idx="79">
                  <c:v>SQY070307 INDUSTRIAL PESQUERA SANTA PRISCILA</c:v>
                </c:pt>
                <c:pt idx="80">
                  <c:v>SQY081056 HASS PERU S.A.</c:v>
                </c:pt>
                <c:pt idx="81">
                  <c:v>SQY081361 FRUGLOBE S.A.C</c:v>
                </c:pt>
                <c:pt idx="82">
                  <c:v>SQCF790357 CAMARONES SAN VICENTE</c:v>
                </c:pt>
                <c:pt idx="83">
                  <c:v>SQY070770 AGROSKY S.A.</c:v>
                </c:pt>
                <c:pt idx="84">
                  <c:v>SQY070565 9-MAR S.A. NUEVEMARSA</c:v>
                </c:pt>
                <c:pt idx="85">
                  <c:v>SQY080600 PERUVIAN ANDEAN TROUT S.A.C.</c:v>
                </c:pt>
                <c:pt idx="86">
                  <c:v>SQY081019 AGRICOLA ANDREA S.A.C.</c:v>
                </c:pt>
                <c:pt idx="87">
                  <c:v>SQY081236 SOCIEDAD AGRICOLA DROKASA S.A.</c:v>
                </c:pt>
                <c:pt idx="88">
                  <c:v>SQY081314 AGROCASAGRANDE S.A.C.</c:v>
                </c:pt>
                <c:pt idx="89">
                  <c:v>SQY091882 BYM LOGISTICS SPA</c:v>
                </c:pt>
                <c:pt idx="90">
                  <c:v>SQY070767 LIU HUAIYOU</c:v>
                </c:pt>
                <c:pt idx="91">
                  <c:v>SQY081039 GREEN FRUITS PERU S.A.C.</c:v>
                </c:pt>
                <c:pt idx="92">
                  <c:v>SQY081265 EXPORTADORA EL PARQUE PERU SAC</c:v>
                </c:pt>
                <c:pt idx="93">
                  <c:v>SQY710120 INTERMODAL TRANSPORTE Y LOGISTICA</c:v>
                </c:pt>
                <c:pt idx="94">
                  <c:v>SQCF790314 CULTIVADORA DE CAMARON S.A</c:v>
                </c:pt>
                <c:pt idx="95">
                  <c:v>SQY081575 AGRICOLA Y GANADERA CHAVIN DE HUAN</c:v>
                </c:pt>
                <c:pt idx="96">
                  <c:v>SQY081461 PURA FRUIT COMPANY S.A.</c:v>
                </c:pt>
                <c:pt idx="97">
                  <c:v>SQY040008 OGAWA &amp; CO., LTD.</c:v>
                </c:pt>
                <c:pt idx="98">
                  <c:v>SQY070516 PESKOREA S.A.</c:v>
                </c:pt>
                <c:pt idx="99">
                  <c:v>SQY070809 AGENCIA DE CARGA LOGISTICA NAVIERA</c:v>
                </c:pt>
                <c:pt idx="100">
                  <c:v>SQY710028 INTERCONTAINERS SHIPPING &amp; TRADING</c:v>
                </c:pt>
                <c:pt idx="101">
                  <c:v>SQY081154 QUEIROLO INNOVACION LOGISTICA S.A.</c:v>
                </c:pt>
                <c:pt idx="102">
                  <c:v>SQCF790370 GRANJAS MARINAS DEL SUR</c:v>
                </c:pt>
                <c:pt idx="103">
                  <c:v>SQY070613 NATLUK S.A.</c:v>
                </c:pt>
                <c:pt idx="104">
                  <c:v>SQY081117 FUNDO SAN FERNANDO S.A.</c:v>
                </c:pt>
                <c:pt idx="105">
                  <c:v>SQY081139 GLOBAL TOP FOOD PERU S.A.C.</c:v>
                </c:pt>
                <c:pt idx="106">
                  <c:v>SQY090352 GESTION LOGISTICA MAURICIO ALEJAND</c:v>
                </c:pt>
                <c:pt idx="107">
                  <c:v>SQY091830 ARTEMIO SERVICIOS DE CARGA INTERNA</c:v>
                </c:pt>
                <c:pt idx="108">
                  <c:v>SQY710030 GLOBAL LOGISTICS SOLUTIONS SOCIEDA</c:v>
                </c:pt>
                <c:pt idx="109">
                  <c:v>SQCF790235 CAMARONES Y MARISCOS, S.A. DE C.V.</c:v>
                </c:pt>
                <c:pt idx="110">
                  <c:v>SQY070813 DOLPHIN LOGISTICS SUPPLY CHAIN MAN</c:v>
                </c:pt>
                <c:pt idx="111">
                  <c:v>SQY080330 KAMPO MARINO PERU S.R.LTDA.</c:v>
                </c:pt>
                <c:pt idx="112">
                  <c:v>SQY090500 EXPORTADORA FRUGAL S.A.</c:v>
                </c:pt>
                <c:pt idx="113">
                  <c:v>SQCF230001 ZONG YIN INTERNATIONAL CO., LTD.</c:v>
                </c:pt>
                <c:pt idx="114">
                  <c:v>SQY011049 SCHENKER-SEINO CO., LTD.</c:v>
                </c:pt>
                <c:pt idx="115">
                  <c:v>SQY070069 PACFISH S.A.</c:v>
                </c:pt>
                <c:pt idx="116">
                  <c:v>SQY070772 NATURAL SEAFOOD NATUSEAFOOD C.LTDA</c:v>
                </c:pt>
                <c:pt idx="117">
                  <c:v>SQY081244 EXPORTADORA FRUTICOLA DEL SUR SA</c:v>
                </c:pt>
                <c:pt idx="118">
                  <c:v>SQY081301 SOCIEDAD EXPORTADORA VERFRUT SOCIE</c:v>
                </c:pt>
                <c:pt idx="119">
                  <c:v>SQY091967 LOGISTICA Y TRANSPORTES NORAY LIMI</c:v>
                </c:pt>
                <c:pt idx="120">
                  <c:v>SQY340015 SHANGHAI RIVERKING INTERNATIONAL C</c:v>
                </c:pt>
                <c:pt idx="121">
                  <c:v>SQCF790334 CAMARONES DEL SUR (CAMARSUR)</c:v>
                </c:pt>
                <c:pt idx="122">
                  <c:v>SQY070589 EXPORTADORA Y EMPACADORA FEI YANG</c:v>
                </c:pt>
                <c:pt idx="123">
                  <c:v>SQY080460 PROCESADORA LARAN SAC</c:v>
                </c:pt>
                <c:pt idx="124">
                  <c:v>SQY081583 FALCON GLOBAL SUPPLY PERU E.I.R.L.</c:v>
                </c:pt>
                <c:pt idx="125">
                  <c:v>SQY091682 FCL CHILE SPA</c:v>
                </c:pt>
                <c:pt idx="126">
                  <c:v>SQY091989 TCSEXPORTS SPA</c:v>
                </c:pt>
                <c:pt idx="127">
                  <c:v>SQY380025 GRAND OCEAN TRANSPORT INTERNATIONA</c:v>
                </c:pt>
                <c:pt idx="128">
                  <c:v>SQCF790403 CARIBBEAN PEARL SEAFOOD S.A.</c:v>
                </c:pt>
                <c:pt idx="129">
                  <c:v>SQY070765 GRUPO DEGFER CIA LTDA.</c:v>
                </c:pt>
                <c:pt idx="130">
                  <c:v>SQY070782 FIREXPA S.A.</c:v>
                </c:pt>
                <c:pt idx="131">
                  <c:v>SQY081228 AGRICOLA CERRO PRIETO S.A.</c:v>
                </c:pt>
                <c:pt idx="132">
                  <c:v>SQY081773 AGROINDUSTRIAS PEQUI S.A.C.</c:v>
                </c:pt>
                <c:pt idx="133">
                  <c:v>SQY091529 AUSTRALIS MAR S.A.</c:v>
                </c:pt>
                <c:pt idx="134">
                  <c:v>SQY091798 KLOG.CO S.A.</c:v>
                </c:pt>
                <c:pt idx="135">
                  <c:v>SQY091885 INTER-TANK SPA</c:v>
                </c:pt>
                <c:pt idx="136">
                  <c:v>SQY091925 PATAGONIA FRUIT SPA</c:v>
                </c:pt>
                <c:pt idx="137">
                  <c:v>SQY600553 KRONOZ INTERNACIONAL INC</c:v>
                </c:pt>
                <c:pt idx="138">
                  <c:v>SQY010722 FOREVER NICE CORP.</c:v>
                </c:pt>
                <c:pt idx="139">
                  <c:v>SQY010983 HML INTERNATIONAL SUPPLY CHAIN SER</c:v>
                </c:pt>
                <c:pt idx="140">
                  <c:v>SQY070183 PROMAROSA, PRODUCTOS DEL MAR SANTA</c:v>
                </c:pt>
                <c:pt idx="141">
                  <c:v>SQY070503 SAMISA SERVICIOS AEREOS Y MARITIMO</c:v>
                </c:pt>
                <c:pt idx="142">
                  <c:v>SQY070646 INTERMODALTRADE LOGISTICS S.A.</c:v>
                </c:pt>
                <c:pt idx="143">
                  <c:v>SQY070661 INTERNACIONAL CARGO INCARGO S.A.</c:v>
                </c:pt>
                <c:pt idx="144">
                  <c:v>SQY079984 QUICORNAC S.A.</c:v>
                </c:pt>
                <c:pt idx="145">
                  <c:v>SQY081233 MANUELITA FYH S.A.C.</c:v>
                </c:pt>
                <c:pt idx="146">
                  <c:v>SQY081266 SAFRESCO PERU S.A.</c:v>
                </c:pt>
                <c:pt idx="147">
                  <c:v>SQY081383 SK ORGANICS FRUITS S.A.C.</c:v>
                </c:pt>
                <c:pt idx="148">
                  <c:v>SQY081760 FRESH &amp; READY HARVESTS SOCIEDAD AN</c:v>
                </c:pt>
                <c:pt idx="149">
                  <c:v>SQY081786 INKA'S BERRIES S.A.C.</c:v>
                </c:pt>
                <c:pt idx="150">
                  <c:v>SQY090807 SOC COM ROJAS Y MARTINEZ LTDA</c:v>
                </c:pt>
                <c:pt idx="151">
                  <c:v>SQY092003 ASESORIAS Y SERVICIOS LOGISTICOS I</c:v>
                </c:pt>
                <c:pt idx="152">
                  <c:v>SQY540011 SHENZHEN YUESHI SUPPLY CHAIN MANAG</c:v>
                </c:pt>
                <c:pt idx="153">
                  <c:v>SQCF790081 EMPACADORA SANTA INES</c:v>
                </c:pt>
                <c:pt idx="154">
                  <c:v>SQY010589 MC AGRI ALLIANCE LTD.</c:v>
                </c:pt>
                <c:pt idx="155">
                  <c:v>SQY011055 GARDENER AMOS ENTERPRISE LIMITED C</c:v>
                </c:pt>
                <c:pt idx="156">
                  <c:v>SQY070304 PROCESADORA DE MARISCOS DE EL ORO</c:v>
                </c:pt>
                <c:pt idx="157">
                  <c:v>SQY070442 CHOCOLATES FINOS NACIONALES COFINA</c:v>
                </c:pt>
                <c:pt idx="158">
                  <c:v>SQY070540 EMPACADORA DEL PACIFICO S.A.(EDPAC</c:v>
                </c:pt>
                <c:pt idx="159">
                  <c:v>SQY070684 JORCORP S.A.</c:v>
                </c:pt>
                <c:pt idx="160">
                  <c:v>SQY070792 OCEANO DE CAMARON ECUATORIANO OCEA</c:v>
                </c:pt>
                <c:pt idx="161">
                  <c:v>SQY070793 COFIMAR S.A.</c:v>
                </c:pt>
                <c:pt idx="162">
                  <c:v>SQY070817 CEVA FREIGHT MANAGEMENT DE ECUADOR</c:v>
                </c:pt>
                <c:pt idx="163">
                  <c:v>SQY080370 NOVAPERU S.A.C</c:v>
                </c:pt>
                <c:pt idx="164">
                  <c:v>SQY080435 EXANDAL S.A.C.</c:v>
                </c:pt>
                <c:pt idx="165">
                  <c:v>SQY080752 AGROINDUSTRIAS AIB S.A</c:v>
                </c:pt>
                <c:pt idx="166">
                  <c:v>SQY081118 AGRICOLA SOL DE VILLACURI SAC</c:v>
                </c:pt>
                <c:pt idx="167">
                  <c:v>SQY081382 ANAY PERUVIAN FRUITS SOCIEDAD ANON</c:v>
                </c:pt>
                <c:pt idx="168">
                  <c:v>SQY081390 AGROINDUSTRIAL HUAMANI S.A.C.</c:v>
                </c:pt>
                <c:pt idx="169">
                  <c:v>SQY081532 DP WORLD LOGISTICS S.R.L.</c:v>
                </c:pt>
                <c:pt idx="170">
                  <c:v>SQY081610 AGRICOLA DON ARMANDO S.A.C.</c:v>
                </c:pt>
                <c:pt idx="171">
                  <c:v>SQY081722 FUNDO SAN ISIDRO S.A.C.</c:v>
                </c:pt>
                <c:pt idx="172">
                  <c:v>SQY081728 ALCAS NEGOCIOS SAC</c:v>
                </c:pt>
                <c:pt idx="173">
                  <c:v>SQY081730 FRUIT CO SOCIEDAD COMERCIAL DE RES</c:v>
                </c:pt>
                <c:pt idx="174">
                  <c:v>SQY081764 IQF DEL PERU S.A.</c:v>
                </c:pt>
                <c:pt idx="175">
                  <c:v>SQY090372 ACOSTA Y AGUAYO S.A.</c:v>
                </c:pt>
                <c:pt idx="176">
                  <c:v>SQY310006 SHANGHAI GOODFARMER BANANA CO LTD</c:v>
                </c:pt>
                <c:pt idx="177">
                  <c:v>SQY600343 LESCHACO MEXICANA S.A. DE C.V.</c:v>
                </c:pt>
                <c:pt idx="178">
                  <c:v>SQCF040034 KANEMATSU CORPORATION</c:v>
                </c:pt>
                <c:pt idx="179">
                  <c:v>SQY010115 MITSUI &amp; CO.,LTD.</c:v>
                </c:pt>
                <c:pt idx="180">
                  <c:v>SQY010975 FOREPORT ENTERPRISES CO., LTD.</c:v>
                </c:pt>
                <c:pt idx="181">
                  <c:v>SQY011051 SCHENKER-SEINO CO., LTD.</c:v>
                </c:pt>
                <c:pt idx="182">
                  <c:v>SQY070070 LOGISTICS UNLIMITED S.A.</c:v>
                </c:pt>
                <c:pt idx="183">
                  <c:v>SQY070779 TRADING BROKERAGE AND CONSULTING T</c:v>
                </c:pt>
                <c:pt idx="184">
                  <c:v>SQY070808 SWEETFRUIT S.A.</c:v>
                </c:pt>
                <c:pt idx="185">
                  <c:v>SQY070810 PESCADOS Y MARISCOS DEL PACIFICO P</c:v>
                </c:pt>
                <c:pt idx="186">
                  <c:v>SQY070815 KOREA BLUE FISH KBF S.A</c:v>
                </c:pt>
                <c:pt idx="187">
                  <c:v>SQY080624 SURTIFOODS PERU S.A.C.</c:v>
                </c:pt>
                <c:pt idx="188">
                  <c:v>SQY080685 PESQUERA EXALMAR S.A.A</c:v>
                </c:pt>
                <c:pt idx="189">
                  <c:v>SQY080750 AGRICOLA LAS MARIAS S.A.C.</c:v>
                </c:pt>
                <c:pt idx="190">
                  <c:v>SQY080934 SCHENKER PERU S.R.L.</c:v>
                </c:pt>
                <c:pt idx="191">
                  <c:v>SQY080995 TAL S.A.</c:v>
                </c:pt>
                <c:pt idx="192">
                  <c:v>SQY081143 PROYECTOS TORINO S.A.C.</c:v>
                </c:pt>
                <c:pt idx="193">
                  <c:v>SQY081180 TERMINALES PORTUARIOS PERUANOS SAC</c:v>
                </c:pt>
                <c:pt idx="194">
                  <c:v>SQY081227 UVICA S.A.C.</c:v>
                </c:pt>
                <c:pt idx="195">
                  <c:v>SQY081329 AGRICOLA KAMUK S.A.C.</c:v>
                </c:pt>
                <c:pt idx="196">
                  <c:v>SQY081334 SOCIEDAD AGRICOLA 3P S.A.C.</c:v>
                </c:pt>
                <c:pt idx="197">
                  <c:v>SQY081358 AGRICOLA SAN GALLAN SOCIEDAD ANONI</c:v>
                </c:pt>
                <c:pt idx="198">
                  <c:v>SQY081360 GRUPO SOCIBEN SOCIEDAD ANONIMA CER</c:v>
                </c:pt>
                <c:pt idx="199">
                  <c:v>SQY081374 SOBIFRUITS S.A.C.</c:v>
                </c:pt>
                <c:pt idx="200">
                  <c:v>SQY081442 AGRO ISM S.A.C.</c:v>
                </c:pt>
                <c:pt idx="201">
                  <c:v>SQY081641 BAIKA PERU S.A.C.</c:v>
                </c:pt>
                <c:pt idx="202">
                  <c:v>SQY081695 AGROEXPORTACIONES SELVA ANDINA PER</c:v>
                </c:pt>
                <c:pt idx="203">
                  <c:v>SQY081700 AGRICOLA LOS BUENOS MUCHACHOS DE P</c:v>
                </c:pt>
                <c:pt idx="204">
                  <c:v>SQY081702 NECOVEX S.A.C.</c:v>
                </c:pt>
                <c:pt idx="205">
                  <c:v>SQY081796 PESQUERA HERMANOS CORDOVA S A C</c:v>
                </c:pt>
                <c:pt idx="206">
                  <c:v>SQY081798 IMPORTACIONES Y EXPORTACIONES LIU</c:v>
                </c:pt>
                <c:pt idx="207">
                  <c:v>SQY090703 TAYLOR Y MONTGOMERY LIMITADA</c:v>
                </c:pt>
                <c:pt idx="208">
                  <c:v>SQY091500 ALBATRANS CHILE S.A.</c:v>
                </c:pt>
                <c:pt idx="209">
                  <c:v>SQY091757 ALTIUS LOGISTICA CHILE SPA</c:v>
                </c:pt>
                <c:pt idx="210">
                  <c:v>SQY091947 YUSEN LOGISTICS CHILE SPA</c:v>
                </c:pt>
                <c:pt idx="211">
                  <c:v>SQY091975 KAIZEN LOGISTICS SPA</c:v>
                </c:pt>
                <c:pt idx="212">
                  <c:v>SQY091984 K LINE CHILE LIMITADA</c:v>
                </c:pt>
                <c:pt idx="213">
                  <c:v>SQY091991 A&amp;B PACIFIC LOGISTICS LIMITADA</c:v>
                </c:pt>
                <c:pt idx="214">
                  <c:v>SQY091992 AGENCIAS UNIVERSALES S A</c:v>
                </c:pt>
                <c:pt idx="215">
                  <c:v>SQY130002 S.ISHIMITSU &amp; CO.,LTD.</c:v>
                </c:pt>
                <c:pt idx="216">
                  <c:v>SQY450006 PT. UNIAIR INDOTAMA CARGO</c:v>
                </c:pt>
                <c:pt idx="217">
                  <c:v>SQY600617 VJ INTERKARGO SA DE CV</c:v>
                </c:pt>
                <c:pt idx="218">
                  <c:v>SQY710009 JF HILLEBRAND ARGENTINA SA</c:v>
                </c:pt>
                <c:pt idx="219">
                  <c:v>SQY710117 ATL CARGO S.R.L.</c:v>
                </c:pt>
                <c:pt idx="220">
                  <c:v>SQY900377 TELMO J DIAZ Y CIA S A</c:v>
                </c:pt>
              </c:strCache>
            </c:strRef>
          </c:cat>
          <c:val>
            <c:numRef>
              <c:f>'Worksheet 1'!$F$2:$F$222</c:f>
              <c:numCache>
                <c:formatCode>0.0%</c:formatCode>
                <c:ptCount val="221"/>
                <c:pt idx="0">
                  <c:v>6.7384789827488453E-2</c:v>
                </c:pt>
                <c:pt idx="1">
                  <c:v>5.5884020409816153E-2</c:v>
                </c:pt>
                <c:pt idx="2">
                  <c:v>5.3616263059852592E-2</c:v>
                </c:pt>
                <c:pt idx="3">
                  <c:v>4.5517129667125615E-2</c:v>
                </c:pt>
                <c:pt idx="4">
                  <c:v>3.6446100267271402E-2</c:v>
                </c:pt>
                <c:pt idx="5">
                  <c:v>3.4340325585162389E-2</c:v>
                </c:pt>
                <c:pt idx="6">
                  <c:v>2.9642828217380741E-2</c:v>
                </c:pt>
                <c:pt idx="7">
                  <c:v>2.915688021381712E-2</c:v>
                </c:pt>
                <c:pt idx="8">
                  <c:v>2.8670932210253502E-2</c:v>
                </c:pt>
                <c:pt idx="9">
                  <c:v>2.7051105531708107E-2</c:v>
                </c:pt>
                <c:pt idx="10">
                  <c:v>1.895197213898113E-2</c:v>
                </c:pt>
                <c:pt idx="11">
                  <c:v>1.5874301449744877E-2</c:v>
                </c:pt>
                <c:pt idx="12">
                  <c:v>1.5712318781890337E-2</c:v>
                </c:pt>
                <c:pt idx="13">
                  <c:v>1.5550336114035798E-2</c:v>
                </c:pt>
                <c:pt idx="14">
                  <c:v>1.5226370778326719E-2</c:v>
                </c:pt>
                <c:pt idx="15">
                  <c:v>1.506438811047218E-2</c:v>
                </c:pt>
                <c:pt idx="16">
                  <c:v>1.3606544099781324E-2</c:v>
                </c:pt>
                <c:pt idx="17">
                  <c:v>1.3606544099781324E-2</c:v>
                </c:pt>
                <c:pt idx="18">
                  <c:v>1.3282578764072244E-2</c:v>
                </c:pt>
                <c:pt idx="19">
                  <c:v>1.2472665424799547E-2</c:v>
                </c:pt>
                <c:pt idx="20">
                  <c:v>1.2310682756945007E-2</c:v>
                </c:pt>
                <c:pt idx="21">
                  <c:v>1.1986717421235927E-2</c:v>
                </c:pt>
                <c:pt idx="22">
                  <c:v>1.117680408196323E-2</c:v>
                </c:pt>
                <c:pt idx="23">
                  <c:v>1.117680408196323E-2</c:v>
                </c:pt>
                <c:pt idx="24">
                  <c:v>1.0528873410545071E-2</c:v>
                </c:pt>
                <c:pt idx="25">
                  <c:v>9.8809427391269126E-3</c:v>
                </c:pt>
                <c:pt idx="26">
                  <c:v>9.8809427391269126E-3</c:v>
                </c:pt>
                <c:pt idx="27">
                  <c:v>9.7189600712723739E-3</c:v>
                </c:pt>
                <c:pt idx="28">
                  <c:v>9.7189600712723739E-3</c:v>
                </c:pt>
                <c:pt idx="29">
                  <c:v>9.0710293998542153E-3</c:v>
                </c:pt>
                <c:pt idx="30">
                  <c:v>9.0710293998542153E-3</c:v>
                </c:pt>
                <c:pt idx="31">
                  <c:v>8.5850813962905972E-3</c:v>
                </c:pt>
                <c:pt idx="32">
                  <c:v>8.4230987284360567E-3</c:v>
                </c:pt>
                <c:pt idx="33">
                  <c:v>8.0991333927269774E-3</c:v>
                </c:pt>
                <c:pt idx="34">
                  <c:v>7.28922005345428E-3</c:v>
                </c:pt>
                <c:pt idx="35">
                  <c:v>6.6412893820361222E-3</c:v>
                </c:pt>
                <c:pt idx="36">
                  <c:v>6.6412893820361222E-3</c:v>
                </c:pt>
                <c:pt idx="37">
                  <c:v>6.3173240463270429E-3</c:v>
                </c:pt>
                <c:pt idx="38">
                  <c:v>6.1553413784725033E-3</c:v>
                </c:pt>
                <c:pt idx="39">
                  <c:v>6.1553413784725033E-3</c:v>
                </c:pt>
                <c:pt idx="40">
                  <c:v>5.9933587106179636E-3</c:v>
                </c:pt>
                <c:pt idx="41">
                  <c:v>5.831376042763424E-3</c:v>
                </c:pt>
                <c:pt idx="42">
                  <c:v>5.831376042763424E-3</c:v>
                </c:pt>
                <c:pt idx="43">
                  <c:v>5.6693933749088843E-3</c:v>
                </c:pt>
                <c:pt idx="44">
                  <c:v>5.5074107070543455E-3</c:v>
                </c:pt>
                <c:pt idx="45">
                  <c:v>5.5074107070543455E-3</c:v>
                </c:pt>
                <c:pt idx="46">
                  <c:v>5.3454280391998059E-3</c:v>
                </c:pt>
                <c:pt idx="47">
                  <c:v>5.1834453713452662E-3</c:v>
                </c:pt>
                <c:pt idx="48">
                  <c:v>5.0214627034907266E-3</c:v>
                </c:pt>
                <c:pt idx="49">
                  <c:v>4.6974973677816473E-3</c:v>
                </c:pt>
                <c:pt idx="50">
                  <c:v>4.6974973677816473E-3</c:v>
                </c:pt>
                <c:pt idx="51">
                  <c:v>4.6974973677816473E-3</c:v>
                </c:pt>
                <c:pt idx="52">
                  <c:v>4.6974973677816473E-3</c:v>
                </c:pt>
                <c:pt idx="53">
                  <c:v>4.5355146999271076E-3</c:v>
                </c:pt>
                <c:pt idx="54">
                  <c:v>4.5355146999271076E-3</c:v>
                </c:pt>
                <c:pt idx="55">
                  <c:v>4.373532032072568E-3</c:v>
                </c:pt>
                <c:pt idx="56">
                  <c:v>4.373532032072568E-3</c:v>
                </c:pt>
                <c:pt idx="57">
                  <c:v>4.2115493642180283E-3</c:v>
                </c:pt>
                <c:pt idx="58">
                  <c:v>4.2115493642180283E-3</c:v>
                </c:pt>
                <c:pt idx="59">
                  <c:v>4.0495666963634887E-3</c:v>
                </c:pt>
                <c:pt idx="60">
                  <c:v>4.0495666963634887E-3</c:v>
                </c:pt>
                <c:pt idx="61">
                  <c:v>3.8875840285089495E-3</c:v>
                </c:pt>
                <c:pt idx="62">
                  <c:v>3.8875840285089495E-3</c:v>
                </c:pt>
                <c:pt idx="63">
                  <c:v>3.8875840285089495E-3</c:v>
                </c:pt>
                <c:pt idx="64">
                  <c:v>3.8875840285089495E-3</c:v>
                </c:pt>
                <c:pt idx="65">
                  <c:v>3.7256013606544098E-3</c:v>
                </c:pt>
                <c:pt idx="66">
                  <c:v>3.4016360249453309E-3</c:v>
                </c:pt>
                <c:pt idx="67">
                  <c:v>3.4016360249453309E-3</c:v>
                </c:pt>
                <c:pt idx="68">
                  <c:v>3.2396533570907913E-3</c:v>
                </c:pt>
                <c:pt idx="69">
                  <c:v>3.0776706892362516E-3</c:v>
                </c:pt>
                <c:pt idx="70">
                  <c:v>3.0776706892362516E-3</c:v>
                </c:pt>
                <c:pt idx="71">
                  <c:v>3.0776706892362516E-3</c:v>
                </c:pt>
                <c:pt idx="72">
                  <c:v>2.915688021381712E-3</c:v>
                </c:pt>
                <c:pt idx="73">
                  <c:v>2.915688021381712E-3</c:v>
                </c:pt>
                <c:pt idx="74">
                  <c:v>2.7537053535271728E-3</c:v>
                </c:pt>
                <c:pt idx="75">
                  <c:v>2.7537053535271728E-3</c:v>
                </c:pt>
                <c:pt idx="76">
                  <c:v>2.7537053535271728E-3</c:v>
                </c:pt>
                <c:pt idx="77">
                  <c:v>2.7537053535271728E-3</c:v>
                </c:pt>
                <c:pt idx="78">
                  <c:v>2.5917226856726331E-3</c:v>
                </c:pt>
                <c:pt idx="79">
                  <c:v>2.5917226856726331E-3</c:v>
                </c:pt>
                <c:pt idx="80">
                  <c:v>2.5917226856726331E-3</c:v>
                </c:pt>
                <c:pt idx="81">
                  <c:v>2.5917226856726331E-3</c:v>
                </c:pt>
                <c:pt idx="82">
                  <c:v>2.4297400178180935E-3</c:v>
                </c:pt>
                <c:pt idx="83">
                  <c:v>2.4297400178180935E-3</c:v>
                </c:pt>
                <c:pt idx="84">
                  <c:v>2.2677573499635538E-3</c:v>
                </c:pt>
                <c:pt idx="85">
                  <c:v>2.2677573499635538E-3</c:v>
                </c:pt>
                <c:pt idx="86">
                  <c:v>2.2677573499635538E-3</c:v>
                </c:pt>
                <c:pt idx="87">
                  <c:v>2.2677573499635538E-3</c:v>
                </c:pt>
                <c:pt idx="88">
                  <c:v>2.2677573499635538E-3</c:v>
                </c:pt>
                <c:pt idx="89">
                  <c:v>2.2677573499635538E-3</c:v>
                </c:pt>
                <c:pt idx="90">
                  <c:v>2.1057746821090142E-3</c:v>
                </c:pt>
                <c:pt idx="91">
                  <c:v>2.1057746821090142E-3</c:v>
                </c:pt>
                <c:pt idx="92">
                  <c:v>2.1057746821090142E-3</c:v>
                </c:pt>
                <c:pt idx="93">
                  <c:v>2.1057746821090142E-3</c:v>
                </c:pt>
                <c:pt idx="94">
                  <c:v>1.9437920142544747E-3</c:v>
                </c:pt>
                <c:pt idx="95">
                  <c:v>1.7818093463999353E-3</c:v>
                </c:pt>
                <c:pt idx="96">
                  <c:v>1.6198266785453956E-3</c:v>
                </c:pt>
                <c:pt idx="97">
                  <c:v>1.457844010690856E-3</c:v>
                </c:pt>
                <c:pt idx="98">
                  <c:v>1.457844010690856E-3</c:v>
                </c:pt>
                <c:pt idx="99">
                  <c:v>1.457844010690856E-3</c:v>
                </c:pt>
                <c:pt idx="100">
                  <c:v>1.457844010690856E-3</c:v>
                </c:pt>
                <c:pt idx="101">
                  <c:v>1.3768526767635864E-3</c:v>
                </c:pt>
                <c:pt idx="102">
                  <c:v>1.2958613428363166E-3</c:v>
                </c:pt>
                <c:pt idx="103">
                  <c:v>1.2958613428363166E-3</c:v>
                </c:pt>
                <c:pt idx="104">
                  <c:v>1.2958613428363166E-3</c:v>
                </c:pt>
                <c:pt idx="105">
                  <c:v>1.2958613428363166E-3</c:v>
                </c:pt>
                <c:pt idx="106">
                  <c:v>1.2958613428363166E-3</c:v>
                </c:pt>
                <c:pt idx="107">
                  <c:v>1.2958613428363166E-3</c:v>
                </c:pt>
                <c:pt idx="108">
                  <c:v>1.2958613428363166E-3</c:v>
                </c:pt>
                <c:pt idx="109">
                  <c:v>1.1338786749817769E-3</c:v>
                </c:pt>
                <c:pt idx="110">
                  <c:v>1.1338786749817769E-3</c:v>
                </c:pt>
                <c:pt idx="111">
                  <c:v>1.1338786749817769E-3</c:v>
                </c:pt>
                <c:pt idx="112">
                  <c:v>1.1338786749817769E-3</c:v>
                </c:pt>
                <c:pt idx="113">
                  <c:v>9.7189600712723736E-4</c:v>
                </c:pt>
                <c:pt idx="114">
                  <c:v>9.7189600712723736E-4</c:v>
                </c:pt>
                <c:pt idx="115">
                  <c:v>9.7189600712723736E-4</c:v>
                </c:pt>
                <c:pt idx="116">
                  <c:v>9.7189600712723736E-4</c:v>
                </c:pt>
                <c:pt idx="117">
                  <c:v>9.7189600712723736E-4</c:v>
                </c:pt>
                <c:pt idx="118">
                  <c:v>9.7189600712723736E-4</c:v>
                </c:pt>
                <c:pt idx="119">
                  <c:v>9.7189600712723736E-4</c:v>
                </c:pt>
                <c:pt idx="120">
                  <c:v>9.7189600712723736E-4</c:v>
                </c:pt>
                <c:pt idx="121">
                  <c:v>8.0991333927269782E-4</c:v>
                </c:pt>
                <c:pt idx="122">
                  <c:v>8.0991333927269782E-4</c:v>
                </c:pt>
                <c:pt idx="123">
                  <c:v>8.0991333927269782E-4</c:v>
                </c:pt>
                <c:pt idx="124">
                  <c:v>8.0991333927269782E-4</c:v>
                </c:pt>
                <c:pt idx="125">
                  <c:v>8.0991333927269782E-4</c:v>
                </c:pt>
                <c:pt idx="126">
                  <c:v>8.0991333927269782E-4</c:v>
                </c:pt>
                <c:pt idx="127">
                  <c:v>8.0991333927269782E-4</c:v>
                </c:pt>
                <c:pt idx="128">
                  <c:v>6.4793067141815828E-4</c:v>
                </c:pt>
                <c:pt idx="129">
                  <c:v>6.4793067141815828E-4</c:v>
                </c:pt>
                <c:pt idx="130">
                  <c:v>6.4793067141815828E-4</c:v>
                </c:pt>
                <c:pt idx="131">
                  <c:v>6.4793067141815828E-4</c:v>
                </c:pt>
                <c:pt idx="132">
                  <c:v>6.4793067141815828E-4</c:v>
                </c:pt>
                <c:pt idx="133">
                  <c:v>6.4793067141815828E-4</c:v>
                </c:pt>
                <c:pt idx="134">
                  <c:v>6.4793067141815828E-4</c:v>
                </c:pt>
                <c:pt idx="135">
                  <c:v>6.4793067141815828E-4</c:v>
                </c:pt>
                <c:pt idx="136">
                  <c:v>6.4793067141815828E-4</c:v>
                </c:pt>
                <c:pt idx="137">
                  <c:v>6.4793067141815828E-4</c:v>
                </c:pt>
                <c:pt idx="138">
                  <c:v>4.8594800356361868E-4</c:v>
                </c:pt>
                <c:pt idx="139">
                  <c:v>4.8594800356361868E-4</c:v>
                </c:pt>
                <c:pt idx="140">
                  <c:v>4.8594800356361868E-4</c:v>
                </c:pt>
                <c:pt idx="141">
                  <c:v>4.8594800356361868E-4</c:v>
                </c:pt>
                <c:pt idx="142">
                  <c:v>4.8594800356361868E-4</c:v>
                </c:pt>
                <c:pt idx="143">
                  <c:v>4.8594800356361868E-4</c:v>
                </c:pt>
                <c:pt idx="144">
                  <c:v>4.8594800356361868E-4</c:v>
                </c:pt>
                <c:pt idx="145">
                  <c:v>4.8594800356361868E-4</c:v>
                </c:pt>
                <c:pt idx="146">
                  <c:v>4.8594800356361868E-4</c:v>
                </c:pt>
                <c:pt idx="147">
                  <c:v>4.8594800356361868E-4</c:v>
                </c:pt>
                <c:pt idx="148">
                  <c:v>4.8594800356361868E-4</c:v>
                </c:pt>
                <c:pt idx="149">
                  <c:v>4.8594800356361868E-4</c:v>
                </c:pt>
                <c:pt idx="150">
                  <c:v>4.8594800356361868E-4</c:v>
                </c:pt>
                <c:pt idx="151">
                  <c:v>4.8594800356361868E-4</c:v>
                </c:pt>
                <c:pt idx="152">
                  <c:v>4.8594800356361868E-4</c:v>
                </c:pt>
                <c:pt idx="153">
                  <c:v>3.2396533570907914E-4</c:v>
                </c:pt>
                <c:pt idx="154">
                  <c:v>3.2396533570907914E-4</c:v>
                </c:pt>
                <c:pt idx="155">
                  <c:v>3.2396533570907914E-4</c:v>
                </c:pt>
                <c:pt idx="156">
                  <c:v>3.2396533570907914E-4</c:v>
                </c:pt>
                <c:pt idx="157">
                  <c:v>3.2396533570907914E-4</c:v>
                </c:pt>
                <c:pt idx="158">
                  <c:v>3.2396533570907914E-4</c:v>
                </c:pt>
                <c:pt idx="159">
                  <c:v>3.2396533570907914E-4</c:v>
                </c:pt>
                <c:pt idx="160">
                  <c:v>3.2396533570907914E-4</c:v>
                </c:pt>
                <c:pt idx="161">
                  <c:v>3.2396533570907914E-4</c:v>
                </c:pt>
                <c:pt idx="162">
                  <c:v>3.2396533570907914E-4</c:v>
                </c:pt>
                <c:pt idx="163">
                  <c:v>3.2396533570907914E-4</c:v>
                </c:pt>
                <c:pt idx="164">
                  <c:v>3.2396533570907914E-4</c:v>
                </c:pt>
                <c:pt idx="165">
                  <c:v>3.2396533570907914E-4</c:v>
                </c:pt>
                <c:pt idx="166">
                  <c:v>3.2396533570907914E-4</c:v>
                </c:pt>
                <c:pt idx="167">
                  <c:v>3.2396533570907914E-4</c:v>
                </c:pt>
                <c:pt idx="168">
                  <c:v>3.2396533570907914E-4</c:v>
                </c:pt>
                <c:pt idx="169">
                  <c:v>3.2396533570907914E-4</c:v>
                </c:pt>
                <c:pt idx="170">
                  <c:v>3.2396533570907914E-4</c:v>
                </c:pt>
                <c:pt idx="171">
                  <c:v>3.2396533570907914E-4</c:v>
                </c:pt>
                <c:pt idx="172">
                  <c:v>3.2396533570907914E-4</c:v>
                </c:pt>
                <c:pt idx="173">
                  <c:v>3.2396533570907914E-4</c:v>
                </c:pt>
                <c:pt idx="174">
                  <c:v>3.2396533570907914E-4</c:v>
                </c:pt>
                <c:pt idx="175">
                  <c:v>3.2396533570907914E-4</c:v>
                </c:pt>
                <c:pt idx="176">
                  <c:v>3.2396533570907914E-4</c:v>
                </c:pt>
                <c:pt idx="177">
                  <c:v>3.2396533570907914E-4</c:v>
                </c:pt>
                <c:pt idx="178">
                  <c:v>1.6198266785453957E-4</c:v>
                </c:pt>
                <c:pt idx="179">
                  <c:v>1.6198266785453957E-4</c:v>
                </c:pt>
                <c:pt idx="180">
                  <c:v>1.6198266785453957E-4</c:v>
                </c:pt>
                <c:pt idx="181">
                  <c:v>1.6198266785453957E-4</c:v>
                </c:pt>
                <c:pt idx="182">
                  <c:v>1.6198266785453957E-4</c:v>
                </c:pt>
                <c:pt idx="183">
                  <c:v>1.6198266785453957E-4</c:v>
                </c:pt>
                <c:pt idx="184">
                  <c:v>1.6198266785453957E-4</c:v>
                </c:pt>
                <c:pt idx="185">
                  <c:v>1.6198266785453957E-4</c:v>
                </c:pt>
                <c:pt idx="186">
                  <c:v>1.6198266785453957E-4</c:v>
                </c:pt>
                <c:pt idx="187">
                  <c:v>1.6198266785453957E-4</c:v>
                </c:pt>
                <c:pt idx="188">
                  <c:v>1.6198266785453957E-4</c:v>
                </c:pt>
                <c:pt idx="189">
                  <c:v>1.6198266785453957E-4</c:v>
                </c:pt>
                <c:pt idx="190">
                  <c:v>1.6198266785453957E-4</c:v>
                </c:pt>
                <c:pt idx="191">
                  <c:v>1.6198266785453957E-4</c:v>
                </c:pt>
                <c:pt idx="192">
                  <c:v>1.6198266785453957E-4</c:v>
                </c:pt>
                <c:pt idx="193">
                  <c:v>1.6198266785453957E-4</c:v>
                </c:pt>
                <c:pt idx="194">
                  <c:v>1.6198266785453957E-4</c:v>
                </c:pt>
                <c:pt idx="195">
                  <c:v>1.6198266785453957E-4</c:v>
                </c:pt>
                <c:pt idx="196">
                  <c:v>1.6198266785453957E-4</c:v>
                </c:pt>
                <c:pt idx="197">
                  <c:v>1.6198266785453957E-4</c:v>
                </c:pt>
                <c:pt idx="198">
                  <c:v>1.6198266785453957E-4</c:v>
                </c:pt>
                <c:pt idx="199">
                  <c:v>1.6198266785453957E-4</c:v>
                </c:pt>
                <c:pt idx="200">
                  <c:v>1.6198266785453957E-4</c:v>
                </c:pt>
                <c:pt idx="201">
                  <c:v>1.6198266785453957E-4</c:v>
                </c:pt>
                <c:pt idx="202">
                  <c:v>1.6198266785453957E-4</c:v>
                </c:pt>
                <c:pt idx="203">
                  <c:v>1.6198266785453957E-4</c:v>
                </c:pt>
                <c:pt idx="204">
                  <c:v>1.6198266785453957E-4</c:v>
                </c:pt>
                <c:pt idx="205">
                  <c:v>1.6198266785453957E-4</c:v>
                </c:pt>
                <c:pt idx="206">
                  <c:v>1.6198266785453957E-4</c:v>
                </c:pt>
                <c:pt idx="207">
                  <c:v>1.6198266785453957E-4</c:v>
                </c:pt>
                <c:pt idx="208">
                  <c:v>1.6198266785453957E-4</c:v>
                </c:pt>
                <c:pt idx="209">
                  <c:v>1.6198266785453957E-4</c:v>
                </c:pt>
                <c:pt idx="210">
                  <c:v>1.6198266785453957E-4</c:v>
                </c:pt>
                <c:pt idx="211">
                  <c:v>1.6198266785453957E-4</c:v>
                </c:pt>
                <c:pt idx="212">
                  <c:v>1.6198266785453957E-4</c:v>
                </c:pt>
                <c:pt idx="213">
                  <c:v>1.6198266785453957E-4</c:v>
                </c:pt>
                <c:pt idx="214">
                  <c:v>1.6198266785453957E-4</c:v>
                </c:pt>
                <c:pt idx="215">
                  <c:v>1.6198266785453957E-4</c:v>
                </c:pt>
                <c:pt idx="216">
                  <c:v>1.6198266785453957E-4</c:v>
                </c:pt>
                <c:pt idx="217">
                  <c:v>1.6198266785453957E-4</c:v>
                </c:pt>
                <c:pt idx="218">
                  <c:v>1.6198266785453957E-4</c:v>
                </c:pt>
                <c:pt idx="219">
                  <c:v>1.6198266785453957E-4</c:v>
                </c:pt>
                <c:pt idx="220">
                  <c:v>1.6198266785453957E-4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CB-497A-B716-2904126A9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6480680"/>
        <c:axId val="516479696"/>
      </c:lineChart>
      <c:catAx>
        <c:axId val="51648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6479696"/>
        <c:crosses val="autoZero"/>
        <c:auto val="1"/>
        <c:lblAlgn val="ctr"/>
        <c:lblOffset val="100"/>
        <c:noMultiLvlLbl val="0"/>
      </c:catAx>
      <c:valAx>
        <c:axId val="51647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1648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202</a:t>
            </a:r>
            <a:r>
              <a:rPr lang="en-US" altLang="zh-TW" sz="2000" dirty="0"/>
              <a:t>3</a:t>
            </a:r>
            <a:endParaRPr lang="en-US" sz="2000" dirty="0"/>
          </a:p>
        </c:rich>
      </c:tx>
      <c:layout>
        <c:manualLayout>
          <c:xMode val="edge"/>
          <c:yMode val="edge"/>
          <c:x val="0.43513687247566279"/>
          <c:y val="1.9631388477611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F-4212-AF84-E8B1D32AF9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F-4212-AF84-E8B1D32AF93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6F-4212-AF84-E8B1D32AF9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6F-4212-AF84-E8B1D32AF9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6F-4212-AF84-E8B1D32AF9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A6F-4212-AF84-E8B1D32AF93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A6F-4212-AF84-E8B1D32AF93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A6F-4212-AF84-E8B1D32AF93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A6F-4212-AF84-E8B1D32AF93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A6F-4212-AF84-E8B1D32AF93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A6F-4212-AF84-E8B1D32AF93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A6F-4212-AF84-E8B1D32AF93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A6F-4212-AF84-E8B1D32AF937}"/>
              </c:ext>
            </c:extLst>
          </c:dPt>
          <c:dLbls>
            <c:dLbl>
              <c:idx val="0"/>
              <c:layout>
                <c:manualLayout>
                  <c:x val="6.5759995404411672E-2"/>
                  <c:y val="1.1839118452758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26B93-8D8E-46EF-A354-27EAF4A703D3}" type="CATEGORYNAME">
                      <a:rPr lang="en-US" altLang="zh-TW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2B94ACE9-F5E5-4BF9-9363-43BDCF250A66}" type="PERCENTAGE">
                      <a:rPr lang="en-US" altLang="zh-TW" baseline="0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[PERCENTAGE]</a:t>
                    </a:fld>
                    <a:endParaRPr lang="en-US" altLang="zh-TW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6F-4212-AF84-E8B1D32AF937}"/>
                </c:ext>
              </c:extLst>
            </c:dLbl>
            <c:dLbl>
              <c:idx val="1"/>
              <c:layout>
                <c:manualLayout>
                  <c:x val="1.9076141129866497E-3"/>
                  <c:y val="2.70575665992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6F-4212-AF84-E8B1D32AF937}"/>
                </c:ext>
              </c:extLst>
            </c:dLbl>
            <c:dLbl>
              <c:idx val="2"/>
              <c:layout>
                <c:manualLayout>
                  <c:x val="-1.1372462717481359E-2"/>
                  <c:y val="-1.1996821036906732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E850A-777A-4C4B-8437-8F13E2313C16}" type="CATEGORYNAME">
                      <a:rPr lang="en-US" altLang="zh-TW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62BE8333-544D-42F0-9621-66AF8679B05D}" type="PERCENTAGE">
                      <a:rPr lang="en-US" altLang="zh-TW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altLang="zh-TW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2527379349627"/>
                      <c:h val="0.12269617798507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6F-4212-AF84-E8B1D32AF93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A6F-4212-AF84-E8B1D32AF9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A6F-4212-AF84-E8B1D32AF93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6A6F-4212-AF84-E8B1D32AF93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A6F-4212-AF84-E8B1D32AF937}"/>
                </c:ext>
              </c:extLst>
            </c:dLbl>
            <c:dLbl>
              <c:idx val="7"/>
              <c:layout>
                <c:manualLayout>
                  <c:x val="-5.4930427001346288E-2"/>
                  <c:y val="1.3991615181504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6F-4212-AF84-E8B1D32AF93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6A6F-4212-AF84-E8B1D32AF937}"/>
                </c:ext>
              </c:extLst>
            </c:dLbl>
            <c:dLbl>
              <c:idx val="9"/>
              <c:layout>
                <c:manualLayout>
                  <c:x val="-4.3178302350869925E-2"/>
                  <c:y val="3.84125987140667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6F-4212-AF84-E8B1D32AF937}"/>
                </c:ext>
              </c:extLst>
            </c:dLbl>
            <c:dLbl>
              <c:idx val="10"/>
              <c:layout>
                <c:manualLayout>
                  <c:x val="-4.5270387259217067E-2"/>
                  <c:y val="-5.86571460443911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6F-4212-AF84-E8B1D32AF937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6A6F-4212-AF84-E8B1D32AF937}"/>
                </c:ext>
              </c:extLst>
            </c:dLbl>
            <c:dLbl>
              <c:idx val="12"/>
              <c:layout>
                <c:manualLayout>
                  <c:x val="4.434762874119718E-2"/>
                  <c:y val="9.13761268404101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6F-4212-AF84-E8B1D32AF9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工作表1!$A$2:$A$13</c:f>
              <c:strCache>
                <c:ptCount val="12"/>
                <c:pt idx="0">
                  <c:v>EGL</c:v>
                </c:pt>
                <c:pt idx="1">
                  <c:v>MAERSK</c:v>
                </c:pt>
                <c:pt idx="2">
                  <c:v>HAMB</c:v>
                </c:pt>
                <c:pt idx="3">
                  <c:v>MSC</c:v>
                </c:pt>
                <c:pt idx="4">
                  <c:v>ONE</c:v>
                </c:pt>
                <c:pt idx="5">
                  <c:v>CMA</c:v>
                </c:pt>
                <c:pt idx="6">
                  <c:v>COSCO</c:v>
                </c:pt>
                <c:pt idx="7">
                  <c:v>ZIM</c:v>
                </c:pt>
                <c:pt idx="8">
                  <c:v>PIL</c:v>
                </c:pt>
                <c:pt idx="9">
                  <c:v>HAPL</c:v>
                </c:pt>
                <c:pt idx="10">
                  <c:v>HYUNDAI</c:v>
                </c:pt>
                <c:pt idx="11">
                  <c:v>YML</c:v>
                </c:pt>
              </c:strCache>
            </c:strRef>
          </c:cat>
          <c:val>
            <c:numRef>
              <c:f>工作表1!$B$2:$B$13</c:f>
              <c:numCache>
                <c:formatCode>0.0%</c:formatCode>
                <c:ptCount val="12"/>
                <c:pt idx="0">
                  <c:v>3.7999999999999999E-2</c:v>
                </c:pt>
                <c:pt idx="1">
                  <c:v>0.30599999999999999</c:v>
                </c:pt>
                <c:pt idx="2">
                  <c:v>4.4999999999999998E-2</c:v>
                </c:pt>
                <c:pt idx="3">
                  <c:v>0.182</c:v>
                </c:pt>
                <c:pt idx="4">
                  <c:v>7.3999999999999996E-2</c:v>
                </c:pt>
                <c:pt idx="5">
                  <c:v>9.7000000000000003E-2</c:v>
                </c:pt>
                <c:pt idx="6">
                  <c:v>6.6000000000000003E-2</c:v>
                </c:pt>
                <c:pt idx="7">
                  <c:v>3.5900000000000001E-2</c:v>
                </c:pt>
                <c:pt idx="8">
                  <c:v>1.6E-2</c:v>
                </c:pt>
                <c:pt idx="9">
                  <c:v>0.104</c:v>
                </c:pt>
                <c:pt idx="10">
                  <c:v>5.1999999999999998E-2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A6F-4212-AF84-E8B1D32AF93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2024</a:t>
            </a:r>
            <a:r>
              <a:rPr lang="en-US" sz="2000" baseline="0" dirty="0"/>
              <a:t> till AUG</a:t>
            </a:r>
            <a:endParaRPr lang="en-US" sz="2000" dirty="0"/>
          </a:p>
        </c:rich>
      </c:tx>
      <c:layout>
        <c:manualLayout>
          <c:xMode val="edge"/>
          <c:yMode val="edge"/>
          <c:x val="0.43513687247566279"/>
          <c:y val="1.9631388477611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34-4BFE-9B8B-44A8C2F468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34-4BFE-9B8B-44A8C2F468CB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234-4BFE-9B8B-44A8C2F468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234-4BFE-9B8B-44A8C2F468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234-4BFE-9B8B-44A8C2F468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234-4BFE-9B8B-44A8C2F468C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234-4BFE-9B8B-44A8C2F468C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234-4BFE-9B8B-44A8C2F468C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234-4BFE-9B8B-44A8C2F468C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234-4BFE-9B8B-44A8C2F468C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234-4BFE-9B8B-44A8C2F468C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234-4BFE-9B8B-44A8C2F468C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7234-4BFE-9B8B-44A8C2F468CB}"/>
              </c:ext>
            </c:extLst>
          </c:dPt>
          <c:dLbls>
            <c:dLbl>
              <c:idx val="0"/>
              <c:layout>
                <c:manualLayout>
                  <c:x val="6.5759995404411672E-2"/>
                  <c:y val="1.18391184527580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3C26B93-8D8E-46EF-A354-27EAF4A703D3}" type="CATEGORYNAME">
                      <a:rPr lang="en-US" altLang="zh-TW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rgbClr val="00B050"/>
                        </a:solidFill>
                      </a:rPr>
                      <a:t>
</a:t>
                    </a:r>
                    <a:fld id="{2B94ACE9-F5E5-4BF9-9363-43BDCF250A66}" type="PERCENTAGE">
                      <a:rPr lang="en-US" altLang="zh-TW" baseline="0">
                        <a:solidFill>
                          <a:srgbClr val="00B050"/>
                        </a:solidFill>
                      </a:rPr>
                      <a:pPr>
                        <a:defRPr sz="1000"/>
                      </a:pPr>
                      <a:t>[PERCENTAGE]</a:t>
                    </a:fld>
                    <a:endParaRPr lang="en-US" altLang="zh-TW" baseline="0" dirty="0">
                      <a:solidFill>
                        <a:srgbClr val="00B05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34-4BFE-9B8B-44A8C2F468CB}"/>
                </c:ext>
              </c:extLst>
            </c:dLbl>
            <c:dLbl>
              <c:idx val="1"/>
              <c:layout>
                <c:manualLayout>
                  <c:x val="1.9076141129866497E-3"/>
                  <c:y val="2.70575665992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34-4BFE-9B8B-44A8C2F468CB}"/>
                </c:ext>
              </c:extLst>
            </c:dLbl>
            <c:dLbl>
              <c:idx val="2"/>
              <c:layout>
                <c:manualLayout>
                  <c:x val="-1.1372462717481359E-2"/>
                  <c:y val="-1.1996821036906732E-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0E850A-777A-4C4B-8437-8F13E2313C16}" type="CATEGORYNAME">
                      <a:rPr lang="en-US" altLang="zh-TW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altLang="zh-TW" baseline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
</a:t>
                    </a:r>
                    <a:fld id="{62BE8333-544D-42F0-9621-66AF8679B05D}" type="PERCENTAGE">
                      <a:rPr lang="en-US" altLang="zh-TW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10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altLang="zh-TW" baseline="0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32527379349627"/>
                      <c:h val="0.122696177985072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34-4BFE-9B8B-44A8C2F468C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234-4BFE-9B8B-44A8C2F468C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234-4BFE-9B8B-44A8C2F468C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234-4BFE-9B8B-44A8C2F468C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234-4BFE-9B8B-44A8C2F468CB}"/>
                </c:ext>
              </c:extLst>
            </c:dLbl>
            <c:dLbl>
              <c:idx val="7"/>
              <c:layout>
                <c:manualLayout>
                  <c:x val="-5.4930427001346288E-2"/>
                  <c:y val="1.39916151815040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234-4BFE-9B8B-44A8C2F468C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234-4BFE-9B8B-44A8C2F468CB}"/>
                </c:ext>
              </c:extLst>
            </c:dLbl>
            <c:dLbl>
              <c:idx val="9"/>
              <c:layout>
                <c:manualLayout>
                  <c:x val="-4.3178302350869925E-2"/>
                  <c:y val="3.84125987140667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234-4BFE-9B8B-44A8C2F468CB}"/>
                </c:ext>
              </c:extLst>
            </c:dLbl>
            <c:dLbl>
              <c:idx val="10"/>
              <c:layout>
                <c:manualLayout>
                  <c:x val="-4.5270387259217067E-2"/>
                  <c:y val="-5.86571460443911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234-4BFE-9B8B-44A8C2F468C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234-4BFE-9B8B-44A8C2F468CB}"/>
                </c:ext>
              </c:extLst>
            </c:dLbl>
            <c:dLbl>
              <c:idx val="12"/>
              <c:layout>
                <c:manualLayout>
                  <c:x val="4.434762874119718E-2"/>
                  <c:y val="9.13761268404101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234-4BFE-9B8B-44A8C2F46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工作表1!$A$2:$A$14</c:f>
              <c:strCache>
                <c:ptCount val="13"/>
                <c:pt idx="0">
                  <c:v>EGL</c:v>
                </c:pt>
                <c:pt idx="1">
                  <c:v>MAERSK</c:v>
                </c:pt>
                <c:pt idx="2">
                  <c:v>HAMB</c:v>
                </c:pt>
                <c:pt idx="3">
                  <c:v>MSC</c:v>
                </c:pt>
                <c:pt idx="4">
                  <c:v>ONE</c:v>
                </c:pt>
                <c:pt idx="5">
                  <c:v>CMA</c:v>
                </c:pt>
                <c:pt idx="6">
                  <c:v>COSCO</c:v>
                </c:pt>
                <c:pt idx="7">
                  <c:v>ZIM</c:v>
                </c:pt>
                <c:pt idx="8">
                  <c:v>PIL</c:v>
                </c:pt>
                <c:pt idx="9">
                  <c:v>HAPL</c:v>
                </c:pt>
                <c:pt idx="10">
                  <c:v>HYUNDAI</c:v>
                </c:pt>
                <c:pt idx="11">
                  <c:v>YML</c:v>
                </c:pt>
                <c:pt idx="12">
                  <c:v>OTHER</c:v>
                </c:pt>
              </c:strCache>
            </c:strRef>
          </c:cat>
          <c:val>
            <c:numRef>
              <c:f>工作表1!$B$2:$B$14</c:f>
              <c:numCache>
                <c:formatCode>0.0%</c:formatCode>
                <c:ptCount val="13"/>
                <c:pt idx="0">
                  <c:v>3.9E-2</c:v>
                </c:pt>
                <c:pt idx="1">
                  <c:v>0.31900000000000001</c:v>
                </c:pt>
                <c:pt idx="2">
                  <c:v>4.0000000000000001E-3</c:v>
                </c:pt>
                <c:pt idx="3">
                  <c:v>0.21199999999999999</c:v>
                </c:pt>
                <c:pt idx="4">
                  <c:v>7.0000000000000007E-2</c:v>
                </c:pt>
                <c:pt idx="5">
                  <c:v>9.4E-2</c:v>
                </c:pt>
                <c:pt idx="6">
                  <c:v>7.0999999999999994E-2</c:v>
                </c:pt>
                <c:pt idx="7">
                  <c:v>7.0000000000000001E-3</c:v>
                </c:pt>
                <c:pt idx="8">
                  <c:v>0.01</c:v>
                </c:pt>
                <c:pt idx="9">
                  <c:v>0.1</c:v>
                </c:pt>
                <c:pt idx="10">
                  <c:v>4.8000000000000001E-2</c:v>
                </c:pt>
                <c:pt idx="11">
                  <c:v>1.2999999999999999E-2</c:v>
                </c:pt>
                <c:pt idx="12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234-4BFE-9B8B-44A8C2F468C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工作表1!$B$22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>
                <a:tint val="4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工作表1!$B$23:$B$24</c:f>
              <c:numCache>
                <c:formatCode>General</c:formatCode>
                <c:ptCount val="2"/>
                <c:pt idx="0">
                  <c:v>665</c:v>
                </c:pt>
                <c:pt idx="1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B-4350-A9F7-E2F4CBFE404E}"/>
            </c:ext>
          </c:extLst>
        </c:ser>
        <c:ser>
          <c:idx val="1"/>
          <c:order val="1"/>
          <c:tx>
            <c:strRef>
              <c:f>工作表1!$C$22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1">
                <a:tint val="5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工作表1!$C$23:$C$24</c:f>
              <c:numCache>
                <c:formatCode>General</c:formatCode>
                <c:ptCount val="2"/>
                <c:pt idx="0">
                  <c:v>815</c:v>
                </c:pt>
                <c:pt idx="1">
                  <c:v>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EB-4350-A9F7-E2F4CBFE404E}"/>
            </c:ext>
          </c:extLst>
        </c:ser>
        <c:ser>
          <c:idx val="2"/>
          <c:order val="2"/>
          <c:tx>
            <c:strRef>
              <c:f>工作表1!$D$22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1">
                <a:tint val="6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工作表1!$D$23:$D$24</c:f>
              <c:numCache>
                <c:formatCode>General</c:formatCode>
                <c:ptCount val="2"/>
                <c:pt idx="0">
                  <c:v>932</c:v>
                </c:pt>
                <c:pt idx="1">
                  <c:v>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EB-4350-A9F7-E2F4CBFE404E}"/>
            </c:ext>
          </c:extLst>
        </c:ser>
        <c:ser>
          <c:idx val="3"/>
          <c:order val="3"/>
          <c:tx>
            <c:strRef>
              <c:f>工作表1!$E$22</c:f>
              <c:strCache>
                <c:ptCount val="1"/>
                <c:pt idx="0">
                  <c:v>Apr</c:v>
                </c:pt>
              </c:strCache>
            </c:strRef>
          </c:tx>
          <c:spPr>
            <a:solidFill>
              <a:schemeClr val="accent1">
                <a:tint val="7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工作表1!$E$23:$E$24</c:f>
              <c:numCache>
                <c:formatCode>General</c:formatCode>
                <c:ptCount val="2"/>
                <c:pt idx="0">
                  <c:v>944</c:v>
                </c:pt>
                <c:pt idx="1">
                  <c:v>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EB-4350-A9F7-E2F4CBFE404E}"/>
            </c:ext>
          </c:extLst>
        </c:ser>
        <c:ser>
          <c:idx val="4"/>
          <c:order val="4"/>
          <c:tx>
            <c:strRef>
              <c:f>工作表1!$F$22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>
                <a:tint val="8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工作表1!$F$23:$F$24</c:f>
              <c:numCache>
                <c:formatCode>General</c:formatCode>
                <c:ptCount val="2"/>
                <c:pt idx="0">
                  <c:v>974</c:v>
                </c:pt>
                <c:pt idx="1">
                  <c:v>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EB-4350-A9F7-E2F4CBFE404E}"/>
            </c:ext>
          </c:extLst>
        </c:ser>
        <c:ser>
          <c:idx val="5"/>
          <c:order val="5"/>
          <c:tx>
            <c:strRef>
              <c:f>工作表1!$G$22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1">
                <a:tint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工作表1!$G$23:$G$24</c:f>
              <c:numCache>
                <c:formatCode>General</c:formatCode>
                <c:ptCount val="2"/>
                <c:pt idx="0">
                  <c:v>984</c:v>
                </c:pt>
                <c:pt idx="1">
                  <c:v>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EB-4350-A9F7-E2F4CBFE404E}"/>
            </c:ext>
          </c:extLst>
        </c:ser>
        <c:ser>
          <c:idx val="6"/>
          <c:order val="6"/>
          <c:tx>
            <c:strRef>
              <c:f>工作表1!$H$22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shade val="9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工作表1!$H$23:$H$24</c:f>
              <c:numCache>
                <c:formatCode>General</c:formatCode>
                <c:ptCount val="2"/>
                <c:pt idx="0">
                  <c:v>984</c:v>
                </c:pt>
                <c:pt idx="1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EB-4350-A9F7-E2F4CBFE404E}"/>
            </c:ext>
          </c:extLst>
        </c:ser>
        <c:ser>
          <c:idx val="7"/>
          <c:order val="7"/>
          <c:tx>
            <c:strRef>
              <c:f>工作表1!$I$22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1">
                <a:shade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工作表1!$I$23:$I$24</c:f>
              <c:numCache>
                <c:formatCode>#,##0</c:formatCode>
                <c:ptCount val="2"/>
                <c:pt idx="0" formatCode="General">
                  <c:v>894</c:v>
                </c:pt>
                <c:pt idx="1">
                  <c:v>1019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BEB-4350-A9F7-E2F4CBFE404E}"/>
            </c:ext>
          </c:extLst>
        </c:ser>
        <c:ser>
          <c:idx val="8"/>
          <c:order val="8"/>
          <c:tx>
            <c:strRef>
              <c:f>工作表1!$J$22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1">
                <a:shade val="7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工作表1!$J$23:$J$24</c:f>
              <c:numCache>
                <c:formatCode>General</c:formatCode>
                <c:ptCount val="2"/>
                <c:pt idx="0">
                  <c:v>884</c:v>
                </c:pt>
                <c:pt idx="1">
                  <c:v>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EB-4350-A9F7-E2F4CBFE404E}"/>
            </c:ext>
          </c:extLst>
        </c:ser>
        <c:ser>
          <c:idx val="9"/>
          <c:order val="9"/>
          <c:tx>
            <c:strRef>
              <c:f>工作表1!$K$22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accent1">
                <a:shade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工作表1!$K$23:$K$24</c:f>
              <c:numCache>
                <c:formatCode>General</c:formatCode>
                <c:ptCount val="2"/>
                <c:pt idx="0">
                  <c:v>884</c:v>
                </c:pt>
                <c:pt idx="1">
                  <c:v>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BEB-4350-A9F7-E2F4CBFE404E}"/>
            </c:ext>
          </c:extLst>
        </c:ser>
        <c:ser>
          <c:idx val="10"/>
          <c:order val="10"/>
          <c:tx>
            <c:strRef>
              <c:f>工作表1!$L$22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工作表1!$L$23:$L$24</c:f>
              <c:numCache>
                <c:formatCode>#,##0</c:formatCode>
                <c:ptCount val="2"/>
                <c:pt idx="0" formatCode="General">
                  <c:v>860</c:v>
                </c:pt>
                <c:pt idx="1">
                  <c:v>1309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EB-4350-A9F7-E2F4CBFE404E}"/>
            </c:ext>
          </c:extLst>
        </c:ser>
        <c:ser>
          <c:idx val="11"/>
          <c:order val="11"/>
          <c:tx>
            <c:strRef>
              <c:f>工作表1!$M$22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1">
                <a:shade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工作表1!$A$23:$A$24</c:f>
              <c:strCache>
                <c:ptCount val="2"/>
                <c:pt idx="0">
                  <c:v>2024 KPI</c:v>
                </c:pt>
                <c:pt idx="1">
                  <c:v>LIFTING</c:v>
                </c:pt>
              </c:strCache>
            </c:strRef>
          </c:cat>
          <c:val>
            <c:numRef>
              <c:f>工作表1!$M$23:$M$24</c:f>
              <c:numCache>
                <c:formatCode>General</c:formatCode>
                <c:ptCount val="2"/>
                <c:pt idx="0" formatCode="#,##0">
                  <c:v>680</c:v>
                </c:pt>
                <c:pt idx="1">
                  <c:v>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BEB-4350-A9F7-E2F4CBFE40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076811472"/>
        <c:axId val="1076814096"/>
      </c:barChart>
      <c:catAx>
        <c:axId val="1076811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076814096"/>
        <c:crosses val="autoZero"/>
        <c:auto val="1"/>
        <c:lblAlgn val="ctr"/>
        <c:lblOffset val="100"/>
        <c:noMultiLvlLbl val="0"/>
      </c:catAx>
      <c:valAx>
        <c:axId val="1076814096"/>
        <c:scaling>
          <c:orientation val="minMax"/>
          <c:max val="1200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07681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684974120074956"/>
          <c:y val="0.13811477087341176"/>
          <c:w val="9.2420286634818355E-2"/>
          <c:h val="0.75468149737748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2FAA6-B0D2-4DF9-BE85-C164D64AC39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2C6D3E6-CD19-439E-9A76-632A1029A0D4}">
      <dgm:prSet phldrT="[文字]"/>
      <dgm:spPr/>
      <dgm:t>
        <a:bodyPr/>
        <a:lstStyle/>
        <a:p>
          <a:pPr algn="l"/>
          <a:r>
            <a:rPr lang="en-US" altLang="zh-TW" dirty="0">
              <a:latin typeface="+mn-lt"/>
            </a:rPr>
            <a:t>2025</a:t>
          </a:r>
          <a:r>
            <a:rPr lang="zh-TW" altLang="en-US" dirty="0">
              <a:latin typeface="+mn-lt"/>
            </a:rPr>
            <a:t>       </a:t>
          </a:r>
          <a:r>
            <a:rPr lang="en-US" altLang="zh-TW" dirty="0">
              <a:latin typeface="+mn-lt"/>
            </a:rPr>
            <a:t>Q1</a:t>
          </a:r>
          <a:endParaRPr lang="zh-TW" altLang="en-US" dirty="0">
            <a:latin typeface="+mn-lt"/>
          </a:endParaRPr>
        </a:p>
      </dgm:t>
    </dgm:pt>
    <dgm:pt modelId="{4DA784EA-BD0B-43B8-9C9A-AD9433456815}" type="parTrans" cxnId="{29CA16BF-E65F-41D1-B46E-BFCD5E5DAD9A}">
      <dgm:prSet/>
      <dgm:spPr/>
      <dgm:t>
        <a:bodyPr/>
        <a:lstStyle/>
        <a:p>
          <a:endParaRPr lang="zh-TW" altLang="en-US"/>
        </a:p>
      </dgm:t>
    </dgm:pt>
    <dgm:pt modelId="{D2024F73-8CFC-4362-AA73-A14EA2E462EB}" type="sibTrans" cxnId="{29CA16BF-E65F-41D1-B46E-BFCD5E5DAD9A}">
      <dgm:prSet/>
      <dgm:spPr/>
      <dgm:t>
        <a:bodyPr/>
        <a:lstStyle/>
        <a:p>
          <a:endParaRPr lang="zh-TW" altLang="en-US"/>
        </a:p>
      </dgm:t>
    </dgm:pt>
    <dgm:pt modelId="{7F9FDA83-8247-471D-B9DE-9577BE263BCE}">
      <dgm:prSet phldrT="[文字]"/>
      <dgm:spPr/>
      <dgm:t>
        <a:bodyPr/>
        <a:lstStyle/>
        <a:p>
          <a:pPr algn="l"/>
          <a:r>
            <a:rPr lang="zh-TW" altLang="en-US" dirty="0"/>
            <a:t>             </a:t>
          </a:r>
          <a:r>
            <a:rPr lang="en-US" altLang="zh-TW" dirty="0"/>
            <a:t>Q3</a:t>
          </a:r>
          <a:endParaRPr lang="zh-TW" altLang="en-US" dirty="0"/>
        </a:p>
      </dgm:t>
    </dgm:pt>
    <dgm:pt modelId="{7F201086-DE01-49BE-9771-BF97E6502435}" type="parTrans" cxnId="{E8BB78AD-524F-437E-A0AF-364C479CC925}">
      <dgm:prSet/>
      <dgm:spPr/>
      <dgm:t>
        <a:bodyPr/>
        <a:lstStyle/>
        <a:p>
          <a:endParaRPr lang="zh-TW" altLang="en-US"/>
        </a:p>
      </dgm:t>
    </dgm:pt>
    <dgm:pt modelId="{D1703590-4E18-47D4-B44B-E07E92F83E1D}" type="sibTrans" cxnId="{E8BB78AD-524F-437E-A0AF-364C479CC925}">
      <dgm:prSet/>
      <dgm:spPr/>
      <dgm:t>
        <a:bodyPr/>
        <a:lstStyle/>
        <a:p>
          <a:endParaRPr lang="zh-TW" altLang="en-US"/>
        </a:p>
      </dgm:t>
    </dgm:pt>
    <dgm:pt modelId="{83473C7E-8EF5-4AB1-B65C-CF969E680699}">
      <dgm:prSet phldrT="[文字]"/>
      <dgm:spPr/>
      <dgm:t>
        <a:bodyPr/>
        <a:lstStyle/>
        <a:p>
          <a:r>
            <a:rPr lang="en-US" altLang="zh-TW" dirty="0"/>
            <a:t>Q4</a:t>
          </a:r>
          <a:endParaRPr lang="zh-TW" altLang="en-US" dirty="0"/>
        </a:p>
      </dgm:t>
    </dgm:pt>
    <dgm:pt modelId="{55F4C8A1-2926-4652-A6BE-AC4115F46081}" type="parTrans" cxnId="{9A14446A-93ED-4A02-8A7B-96629E316B02}">
      <dgm:prSet/>
      <dgm:spPr/>
      <dgm:t>
        <a:bodyPr/>
        <a:lstStyle/>
        <a:p>
          <a:endParaRPr lang="zh-TW" altLang="en-US"/>
        </a:p>
      </dgm:t>
    </dgm:pt>
    <dgm:pt modelId="{27EA0B87-385C-4834-B154-E5B1DCF94174}" type="sibTrans" cxnId="{9A14446A-93ED-4A02-8A7B-96629E316B02}">
      <dgm:prSet/>
      <dgm:spPr/>
      <dgm:t>
        <a:bodyPr/>
        <a:lstStyle/>
        <a:p>
          <a:endParaRPr lang="zh-TW" altLang="en-US"/>
        </a:p>
      </dgm:t>
    </dgm:pt>
    <dgm:pt modelId="{32CE044A-57EA-41AA-BE7A-CAFD11AD2367}">
      <dgm:prSet phldrT="[文字]"/>
      <dgm:spPr/>
      <dgm:t>
        <a:bodyPr/>
        <a:lstStyle/>
        <a:p>
          <a:pPr algn="l"/>
          <a:r>
            <a:rPr lang="zh-TW" altLang="en-US" dirty="0"/>
            <a:t>              </a:t>
          </a:r>
          <a:r>
            <a:rPr lang="en-US" altLang="zh-TW" dirty="0"/>
            <a:t>Q2</a:t>
          </a:r>
          <a:endParaRPr lang="zh-TW" altLang="en-US" dirty="0"/>
        </a:p>
      </dgm:t>
    </dgm:pt>
    <dgm:pt modelId="{87DCD951-DE5D-4F3D-818C-750FE37C29D0}" type="sibTrans" cxnId="{FC1AE557-0B68-48FE-877A-25F620DEC3A2}">
      <dgm:prSet/>
      <dgm:spPr/>
      <dgm:t>
        <a:bodyPr/>
        <a:lstStyle/>
        <a:p>
          <a:endParaRPr lang="zh-TW" altLang="en-US"/>
        </a:p>
      </dgm:t>
    </dgm:pt>
    <dgm:pt modelId="{C2769806-E6BE-428B-8684-EF31036C752E}" type="parTrans" cxnId="{FC1AE557-0B68-48FE-877A-25F620DEC3A2}">
      <dgm:prSet/>
      <dgm:spPr/>
      <dgm:t>
        <a:bodyPr/>
        <a:lstStyle/>
        <a:p>
          <a:endParaRPr lang="zh-TW" altLang="en-US"/>
        </a:p>
      </dgm:t>
    </dgm:pt>
    <dgm:pt modelId="{1655E372-7BAC-4EA1-B28E-1EFAD32F4FF4}" type="pres">
      <dgm:prSet presAssocID="{38A2FAA6-B0D2-4DF9-BE85-C164D64AC397}" presName="Name0" presStyleCnt="0">
        <dgm:presLayoutVars>
          <dgm:dir/>
          <dgm:resizeHandles val="exact"/>
        </dgm:presLayoutVars>
      </dgm:prSet>
      <dgm:spPr/>
    </dgm:pt>
    <dgm:pt modelId="{8E8EFF1F-066F-4661-8094-0D56A6FA6FC5}" type="pres">
      <dgm:prSet presAssocID="{62C6D3E6-CD19-439E-9A76-632A1029A0D4}" presName="parTxOnly" presStyleLbl="node1" presStyleIdx="0" presStyleCnt="4" custLinFactNeighborX="-15415" custLinFactNeighborY="-2140">
        <dgm:presLayoutVars>
          <dgm:bulletEnabled val="1"/>
        </dgm:presLayoutVars>
      </dgm:prSet>
      <dgm:spPr/>
    </dgm:pt>
    <dgm:pt modelId="{750153B9-80DB-451F-A79D-E67124029FEC}" type="pres">
      <dgm:prSet presAssocID="{D2024F73-8CFC-4362-AA73-A14EA2E462EB}" presName="parSpace" presStyleCnt="0"/>
      <dgm:spPr/>
    </dgm:pt>
    <dgm:pt modelId="{D58494C1-1445-4BFB-A717-73BB7F609EBC}" type="pres">
      <dgm:prSet presAssocID="{32CE044A-57EA-41AA-BE7A-CAFD11AD2367}" presName="parTxOnly" presStyleLbl="node1" presStyleIdx="1" presStyleCnt="4">
        <dgm:presLayoutVars>
          <dgm:bulletEnabled val="1"/>
        </dgm:presLayoutVars>
      </dgm:prSet>
      <dgm:spPr/>
    </dgm:pt>
    <dgm:pt modelId="{7D018809-1A5D-43AE-AE74-23C6FF5F39CE}" type="pres">
      <dgm:prSet presAssocID="{87DCD951-DE5D-4F3D-818C-750FE37C29D0}" presName="parSpace" presStyleCnt="0"/>
      <dgm:spPr/>
    </dgm:pt>
    <dgm:pt modelId="{A450E174-01B9-4C5B-AFA1-29CA6603915E}" type="pres">
      <dgm:prSet presAssocID="{7F9FDA83-8247-471D-B9DE-9577BE263BCE}" presName="parTxOnly" presStyleLbl="node1" presStyleIdx="2" presStyleCnt="4">
        <dgm:presLayoutVars>
          <dgm:bulletEnabled val="1"/>
        </dgm:presLayoutVars>
      </dgm:prSet>
      <dgm:spPr/>
    </dgm:pt>
    <dgm:pt modelId="{BDCD83DB-B3BD-4BA3-8915-D0F3E7511FA1}" type="pres">
      <dgm:prSet presAssocID="{D1703590-4E18-47D4-B44B-E07E92F83E1D}" presName="parSpace" presStyleCnt="0"/>
      <dgm:spPr/>
    </dgm:pt>
    <dgm:pt modelId="{74FABBD3-5643-4804-9EF3-A33564D9D7E6}" type="pres">
      <dgm:prSet presAssocID="{83473C7E-8EF5-4AB1-B65C-CF969E68069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21F25003-4F45-4879-A4E9-FB5987CE8A38}" type="presOf" srcId="{32CE044A-57EA-41AA-BE7A-CAFD11AD2367}" destId="{D58494C1-1445-4BFB-A717-73BB7F609EBC}" srcOrd="0" destOrd="0" presId="urn:microsoft.com/office/officeart/2005/8/layout/hChevron3"/>
    <dgm:cxn modelId="{F35E473B-1148-429C-B042-5F66E474D0D2}" type="presOf" srcId="{7F9FDA83-8247-471D-B9DE-9577BE263BCE}" destId="{A450E174-01B9-4C5B-AFA1-29CA6603915E}" srcOrd="0" destOrd="0" presId="urn:microsoft.com/office/officeart/2005/8/layout/hChevron3"/>
    <dgm:cxn modelId="{AD940A42-01DD-4DE8-8730-68B3F0A30002}" type="presOf" srcId="{62C6D3E6-CD19-439E-9A76-632A1029A0D4}" destId="{8E8EFF1F-066F-4661-8094-0D56A6FA6FC5}" srcOrd="0" destOrd="0" presId="urn:microsoft.com/office/officeart/2005/8/layout/hChevron3"/>
    <dgm:cxn modelId="{9A14446A-93ED-4A02-8A7B-96629E316B02}" srcId="{38A2FAA6-B0D2-4DF9-BE85-C164D64AC397}" destId="{83473C7E-8EF5-4AB1-B65C-CF969E680699}" srcOrd="3" destOrd="0" parTransId="{55F4C8A1-2926-4652-A6BE-AC4115F46081}" sibTransId="{27EA0B87-385C-4834-B154-E5B1DCF94174}"/>
    <dgm:cxn modelId="{FC1AE557-0B68-48FE-877A-25F620DEC3A2}" srcId="{38A2FAA6-B0D2-4DF9-BE85-C164D64AC397}" destId="{32CE044A-57EA-41AA-BE7A-CAFD11AD2367}" srcOrd="1" destOrd="0" parTransId="{C2769806-E6BE-428B-8684-EF31036C752E}" sibTransId="{87DCD951-DE5D-4F3D-818C-750FE37C29D0}"/>
    <dgm:cxn modelId="{534DA278-40AF-427E-8040-F3FC474405EF}" type="presOf" srcId="{38A2FAA6-B0D2-4DF9-BE85-C164D64AC397}" destId="{1655E372-7BAC-4EA1-B28E-1EFAD32F4FF4}" srcOrd="0" destOrd="0" presId="urn:microsoft.com/office/officeart/2005/8/layout/hChevron3"/>
    <dgm:cxn modelId="{15EF647F-07C7-4E95-99EB-DFAEF5900BD0}" type="presOf" srcId="{83473C7E-8EF5-4AB1-B65C-CF969E680699}" destId="{74FABBD3-5643-4804-9EF3-A33564D9D7E6}" srcOrd="0" destOrd="0" presId="urn:microsoft.com/office/officeart/2005/8/layout/hChevron3"/>
    <dgm:cxn modelId="{E8BB78AD-524F-437E-A0AF-364C479CC925}" srcId="{38A2FAA6-B0D2-4DF9-BE85-C164D64AC397}" destId="{7F9FDA83-8247-471D-B9DE-9577BE263BCE}" srcOrd="2" destOrd="0" parTransId="{7F201086-DE01-49BE-9771-BF97E6502435}" sibTransId="{D1703590-4E18-47D4-B44B-E07E92F83E1D}"/>
    <dgm:cxn modelId="{29CA16BF-E65F-41D1-B46E-BFCD5E5DAD9A}" srcId="{38A2FAA6-B0D2-4DF9-BE85-C164D64AC397}" destId="{62C6D3E6-CD19-439E-9A76-632A1029A0D4}" srcOrd="0" destOrd="0" parTransId="{4DA784EA-BD0B-43B8-9C9A-AD9433456815}" sibTransId="{D2024F73-8CFC-4362-AA73-A14EA2E462EB}"/>
    <dgm:cxn modelId="{6CCCD3A6-A0B0-49BE-A8CB-94582DE82494}" type="presParOf" srcId="{1655E372-7BAC-4EA1-B28E-1EFAD32F4FF4}" destId="{8E8EFF1F-066F-4661-8094-0D56A6FA6FC5}" srcOrd="0" destOrd="0" presId="urn:microsoft.com/office/officeart/2005/8/layout/hChevron3"/>
    <dgm:cxn modelId="{3A5DED58-D035-41CA-918A-02FF13D375A5}" type="presParOf" srcId="{1655E372-7BAC-4EA1-B28E-1EFAD32F4FF4}" destId="{750153B9-80DB-451F-A79D-E67124029FEC}" srcOrd="1" destOrd="0" presId="urn:microsoft.com/office/officeart/2005/8/layout/hChevron3"/>
    <dgm:cxn modelId="{E3C3F458-2D8A-4DDB-A604-50C17194F307}" type="presParOf" srcId="{1655E372-7BAC-4EA1-B28E-1EFAD32F4FF4}" destId="{D58494C1-1445-4BFB-A717-73BB7F609EBC}" srcOrd="2" destOrd="0" presId="urn:microsoft.com/office/officeart/2005/8/layout/hChevron3"/>
    <dgm:cxn modelId="{6F8E1637-3732-4D6E-9480-EECEFDF2887A}" type="presParOf" srcId="{1655E372-7BAC-4EA1-B28E-1EFAD32F4FF4}" destId="{7D018809-1A5D-43AE-AE74-23C6FF5F39CE}" srcOrd="3" destOrd="0" presId="urn:microsoft.com/office/officeart/2005/8/layout/hChevron3"/>
    <dgm:cxn modelId="{07C34A1D-7968-4591-A7DE-77DA6B13583A}" type="presParOf" srcId="{1655E372-7BAC-4EA1-B28E-1EFAD32F4FF4}" destId="{A450E174-01B9-4C5B-AFA1-29CA6603915E}" srcOrd="4" destOrd="0" presId="urn:microsoft.com/office/officeart/2005/8/layout/hChevron3"/>
    <dgm:cxn modelId="{48782DF6-A683-4A53-91C4-A8BFB62C9A15}" type="presParOf" srcId="{1655E372-7BAC-4EA1-B28E-1EFAD32F4FF4}" destId="{BDCD83DB-B3BD-4BA3-8915-D0F3E7511FA1}" srcOrd="5" destOrd="0" presId="urn:microsoft.com/office/officeart/2005/8/layout/hChevron3"/>
    <dgm:cxn modelId="{FD2238B3-6091-41A8-A7DF-90D155304275}" type="presParOf" srcId="{1655E372-7BAC-4EA1-B28E-1EFAD32F4FF4}" destId="{74FABBD3-5643-4804-9EF3-A33564D9D7E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4F6E1-05FA-4BCB-936F-0B32049AD291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FBFD24A-7AF6-4AD9-BF06-39F7A8916766}">
      <dgm:prSet phldrT="[文字]" custT="1"/>
      <dgm:spPr>
        <a:solidFill>
          <a:srgbClr val="FF3300"/>
        </a:solidFill>
      </dgm:spPr>
      <dgm:t>
        <a:bodyPr/>
        <a:lstStyle/>
        <a:p>
          <a:r>
            <a:rPr lang="en-US" altLang="zh-TW" sz="1200" dirty="0"/>
            <a:t>LIVE+NOR</a:t>
          </a:r>
          <a:endParaRPr lang="zh-TW" altLang="en-US" sz="1200" dirty="0"/>
        </a:p>
      </dgm:t>
    </dgm:pt>
    <dgm:pt modelId="{903F35CD-BCF4-427F-B13B-1A11B9D4A11A}" type="parTrans" cxnId="{CF90E1DE-DBF3-4A93-A613-7B05699E2552}">
      <dgm:prSet/>
      <dgm:spPr/>
      <dgm:t>
        <a:bodyPr/>
        <a:lstStyle/>
        <a:p>
          <a:endParaRPr lang="zh-TW" altLang="en-US"/>
        </a:p>
      </dgm:t>
    </dgm:pt>
    <dgm:pt modelId="{74DC122F-0AA3-41EF-8186-37D61375BD95}" type="sibTrans" cxnId="{CF90E1DE-DBF3-4A93-A613-7B05699E2552}">
      <dgm:prSet/>
      <dgm:spPr/>
      <dgm:t>
        <a:bodyPr/>
        <a:lstStyle/>
        <a:p>
          <a:endParaRPr lang="zh-TW" altLang="en-US"/>
        </a:p>
      </dgm:t>
    </dgm:pt>
    <dgm:pt modelId="{FE279CDF-4277-4A67-9A19-1516C880BA3C}">
      <dgm:prSet phldrT="[文字]" custT="1"/>
      <dgm:spPr>
        <a:solidFill>
          <a:srgbClr val="00B050"/>
        </a:solidFill>
      </dgm:spPr>
      <dgm:t>
        <a:bodyPr/>
        <a:lstStyle/>
        <a:p>
          <a:r>
            <a:rPr lang="en-US" altLang="zh-TW" sz="1600" dirty="0"/>
            <a:t>LIVE</a:t>
          </a:r>
          <a:endParaRPr lang="zh-TW" altLang="en-US" sz="1600" dirty="0"/>
        </a:p>
      </dgm:t>
    </dgm:pt>
    <dgm:pt modelId="{8C5BD70E-EB19-4550-8EED-F759668DB682}" type="parTrans" cxnId="{EA5C48A3-15ED-4819-B83D-F36D90A1EDEF}">
      <dgm:prSet/>
      <dgm:spPr/>
      <dgm:t>
        <a:bodyPr/>
        <a:lstStyle/>
        <a:p>
          <a:endParaRPr lang="zh-TW" altLang="en-US"/>
        </a:p>
      </dgm:t>
    </dgm:pt>
    <dgm:pt modelId="{416B2E61-C2D8-4D15-95C2-F2BFB9A0A84C}" type="sibTrans" cxnId="{EA5C48A3-15ED-4819-B83D-F36D90A1EDEF}">
      <dgm:prSet/>
      <dgm:spPr/>
      <dgm:t>
        <a:bodyPr/>
        <a:lstStyle/>
        <a:p>
          <a:endParaRPr lang="zh-TW" altLang="en-US"/>
        </a:p>
      </dgm:t>
    </dgm:pt>
    <dgm:pt modelId="{72DA8964-3318-45DE-BF09-881339CA7E33}" type="pres">
      <dgm:prSet presAssocID="{7C64F6E1-05FA-4BCB-936F-0B32049AD291}" presName="diagram" presStyleCnt="0">
        <dgm:presLayoutVars>
          <dgm:dir/>
          <dgm:resizeHandles val="exact"/>
        </dgm:presLayoutVars>
      </dgm:prSet>
      <dgm:spPr/>
    </dgm:pt>
    <dgm:pt modelId="{AB318346-F69E-4801-B111-CA01EDE56FDF}" type="pres">
      <dgm:prSet presAssocID="{EFBFD24A-7AF6-4AD9-BF06-39F7A8916766}" presName="arrow" presStyleLbl="node1" presStyleIdx="0" presStyleCnt="2" custScaleX="57060" custScaleY="94377">
        <dgm:presLayoutVars>
          <dgm:bulletEnabled val="1"/>
        </dgm:presLayoutVars>
      </dgm:prSet>
      <dgm:spPr/>
    </dgm:pt>
    <dgm:pt modelId="{6B2A2EEE-48C2-48C0-ABDF-031B89320571}" type="pres">
      <dgm:prSet presAssocID="{FE279CDF-4277-4A67-9A19-1516C880BA3C}" presName="arrow" presStyleLbl="node1" presStyleIdx="1" presStyleCnt="2" custRadScaleRad="164228" custRadScaleInc="-341">
        <dgm:presLayoutVars>
          <dgm:bulletEnabled val="1"/>
        </dgm:presLayoutVars>
      </dgm:prSet>
      <dgm:spPr/>
    </dgm:pt>
  </dgm:ptLst>
  <dgm:cxnLst>
    <dgm:cxn modelId="{C4ACA15C-72FD-4829-8688-4513AC7C4A10}" type="presOf" srcId="{EFBFD24A-7AF6-4AD9-BF06-39F7A8916766}" destId="{AB318346-F69E-4801-B111-CA01EDE56FDF}" srcOrd="0" destOrd="0" presId="urn:microsoft.com/office/officeart/2005/8/layout/arrow5"/>
    <dgm:cxn modelId="{E8B31B98-061E-4B32-BF23-49FEC77659FF}" type="presOf" srcId="{7C64F6E1-05FA-4BCB-936F-0B32049AD291}" destId="{72DA8964-3318-45DE-BF09-881339CA7E33}" srcOrd="0" destOrd="0" presId="urn:microsoft.com/office/officeart/2005/8/layout/arrow5"/>
    <dgm:cxn modelId="{EA5C48A3-15ED-4819-B83D-F36D90A1EDEF}" srcId="{7C64F6E1-05FA-4BCB-936F-0B32049AD291}" destId="{FE279CDF-4277-4A67-9A19-1516C880BA3C}" srcOrd="1" destOrd="0" parTransId="{8C5BD70E-EB19-4550-8EED-F759668DB682}" sibTransId="{416B2E61-C2D8-4D15-95C2-F2BFB9A0A84C}"/>
    <dgm:cxn modelId="{737315AB-E87B-4286-9B36-15EE3F779B26}" type="presOf" srcId="{FE279CDF-4277-4A67-9A19-1516C880BA3C}" destId="{6B2A2EEE-48C2-48C0-ABDF-031B89320571}" srcOrd="0" destOrd="0" presId="urn:microsoft.com/office/officeart/2005/8/layout/arrow5"/>
    <dgm:cxn modelId="{CF90E1DE-DBF3-4A93-A613-7B05699E2552}" srcId="{7C64F6E1-05FA-4BCB-936F-0B32049AD291}" destId="{EFBFD24A-7AF6-4AD9-BF06-39F7A8916766}" srcOrd="0" destOrd="0" parTransId="{903F35CD-BCF4-427F-B13B-1A11B9D4A11A}" sibTransId="{74DC122F-0AA3-41EF-8186-37D61375BD95}"/>
    <dgm:cxn modelId="{9B606586-AF7B-4F0A-8300-EEAEDBD019C0}" type="presParOf" srcId="{72DA8964-3318-45DE-BF09-881339CA7E33}" destId="{AB318346-F69E-4801-B111-CA01EDE56FDF}" srcOrd="0" destOrd="0" presId="urn:microsoft.com/office/officeart/2005/8/layout/arrow5"/>
    <dgm:cxn modelId="{6C012EEF-21D8-45B7-BE44-3268AE6E6EBE}" type="presParOf" srcId="{72DA8964-3318-45DE-BF09-881339CA7E33}" destId="{6B2A2EEE-48C2-48C0-ABDF-031B8932057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4F6E1-05FA-4BCB-936F-0B32049AD291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FBFD24A-7AF6-4AD9-BF06-39F7A8916766}">
      <dgm:prSet phldrT="[文字]" custT="1"/>
      <dgm:spPr>
        <a:solidFill>
          <a:srgbClr val="FF3300"/>
        </a:solidFill>
      </dgm:spPr>
      <dgm:t>
        <a:bodyPr vert="vert270" anchor="ctr" anchorCtr="0"/>
        <a:lstStyle/>
        <a:p>
          <a:r>
            <a:rPr lang="en-US" altLang="zh-TW" sz="1200" dirty="0"/>
            <a:t>EMPTY</a:t>
          </a:r>
          <a:endParaRPr lang="zh-TW" altLang="en-US" sz="1200" dirty="0"/>
        </a:p>
      </dgm:t>
    </dgm:pt>
    <dgm:pt modelId="{903F35CD-BCF4-427F-B13B-1A11B9D4A11A}" type="parTrans" cxnId="{CF90E1DE-DBF3-4A93-A613-7B05699E2552}">
      <dgm:prSet/>
      <dgm:spPr/>
      <dgm:t>
        <a:bodyPr/>
        <a:lstStyle/>
        <a:p>
          <a:endParaRPr lang="zh-TW" altLang="en-US"/>
        </a:p>
      </dgm:t>
    </dgm:pt>
    <dgm:pt modelId="{74DC122F-0AA3-41EF-8186-37D61375BD95}" type="sibTrans" cxnId="{CF90E1DE-DBF3-4A93-A613-7B05699E2552}">
      <dgm:prSet/>
      <dgm:spPr/>
      <dgm:t>
        <a:bodyPr/>
        <a:lstStyle/>
        <a:p>
          <a:endParaRPr lang="zh-TW" altLang="en-US"/>
        </a:p>
      </dgm:t>
    </dgm:pt>
    <dgm:pt modelId="{FE279CDF-4277-4A67-9A19-1516C880BA3C}">
      <dgm:prSet phldrT="[文字]" custT="1"/>
      <dgm:spPr>
        <a:solidFill>
          <a:srgbClr val="00B050"/>
        </a:solidFill>
      </dgm:spPr>
      <dgm:t>
        <a:bodyPr vert="vert270"/>
        <a:lstStyle/>
        <a:p>
          <a:r>
            <a:rPr lang="en-US" altLang="zh-TW" sz="1200" dirty="0"/>
            <a:t>EMTYP</a:t>
          </a:r>
          <a:endParaRPr lang="zh-TW" altLang="en-US" sz="1200" dirty="0"/>
        </a:p>
      </dgm:t>
    </dgm:pt>
    <dgm:pt modelId="{8C5BD70E-EB19-4550-8EED-F759668DB682}" type="parTrans" cxnId="{EA5C48A3-15ED-4819-B83D-F36D90A1EDEF}">
      <dgm:prSet/>
      <dgm:spPr/>
      <dgm:t>
        <a:bodyPr/>
        <a:lstStyle/>
        <a:p>
          <a:endParaRPr lang="zh-TW" altLang="en-US"/>
        </a:p>
      </dgm:t>
    </dgm:pt>
    <dgm:pt modelId="{416B2E61-C2D8-4D15-95C2-F2BFB9A0A84C}" type="sibTrans" cxnId="{EA5C48A3-15ED-4819-B83D-F36D90A1EDEF}">
      <dgm:prSet/>
      <dgm:spPr/>
      <dgm:t>
        <a:bodyPr/>
        <a:lstStyle/>
        <a:p>
          <a:endParaRPr lang="zh-TW" altLang="en-US"/>
        </a:p>
      </dgm:t>
    </dgm:pt>
    <dgm:pt modelId="{72DA8964-3318-45DE-BF09-881339CA7E33}" type="pres">
      <dgm:prSet presAssocID="{7C64F6E1-05FA-4BCB-936F-0B32049AD291}" presName="diagram" presStyleCnt="0">
        <dgm:presLayoutVars>
          <dgm:dir/>
          <dgm:resizeHandles val="exact"/>
        </dgm:presLayoutVars>
      </dgm:prSet>
      <dgm:spPr/>
    </dgm:pt>
    <dgm:pt modelId="{AB318346-F69E-4801-B111-CA01EDE56FDF}" type="pres">
      <dgm:prSet presAssocID="{EFBFD24A-7AF6-4AD9-BF06-39F7A8916766}" presName="arrow" presStyleLbl="node1" presStyleIdx="0" presStyleCnt="2" custAng="6883707" custScaleX="50930" custScaleY="114919" custRadScaleRad="141600" custRadScaleInc="45751">
        <dgm:presLayoutVars>
          <dgm:bulletEnabled val="1"/>
        </dgm:presLayoutVars>
      </dgm:prSet>
      <dgm:spPr/>
    </dgm:pt>
    <dgm:pt modelId="{6B2A2EEE-48C2-48C0-ABDF-031B89320571}" type="pres">
      <dgm:prSet presAssocID="{FE279CDF-4277-4A67-9A19-1516C880BA3C}" presName="arrow" presStyleLbl="node1" presStyleIdx="1" presStyleCnt="2" custAng="8105200" custScaleX="49483" custScaleY="106997" custRadScaleRad="141652" custRadScaleInc="85093">
        <dgm:presLayoutVars>
          <dgm:bulletEnabled val="1"/>
        </dgm:presLayoutVars>
      </dgm:prSet>
      <dgm:spPr/>
    </dgm:pt>
  </dgm:ptLst>
  <dgm:cxnLst>
    <dgm:cxn modelId="{C4ACA15C-72FD-4829-8688-4513AC7C4A10}" type="presOf" srcId="{EFBFD24A-7AF6-4AD9-BF06-39F7A8916766}" destId="{AB318346-F69E-4801-B111-CA01EDE56FDF}" srcOrd="0" destOrd="0" presId="urn:microsoft.com/office/officeart/2005/8/layout/arrow5"/>
    <dgm:cxn modelId="{E8B31B98-061E-4B32-BF23-49FEC77659FF}" type="presOf" srcId="{7C64F6E1-05FA-4BCB-936F-0B32049AD291}" destId="{72DA8964-3318-45DE-BF09-881339CA7E33}" srcOrd="0" destOrd="0" presId="urn:microsoft.com/office/officeart/2005/8/layout/arrow5"/>
    <dgm:cxn modelId="{EA5C48A3-15ED-4819-B83D-F36D90A1EDEF}" srcId="{7C64F6E1-05FA-4BCB-936F-0B32049AD291}" destId="{FE279CDF-4277-4A67-9A19-1516C880BA3C}" srcOrd="1" destOrd="0" parTransId="{8C5BD70E-EB19-4550-8EED-F759668DB682}" sibTransId="{416B2E61-C2D8-4D15-95C2-F2BFB9A0A84C}"/>
    <dgm:cxn modelId="{737315AB-E87B-4286-9B36-15EE3F779B26}" type="presOf" srcId="{FE279CDF-4277-4A67-9A19-1516C880BA3C}" destId="{6B2A2EEE-48C2-48C0-ABDF-031B89320571}" srcOrd="0" destOrd="0" presId="urn:microsoft.com/office/officeart/2005/8/layout/arrow5"/>
    <dgm:cxn modelId="{CF90E1DE-DBF3-4A93-A613-7B05699E2552}" srcId="{7C64F6E1-05FA-4BCB-936F-0B32049AD291}" destId="{EFBFD24A-7AF6-4AD9-BF06-39F7A8916766}" srcOrd="0" destOrd="0" parTransId="{903F35CD-BCF4-427F-B13B-1A11B9D4A11A}" sibTransId="{74DC122F-0AA3-41EF-8186-37D61375BD95}"/>
    <dgm:cxn modelId="{9B606586-AF7B-4F0A-8300-EEAEDBD019C0}" type="presParOf" srcId="{72DA8964-3318-45DE-BF09-881339CA7E33}" destId="{AB318346-F69E-4801-B111-CA01EDE56FDF}" srcOrd="0" destOrd="0" presId="urn:microsoft.com/office/officeart/2005/8/layout/arrow5"/>
    <dgm:cxn modelId="{6C012EEF-21D8-45B7-BE44-3268AE6E6EBE}" type="presParOf" srcId="{72DA8964-3318-45DE-BF09-881339CA7E33}" destId="{6B2A2EEE-48C2-48C0-ABDF-031B8932057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E18A42-65B8-44E5-8FE7-02F99FCF085E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81C40A5-52A6-4AE3-95E5-1F302180B48F}">
      <dgm:prSet phldrT="[文字]" custT="1"/>
      <dgm:spPr/>
      <dgm:t>
        <a:bodyPr/>
        <a:lstStyle/>
        <a:p>
          <a:pPr algn="ctr"/>
          <a:r>
            <a:rPr lang="en-US" sz="2400" b="1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Balance</a:t>
          </a:r>
          <a:endParaRPr lang="en-US" altLang="zh-TW" sz="2400" dirty="0">
            <a:latin typeface="+mn-lt"/>
            <a:ea typeface="微軟正黑體" panose="020B0604030504040204" pitchFamily="34" charset="-120"/>
            <a:sym typeface="Arial" panose="020B0604020202020204" pitchFamily="34" charset="0"/>
          </a:endParaRPr>
        </a:p>
        <a:p>
          <a:pPr algn="ctr"/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1.</a:t>
          </a:r>
          <a:r>
            <a:rPr lang="zh-TW" altLang="en-US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 </a:t>
          </a:r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Headhaul Live </a:t>
          </a:r>
          <a:r>
            <a:rPr lang="en-US" altLang="zh-TW" sz="2200" dirty="0">
              <a:latin typeface="+mn-lt"/>
              <a:ea typeface="+mn-ea"/>
              <a:sym typeface="Arial" panose="020B0604020202020204" pitchFamily="34" charset="0"/>
            </a:rPr>
            <a:t>Reefer+</a:t>
          </a:r>
          <a:r>
            <a:rPr lang="zh-TW" altLang="en-US" sz="2200" dirty="0">
              <a:latin typeface="+mn-lt"/>
              <a:ea typeface="+mn-ea"/>
              <a:sym typeface="Arial" panose="020B0604020202020204" pitchFamily="34" charset="0"/>
            </a:rPr>
            <a:t> </a:t>
          </a:r>
          <a:r>
            <a:rPr lang="en-US" altLang="zh-TW" sz="2200" dirty="0">
              <a:latin typeface="+mn-lt"/>
              <a:ea typeface="+mn-ea"/>
              <a:sym typeface="Arial" panose="020B0604020202020204" pitchFamily="34" charset="0"/>
            </a:rPr>
            <a:t>NOR</a:t>
          </a:r>
          <a:endParaRPr lang="en-US" altLang="zh-TW" sz="2200" dirty="0">
            <a:latin typeface="+mn-lt"/>
            <a:ea typeface="微軟正黑體" panose="020B0604030504040204" pitchFamily="34" charset="-120"/>
            <a:sym typeface="Arial" panose="020B0604020202020204" pitchFamily="34" charset="0"/>
          </a:endParaRPr>
        </a:p>
        <a:p>
          <a:pPr algn="ctr"/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2. Demand Places</a:t>
          </a:r>
          <a:endParaRPr lang="zh-TW" altLang="en-US" sz="2200" dirty="0">
            <a:latin typeface="+mn-lt"/>
          </a:endParaRPr>
        </a:p>
      </dgm:t>
    </dgm:pt>
    <dgm:pt modelId="{54506DCD-D430-4099-9C19-7F5873479094}" type="parTrans" cxnId="{7962BF27-24F2-4701-904C-5AB90050EB9A}">
      <dgm:prSet/>
      <dgm:spPr/>
      <dgm:t>
        <a:bodyPr/>
        <a:lstStyle/>
        <a:p>
          <a:endParaRPr lang="zh-TW" altLang="en-US"/>
        </a:p>
      </dgm:t>
    </dgm:pt>
    <dgm:pt modelId="{83742E52-A951-4F0C-B994-616487C1FA20}" type="sibTrans" cxnId="{7962BF27-24F2-4701-904C-5AB90050EB9A}">
      <dgm:prSet/>
      <dgm:spPr/>
      <dgm:t>
        <a:bodyPr/>
        <a:lstStyle/>
        <a:p>
          <a:endParaRPr lang="zh-TW" altLang="en-US"/>
        </a:p>
      </dgm:t>
    </dgm:pt>
    <dgm:pt modelId="{7E45AAF6-9286-4C16-AB33-400E8DCB4E8D}">
      <dgm:prSet phldrT="[文字]" custT="1"/>
      <dgm:spPr/>
      <dgm:t>
        <a:bodyPr/>
        <a:lstStyle/>
        <a:p>
          <a:r>
            <a:rPr lang="en-US" altLang="zh-TW" sz="2400" b="1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Cargo Strategies</a:t>
          </a:r>
        </a:p>
        <a:p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1. WCSA Year-round Cargo</a:t>
          </a:r>
        </a:p>
        <a:p>
          <a:pPr>
            <a:buAutoNum type="arabicPeriod"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2. ECSA Seasonal Cargo Apple, Citrus, Squid</a:t>
          </a:r>
        </a:p>
        <a:p>
          <a:pPr>
            <a:buAutoNum type="arabicPeriod"/>
          </a:pP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3.</a:t>
          </a: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cs typeface="+mn-cs"/>
              <a:sym typeface="Arial" panose="020B0604020202020204" pitchFamily="34" charset="0"/>
            </a:rPr>
            <a:t>Tender A/</a:t>
          </a: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C</a:t>
          </a:r>
        </a:p>
        <a:p>
          <a:pPr>
            <a:buAutoNum type="arabicPeriod"/>
          </a:pP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4. Enlarging A/C Base and New A/C Developing</a:t>
          </a:r>
        </a:p>
        <a:p>
          <a:pPr>
            <a:buAutoNum type="arabicPeriod"/>
          </a:pP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5.</a:t>
          </a: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</a:rPr>
            <a:t> Diversifying Commodity</a:t>
          </a:r>
          <a:endParaRPr lang="en-US" altLang="zh-TW" sz="2200" kern="1200" dirty="0">
            <a:solidFill>
              <a:schemeClr val="tx1"/>
            </a:solidFill>
            <a:latin typeface="+mn-lt"/>
            <a:ea typeface="微軟正黑體" panose="020B0604030504040204" pitchFamily="34" charset="-120"/>
            <a:sym typeface="Arial" panose="020B0604020202020204" pitchFamily="34" charset="0"/>
          </a:endParaRPr>
        </a:p>
      </dgm:t>
    </dgm:pt>
    <dgm:pt modelId="{2F25ACC2-E387-483D-A102-88EE74C56412}" type="parTrans" cxnId="{90DB1137-3896-4AB7-AF6E-B4347566364C}">
      <dgm:prSet/>
      <dgm:spPr/>
      <dgm:t>
        <a:bodyPr/>
        <a:lstStyle/>
        <a:p>
          <a:endParaRPr lang="zh-TW" altLang="en-US"/>
        </a:p>
      </dgm:t>
    </dgm:pt>
    <dgm:pt modelId="{D89596BE-6CC1-43D4-9B1F-A69B75A54CCB}" type="sibTrans" cxnId="{90DB1137-3896-4AB7-AF6E-B4347566364C}">
      <dgm:prSet/>
      <dgm:spPr/>
      <dgm:t>
        <a:bodyPr/>
        <a:lstStyle/>
        <a:p>
          <a:endParaRPr lang="zh-TW" altLang="en-US"/>
        </a:p>
      </dgm:t>
    </dgm:pt>
    <dgm:pt modelId="{A339BE5C-51A2-4704-9C59-D96E3EF87D90}">
      <dgm:prSet phldrT="[文字]" custT="1"/>
      <dgm:spPr/>
      <dgm:t>
        <a:bodyPr/>
        <a:lstStyle/>
        <a:p>
          <a:r>
            <a:rPr lang="en-US" sz="2400" b="1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Cargo Management</a:t>
          </a:r>
        </a:p>
        <a:p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1.</a:t>
          </a:r>
          <a:r>
            <a:rPr lang="zh-TW" altLang="en-US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 </a:t>
          </a:r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M&amp;R, PTI</a:t>
          </a:r>
        </a:p>
        <a:p>
          <a:pPr>
            <a:buAutoNum type="arabicPeriod" startAt="2"/>
          </a:pPr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2.</a:t>
          </a:r>
          <a:r>
            <a:rPr lang="zh-TW" altLang="en-US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 </a:t>
          </a:r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Precise 1+8 prospect</a:t>
          </a:r>
        </a:p>
        <a:p>
          <a:pPr>
            <a:buAutoNum type="arabicPeriod" startAt="2"/>
          </a:pPr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3. Flexible Empty Repo</a:t>
          </a:r>
        </a:p>
        <a:p>
          <a:pPr>
            <a:buAutoNum type="arabicPeriod" startAt="2"/>
          </a:pPr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4. Improving Container Utilization</a:t>
          </a:r>
        </a:p>
        <a:p>
          <a:pPr>
            <a:buAutoNum type="arabicPeriod" startAt="2"/>
          </a:pPr>
          <a:r>
            <a:rPr lang="en-US" altLang="zh-TW" sz="2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5.Unclaimed cargo solve </a:t>
          </a:r>
          <a:endParaRPr lang="zh-TW" altLang="en-US" sz="2200" dirty="0">
            <a:latin typeface="+mn-lt"/>
          </a:endParaRPr>
        </a:p>
      </dgm:t>
    </dgm:pt>
    <dgm:pt modelId="{EBEE8D40-A522-43EB-8F9C-E19DED309DBF}" type="parTrans" cxnId="{DF755391-F408-4044-8B2A-0B19FCADBACE}">
      <dgm:prSet/>
      <dgm:spPr/>
      <dgm:t>
        <a:bodyPr/>
        <a:lstStyle/>
        <a:p>
          <a:endParaRPr lang="zh-TW" altLang="en-US"/>
        </a:p>
      </dgm:t>
    </dgm:pt>
    <dgm:pt modelId="{4F159586-41DB-4602-BD96-C0716F06449A}" type="sibTrans" cxnId="{DF755391-F408-4044-8B2A-0B19FCADBACE}">
      <dgm:prSet/>
      <dgm:spPr/>
      <dgm:t>
        <a:bodyPr/>
        <a:lstStyle/>
        <a:p>
          <a:endParaRPr lang="zh-TW" altLang="en-US"/>
        </a:p>
      </dgm:t>
    </dgm:pt>
    <dgm:pt modelId="{3584ADDE-0C5A-47A3-961F-190C18E4319F}" type="pres">
      <dgm:prSet presAssocID="{31E18A42-65B8-44E5-8FE7-02F99FCF085E}" presName="Name0" presStyleCnt="0">
        <dgm:presLayoutVars>
          <dgm:dir/>
          <dgm:resizeHandles val="exact"/>
        </dgm:presLayoutVars>
      </dgm:prSet>
      <dgm:spPr/>
    </dgm:pt>
    <dgm:pt modelId="{307C3C10-DCFF-4107-B2A3-F877EB75FB89}" type="pres">
      <dgm:prSet presAssocID="{481C40A5-52A6-4AE3-95E5-1F302180B48F}" presName="node" presStyleLbl="node1" presStyleIdx="0" presStyleCnt="3" custScaleX="159249" custScaleY="113271" custRadScaleRad="82584" custRadScaleInc="456">
        <dgm:presLayoutVars>
          <dgm:bulletEnabled val="1"/>
        </dgm:presLayoutVars>
      </dgm:prSet>
      <dgm:spPr/>
    </dgm:pt>
    <dgm:pt modelId="{F9A63DF4-8091-44EE-8CF6-3BEC86FBDF6C}" type="pres">
      <dgm:prSet presAssocID="{83742E52-A951-4F0C-B994-616487C1FA20}" presName="sibTrans" presStyleLbl="sibTrans2D1" presStyleIdx="0" presStyleCnt="3"/>
      <dgm:spPr/>
    </dgm:pt>
    <dgm:pt modelId="{24DF0897-DBB5-4D06-8417-1FDCABD5AD88}" type="pres">
      <dgm:prSet presAssocID="{83742E52-A951-4F0C-B994-616487C1FA20}" presName="connectorText" presStyleLbl="sibTrans2D1" presStyleIdx="0" presStyleCnt="3"/>
      <dgm:spPr/>
    </dgm:pt>
    <dgm:pt modelId="{D60D0BA0-68A8-412A-A4C2-68E0DE8ED666}" type="pres">
      <dgm:prSet presAssocID="{7E45AAF6-9286-4C16-AB33-400E8DCB4E8D}" presName="node" presStyleLbl="node1" presStyleIdx="1" presStyleCnt="3" custScaleX="137669" custScaleY="250916" custRadScaleRad="147326" custRadScaleInc="-25444">
        <dgm:presLayoutVars>
          <dgm:bulletEnabled val="1"/>
        </dgm:presLayoutVars>
      </dgm:prSet>
      <dgm:spPr/>
    </dgm:pt>
    <dgm:pt modelId="{CC766411-9E15-4F28-A592-316F4F42B847}" type="pres">
      <dgm:prSet presAssocID="{D89596BE-6CC1-43D4-9B1F-A69B75A54CCB}" presName="sibTrans" presStyleLbl="sibTrans2D1" presStyleIdx="1" presStyleCnt="3" custAng="21987" custScaleX="334298" custLinFactY="1259" custLinFactNeighborX="17367" custLinFactNeighborY="100000"/>
      <dgm:spPr/>
    </dgm:pt>
    <dgm:pt modelId="{3AF90CF9-9885-4AF8-AF94-BFF07F2F01B9}" type="pres">
      <dgm:prSet presAssocID="{D89596BE-6CC1-43D4-9B1F-A69B75A54CCB}" presName="connectorText" presStyleLbl="sibTrans2D1" presStyleIdx="1" presStyleCnt="3"/>
      <dgm:spPr/>
    </dgm:pt>
    <dgm:pt modelId="{67B0F56C-563A-4BB8-B8D9-416688ED80E8}" type="pres">
      <dgm:prSet presAssocID="{A339BE5C-51A2-4704-9C59-D96E3EF87D90}" presName="node" presStyleLbl="node1" presStyleIdx="2" presStyleCnt="3" custScaleX="125924" custScaleY="224465" custRadScaleRad="148913" custRadScaleInc="24497">
        <dgm:presLayoutVars>
          <dgm:bulletEnabled val="1"/>
        </dgm:presLayoutVars>
      </dgm:prSet>
      <dgm:spPr/>
    </dgm:pt>
    <dgm:pt modelId="{246F1CDA-11F7-45A4-B1AA-E54A82886447}" type="pres">
      <dgm:prSet presAssocID="{4F159586-41DB-4602-BD96-C0716F06449A}" presName="sibTrans" presStyleLbl="sibTrans2D1" presStyleIdx="2" presStyleCnt="3" custScaleX="96577" custLinFactNeighborX="866" custLinFactNeighborY="-544"/>
      <dgm:spPr/>
    </dgm:pt>
    <dgm:pt modelId="{C16614AA-DC73-4186-866E-CFFF1286279C}" type="pres">
      <dgm:prSet presAssocID="{4F159586-41DB-4602-BD96-C0716F06449A}" presName="connectorText" presStyleLbl="sibTrans2D1" presStyleIdx="2" presStyleCnt="3"/>
      <dgm:spPr/>
    </dgm:pt>
  </dgm:ptLst>
  <dgm:cxnLst>
    <dgm:cxn modelId="{7962BF27-24F2-4701-904C-5AB90050EB9A}" srcId="{31E18A42-65B8-44E5-8FE7-02F99FCF085E}" destId="{481C40A5-52A6-4AE3-95E5-1F302180B48F}" srcOrd="0" destOrd="0" parTransId="{54506DCD-D430-4099-9C19-7F5873479094}" sibTransId="{83742E52-A951-4F0C-B994-616487C1FA20}"/>
    <dgm:cxn modelId="{90DB1137-3896-4AB7-AF6E-B4347566364C}" srcId="{31E18A42-65B8-44E5-8FE7-02F99FCF085E}" destId="{7E45AAF6-9286-4C16-AB33-400E8DCB4E8D}" srcOrd="1" destOrd="0" parTransId="{2F25ACC2-E387-483D-A102-88EE74C56412}" sibTransId="{D89596BE-6CC1-43D4-9B1F-A69B75A54CCB}"/>
    <dgm:cxn modelId="{A333E73C-4634-4277-9697-09EAB7515E0F}" type="presOf" srcId="{D89596BE-6CC1-43D4-9B1F-A69B75A54CCB}" destId="{3AF90CF9-9885-4AF8-AF94-BFF07F2F01B9}" srcOrd="1" destOrd="0" presId="urn:microsoft.com/office/officeart/2005/8/layout/cycle7"/>
    <dgm:cxn modelId="{CC538D54-5CBB-45B6-9818-8079F6509631}" type="presOf" srcId="{7E45AAF6-9286-4C16-AB33-400E8DCB4E8D}" destId="{D60D0BA0-68A8-412A-A4C2-68E0DE8ED666}" srcOrd="0" destOrd="0" presId="urn:microsoft.com/office/officeart/2005/8/layout/cycle7"/>
    <dgm:cxn modelId="{CEAE7C5A-0C60-45D7-BFED-935FD7D36BE0}" type="presOf" srcId="{4F159586-41DB-4602-BD96-C0716F06449A}" destId="{C16614AA-DC73-4186-866E-CFFF1286279C}" srcOrd="1" destOrd="0" presId="urn:microsoft.com/office/officeart/2005/8/layout/cycle7"/>
    <dgm:cxn modelId="{50517080-00B7-4D0D-929E-64F51681FEF8}" type="presOf" srcId="{4F159586-41DB-4602-BD96-C0716F06449A}" destId="{246F1CDA-11F7-45A4-B1AA-E54A82886447}" srcOrd="0" destOrd="0" presId="urn:microsoft.com/office/officeart/2005/8/layout/cycle7"/>
    <dgm:cxn modelId="{6FDF0586-B1E7-415B-B1B2-F16FE604063A}" type="presOf" srcId="{83742E52-A951-4F0C-B994-616487C1FA20}" destId="{24DF0897-DBB5-4D06-8417-1FDCABD5AD88}" srcOrd="1" destOrd="0" presId="urn:microsoft.com/office/officeart/2005/8/layout/cycle7"/>
    <dgm:cxn modelId="{DF755391-F408-4044-8B2A-0B19FCADBACE}" srcId="{31E18A42-65B8-44E5-8FE7-02F99FCF085E}" destId="{A339BE5C-51A2-4704-9C59-D96E3EF87D90}" srcOrd="2" destOrd="0" parTransId="{EBEE8D40-A522-43EB-8F9C-E19DED309DBF}" sibTransId="{4F159586-41DB-4602-BD96-C0716F06449A}"/>
    <dgm:cxn modelId="{CF6B289A-C842-4E86-B0F0-4CC7C05F888F}" type="presOf" srcId="{D89596BE-6CC1-43D4-9B1F-A69B75A54CCB}" destId="{CC766411-9E15-4F28-A592-316F4F42B847}" srcOrd="0" destOrd="0" presId="urn:microsoft.com/office/officeart/2005/8/layout/cycle7"/>
    <dgm:cxn modelId="{FA3361AC-5CED-426A-9861-FA36FD6AA813}" type="presOf" srcId="{31E18A42-65B8-44E5-8FE7-02F99FCF085E}" destId="{3584ADDE-0C5A-47A3-961F-190C18E4319F}" srcOrd="0" destOrd="0" presId="urn:microsoft.com/office/officeart/2005/8/layout/cycle7"/>
    <dgm:cxn modelId="{0E6BADBD-D8C8-42D0-9D91-2D4FBE395BCD}" type="presOf" srcId="{83742E52-A951-4F0C-B994-616487C1FA20}" destId="{F9A63DF4-8091-44EE-8CF6-3BEC86FBDF6C}" srcOrd="0" destOrd="0" presId="urn:microsoft.com/office/officeart/2005/8/layout/cycle7"/>
    <dgm:cxn modelId="{386C00CA-B489-4977-A15C-0A3E7C130A18}" type="presOf" srcId="{481C40A5-52A6-4AE3-95E5-1F302180B48F}" destId="{307C3C10-DCFF-4107-B2A3-F877EB75FB89}" srcOrd="0" destOrd="0" presId="urn:microsoft.com/office/officeart/2005/8/layout/cycle7"/>
    <dgm:cxn modelId="{8DA214D2-54CB-4024-AE23-A9F889DC3467}" type="presOf" srcId="{A339BE5C-51A2-4704-9C59-D96E3EF87D90}" destId="{67B0F56C-563A-4BB8-B8D9-416688ED80E8}" srcOrd="0" destOrd="0" presId="urn:microsoft.com/office/officeart/2005/8/layout/cycle7"/>
    <dgm:cxn modelId="{95971A6E-C344-4B33-9E1A-59E256140FFA}" type="presParOf" srcId="{3584ADDE-0C5A-47A3-961F-190C18E4319F}" destId="{307C3C10-DCFF-4107-B2A3-F877EB75FB89}" srcOrd="0" destOrd="0" presId="urn:microsoft.com/office/officeart/2005/8/layout/cycle7"/>
    <dgm:cxn modelId="{130DF7B6-D4E8-42D9-9E4C-0A9A827EF5D8}" type="presParOf" srcId="{3584ADDE-0C5A-47A3-961F-190C18E4319F}" destId="{F9A63DF4-8091-44EE-8CF6-3BEC86FBDF6C}" srcOrd="1" destOrd="0" presId="urn:microsoft.com/office/officeart/2005/8/layout/cycle7"/>
    <dgm:cxn modelId="{47DDCC19-FEB4-4557-9F55-45021E56B107}" type="presParOf" srcId="{F9A63DF4-8091-44EE-8CF6-3BEC86FBDF6C}" destId="{24DF0897-DBB5-4D06-8417-1FDCABD5AD88}" srcOrd="0" destOrd="0" presId="urn:microsoft.com/office/officeart/2005/8/layout/cycle7"/>
    <dgm:cxn modelId="{C6C854B2-C184-44F2-9E52-F06E09C221B7}" type="presParOf" srcId="{3584ADDE-0C5A-47A3-961F-190C18E4319F}" destId="{D60D0BA0-68A8-412A-A4C2-68E0DE8ED666}" srcOrd="2" destOrd="0" presId="urn:microsoft.com/office/officeart/2005/8/layout/cycle7"/>
    <dgm:cxn modelId="{5D13A5EC-DFB7-4748-B506-04DC1AD301B8}" type="presParOf" srcId="{3584ADDE-0C5A-47A3-961F-190C18E4319F}" destId="{CC766411-9E15-4F28-A592-316F4F42B847}" srcOrd="3" destOrd="0" presId="urn:microsoft.com/office/officeart/2005/8/layout/cycle7"/>
    <dgm:cxn modelId="{2E9BD1BD-AC42-4CFB-B22F-818DB24DBE6A}" type="presParOf" srcId="{CC766411-9E15-4F28-A592-316F4F42B847}" destId="{3AF90CF9-9885-4AF8-AF94-BFF07F2F01B9}" srcOrd="0" destOrd="0" presId="urn:microsoft.com/office/officeart/2005/8/layout/cycle7"/>
    <dgm:cxn modelId="{A056F46A-7600-439C-B5A9-A305A333BCAB}" type="presParOf" srcId="{3584ADDE-0C5A-47A3-961F-190C18E4319F}" destId="{67B0F56C-563A-4BB8-B8D9-416688ED80E8}" srcOrd="4" destOrd="0" presId="urn:microsoft.com/office/officeart/2005/8/layout/cycle7"/>
    <dgm:cxn modelId="{2644838A-E014-4F29-9161-1925AFD679AD}" type="presParOf" srcId="{3584ADDE-0C5A-47A3-961F-190C18E4319F}" destId="{246F1CDA-11F7-45A4-B1AA-E54A82886447}" srcOrd="5" destOrd="0" presId="urn:microsoft.com/office/officeart/2005/8/layout/cycle7"/>
    <dgm:cxn modelId="{68C93038-572A-45C5-8BFA-CC33B0DF9103}" type="presParOf" srcId="{246F1CDA-11F7-45A4-B1AA-E54A82886447}" destId="{C16614AA-DC73-4186-866E-CFFF1286279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7A48C1-FC82-4D6F-A394-0887863E0DD0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7C9EE62-52C0-4157-BF7C-E4B258D994F1}">
      <dgm:prSet phldrT="[文字]"/>
      <dgm:spPr/>
      <dgm:t>
        <a:bodyPr/>
        <a:lstStyle/>
        <a:p>
          <a:r>
            <a:rPr lang="en-US" altLang="zh-TW" b="1" dirty="0">
              <a:solidFill>
                <a:schemeClr val="tx1"/>
              </a:solidFill>
            </a:rPr>
            <a:t>Adam Hung</a:t>
          </a:r>
          <a:endParaRPr lang="zh-TW" altLang="en-US" dirty="0"/>
        </a:p>
      </dgm:t>
    </dgm:pt>
    <dgm:pt modelId="{93E0CDA2-0C6B-4D68-8DA9-91ADC625A338}" type="parTrans" cxnId="{66C06FD7-AB03-41BC-B9F0-A239B1B03C62}">
      <dgm:prSet/>
      <dgm:spPr/>
      <dgm:t>
        <a:bodyPr/>
        <a:lstStyle/>
        <a:p>
          <a:endParaRPr lang="zh-TW" altLang="en-US"/>
        </a:p>
      </dgm:t>
    </dgm:pt>
    <dgm:pt modelId="{7E5BB829-4A77-4E5A-B599-6B43662C3118}" type="sibTrans" cxnId="{66C06FD7-AB03-41BC-B9F0-A239B1B03C62}">
      <dgm:prSet/>
      <dgm:spPr/>
      <dgm:t>
        <a:bodyPr/>
        <a:lstStyle/>
        <a:p>
          <a:endParaRPr lang="zh-TW" altLang="en-US"/>
        </a:p>
      </dgm:t>
    </dgm:pt>
    <dgm:pt modelId="{DDF7638D-17BE-4754-A27A-289A95EB032E}">
      <dgm:prSet phldrT="[文字]"/>
      <dgm:spPr/>
      <dgm:t>
        <a:bodyPr/>
        <a:lstStyle/>
        <a:p>
          <a:r>
            <a:rPr lang="en-US" altLang="zh-TW" b="1">
              <a:solidFill>
                <a:schemeClr val="tx1"/>
              </a:solidFill>
            </a:rPr>
            <a:t>ASI/USA+EUR+MED, MED/ASI</a:t>
          </a:r>
          <a:endParaRPr lang="zh-TW" altLang="en-US" dirty="0"/>
        </a:p>
      </dgm:t>
    </dgm:pt>
    <dgm:pt modelId="{0A0E5462-36F2-49AD-87F7-D2179477ED63}" type="parTrans" cxnId="{1B5552DB-6DCA-42BD-8348-DAFFA303A90E}">
      <dgm:prSet/>
      <dgm:spPr/>
      <dgm:t>
        <a:bodyPr/>
        <a:lstStyle/>
        <a:p>
          <a:endParaRPr lang="zh-TW" altLang="en-US"/>
        </a:p>
      </dgm:t>
    </dgm:pt>
    <dgm:pt modelId="{BB1A1F25-0A60-4211-9D19-623BDC03F1D3}" type="sibTrans" cxnId="{1B5552DB-6DCA-42BD-8348-DAFFA303A90E}">
      <dgm:prSet/>
      <dgm:spPr/>
      <dgm:t>
        <a:bodyPr/>
        <a:lstStyle/>
        <a:p>
          <a:endParaRPr lang="zh-TW" altLang="en-US"/>
        </a:p>
      </dgm:t>
    </dgm:pt>
    <dgm:pt modelId="{387901C3-00EE-4D61-9148-452062A11B98}">
      <dgm:prSet phldrT="[文字]"/>
      <dgm:spPr/>
      <dgm:t>
        <a:bodyPr/>
        <a:lstStyle/>
        <a:p>
          <a:r>
            <a:rPr lang="en-US" altLang="zh-TW" b="1">
              <a:solidFill>
                <a:schemeClr val="tx1"/>
              </a:solidFill>
            </a:rPr>
            <a:t>Will Hung</a:t>
          </a:r>
          <a:endParaRPr lang="zh-TW" altLang="en-US" dirty="0"/>
        </a:p>
      </dgm:t>
    </dgm:pt>
    <dgm:pt modelId="{0F83B3DF-B226-45DB-8E12-4392F50E3AE9}" type="parTrans" cxnId="{D3836B18-0DB1-480F-8710-82C39E65C2E9}">
      <dgm:prSet/>
      <dgm:spPr/>
      <dgm:t>
        <a:bodyPr/>
        <a:lstStyle/>
        <a:p>
          <a:endParaRPr lang="zh-TW" altLang="en-US"/>
        </a:p>
      </dgm:t>
    </dgm:pt>
    <dgm:pt modelId="{B4D252C4-5A6B-46E4-AEE4-1A2FC467E2D1}" type="sibTrans" cxnId="{D3836B18-0DB1-480F-8710-82C39E65C2E9}">
      <dgm:prSet/>
      <dgm:spPr/>
      <dgm:t>
        <a:bodyPr/>
        <a:lstStyle/>
        <a:p>
          <a:endParaRPr lang="zh-TW" altLang="en-US"/>
        </a:p>
      </dgm:t>
    </dgm:pt>
    <dgm:pt modelId="{BA253124-9B36-4B62-8B37-E8857A0E93E3}">
      <dgm:prSet phldrT="[文字]"/>
      <dgm:spPr/>
      <dgm:t>
        <a:bodyPr/>
        <a:lstStyle/>
        <a:p>
          <a:r>
            <a:rPr lang="en-US" altLang="zh-TW" b="1" dirty="0">
              <a:solidFill>
                <a:schemeClr val="tx1"/>
              </a:solidFill>
            </a:rPr>
            <a:t>willhung@tw.evergreen-line.com</a:t>
          </a:r>
          <a:endParaRPr lang="zh-TW" altLang="en-US" dirty="0"/>
        </a:p>
      </dgm:t>
    </dgm:pt>
    <dgm:pt modelId="{C8C782DD-69EE-4E81-8B14-CF1498EE2783}" type="parTrans" cxnId="{1B76EC14-3E48-41BC-BE02-9CA1F1E6E6B4}">
      <dgm:prSet/>
      <dgm:spPr/>
      <dgm:t>
        <a:bodyPr/>
        <a:lstStyle/>
        <a:p>
          <a:endParaRPr lang="zh-TW" altLang="en-US"/>
        </a:p>
      </dgm:t>
    </dgm:pt>
    <dgm:pt modelId="{22124ABD-51B9-40AB-848A-CEDB1C6C4BE7}" type="sibTrans" cxnId="{1B76EC14-3E48-41BC-BE02-9CA1F1E6E6B4}">
      <dgm:prSet/>
      <dgm:spPr/>
      <dgm:t>
        <a:bodyPr/>
        <a:lstStyle/>
        <a:p>
          <a:endParaRPr lang="zh-TW" altLang="en-US"/>
        </a:p>
      </dgm:t>
    </dgm:pt>
    <dgm:pt modelId="{B5F31DBF-ACD7-42BC-A0F2-E25FB9E59CAB}">
      <dgm:prSet phldrT="[文字]"/>
      <dgm:spPr/>
      <dgm:t>
        <a:bodyPr/>
        <a:lstStyle/>
        <a:p>
          <a:r>
            <a:rPr lang="en-US" altLang="zh-TW" b="1">
              <a:solidFill>
                <a:schemeClr val="tx1"/>
              </a:solidFill>
            </a:rPr>
            <a:t>ASI/APG+ISC+FRS+AFR+AU, EUR/ASI</a:t>
          </a:r>
          <a:endParaRPr lang="zh-TW" altLang="en-US" dirty="0"/>
        </a:p>
      </dgm:t>
    </dgm:pt>
    <dgm:pt modelId="{28F71724-F4DA-4887-8B22-DF7D1DEA5132}" type="parTrans" cxnId="{360DB3DC-0442-409C-8ED6-11092782854F}">
      <dgm:prSet/>
      <dgm:spPr/>
      <dgm:t>
        <a:bodyPr/>
        <a:lstStyle/>
        <a:p>
          <a:endParaRPr lang="zh-TW" altLang="en-US"/>
        </a:p>
      </dgm:t>
    </dgm:pt>
    <dgm:pt modelId="{BF903D42-A380-4CDE-B3E1-1E99C2D761D7}" type="sibTrans" cxnId="{360DB3DC-0442-409C-8ED6-11092782854F}">
      <dgm:prSet/>
      <dgm:spPr/>
      <dgm:t>
        <a:bodyPr/>
        <a:lstStyle/>
        <a:p>
          <a:endParaRPr lang="zh-TW" altLang="en-US"/>
        </a:p>
      </dgm:t>
    </dgm:pt>
    <dgm:pt modelId="{9E707126-A55E-47EF-BD82-AB3842CD8BD2}">
      <dgm:prSet phldrT="[文字]"/>
      <dgm:spPr/>
      <dgm:t>
        <a:bodyPr/>
        <a:lstStyle/>
        <a:p>
          <a:r>
            <a:rPr lang="en-US" altLang="zh-TW" b="1">
              <a:solidFill>
                <a:schemeClr val="tx1"/>
              </a:solidFill>
            </a:rPr>
            <a:t>Jacky Chu</a:t>
          </a:r>
          <a:endParaRPr lang="zh-TW" altLang="en-US" dirty="0"/>
        </a:p>
      </dgm:t>
    </dgm:pt>
    <dgm:pt modelId="{6248FF1D-B6C5-47E5-B989-150BDB09E87A}" type="parTrans" cxnId="{D137B92D-7B66-401E-A888-079702FCD3AD}">
      <dgm:prSet/>
      <dgm:spPr/>
      <dgm:t>
        <a:bodyPr/>
        <a:lstStyle/>
        <a:p>
          <a:endParaRPr lang="zh-TW" altLang="en-US"/>
        </a:p>
      </dgm:t>
    </dgm:pt>
    <dgm:pt modelId="{325E988C-4106-425F-B630-ED9810F18587}" type="sibTrans" cxnId="{D137B92D-7B66-401E-A888-079702FCD3AD}">
      <dgm:prSet/>
      <dgm:spPr/>
      <dgm:t>
        <a:bodyPr/>
        <a:lstStyle/>
        <a:p>
          <a:endParaRPr lang="zh-TW" altLang="en-US"/>
        </a:p>
      </dgm:t>
    </dgm:pt>
    <dgm:pt modelId="{925E104C-BF43-41E6-AB20-993581891CFD}">
      <dgm:prSet phldrT="[文字]"/>
      <dgm:spPr/>
      <dgm:t>
        <a:bodyPr/>
        <a:lstStyle/>
        <a:p>
          <a:r>
            <a:rPr lang="en-US" altLang="zh-TW" b="1" dirty="0">
              <a:solidFill>
                <a:schemeClr val="tx1"/>
              </a:solidFill>
            </a:rPr>
            <a:t>FE/FE, ASI/SAME, SAME/ASI</a:t>
          </a:r>
          <a:endParaRPr lang="zh-TW" altLang="en-US" dirty="0"/>
        </a:p>
      </dgm:t>
    </dgm:pt>
    <dgm:pt modelId="{D0728AE0-BB69-43F2-836A-E5E82979F593}" type="parTrans" cxnId="{DDCDDE20-09F4-4919-B633-98FE7E706B37}">
      <dgm:prSet/>
      <dgm:spPr/>
      <dgm:t>
        <a:bodyPr/>
        <a:lstStyle/>
        <a:p>
          <a:endParaRPr lang="zh-TW" altLang="en-US"/>
        </a:p>
      </dgm:t>
    </dgm:pt>
    <dgm:pt modelId="{94759BF2-1E8A-4C09-9292-FF3FA92EB9DB}" type="sibTrans" cxnId="{DDCDDE20-09F4-4919-B633-98FE7E706B37}">
      <dgm:prSet/>
      <dgm:spPr/>
      <dgm:t>
        <a:bodyPr/>
        <a:lstStyle/>
        <a:p>
          <a:endParaRPr lang="zh-TW" altLang="en-US"/>
        </a:p>
      </dgm:t>
    </dgm:pt>
    <dgm:pt modelId="{6D60B952-B334-4FC4-8BBC-144B1CD74D42}">
      <dgm:prSet phldrT="[文字]"/>
      <dgm:spPr/>
      <dgm:t>
        <a:bodyPr/>
        <a:lstStyle/>
        <a:p>
          <a:r>
            <a:rPr lang="en-US" altLang="zh-TW" b="1" dirty="0">
              <a:solidFill>
                <a:schemeClr val="tx1"/>
              </a:solidFill>
            </a:rPr>
            <a:t>jackychu@tw.evergreen-line.com</a:t>
          </a:r>
          <a:endParaRPr lang="zh-TW" altLang="en-US" dirty="0"/>
        </a:p>
      </dgm:t>
    </dgm:pt>
    <dgm:pt modelId="{DE641AB4-B894-47CB-AD54-5F84BD34B023}" type="parTrans" cxnId="{366691C5-04F4-499C-B0B2-4C561814C8EB}">
      <dgm:prSet/>
      <dgm:spPr/>
      <dgm:t>
        <a:bodyPr/>
        <a:lstStyle/>
        <a:p>
          <a:endParaRPr lang="zh-TW" altLang="en-US"/>
        </a:p>
      </dgm:t>
    </dgm:pt>
    <dgm:pt modelId="{D4D6DB78-F21B-4462-AC10-2B3E886C5A95}" type="sibTrans" cxnId="{366691C5-04F4-499C-B0B2-4C561814C8EB}">
      <dgm:prSet/>
      <dgm:spPr/>
      <dgm:t>
        <a:bodyPr/>
        <a:lstStyle/>
        <a:p>
          <a:endParaRPr lang="zh-TW" altLang="en-US"/>
        </a:p>
      </dgm:t>
    </dgm:pt>
    <dgm:pt modelId="{004A3E5E-BEEE-42EA-B151-3856E901CFC5}">
      <dgm:prSet phldrT="[文字]"/>
      <dgm:spPr/>
      <dgm:t>
        <a:bodyPr/>
        <a:lstStyle/>
        <a:p>
          <a:r>
            <a:rPr lang="en-US" altLang="zh-TW" b="1" dirty="0">
              <a:solidFill>
                <a:schemeClr val="tx1"/>
              </a:solidFill>
            </a:rPr>
            <a:t>adamhung@tw.evergreen-line.com</a:t>
          </a:r>
          <a:endParaRPr lang="zh-TW" altLang="en-US" dirty="0"/>
        </a:p>
      </dgm:t>
    </dgm:pt>
    <dgm:pt modelId="{3ADCAA8D-9F93-4ADD-8778-192A5E6C0624}" type="sibTrans" cxnId="{65BD8295-2DD5-4C1F-9706-81254D8B40EC}">
      <dgm:prSet/>
      <dgm:spPr/>
      <dgm:t>
        <a:bodyPr/>
        <a:lstStyle/>
        <a:p>
          <a:endParaRPr lang="zh-TW" altLang="en-US"/>
        </a:p>
      </dgm:t>
    </dgm:pt>
    <dgm:pt modelId="{906EAC39-0B93-4ABF-9C0A-452411A8200E}" type="parTrans" cxnId="{65BD8295-2DD5-4C1F-9706-81254D8B40EC}">
      <dgm:prSet/>
      <dgm:spPr/>
      <dgm:t>
        <a:bodyPr/>
        <a:lstStyle/>
        <a:p>
          <a:endParaRPr lang="zh-TW" altLang="en-US"/>
        </a:p>
      </dgm:t>
    </dgm:pt>
    <dgm:pt modelId="{C621ABAB-7F28-4EA4-9DF3-49380106D68F}" type="pres">
      <dgm:prSet presAssocID="{4D7A48C1-FC82-4D6F-A394-0887863E0DD0}" presName="linear" presStyleCnt="0">
        <dgm:presLayoutVars>
          <dgm:dir/>
          <dgm:resizeHandles val="exact"/>
        </dgm:presLayoutVars>
      </dgm:prSet>
      <dgm:spPr/>
    </dgm:pt>
    <dgm:pt modelId="{C2E58F87-08A5-42F1-AF88-CBE1973E9AE4}" type="pres">
      <dgm:prSet presAssocID="{77C9EE62-52C0-4157-BF7C-E4B258D994F1}" presName="comp" presStyleCnt="0"/>
      <dgm:spPr/>
    </dgm:pt>
    <dgm:pt modelId="{C2A45A14-22ED-4CC4-AF75-E8B7583B6531}" type="pres">
      <dgm:prSet presAssocID="{77C9EE62-52C0-4157-BF7C-E4B258D994F1}" presName="box" presStyleLbl="node1" presStyleIdx="0" presStyleCnt="3"/>
      <dgm:spPr/>
    </dgm:pt>
    <dgm:pt modelId="{8E795B6E-B0FF-45DA-B540-A506B308E289}" type="pres">
      <dgm:prSet presAssocID="{77C9EE62-52C0-4157-BF7C-E4B258D994F1}" presName="img" presStyleLbl="fgImgPlace1" presStyleIdx="0" presStyleCnt="3" custLinFactNeighborX="-1738" custLinFactNeighborY="857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10F5333-469C-46A9-A157-1B9A27184E66}" type="pres">
      <dgm:prSet presAssocID="{77C9EE62-52C0-4157-BF7C-E4B258D994F1}" presName="text" presStyleLbl="node1" presStyleIdx="0" presStyleCnt="3">
        <dgm:presLayoutVars>
          <dgm:bulletEnabled val="1"/>
        </dgm:presLayoutVars>
      </dgm:prSet>
      <dgm:spPr/>
    </dgm:pt>
    <dgm:pt modelId="{57631083-8ECC-48B2-B3BD-520904DD8DE4}" type="pres">
      <dgm:prSet presAssocID="{7E5BB829-4A77-4E5A-B599-6B43662C3118}" presName="spacer" presStyleCnt="0"/>
      <dgm:spPr/>
    </dgm:pt>
    <dgm:pt modelId="{141A449C-593E-4CBD-9B52-5FD9AD2F4EB7}" type="pres">
      <dgm:prSet presAssocID="{387901C3-00EE-4D61-9148-452062A11B98}" presName="comp" presStyleCnt="0"/>
      <dgm:spPr/>
    </dgm:pt>
    <dgm:pt modelId="{FDB8A86B-64AA-4608-8D7E-DB8A5C793FE6}" type="pres">
      <dgm:prSet presAssocID="{387901C3-00EE-4D61-9148-452062A11B98}" presName="box" presStyleLbl="node1" presStyleIdx="1" presStyleCnt="3"/>
      <dgm:spPr/>
    </dgm:pt>
    <dgm:pt modelId="{48EC69FF-1518-4552-AB90-35A1D0C97CE3}" type="pres">
      <dgm:prSet presAssocID="{387901C3-00EE-4D61-9148-452062A11B98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14000" b="-14000"/>
          </a:stretch>
        </a:blipFill>
      </dgm:spPr>
    </dgm:pt>
    <dgm:pt modelId="{BAF5FFF1-688E-4EC8-A683-F84053291212}" type="pres">
      <dgm:prSet presAssocID="{387901C3-00EE-4D61-9148-452062A11B98}" presName="text" presStyleLbl="node1" presStyleIdx="1" presStyleCnt="3">
        <dgm:presLayoutVars>
          <dgm:bulletEnabled val="1"/>
        </dgm:presLayoutVars>
      </dgm:prSet>
      <dgm:spPr/>
    </dgm:pt>
    <dgm:pt modelId="{696C3FDD-0A95-4D91-AF9A-390205EB3383}" type="pres">
      <dgm:prSet presAssocID="{B4D252C4-5A6B-46E4-AEE4-1A2FC467E2D1}" presName="spacer" presStyleCnt="0"/>
      <dgm:spPr/>
    </dgm:pt>
    <dgm:pt modelId="{65CDFA76-7D36-44A3-80A5-B6ECD559D257}" type="pres">
      <dgm:prSet presAssocID="{9E707126-A55E-47EF-BD82-AB3842CD8BD2}" presName="comp" presStyleCnt="0"/>
      <dgm:spPr/>
    </dgm:pt>
    <dgm:pt modelId="{ED6AA735-CB79-48E1-8469-C8707AEE7274}" type="pres">
      <dgm:prSet presAssocID="{9E707126-A55E-47EF-BD82-AB3842CD8BD2}" presName="box" presStyleLbl="node1" presStyleIdx="2" presStyleCnt="3"/>
      <dgm:spPr/>
    </dgm:pt>
    <dgm:pt modelId="{C8CF6297-98CE-429C-A781-DEFDBE7E9168}" type="pres">
      <dgm:prSet presAssocID="{9E707126-A55E-47EF-BD82-AB3842CD8BD2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</dgm:spPr>
    </dgm:pt>
    <dgm:pt modelId="{C34D83E5-336F-4845-801C-204D274E008F}" type="pres">
      <dgm:prSet presAssocID="{9E707126-A55E-47EF-BD82-AB3842CD8BD2}" presName="text" presStyleLbl="node1" presStyleIdx="2" presStyleCnt="3">
        <dgm:presLayoutVars>
          <dgm:bulletEnabled val="1"/>
        </dgm:presLayoutVars>
      </dgm:prSet>
      <dgm:spPr/>
    </dgm:pt>
  </dgm:ptLst>
  <dgm:cxnLst>
    <dgm:cxn modelId="{69CB9101-3AAE-4154-8F12-8121B5F4235A}" type="presOf" srcId="{6D60B952-B334-4FC4-8BBC-144B1CD74D42}" destId="{ED6AA735-CB79-48E1-8469-C8707AEE7274}" srcOrd="0" destOrd="1" presId="urn:microsoft.com/office/officeart/2005/8/layout/vList4"/>
    <dgm:cxn modelId="{5C415B07-509C-47CB-BC8B-90E38D406415}" type="presOf" srcId="{BA253124-9B36-4B62-8B37-E8857A0E93E3}" destId="{FDB8A86B-64AA-4608-8D7E-DB8A5C793FE6}" srcOrd="0" destOrd="1" presId="urn:microsoft.com/office/officeart/2005/8/layout/vList4"/>
    <dgm:cxn modelId="{117D4508-4B36-4681-A872-6F9E8C1C2EEC}" type="presOf" srcId="{DDF7638D-17BE-4754-A27A-289A95EB032E}" destId="{410F5333-469C-46A9-A157-1B9A27184E66}" srcOrd="1" destOrd="2" presId="urn:microsoft.com/office/officeart/2005/8/layout/vList4"/>
    <dgm:cxn modelId="{1B76EC14-3E48-41BC-BE02-9CA1F1E6E6B4}" srcId="{387901C3-00EE-4D61-9148-452062A11B98}" destId="{BA253124-9B36-4B62-8B37-E8857A0E93E3}" srcOrd="0" destOrd="0" parTransId="{C8C782DD-69EE-4E81-8B14-CF1498EE2783}" sibTransId="{22124ABD-51B9-40AB-848A-CEDB1C6C4BE7}"/>
    <dgm:cxn modelId="{D3836B18-0DB1-480F-8710-82C39E65C2E9}" srcId="{4D7A48C1-FC82-4D6F-A394-0887863E0DD0}" destId="{387901C3-00EE-4D61-9148-452062A11B98}" srcOrd="1" destOrd="0" parTransId="{0F83B3DF-B226-45DB-8E12-4392F50E3AE9}" sibTransId="{B4D252C4-5A6B-46E4-AEE4-1A2FC467E2D1}"/>
    <dgm:cxn modelId="{E8C0A71F-32F0-47B8-A367-677198A18525}" type="presOf" srcId="{4D7A48C1-FC82-4D6F-A394-0887863E0DD0}" destId="{C621ABAB-7F28-4EA4-9DF3-49380106D68F}" srcOrd="0" destOrd="0" presId="urn:microsoft.com/office/officeart/2005/8/layout/vList4"/>
    <dgm:cxn modelId="{DDCDDE20-09F4-4919-B633-98FE7E706B37}" srcId="{9E707126-A55E-47EF-BD82-AB3842CD8BD2}" destId="{925E104C-BF43-41E6-AB20-993581891CFD}" srcOrd="1" destOrd="0" parTransId="{D0728AE0-BB69-43F2-836A-E5E82979F593}" sibTransId="{94759BF2-1E8A-4C09-9292-FF3FA92EB9DB}"/>
    <dgm:cxn modelId="{D137B92D-7B66-401E-A888-079702FCD3AD}" srcId="{4D7A48C1-FC82-4D6F-A394-0887863E0DD0}" destId="{9E707126-A55E-47EF-BD82-AB3842CD8BD2}" srcOrd="2" destOrd="0" parTransId="{6248FF1D-B6C5-47E5-B989-150BDB09E87A}" sibTransId="{325E988C-4106-425F-B630-ED9810F18587}"/>
    <dgm:cxn modelId="{A38E4F5F-D2ED-4BA9-A613-F860312E47B3}" type="presOf" srcId="{6D60B952-B334-4FC4-8BBC-144B1CD74D42}" destId="{C34D83E5-336F-4845-801C-204D274E008F}" srcOrd="1" destOrd="1" presId="urn:microsoft.com/office/officeart/2005/8/layout/vList4"/>
    <dgm:cxn modelId="{F1629A63-1100-40CB-B6C4-17808D034698}" type="presOf" srcId="{387901C3-00EE-4D61-9148-452062A11B98}" destId="{BAF5FFF1-688E-4EC8-A683-F84053291212}" srcOrd="1" destOrd="0" presId="urn:microsoft.com/office/officeart/2005/8/layout/vList4"/>
    <dgm:cxn modelId="{E528C94A-A6BA-40D9-AF16-DB30A8C0A5D0}" type="presOf" srcId="{77C9EE62-52C0-4157-BF7C-E4B258D994F1}" destId="{410F5333-469C-46A9-A157-1B9A27184E66}" srcOrd="1" destOrd="0" presId="urn:microsoft.com/office/officeart/2005/8/layout/vList4"/>
    <dgm:cxn modelId="{5F2ED96E-EE3E-43FA-84F3-DEB967487222}" type="presOf" srcId="{387901C3-00EE-4D61-9148-452062A11B98}" destId="{FDB8A86B-64AA-4608-8D7E-DB8A5C793FE6}" srcOrd="0" destOrd="0" presId="urn:microsoft.com/office/officeart/2005/8/layout/vList4"/>
    <dgm:cxn modelId="{4F410874-12A1-4995-B287-05C83A726474}" type="presOf" srcId="{DDF7638D-17BE-4754-A27A-289A95EB032E}" destId="{C2A45A14-22ED-4CC4-AF75-E8B7583B6531}" srcOrd="0" destOrd="2" presId="urn:microsoft.com/office/officeart/2005/8/layout/vList4"/>
    <dgm:cxn modelId="{D56CF474-9B06-4394-A58B-4D2F40DE3596}" type="presOf" srcId="{9E707126-A55E-47EF-BD82-AB3842CD8BD2}" destId="{ED6AA735-CB79-48E1-8469-C8707AEE7274}" srcOrd="0" destOrd="0" presId="urn:microsoft.com/office/officeart/2005/8/layout/vList4"/>
    <dgm:cxn modelId="{E6037C79-EE5A-4DC9-9D05-C621037A3BB2}" type="presOf" srcId="{9E707126-A55E-47EF-BD82-AB3842CD8BD2}" destId="{C34D83E5-336F-4845-801C-204D274E008F}" srcOrd="1" destOrd="0" presId="urn:microsoft.com/office/officeart/2005/8/layout/vList4"/>
    <dgm:cxn modelId="{EE6EBE7D-50C6-4678-8447-D8C349EAAB42}" type="presOf" srcId="{77C9EE62-52C0-4157-BF7C-E4B258D994F1}" destId="{C2A45A14-22ED-4CC4-AF75-E8B7583B6531}" srcOrd="0" destOrd="0" presId="urn:microsoft.com/office/officeart/2005/8/layout/vList4"/>
    <dgm:cxn modelId="{65BD8295-2DD5-4C1F-9706-81254D8B40EC}" srcId="{77C9EE62-52C0-4157-BF7C-E4B258D994F1}" destId="{004A3E5E-BEEE-42EA-B151-3856E901CFC5}" srcOrd="0" destOrd="0" parTransId="{906EAC39-0B93-4ABF-9C0A-452411A8200E}" sibTransId="{3ADCAA8D-9F93-4ADD-8778-192A5E6C0624}"/>
    <dgm:cxn modelId="{5E5B0C99-D7D7-4BF4-979F-A1F355990E0A}" type="presOf" srcId="{004A3E5E-BEEE-42EA-B151-3856E901CFC5}" destId="{410F5333-469C-46A9-A157-1B9A27184E66}" srcOrd="1" destOrd="1" presId="urn:microsoft.com/office/officeart/2005/8/layout/vList4"/>
    <dgm:cxn modelId="{475E969A-10A4-42E5-A954-18DD95ADF240}" type="presOf" srcId="{B5F31DBF-ACD7-42BC-A0F2-E25FB9E59CAB}" destId="{BAF5FFF1-688E-4EC8-A683-F84053291212}" srcOrd="1" destOrd="2" presId="urn:microsoft.com/office/officeart/2005/8/layout/vList4"/>
    <dgm:cxn modelId="{96C659A0-D52A-4CE2-986D-6E48D290C837}" type="presOf" srcId="{004A3E5E-BEEE-42EA-B151-3856E901CFC5}" destId="{C2A45A14-22ED-4CC4-AF75-E8B7583B6531}" srcOrd="0" destOrd="1" presId="urn:microsoft.com/office/officeart/2005/8/layout/vList4"/>
    <dgm:cxn modelId="{6DC323B5-560D-4FC4-BD47-170332AE4FD2}" type="presOf" srcId="{B5F31DBF-ACD7-42BC-A0F2-E25FB9E59CAB}" destId="{FDB8A86B-64AA-4608-8D7E-DB8A5C793FE6}" srcOrd="0" destOrd="2" presId="urn:microsoft.com/office/officeart/2005/8/layout/vList4"/>
    <dgm:cxn modelId="{366691C5-04F4-499C-B0B2-4C561814C8EB}" srcId="{9E707126-A55E-47EF-BD82-AB3842CD8BD2}" destId="{6D60B952-B334-4FC4-8BBC-144B1CD74D42}" srcOrd="0" destOrd="0" parTransId="{DE641AB4-B894-47CB-AD54-5F84BD34B023}" sibTransId="{D4D6DB78-F21B-4462-AC10-2B3E886C5A95}"/>
    <dgm:cxn modelId="{66C06FD7-AB03-41BC-B9F0-A239B1B03C62}" srcId="{4D7A48C1-FC82-4D6F-A394-0887863E0DD0}" destId="{77C9EE62-52C0-4157-BF7C-E4B258D994F1}" srcOrd="0" destOrd="0" parTransId="{93E0CDA2-0C6B-4D68-8DA9-91ADC625A338}" sibTransId="{7E5BB829-4A77-4E5A-B599-6B43662C3118}"/>
    <dgm:cxn modelId="{1B5552DB-6DCA-42BD-8348-DAFFA303A90E}" srcId="{77C9EE62-52C0-4157-BF7C-E4B258D994F1}" destId="{DDF7638D-17BE-4754-A27A-289A95EB032E}" srcOrd="1" destOrd="0" parTransId="{0A0E5462-36F2-49AD-87F7-D2179477ED63}" sibTransId="{BB1A1F25-0A60-4211-9D19-623BDC03F1D3}"/>
    <dgm:cxn modelId="{360DB3DC-0442-409C-8ED6-11092782854F}" srcId="{387901C3-00EE-4D61-9148-452062A11B98}" destId="{B5F31DBF-ACD7-42BC-A0F2-E25FB9E59CAB}" srcOrd="1" destOrd="0" parTransId="{28F71724-F4DA-4887-8B22-DF7D1DEA5132}" sibTransId="{BF903D42-A380-4CDE-B3E1-1E99C2D761D7}"/>
    <dgm:cxn modelId="{CF461BEF-411D-4997-9EEC-6DA256E8C45A}" type="presOf" srcId="{BA253124-9B36-4B62-8B37-E8857A0E93E3}" destId="{BAF5FFF1-688E-4EC8-A683-F84053291212}" srcOrd="1" destOrd="1" presId="urn:microsoft.com/office/officeart/2005/8/layout/vList4"/>
    <dgm:cxn modelId="{D30E93F2-F02E-4ACA-979E-0EDF7C469418}" type="presOf" srcId="{925E104C-BF43-41E6-AB20-993581891CFD}" destId="{C34D83E5-336F-4845-801C-204D274E008F}" srcOrd="1" destOrd="2" presId="urn:microsoft.com/office/officeart/2005/8/layout/vList4"/>
    <dgm:cxn modelId="{010AB4FF-9815-492B-ACEE-2320B06CD089}" type="presOf" srcId="{925E104C-BF43-41E6-AB20-993581891CFD}" destId="{ED6AA735-CB79-48E1-8469-C8707AEE7274}" srcOrd="0" destOrd="2" presId="urn:microsoft.com/office/officeart/2005/8/layout/vList4"/>
    <dgm:cxn modelId="{E84EE8B1-F797-4892-A22B-BE1A94ECC375}" type="presParOf" srcId="{C621ABAB-7F28-4EA4-9DF3-49380106D68F}" destId="{C2E58F87-08A5-42F1-AF88-CBE1973E9AE4}" srcOrd="0" destOrd="0" presId="urn:microsoft.com/office/officeart/2005/8/layout/vList4"/>
    <dgm:cxn modelId="{350CA2EC-E371-40F0-9395-E065A5CBE726}" type="presParOf" srcId="{C2E58F87-08A5-42F1-AF88-CBE1973E9AE4}" destId="{C2A45A14-22ED-4CC4-AF75-E8B7583B6531}" srcOrd="0" destOrd="0" presId="urn:microsoft.com/office/officeart/2005/8/layout/vList4"/>
    <dgm:cxn modelId="{B872A33B-0686-4A9E-87C8-8A39D04E16DC}" type="presParOf" srcId="{C2E58F87-08A5-42F1-AF88-CBE1973E9AE4}" destId="{8E795B6E-B0FF-45DA-B540-A506B308E289}" srcOrd="1" destOrd="0" presId="urn:microsoft.com/office/officeart/2005/8/layout/vList4"/>
    <dgm:cxn modelId="{DBE130B8-6830-43D9-8365-60DEB71C313D}" type="presParOf" srcId="{C2E58F87-08A5-42F1-AF88-CBE1973E9AE4}" destId="{410F5333-469C-46A9-A157-1B9A27184E66}" srcOrd="2" destOrd="0" presId="urn:microsoft.com/office/officeart/2005/8/layout/vList4"/>
    <dgm:cxn modelId="{3EEB037D-D322-41B2-BF86-C4A4EA1AF6CE}" type="presParOf" srcId="{C621ABAB-7F28-4EA4-9DF3-49380106D68F}" destId="{57631083-8ECC-48B2-B3BD-520904DD8DE4}" srcOrd="1" destOrd="0" presId="urn:microsoft.com/office/officeart/2005/8/layout/vList4"/>
    <dgm:cxn modelId="{6F7DC976-B746-4DF5-879F-A945AE403C32}" type="presParOf" srcId="{C621ABAB-7F28-4EA4-9DF3-49380106D68F}" destId="{141A449C-593E-4CBD-9B52-5FD9AD2F4EB7}" srcOrd="2" destOrd="0" presId="urn:microsoft.com/office/officeart/2005/8/layout/vList4"/>
    <dgm:cxn modelId="{A550106D-E750-4508-A16D-06CBA4CA3DDA}" type="presParOf" srcId="{141A449C-593E-4CBD-9B52-5FD9AD2F4EB7}" destId="{FDB8A86B-64AA-4608-8D7E-DB8A5C793FE6}" srcOrd="0" destOrd="0" presId="urn:microsoft.com/office/officeart/2005/8/layout/vList4"/>
    <dgm:cxn modelId="{401C7371-46A3-4AC0-A2AF-96933B636B23}" type="presParOf" srcId="{141A449C-593E-4CBD-9B52-5FD9AD2F4EB7}" destId="{48EC69FF-1518-4552-AB90-35A1D0C97CE3}" srcOrd="1" destOrd="0" presId="urn:microsoft.com/office/officeart/2005/8/layout/vList4"/>
    <dgm:cxn modelId="{2697F6F5-29B5-40B7-9297-F6F6534A9EE3}" type="presParOf" srcId="{141A449C-593E-4CBD-9B52-5FD9AD2F4EB7}" destId="{BAF5FFF1-688E-4EC8-A683-F84053291212}" srcOrd="2" destOrd="0" presId="urn:microsoft.com/office/officeart/2005/8/layout/vList4"/>
    <dgm:cxn modelId="{F2864497-8EF7-450D-A2C8-F6AFF0C1A7C9}" type="presParOf" srcId="{C621ABAB-7F28-4EA4-9DF3-49380106D68F}" destId="{696C3FDD-0A95-4D91-AF9A-390205EB3383}" srcOrd="3" destOrd="0" presId="urn:microsoft.com/office/officeart/2005/8/layout/vList4"/>
    <dgm:cxn modelId="{86BD2DAC-AD06-478A-AEEB-284EAFB112F4}" type="presParOf" srcId="{C621ABAB-7F28-4EA4-9DF3-49380106D68F}" destId="{65CDFA76-7D36-44A3-80A5-B6ECD559D257}" srcOrd="4" destOrd="0" presId="urn:microsoft.com/office/officeart/2005/8/layout/vList4"/>
    <dgm:cxn modelId="{7D170EE3-AF11-412C-AB8C-2AD1D3447799}" type="presParOf" srcId="{65CDFA76-7D36-44A3-80A5-B6ECD559D257}" destId="{ED6AA735-CB79-48E1-8469-C8707AEE7274}" srcOrd="0" destOrd="0" presId="urn:microsoft.com/office/officeart/2005/8/layout/vList4"/>
    <dgm:cxn modelId="{7FF4E99E-9F12-44B6-9E0F-313C615C54EA}" type="presParOf" srcId="{65CDFA76-7D36-44A3-80A5-B6ECD559D257}" destId="{C8CF6297-98CE-429C-A781-DEFDBE7E9168}" srcOrd="1" destOrd="0" presId="urn:microsoft.com/office/officeart/2005/8/layout/vList4"/>
    <dgm:cxn modelId="{E7633CA2-4939-451E-84AA-4E034A8B1E9D}" type="presParOf" srcId="{65CDFA76-7D36-44A3-80A5-B6ECD559D257}" destId="{C34D83E5-336F-4845-801C-204D274E00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7CE140-E582-4058-A164-B512E299C49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9F97D08-8A3D-4B8E-90D6-4A433E08626A}">
      <dgm:prSet phldrT="[文字]" custT="1"/>
      <dgm:spPr>
        <a:solidFill>
          <a:srgbClr val="FF832F"/>
        </a:solidFill>
      </dgm:spPr>
      <dgm:t>
        <a:bodyPr/>
        <a:lstStyle/>
        <a:p>
          <a:r>
            <a:rPr lang="en-US" altLang="zh-TW" sz="2000" dirty="0"/>
            <a:t>Special cargo</a:t>
          </a:r>
        </a:p>
        <a:p>
          <a:r>
            <a:rPr lang="en-US" altLang="zh-TW" sz="1500" dirty="0"/>
            <a:t>(strong leg)</a:t>
          </a:r>
          <a:endParaRPr lang="zh-TW" altLang="en-US" sz="1500" dirty="0"/>
        </a:p>
      </dgm:t>
    </dgm:pt>
    <dgm:pt modelId="{ADA62205-3BFF-4706-A757-167A3F49647F}" type="parTrans" cxnId="{1410BD23-5747-4B37-BBC0-8C208B907D40}">
      <dgm:prSet/>
      <dgm:spPr/>
      <dgm:t>
        <a:bodyPr/>
        <a:lstStyle/>
        <a:p>
          <a:endParaRPr lang="zh-TW" altLang="en-US"/>
        </a:p>
      </dgm:t>
    </dgm:pt>
    <dgm:pt modelId="{5A79C60F-7442-406E-BF3B-EA157932312B}" type="sibTrans" cxnId="{1410BD23-5747-4B37-BBC0-8C208B907D40}">
      <dgm:prSet/>
      <dgm:spPr/>
      <dgm:t>
        <a:bodyPr/>
        <a:lstStyle/>
        <a:p>
          <a:endParaRPr lang="zh-TW" altLang="en-US"/>
        </a:p>
      </dgm:t>
    </dgm:pt>
    <dgm:pt modelId="{DEF0877C-7D40-47A0-80A9-54E7542A225E}">
      <dgm:prSet phldrT="[文字]"/>
      <dgm:spPr>
        <a:solidFill>
          <a:srgbClr val="009900"/>
        </a:solidFill>
      </dgm:spPr>
      <dgm:t>
        <a:bodyPr/>
        <a:lstStyle/>
        <a:p>
          <a:r>
            <a:rPr lang="en-US" altLang="zh-TW" dirty="0"/>
            <a:t>Special cargo (weak leg)</a:t>
          </a:r>
          <a:endParaRPr lang="zh-TW" altLang="en-US" dirty="0"/>
        </a:p>
      </dgm:t>
    </dgm:pt>
    <dgm:pt modelId="{827FFEC6-F004-4F82-AB01-D248A85DB5FA}" type="parTrans" cxnId="{375297D2-EE0E-4411-B18C-B995A210B75E}">
      <dgm:prSet/>
      <dgm:spPr/>
      <dgm:t>
        <a:bodyPr/>
        <a:lstStyle/>
        <a:p>
          <a:endParaRPr lang="zh-TW" altLang="en-US"/>
        </a:p>
      </dgm:t>
    </dgm:pt>
    <dgm:pt modelId="{B22DBC3E-78F3-42F5-837B-F29390B5EFE7}" type="sibTrans" cxnId="{375297D2-EE0E-4411-B18C-B995A210B75E}">
      <dgm:prSet/>
      <dgm:spPr/>
      <dgm:t>
        <a:bodyPr/>
        <a:lstStyle/>
        <a:p>
          <a:endParaRPr lang="zh-TW" altLang="en-US"/>
        </a:p>
      </dgm:t>
    </dgm:pt>
    <dgm:pt modelId="{14BC3E14-B81A-412D-90F5-4120BB954EB7}" type="pres">
      <dgm:prSet presAssocID="{D87CE140-E582-4058-A164-B512E299C494}" presName="diagram" presStyleCnt="0">
        <dgm:presLayoutVars>
          <dgm:dir/>
          <dgm:resizeHandles val="exact"/>
        </dgm:presLayoutVars>
      </dgm:prSet>
      <dgm:spPr/>
    </dgm:pt>
    <dgm:pt modelId="{C33646DD-5809-4C6F-A4F3-EABA96A7D535}" type="pres">
      <dgm:prSet presAssocID="{39F97D08-8A3D-4B8E-90D6-4A433E08626A}" presName="arrow" presStyleLbl="node1" presStyleIdx="0" presStyleCnt="2" custScaleY="100045">
        <dgm:presLayoutVars>
          <dgm:bulletEnabled val="1"/>
        </dgm:presLayoutVars>
      </dgm:prSet>
      <dgm:spPr/>
    </dgm:pt>
    <dgm:pt modelId="{FFADF4BA-C7F3-4193-A389-EA4C18AA176F}" type="pres">
      <dgm:prSet presAssocID="{DEF0877C-7D40-47A0-80A9-54E7542A225E}" presName="arrow" presStyleLbl="node1" presStyleIdx="1" presStyleCnt="2" custScaleX="57540" custScaleY="63300" custRadScaleRad="16308" custRadScaleInc="17463">
        <dgm:presLayoutVars>
          <dgm:bulletEnabled val="1"/>
        </dgm:presLayoutVars>
      </dgm:prSet>
      <dgm:spPr/>
    </dgm:pt>
  </dgm:ptLst>
  <dgm:cxnLst>
    <dgm:cxn modelId="{1410BD23-5747-4B37-BBC0-8C208B907D40}" srcId="{D87CE140-E582-4058-A164-B512E299C494}" destId="{39F97D08-8A3D-4B8E-90D6-4A433E08626A}" srcOrd="0" destOrd="0" parTransId="{ADA62205-3BFF-4706-A757-167A3F49647F}" sibTransId="{5A79C60F-7442-406E-BF3B-EA157932312B}"/>
    <dgm:cxn modelId="{69035041-0155-4ADE-99A7-43364F217DA0}" type="presOf" srcId="{DEF0877C-7D40-47A0-80A9-54E7542A225E}" destId="{FFADF4BA-C7F3-4193-A389-EA4C18AA176F}" srcOrd="0" destOrd="0" presId="urn:microsoft.com/office/officeart/2005/8/layout/arrow5"/>
    <dgm:cxn modelId="{C0F15F88-02E5-4BB7-AA37-406A950ED1D2}" type="presOf" srcId="{D87CE140-E582-4058-A164-B512E299C494}" destId="{14BC3E14-B81A-412D-90F5-4120BB954EB7}" srcOrd="0" destOrd="0" presId="urn:microsoft.com/office/officeart/2005/8/layout/arrow5"/>
    <dgm:cxn modelId="{42276C98-86A2-43D4-AB3D-594FEDEA9CE8}" type="presOf" srcId="{39F97D08-8A3D-4B8E-90D6-4A433E08626A}" destId="{C33646DD-5809-4C6F-A4F3-EABA96A7D535}" srcOrd="0" destOrd="0" presId="urn:microsoft.com/office/officeart/2005/8/layout/arrow5"/>
    <dgm:cxn modelId="{375297D2-EE0E-4411-B18C-B995A210B75E}" srcId="{D87CE140-E582-4058-A164-B512E299C494}" destId="{DEF0877C-7D40-47A0-80A9-54E7542A225E}" srcOrd="1" destOrd="0" parTransId="{827FFEC6-F004-4F82-AB01-D248A85DB5FA}" sibTransId="{B22DBC3E-78F3-42F5-837B-F29390B5EFE7}"/>
    <dgm:cxn modelId="{B54F08E0-8B9C-4A83-AF11-6206DB2D4856}" type="presParOf" srcId="{14BC3E14-B81A-412D-90F5-4120BB954EB7}" destId="{C33646DD-5809-4C6F-A4F3-EABA96A7D535}" srcOrd="0" destOrd="0" presId="urn:microsoft.com/office/officeart/2005/8/layout/arrow5"/>
    <dgm:cxn modelId="{8665948F-3CE4-4F3E-9322-5B8F4D777697}" type="presParOf" srcId="{14BC3E14-B81A-412D-90F5-4120BB954EB7}" destId="{FFADF4BA-C7F3-4193-A389-EA4C18AA176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FF1F-066F-4661-8094-0D56A6FA6FC5}">
      <dsp:nvSpPr>
        <dsp:cNvPr id="0" name=""/>
        <dsp:cNvSpPr/>
      </dsp:nvSpPr>
      <dsp:spPr>
        <a:xfrm>
          <a:off x="0" y="0"/>
          <a:ext cx="2598786" cy="296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>
              <a:latin typeface="+mn-lt"/>
            </a:rPr>
            <a:t>2025</a:t>
          </a:r>
          <a:r>
            <a:rPr lang="zh-TW" altLang="en-US" sz="1600" kern="1200" dirty="0">
              <a:latin typeface="+mn-lt"/>
            </a:rPr>
            <a:t>       </a:t>
          </a:r>
          <a:r>
            <a:rPr lang="en-US" altLang="zh-TW" sz="1600" kern="1200" dirty="0">
              <a:latin typeface="+mn-lt"/>
            </a:rPr>
            <a:t>Q1</a:t>
          </a:r>
          <a:endParaRPr lang="zh-TW" altLang="en-US" sz="1600" kern="1200" dirty="0">
            <a:latin typeface="+mn-lt"/>
          </a:endParaRPr>
        </a:p>
      </dsp:txBody>
      <dsp:txXfrm>
        <a:off x="0" y="0"/>
        <a:ext cx="2524613" cy="296693"/>
      </dsp:txXfrm>
    </dsp:sp>
    <dsp:sp modelId="{D58494C1-1445-4BFB-A717-73BB7F609EBC}">
      <dsp:nvSpPr>
        <dsp:cNvPr id="0" name=""/>
        <dsp:cNvSpPr/>
      </dsp:nvSpPr>
      <dsp:spPr>
        <a:xfrm>
          <a:off x="2081619" y="0"/>
          <a:ext cx="2598786" cy="296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              </a:t>
          </a:r>
          <a:r>
            <a:rPr lang="en-US" altLang="zh-TW" sz="1600" kern="1200" dirty="0"/>
            <a:t>Q2</a:t>
          </a:r>
          <a:endParaRPr lang="zh-TW" altLang="en-US" sz="1600" kern="1200" dirty="0"/>
        </a:p>
      </dsp:txBody>
      <dsp:txXfrm>
        <a:off x="2229966" y="0"/>
        <a:ext cx="2302093" cy="296693"/>
      </dsp:txXfrm>
    </dsp:sp>
    <dsp:sp modelId="{A450E174-01B9-4C5B-AFA1-29CA6603915E}">
      <dsp:nvSpPr>
        <dsp:cNvPr id="0" name=""/>
        <dsp:cNvSpPr/>
      </dsp:nvSpPr>
      <dsp:spPr>
        <a:xfrm>
          <a:off x="4160647" y="0"/>
          <a:ext cx="2598786" cy="296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/>
            <a:t>             </a:t>
          </a:r>
          <a:r>
            <a:rPr lang="en-US" altLang="zh-TW" sz="1600" kern="1200" dirty="0"/>
            <a:t>Q3</a:t>
          </a:r>
          <a:endParaRPr lang="zh-TW" altLang="en-US" sz="1600" kern="1200" dirty="0"/>
        </a:p>
      </dsp:txBody>
      <dsp:txXfrm>
        <a:off x="4308994" y="0"/>
        <a:ext cx="2302093" cy="296693"/>
      </dsp:txXfrm>
    </dsp:sp>
    <dsp:sp modelId="{74FABBD3-5643-4804-9EF3-A33564D9D7E6}">
      <dsp:nvSpPr>
        <dsp:cNvPr id="0" name=""/>
        <dsp:cNvSpPr/>
      </dsp:nvSpPr>
      <dsp:spPr>
        <a:xfrm>
          <a:off x="6239676" y="0"/>
          <a:ext cx="2598786" cy="2966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Q4</a:t>
          </a:r>
          <a:endParaRPr lang="zh-TW" altLang="en-US" sz="1600" kern="1200" dirty="0"/>
        </a:p>
      </dsp:txBody>
      <dsp:txXfrm>
        <a:off x="6388023" y="0"/>
        <a:ext cx="2302093" cy="296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8346-F69E-4801-B111-CA01EDE56FDF}">
      <dsp:nvSpPr>
        <dsp:cNvPr id="0" name=""/>
        <dsp:cNvSpPr/>
      </dsp:nvSpPr>
      <dsp:spPr>
        <a:xfrm rot="16200000">
          <a:off x="152431" y="39657"/>
          <a:ext cx="802783" cy="1327800"/>
        </a:xfrm>
        <a:prstGeom prst="downArrow">
          <a:avLst>
            <a:gd name="adj1" fmla="val 50000"/>
            <a:gd name="adj2" fmla="val 3500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LIVE+NOR</a:t>
          </a:r>
          <a:endParaRPr lang="zh-TW" altLang="en-US" sz="1200" kern="1200" dirty="0"/>
        </a:p>
      </dsp:txBody>
      <dsp:txXfrm rot="5400000">
        <a:off x="-110077" y="502861"/>
        <a:ext cx="1187313" cy="401391"/>
      </dsp:txXfrm>
    </dsp:sp>
    <dsp:sp modelId="{6B2A2EEE-48C2-48C0-ABDF-031B89320571}">
      <dsp:nvSpPr>
        <dsp:cNvPr id="0" name=""/>
        <dsp:cNvSpPr/>
      </dsp:nvSpPr>
      <dsp:spPr>
        <a:xfrm rot="5400000">
          <a:off x="2750886" y="0"/>
          <a:ext cx="1406911" cy="1406911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600" kern="1200" dirty="0"/>
            <a:t>LIVE</a:t>
          </a:r>
          <a:endParaRPr lang="zh-TW" altLang="en-US" sz="1600" kern="1200" dirty="0"/>
        </a:p>
      </dsp:txBody>
      <dsp:txXfrm rot="-5400000">
        <a:off x="2997096" y="351728"/>
        <a:ext cx="1160702" cy="703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18346-F69E-4801-B111-CA01EDE56FDF}">
      <dsp:nvSpPr>
        <dsp:cNvPr id="0" name=""/>
        <dsp:cNvSpPr/>
      </dsp:nvSpPr>
      <dsp:spPr>
        <a:xfrm rot="1483707">
          <a:off x="715502" y="72584"/>
          <a:ext cx="523916" cy="1182170"/>
        </a:xfrm>
        <a:prstGeom prst="downArrow">
          <a:avLst>
            <a:gd name="adj1" fmla="val 50000"/>
            <a:gd name="adj2" fmla="val 35000"/>
          </a:avLst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EMPTY</a:t>
          </a:r>
          <a:endParaRPr lang="zh-TW" altLang="en-US" sz="1200" kern="1200" dirty="0"/>
        </a:p>
      </dsp:txBody>
      <dsp:txXfrm rot="5400000">
        <a:off x="451395" y="491051"/>
        <a:ext cx="1090485" cy="261958"/>
      </dsp:txXfrm>
    </dsp:sp>
    <dsp:sp modelId="{6B2A2EEE-48C2-48C0-ABDF-031B89320571}">
      <dsp:nvSpPr>
        <dsp:cNvPr id="0" name=""/>
        <dsp:cNvSpPr/>
      </dsp:nvSpPr>
      <dsp:spPr>
        <a:xfrm rot="13505200">
          <a:off x="114230" y="1269471"/>
          <a:ext cx="509031" cy="1100677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kern="1200" dirty="0"/>
            <a:t>EMTYP</a:t>
          </a:r>
          <a:endParaRPr lang="zh-TW" altLang="en-US" sz="1200" kern="1200" dirty="0"/>
        </a:p>
      </dsp:txBody>
      <dsp:txXfrm rot="-5400000">
        <a:off x="-168595" y="1723999"/>
        <a:ext cx="1011597" cy="254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3C10-DCFF-4107-B2A3-F877EB75FB89}">
      <dsp:nvSpPr>
        <dsp:cNvPr id="0" name=""/>
        <dsp:cNvSpPr/>
      </dsp:nvSpPr>
      <dsp:spPr>
        <a:xfrm>
          <a:off x="3313138" y="-107027"/>
          <a:ext cx="4463473" cy="1587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Balance</a:t>
          </a:r>
          <a:endParaRPr lang="en-US" altLang="zh-TW" sz="2400" kern="1200" dirty="0">
            <a:latin typeface="+mn-lt"/>
            <a:ea typeface="微軟正黑體" panose="020B0604030504040204" pitchFamily="34" charset="-120"/>
            <a:sym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1.</a:t>
          </a:r>
          <a:r>
            <a:rPr lang="zh-TW" altLang="en-US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 </a:t>
          </a: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Headhaul Live </a:t>
          </a:r>
          <a:r>
            <a:rPr lang="en-US" altLang="zh-TW" sz="2200" kern="1200" dirty="0">
              <a:latin typeface="+mn-lt"/>
              <a:ea typeface="+mn-ea"/>
              <a:sym typeface="Arial" panose="020B0604020202020204" pitchFamily="34" charset="0"/>
            </a:rPr>
            <a:t>Reefer+</a:t>
          </a:r>
          <a:r>
            <a:rPr lang="zh-TW" altLang="en-US" sz="2200" kern="1200" dirty="0">
              <a:latin typeface="+mn-lt"/>
              <a:ea typeface="+mn-ea"/>
              <a:sym typeface="Arial" panose="020B0604020202020204" pitchFamily="34" charset="0"/>
            </a:rPr>
            <a:t> </a:t>
          </a:r>
          <a:r>
            <a:rPr lang="en-US" altLang="zh-TW" sz="2200" kern="1200" dirty="0">
              <a:latin typeface="+mn-lt"/>
              <a:ea typeface="+mn-ea"/>
              <a:sym typeface="Arial" panose="020B0604020202020204" pitchFamily="34" charset="0"/>
            </a:rPr>
            <a:t>NOR</a:t>
          </a:r>
          <a:endParaRPr lang="en-US" altLang="zh-TW" sz="2200" kern="1200" dirty="0">
            <a:latin typeface="+mn-lt"/>
            <a:ea typeface="微軟正黑體" panose="020B0604030504040204" pitchFamily="34" charset="-120"/>
            <a:sym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2. Demand Places</a:t>
          </a:r>
          <a:endParaRPr lang="zh-TW" altLang="en-US" sz="2200" kern="1200" dirty="0">
            <a:latin typeface="+mn-lt"/>
          </a:endParaRPr>
        </a:p>
      </dsp:txBody>
      <dsp:txXfrm>
        <a:off x="3359631" y="-60534"/>
        <a:ext cx="4370487" cy="1494408"/>
      </dsp:txXfrm>
    </dsp:sp>
    <dsp:sp modelId="{F9A63DF4-8091-44EE-8CF6-3BEC86FBDF6C}">
      <dsp:nvSpPr>
        <dsp:cNvPr id="0" name=""/>
        <dsp:cNvSpPr/>
      </dsp:nvSpPr>
      <dsp:spPr>
        <a:xfrm rot="2430526">
          <a:off x="6450375" y="1619890"/>
          <a:ext cx="947760" cy="49049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200" kern="1200"/>
        </a:p>
      </dsp:txBody>
      <dsp:txXfrm>
        <a:off x="6597523" y="1717989"/>
        <a:ext cx="653464" cy="294296"/>
      </dsp:txXfrm>
    </dsp:sp>
    <dsp:sp modelId="{D60D0BA0-68A8-412A-A4C2-68E0DE8ED666}">
      <dsp:nvSpPr>
        <dsp:cNvPr id="0" name=""/>
        <dsp:cNvSpPr/>
      </dsp:nvSpPr>
      <dsp:spPr>
        <a:xfrm>
          <a:off x="7374623" y="2140020"/>
          <a:ext cx="3858623" cy="35163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Cargo Strategies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1. WCSA Year-round Cargo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2. ECSA Seasonal Cargo Apple, Citrus, Squid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3.</a:t>
          </a: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cs typeface="+mn-cs"/>
              <a:sym typeface="Arial" panose="020B0604020202020204" pitchFamily="34" charset="0"/>
            </a:rPr>
            <a:t>Tender A/</a:t>
          </a: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C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4. Enlarging A/C Base and New A/C Developing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5.</a:t>
          </a:r>
          <a:r>
            <a:rPr lang="en-US" altLang="zh-TW" sz="2200" kern="1200" dirty="0">
              <a:solidFill>
                <a:schemeClr val="tx1"/>
              </a:solidFill>
              <a:latin typeface="+mn-lt"/>
              <a:ea typeface="微軟正黑體" panose="020B0604030504040204" pitchFamily="34" charset="-120"/>
            </a:rPr>
            <a:t> Diversifying Commodity</a:t>
          </a:r>
          <a:endParaRPr lang="en-US" altLang="zh-TW" sz="2200" kern="1200" dirty="0">
            <a:solidFill>
              <a:schemeClr val="tx1"/>
            </a:solidFill>
            <a:latin typeface="+mn-lt"/>
            <a:ea typeface="微軟正黑體" panose="020B0604030504040204" pitchFamily="34" charset="-120"/>
            <a:sym typeface="Arial" panose="020B0604020202020204" pitchFamily="34" charset="0"/>
          </a:endParaRPr>
        </a:p>
      </dsp:txBody>
      <dsp:txXfrm>
        <a:off x="7477614" y="2243011"/>
        <a:ext cx="3652641" cy="3310388"/>
      </dsp:txXfrm>
    </dsp:sp>
    <dsp:sp modelId="{CC766411-9E15-4F28-A592-316F4F42B847}">
      <dsp:nvSpPr>
        <dsp:cNvPr id="0" name=""/>
        <dsp:cNvSpPr/>
      </dsp:nvSpPr>
      <dsp:spPr>
        <a:xfrm rot="10799666">
          <a:off x="4032452" y="4174639"/>
          <a:ext cx="3168345" cy="49049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200" kern="1200"/>
        </a:p>
      </dsp:txBody>
      <dsp:txXfrm rot="10800000">
        <a:off x="4179600" y="4272738"/>
        <a:ext cx="2874049" cy="294296"/>
      </dsp:txXfrm>
    </dsp:sp>
    <dsp:sp modelId="{67B0F56C-563A-4BB8-B8D9-416688ED80E8}">
      <dsp:nvSpPr>
        <dsp:cNvPr id="0" name=""/>
        <dsp:cNvSpPr/>
      </dsp:nvSpPr>
      <dsp:spPr>
        <a:xfrm>
          <a:off x="0" y="2374317"/>
          <a:ext cx="3529431" cy="3145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Cargo Management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1.</a:t>
          </a:r>
          <a:r>
            <a:rPr lang="zh-TW" altLang="en-US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 </a:t>
          </a: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M&amp;R, PTI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2.</a:t>
          </a:r>
          <a:r>
            <a:rPr lang="zh-TW" altLang="en-US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 </a:t>
          </a: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Precise 1+8 prospect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3. Flexible Empty Repo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4. Improving Container Utilization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200" kern="1200" dirty="0">
              <a:latin typeface="+mn-lt"/>
              <a:ea typeface="微軟正黑體" panose="020B0604030504040204" pitchFamily="34" charset="-120"/>
              <a:sym typeface="Arial" panose="020B0604020202020204" pitchFamily="34" charset="0"/>
            </a:rPr>
            <a:t>5.Unclaimed cargo solve </a:t>
          </a:r>
          <a:endParaRPr lang="zh-TW" altLang="en-US" sz="2200" kern="1200" dirty="0">
            <a:latin typeface="+mn-lt"/>
          </a:endParaRPr>
        </a:p>
      </dsp:txBody>
      <dsp:txXfrm>
        <a:off x="92134" y="2466451"/>
        <a:ext cx="3345163" cy="2961414"/>
      </dsp:txXfrm>
    </dsp:sp>
    <dsp:sp modelId="{246F1CDA-11F7-45A4-B1AA-E54A82886447}">
      <dsp:nvSpPr>
        <dsp:cNvPr id="0" name=""/>
        <dsp:cNvSpPr/>
      </dsp:nvSpPr>
      <dsp:spPr>
        <a:xfrm rot="19153281">
          <a:off x="3627601" y="1704790"/>
          <a:ext cx="915318" cy="49049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200" kern="1200"/>
        </a:p>
      </dsp:txBody>
      <dsp:txXfrm>
        <a:off x="3774749" y="1802889"/>
        <a:ext cx="621022" cy="294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45A14-22ED-4CC4-AF75-E8B7583B6531}">
      <dsp:nvSpPr>
        <dsp:cNvPr id="0" name=""/>
        <dsp:cNvSpPr/>
      </dsp:nvSpPr>
      <dsp:spPr>
        <a:xfrm>
          <a:off x="0" y="0"/>
          <a:ext cx="6368255" cy="1353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 dirty="0">
              <a:solidFill>
                <a:schemeClr val="tx1"/>
              </a:solidFill>
            </a:rPr>
            <a:t>Adam Hung</a:t>
          </a:r>
          <a:endParaRPr lang="zh-TW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b="1" kern="1200" dirty="0">
              <a:solidFill>
                <a:schemeClr val="tx1"/>
              </a:solidFill>
            </a:rPr>
            <a:t>adamhung@tw.evergreen-line.com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b="1" kern="1200">
              <a:solidFill>
                <a:schemeClr val="tx1"/>
              </a:solidFill>
            </a:rPr>
            <a:t>ASI/USA+EUR+MED, MED/ASI</a:t>
          </a:r>
          <a:endParaRPr lang="zh-TW" altLang="en-US" sz="1900" kern="1200" dirty="0"/>
        </a:p>
      </dsp:txBody>
      <dsp:txXfrm>
        <a:off x="1408975" y="0"/>
        <a:ext cx="4959280" cy="1353247"/>
      </dsp:txXfrm>
    </dsp:sp>
    <dsp:sp modelId="{8E795B6E-B0FF-45DA-B540-A506B308E289}">
      <dsp:nvSpPr>
        <dsp:cNvPr id="0" name=""/>
        <dsp:cNvSpPr/>
      </dsp:nvSpPr>
      <dsp:spPr>
        <a:xfrm>
          <a:off x="113188" y="144602"/>
          <a:ext cx="1273651" cy="1082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8A86B-64AA-4608-8D7E-DB8A5C793FE6}">
      <dsp:nvSpPr>
        <dsp:cNvPr id="0" name=""/>
        <dsp:cNvSpPr/>
      </dsp:nvSpPr>
      <dsp:spPr>
        <a:xfrm>
          <a:off x="0" y="1488571"/>
          <a:ext cx="6368255" cy="1353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>
              <a:solidFill>
                <a:schemeClr val="tx1"/>
              </a:solidFill>
            </a:rPr>
            <a:t>Will Hung</a:t>
          </a:r>
          <a:endParaRPr lang="zh-TW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b="1" kern="1200" dirty="0">
              <a:solidFill>
                <a:schemeClr val="tx1"/>
              </a:solidFill>
            </a:rPr>
            <a:t>willhung@tw.evergreen-line.com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b="1" kern="1200">
              <a:solidFill>
                <a:schemeClr val="tx1"/>
              </a:solidFill>
            </a:rPr>
            <a:t>ASI/APG+ISC+FRS+AFR+AU, EUR/ASI</a:t>
          </a:r>
          <a:endParaRPr lang="zh-TW" altLang="en-US" sz="1900" kern="1200" dirty="0"/>
        </a:p>
      </dsp:txBody>
      <dsp:txXfrm>
        <a:off x="1408975" y="1488571"/>
        <a:ext cx="4959280" cy="1353247"/>
      </dsp:txXfrm>
    </dsp:sp>
    <dsp:sp modelId="{48EC69FF-1518-4552-AB90-35A1D0C97CE3}">
      <dsp:nvSpPr>
        <dsp:cNvPr id="0" name=""/>
        <dsp:cNvSpPr/>
      </dsp:nvSpPr>
      <dsp:spPr>
        <a:xfrm>
          <a:off x="135324" y="1623896"/>
          <a:ext cx="1273651" cy="1082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AA735-CB79-48E1-8469-C8707AEE7274}">
      <dsp:nvSpPr>
        <dsp:cNvPr id="0" name=""/>
        <dsp:cNvSpPr/>
      </dsp:nvSpPr>
      <dsp:spPr>
        <a:xfrm>
          <a:off x="0" y="2977143"/>
          <a:ext cx="6368255" cy="1353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b="1" kern="1200">
              <a:solidFill>
                <a:schemeClr val="tx1"/>
              </a:solidFill>
            </a:rPr>
            <a:t>Jacky Chu</a:t>
          </a:r>
          <a:endParaRPr lang="zh-TW" alt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b="1" kern="1200" dirty="0">
              <a:solidFill>
                <a:schemeClr val="tx1"/>
              </a:solidFill>
            </a:rPr>
            <a:t>jackychu@tw.evergreen-line.com</a:t>
          </a:r>
          <a:endParaRPr lang="zh-TW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b="1" kern="1200" dirty="0">
              <a:solidFill>
                <a:schemeClr val="tx1"/>
              </a:solidFill>
            </a:rPr>
            <a:t>FE/FE, ASI/SAME, SAME/ASI</a:t>
          </a:r>
          <a:endParaRPr lang="zh-TW" altLang="en-US" sz="1900" kern="1200" dirty="0"/>
        </a:p>
      </dsp:txBody>
      <dsp:txXfrm>
        <a:off x="1408975" y="2977143"/>
        <a:ext cx="4959280" cy="1353247"/>
      </dsp:txXfrm>
    </dsp:sp>
    <dsp:sp modelId="{C8CF6297-98CE-429C-A781-DEFDBE7E9168}">
      <dsp:nvSpPr>
        <dsp:cNvPr id="0" name=""/>
        <dsp:cNvSpPr/>
      </dsp:nvSpPr>
      <dsp:spPr>
        <a:xfrm>
          <a:off x="135324" y="3112468"/>
          <a:ext cx="1273651" cy="10825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646DD-5809-4C6F-A4F3-EABA96A7D535}">
      <dsp:nvSpPr>
        <dsp:cNvPr id="0" name=""/>
        <dsp:cNvSpPr/>
      </dsp:nvSpPr>
      <dsp:spPr>
        <a:xfrm rot="16200000">
          <a:off x="194997" y="2"/>
          <a:ext cx="1828679" cy="1829502"/>
        </a:xfrm>
        <a:prstGeom prst="downArrow">
          <a:avLst>
            <a:gd name="adj1" fmla="val 50000"/>
            <a:gd name="adj2" fmla="val 35000"/>
          </a:avLst>
        </a:prstGeom>
        <a:solidFill>
          <a:srgbClr val="FF83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/>
            <a:t>Special cargo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500" kern="1200" dirty="0"/>
            <a:t>(strong leg)</a:t>
          </a:r>
          <a:endParaRPr lang="zh-TW" altLang="en-US" sz="1500" kern="1200" dirty="0"/>
        </a:p>
      </dsp:txBody>
      <dsp:txXfrm rot="5400000">
        <a:off x="194586" y="457583"/>
        <a:ext cx="1509483" cy="914339"/>
      </dsp:txXfrm>
    </dsp:sp>
    <dsp:sp modelId="{FFADF4BA-C7F3-4193-A389-EA4C18AA176F}">
      <dsp:nvSpPr>
        <dsp:cNvPr id="0" name=""/>
        <dsp:cNvSpPr/>
      </dsp:nvSpPr>
      <dsp:spPr>
        <a:xfrm rot="5400000">
          <a:off x="2411622" y="472482"/>
          <a:ext cx="1052222" cy="1157554"/>
        </a:xfrm>
        <a:prstGeom prst="downArrow">
          <a:avLst>
            <a:gd name="adj1" fmla="val 50000"/>
            <a:gd name="adj2" fmla="val 35000"/>
          </a:avLst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000" kern="1200" dirty="0"/>
            <a:t>Special cargo (weak leg)</a:t>
          </a:r>
          <a:endParaRPr lang="zh-TW" altLang="en-US" sz="1000" kern="1200" dirty="0"/>
        </a:p>
      </dsp:txBody>
      <dsp:txXfrm rot="-5400000">
        <a:off x="2543095" y="788204"/>
        <a:ext cx="973415" cy="526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0.19886</cdr:x>
      <cdr:y>0.03673</cdr:y>
    </cdr:from>
    <cdr:to>
      <cdr:x>0.40434</cdr:x>
      <cdr:y>0.10955</cdr:y>
    </cdr:to>
    <cdr:sp macro="" textlink="">
      <cdr:nvSpPr>
        <cdr:cNvPr id="5" name="流程圖: 換頁接點 4">
          <a:extLst xmlns:a="http://schemas.openxmlformats.org/drawingml/2006/main">
            <a:ext uri="{FF2B5EF4-FFF2-40B4-BE49-F238E27FC236}">
              <a16:creationId xmlns:a16="http://schemas.microsoft.com/office/drawing/2014/main" id="{6722D2C8-3132-40D3-A1FA-2CD83DACCB3B}"/>
            </a:ext>
          </a:extLst>
        </cdr:cNvPr>
        <cdr:cNvSpPr/>
      </cdr:nvSpPr>
      <cdr:spPr>
        <a:xfrm xmlns:a="http://schemas.openxmlformats.org/drawingml/2006/main">
          <a:off x="1045312" y="187870"/>
          <a:ext cx="1080121" cy="372399"/>
        </a:xfrm>
        <a:prstGeom xmlns:a="http://schemas.openxmlformats.org/drawingml/2006/main" prst="flowChartOffpageConnector">
          <a:avLst/>
        </a:prstGeom>
        <a:solidFill xmlns:a="http://schemas.openxmlformats.org/drawingml/2006/main">
          <a:srgbClr val="FF0000"/>
        </a:solidFill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200" b="1" dirty="0"/>
            <a:t>6,100 UNITS</a:t>
          </a:r>
          <a:endParaRPr lang="zh-TW" alt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0.57074</cdr:x>
      <cdr:y>0.32736</cdr:y>
    </cdr:from>
    <cdr:to>
      <cdr:x>0.8311</cdr:x>
      <cdr:y>0.46092</cdr:y>
    </cdr:to>
    <cdr:grpSp>
      <cdr:nvGrpSpPr>
        <cdr:cNvPr id="2" name="群組 1">
          <a:extLst xmlns:a="http://schemas.openxmlformats.org/drawingml/2006/main">
            <a:ext uri="{FF2B5EF4-FFF2-40B4-BE49-F238E27FC236}">
              <a16:creationId xmlns:a16="http://schemas.microsoft.com/office/drawing/2014/main" id="{DEABC1C5-C25A-4803-AD8E-C76BF121BDD7}"/>
            </a:ext>
          </a:extLst>
        </cdr:cNvPr>
        <cdr:cNvGrpSpPr/>
      </cdr:nvGrpSpPr>
      <cdr:grpSpPr>
        <a:xfrm xmlns:a="http://schemas.openxmlformats.org/drawingml/2006/main" rot="3522516">
          <a:off x="2848802" y="1504795"/>
          <a:ext cx="711608" cy="1190366"/>
          <a:chOff x="-5747357" y="-1555556"/>
          <a:chExt cx="673603" cy="671493"/>
        </a:xfrm>
        <a:solidFill xmlns:a="http://schemas.openxmlformats.org/drawingml/2006/main">
          <a:srgbClr val="FF0000"/>
        </a:solidFill>
      </cdr:grpSpPr>
      <cdr:sp macro="" textlink="">
        <cdr:nvSpPr>
          <cdr:cNvPr id="3" name="箭號: 向下 2">
            <a:extLst xmlns:a="http://schemas.openxmlformats.org/drawingml/2006/main">
              <a:ext uri="{FF2B5EF4-FFF2-40B4-BE49-F238E27FC236}">
                <a16:creationId xmlns:a16="http://schemas.microsoft.com/office/drawing/2014/main" id="{E29A41AC-112B-4296-947C-3CBA29D8D7C7}"/>
              </a:ext>
            </a:extLst>
          </cdr:cNvPr>
          <cdr:cNvSpPr/>
        </cdr:nvSpPr>
        <cdr:spPr>
          <a:xfrm xmlns:a="http://schemas.openxmlformats.org/drawingml/2006/main" rot="10459089">
            <a:off x="-5747357" y="-1555556"/>
            <a:ext cx="673603" cy="671493"/>
          </a:xfrm>
          <a:prstGeom xmlns:a="http://schemas.openxmlformats.org/drawingml/2006/main" prst="downArrow">
            <a:avLst>
              <a:gd name="adj1" fmla="val 50000"/>
              <a:gd name="adj2" fmla="val 35000"/>
            </a:avLst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rgbClr r="0" g="0" b="0"/>
          </a:fillRef>
          <a:effectRef xmlns:a="http://schemas.openxmlformats.org/drawingml/2006/main" idx="0">
            <a:schemeClr val="accent3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TW" altLang="en-US">
              <a:solidFill>
                <a:srgbClr val="FF0000"/>
              </a:solidFill>
            </a:endParaRPr>
          </a:p>
        </cdr:txBody>
      </cdr:sp>
      <cdr:sp macro="" textlink="">
        <cdr:nvSpPr>
          <cdr:cNvPr id="4" name="箭號: 向下 4">
            <a:extLst xmlns:a="http://schemas.openxmlformats.org/drawingml/2006/main">
              <a:ext uri="{FF2B5EF4-FFF2-40B4-BE49-F238E27FC236}">
                <a16:creationId xmlns:a16="http://schemas.microsoft.com/office/drawing/2014/main" id="{6CCCF384-2301-48EE-AFF0-6F13C9A19B01}"/>
              </a:ext>
            </a:extLst>
          </cdr:cNvPr>
          <cdr:cNvSpPr txBox="1"/>
        </cdr:nvSpPr>
        <cdr:spPr>
          <a:xfrm xmlns:a="http://schemas.openxmlformats.org/drawingml/2006/main" rot="15829674">
            <a:off x="-5681731" y="-1329744"/>
            <a:ext cx="553982" cy="336802"/>
          </a:xfrm>
          <a:prstGeom xmlns:a="http://schemas.openxmlformats.org/drawingml/2006/main" prst="rect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85344" tIns="85344" rIns="85344" bIns="85344" numCol="1" spcCol="1270" anchor="ctr" anchorCtr="0">
            <a:noAutofit/>
          </a:bodyPr>
          <a:lstStyle xmlns:a="http://schemas.openxmlformats.org/drawingml/2006/main"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3.5% GROWTH</a:t>
            </a:r>
            <a:endParaRPr lang="zh-TW" altLang="en-US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0.19886</cdr:x>
      <cdr:y>0.04305</cdr:y>
    </cdr:from>
    <cdr:to>
      <cdr:x>0.42466</cdr:x>
      <cdr:y>0.11587</cdr:y>
    </cdr:to>
    <cdr:sp macro="" textlink="">
      <cdr:nvSpPr>
        <cdr:cNvPr id="5" name="流程圖: 換頁接點 4">
          <a:extLst xmlns:a="http://schemas.openxmlformats.org/drawingml/2006/main">
            <a:ext uri="{FF2B5EF4-FFF2-40B4-BE49-F238E27FC236}">
              <a16:creationId xmlns:a16="http://schemas.microsoft.com/office/drawing/2014/main" id="{6722D2C8-3132-40D3-A1FA-2CD83DACCB3B}"/>
            </a:ext>
          </a:extLst>
        </cdr:cNvPr>
        <cdr:cNvSpPr/>
      </cdr:nvSpPr>
      <cdr:spPr>
        <a:xfrm xmlns:a="http://schemas.openxmlformats.org/drawingml/2006/main">
          <a:off x="1045312" y="220182"/>
          <a:ext cx="1186936" cy="372399"/>
        </a:xfrm>
        <a:prstGeom xmlns:a="http://schemas.openxmlformats.org/drawingml/2006/main" prst="flowChartOffpageConnector">
          <a:avLst/>
        </a:prstGeom>
        <a:solidFill xmlns:a="http://schemas.openxmlformats.org/drawingml/2006/main">
          <a:srgbClr val="FF0000"/>
        </a:solidFill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zh-TW" sz="1200" b="1" dirty="0"/>
            <a:t>10,500 UNITS</a:t>
          </a:r>
          <a:endParaRPr lang="zh-TW" alt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0.57074</cdr:x>
      <cdr:y>0.32736</cdr:y>
    </cdr:from>
    <cdr:to>
      <cdr:x>0.8311</cdr:x>
      <cdr:y>0.46092</cdr:y>
    </cdr:to>
    <cdr:grpSp>
      <cdr:nvGrpSpPr>
        <cdr:cNvPr id="2" name="群組 1">
          <a:extLst xmlns:a="http://schemas.openxmlformats.org/drawingml/2006/main">
            <a:ext uri="{FF2B5EF4-FFF2-40B4-BE49-F238E27FC236}">
              <a16:creationId xmlns:a16="http://schemas.microsoft.com/office/drawing/2014/main" id="{DEABC1C5-C25A-4803-AD8E-C76BF121BDD7}"/>
            </a:ext>
          </a:extLst>
        </cdr:cNvPr>
        <cdr:cNvGrpSpPr/>
      </cdr:nvGrpSpPr>
      <cdr:grpSpPr>
        <a:xfrm xmlns:a="http://schemas.openxmlformats.org/drawingml/2006/main" rot="3522516">
          <a:off x="2848802" y="1504795"/>
          <a:ext cx="711608" cy="1190366"/>
          <a:chOff x="-5747357" y="-1555556"/>
          <a:chExt cx="673603" cy="671493"/>
        </a:xfrm>
        <a:solidFill xmlns:a="http://schemas.openxmlformats.org/drawingml/2006/main">
          <a:srgbClr val="FF0000"/>
        </a:solidFill>
      </cdr:grpSpPr>
      <cdr:sp macro="" textlink="">
        <cdr:nvSpPr>
          <cdr:cNvPr id="3" name="箭號: 向下 2">
            <a:extLst xmlns:a="http://schemas.openxmlformats.org/drawingml/2006/main">
              <a:ext uri="{FF2B5EF4-FFF2-40B4-BE49-F238E27FC236}">
                <a16:creationId xmlns:a16="http://schemas.microsoft.com/office/drawing/2014/main" id="{E29A41AC-112B-4296-947C-3CBA29D8D7C7}"/>
              </a:ext>
            </a:extLst>
          </cdr:cNvPr>
          <cdr:cNvSpPr/>
        </cdr:nvSpPr>
        <cdr:spPr>
          <a:xfrm xmlns:a="http://schemas.openxmlformats.org/drawingml/2006/main" rot="10459089">
            <a:off x="-5747357" y="-1555556"/>
            <a:ext cx="673603" cy="671493"/>
          </a:xfrm>
          <a:prstGeom xmlns:a="http://schemas.openxmlformats.org/drawingml/2006/main" prst="downArrow">
            <a:avLst>
              <a:gd name="adj1" fmla="val 50000"/>
              <a:gd name="adj2" fmla="val 35000"/>
            </a:avLst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rgbClr r="0" g="0" b="0"/>
          </a:fillRef>
          <a:effectRef xmlns:a="http://schemas.openxmlformats.org/drawingml/2006/main" idx="0">
            <a:schemeClr val="accent3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zh-TW" altLang="en-US">
              <a:solidFill>
                <a:srgbClr val="FF0000"/>
              </a:solidFill>
            </a:endParaRPr>
          </a:p>
        </cdr:txBody>
      </cdr:sp>
      <cdr:sp macro="" textlink="">
        <cdr:nvSpPr>
          <cdr:cNvPr id="4" name="箭號: 向下 4">
            <a:extLst xmlns:a="http://schemas.openxmlformats.org/drawingml/2006/main">
              <a:ext uri="{FF2B5EF4-FFF2-40B4-BE49-F238E27FC236}">
                <a16:creationId xmlns:a16="http://schemas.microsoft.com/office/drawing/2014/main" id="{6CCCF384-2301-48EE-AFF0-6F13C9A19B01}"/>
              </a:ext>
            </a:extLst>
          </cdr:cNvPr>
          <cdr:cNvSpPr txBox="1"/>
        </cdr:nvSpPr>
        <cdr:spPr>
          <a:xfrm xmlns:a="http://schemas.openxmlformats.org/drawingml/2006/main" rot="15829674">
            <a:off x="-5681731" y="-1329744"/>
            <a:ext cx="553982" cy="336802"/>
          </a:xfrm>
          <a:prstGeom xmlns:a="http://schemas.openxmlformats.org/drawingml/2006/main" prst="rect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85344" tIns="85344" rIns="85344" bIns="85344" numCol="1" spcCol="1270" anchor="ctr" anchorCtr="0">
            <a:noAutofit/>
          </a:bodyPr>
          <a:lstStyle xmlns:a="http://schemas.openxmlformats.org/drawingml/2006/main"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TW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3.3% GROWTH</a:t>
            </a:r>
            <a:endParaRPr lang="zh-TW" altLang="en-US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350" y="3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47F84-7850-4B90-B9C3-4D7F743D2DAB}" type="datetimeFigureOut">
              <a:rPr lang="zh-TW" altLang="en-US" smtClean="0"/>
              <a:t>2025/3/11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6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350" y="9440866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23230-13AD-451A-8E92-5928E55C7F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797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3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7741-33B6-4065-9614-A0802EA2BEE8}" type="datetimeFigureOut">
              <a:rPr lang="zh-TW" altLang="en-US" smtClean="0"/>
              <a:t>2025/3/11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9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E74CF-B3AD-4E05-BB89-9855816C63D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342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D435-716C-48CC-9968-B9B53A7CBB1B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72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71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98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973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561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789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47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78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8942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260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E74CF-B3AD-4E05-BB89-9855816C63D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428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673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295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2195B-9035-41BE-9AE9-04FDE1DDCF58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49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11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1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411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64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94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0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E74CF-B3AD-4E05-BB89-9855816C63D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86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549DC-21A4-4DC4-9B4F-FCD8351E0D1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94BF-0B7D-43F2-AD56-A3F7CFA7D6F3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F2CA-A9C1-40B7-BCE0-7CDEED248092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7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7A80-F583-4BF3-B3AE-9AB022071E9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4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803"/>
            <a:ext cx="10972800" cy="602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A422-B5C9-44ED-B3AF-CA6D0421B2B3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661763" y="6329334"/>
            <a:ext cx="511306" cy="365125"/>
          </a:xfrm>
          <a:solidFill>
            <a:srgbClr val="00B050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7F1ED75-39D8-4502-87B7-04C087C057FD}"/>
              </a:ext>
            </a:extLst>
          </p:cNvPr>
          <p:cNvPicPr>
            <a:picLocks/>
          </p:cNvPicPr>
          <p:nvPr userDrawn="1"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10158307" y="22283"/>
            <a:ext cx="1990277" cy="720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8F666F1-9CF1-4359-B190-B80A2259D3CE}"/>
              </a:ext>
            </a:extLst>
          </p:cNvPr>
          <p:cNvSpPr/>
          <p:nvPr userDrawn="1"/>
        </p:nvSpPr>
        <p:spPr>
          <a:xfrm>
            <a:off x="20348" y="31834"/>
            <a:ext cx="6134790" cy="71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788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04D1A1-B6DA-4F7F-A13C-F8F6B4A7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2678DBA-019F-4421-A063-0450FE47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B542-49C3-4A83-8BCF-82815C1FB75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538E791-5522-4556-AC83-4B7A726B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80DA7E-3D02-4E0C-A539-7A66C780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6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FEDB-775D-4B8C-91F1-DD8ED005195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3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29DE-F6F8-4AD1-9676-29E84CF71835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4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649F-7835-4789-A1C6-811EB605FBE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2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1C74-5E55-4510-898D-90DEE60FDB8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2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883D-96FE-46BD-B76C-4C0064CADC6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8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BB3E-1164-4EEE-A0F3-7B4F300372E8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96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1B542-49C3-4A83-8BCF-82815C1FB75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t>3/11/2025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Footer Text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3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6.sv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4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emf"/><Relationship Id="rId14" Type="http://schemas.openxmlformats.org/officeDocument/2006/relationships/image" Target="../media/image35.png"/><Relationship Id="rId22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png"/><Relationship Id="rId3" Type="http://schemas.openxmlformats.org/officeDocument/2006/relationships/image" Target="../media/image49.emf"/><Relationship Id="rId7" Type="http://schemas.openxmlformats.org/officeDocument/2006/relationships/image" Target="../media/image46.sv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44.svg"/><Relationship Id="rId15" Type="http://schemas.openxmlformats.org/officeDocument/2006/relationships/image" Target="../media/image53.png"/><Relationship Id="rId10" Type="http://schemas.openxmlformats.org/officeDocument/2006/relationships/image" Target="../media/image38.png"/><Relationship Id="rId4" Type="http://schemas.openxmlformats.org/officeDocument/2006/relationships/image" Target="../media/image43.png"/><Relationship Id="rId9" Type="http://schemas.microsoft.com/office/2007/relationships/hdphoto" Target="../media/hdphoto1.wdp"/><Relationship Id="rId1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45.png"/><Relationship Id="rId10" Type="http://schemas.openxmlformats.org/officeDocument/2006/relationships/diagramData" Target="../diagrams/data6.xml"/><Relationship Id="rId4" Type="http://schemas.openxmlformats.org/officeDocument/2006/relationships/image" Target="../media/image10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11.emf"/><Relationship Id="rId10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63B2D-DEF6-4BA3-A6B9-F43B4B91B681}" type="slidenum">
              <a:rPr lang="zh-TW" altLang="en-US" smtClean="0">
                <a:latin typeface="Aharoni" panose="02010803020104030203" pitchFamily="2" charset="-79"/>
                <a:cs typeface="Aharoni" panose="02010803020104030203" pitchFamily="2" charset="-79"/>
              </a:rPr>
              <a:t>0</a:t>
            </a:fld>
            <a:endParaRPr lang="zh-TW" altLang="en-U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836" y="2397948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800" b="1" dirty="0">
                <a:ln w="0"/>
                <a:cs typeface="Calibri" panose="020F0502020204030204" pitchFamily="34" charset="0"/>
              </a:rPr>
              <a:t>2025 </a:t>
            </a:r>
          </a:p>
          <a:p>
            <a:pPr lvl="0"/>
            <a:r>
              <a:rPr lang="en-US" altLang="zh-TW" sz="4400" b="1" dirty="0">
                <a:ln w="0"/>
                <a:cs typeface="Calibri" panose="020F0502020204030204" pitchFamily="34" charset="0"/>
              </a:rPr>
              <a:t>Latin America</a:t>
            </a:r>
          </a:p>
          <a:p>
            <a:pPr lvl="0"/>
            <a:r>
              <a:rPr lang="en-US" altLang="zh-TW" sz="3200" b="1" dirty="0">
                <a:ln w="0"/>
                <a:cs typeface="Calibri" panose="020F0502020204030204" pitchFamily="34" charset="0"/>
              </a:rPr>
              <a:t>Office and Agency meeting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28836" y="5680899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ln w="0"/>
                <a:effectLst/>
                <a:ea typeface="標楷體" panose="03000509000000000000" pitchFamily="65" charset="-120"/>
                <a:cs typeface="Calibri" panose="020F0502020204030204" pitchFamily="34" charset="0"/>
              </a:rPr>
              <a:t>EMC TPE </a:t>
            </a:r>
            <a:r>
              <a:rPr lang="en-US" altLang="zh-TW" sz="2400" b="1" dirty="0">
                <a:ln w="0"/>
                <a:ea typeface="標楷體" panose="03000509000000000000" pitchFamily="65" charset="-120"/>
                <a:cs typeface="Calibri" panose="020F0502020204030204" pitchFamily="34" charset="0"/>
              </a:rPr>
              <a:t>PJD</a:t>
            </a:r>
            <a:r>
              <a:rPr lang="en-US" altLang="zh-TW" sz="2400" b="1" dirty="0">
                <a:ln w="0"/>
                <a:effectLst/>
                <a:ea typeface="標楷體" panose="03000509000000000000" pitchFamily="65" charset="-120"/>
                <a:cs typeface="Calibri" panose="020F0502020204030204" pitchFamily="34" charset="0"/>
              </a:rPr>
              <a:t>-RSD</a:t>
            </a:r>
          </a:p>
          <a:p>
            <a:r>
              <a:rPr lang="en-US" altLang="zh-TW" sz="2400" b="1" dirty="0">
                <a:ln w="0"/>
                <a:ea typeface="標楷體" panose="03000509000000000000" pitchFamily="65" charset="-120"/>
                <a:cs typeface="Calibri" panose="020F0502020204030204" pitchFamily="34" charset="0"/>
              </a:rPr>
              <a:t>Feb 27-28</a:t>
            </a:r>
            <a:r>
              <a:rPr lang="en-US" altLang="zh-TW" sz="2400" b="1" dirty="0">
                <a:ln w="0"/>
                <a:effectLst/>
                <a:ea typeface="標楷體" panose="03000509000000000000" pitchFamily="65" charset="-120"/>
                <a:cs typeface="Calibri" panose="020F0502020204030204" pitchFamily="34" charset="0"/>
              </a:rPr>
              <a:t>, 2025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C5AB0DC-698C-4264-9671-B5DF5197D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0" y="1207071"/>
            <a:ext cx="4984676" cy="47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4DC3B7-74A6-407E-A68D-F989FC0A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BFF699DE-A6B7-4843-88D8-2DBA52051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842308"/>
              </p:ext>
            </p:extLst>
          </p:nvPr>
        </p:nvGraphicFramePr>
        <p:xfrm>
          <a:off x="623392" y="1652471"/>
          <a:ext cx="5256584" cy="51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4C535790-7FA2-48F7-BB23-3330D082D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32042"/>
              </p:ext>
            </p:extLst>
          </p:nvPr>
        </p:nvGraphicFramePr>
        <p:xfrm>
          <a:off x="6744072" y="1294155"/>
          <a:ext cx="4572000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6FB19D59-CE92-4330-9B01-0F5DEFF1D8A6}"/>
              </a:ext>
            </a:extLst>
          </p:cNvPr>
          <p:cNvSpPr txBox="1"/>
          <p:nvPr/>
        </p:nvSpPr>
        <p:spPr>
          <a:xfrm>
            <a:off x="7572852" y="954274"/>
            <a:ext cx="363571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2024</a:t>
            </a:r>
            <a:r>
              <a:rPr lang="en-US" altLang="zh-TW" dirty="0">
                <a:latin typeface="+mn-ea"/>
              </a:rPr>
              <a:t> KPI ACHIEVMENT</a:t>
            </a:r>
            <a:r>
              <a:rPr lang="zh-TW" altLang="en-US" dirty="0">
                <a:latin typeface="+mn-ea"/>
              </a:rPr>
              <a:t>：</a:t>
            </a:r>
            <a:r>
              <a:rPr lang="en-US" altLang="zh-TW" dirty="0">
                <a:latin typeface="+mn-ea"/>
              </a:rPr>
              <a:t>101%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8A4EF7-4453-40F8-9305-4A16A97CE25A}"/>
              </a:ext>
            </a:extLst>
          </p:cNvPr>
          <p:cNvSpPr txBox="1"/>
          <p:nvPr/>
        </p:nvSpPr>
        <p:spPr>
          <a:xfrm>
            <a:off x="1727210" y="948199"/>
            <a:ext cx="3216661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2024 KPI ACHIEVMENT</a:t>
            </a:r>
          </a:p>
          <a:p>
            <a:r>
              <a:rPr lang="en-US" altLang="zh-TW" dirty="0"/>
              <a:t>Jan-Dec loaded 6,175 UNITS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3134344-7913-4FA4-8E05-3D921FA9D0A2}"/>
              </a:ext>
            </a:extLst>
          </p:cNvPr>
          <p:cNvCxnSpPr>
            <a:cxnSpLocks/>
          </p:cNvCxnSpPr>
          <p:nvPr/>
        </p:nvCxnSpPr>
        <p:spPr>
          <a:xfrm>
            <a:off x="6168008" y="949323"/>
            <a:ext cx="0" cy="56728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標題 1">
            <a:extLst>
              <a:ext uri="{FF2B5EF4-FFF2-40B4-BE49-F238E27FC236}">
                <a16:creationId xmlns:a16="http://schemas.microsoft.com/office/drawing/2014/main" id="{FA14D18F-C1E6-4FE0-9B2C-0D01608FFEAA}"/>
              </a:ext>
            </a:extLst>
          </p:cNvPr>
          <p:cNvSpPr txBox="1">
            <a:spLocks/>
          </p:cNvSpPr>
          <p:nvPr/>
        </p:nvSpPr>
        <p:spPr>
          <a:xfrm>
            <a:off x="286733" y="316443"/>
            <a:ext cx="432171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WCSA to ASIA KPI review and 2025 KPI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06FA1BF2-55D4-4A20-9AE8-E86D3363C6A6}"/>
              </a:ext>
            </a:extLst>
          </p:cNvPr>
          <p:cNvSpPr txBox="1">
            <a:spLocks/>
          </p:cNvSpPr>
          <p:nvPr/>
        </p:nvSpPr>
        <p:spPr>
          <a:xfrm>
            <a:off x="119335" y="28411"/>
            <a:ext cx="7453513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90DA872-1443-435B-8733-130E930E8478}"/>
              </a:ext>
            </a:extLst>
          </p:cNvPr>
          <p:cNvSpPr txBox="1"/>
          <p:nvPr/>
        </p:nvSpPr>
        <p:spPr>
          <a:xfrm>
            <a:off x="6177516" y="1872653"/>
            <a:ext cx="59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+mn-ea"/>
              </a:rPr>
              <a:t>4RH</a:t>
            </a:r>
            <a:endParaRPr lang="zh-TW" altLang="en-US" sz="1400" b="1" dirty="0"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803D1E1-F158-4FB8-9637-35F3ADDD5562}"/>
              </a:ext>
            </a:extLst>
          </p:cNvPr>
          <p:cNvSpPr txBox="1"/>
          <p:nvPr/>
        </p:nvSpPr>
        <p:spPr>
          <a:xfrm>
            <a:off x="15838" y="1938255"/>
            <a:ext cx="598047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+mn-ea"/>
              </a:rPr>
              <a:t>4RH</a:t>
            </a:r>
            <a:endParaRPr lang="zh-TW" altLang="en-US" sz="1200" b="1" dirty="0">
              <a:latin typeface="+mn-ea"/>
            </a:endParaRPr>
          </a:p>
        </p:txBody>
      </p:sp>
      <p:sp>
        <p:nvSpPr>
          <p:cNvPr id="21" name="流程圖: 換頁接點 20">
            <a:extLst>
              <a:ext uri="{FF2B5EF4-FFF2-40B4-BE49-F238E27FC236}">
                <a16:creationId xmlns:a16="http://schemas.microsoft.com/office/drawing/2014/main" id="{6722D2C8-3132-40D3-A1FA-2CD83DACCB3B}"/>
              </a:ext>
            </a:extLst>
          </p:cNvPr>
          <p:cNvSpPr/>
          <p:nvPr/>
        </p:nvSpPr>
        <p:spPr>
          <a:xfrm>
            <a:off x="3561950" y="1843258"/>
            <a:ext cx="1080121" cy="372399"/>
          </a:xfrm>
          <a:prstGeom prst="flowChartOffpageConnector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6,175 UNITS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837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DDF5C54-74CC-4821-A51F-7F0F424C43ED}"/>
              </a:ext>
            </a:extLst>
          </p:cNvPr>
          <p:cNvSpPr txBox="1"/>
          <p:nvPr/>
        </p:nvSpPr>
        <p:spPr>
          <a:xfrm>
            <a:off x="335360" y="911086"/>
            <a:ext cx="692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/>
              <a:t>Commodity rely on fresh fruit and frozen meat.</a:t>
            </a:r>
          </a:p>
          <a:p>
            <a:pPr marL="342900" indent="-342900">
              <a:buAutoNum type="arabicPeriod"/>
            </a:pPr>
            <a:r>
              <a:rPr lang="en-US" altLang="zh-TW" dirty="0"/>
              <a:t>Cargo source centralizes on Top5 A/C.</a:t>
            </a:r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C0CDEC-606A-493E-A8E0-E0AF1136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C5CFE4A-897B-4327-9B64-5A1C3171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1" y="48217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6315E51-3D18-49F3-B941-FAAB55A12524}"/>
              </a:ext>
            </a:extLst>
          </p:cNvPr>
          <p:cNvSpPr txBox="1">
            <a:spLocks/>
          </p:cNvSpPr>
          <p:nvPr/>
        </p:nvSpPr>
        <p:spPr>
          <a:xfrm>
            <a:off x="335360" y="331712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WCSA 2024 AMP 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5" name="圖表 14">
            <a:extLst>
              <a:ext uri="{FF2B5EF4-FFF2-40B4-BE49-F238E27FC236}">
                <a16:creationId xmlns:a16="http://schemas.microsoft.com/office/drawing/2014/main" id="{DB36D18E-43B6-4E58-A7B0-1251015B8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8170835"/>
              </p:ext>
            </p:extLst>
          </p:nvPr>
        </p:nvGraphicFramePr>
        <p:xfrm>
          <a:off x="335360" y="1628800"/>
          <a:ext cx="57606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圖表 16">
            <a:extLst>
              <a:ext uri="{FF2B5EF4-FFF2-40B4-BE49-F238E27FC236}">
                <a16:creationId xmlns:a16="http://schemas.microsoft.com/office/drawing/2014/main" id="{AD483443-99FA-4991-948D-7F00E729B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137699"/>
              </p:ext>
            </p:extLst>
          </p:nvPr>
        </p:nvGraphicFramePr>
        <p:xfrm>
          <a:off x="6096000" y="1625490"/>
          <a:ext cx="57606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35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4C424E-3402-4BBD-BE1A-93625CF5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51" y="44009"/>
            <a:ext cx="10972800" cy="860281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br>
              <a:rPr lang="en-US" altLang="zh-TW" sz="2400" b="1" dirty="0">
                <a:solidFill>
                  <a:schemeClr val="tx1"/>
                </a:solidFill>
                <a:latin typeface="+mn-lt"/>
              </a:rPr>
            </a:b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4C4B364-E6BD-4DA0-B790-B13705A1E18E}"/>
              </a:ext>
            </a:extLst>
          </p:cNvPr>
          <p:cNvCxnSpPr>
            <a:cxnSpLocks/>
          </p:cNvCxnSpPr>
          <p:nvPr/>
        </p:nvCxnSpPr>
        <p:spPr>
          <a:xfrm>
            <a:off x="6168008" y="865348"/>
            <a:ext cx="0" cy="56728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標題 1">
            <a:extLst>
              <a:ext uri="{FF2B5EF4-FFF2-40B4-BE49-F238E27FC236}">
                <a16:creationId xmlns:a16="http://schemas.microsoft.com/office/drawing/2014/main" id="{F7BA57B0-ADD4-449C-807C-C1D0C80B4990}"/>
              </a:ext>
            </a:extLst>
          </p:cNvPr>
          <p:cNvSpPr txBox="1">
            <a:spLocks/>
          </p:cNvSpPr>
          <p:nvPr/>
        </p:nvSpPr>
        <p:spPr>
          <a:xfrm>
            <a:off x="263352" y="367724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ECSA to ASI MARKET SHARE- Reefer Volume Share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2" name="圖表 11">
            <a:extLst>
              <a:ext uri="{FF2B5EF4-FFF2-40B4-BE49-F238E27FC236}">
                <a16:creationId xmlns:a16="http://schemas.microsoft.com/office/drawing/2014/main" id="{BE4EE6ED-7B34-4C5C-8B61-AC2BCE9C2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955699"/>
              </p:ext>
            </p:extLst>
          </p:nvPr>
        </p:nvGraphicFramePr>
        <p:xfrm>
          <a:off x="596414" y="2694068"/>
          <a:ext cx="4943872" cy="388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D30F5C-011F-43C3-9B4E-354D24F43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50218"/>
              </p:ext>
            </p:extLst>
          </p:nvPr>
        </p:nvGraphicFramePr>
        <p:xfrm>
          <a:off x="441560" y="980728"/>
          <a:ext cx="525358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395">
                  <a:extLst>
                    <a:ext uri="{9D8B030D-6E8A-4147-A177-3AD203B41FA5}">
                      <a16:colId xmlns:a16="http://schemas.microsoft.com/office/drawing/2014/main" val="2444944757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445845549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1544967291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27015149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Country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Market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Share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1404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BR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449,784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11,954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2.7%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667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AR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60,980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5,176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8.5%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1337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UY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30,302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3,500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11.6%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43805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33583D59-8EA4-43B7-939D-9910D5171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52355"/>
              </p:ext>
            </p:extLst>
          </p:nvPr>
        </p:nvGraphicFramePr>
        <p:xfrm>
          <a:off x="6496860" y="980728"/>
          <a:ext cx="525358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395">
                  <a:extLst>
                    <a:ext uri="{9D8B030D-6E8A-4147-A177-3AD203B41FA5}">
                      <a16:colId xmlns:a16="http://schemas.microsoft.com/office/drawing/2014/main" val="2444944757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445845549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1544967291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27015149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Country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Market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Share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1404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BR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376,510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8,736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2.9%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667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AR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39,174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3,072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7.8%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1337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UY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18,490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2,140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11.6%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43805"/>
                  </a:ext>
                </a:extLst>
              </a:tr>
            </a:tbl>
          </a:graphicData>
        </a:graphic>
      </p:graphicFrame>
      <p:sp>
        <p:nvSpPr>
          <p:cNvPr id="16" name="流程圖: 接點 15">
            <a:extLst>
              <a:ext uri="{FF2B5EF4-FFF2-40B4-BE49-F238E27FC236}">
                <a16:creationId xmlns:a16="http://schemas.microsoft.com/office/drawing/2014/main" id="{557558C4-5533-4836-AAE0-3AA146794BE4}"/>
              </a:ext>
            </a:extLst>
          </p:cNvPr>
          <p:cNvSpPr/>
          <p:nvPr/>
        </p:nvSpPr>
        <p:spPr>
          <a:xfrm>
            <a:off x="2262554" y="4077072"/>
            <a:ext cx="1611592" cy="15555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2060"/>
                </a:solidFill>
                <a:latin typeface="+mn-ea"/>
              </a:rPr>
              <a:t>541,066</a:t>
            </a:r>
          </a:p>
          <a:p>
            <a:pPr algn="ctr"/>
            <a:r>
              <a:rPr lang="en-US" altLang="zh-TW" sz="1400" dirty="0">
                <a:solidFill>
                  <a:srgbClr val="002060"/>
                </a:solidFill>
                <a:latin typeface="+mn-ea"/>
              </a:rPr>
              <a:t>TEUS</a:t>
            </a:r>
            <a:endParaRPr lang="zh-TW" altLang="en-US" dirty="0">
              <a:solidFill>
                <a:srgbClr val="002060"/>
              </a:solidFill>
              <a:latin typeface="+mn-ea"/>
            </a:endParaRPr>
          </a:p>
        </p:txBody>
      </p:sp>
      <p:graphicFrame>
        <p:nvGraphicFramePr>
          <p:cNvPr id="15" name="圖表 14">
            <a:extLst>
              <a:ext uri="{FF2B5EF4-FFF2-40B4-BE49-F238E27FC236}">
                <a16:creationId xmlns:a16="http://schemas.microsoft.com/office/drawing/2014/main" id="{31854573-F8E2-4686-9B23-C7A06D840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687781"/>
              </p:ext>
            </p:extLst>
          </p:nvPr>
        </p:nvGraphicFramePr>
        <p:xfrm>
          <a:off x="6640877" y="2694067"/>
          <a:ext cx="4943872" cy="388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流程圖: 接點 18">
            <a:extLst>
              <a:ext uri="{FF2B5EF4-FFF2-40B4-BE49-F238E27FC236}">
                <a16:creationId xmlns:a16="http://schemas.microsoft.com/office/drawing/2014/main" id="{ED7B8463-C64D-4ECF-90B5-48E160233B44}"/>
              </a:ext>
            </a:extLst>
          </p:cNvPr>
          <p:cNvSpPr/>
          <p:nvPr/>
        </p:nvSpPr>
        <p:spPr>
          <a:xfrm>
            <a:off x="8317854" y="4077072"/>
            <a:ext cx="1611592" cy="15555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2060"/>
                </a:solidFill>
                <a:latin typeface="+mn-ea"/>
              </a:rPr>
              <a:t>358,403</a:t>
            </a:r>
          </a:p>
          <a:p>
            <a:pPr algn="ctr"/>
            <a:r>
              <a:rPr lang="en-US" altLang="zh-TW" sz="1400" dirty="0">
                <a:solidFill>
                  <a:srgbClr val="002060"/>
                </a:solidFill>
                <a:latin typeface="+mn-ea"/>
              </a:rPr>
              <a:t>TEUS</a:t>
            </a:r>
            <a:endParaRPr lang="zh-TW" altLang="en-US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3057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4DC3B7-74A6-407E-A68D-F989FC0A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BFF699DE-A6B7-4843-88D8-2DBA52051C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805938"/>
              </p:ext>
            </p:extLst>
          </p:nvPr>
        </p:nvGraphicFramePr>
        <p:xfrm>
          <a:off x="623392" y="1652471"/>
          <a:ext cx="5256584" cy="51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4C535790-7FA2-48F7-BB23-3330D082D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4505949"/>
              </p:ext>
            </p:extLst>
          </p:nvPr>
        </p:nvGraphicFramePr>
        <p:xfrm>
          <a:off x="6744072" y="1294155"/>
          <a:ext cx="4572000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6FB19D59-CE92-4330-9B01-0F5DEFF1D8A6}"/>
              </a:ext>
            </a:extLst>
          </p:cNvPr>
          <p:cNvSpPr txBox="1"/>
          <p:nvPr/>
        </p:nvSpPr>
        <p:spPr>
          <a:xfrm>
            <a:off x="7572852" y="954274"/>
            <a:ext cx="363571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2024</a:t>
            </a:r>
            <a:r>
              <a:rPr lang="en-US" altLang="zh-TW" dirty="0">
                <a:latin typeface="+mn-ea"/>
              </a:rPr>
              <a:t> KPI ACHIEVMENT</a:t>
            </a:r>
            <a:r>
              <a:rPr lang="zh-TW" altLang="en-US" dirty="0">
                <a:latin typeface="+mn-ea"/>
              </a:rPr>
              <a:t>：</a:t>
            </a:r>
            <a:r>
              <a:rPr lang="en-US" altLang="zh-TW" dirty="0">
                <a:latin typeface="+mn-ea"/>
              </a:rPr>
              <a:t>102%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8A4EF7-4453-40F8-9305-4A16A97CE25A}"/>
              </a:ext>
            </a:extLst>
          </p:cNvPr>
          <p:cNvSpPr txBox="1"/>
          <p:nvPr/>
        </p:nvSpPr>
        <p:spPr>
          <a:xfrm>
            <a:off x="1727209" y="948199"/>
            <a:ext cx="343268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2024 KPI ACHIEVMENT</a:t>
            </a:r>
          </a:p>
          <a:p>
            <a:r>
              <a:rPr lang="en-US" altLang="zh-TW" dirty="0"/>
              <a:t>Jan-Dec loaded 10,670 UNITS</a:t>
            </a:r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F3134344-7913-4FA4-8E05-3D921FA9D0A2}"/>
              </a:ext>
            </a:extLst>
          </p:cNvPr>
          <p:cNvCxnSpPr>
            <a:cxnSpLocks/>
          </p:cNvCxnSpPr>
          <p:nvPr/>
        </p:nvCxnSpPr>
        <p:spPr>
          <a:xfrm>
            <a:off x="6168008" y="949323"/>
            <a:ext cx="0" cy="56728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標題 1">
            <a:extLst>
              <a:ext uri="{FF2B5EF4-FFF2-40B4-BE49-F238E27FC236}">
                <a16:creationId xmlns:a16="http://schemas.microsoft.com/office/drawing/2014/main" id="{FA14D18F-C1E6-4FE0-9B2C-0D01608FFEAA}"/>
              </a:ext>
            </a:extLst>
          </p:cNvPr>
          <p:cNvSpPr txBox="1">
            <a:spLocks/>
          </p:cNvSpPr>
          <p:nvPr/>
        </p:nvSpPr>
        <p:spPr>
          <a:xfrm>
            <a:off x="286733" y="316443"/>
            <a:ext cx="432171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ECSA to ASIA KPI review and 2025 KPI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06FA1BF2-55D4-4A20-9AE8-E86D3363C6A6}"/>
              </a:ext>
            </a:extLst>
          </p:cNvPr>
          <p:cNvSpPr txBox="1">
            <a:spLocks/>
          </p:cNvSpPr>
          <p:nvPr/>
        </p:nvSpPr>
        <p:spPr>
          <a:xfrm>
            <a:off x="119336" y="28411"/>
            <a:ext cx="756083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90DA872-1443-435B-8733-130E930E8478}"/>
              </a:ext>
            </a:extLst>
          </p:cNvPr>
          <p:cNvSpPr txBox="1"/>
          <p:nvPr/>
        </p:nvSpPr>
        <p:spPr>
          <a:xfrm>
            <a:off x="6177516" y="1872653"/>
            <a:ext cx="595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atin typeface="+mn-ea"/>
              </a:rPr>
              <a:t>4RH</a:t>
            </a:r>
            <a:endParaRPr lang="zh-TW" altLang="en-US" sz="1400" b="1" dirty="0"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803D1E1-F158-4FB8-9637-35F3ADDD5562}"/>
              </a:ext>
            </a:extLst>
          </p:cNvPr>
          <p:cNvSpPr txBox="1"/>
          <p:nvPr/>
        </p:nvSpPr>
        <p:spPr>
          <a:xfrm>
            <a:off x="15838" y="1938255"/>
            <a:ext cx="598047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+mn-ea"/>
              </a:rPr>
              <a:t>4RH</a:t>
            </a:r>
            <a:endParaRPr lang="zh-TW" altLang="en-US" sz="1200" b="1" dirty="0">
              <a:latin typeface="+mn-ea"/>
            </a:endParaRPr>
          </a:p>
        </p:txBody>
      </p:sp>
      <p:sp>
        <p:nvSpPr>
          <p:cNvPr id="21" name="流程圖: 換頁接點 20">
            <a:extLst>
              <a:ext uri="{FF2B5EF4-FFF2-40B4-BE49-F238E27FC236}">
                <a16:creationId xmlns:a16="http://schemas.microsoft.com/office/drawing/2014/main" id="{6722D2C8-3132-40D3-A1FA-2CD83DACCB3B}"/>
              </a:ext>
            </a:extLst>
          </p:cNvPr>
          <p:cNvSpPr/>
          <p:nvPr/>
        </p:nvSpPr>
        <p:spPr>
          <a:xfrm>
            <a:off x="3575720" y="1872653"/>
            <a:ext cx="1187445" cy="372399"/>
          </a:xfrm>
          <a:prstGeom prst="flowChartOffpageConnector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/>
              <a:t>10,670 UNITS</a:t>
            </a:r>
            <a:endParaRPr lang="zh-TW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835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DDF5C54-74CC-4821-A51F-7F0F424C43ED}"/>
              </a:ext>
            </a:extLst>
          </p:cNvPr>
          <p:cNvSpPr txBox="1"/>
          <p:nvPr/>
        </p:nvSpPr>
        <p:spPr>
          <a:xfrm>
            <a:off x="335360" y="91108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/>
              <a:t>Commodity rely on frozen meat including beef, pork and seafoods.</a:t>
            </a:r>
          </a:p>
          <a:p>
            <a:pPr marL="342900" indent="-342900">
              <a:buAutoNum type="arabicPeriod"/>
            </a:pPr>
            <a:r>
              <a:rPr lang="en-US" altLang="zh-TW" dirty="0"/>
              <a:t>Cargo source centralizes on Top5 A/C </a:t>
            </a:r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pPr marL="342900" indent="-342900"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C0CDEC-606A-493E-A8E0-E0AF1136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C5CFE4A-897B-4327-9B64-5A1C3171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1" y="48217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6315E51-3D18-49F3-B941-FAAB55A12524}"/>
              </a:ext>
            </a:extLst>
          </p:cNvPr>
          <p:cNvSpPr txBox="1">
            <a:spLocks/>
          </p:cNvSpPr>
          <p:nvPr/>
        </p:nvSpPr>
        <p:spPr>
          <a:xfrm>
            <a:off x="335360" y="331712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ECSA 2024 AMP 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5" name="圖表 14">
            <a:extLst>
              <a:ext uri="{FF2B5EF4-FFF2-40B4-BE49-F238E27FC236}">
                <a16:creationId xmlns:a16="http://schemas.microsoft.com/office/drawing/2014/main" id="{DB36D18E-43B6-4E58-A7B0-1251015B8C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055400"/>
              </p:ext>
            </p:extLst>
          </p:nvPr>
        </p:nvGraphicFramePr>
        <p:xfrm>
          <a:off x="335360" y="1628800"/>
          <a:ext cx="57606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圖表 16">
            <a:extLst>
              <a:ext uri="{FF2B5EF4-FFF2-40B4-BE49-F238E27FC236}">
                <a16:creationId xmlns:a16="http://schemas.microsoft.com/office/drawing/2014/main" id="{AD483443-99FA-4991-948D-7F00E729B1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152863"/>
              </p:ext>
            </p:extLst>
          </p:nvPr>
        </p:nvGraphicFramePr>
        <p:xfrm>
          <a:off x="6096000" y="1625490"/>
          <a:ext cx="576064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6519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4DC3B7-74A6-407E-A68D-F989FC0A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C8A4EF7-4453-40F8-9305-4A16A97CE25A}"/>
              </a:ext>
            </a:extLst>
          </p:cNvPr>
          <p:cNvSpPr txBox="1"/>
          <p:nvPr/>
        </p:nvSpPr>
        <p:spPr>
          <a:xfrm>
            <a:off x="2815162" y="800235"/>
            <a:ext cx="5750160" cy="150810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ELA Regional Cargo </a:t>
            </a:r>
            <a:r>
              <a:rPr lang="zh-TW" altLang="en-US" dirty="0">
                <a:ea typeface="微軟正黑體" panose="020B0604030504040204" pitchFamily="34" charset="-120"/>
              </a:rPr>
              <a:t>　</a:t>
            </a:r>
            <a:endParaRPr lang="en-US" altLang="zh-TW" dirty="0"/>
          </a:p>
          <a:p>
            <a:pPr marL="285750" indent="-285750">
              <a:buFontTx/>
              <a:buChar char="-"/>
            </a:pPr>
            <a:r>
              <a:rPr lang="en-US" altLang="zh-TW" dirty="0"/>
              <a:t>2024 Jan-Dec YoY</a:t>
            </a:r>
            <a:r>
              <a:rPr lang="zh-TW" altLang="en-US" dirty="0"/>
              <a:t>：</a:t>
            </a:r>
            <a:r>
              <a:rPr lang="en-US" altLang="zh-TW" dirty="0">
                <a:solidFill>
                  <a:srgbClr val="FF0000"/>
                </a:solidFill>
              </a:rPr>
              <a:t>898*4RH</a:t>
            </a:r>
          </a:p>
          <a:p>
            <a:pPr marL="285750" indent="-285750">
              <a:buFontTx/>
              <a:buChar char="-"/>
            </a:pPr>
            <a:r>
              <a:rPr lang="en-US" altLang="zh-TW" dirty="0"/>
              <a:t>To utilize way bound space under WSA-WSA4</a:t>
            </a:r>
          </a:p>
          <a:p>
            <a:pPr marL="285750" indent="-285750">
              <a:buFontTx/>
              <a:buChar char="-"/>
            </a:pPr>
            <a:r>
              <a:rPr lang="en-US" altLang="zh-TW" dirty="0"/>
              <a:t>To promote CL/PE-MX cargo</a:t>
            </a:r>
          </a:p>
          <a:p>
            <a:pPr marL="285750" indent="-285750">
              <a:buFontTx/>
              <a:buChar char="-"/>
            </a:pPr>
            <a:endParaRPr lang="en-US" altLang="zh-TW" dirty="0">
              <a:latin typeface="+mn-ea"/>
            </a:endParaRP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0F354C14-1BAE-483C-B707-A7DE98466561}"/>
              </a:ext>
            </a:extLst>
          </p:cNvPr>
          <p:cNvSpPr txBox="1">
            <a:spLocks/>
          </p:cNvSpPr>
          <p:nvPr/>
        </p:nvSpPr>
        <p:spPr>
          <a:xfrm>
            <a:off x="361176" y="362782"/>
            <a:ext cx="245398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Regional Cargo 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708903C6-54C8-4AE9-808A-F61F185C1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081452"/>
              </p:ext>
            </p:extLst>
          </p:nvPr>
        </p:nvGraphicFramePr>
        <p:xfrm>
          <a:off x="1775520" y="2664638"/>
          <a:ext cx="8358189" cy="400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標題 1">
            <a:extLst>
              <a:ext uri="{FF2B5EF4-FFF2-40B4-BE49-F238E27FC236}">
                <a16:creationId xmlns:a16="http://schemas.microsoft.com/office/drawing/2014/main" id="{C2AD7ABC-4C89-4829-AB7A-05AC8387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1" y="48217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8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A24453F8-3119-4129-A36D-BF529A1AA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784"/>
            <a:ext cx="12192000" cy="393043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B4C424E-3402-4BBD-BE1A-93625CF5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1360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80BFCF6-7DE1-4CE0-8477-7227BBB2B65A}"/>
              </a:ext>
            </a:extLst>
          </p:cNvPr>
          <p:cNvSpPr txBox="1">
            <a:spLocks/>
          </p:cNvSpPr>
          <p:nvPr/>
        </p:nvSpPr>
        <p:spPr>
          <a:xfrm>
            <a:off x="263352" y="412658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2024</a:t>
            </a:r>
            <a:r>
              <a:rPr lang="zh-TW" altLang="en-US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WCSA</a:t>
            </a:r>
            <a:r>
              <a:rPr lang="zh-TW" altLang="en-US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Performance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圖形 12" descr="核取記號">
            <a:extLst>
              <a:ext uri="{FF2B5EF4-FFF2-40B4-BE49-F238E27FC236}">
                <a16:creationId xmlns:a16="http://schemas.microsoft.com/office/drawing/2014/main" id="{32B29185-9F61-473B-A852-629CC742EA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3660" y="2884030"/>
            <a:ext cx="385191" cy="385191"/>
          </a:xfrm>
          <a:prstGeom prst="rect">
            <a:avLst/>
          </a:prstGeom>
        </p:spPr>
      </p:pic>
      <p:pic>
        <p:nvPicPr>
          <p:cNvPr id="14" name="圖形 13" descr="核取記號">
            <a:extLst>
              <a:ext uri="{FF2B5EF4-FFF2-40B4-BE49-F238E27FC236}">
                <a16:creationId xmlns:a16="http://schemas.microsoft.com/office/drawing/2014/main" id="{E95C3BD0-7344-442E-ABBB-96DF88920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3660" y="4134776"/>
            <a:ext cx="385191" cy="385191"/>
          </a:xfrm>
          <a:prstGeom prst="rect">
            <a:avLst/>
          </a:prstGeo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3423F12D-26AC-4306-B27B-B8874E382E1B}"/>
              </a:ext>
            </a:extLst>
          </p:cNvPr>
          <p:cNvSpPr/>
          <p:nvPr/>
        </p:nvSpPr>
        <p:spPr>
          <a:xfrm>
            <a:off x="11092134" y="4783162"/>
            <a:ext cx="1065103" cy="61768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B1E20E6B-DEFC-4349-B1CE-D81BCB2284FD}"/>
              </a:ext>
            </a:extLst>
          </p:cNvPr>
          <p:cNvSpPr/>
          <p:nvPr/>
        </p:nvSpPr>
        <p:spPr>
          <a:xfrm>
            <a:off x="11093568" y="4154493"/>
            <a:ext cx="1065103" cy="61768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68AE80FB-DC36-4476-AD9B-B6FDC3E9E449}"/>
              </a:ext>
            </a:extLst>
          </p:cNvPr>
          <p:cNvSpPr/>
          <p:nvPr/>
        </p:nvSpPr>
        <p:spPr>
          <a:xfrm>
            <a:off x="11092134" y="2884030"/>
            <a:ext cx="1065103" cy="61768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5" name="圖形 14" descr="核取記號">
            <a:extLst>
              <a:ext uri="{FF2B5EF4-FFF2-40B4-BE49-F238E27FC236}">
                <a16:creationId xmlns:a16="http://schemas.microsoft.com/office/drawing/2014/main" id="{E2A7C53F-FDCF-451F-812F-116FAA2E3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3660" y="1661681"/>
            <a:ext cx="385191" cy="385191"/>
          </a:xfrm>
          <a:prstGeom prst="rect">
            <a:avLst/>
          </a:prstGeom>
        </p:spPr>
      </p:pic>
      <p:pic>
        <p:nvPicPr>
          <p:cNvPr id="16" name="圖形 15" descr="核取記號">
            <a:extLst>
              <a:ext uri="{FF2B5EF4-FFF2-40B4-BE49-F238E27FC236}">
                <a16:creationId xmlns:a16="http://schemas.microsoft.com/office/drawing/2014/main" id="{8C9F971B-583C-4667-B761-1149B2016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3659" y="2244769"/>
            <a:ext cx="385191" cy="385191"/>
          </a:xfrm>
          <a:prstGeom prst="rect">
            <a:avLst/>
          </a:prstGeom>
        </p:spPr>
      </p:pic>
      <p:sp>
        <p:nvSpPr>
          <p:cNvPr id="17" name="框架 16">
            <a:extLst>
              <a:ext uri="{FF2B5EF4-FFF2-40B4-BE49-F238E27FC236}">
                <a16:creationId xmlns:a16="http://schemas.microsoft.com/office/drawing/2014/main" id="{12E771B9-8B87-4D20-9C92-AC74DA8270B4}"/>
              </a:ext>
            </a:extLst>
          </p:cNvPr>
          <p:cNvSpPr/>
          <p:nvPr/>
        </p:nvSpPr>
        <p:spPr>
          <a:xfrm>
            <a:off x="11092134" y="1684555"/>
            <a:ext cx="1065103" cy="61768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框架 17">
            <a:extLst>
              <a:ext uri="{FF2B5EF4-FFF2-40B4-BE49-F238E27FC236}">
                <a16:creationId xmlns:a16="http://schemas.microsoft.com/office/drawing/2014/main" id="{98DF7C33-9968-4B5D-A816-B102A6DB58FD}"/>
              </a:ext>
            </a:extLst>
          </p:cNvPr>
          <p:cNvSpPr/>
          <p:nvPr/>
        </p:nvSpPr>
        <p:spPr>
          <a:xfrm>
            <a:off x="11092133" y="2267616"/>
            <a:ext cx="1065103" cy="61768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8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584B99B3-0816-4D90-B10F-50BCA13B5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4850"/>
            <a:ext cx="12192000" cy="40882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B4C424E-3402-4BBD-BE1A-93625CF5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11360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380BFCF6-7DE1-4CE0-8477-7227BBB2B65A}"/>
              </a:ext>
            </a:extLst>
          </p:cNvPr>
          <p:cNvSpPr txBox="1">
            <a:spLocks/>
          </p:cNvSpPr>
          <p:nvPr/>
        </p:nvSpPr>
        <p:spPr>
          <a:xfrm>
            <a:off x="263352" y="412658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2025</a:t>
            </a:r>
            <a:r>
              <a:rPr lang="zh-TW" altLang="en-US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WCSA</a:t>
            </a:r>
            <a:r>
              <a:rPr lang="zh-TW" altLang="en-US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monthly KPI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3D9C1D1B-4308-45D8-ADB5-73D0C40E9F9A}"/>
              </a:ext>
            </a:extLst>
          </p:cNvPr>
          <p:cNvSpPr/>
          <p:nvPr/>
        </p:nvSpPr>
        <p:spPr>
          <a:xfrm>
            <a:off x="11069112" y="4797151"/>
            <a:ext cx="1103957" cy="679035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7C9234D-D2CF-4BFB-AF73-78EFB8BAD6FC}"/>
              </a:ext>
            </a:extLst>
          </p:cNvPr>
          <p:cNvSpPr txBox="1"/>
          <p:nvPr/>
        </p:nvSpPr>
        <p:spPr>
          <a:xfrm>
            <a:off x="7248128" y="5718094"/>
            <a:ext cx="40324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3.5%</a:t>
            </a:r>
            <a:r>
              <a:rPr lang="zh-TW" altLang="en-US" dirty="0"/>
              <a:t> </a:t>
            </a:r>
            <a:r>
              <a:rPr lang="en-US" altLang="zh-TW" dirty="0"/>
              <a:t>growth compared to 2024 lifting </a:t>
            </a:r>
            <a:endParaRPr lang="zh-TW" altLang="en-US" dirty="0"/>
          </a:p>
        </p:txBody>
      </p:sp>
      <p:sp>
        <p:nvSpPr>
          <p:cNvPr id="10" name="箭號: 上彎 9">
            <a:extLst>
              <a:ext uri="{FF2B5EF4-FFF2-40B4-BE49-F238E27FC236}">
                <a16:creationId xmlns:a16="http://schemas.microsoft.com/office/drawing/2014/main" id="{59870512-DD1E-4B60-B26F-17B58266EC03}"/>
              </a:ext>
            </a:extLst>
          </p:cNvPr>
          <p:cNvSpPr/>
          <p:nvPr/>
        </p:nvSpPr>
        <p:spPr>
          <a:xfrm rot="10800000" flipH="1" flipV="1">
            <a:off x="11280576" y="5555952"/>
            <a:ext cx="486632" cy="411308"/>
          </a:xfrm>
          <a:prstGeom prst="bent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382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C0CDEC-606A-493E-A8E0-E0AF1136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C5CFE4A-897B-4327-9B64-5A1C3171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1" y="48217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6315E51-3D18-49F3-B941-FAAB55A12524}"/>
              </a:ext>
            </a:extLst>
          </p:cNvPr>
          <p:cNvSpPr txBox="1">
            <a:spLocks/>
          </p:cNvSpPr>
          <p:nvPr/>
        </p:nvSpPr>
        <p:spPr>
          <a:xfrm>
            <a:off x="272556" y="317682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How to achieve WCSA KPI 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CD09FBA-0AF2-4A1C-B609-35CF31E38793}"/>
              </a:ext>
            </a:extLst>
          </p:cNvPr>
          <p:cNvGrpSpPr/>
          <p:nvPr/>
        </p:nvGrpSpPr>
        <p:grpSpPr>
          <a:xfrm>
            <a:off x="187235" y="980728"/>
            <a:ext cx="4957443" cy="906320"/>
            <a:chOff x="187235" y="1124744"/>
            <a:chExt cx="4612621" cy="906320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7E629946-7CD1-41C9-AAF9-D881C50040B9}"/>
                </a:ext>
              </a:extLst>
            </p:cNvPr>
            <p:cNvSpPr txBox="1"/>
            <p:nvPr/>
          </p:nvSpPr>
          <p:spPr>
            <a:xfrm>
              <a:off x="197548" y="1723287"/>
              <a:ext cx="8664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latin typeface="+mn-ea"/>
                </a:rPr>
                <a:t>Mexico</a:t>
              </a:r>
              <a:endParaRPr lang="zh-TW" altLang="en-US" sz="1400" b="1" dirty="0">
                <a:latin typeface="+mn-ea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A499227-C641-4A9B-9A9C-221F8BE7F2D8}"/>
                </a:ext>
              </a:extLst>
            </p:cNvPr>
            <p:cNvSpPr/>
            <p:nvPr/>
          </p:nvSpPr>
          <p:spPr>
            <a:xfrm>
              <a:off x="1127448" y="1124744"/>
              <a:ext cx="3672408" cy="79208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1600" dirty="0">
                  <a:solidFill>
                    <a:srgbClr val="002060"/>
                  </a:solidFill>
                  <a:ea typeface="微軟正黑體" panose="020B0604030504040204" pitchFamily="34" charset="-120"/>
                </a:rPr>
                <a:t>Promoting O/O shipment, such big retail and MTA who can self handle truck    </a:t>
              </a:r>
              <a:endParaRPr lang="zh-TW" altLang="en-US" sz="1600" dirty="0">
                <a:solidFill>
                  <a:srgbClr val="002060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74500B62-123E-46D6-8EEF-2D87B3397549}"/>
                </a:ext>
              </a:extLst>
            </p:cNvPr>
            <p:cNvSpPr/>
            <p:nvPr/>
          </p:nvSpPr>
          <p:spPr>
            <a:xfrm>
              <a:off x="187235" y="1124744"/>
              <a:ext cx="866491" cy="576064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3C888042-A599-404D-8792-BC8F523151A5}"/>
              </a:ext>
            </a:extLst>
          </p:cNvPr>
          <p:cNvGrpSpPr/>
          <p:nvPr/>
        </p:nvGrpSpPr>
        <p:grpSpPr>
          <a:xfrm>
            <a:off x="163214" y="1898395"/>
            <a:ext cx="5010206" cy="875137"/>
            <a:chOff x="163214" y="2042411"/>
            <a:chExt cx="4920752" cy="875137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51DF80DD-43C1-4338-80E9-FDA75D18F029}"/>
                </a:ext>
              </a:extLst>
            </p:cNvPr>
            <p:cNvGrpSpPr/>
            <p:nvPr/>
          </p:nvGrpSpPr>
          <p:grpSpPr>
            <a:xfrm>
              <a:off x="163214" y="2042411"/>
              <a:ext cx="4920752" cy="875137"/>
              <a:chOff x="163214" y="1113612"/>
              <a:chExt cx="4920752" cy="875137"/>
            </a:xfrm>
          </p:grpSpPr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28FBD512-913A-47AE-8DA9-9E608DAB2C75}"/>
                  </a:ext>
                </a:extLst>
              </p:cNvPr>
              <p:cNvSpPr txBox="1"/>
              <p:nvPr/>
            </p:nvSpPr>
            <p:spPr>
              <a:xfrm>
                <a:off x="163214" y="1711750"/>
                <a:ext cx="9299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b="1" dirty="0">
                    <a:latin typeface="+mn-ea"/>
                  </a:rPr>
                  <a:t>Honduras</a:t>
                </a:r>
                <a:endParaRPr lang="zh-TW" altLang="en-US" sz="1200" b="1" dirty="0">
                  <a:latin typeface="+mn-ea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95D4549D-DB2D-467C-848D-9C4A457D8289}"/>
                  </a:ext>
                </a:extLst>
              </p:cNvPr>
              <p:cNvSpPr/>
              <p:nvPr/>
            </p:nvSpPr>
            <p:spPr>
              <a:xfrm>
                <a:off x="1186292" y="1113612"/>
                <a:ext cx="3897674" cy="79208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zh-TW" sz="1600" dirty="0">
                    <a:solidFill>
                      <a:srgbClr val="002060"/>
                    </a:solidFill>
                    <a:ea typeface="微軟正黑體" panose="020B0604030504040204" pitchFamily="34" charset="-120"/>
                  </a:rPr>
                  <a:t>More stable LAE service to promote frozen shrimp business </a:t>
                </a:r>
              </a:p>
            </p:txBody>
          </p:sp>
        </p:grp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8BF2CE3B-363E-4268-9464-9F502C8BB437}"/>
                </a:ext>
              </a:extLst>
            </p:cNvPr>
            <p:cNvSpPr/>
            <p:nvPr/>
          </p:nvSpPr>
          <p:spPr>
            <a:xfrm>
              <a:off x="179070" y="2054238"/>
              <a:ext cx="922376" cy="576064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 dirty="0"/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84DB02D-57B2-40E4-87B8-97E0F5E3D646}"/>
              </a:ext>
            </a:extLst>
          </p:cNvPr>
          <p:cNvGrpSpPr/>
          <p:nvPr/>
        </p:nvGrpSpPr>
        <p:grpSpPr>
          <a:xfrm>
            <a:off x="251612" y="2856879"/>
            <a:ext cx="4908284" cy="841600"/>
            <a:chOff x="257816" y="1124744"/>
            <a:chExt cx="4542040" cy="841600"/>
          </a:xfrm>
        </p:grpSpPr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67E81E9E-FB9C-48C2-A618-266E47512C9F}"/>
                </a:ext>
              </a:extLst>
            </p:cNvPr>
            <p:cNvSpPr txBox="1"/>
            <p:nvPr/>
          </p:nvSpPr>
          <p:spPr>
            <a:xfrm>
              <a:off x="257816" y="1658567"/>
              <a:ext cx="86649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latin typeface="+mn-ea"/>
                </a:rPr>
                <a:t>COBVT</a:t>
              </a:r>
              <a:endParaRPr lang="zh-TW" altLang="en-US" sz="1400" b="1" dirty="0">
                <a:latin typeface="+mn-ea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FE60231-D1E4-4E7C-B172-7ECE329DF0DA}"/>
                </a:ext>
              </a:extLst>
            </p:cNvPr>
            <p:cNvSpPr/>
            <p:nvPr/>
          </p:nvSpPr>
          <p:spPr>
            <a:xfrm>
              <a:off x="1127448" y="1124744"/>
              <a:ext cx="3672408" cy="79208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1600" dirty="0">
                  <a:solidFill>
                    <a:srgbClr val="002060"/>
                  </a:solidFill>
                  <a:ea typeface="微軟正黑體" panose="020B0604030504040204" pitchFamily="34" charset="-120"/>
                </a:rPr>
                <a:t>Developing avocado, coffee, and frozen meat shipment to ASI</a:t>
              </a:r>
            </a:p>
          </p:txBody>
        </p:sp>
      </p:grpSp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9856DFF3-2EB9-4BCB-A2D6-6CCB11BDC7A4}"/>
              </a:ext>
            </a:extLst>
          </p:cNvPr>
          <p:cNvSpPr/>
          <p:nvPr/>
        </p:nvSpPr>
        <p:spPr>
          <a:xfrm>
            <a:off x="223221" y="2857008"/>
            <a:ext cx="866491" cy="57606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BCCFEF9-2C8C-4185-B164-44BBE643DBFC}"/>
              </a:ext>
            </a:extLst>
          </p:cNvPr>
          <p:cNvGrpSpPr/>
          <p:nvPr/>
        </p:nvGrpSpPr>
        <p:grpSpPr>
          <a:xfrm>
            <a:off x="185485" y="3858401"/>
            <a:ext cx="4974411" cy="850600"/>
            <a:chOff x="185485" y="3858401"/>
            <a:chExt cx="4614371" cy="850600"/>
          </a:xfrm>
        </p:grpSpPr>
        <p:sp>
          <p:nvSpPr>
            <p:cNvPr id="37" name="矩形: 圓角 36">
              <a:extLst>
                <a:ext uri="{FF2B5EF4-FFF2-40B4-BE49-F238E27FC236}">
                  <a16:creationId xmlns:a16="http://schemas.microsoft.com/office/drawing/2014/main" id="{20E7BE8D-3177-4C7F-BA74-46A85205287E}"/>
                </a:ext>
              </a:extLst>
            </p:cNvPr>
            <p:cNvSpPr/>
            <p:nvPr/>
          </p:nvSpPr>
          <p:spPr>
            <a:xfrm>
              <a:off x="204353" y="3858401"/>
              <a:ext cx="838750" cy="576064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7B0AA0C8-D8BA-4DB2-92CD-DC5C1A234CB9}"/>
                </a:ext>
              </a:extLst>
            </p:cNvPr>
            <p:cNvGrpSpPr/>
            <p:nvPr/>
          </p:nvGrpSpPr>
          <p:grpSpPr>
            <a:xfrm>
              <a:off x="185485" y="3864991"/>
              <a:ext cx="4614371" cy="844010"/>
              <a:chOff x="185485" y="1124744"/>
              <a:chExt cx="4614371" cy="844010"/>
            </a:xfrm>
          </p:grpSpPr>
          <p:sp>
            <p:nvSpPr>
              <p:cNvPr id="39" name="文字方塊 38">
                <a:extLst>
                  <a:ext uri="{FF2B5EF4-FFF2-40B4-BE49-F238E27FC236}">
                    <a16:creationId xmlns:a16="http://schemas.microsoft.com/office/drawing/2014/main" id="{587F17BE-7748-4BFB-A545-AB52D4510147}"/>
                  </a:ext>
                </a:extLst>
              </p:cNvPr>
              <p:cNvSpPr txBox="1"/>
              <p:nvPr/>
            </p:nvSpPr>
            <p:spPr>
              <a:xfrm>
                <a:off x="185485" y="1660977"/>
                <a:ext cx="88535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latin typeface="+mn-ea"/>
                  </a:rPr>
                  <a:t>Ecuador</a:t>
                </a:r>
                <a:endParaRPr lang="zh-TW" altLang="en-US" sz="1400" b="1" dirty="0">
                  <a:latin typeface="+mn-ea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BAA2B639-B5C4-4A59-97E0-9D596D6181B1}"/>
                  </a:ext>
                </a:extLst>
              </p:cNvPr>
              <p:cNvSpPr/>
              <p:nvPr/>
            </p:nvSpPr>
            <p:spPr>
              <a:xfrm>
                <a:off x="1127448" y="1124744"/>
                <a:ext cx="3672408" cy="79208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zh-TW" sz="1600" dirty="0">
                    <a:solidFill>
                      <a:srgbClr val="002060"/>
                    </a:solidFill>
                    <a:ea typeface="微軟正黑體" panose="020B0604030504040204" pitchFamily="34" charset="-120"/>
                  </a:rPr>
                  <a:t>Promoting year round shrimp, banana</a:t>
                </a:r>
                <a:r>
                  <a:rPr lang="zh-TW" altLang="en-US" sz="1600" dirty="0">
                    <a:solidFill>
                      <a:srgbClr val="002060"/>
                    </a:solidFill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dirty="0">
                    <a:solidFill>
                      <a:srgbClr val="002060"/>
                    </a:solidFill>
                    <a:ea typeface="微軟正黑體" panose="020B0604030504040204" pitchFamily="34" charset="-120"/>
                  </a:rPr>
                  <a:t>and market share</a:t>
                </a:r>
                <a:endParaRPr lang="zh-TW" altLang="en-US" sz="1600" dirty="0"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8AB645A3-F4A2-46E3-AFBB-600E98A03E9C}"/>
              </a:ext>
            </a:extLst>
          </p:cNvPr>
          <p:cNvGrpSpPr/>
          <p:nvPr/>
        </p:nvGrpSpPr>
        <p:grpSpPr>
          <a:xfrm>
            <a:off x="270968" y="5753342"/>
            <a:ext cx="4888928" cy="889763"/>
            <a:chOff x="265109" y="1124744"/>
            <a:chExt cx="4534747" cy="889763"/>
          </a:xfrm>
        </p:grpSpPr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1454E169-13CD-4024-BA16-7C9F7852A37C}"/>
                </a:ext>
              </a:extLst>
            </p:cNvPr>
            <p:cNvSpPr txBox="1"/>
            <p:nvPr/>
          </p:nvSpPr>
          <p:spPr>
            <a:xfrm>
              <a:off x="265109" y="1706730"/>
              <a:ext cx="8853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latin typeface="+mn-ea"/>
                </a:rPr>
                <a:t>Chile</a:t>
              </a:r>
              <a:endParaRPr lang="zh-TW" altLang="en-US" sz="1400" b="1" dirty="0">
                <a:latin typeface="+mn-ea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1E5F6DCC-1F79-4A5D-A622-B5E071409DB0}"/>
                </a:ext>
              </a:extLst>
            </p:cNvPr>
            <p:cNvSpPr/>
            <p:nvPr/>
          </p:nvSpPr>
          <p:spPr>
            <a:xfrm>
              <a:off x="1127448" y="1124744"/>
              <a:ext cx="3672408" cy="79208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1600" dirty="0">
                  <a:solidFill>
                    <a:srgbClr val="002060"/>
                  </a:solidFill>
                  <a:ea typeface="微軟正黑體" panose="020B0604030504040204" pitchFamily="34" charset="-120"/>
                </a:rPr>
                <a:t>Promoting year round frozen meat/salmon to support Jun-Nov fruit low season </a:t>
              </a:r>
              <a:endParaRPr lang="zh-TW" altLang="en-US" sz="1600" dirty="0"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05D69E3C-A892-48E9-B5F7-13B07069FC5D}"/>
              </a:ext>
            </a:extLst>
          </p:cNvPr>
          <p:cNvGrpSpPr/>
          <p:nvPr/>
        </p:nvGrpSpPr>
        <p:grpSpPr>
          <a:xfrm>
            <a:off x="191344" y="4817238"/>
            <a:ext cx="4968552" cy="844010"/>
            <a:chOff x="185485" y="1124744"/>
            <a:chExt cx="4614371" cy="844010"/>
          </a:xfrm>
        </p:grpSpPr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71DB6883-7110-43C9-9C18-817E8C165281}"/>
                </a:ext>
              </a:extLst>
            </p:cNvPr>
            <p:cNvSpPr txBox="1"/>
            <p:nvPr/>
          </p:nvSpPr>
          <p:spPr>
            <a:xfrm>
              <a:off x="185485" y="1660977"/>
              <a:ext cx="8853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latin typeface="+mn-ea"/>
                </a:rPr>
                <a:t> Peru</a:t>
              </a:r>
              <a:endParaRPr lang="zh-TW" altLang="en-US" sz="1400" b="1" dirty="0">
                <a:latin typeface="+mn-ea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3C88474-9EB4-428B-B8C5-8A2E407B1FF6}"/>
                </a:ext>
              </a:extLst>
            </p:cNvPr>
            <p:cNvSpPr/>
            <p:nvPr/>
          </p:nvSpPr>
          <p:spPr>
            <a:xfrm>
              <a:off x="1127448" y="1124744"/>
              <a:ext cx="3672408" cy="79208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1600" dirty="0">
                  <a:solidFill>
                    <a:srgbClr val="002060"/>
                  </a:solidFill>
                  <a:ea typeface="微軟正黑體" panose="020B0604030504040204" pitchFamily="34" charset="-120"/>
                </a:rPr>
                <a:t>Increasing frozen seafood and juice cargo</a:t>
              </a:r>
              <a:endParaRPr lang="zh-TW" altLang="en-US" sz="16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21CEED2B-903B-4AD4-9715-F8D608B4982B}"/>
              </a:ext>
            </a:extLst>
          </p:cNvPr>
          <p:cNvSpPr/>
          <p:nvPr/>
        </p:nvSpPr>
        <p:spPr>
          <a:xfrm>
            <a:off x="187235" y="4807300"/>
            <a:ext cx="866491" cy="576064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EBA2E0AF-765A-49A4-8434-5843080DE483}"/>
              </a:ext>
            </a:extLst>
          </p:cNvPr>
          <p:cNvSpPr/>
          <p:nvPr/>
        </p:nvSpPr>
        <p:spPr>
          <a:xfrm>
            <a:off x="197548" y="5787929"/>
            <a:ext cx="866491" cy="576064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54F362B3-7732-4A0A-96FE-B61189F0F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5880" y="835691"/>
            <a:ext cx="7051184" cy="580741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5" name="圖片 64">
            <a:extLst>
              <a:ext uri="{FF2B5EF4-FFF2-40B4-BE49-F238E27FC236}">
                <a16:creationId xmlns:a16="http://schemas.microsoft.com/office/drawing/2014/main" id="{A9A07238-0398-4535-A5C9-D5480E8FD5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0916" y="922149"/>
            <a:ext cx="647115" cy="80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圖片 65">
            <a:extLst>
              <a:ext uri="{FF2B5EF4-FFF2-40B4-BE49-F238E27FC236}">
                <a16:creationId xmlns:a16="http://schemas.microsoft.com/office/drawing/2014/main" id="{42478CD1-3294-4F88-A0CB-1BFBC5B7FCB8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914476" y="1862594"/>
            <a:ext cx="1009650" cy="5753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1337C510-E456-4659-9BD1-003DAE18663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5670" y="2362942"/>
            <a:ext cx="451485" cy="4343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8" name="圖片 67">
            <a:extLst>
              <a:ext uri="{FF2B5EF4-FFF2-40B4-BE49-F238E27FC236}">
                <a16:creationId xmlns:a16="http://schemas.microsoft.com/office/drawing/2014/main" id="{E1121212-2784-4130-9247-3297DB20F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0016" y="2856878"/>
            <a:ext cx="647115" cy="76631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9" name="圖片 68">
            <a:extLst>
              <a:ext uri="{FF2B5EF4-FFF2-40B4-BE49-F238E27FC236}">
                <a16:creationId xmlns:a16="http://schemas.microsoft.com/office/drawing/2014/main" id="{E36977DC-5B5D-45B4-839B-6D20DF8813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8718" y="2952963"/>
            <a:ext cx="757238" cy="600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0" name="圖片 69">
            <a:extLst>
              <a:ext uri="{FF2B5EF4-FFF2-40B4-BE49-F238E27FC236}">
                <a16:creationId xmlns:a16="http://schemas.microsoft.com/office/drawing/2014/main" id="{564ABA34-A2C9-4C91-B484-51D6C64B92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1397" y="3663960"/>
            <a:ext cx="722428" cy="7334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30A6F5AE-7EE2-4BFD-A318-62C4CA08941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968010" y="4219548"/>
            <a:ext cx="1009650" cy="5753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2" name="圖片 71">
            <a:extLst>
              <a:ext uri="{FF2B5EF4-FFF2-40B4-BE49-F238E27FC236}">
                <a16:creationId xmlns:a16="http://schemas.microsoft.com/office/drawing/2014/main" id="{85426057-B5E0-4568-A417-D18415667C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6433" y="4787827"/>
            <a:ext cx="706606" cy="586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5AB761E3-9716-42EA-AF1A-77BDAF8853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7788" y="4812634"/>
            <a:ext cx="699372" cy="583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圖片 73">
            <a:extLst>
              <a:ext uri="{FF2B5EF4-FFF2-40B4-BE49-F238E27FC236}">
                <a16:creationId xmlns:a16="http://schemas.microsoft.com/office/drawing/2014/main" id="{A413DF06-1184-4B22-BC88-ED76C06D9C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5167" y="5788263"/>
            <a:ext cx="688658" cy="422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04ED1D83-A417-4DFE-82A4-A366D99AEF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91824" y="5907368"/>
            <a:ext cx="627221" cy="3371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BB275B2C-795F-410C-9D46-C6F94C747B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66186" y="6101998"/>
            <a:ext cx="541782" cy="6069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3F6CBCBE-0A16-46C2-86D5-23376C0E88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55246" y="6223610"/>
            <a:ext cx="594932" cy="409766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78" name="接點: 肘形 77">
            <a:extLst>
              <a:ext uri="{FF2B5EF4-FFF2-40B4-BE49-F238E27FC236}">
                <a16:creationId xmlns:a16="http://schemas.microsoft.com/office/drawing/2014/main" id="{C07BCE35-C2A6-484D-A1F7-E33544B88073}"/>
              </a:ext>
            </a:extLst>
          </p:cNvPr>
          <p:cNvCxnSpPr>
            <a:cxnSpLocks/>
          </p:cNvCxnSpPr>
          <p:nvPr/>
        </p:nvCxnSpPr>
        <p:spPr>
          <a:xfrm rot="10800000">
            <a:off x="5943344" y="1434438"/>
            <a:ext cx="1088760" cy="184873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接點: 肘形 78">
            <a:extLst>
              <a:ext uri="{FF2B5EF4-FFF2-40B4-BE49-F238E27FC236}">
                <a16:creationId xmlns:a16="http://schemas.microsoft.com/office/drawing/2014/main" id="{2CC337F6-97B0-4862-99AE-0A390A0B85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43344" y="2071921"/>
            <a:ext cx="2132519" cy="222517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接點: 肘形 79">
            <a:extLst>
              <a:ext uri="{FF2B5EF4-FFF2-40B4-BE49-F238E27FC236}">
                <a16:creationId xmlns:a16="http://schemas.microsoft.com/office/drawing/2014/main" id="{86E25057-7D4F-4CC1-B9C9-C335E712C9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32475" y="2616103"/>
            <a:ext cx="1869409" cy="753987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接點: 肘形 80">
            <a:extLst>
              <a:ext uri="{FF2B5EF4-FFF2-40B4-BE49-F238E27FC236}">
                <a16:creationId xmlns:a16="http://schemas.microsoft.com/office/drawing/2014/main" id="{EBC11621-75DB-4E06-95F5-65C1A148F6B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85552" y="3600810"/>
            <a:ext cx="2174745" cy="1458747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接點: 肘形 81">
            <a:extLst>
              <a:ext uri="{FF2B5EF4-FFF2-40B4-BE49-F238E27FC236}">
                <a16:creationId xmlns:a16="http://schemas.microsoft.com/office/drawing/2014/main" id="{09ACE287-4B77-446D-A005-1EC6026AD1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12282" y="2901560"/>
            <a:ext cx="1929190" cy="1330162"/>
          </a:xfrm>
          <a:prstGeom prst="bentConnector3">
            <a:avLst>
              <a:gd name="adj1" fmla="val 14163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接點: 肘形 82">
            <a:extLst>
              <a:ext uri="{FF2B5EF4-FFF2-40B4-BE49-F238E27FC236}">
                <a16:creationId xmlns:a16="http://schemas.microsoft.com/office/drawing/2014/main" id="{F3D897F6-5C75-4124-9A90-042F2265BD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95423" y="4657079"/>
            <a:ext cx="2174745" cy="1458747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圖片 83">
            <a:extLst>
              <a:ext uri="{FF2B5EF4-FFF2-40B4-BE49-F238E27FC236}">
                <a16:creationId xmlns:a16="http://schemas.microsoft.com/office/drawing/2014/main" id="{08ED8956-80AB-4454-A683-EC142A9DAE62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7143" r="90714">
                        <a14:foregroundMark x1="40714" y1="23000" x2="40714" y2="23000"/>
                        <a14:foregroundMark x1="55714" y1="23000" x2="55714" y2="23000"/>
                        <a14:foregroundMark x1="53571" y1="35000" x2="53571" y2="35000"/>
                        <a14:foregroundMark x1="40714" y1="36000" x2="40714" y2="36000"/>
                        <a14:foregroundMark x1="42143" y1="48000" x2="42143" y2="48000"/>
                        <a14:foregroundMark x1="57857" y1="49000" x2="57857" y2="49000"/>
                        <a14:foregroundMark x1="7857" y1="59000" x2="7857" y2="59000"/>
                        <a14:foregroundMark x1="90714" y1="59000" x2="90714" y2="59000"/>
                        <a14:backgroundMark x1="46429" y1="28000" x2="46429" y2="28000"/>
                        <a14:backgroundMark x1="46429" y1="42000" x2="46429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41" y="4873928"/>
            <a:ext cx="689332" cy="276317"/>
          </a:xfrm>
          <a:prstGeom prst="rect">
            <a:avLst/>
          </a:prstGeom>
        </p:spPr>
      </p:pic>
      <p:pic>
        <p:nvPicPr>
          <p:cNvPr id="87" name="圖片 86">
            <a:extLst>
              <a:ext uri="{FF2B5EF4-FFF2-40B4-BE49-F238E27FC236}">
                <a16:creationId xmlns:a16="http://schemas.microsoft.com/office/drawing/2014/main" id="{EC92C5A4-E674-4E1A-82F0-AB07B13FA95B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7143" r="90714">
                        <a14:foregroundMark x1="40714" y1="23000" x2="40714" y2="23000"/>
                        <a14:foregroundMark x1="55714" y1="23000" x2="55714" y2="23000"/>
                        <a14:foregroundMark x1="53571" y1="35000" x2="53571" y2="35000"/>
                        <a14:foregroundMark x1="40714" y1="36000" x2="40714" y2="36000"/>
                        <a14:foregroundMark x1="42143" y1="48000" x2="42143" y2="48000"/>
                        <a14:foregroundMark x1="57857" y1="49000" x2="57857" y2="49000"/>
                        <a14:foregroundMark x1="7857" y1="59000" x2="7857" y2="59000"/>
                        <a14:foregroundMark x1="90714" y1="59000" x2="90714" y2="59000"/>
                        <a14:backgroundMark x1="46429" y1="28000" x2="46429" y2="28000"/>
                        <a14:backgroundMark x1="46429" y1="42000" x2="46429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041" y="5213220"/>
            <a:ext cx="689332" cy="276317"/>
          </a:xfrm>
          <a:prstGeom prst="rect">
            <a:avLst/>
          </a:prstGeom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id="{3FEBDCB0-D875-4A25-B942-E7DEAF7C63B2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7143" r="90714">
                        <a14:foregroundMark x1="40714" y1="23000" x2="40714" y2="23000"/>
                        <a14:foregroundMark x1="55714" y1="23000" x2="55714" y2="23000"/>
                        <a14:foregroundMark x1="53571" y1="35000" x2="53571" y2="35000"/>
                        <a14:foregroundMark x1="40714" y1="36000" x2="40714" y2="36000"/>
                        <a14:foregroundMark x1="42143" y1="48000" x2="42143" y2="48000"/>
                        <a14:foregroundMark x1="57857" y1="49000" x2="57857" y2="49000"/>
                        <a14:foregroundMark x1="7857" y1="59000" x2="7857" y2="59000"/>
                        <a14:foregroundMark x1="90714" y1="59000" x2="90714" y2="59000"/>
                        <a14:backgroundMark x1="46429" y1="28000" x2="46429" y2="28000"/>
                        <a14:backgroundMark x1="46429" y1="42000" x2="46429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98" y="5542213"/>
            <a:ext cx="689332" cy="276317"/>
          </a:xfrm>
          <a:prstGeom prst="rect">
            <a:avLst/>
          </a:prstGeom>
        </p:spPr>
      </p:pic>
      <p:pic>
        <p:nvPicPr>
          <p:cNvPr id="89" name="圖片 88">
            <a:extLst>
              <a:ext uri="{FF2B5EF4-FFF2-40B4-BE49-F238E27FC236}">
                <a16:creationId xmlns:a16="http://schemas.microsoft.com/office/drawing/2014/main" id="{4F632EA3-0DCC-43F7-B3D3-1CE132A1164E}"/>
              </a:ext>
            </a:extLst>
          </p:cNvPr>
          <p:cNvPicPr>
            <a:picLocks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7143" r="90714">
                        <a14:foregroundMark x1="40714" y1="23000" x2="40714" y2="23000"/>
                        <a14:foregroundMark x1="55714" y1="23000" x2="55714" y2="23000"/>
                        <a14:foregroundMark x1="53571" y1="35000" x2="53571" y2="35000"/>
                        <a14:foregroundMark x1="40714" y1="36000" x2="40714" y2="36000"/>
                        <a14:foregroundMark x1="42143" y1="48000" x2="42143" y2="48000"/>
                        <a14:foregroundMark x1="57857" y1="49000" x2="57857" y2="49000"/>
                        <a14:foregroundMark x1="7857" y1="59000" x2="7857" y2="59000"/>
                        <a14:foregroundMark x1="90714" y1="59000" x2="90714" y2="59000"/>
                        <a14:backgroundMark x1="46429" y1="28000" x2="46429" y2="28000"/>
                        <a14:backgroundMark x1="46429" y1="42000" x2="46429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574" y="5842034"/>
            <a:ext cx="689332" cy="276317"/>
          </a:xfrm>
          <a:prstGeom prst="rect">
            <a:avLst/>
          </a:prstGeom>
        </p:spPr>
      </p:pic>
      <p:sp>
        <p:nvSpPr>
          <p:cNvPr id="90" name="流程圖: 替代程序 89">
            <a:extLst>
              <a:ext uri="{FF2B5EF4-FFF2-40B4-BE49-F238E27FC236}">
                <a16:creationId xmlns:a16="http://schemas.microsoft.com/office/drawing/2014/main" id="{463F83CE-B43C-4649-B839-8AD74EF27A79}"/>
              </a:ext>
            </a:extLst>
          </p:cNvPr>
          <p:cNvSpPr/>
          <p:nvPr/>
        </p:nvSpPr>
        <p:spPr>
          <a:xfrm>
            <a:off x="10461373" y="4910993"/>
            <a:ext cx="689332" cy="218613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WSA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91" name="流程圖: 替代程序 90">
            <a:extLst>
              <a:ext uri="{FF2B5EF4-FFF2-40B4-BE49-F238E27FC236}">
                <a16:creationId xmlns:a16="http://schemas.microsoft.com/office/drawing/2014/main" id="{BB538375-7730-4204-A61B-92A2D8CBA766}"/>
              </a:ext>
            </a:extLst>
          </p:cNvPr>
          <p:cNvSpPr/>
          <p:nvPr/>
        </p:nvSpPr>
        <p:spPr>
          <a:xfrm>
            <a:off x="10461373" y="5262113"/>
            <a:ext cx="689332" cy="218613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WSA2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92" name="流程圖: 替代程序 91">
            <a:extLst>
              <a:ext uri="{FF2B5EF4-FFF2-40B4-BE49-F238E27FC236}">
                <a16:creationId xmlns:a16="http://schemas.microsoft.com/office/drawing/2014/main" id="{F203E93F-3E00-4260-A34B-88B43D9C4B21}"/>
              </a:ext>
            </a:extLst>
          </p:cNvPr>
          <p:cNvSpPr/>
          <p:nvPr/>
        </p:nvSpPr>
        <p:spPr>
          <a:xfrm>
            <a:off x="10471112" y="5592728"/>
            <a:ext cx="689332" cy="218613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WSA3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93" name="流程圖: 替代程序 92">
            <a:extLst>
              <a:ext uri="{FF2B5EF4-FFF2-40B4-BE49-F238E27FC236}">
                <a16:creationId xmlns:a16="http://schemas.microsoft.com/office/drawing/2014/main" id="{E6B96AAF-40D5-40D9-9AFF-E8487405CAFC}"/>
              </a:ext>
            </a:extLst>
          </p:cNvPr>
          <p:cNvSpPr/>
          <p:nvPr/>
        </p:nvSpPr>
        <p:spPr>
          <a:xfrm>
            <a:off x="10461373" y="5897214"/>
            <a:ext cx="689332" cy="218613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WSA4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59BFD0C4-04E2-4BA7-83A8-50EB9BBF72BF}"/>
              </a:ext>
            </a:extLst>
          </p:cNvPr>
          <p:cNvSpPr txBox="1"/>
          <p:nvPr/>
        </p:nvSpPr>
        <p:spPr>
          <a:xfrm>
            <a:off x="9163169" y="807298"/>
            <a:ext cx="254945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+mn-ea"/>
              </a:rPr>
              <a:t>2024 Chilled V.S. Frozen</a:t>
            </a:r>
          </a:p>
          <a:p>
            <a:pPr algn="ctr"/>
            <a:r>
              <a:rPr lang="en-US" altLang="zh-TW" sz="1600" b="1" dirty="0">
                <a:latin typeface="+mn-ea"/>
              </a:rPr>
              <a:t>61% V.S. 39%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071E49B4-0166-4D56-A77D-B74BA52AFD2C}"/>
              </a:ext>
            </a:extLst>
          </p:cNvPr>
          <p:cNvSpPr txBox="1"/>
          <p:nvPr/>
        </p:nvSpPr>
        <p:spPr>
          <a:xfrm>
            <a:off x="9231552" y="1548339"/>
            <a:ext cx="250250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600" b="1" dirty="0">
                <a:latin typeface="+mn-ea"/>
              </a:rPr>
              <a:t>Year Round Cargo</a:t>
            </a:r>
          </a:p>
          <a:p>
            <a:pPr algn="ctr"/>
            <a:r>
              <a:rPr lang="en-US" altLang="zh-TW" sz="1600" b="1" dirty="0">
                <a:latin typeface="+mn-ea"/>
              </a:rPr>
              <a:t>Tender A/C</a:t>
            </a:r>
          </a:p>
        </p:txBody>
      </p:sp>
      <p:pic>
        <p:nvPicPr>
          <p:cNvPr id="96" name="圖形 6" descr="溫度計">
            <a:extLst>
              <a:ext uri="{FF2B5EF4-FFF2-40B4-BE49-F238E27FC236}">
                <a16:creationId xmlns:a16="http://schemas.microsoft.com/office/drawing/2014/main" id="{6D82A7E3-F4A8-4821-A163-3FDA7C98D7F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501884" y="792299"/>
            <a:ext cx="731520" cy="731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7" name="圖形 96" descr="靶心">
            <a:extLst>
              <a:ext uri="{FF2B5EF4-FFF2-40B4-BE49-F238E27FC236}">
                <a16:creationId xmlns:a16="http://schemas.microsoft.com/office/drawing/2014/main" id="{4837D98F-D678-4661-80C5-96F2908DF90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505223" y="1496224"/>
            <a:ext cx="730800" cy="730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307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B0B3F18-9C61-4C73-9AB0-FC8043787F7A}"/>
              </a:ext>
            </a:extLst>
          </p:cNvPr>
          <p:cNvSpPr txBox="1">
            <a:spLocks/>
          </p:cNvSpPr>
          <p:nvPr/>
        </p:nvSpPr>
        <p:spPr>
          <a:xfrm>
            <a:off x="263352" y="362782"/>
            <a:ext cx="432171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</a:rPr>
              <a:t>2024</a:t>
            </a:r>
            <a:r>
              <a:rPr lang="zh-TW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</a:rPr>
              <a:t>ECSA</a:t>
            </a:r>
            <a:r>
              <a:rPr lang="zh-TW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</a:rPr>
              <a:t>Performance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A2261CF-057F-4244-B85A-F9877383E848}"/>
              </a:ext>
            </a:extLst>
          </p:cNvPr>
          <p:cNvSpPr txBox="1">
            <a:spLocks/>
          </p:cNvSpPr>
          <p:nvPr/>
        </p:nvSpPr>
        <p:spPr>
          <a:xfrm>
            <a:off x="158451" y="48217"/>
            <a:ext cx="10972800" cy="602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7DE51C-DB9D-4FF7-9361-44D3EF977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1893"/>
            <a:ext cx="12192000" cy="2734214"/>
          </a:xfrm>
          <a:prstGeom prst="rect">
            <a:avLst/>
          </a:prstGeo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27BF6A6F-93C2-420C-8754-A0AB4FF3EA32}"/>
              </a:ext>
            </a:extLst>
          </p:cNvPr>
          <p:cNvSpPr/>
          <p:nvPr/>
        </p:nvSpPr>
        <p:spPr>
          <a:xfrm>
            <a:off x="11093568" y="4154493"/>
            <a:ext cx="1065103" cy="61768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" name="圖形 9" descr="核取記號">
            <a:extLst>
              <a:ext uri="{FF2B5EF4-FFF2-40B4-BE49-F238E27FC236}">
                <a16:creationId xmlns:a16="http://schemas.microsoft.com/office/drawing/2014/main" id="{F0541D8C-18C0-4C50-B362-3C4CC088D3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9496" y="2924944"/>
            <a:ext cx="385191" cy="385191"/>
          </a:xfrm>
          <a:prstGeom prst="rect">
            <a:avLst/>
          </a:prstGeom>
        </p:spPr>
      </p:pic>
      <p:sp>
        <p:nvSpPr>
          <p:cNvPr id="11" name="框架 10">
            <a:extLst>
              <a:ext uri="{FF2B5EF4-FFF2-40B4-BE49-F238E27FC236}">
                <a16:creationId xmlns:a16="http://schemas.microsoft.com/office/drawing/2014/main" id="{249F5876-F79C-41A5-A3AD-23F8BED8CF5C}"/>
              </a:ext>
            </a:extLst>
          </p:cNvPr>
          <p:cNvSpPr/>
          <p:nvPr/>
        </p:nvSpPr>
        <p:spPr>
          <a:xfrm>
            <a:off x="11093567" y="2922085"/>
            <a:ext cx="1065103" cy="61768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0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12DBE7-A7DA-49BE-BBE4-98FC8C31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grpSp>
        <p:nvGrpSpPr>
          <p:cNvPr id="21" name="组合 54">
            <a:extLst>
              <a:ext uri="{FF2B5EF4-FFF2-40B4-BE49-F238E27FC236}">
                <a16:creationId xmlns:a16="http://schemas.microsoft.com/office/drawing/2014/main" id="{D000C01D-A6C6-4A25-B147-A99E16CB7172}"/>
              </a:ext>
            </a:extLst>
          </p:cNvPr>
          <p:cNvGrpSpPr/>
          <p:nvPr/>
        </p:nvGrpSpPr>
        <p:grpSpPr bwMode="auto">
          <a:xfrm>
            <a:off x="1076833" y="123567"/>
            <a:ext cx="2550600" cy="523220"/>
            <a:chOff x="151331" y="413009"/>
            <a:chExt cx="2550676" cy="522790"/>
          </a:xfrm>
        </p:grpSpPr>
        <p:cxnSp>
          <p:nvCxnSpPr>
            <p:cNvPr id="29" name="直接连接符 58">
              <a:extLst>
                <a:ext uri="{FF2B5EF4-FFF2-40B4-BE49-F238E27FC236}">
                  <a16:creationId xmlns:a16="http://schemas.microsoft.com/office/drawing/2014/main" id="{E72AD143-9D83-4889-B24F-D80FB891DE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1331" y="849531"/>
              <a:ext cx="2550676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文本框 56">
              <a:extLst>
                <a:ext uri="{FF2B5EF4-FFF2-40B4-BE49-F238E27FC236}">
                  <a16:creationId xmlns:a16="http://schemas.microsoft.com/office/drawing/2014/main" id="{9131E681-1406-432B-BF1F-A1984AE34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560" y="413009"/>
              <a:ext cx="1968756" cy="52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00B050"/>
                  </a:solidFill>
                  <a:latin typeface="+mn-lt"/>
                  <a:ea typeface="微軟正黑體" panose="020B0604030504040204" pitchFamily="34" charset="-120"/>
                </a:rPr>
                <a:t>Con</a:t>
              </a:r>
              <a:r>
                <a:rPr lang="en-US" altLang="zh-CN" sz="2800" b="1" dirty="0">
                  <a:solidFill>
                    <a:srgbClr val="1C4885"/>
                  </a:solidFill>
                  <a:latin typeface="+mn-lt"/>
                  <a:ea typeface="微軟正黑體" panose="020B0604030504040204" pitchFamily="34" charset="-120"/>
                </a:rPr>
                <a:t>tents</a:t>
              </a:r>
              <a:endParaRPr lang="zh-CN" altLang="en-US" sz="28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D9ECC4B3-91B6-4EF3-B083-FC91BF1420B7}"/>
              </a:ext>
            </a:extLst>
          </p:cNvPr>
          <p:cNvGrpSpPr/>
          <p:nvPr/>
        </p:nvGrpSpPr>
        <p:grpSpPr>
          <a:xfrm>
            <a:off x="1156470" y="1438621"/>
            <a:ext cx="4779902" cy="4942874"/>
            <a:chOff x="1073225" y="1470635"/>
            <a:chExt cx="4779902" cy="3706192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91C5C522-0A2B-4C45-B098-698CFCC29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425" y="2265307"/>
              <a:ext cx="3227180" cy="530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rgbClr val="1C4885"/>
                  </a:solidFill>
                  <a:latin typeface="+mn-lt"/>
                  <a:ea typeface="微軟正黑體" panose="020B0604030504040204" pitchFamily="34" charset="-120"/>
                </a:rPr>
                <a:t>RSD Fleet Plan and </a:t>
              </a:r>
              <a:r>
                <a:rPr lang="en-US" altLang="zh-TW" sz="2000" b="1" dirty="0">
                  <a:solidFill>
                    <a:srgbClr val="1C4885"/>
                  </a:solidFill>
                  <a:latin typeface="+mn-lt"/>
                  <a:ea typeface="微軟正黑體" panose="020B0604030504040204" pitchFamily="34" charset="-120"/>
                </a:rPr>
                <a:t>Strategy</a:t>
              </a:r>
              <a:endParaRPr lang="zh-CN" altLang="en-US" sz="20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8" name="文本框 30">
              <a:extLst>
                <a:ext uri="{FF2B5EF4-FFF2-40B4-BE49-F238E27FC236}">
                  <a16:creationId xmlns:a16="http://schemas.microsoft.com/office/drawing/2014/main" id="{1885E32D-5E52-48A4-B577-CE8279171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397" y="1470635"/>
              <a:ext cx="962025" cy="473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35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CN" altLang="en-US" sz="35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42ADB96-707E-4744-BAAF-CD8AFEE1E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899" y="2263524"/>
              <a:ext cx="3361480" cy="863871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本框 44">
              <a:extLst>
                <a:ext uri="{FF2B5EF4-FFF2-40B4-BE49-F238E27FC236}">
                  <a16:creationId xmlns:a16="http://schemas.microsoft.com/office/drawing/2014/main" id="{734E16B7-D9C7-4E1F-839E-FCDE92D111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161" y="2556222"/>
              <a:ext cx="962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CN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本框 51">
              <a:extLst>
                <a:ext uri="{FF2B5EF4-FFF2-40B4-BE49-F238E27FC236}">
                  <a16:creationId xmlns:a16="http://schemas.microsoft.com/office/drawing/2014/main" id="{6D89A0EE-06A9-4BE1-BBB6-B10D1211AA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225" y="3286473"/>
              <a:ext cx="9620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CN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2152824-DCC5-4AEE-A02A-1B8D4B3D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407" y="3286473"/>
              <a:ext cx="3380971" cy="863872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A9B43B76-5003-4CC1-A52E-24B057C94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407" y="4316351"/>
              <a:ext cx="3427720" cy="300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altLang="zh-TW" sz="2000" b="1" dirty="0">
                  <a:solidFill>
                    <a:srgbClr val="1C4885"/>
                  </a:solidFill>
                  <a:latin typeface="+mn-lt"/>
                  <a:ea typeface="微軟正黑體" panose="020B0604030504040204" pitchFamily="34" charset="-120"/>
                </a:rPr>
                <a:t>Reefer Online Service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B6DF94B-ED4B-4C57-A2DD-BB6B8926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1963" y="4299892"/>
              <a:ext cx="3392791" cy="876935"/>
            </a:xfrm>
            <a:prstGeom prst="rect">
              <a:avLst/>
            </a:prstGeom>
            <a:noFill/>
            <a:ln w="9525">
              <a:solidFill>
                <a:srgbClr val="40404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16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Rectangle 6">
            <a:extLst>
              <a:ext uri="{FF2B5EF4-FFF2-40B4-BE49-F238E27FC236}">
                <a16:creationId xmlns:a16="http://schemas.microsoft.com/office/drawing/2014/main" id="{150CD4AD-1544-4A59-A0C4-BE7412FFC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0" y="3855625"/>
            <a:ext cx="39144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TW" sz="20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rPr>
              <a:t>2024 Performance</a:t>
            </a:r>
            <a:r>
              <a:rPr lang="zh-TW" altLang="en-US" sz="20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rPr>
              <a:t>Review </a:t>
            </a:r>
          </a:p>
          <a:p>
            <a:r>
              <a:rPr lang="en-US" altLang="zh-TW" sz="20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rPr>
              <a:t>and 2025</a:t>
            </a:r>
            <a:r>
              <a:rPr lang="zh-TW" altLang="en-US" sz="20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rPr>
              <a:t> </a:t>
            </a:r>
            <a:r>
              <a:rPr lang="en-US" altLang="zh-TW" sz="2000" b="1" dirty="0">
                <a:solidFill>
                  <a:srgbClr val="1C4885"/>
                </a:solidFill>
                <a:latin typeface="+mn-lt"/>
                <a:ea typeface="微軟正黑體" panose="020B0604030504040204" pitchFamily="34" charset="-120"/>
              </a:rPr>
              <a:t>KPI/Plan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779CC24-2DE1-4EC2-960B-5D4AAD28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760" y="2488048"/>
            <a:ext cx="1328738" cy="1152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2D778C9-11B7-4EA6-AA2B-2CAD87523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812" y="3852185"/>
            <a:ext cx="1328738" cy="1152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133974B-7932-4893-8BE5-0DF36A43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84" y="5211945"/>
            <a:ext cx="1328738" cy="1152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本框 30">
            <a:extLst>
              <a:ext uri="{FF2B5EF4-FFF2-40B4-BE49-F238E27FC236}">
                <a16:creationId xmlns:a16="http://schemas.microsoft.com/office/drawing/2014/main" id="{DEC1AE5A-665B-4810-A95C-A2D46AEA6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898" y="2771014"/>
            <a:ext cx="962025" cy="63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35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CN" altLang="en-US" sz="35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本框 30">
            <a:extLst>
              <a:ext uri="{FF2B5EF4-FFF2-40B4-BE49-F238E27FC236}">
                <a16:creationId xmlns:a16="http://schemas.microsoft.com/office/drawing/2014/main" id="{10412D98-64A0-468C-8851-9AA71A336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898" y="4142495"/>
            <a:ext cx="962025" cy="63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35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CN" altLang="en-US" sz="35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本框 30">
            <a:extLst>
              <a:ext uri="{FF2B5EF4-FFF2-40B4-BE49-F238E27FC236}">
                <a16:creationId xmlns:a16="http://schemas.microsoft.com/office/drawing/2014/main" id="{7A5EEA5A-5446-4B11-A1A1-849B1B986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491" y="5487412"/>
            <a:ext cx="962025" cy="63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z="35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CN" altLang="en-US" sz="35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7582838-0F99-4C17-9D4E-72172B1EB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549480"/>
            <a:ext cx="5832578" cy="445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09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FF21C1CB-0348-4491-8A76-D24D89367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7511"/>
            <a:ext cx="12192000" cy="284297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B0B3F18-9C61-4C73-9AB0-FC8043787F7A}"/>
              </a:ext>
            </a:extLst>
          </p:cNvPr>
          <p:cNvSpPr txBox="1">
            <a:spLocks/>
          </p:cNvSpPr>
          <p:nvPr/>
        </p:nvSpPr>
        <p:spPr>
          <a:xfrm>
            <a:off x="263352" y="313101"/>
            <a:ext cx="432171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j-ea"/>
              </a:rPr>
              <a:t>2025</a:t>
            </a:r>
            <a:r>
              <a:rPr lang="zh-TW" altLang="en-US" sz="16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+mj-ea"/>
              </a:rPr>
              <a:t>ECSA</a:t>
            </a:r>
            <a:r>
              <a:rPr lang="zh-TW" altLang="en-US" sz="1600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+mj-ea"/>
              </a:rPr>
              <a:t>monthly KPI</a:t>
            </a:r>
            <a:endParaRPr lang="zh-TW" altLang="en-US" sz="16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A2261CF-057F-4244-B85A-F9877383E848}"/>
              </a:ext>
            </a:extLst>
          </p:cNvPr>
          <p:cNvSpPr txBox="1">
            <a:spLocks/>
          </p:cNvSpPr>
          <p:nvPr/>
        </p:nvSpPr>
        <p:spPr>
          <a:xfrm>
            <a:off x="158451" y="48217"/>
            <a:ext cx="10972800" cy="602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12C83DD9-40BB-4E27-96D7-40F626B0D1E0}"/>
              </a:ext>
            </a:extLst>
          </p:cNvPr>
          <p:cNvSpPr/>
          <p:nvPr/>
        </p:nvSpPr>
        <p:spPr>
          <a:xfrm>
            <a:off x="11081911" y="4163206"/>
            <a:ext cx="1080120" cy="701998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E86042CD-3C72-405C-B47F-128185A61910}"/>
              </a:ext>
            </a:extLst>
          </p:cNvPr>
          <p:cNvSpPr txBox="1"/>
          <p:nvPr/>
        </p:nvSpPr>
        <p:spPr>
          <a:xfrm>
            <a:off x="7248128" y="5082366"/>
            <a:ext cx="40324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3.5%</a:t>
            </a:r>
            <a:r>
              <a:rPr lang="zh-TW" altLang="en-US" dirty="0"/>
              <a:t> </a:t>
            </a:r>
            <a:r>
              <a:rPr lang="en-US" altLang="zh-TW" dirty="0"/>
              <a:t>growth compared to 2024 lifting </a:t>
            </a:r>
            <a:endParaRPr lang="zh-TW" altLang="en-US" dirty="0"/>
          </a:p>
        </p:txBody>
      </p:sp>
      <p:sp>
        <p:nvSpPr>
          <p:cNvPr id="14" name="箭號: 上彎 13">
            <a:extLst>
              <a:ext uri="{FF2B5EF4-FFF2-40B4-BE49-F238E27FC236}">
                <a16:creationId xmlns:a16="http://schemas.microsoft.com/office/drawing/2014/main" id="{6C939724-1251-4CA7-A40B-A1A2B5087443}"/>
              </a:ext>
            </a:extLst>
          </p:cNvPr>
          <p:cNvSpPr/>
          <p:nvPr/>
        </p:nvSpPr>
        <p:spPr>
          <a:xfrm rot="10800000" flipH="1" flipV="1">
            <a:off x="11280576" y="4920224"/>
            <a:ext cx="486632" cy="411308"/>
          </a:xfrm>
          <a:prstGeom prst="bent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55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C0CDEC-606A-493E-A8E0-E0AF1136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C5CFE4A-897B-4327-9B64-5A1C3171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51" y="48217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16315E51-3D18-49F3-B941-FAAB55A12524}"/>
              </a:ext>
            </a:extLst>
          </p:cNvPr>
          <p:cNvSpPr txBox="1">
            <a:spLocks/>
          </p:cNvSpPr>
          <p:nvPr/>
        </p:nvSpPr>
        <p:spPr>
          <a:xfrm>
            <a:off x="278246" y="326975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How to achieve ECSA KPI 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8EFCB35-AF82-4DB2-B868-7E83FC2FA09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75" y="827771"/>
            <a:ext cx="5846560" cy="5473629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9" name="圖形 6" descr="溫度計">
            <a:extLst>
              <a:ext uri="{FF2B5EF4-FFF2-40B4-BE49-F238E27FC236}">
                <a16:creationId xmlns:a16="http://schemas.microsoft.com/office/drawing/2014/main" id="{556A2223-1D48-484D-805F-46D8F5B73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873113"/>
            <a:ext cx="731520" cy="731520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45B459AA-CD78-4EAA-8B8E-0166DA91E9A4}"/>
              </a:ext>
            </a:extLst>
          </p:cNvPr>
          <p:cNvSpPr txBox="1"/>
          <p:nvPr/>
        </p:nvSpPr>
        <p:spPr>
          <a:xfrm>
            <a:off x="188949" y="3605974"/>
            <a:ext cx="250250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atin typeface="+mn-ea"/>
              </a:rPr>
              <a:t>2024 Chilled V.S. Frozen</a:t>
            </a:r>
          </a:p>
          <a:p>
            <a:pPr algn="ctr"/>
            <a:r>
              <a:rPr lang="en-US" altLang="zh-TW" sz="1600" b="1" dirty="0">
                <a:latin typeface="+mn-ea"/>
              </a:rPr>
              <a:t>6% V.S. 94%</a:t>
            </a:r>
          </a:p>
        </p:txBody>
      </p:sp>
      <p:pic>
        <p:nvPicPr>
          <p:cNvPr id="27" name="圖形 26" descr="靶心">
            <a:extLst>
              <a:ext uri="{FF2B5EF4-FFF2-40B4-BE49-F238E27FC236}">
                <a16:creationId xmlns:a16="http://schemas.microsoft.com/office/drawing/2014/main" id="{2F6DEC4F-DA80-4567-9C4B-60779F419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792" y="4342464"/>
            <a:ext cx="730800" cy="730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24024512-AEBC-4C3E-979C-5CDE6C6F7B1D}"/>
              </a:ext>
            </a:extLst>
          </p:cNvPr>
          <p:cNvSpPr txBox="1"/>
          <p:nvPr/>
        </p:nvSpPr>
        <p:spPr>
          <a:xfrm>
            <a:off x="146690" y="5052224"/>
            <a:ext cx="254476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1600" b="1" dirty="0">
                <a:latin typeface="+mn-ea"/>
              </a:rPr>
              <a:t>Seasonal Cargo</a:t>
            </a:r>
          </a:p>
          <a:p>
            <a:pPr algn="ctr"/>
            <a:r>
              <a:rPr lang="en-US" altLang="zh-TW" sz="1600" b="1" dirty="0">
                <a:latin typeface="+mn-ea"/>
              </a:rPr>
              <a:t>Commodity Diversified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60626F75-1B0B-47DD-B636-14A240BD37C9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143" r="90714">
                        <a14:foregroundMark x1="40714" y1="23000" x2="40714" y2="23000"/>
                        <a14:foregroundMark x1="55714" y1="23000" x2="55714" y2="23000"/>
                        <a14:foregroundMark x1="53571" y1="35000" x2="53571" y2="35000"/>
                        <a14:foregroundMark x1="40714" y1="36000" x2="40714" y2="36000"/>
                        <a14:foregroundMark x1="42143" y1="48000" x2="42143" y2="48000"/>
                        <a14:foregroundMark x1="57857" y1="49000" x2="57857" y2="49000"/>
                        <a14:foregroundMark x1="7857" y1="59000" x2="7857" y2="59000"/>
                        <a14:foregroundMark x1="90714" y1="59000" x2="90714" y2="59000"/>
                        <a14:backgroundMark x1="46429" y1="28000" x2="46429" y2="28000"/>
                        <a14:backgroundMark x1="46429" y1="42000" x2="46429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5333671"/>
            <a:ext cx="689332" cy="276317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4A172A0A-B230-4E7D-9E2E-89355F8A07F5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143" r="90714">
                        <a14:foregroundMark x1="40714" y1="23000" x2="40714" y2="23000"/>
                        <a14:foregroundMark x1="55714" y1="23000" x2="55714" y2="23000"/>
                        <a14:foregroundMark x1="53571" y1="35000" x2="53571" y2="35000"/>
                        <a14:foregroundMark x1="40714" y1="36000" x2="40714" y2="36000"/>
                        <a14:foregroundMark x1="42143" y1="48000" x2="42143" y2="48000"/>
                        <a14:foregroundMark x1="57857" y1="49000" x2="57857" y2="49000"/>
                        <a14:foregroundMark x1="7857" y1="59000" x2="7857" y2="59000"/>
                        <a14:foregroundMark x1="90714" y1="59000" x2="90714" y2="59000"/>
                        <a14:backgroundMark x1="46429" y1="28000" x2="46429" y2="28000"/>
                        <a14:backgroundMark x1="46429" y1="42000" x2="46429" y2="4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5672963"/>
            <a:ext cx="689332" cy="276317"/>
          </a:xfrm>
          <a:prstGeom prst="rect">
            <a:avLst/>
          </a:prstGeom>
        </p:spPr>
      </p:pic>
      <p:sp>
        <p:nvSpPr>
          <p:cNvPr id="31" name="流程圖: 替代程序 30">
            <a:extLst>
              <a:ext uri="{FF2B5EF4-FFF2-40B4-BE49-F238E27FC236}">
                <a16:creationId xmlns:a16="http://schemas.microsoft.com/office/drawing/2014/main" id="{1DA797B8-8897-4FA1-81E5-69D88C4BCBC4}"/>
              </a:ext>
            </a:extLst>
          </p:cNvPr>
          <p:cNvSpPr/>
          <p:nvPr/>
        </p:nvSpPr>
        <p:spPr>
          <a:xfrm>
            <a:off x="3760996" y="5370736"/>
            <a:ext cx="689332" cy="218613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ESA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流程圖: 替代程序 31">
            <a:extLst>
              <a:ext uri="{FF2B5EF4-FFF2-40B4-BE49-F238E27FC236}">
                <a16:creationId xmlns:a16="http://schemas.microsoft.com/office/drawing/2014/main" id="{E75FCD7E-F0AD-42CA-92DF-939C0627F205}"/>
              </a:ext>
            </a:extLst>
          </p:cNvPr>
          <p:cNvSpPr/>
          <p:nvPr/>
        </p:nvSpPr>
        <p:spPr>
          <a:xfrm>
            <a:off x="3760996" y="5721856"/>
            <a:ext cx="689332" cy="218613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ESA3</a:t>
            </a:r>
            <a:endParaRPr lang="zh-TW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3" name="接點: 肘形 32">
            <a:extLst>
              <a:ext uri="{FF2B5EF4-FFF2-40B4-BE49-F238E27FC236}">
                <a16:creationId xmlns:a16="http://schemas.microsoft.com/office/drawing/2014/main" id="{A58C4F53-E51B-4740-B924-93E44248CBAF}"/>
              </a:ext>
            </a:extLst>
          </p:cNvPr>
          <p:cNvCxnSpPr>
            <a:cxnSpLocks/>
          </p:cNvCxnSpPr>
          <p:nvPr/>
        </p:nvCxnSpPr>
        <p:spPr>
          <a:xfrm flipV="1">
            <a:off x="3665773" y="3412511"/>
            <a:ext cx="1999666" cy="739377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E08B98F3-60D6-444E-9F8C-C33BF36EF785}"/>
              </a:ext>
            </a:extLst>
          </p:cNvPr>
          <p:cNvCxnSpPr/>
          <p:nvPr/>
        </p:nvCxnSpPr>
        <p:spPr>
          <a:xfrm>
            <a:off x="4799856" y="1964803"/>
            <a:ext cx="918110" cy="312069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BF5C9003-E2C9-4218-9C07-D472D75EBF91}"/>
              </a:ext>
            </a:extLst>
          </p:cNvPr>
          <p:cNvCxnSpPr>
            <a:cxnSpLocks/>
          </p:cNvCxnSpPr>
          <p:nvPr/>
        </p:nvCxnSpPr>
        <p:spPr>
          <a:xfrm flipV="1">
            <a:off x="3209602" y="4921826"/>
            <a:ext cx="2428853" cy="1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圖片 35">
            <a:extLst>
              <a:ext uri="{FF2B5EF4-FFF2-40B4-BE49-F238E27FC236}">
                <a16:creationId xmlns:a16="http://schemas.microsoft.com/office/drawing/2014/main" id="{2A0B9FE3-A7F8-4A1C-9144-F678A28787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41" y="1284937"/>
            <a:ext cx="718175" cy="6798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FF711468-92A6-4996-A161-86ABFF597C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5151" y="1999903"/>
            <a:ext cx="667558" cy="64633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id="{F078E271-57FE-41DD-A1B4-61DF8B5C2C03}"/>
              </a:ext>
            </a:extLst>
          </p:cNvPr>
          <p:cNvGrpSpPr/>
          <p:nvPr/>
        </p:nvGrpSpPr>
        <p:grpSpPr>
          <a:xfrm>
            <a:off x="6840629" y="1431246"/>
            <a:ext cx="5075713" cy="1133658"/>
            <a:chOff x="6852934" y="1912536"/>
            <a:chExt cx="5075713" cy="883841"/>
          </a:xfrm>
        </p:grpSpPr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CC992CCE-CEE3-473A-936B-C9F77A161B12}"/>
                </a:ext>
              </a:extLst>
            </p:cNvPr>
            <p:cNvGrpSpPr/>
            <p:nvPr/>
          </p:nvGrpSpPr>
          <p:grpSpPr>
            <a:xfrm>
              <a:off x="6933750" y="1916832"/>
              <a:ext cx="4994897" cy="879545"/>
              <a:chOff x="278363" y="1124744"/>
              <a:chExt cx="4994897" cy="879545"/>
            </a:xfrm>
          </p:grpSpPr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9970AE09-D928-4290-A412-7AAD540F66DB}"/>
                  </a:ext>
                </a:extLst>
              </p:cNvPr>
              <p:cNvSpPr txBox="1"/>
              <p:nvPr/>
            </p:nvSpPr>
            <p:spPr>
              <a:xfrm>
                <a:off x="278363" y="1696512"/>
                <a:ext cx="86649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latin typeface="+mn-ea"/>
                  </a:rPr>
                  <a:t>Brazil</a:t>
                </a:r>
                <a:endParaRPr lang="zh-TW" altLang="en-US" sz="1400" b="1" dirty="0">
                  <a:latin typeface="+mn-ea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D59F09CE-6967-4C59-BA21-60E85B27E1FC}"/>
                  </a:ext>
                </a:extLst>
              </p:cNvPr>
              <p:cNvSpPr/>
              <p:nvPr/>
            </p:nvSpPr>
            <p:spPr>
              <a:xfrm>
                <a:off x="1242851" y="1124744"/>
                <a:ext cx="4030409" cy="79208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zh-TW" sz="1600" dirty="0">
                    <a:solidFill>
                      <a:srgbClr val="002060"/>
                    </a:solidFill>
                    <a:ea typeface="微軟正黑體" panose="020B0604030504040204" pitchFamily="34" charset="-120"/>
                  </a:rPr>
                  <a:t>Diversifying frozen meat commodity to avoid meat-borne diseases limitation and chilled apple shipment from BRNVT</a:t>
                </a:r>
                <a:endParaRPr lang="zh-TW" altLang="en-US" sz="1600" dirty="0"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E99352FA-6A04-48E7-879C-C04AB2A99251}"/>
                </a:ext>
              </a:extLst>
            </p:cNvPr>
            <p:cNvSpPr/>
            <p:nvPr/>
          </p:nvSpPr>
          <p:spPr>
            <a:xfrm>
              <a:off x="6852934" y="1912536"/>
              <a:ext cx="866491" cy="576064"/>
            </a:xfrm>
            <a:prstGeom prst="roundRect">
              <a:avLst/>
            </a:prstGeom>
            <a:blipFill dpi="0"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pic>
        <p:nvPicPr>
          <p:cNvPr id="43" name="圖片 42">
            <a:extLst>
              <a:ext uri="{FF2B5EF4-FFF2-40B4-BE49-F238E27FC236}">
                <a16:creationId xmlns:a16="http://schemas.microsoft.com/office/drawing/2014/main" id="{D041A2B2-F8EF-40D4-896A-AFDD0D6C9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9497" y="3115350"/>
            <a:ext cx="1004489" cy="646331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46" name="群組 45">
            <a:extLst>
              <a:ext uri="{FF2B5EF4-FFF2-40B4-BE49-F238E27FC236}">
                <a16:creationId xmlns:a16="http://schemas.microsoft.com/office/drawing/2014/main" id="{DBF762CE-47D7-4757-BC60-79FF2A702BD8}"/>
              </a:ext>
            </a:extLst>
          </p:cNvPr>
          <p:cNvGrpSpPr/>
          <p:nvPr/>
        </p:nvGrpSpPr>
        <p:grpSpPr>
          <a:xfrm>
            <a:off x="6849559" y="2963054"/>
            <a:ext cx="5072934" cy="1020024"/>
            <a:chOff x="186004" y="1294193"/>
            <a:chExt cx="4608262" cy="849645"/>
          </a:xfrm>
        </p:grpSpPr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66A408D0-73CA-46FD-A9DD-C93094A8054E}"/>
                </a:ext>
              </a:extLst>
            </p:cNvPr>
            <p:cNvSpPr txBox="1"/>
            <p:nvPr/>
          </p:nvSpPr>
          <p:spPr>
            <a:xfrm>
              <a:off x="186004" y="1836061"/>
              <a:ext cx="9551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400" b="1" dirty="0">
                  <a:latin typeface="+mn-ea"/>
                </a:rPr>
                <a:t>Uruguay</a:t>
              </a:r>
              <a:endParaRPr lang="zh-TW" altLang="en-US" sz="1400" b="1" dirty="0">
                <a:latin typeface="+mn-ea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BE72592F-C311-4077-AEDA-62F41FDADBB2}"/>
                </a:ext>
              </a:extLst>
            </p:cNvPr>
            <p:cNvSpPr/>
            <p:nvPr/>
          </p:nvSpPr>
          <p:spPr>
            <a:xfrm>
              <a:off x="1121858" y="1294193"/>
              <a:ext cx="3672408" cy="79208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sz="1600" dirty="0">
                  <a:solidFill>
                    <a:srgbClr val="002060"/>
                  </a:solidFill>
                  <a:ea typeface="微軟正黑體" panose="020B0604030504040204" pitchFamily="34" charset="-120"/>
                </a:rPr>
                <a:t>Deploying container in Q1 to promote more seasonal squid shipment</a:t>
              </a:r>
              <a:endParaRPr lang="zh-TW" altLang="en-US" sz="1600" dirty="0">
                <a:ea typeface="微軟正黑體" panose="020B0604030504040204" pitchFamily="34" charset="-120"/>
              </a:endParaRPr>
            </a:p>
          </p:txBody>
        </p:sp>
      </p:grp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688CE51-105C-4C92-A0FE-3F9D550D7217}"/>
              </a:ext>
            </a:extLst>
          </p:cNvPr>
          <p:cNvSpPr/>
          <p:nvPr/>
        </p:nvSpPr>
        <p:spPr>
          <a:xfrm>
            <a:off x="6907411" y="2916368"/>
            <a:ext cx="866491" cy="731519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0869AC11-A1B8-4EDC-9353-9604A4DB34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3307" y="4251090"/>
            <a:ext cx="528778" cy="4657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A964B47E-F424-4FE2-8495-19D89F4B01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8125" y="4718023"/>
            <a:ext cx="528778" cy="488212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52" name="群組 51">
            <a:extLst>
              <a:ext uri="{FF2B5EF4-FFF2-40B4-BE49-F238E27FC236}">
                <a16:creationId xmlns:a16="http://schemas.microsoft.com/office/drawing/2014/main" id="{E7E1DB8C-84D3-4808-80F0-98DB06AE9D5B}"/>
              </a:ext>
            </a:extLst>
          </p:cNvPr>
          <p:cNvGrpSpPr/>
          <p:nvPr/>
        </p:nvGrpSpPr>
        <p:grpSpPr>
          <a:xfrm>
            <a:off x="6810577" y="4371792"/>
            <a:ext cx="5150921" cy="1049452"/>
            <a:chOff x="6797381" y="3933003"/>
            <a:chExt cx="4684867" cy="891727"/>
          </a:xfrm>
        </p:grpSpPr>
        <p:grpSp>
          <p:nvGrpSpPr>
            <p:cNvPr id="53" name="群組 52">
              <a:extLst>
                <a:ext uri="{FF2B5EF4-FFF2-40B4-BE49-F238E27FC236}">
                  <a16:creationId xmlns:a16="http://schemas.microsoft.com/office/drawing/2014/main" id="{0A4DEBC9-AC78-4642-AB7A-9953116CEFE2}"/>
                </a:ext>
              </a:extLst>
            </p:cNvPr>
            <p:cNvGrpSpPr/>
            <p:nvPr/>
          </p:nvGrpSpPr>
          <p:grpSpPr>
            <a:xfrm>
              <a:off x="6797381" y="3933003"/>
              <a:ext cx="4684867" cy="891727"/>
              <a:chOff x="114989" y="1124744"/>
              <a:chExt cx="4684867" cy="891727"/>
            </a:xfrm>
          </p:grpSpPr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124A9793-0E86-4400-B27D-7116B6D5194F}"/>
                  </a:ext>
                </a:extLst>
              </p:cNvPr>
              <p:cNvSpPr txBox="1"/>
              <p:nvPr/>
            </p:nvSpPr>
            <p:spPr>
              <a:xfrm>
                <a:off x="114989" y="1708694"/>
                <a:ext cx="103591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b="1" dirty="0">
                    <a:latin typeface="+mn-ea"/>
                  </a:rPr>
                  <a:t>Argentina</a:t>
                </a:r>
                <a:endParaRPr lang="zh-TW" altLang="en-US" sz="1400" b="1" dirty="0">
                  <a:latin typeface="+mn-ea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83730A35-967D-461F-B950-798B59709884}"/>
                  </a:ext>
                </a:extLst>
              </p:cNvPr>
              <p:cNvSpPr/>
              <p:nvPr/>
            </p:nvSpPr>
            <p:spPr>
              <a:xfrm>
                <a:off x="1127448" y="1124744"/>
                <a:ext cx="3672408" cy="792088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zh-TW" sz="1600" dirty="0">
                    <a:solidFill>
                      <a:srgbClr val="002060"/>
                    </a:solidFill>
                    <a:ea typeface="微軟正黑體" panose="020B0604030504040204" pitchFamily="34" charset="-120"/>
                  </a:rPr>
                  <a:t>Enlarging chilled commodity including citrus, lemon, cheese up to 12% and squid shipment</a:t>
                </a:r>
                <a:endParaRPr lang="zh-TW" altLang="en-US" sz="1600" dirty="0"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54" name="矩形: 圓角 53">
              <a:extLst>
                <a:ext uri="{FF2B5EF4-FFF2-40B4-BE49-F238E27FC236}">
                  <a16:creationId xmlns:a16="http://schemas.microsoft.com/office/drawing/2014/main" id="{E9902247-0C00-48A8-993A-7C281746BB35}"/>
                </a:ext>
              </a:extLst>
            </p:cNvPr>
            <p:cNvSpPr/>
            <p:nvPr/>
          </p:nvSpPr>
          <p:spPr>
            <a:xfrm>
              <a:off x="6842893" y="3938149"/>
              <a:ext cx="866491" cy="576064"/>
            </a:xfrm>
            <a:prstGeom prst="roundRect">
              <a:avLst/>
            </a:pr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7178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4903A2C-CAF0-42E2-AF25-9DD817D29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136994"/>
            <a:ext cx="3617234" cy="1571541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70DBC00-5183-4098-BAE2-D6A9CE2A73EC}"/>
              </a:ext>
            </a:extLst>
          </p:cNvPr>
          <p:cNvSpPr txBox="1">
            <a:spLocks/>
          </p:cNvSpPr>
          <p:nvPr/>
        </p:nvSpPr>
        <p:spPr>
          <a:xfrm>
            <a:off x="158451" y="48217"/>
            <a:ext cx="10972800" cy="602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424E9AB-F6AA-4FDB-B097-C70B0193B8E1}"/>
              </a:ext>
            </a:extLst>
          </p:cNvPr>
          <p:cNvSpPr txBox="1">
            <a:spLocks/>
          </p:cNvSpPr>
          <p:nvPr/>
        </p:nvSpPr>
        <p:spPr>
          <a:xfrm>
            <a:off x="335360" y="378315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Unclaimed cargo following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D857505-07DC-4B73-854D-5AC963B48117}"/>
              </a:ext>
            </a:extLst>
          </p:cNvPr>
          <p:cNvSpPr txBox="1"/>
          <p:nvPr/>
        </p:nvSpPr>
        <p:spPr>
          <a:xfrm>
            <a:off x="736844" y="1464306"/>
            <a:ext cx="68961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zh-TW" altLang="en-US" sz="2500" dirty="0"/>
              <a:t> </a:t>
            </a:r>
            <a:r>
              <a:rPr lang="en-US" altLang="zh-TW" sz="2500" dirty="0"/>
              <a:t>Follow Unclaimed Working Manual</a:t>
            </a:r>
          </a:p>
          <a:p>
            <a:pPr marL="228600" indent="-228600">
              <a:buAutoNum type="arabicPeriod"/>
            </a:pPr>
            <a:r>
              <a:rPr lang="zh-TW" altLang="en-US" sz="2500" dirty="0"/>
              <a:t> </a:t>
            </a:r>
            <a:r>
              <a:rPr lang="en-US" altLang="zh-TW" sz="2500" dirty="0"/>
              <a:t>Consistent Approaching</a:t>
            </a:r>
          </a:p>
          <a:p>
            <a:pPr marL="228600" indent="-228600">
              <a:buAutoNum type="arabicPeriod"/>
            </a:pPr>
            <a:r>
              <a:rPr lang="zh-TW" altLang="en-US" sz="2500" dirty="0"/>
              <a:t> </a:t>
            </a:r>
            <a:r>
              <a:rPr lang="en-US" altLang="zh-TW" sz="2500" dirty="0"/>
              <a:t>Avoid Cost Cumulated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5469C0D-8D60-4B8B-9DAD-6BA4E365E48C}"/>
              </a:ext>
            </a:extLst>
          </p:cNvPr>
          <p:cNvSpPr txBox="1"/>
          <p:nvPr/>
        </p:nvSpPr>
        <p:spPr>
          <a:xfrm rot="2047990">
            <a:off x="7198457" y="1534738"/>
            <a:ext cx="3118360" cy="63094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5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CASE CLOSED</a:t>
            </a:r>
            <a:endParaRPr lang="zh-TW" altLang="en-US" sz="3500" b="1" dirty="0">
              <a:solidFill>
                <a:srgbClr val="FF0000"/>
              </a:solidFill>
              <a:latin typeface="Segoe UI Black" panose="020B0A02040204020203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D982EF-9E1F-4528-B136-A09548791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062" y="2976022"/>
            <a:ext cx="6633258" cy="331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0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資料庫圖表 45">
            <a:extLst>
              <a:ext uri="{FF2B5EF4-FFF2-40B4-BE49-F238E27FC236}">
                <a16:creationId xmlns:a16="http://schemas.microsoft.com/office/drawing/2014/main" id="{4D54D97D-83FA-4B0A-BFA6-1696FAEBB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847144"/>
              </p:ext>
            </p:extLst>
          </p:nvPr>
        </p:nvGraphicFramePr>
        <p:xfrm>
          <a:off x="479376" y="910667"/>
          <a:ext cx="112332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" name="圖片 46">
            <a:extLst>
              <a:ext uri="{FF2B5EF4-FFF2-40B4-BE49-F238E27FC236}">
                <a16:creationId xmlns:a16="http://schemas.microsoft.com/office/drawing/2014/main" id="{9294CE49-3F74-46A0-9922-9551D9567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418" y="2996952"/>
            <a:ext cx="2229161" cy="2010056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F70DBC00-5183-4098-BAE2-D6A9CE2A73EC}"/>
              </a:ext>
            </a:extLst>
          </p:cNvPr>
          <p:cNvSpPr txBox="1">
            <a:spLocks/>
          </p:cNvSpPr>
          <p:nvPr/>
        </p:nvSpPr>
        <p:spPr>
          <a:xfrm>
            <a:off x="158451" y="48217"/>
            <a:ext cx="10972800" cy="602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</a:rPr>
              <a:t>03 2024 Performance Review and 2025 KPI/PLAN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E424E9AB-F6AA-4FDB-B097-C70B0193B8E1}"/>
              </a:ext>
            </a:extLst>
          </p:cNvPr>
          <p:cNvSpPr txBox="1">
            <a:spLocks/>
          </p:cNvSpPr>
          <p:nvPr/>
        </p:nvSpPr>
        <p:spPr>
          <a:xfrm>
            <a:off x="335360" y="380418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WCSA/ECSA Strategies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48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id="{01006B15-375D-4B67-B553-2BC1A817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47" y="2918156"/>
            <a:ext cx="2329451" cy="3262977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3ACBFCA8-A609-49CF-8092-C92638FC4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" y="2929717"/>
            <a:ext cx="2330348" cy="310148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F85FF49-4983-4E6A-8E2B-C4733300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60791"/>
            <a:ext cx="10972800" cy="602597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+mn-lt"/>
                <a:ea typeface="+mn-ea"/>
              </a:rPr>
              <a:t>RSD SPECIAL CARGO TEAM</a:t>
            </a:r>
            <a:endParaRPr lang="zh-TW" altLang="en-US" sz="24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F36E43-6EBD-404B-96A8-BCEDACBE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663DF36C-56E3-4A29-9B58-248914E8DC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027133"/>
              </p:ext>
            </p:extLst>
          </p:nvPr>
        </p:nvGraphicFramePr>
        <p:xfrm>
          <a:off x="5293507" y="1700808"/>
          <a:ext cx="6368256" cy="4330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16CB1F67-2886-4E98-9E81-834CF3662FD3}"/>
              </a:ext>
            </a:extLst>
          </p:cNvPr>
          <p:cNvSpPr/>
          <p:nvPr/>
        </p:nvSpPr>
        <p:spPr>
          <a:xfrm>
            <a:off x="5293506" y="4725144"/>
            <a:ext cx="6419117" cy="1306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8E02529-1435-48B2-B886-C589A1DCDF30}"/>
              </a:ext>
            </a:extLst>
          </p:cNvPr>
          <p:cNvSpPr txBox="1"/>
          <p:nvPr/>
        </p:nvSpPr>
        <p:spPr>
          <a:xfrm>
            <a:off x="6075581" y="1191604"/>
            <a:ext cx="625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+mj-ea"/>
              </a:rPr>
              <a:t>RSD-RS2 Special cargo team</a:t>
            </a:r>
            <a:endParaRPr lang="zh-TW" altLang="en-US" sz="2800" b="1" dirty="0">
              <a:ea typeface="+mj-ea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499976D-9302-44E7-9354-04D28F2831E1}"/>
              </a:ext>
            </a:extLst>
          </p:cNvPr>
          <p:cNvSpPr txBox="1"/>
          <p:nvPr/>
        </p:nvSpPr>
        <p:spPr>
          <a:xfrm>
            <a:off x="983432" y="2337855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/>
              <a:t>ASI</a:t>
            </a:r>
            <a:r>
              <a:rPr lang="zh-TW" altLang="en-US" sz="2500" b="1" dirty="0"/>
              <a:t> ⇄ </a:t>
            </a:r>
            <a:r>
              <a:rPr lang="en-US" altLang="zh-TW" sz="2500" b="1" dirty="0"/>
              <a:t>WCSA/ECSA</a:t>
            </a:r>
            <a:endParaRPr lang="zh-TW" altLang="en-US" sz="2500" b="1" dirty="0"/>
          </a:p>
        </p:txBody>
      </p:sp>
      <p:graphicFrame>
        <p:nvGraphicFramePr>
          <p:cNvPr id="15" name="資料庫圖表 14">
            <a:extLst>
              <a:ext uri="{FF2B5EF4-FFF2-40B4-BE49-F238E27FC236}">
                <a16:creationId xmlns:a16="http://schemas.microsoft.com/office/drawing/2014/main" id="{362B5B01-4A5A-4637-81B9-63293A567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775518"/>
              </p:ext>
            </p:extLst>
          </p:nvPr>
        </p:nvGraphicFramePr>
        <p:xfrm>
          <a:off x="295165" y="3147773"/>
          <a:ext cx="5040560" cy="182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6" name="圖形 25" descr="靶心">
            <a:extLst>
              <a:ext uri="{FF2B5EF4-FFF2-40B4-BE49-F238E27FC236}">
                <a16:creationId xmlns:a16="http://schemas.microsoft.com/office/drawing/2014/main" id="{8573B999-2F37-428A-BA6C-978169343A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8825" y="1138573"/>
            <a:ext cx="730800" cy="730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2795DB03-D734-444B-8354-646DEBFEE934}"/>
              </a:ext>
            </a:extLst>
          </p:cNvPr>
          <p:cNvSpPr txBox="1"/>
          <p:nvPr/>
        </p:nvSpPr>
        <p:spPr>
          <a:xfrm>
            <a:off x="839416" y="1283937"/>
            <a:ext cx="56823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>
                <a:solidFill>
                  <a:srgbClr val="FF0000"/>
                </a:solidFill>
              </a:rPr>
              <a:t>Target: Promoting W/B cargo</a:t>
            </a:r>
          </a:p>
          <a:p>
            <a:r>
              <a:rPr lang="en-US" altLang="zh-TW" sz="2500" dirty="0">
                <a:solidFill>
                  <a:srgbClr val="FF0000"/>
                </a:solidFill>
              </a:rPr>
              <a:t>            to balance 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8C6D5E-0A55-443C-95B3-D24C93E786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69392" y="5036328"/>
            <a:ext cx="2324424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5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12DBE7-A7DA-49BE-BBE4-98FC8C31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6B86AB8-34A8-486D-9A74-1D0ED64DEB31}"/>
              </a:ext>
            </a:extLst>
          </p:cNvPr>
          <p:cNvSpPr>
            <a:spLocks/>
          </p:cNvSpPr>
          <p:nvPr/>
        </p:nvSpPr>
        <p:spPr bwMode="auto">
          <a:xfrm>
            <a:off x="8040216" y="1783959"/>
            <a:ext cx="3376283" cy="2804584"/>
          </a:xfrm>
          <a:custGeom>
            <a:avLst/>
            <a:gdLst>
              <a:gd name="T0" fmla="*/ 579 w 1583"/>
              <a:gd name="T1" fmla="*/ 0 h 1325"/>
              <a:gd name="T2" fmla="*/ 1583 w 1583"/>
              <a:gd name="T3" fmla="*/ 0 h 1325"/>
              <a:gd name="T4" fmla="*/ 1004 w 1583"/>
              <a:gd name="T5" fmla="*/ 1325 h 1325"/>
              <a:gd name="T6" fmla="*/ 0 w 1583"/>
              <a:gd name="T7" fmla="*/ 1325 h 1325"/>
              <a:gd name="T8" fmla="*/ 579 w 1583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3" h="1325">
                <a:moveTo>
                  <a:pt x="579" y="0"/>
                </a:moveTo>
                <a:lnTo>
                  <a:pt x="1583" y="0"/>
                </a:lnTo>
                <a:lnTo>
                  <a:pt x="1004" y="1325"/>
                </a:lnTo>
                <a:lnTo>
                  <a:pt x="0" y="1325"/>
                </a:lnTo>
                <a:lnTo>
                  <a:pt x="5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6" rIns="121911" bIns="60956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6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endParaRPr lang="zh-CN" altLang="en-US" sz="6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48">
            <a:extLst>
              <a:ext uri="{FF2B5EF4-FFF2-40B4-BE49-F238E27FC236}">
                <a16:creationId xmlns:a16="http://schemas.microsoft.com/office/drawing/2014/main" id="{9DDEDE6D-A26D-4134-83B6-CE54AB0A06C9}"/>
              </a:ext>
            </a:extLst>
          </p:cNvPr>
          <p:cNvSpPr txBox="1"/>
          <p:nvPr/>
        </p:nvSpPr>
        <p:spPr>
          <a:xfrm>
            <a:off x="995434" y="4475134"/>
            <a:ext cx="7464829" cy="8309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TW" sz="4800" b="1" dirty="0">
                <a:ea typeface="微軟正黑體" panose="020B0604030504040204" pitchFamily="34" charset="-120"/>
                <a:cs typeface="+mn-ea"/>
                <a:sym typeface="+mn-lt"/>
              </a:rPr>
              <a:t>Reefer Online Service</a:t>
            </a:r>
            <a:endParaRPr lang="en-GB" altLang="zh-CN" sz="4800" b="1" dirty="0"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B21586-1CD0-4A4E-BA97-64C14C20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3209768"/>
            <a:ext cx="414338" cy="4572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9969EBC-FB57-431B-BCCE-D6F61D297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57819" y="3611455"/>
            <a:ext cx="1106923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29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2C752F2-6C40-4363-9782-FB89C3FF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18" name="標題 1">
            <a:extLst>
              <a:ext uri="{FF2B5EF4-FFF2-40B4-BE49-F238E27FC236}">
                <a16:creationId xmlns:a16="http://schemas.microsoft.com/office/drawing/2014/main" id="{431C58E9-BB8C-4B97-90B2-91406932D4D2}"/>
              </a:ext>
            </a:extLst>
          </p:cNvPr>
          <p:cNvSpPr txBox="1">
            <a:spLocks/>
          </p:cNvSpPr>
          <p:nvPr/>
        </p:nvSpPr>
        <p:spPr>
          <a:xfrm>
            <a:off x="119336" y="66765"/>
            <a:ext cx="91814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04 Reefer Online Service</a:t>
            </a:r>
            <a:endParaRPr lang="zh-TW" alt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DCA2456C-BBAB-4695-9ACB-95B52182A7B0}"/>
              </a:ext>
            </a:extLst>
          </p:cNvPr>
          <p:cNvSpPr txBox="1">
            <a:spLocks/>
          </p:cNvSpPr>
          <p:nvPr/>
        </p:nvSpPr>
        <p:spPr>
          <a:xfrm>
            <a:off x="255402" y="359237"/>
            <a:ext cx="432843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zh-TW" altLang="en-US" sz="1600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AF9FF60-558F-4305-954D-F494738D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84" y="801096"/>
            <a:ext cx="4328430" cy="55282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39B3D8-4D6C-43B6-9B23-EDFB16BE8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801096"/>
            <a:ext cx="5549259" cy="1832594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0EE640B-D4B6-4FC0-B90D-9E769339BA67}"/>
              </a:ext>
            </a:extLst>
          </p:cNvPr>
          <p:cNvSpPr txBox="1"/>
          <p:nvPr/>
        </p:nvSpPr>
        <p:spPr>
          <a:xfrm>
            <a:off x="5951983" y="2633690"/>
            <a:ext cx="554925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b="1" dirty="0">
                <a:solidFill>
                  <a:srgbClr val="FF0000"/>
                </a:solidFill>
              </a:rPr>
              <a:t>Target: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b="1" dirty="0">
                <a:solidFill>
                  <a:srgbClr val="FF0000"/>
                </a:solidFill>
              </a:rPr>
              <a:t>Enhance the utilization of frozen and refrigerated cargo.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b="1" dirty="0">
                <a:solidFill>
                  <a:srgbClr val="FF0000"/>
                </a:solidFill>
              </a:rPr>
              <a:t>Develop specific cargo, such as medical supplies and Pharmaceutical products.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TW" sz="2000" b="1" dirty="0">
                <a:solidFill>
                  <a:srgbClr val="FF0000"/>
                </a:solidFill>
              </a:rPr>
              <a:t>100% utilization is the ultimate goal.</a:t>
            </a:r>
          </a:p>
          <a:p>
            <a:pPr marL="457200" indent="-457200">
              <a:buAutoNum type="arabicPeriod"/>
            </a:pPr>
            <a:endParaRPr lang="en-US" altLang="zh-TW" sz="2400" b="1" dirty="0">
              <a:solidFill>
                <a:srgbClr val="FF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0C6F51E-1714-46E8-8A25-800254E1DBB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10400836" y="5469300"/>
            <a:ext cx="985280" cy="792088"/>
          </a:xfrm>
          <a:prstGeom prst="rect">
            <a:avLst/>
          </a:prstGeom>
        </p:spPr>
      </p:pic>
      <p:sp>
        <p:nvSpPr>
          <p:cNvPr id="11" name="框架 10">
            <a:extLst>
              <a:ext uri="{FF2B5EF4-FFF2-40B4-BE49-F238E27FC236}">
                <a16:creationId xmlns:a16="http://schemas.microsoft.com/office/drawing/2014/main" id="{46335D4E-D94C-40BB-AF97-906269C0C7CA}"/>
              </a:ext>
            </a:extLst>
          </p:cNvPr>
          <p:cNvSpPr/>
          <p:nvPr/>
        </p:nvSpPr>
        <p:spPr>
          <a:xfrm>
            <a:off x="8616280" y="801096"/>
            <a:ext cx="2884962" cy="1619792"/>
          </a:xfrm>
          <a:prstGeom prst="frame">
            <a:avLst>
              <a:gd name="adj1" fmla="val 263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95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3647728" y="2739036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¡Muchas gracias!</a:t>
            </a:r>
          </a:p>
          <a:p>
            <a:r>
              <a:rPr lang="en-US" altLang="zh-TW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¡ </a:t>
            </a:r>
            <a:r>
              <a:rPr lang="en-US" altLang="zh-TW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Muito</a:t>
            </a:r>
            <a:r>
              <a:rPr lang="en-US" altLang="zh-TW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TW" sz="5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obrigado</a:t>
            </a:r>
            <a:r>
              <a:rPr lang="en-US" altLang="zh-TW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7009153-2882-40D6-9B35-CAFC44B2E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834" y="1828140"/>
            <a:ext cx="990600" cy="89535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2F33E8B-7E4A-495F-99FF-6E49B952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390" y="3284984"/>
            <a:ext cx="733425" cy="9525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8508BF-D8F0-4B53-AD89-BE357106C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5019" y="3189932"/>
            <a:ext cx="857250" cy="9620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8649526-4C80-453C-8B51-8D69665F2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052" y="1767207"/>
            <a:ext cx="876300" cy="9620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1734430-238D-4337-A25E-81BFA8A06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2345482" y="1773305"/>
            <a:ext cx="876300" cy="9620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3212916-169F-404D-8864-6DD5CFE6F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2421850" y="4509120"/>
            <a:ext cx="876300" cy="9620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0DC8844-DFEE-4EC1-B892-23AA72CC8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938614">
            <a:off x="9145494" y="4509119"/>
            <a:ext cx="876300" cy="96202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2FC725D-AE46-484A-9948-49887A751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91815">
            <a:off x="7213022" y="1819933"/>
            <a:ext cx="990600" cy="89535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8C4AD98-3E3B-4C1F-8D78-DFF7F9F36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9697" y="4581233"/>
            <a:ext cx="857250" cy="91440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106DE44-2AC3-436C-AF3F-80F4E4CB7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634" y="4578498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0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12DBE7-A7DA-49BE-BBE4-98FC8C31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6B86AB8-34A8-486D-9A74-1D0ED64DEB31}"/>
              </a:ext>
            </a:extLst>
          </p:cNvPr>
          <p:cNvSpPr>
            <a:spLocks/>
          </p:cNvSpPr>
          <p:nvPr/>
        </p:nvSpPr>
        <p:spPr bwMode="auto">
          <a:xfrm>
            <a:off x="8017947" y="1844824"/>
            <a:ext cx="3376283" cy="2804584"/>
          </a:xfrm>
          <a:custGeom>
            <a:avLst/>
            <a:gdLst>
              <a:gd name="T0" fmla="*/ 579 w 1583"/>
              <a:gd name="T1" fmla="*/ 0 h 1325"/>
              <a:gd name="T2" fmla="*/ 1583 w 1583"/>
              <a:gd name="T3" fmla="*/ 0 h 1325"/>
              <a:gd name="T4" fmla="*/ 1004 w 1583"/>
              <a:gd name="T5" fmla="*/ 1325 h 1325"/>
              <a:gd name="T6" fmla="*/ 0 w 1583"/>
              <a:gd name="T7" fmla="*/ 1325 h 1325"/>
              <a:gd name="T8" fmla="*/ 579 w 1583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3" h="1325">
                <a:moveTo>
                  <a:pt x="579" y="0"/>
                </a:moveTo>
                <a:lnTo>
                  <a:pt x="1583" y="0"/>
                </a:lnTo>
                <a:lnTo>
                  <a:pt x="1004" y="1325"/>
                </a:lnTo>
                <a:lnTo>
                  <a:pt x="0" y="1325"/>
                </a:lnTo>
                <a:lnTo>
                  <a:pt x="5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6" rIns="121911" bIns="60956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6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endParaRPr lang="zh-CN" altLang="en-US" sz="6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48">
            <a:extLst>
              <a:ext uri="{FF2B5EF4-FFF2-40B4-BE49-F238E27FC236}">
                <a16:creationId xmlns:a16="http://schemas.microsoft.com/office/drawing/2014/main" id="{9DDEDE6D-A26D-4134-83B6-CE54AB0A06C9}"/>
              </a:ext>
            </a:extLst>
          </p:cNvPr>
          <p:cNvSpPr txBox="1"/>
          <p:nvPr/>
        </p:nvSpPr>
        <p:spPr>
          <a:xfrm>
            <a:off x="995434" y="4475134"/>
            <a:ext cx="7908878" cy="78482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CN" sz="4500" b="1" dirty="0">
                <a:ea typeface="微軟正黑體" panose="020B0604030504040204" pitchFamily="34" charset="-120"/>
              </a:rPr>
              <a:t>RSD Fleet Plan and </a:t>
            </a:r>
            <a:r>
              <a:rPr lang="en-US" altLang="zh-TW" sz="4500" b="1" dirty="0"/>
              <a:t>Strategy</a:t>
            </a:r>
            <a:endParaRPr lang="zh-CN" altLang="en-US" sz="4500" b="1" dirty="0"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365D77C-C768-4649-B4C3-9925AB4E5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3573016"/>
            <a:ext cx="886367" cy="992202"/>
          </a:xfrm>
          <a:prstGeom prst="rect">
            <a:avLst/>
          </a:prstGeom>
        </p:spPr>
      </p:pic>
      <p:sp>
        <p:nvSpPr>
          <p:cNvPr id="6" name="TextBox 49">
            <a:extLst>
              <a:ext uri="{FF2B5EF4-FFF2-40B4-BE49-F238E27FC236}">
                <a16:creationId xmlns:a16="http://schemas.microsoft.com/office/drawing/2014/main" id="{43A16DB0-96D0-4055-A4B8-7A8582AEBD61}"/>
              </a:ext>
            </a:extLst>
          </p:cNvPr>
          <p:cNvSpPr txBox="1"/>
          <p:nvPr/>
        </p:nvSpPr>
        <p:spPr>
          <a:xfrm>
            <a:off x="1199456" y="5324725"/>
            <a:ext cx="5160573" cy="10156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457200" indent="-457200" eaLnBrk="0" hangingPunct="0">
              <a:buAutoNum type="arabicParenBoth"/>
            </a:pPr>
            <a:r>
              <a:rPr lang="en-US" altLang="zh-TW" sz="2000" dirty="0"/>
              <a:t>EMC Reefer Fleet Plan</a:t>
            </a:r>
          </a:p>
          <a:p>
            <a:pPr marL="457200" indent="-457200" eaLnBrk="0" hangingPunct="0">
              <a:buFontTx/>
              <a:buAutoNum type="arabicParenBoth"/>
            </a:pPr>
            <a:r>
              <a:rPr lang="en-US" altLang="zh-CN" sz="2000" dirty="0">
                <a:sym typeface="+mn-lt"/>
              </a:rPr>
              <a:t>Container Utilization</a:t>
            </a:r>
          </a:p>
          <a:p>
            <a:pPr marL="457200" indent="-457200" eaLnBrk="0" hangingPunct="0">
              <a:buFontTx/>
              <a:buAutoNum type="arabicParenBoth"/>
            </a:pPr>
            <a:r>
              <a:rPr lang="en-US" altLang="zh-CN" sz="2000" dirty="0">
                <a:ea typeface="微軟正黑體" panose="020B0604030504040204" pitchFamily="34" charset="-120"/>
                <a:cs typeface="+mn-ea"/>
                <a:sym typeface="+mn-lt"/>
              </a:rPr>
              <a:t>Equipment Supply</a:t>
            </a:r>
            <a:endParaRPr lang="en-GB" altLang="zh-CN" sz="2000" dirty="0"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997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131F0F4-87F8-436C-88E0-573A3831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0BB7-265A-403C-9275-D587AB510EDC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AD2BA48E-ED23-4B27-8A61-C4062C9BE11A}"/>
              </a:ext>
            </a:extLst>
          </p:cNvPr>
          <p:cNvSpPr/>
          <p:nvPr/>
        </p:nvSpPr>
        <p:spPr>
          <a:xfrm>
            <a:off x="149238" y="1039624"/>
            <a:ext cx="2628415" cy="1680000"/>
          </a:xfrm>
          <a:prstGeom prst="round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Opportunities</a:t>
            </a:r>
            <a:endParaRPr kumimoji="0" lang="zh-TW" altLang="en-US" sz="26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68FD7A98-B4DA-4BAD-B1BB-B3CCC4E93C09}"/>
              </a:ext>
            </a:extLst>
          </p:cNvPr>
          <p:cNvSpPr/>
          <p:nvPr/>
        </p:nvSpPr>
        <p:spPr>
          <a:xfrm>
            <a:off x="149238" y="3001502"/>
            <a:ext cx="2628415" cy="12003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Challenge</a:t>
            </a:r>
            <a:endParaRPr kumimoji="0" lang="zh-TW" altLang="en-US" sz="26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E2A8077C-6F7A-44C9-B099-B93FBC2A6C53}"/>
              </a:ext>
            </a:extLst>
          </p:cNvPr>
          <p:cNvSpPr/>
          <p:nvPr/>
        </p:nvSpPr>
        <p:spPr>
          <a:xfrm>
            <a:off x="149238" y="4455621"/>
            <a:ext cx="2598377" cy="230832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6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Plan</a:t>
            </a:r>
            <a:endParaRPr kumimoji="0" lang="zh-TW" altLang="en-US" sz="2667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9D4BB166-D3A3-44C9-B36C-D28F059A90DE}"/>
              </a:ext>
            </a:extLst>
          </p:cNvPr>
          <p:cNvSpPr txBox="1">
            <a:spLocks/>
          </p:cNvSpPr>
          <p:nvPr/>
        </p:nvSpPr>
        <p:spPr>
          <a:xfrm>
            <a:off x="226221" y="45159"/>
            <a:ext cx="91814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02 RSD</a:t>
            </a:r>
            <a:r>
              <a:rPr lang="zh-TW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Fleet and Strategy</a:t>
            </a:r>
            <a:endParaRPr lang="zh-TW" alt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標題 1">
            <a:extLst>
              <a:ext uri="{FF2B5EF4-FFF2-40B4-BE49-F238E27FC236}">
                <a16:creationId xmlns:a16="http://schemas.microsoft.com/office/drawing/2014/main" id="{DA16747D-23F6-4B09-ADEE-83C6E376CDBA}"/>
              </a:ext>
            </a:extLst>
          </p:cNvPr>
          <p:cNvSpPr txBox="1">
            <a:spLocks/>
          </p:cNvSpPr>
          <p:nvPr/>
        </p:nvSpPr>
        <p:spPr>
          <a:xfrm>
            <a:off x="336122" y="320180"/>
            <a:ext cx="432843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:a16="http://schemas.microsoft.com/office/drawing/2014/main" id="{0F0FE460-7F13-444B-905A-F7D4468BFB5B}"/>
              </a:ext>
            </a:extLst>
          </p:cNvPr>
          <p:cNvSpPr txBox="1">
            <a:spLocks/>
          </p:cNvSpPr>
          <p:nvPr/>
        </p:nvSpPr>
        <p:spPr>
          <a:xfrm>
            <a:off x="488521" y="472580"/>
            <a:ext cx="5476551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Opportunities</a:t>
            </a:r>
            <a:r>
              <a:rPr lang="zh-TW" altLang="en-US" sz="1600" b="1" dirty="0">
                <a:solidFill>
                  <a:srgbClr val="002060"/>
                </a:solidFill>
                <a:latin typeface="+mn-lt"/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</a:rPr>
              <a:t> Challenge </a:t>
            </a:r>
            <a:r>
              <a:rPr lang="zh-TW" altLang="en-US" sz="1600" b="1" dirty="0">
                <a:solidFill>
                  <a:srgbClr val="002060"/>
                </a:solidFill>
              </a:rPr>
              <a:t>、</a:t>
            </a: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Plan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E57FD9AA-A61D-45B1-AF43-BFD755AE3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236" y="1002461"/>
            <a:ext cx="8942762" cy="175432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Free </a:t>
            </a:r>
            <a:r>
              <a:rPr kumimoji="0" lang="en-US" altLang="es-E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Trade Agreement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s-E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Rising Demand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Perishable ( Meat from ECSA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，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Blueberry/Avocado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kumimoji="0" lang="zh-TW" altLang="en-U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Seafood from WCSA ) </a:t>
            </a:r>
            <a:endParaRPr lang="en-US" alt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s-E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Increase of Reefer Plug entitlement from ESA/ESA3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s-E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Service Rerouting ( ex. Valparaiso and probably </a:t>
            </a:r>
            <a:r>
              <a:rPr kumimoji="0" lang="en-US" altLang="es-ES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Chancay</a:t>
            </a:r>
            <a:r>
              <a:rPr kumimoji="0" lang="en-US" altLang="es-ES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)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s-E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( AI ) 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5B8F3AF7-2302-4084-A789-F5B75759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236" y="3001503"/>
            <a:ext cx="8942762" cy="120032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s-E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Trade War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s-E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Logistical bottlenecks and Port Congestion </a:t>
            </a:r>
            <a:endParaRPr kumimoji="0" lang="en-US" altLang="es-ES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zh-TW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Climate Change</a:t>
            </a:r>
            <a:endParaRPr kumimoji="0" lang="en-US" altLang="es-ES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s-E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Empty reefer equipment supply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390294C8-B4A6-4C95-8D68-A0C50A99B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409" y="4455621"/>
            <a:ext cx="8942762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s-E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s-ES" dirty="0">
                <a:latin typeface="Arial" panose="020B0604020202020204" pitchFamily="34" charset="0"/>
                <a:ea typeface="Calibri" panose="020F0502020204030204" pitchFamily="34" charset="0"/>
              </a:rPr>
              <a:t>Target Higher Reefer Volume / Reefer Fleet / Equipment Turn around than Market to enlarge our Market Share.      </a:t>
            </a:r>
            <a:endParaRPr kumimoji="0" lang="en-US" altLang="es-E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s-ES" dirty="0">
                <a:latin typeface="Arial" panose="020B0604020202020204" pitchFamily="34" charset="0"/>
                <a:ea typeface="Calibri" panose="020F0502020204030204" pitchFamily="34" charset="0"/>
              </a:rPr>
              <a:t>Promote the match load through inbound live reefer &gt; NOR &gt; Empty Repo to support back haul equipment demand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s-ES" dirty="0">
                <a:latin typeface="Arial" panose="020B0604020202020204" pitchFamily="34" charset="0"/>
              </a:rPr>
              <a:t>ECSA seasonal apple, citrus, squid cargo + WCSA Year Round Frozen Cargo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s-ES" dirty="0">
                <a:latin typeface="Arial" panose="020B0604020202020204" pitchFamily="34" charset="0"/>
              </a:rPr>
              <a:t>Market diversity to POD Country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n-US" altLang="es-ES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Smart Container </a:t>
            </a:r>
            <a:endParaRPr kumimoji="0" lang="es-ES" altLang="es-E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8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FF898AA-F7A8-49A0-B3D5-4782D7E4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13" name="標題 12">
            <a:extLst>
              <a:ext uri="{FF2B5EF4-FFF2-40B4-BE49-F238E27FC236}">
                <a16:creationId xmlns:a16="http://schemas.microsoft.com/office/drawing/2014/main" id="{C79D4858-94B2-4865-B9B5-9A1318ED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3000" dirty="0">
                <a:latin typeface="+mn-ea"/>
                <a:ea typeface="+mn-ea"/>
              </a:rPr>
              <a:t>Fleet Plan</a:t>
            </a:r>
            <a:endParaRPr lang="zh-TW" altLang="en-US" sz="3000" dirty="0">
              <a:latin typeface="+mn-ea"/>
              <a:ea typeface="+mn-ea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D03B486A-45DF-45E8-BEA2-E45A87B4E7A1}"/>
              </a:ext>
            </a:extLst>
          </p:cNvPr>
          <p:cNvSpPr/>
          <p:nvPr/>
        </p:nvSpPr>
        <p:spPr>
          <a:xfrm>
            <a:off x="191344" y="1268760"/>
            <a:ext cx="11470419" cy="1279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流程圖: 接點 18">
            <a:extLst>
              <a:ext uri="{FF2B5EF4-FFF2-40B4-BE49-F238E27FC236}">
                <a16:creationId xmlns:a16="http://schemas.microsoft.com/office/drawing/2014/main" id="{9A376F27-742C-4A49-92E7-9515040484ED}"/>
              </a:ext>
            </a:extLst>
          </p:cNvPr>
          <p:cNvSpPr/>
          <p:nvPr/>
        </p:nvSpPr>
        <p:spPr>
          <a:xfrm>
            <a:off x="829536" y="1080350"/>
            <a:ext cx="504056" cy="47095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4D38ED4-40B8-4223-9DCA-8008C82994BA}"/>
              </a:ext>
            </a:extLst>
          </p:cNvPr>
          <p:cNvSpPr txBox="1"/>
          <p:nvPr/>
        </p:nvSpPr>
        <p:spPr>
          <a:xfrm>
            <a:off x="753507" y="1149961"/>
            <a:ext cx="69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2022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85" name="流程圖: 接點 84">
            <a:extLst>
              <a:ext uri="{FF2B5EF4-FFF2-40B4-BE49-F238E27FC236}">
                <a16:creationId xmlns:a16="http://schemas.microsoft.com/office/drawing/2014/main" id="{459599BF-A92E-4B3A-827A-A1446B286C02}"/>
              </a:ext>
            </a:extLst>
          </p:cNvPr>
          <p:cNvSpPr/>
          <p:nvPr/>
        </p:nvSpPr>
        <p:spPr>
          <a:xfrm>
            <a:off x="2854472" y="1085837"/>
            <a:ext cx="504056" cy="47095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9ADA6B52-FC33-4A66-9E32-E42E4CAE5104}"/>
              </a:ext>
            </a:extLst>
          </p:cNvPr>
          <p:cNvSpPr txBox="1"/>
          <p:nvPr/>
        </p:nvSpPr>
        <p:spPr>
          <a:xfrm>
            <a:off x="2773752" y="1149961"/>
            <a:ext cx="69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2023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88" name="流程圖: 接點 87">
            <a:extLst>
              <a:ext uri="{FF2B5EF4-FFF2-40B4-BE49-F238E27FC236}">
                <a16:creationId xmlns:a16="http://schemas.microsoft.com/office/drawing/2014/main" id="{604F4F9A-CC08-4736-BAC7-904580BC5F95}"/>
              </a:ext>
            </a:extLst>
          </p:cNvPr>
          <p:cNvSpPr/>
          <p:nvPr/>
        </p:nvSpPr>
        <p:spPr>
          <a:xfrm>
            <a:off x="4654672" y="1075597"/>
            <a:ext cx="504056" cy="47095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9AD04322-1CE7-4DC7-8E35-7147B5B7BFC4}"/>
              </a:ext>
            </a:extLst>
          </p:cNvPr>
          <p:cNvSpPr txBox="1"/>
          <p:nvPr/>
        </p:nvSpPr>
        <p:spPr>
          <a:xfrm>
            <a:off x="4583832" y="1149961"/>
            <a:ext cx="69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2024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90" name="流程圖: 接點 89">
            <a:extLst>
              <a:ext uri="{FF2B5EF4-FFF2-40B4-BE49-F238E27FC236}">
                <a16:creationId xmlns:a16="http://schemas.microsoft.com/office/drawing/2014/main" id="{1AA16554-A287-4CC0-BC15-5C313C0AE419}"/>
              </a:ext>
            </a:extLst>
          </p:cNvPr>
          <p:cNvSpPr/>
          <p:nvPr/>
        </p:nvSpPr>
        <p:spPr>
          <a:xfrm>
            <a:off x="6670896" y="1085837"/>
            <a:ext cx="504056" cy="47095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01A18882-298F-498D-817E-7496E407DB2B}"/>
              </a:ext>
            </a:extLst>
          </p:cNvPr>
          <p:cNvSpPr txBox="1"/>
          <p:nvPr/>
        </p:nvSpPr>
        <p:spPr>
          <a:xfrm>
            <a:off x="6593948" y="1149961"/>
            <a:ext cx="69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2025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92" name="流程圖: 接點 91">
            <a:extLst>
              <a:ext uri="{FF2B5EF4-FFF2-40B4-BE49-F238E27FC236}">
                <a16:creationId xmlns:a16="http://schemas.microsoft.com/office/drawing/2014/main" id="{106107C5-3E89-4659-A5F8-6EDD1B9CD086}"/>
              </a:ext>
            </a:extLst>
          </p:cNvPr>
          <p:cNvSpPr/>
          <p:nvPr/>
        </p:nvSpPr>
        <p:spPr>
          <a:xfrm>
            <a:off x="8759128" y="1085837"/>
            <a:ext cx="504056" cy="47095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5F65488A-39B8-4CBE-9A52-BFC9160534BC}"/>
              </a:ext>
            </a:extLst>
          </p:cNvPr>
          <p:cNvSpPr txBox="1"/>
          <p:nvPr/>
        </p:nvSpPr>
        <p:spPr>
          <a:xfrm>
            <a:off x="8678408" y="1149961"/>
            <a:ext cx="69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2026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94" name="流程圖: 接點 93">
            <a:extLst>
              <a:ext uri="{FF2B5EF4-FFF2-40B4-BE49-F238E27FC236}">
                <a16:creationId xmlns:a16="http://schemas.microsoft.com/office/drawing/2014/main" id="{4549A7FB-9C4F-4B95-8838-AF0B64FC00DC}"/>
              </a:ext>
            </a:extLst>
          </p:cNvPr>
          <p:cNvSpPr/>
          <p:nvPr/>
        </p:nvSpPr>
        <p:spPr>
          <a:xfrm>
            <a:off x="10703344" y="1052736"/>
            <a:ext cx="504056" cy="47095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C298AB78-6D37-4708-A97A-F5AA53A9B5E7}"/>
              </a:ext>
            </a:extLst>
          </p:cNvPr>
          <p:cNvSpPr txBox="1"/>
          <p:nvPr/>
        </p:nvSpPr>
        <p:spPr>
          <a:xfrm>
            <a:off x="10622624" y="1116860"/>
            <a:ext cx="69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solidFill>
                  <a:schemeClr val="bg1"/>
                </a:solidFill>
              </a:rPr>
              <a:t>2027</a:t>
            </a:r>
            <a:endParaRPr lang="zh-TW" altLang="en-US" sz="1600" b="1" dirty="0">
              <a:solidFill>
                <a:schemeClr val="bg1"/>
              </a:solidFill>
            </a:endParaRPr>
          </a:p>
        </p:txBody>
      </p:sp>
      <p:sp>
        <p:nvSpPr>
          <p:cNvPr id="74" name="標題 1">
            <a:extLst>
              <a:ext uri="{FF2B5EF4-FFF2-40B4-BE49-F238E27FC236}">
                <a16:creationId xmlns:a16="http://schemas.microsoft.com/office/drawing/2014/main" id="{739F635C-770B-438B-A5AA-28AD8E9D5612}"/>
              </a:ext>
            </a:extLst>
          </p:cNvPr>
          <p:cNvSpPr txBox="1">
            <a:spLocks/>
          </p:cNvSpPr>
          <p:nvPr/>
        </p:nvSpPr>
        <p:spPr>
          <a:xfrm>
            <a:off x="175485" y="43646"/>
            <a:ext cx="91814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02 RSD</a:t>
            </a:r>
            <a:r>
              <a:rPr lang="zh-TW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Fleet and Strategy</a:t>
            </a:r>
            <a:endParaRPr lang="zh-TW" alt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標題 1">
            <a:extLst>
              <a:ext uri="{FF2B5EF4-FFF2-40B4-BE49-F238E27FC236}">
                <a16:creationId xmlns:a16="http://schemas.microsoft.com/office/drawing/2014/main" id="{E20993DA-268E-4631-8B0F-5C329115D19E}"/>
              </a:ext>
            </a:extLst>
          </p:cNvPr>
          <p:cNvSpPr txBox="1">
            <a:spLocks/>
          </p:cNvSpPr>
          <p:nvPr/>
        </p:nvSpPr>
        <p:spPr>
          <a:xfrm>
            <a:off x="336122" y="320180"/>
            <a:ext cx="432843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EMC Reefer Fleet Plan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CF7DC60-53AF-495C-A014-673E693A1833}"/>
              </a:ext>
            </a:extLst>
          </p:cNvPr>
          <p:cNvSpPr txBox="1"/>
          <p:nvPr/>
        </p:nvSpPr>
        <p:spPr>
          <a:xfrm>
            <a:off x="4269989" y="1580287"/>
            <a:ext cx="132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43,500x4RH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CBDA719-526E-47AC-B19B-D2FCB4399AA5}"/>
              </a:ext>
            </a:extLst>
          </p:cNvPr>
          <p:cNvSpPr txBox="1"/>
          <p:nvPr/>
        </p:nvSpPr>
        <p:spPr>
          <a:xfrm>
            <a:off x="5299756" y="504404"/>
            <a:ext cx="35606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Average container age 3</a:t>
            </a:r>
            <a:r>
              <a:rPr lang="zh-TW" altLang="en-US" dirty="0"/>
              <a:t> </a:t>
            </a:r>
            <a:r>
              <a:rPr lang="en-US" altLang="zh-TW" dirty="0"/>
              <a:t>years</a:t>
            </a:r>
            <a:endParaRPr lang="zh-TW" altLang="en-US" dirty="0"/>
          </a:p>
        </p:txBody>
      </p:sp>
      <p:sp>
        <p:nvSpPr>
          <p:cNvPr id="8" name="箭號: 上彎 7">
            <a:extLst>
              <a:ext uri="{FF2B5EF4-FFF2-40B4-BE49-F238E27FC236}">
                <a16:creationId xmlns:a16="http://schemas.microsoft.com/office/drawing/2014/main" id="{1AA72093-2472-4EFA-AFA8-436616A6C4A4}"/>
              </a:ext>
            </a:extLst>
          </p:cNvPr>
          <p:cNvSpPr/>
          <p:nvPr/>
        </p:nvSpPr>
        <p:spPr>
          <a:xfrm rot="10800000">
            <a:off x="4789008" y="633429"/>
            <a:ext cx="486632" cy="411308"/>
          </a:xfrm>
          <a:prstGeom prst="bentUp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2DD24A19-3B12-4432-89D0-293CBB3476A3}"/>
              </a:ext>
            </a:extLst>
          </p:cNvPr>
          <p:cNvSpPr txBox="1"/>
          <p:nvPr/>
        </p:nvSpPr>
        <p:spPr>
          <a:xfrm>
            <a:off x="2431192" y="1580489"/>
            <a:ext cx="137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40,200x4RH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DC9880B3-2DEF-4602-9CE3-8F9274CB4F5D}"/>
              </a:ext>
            </a:extLst>
          </p:cNvPr>
          <p:cNvSpPr txBox="1"/>
          <p:nvPr/>
        </p:nvSpPr>
        <p:spPr>
          <a:xfrm>
            <a:off x="393100" y="1580656"/>
            <a:ext cx="137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39,000x4RH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97" name="文字方塊 96">
            <a:extLst>
              <a:ext uri="{FF2B5EF4-FFF2-40B4-BE49-F238E27FC236}">
                <a16:creationId xmlns:a16="http://schemas.microsoft.com/office/drawing/2014/main" id="{85A8AAE3-CDFC-44D5-9397-96200BC7DB3C}"/>
              </a:ext>
            </a:extLst>
          </p:cNvPr>
          <p:cNvSpPr txBox="1"/>
          <p:nvPr/>
        </p:nvSpPr>
        <p:spPr>
          <a:xfrm>
            <a:off x="6234460" y="1578091"/>
            <a:ext cx="1376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45,300x4RH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graphicFrame>
        <p:nvGraphicFramePr>
          <p:cNvPr id="145" name="資料庫圖表 144">
            <a:extLst>
              <a:ext uri="{FF2B5EF4-FFF2-40B4-BE49-F238E27FC236}">
                <a16:creationId xmlns:a16="http://schemas.microsoft.com/office/drawing/2014/main" id="{DEEAF998-21FF-43DD-9A4A-17C22BBA0E16}"/>
              </a:ext>
            </a:extLst>
          </p:cNvPr>
          <p:cNvGraphicFramePr/>
          <p:nvPr/>
        </p:nvGraphicFramePr>
        <p:xfrm>
          <a:off x="589004" y="4802080"/>
          <a:ext cx="8841053" cy="29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8" name="流程圖: 換頁接點 147">
            <a:extLst>
              <a:ext uri="{FF2B5EF4-FFF2-40B4-BE49-F238E27FC236}">
                <a16:creationId xmlns:a16="http://schemas.microsoft.com/office/drawing/2014/main" id="{A7E5D219-36E1-4BEF-B8CA-A8947167BDAF}"/>
              </a:ext>
            </a:extLst>
          </p:cNvPr>
          <p:cNvSpPr/>
          <p:nvPr/>
        </p:nvSpPr>
        <p:spPr>
          <a:xfrm>
            <a:off x="1183002" y="4431509"/>
            <a:ext cx="879124" cy="372399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b="1" dirty="0"/>
              <a:t>3,000</a:t>
            </a:r>
            <a:r>
              <a:rPr lang="zh-TW" altLang="en-US" sz="1000" b="1" dirty="0"/>
              <a:t> </a:t>
            </a:r>
            <a:r>
              <a:rPr lang="en-US" altLang="zh-TW" sz="1000" b="1" dirty="0"/>
              <a:t>NEW</a:t>
            </a:r>
          </a:p>
          <a:p>
            <a:pPr algn="ctr"/>
            <a:r>
              <a:rPr lang="en-US" altLang="zh-TW" sz="1000" b="1" dirty="0"/>
              <a:t>6,000</a:t>
            </a:r>
            <a:r>
              <a:rPr lang="zh-TW" altLang="en-US" sz="1000" b="1" dirty="0"/>
              <a:t> </a:t>
            </a:r>
            <a:r>
              <a:rPr lang="en-US" altLang="zh-TW" sz="1000" b="1" dirty="0"/>
              <a:t>IoT</a:t>
            </a:r>
            <a:endParaRPr lang="zh-TW" altLang="en-US" sz="1000" b="1" dirty="0"/>
          </a:p>
        </p:txBody>
      </p:sp>
      <p:sp>
        <p:nvSpPr>
          <p:cNvPr id="149" name="文字方塊 148">
            <a:extLst>
              <a:ext uri="{FF2B5EF4-FFF2-40B4-BE49-F238E27FC236}">
                <a16:creationId xmlns:a16="http://schemas.microsoft.com/office/drawing/2014/main" id="{3F1D4754-AC02-4F0C-8021-4CF58DA1C978}"/>
              </a:ext>
            </a:extLst>
          </p:cNvPr>
          <p:cNvSpPr txBox="1"/>
          <p:nvPr/>
        </p:nvSpPr>
        <p:spPr>
          <a:xfrm>
            <a:off x="5419" y="3937389"/>
            <a:ext cx="127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Current IoT</a:t>
            </a:r>
          </a:p>
          <a:p>
            <a:pPr algn="ctr"/>
            <a:r>
              <a:rPr lang="en-US" altLang="zh-TW" sz="1400" dirty="0"/>
              <a:t>29,000*4RH</a:t>
            </a:r>
            <a:endParaRPr lang="zh-TW" altLang="en-US" sz="1400" dirty="0"/>
          </a:p>
        </p:txBody>
      </p:sp>
      <p:pic>
        <p:nvPicPr>
          <p:cNvPr id="154" name="圖片 153">
            <a:extLst>
              <a:ext uri="{FF2B5EF4-FFF2-40B4-BE49-F238E27FC236}">
                <a16:creationId xmlns:a16="http://schemas.microsoft.com/office/drawing/2014/main" id="{99E4DB18-7D46-4E25-B21B-BB0C4F4F1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884" y="4484003"/>
            <a:ext cx="288564" cy="318077"/>
          </a:xfrm>
          <a:prstGeom prst="rect">
            <a:avLst/>
          </a:prstGeom>
        </p:spPr>
      </p:pic>
      <p:sp>
        <p:nvSpPr>
          <p:cNvPr id="158" name="流程圖: 換頁接點 157">
            <a:extLst>
              <a:ext uri="{FF2B5EF4-FFF2-40B4-BE49-F238E27FC236}">
                <a16:creationId xmlns:a16="http://schemas.microsoft.com/office/drawing/2014/main" id="{C6BE91E5-69A6-4873-A23F-AE55672F6F37}"/>
              </a:ext>
            </a:extLst>
          </p:cNvPr>
          <p:cNvSpPr/>
          <p:nvPr/>
        </p:nvSpPr>
        <p:spPr>
          <a:xfrm>
            <a:off x="3414498" y="4431509"/>
            <a:ext cx="879124" cy="383454"/>
          </a:xfrm>
          <a:prstGeom prst="flowChartOffpageConnector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000" b="1" dirty="0"/>
              <a:t>2,000</a:t>
            </a:r>
            <a:r>
              <a:rPr lang="zh-TW" altLang="en-US" sz="1000" b="1" dirty="0"/>
              <a:t> </a:t>
            </a:r>
            <a:r>
              <a:rPr lang="en-US" altLang="zh-TW" sz="1000" b="1" dirty="0"/>
              <a:t>NEW</a:t>
            </a:r>
          </a:p>
          <a:p>
            <a:pPr algn="ctr"/>
            <a:r>
              <a:rPr lang="en-US" altLang="zh-TW" sz="1000" b="1" dirty="0"/>
              <a:t>4,000</a:t>
            </a:r>
            <a:r>
              <a:rPr lang="zh-TW" altLang="en-US" sz="1000" b="1" dirty="0"/>
              <a:t> </a:t>
            </a:r>
            <a:r>
              <a:rPr lang="en-US" altLang="zh-TW" sz="1000" b="1" dirty="0"/>
              <a:t>IoT</a:t>
            </a:r>
            <a:endParaRPr lang="zh-TW" altLang="en-US" sz="1000" b="1" dirty="0"/>
          </a:p>
        </p:txBody>
      </p:sp>
      <p:pic>
        <p:nvPicPr>
          <p:cNvPr id="159" name="圖片 158">
            <a:extLst>
              <a:ext uri="{FF2B5EF4-FFF2-40B4-BE49-F238E27FC236}">
                <a16:creationId xmlns:a16="http://schemas.microsoft.com/office/drawing/2014/main" id="{5C95D59A-8C75-4B19-92A5-18D4C8D30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907" y="4462436"/>
            <a:ext cx="309789" cy="341472"/>
          </a:xfrm>
          <a:prstGeom prst="rect">
            <a:avLst/>
          </a:prstGeom>
        </p:spPr>
      </p:pic>
      <p:pic>
        <p:nvPicPr>
          <p:cNvPr id="160" name="圖片 159">
            <a:extLst>
              <a:ext uri="{FF2B5EF4-FFF2-40B4-BE49-F238E27FC236}">
                <a16:creationId xmlns:a16="http://schemas.microsoft.com/office/drawing/2014/main" id="{885C9EC0-9755-4787-A1AA-AE355AE67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9424" y="4460609"/>
            <a:ext cx="309788" cy="341471"/>
          </a:xfrm>
          <a:prstGeom prst="rect">
            <a:avLst/>
          </a:prstGeom>
        </p:spPr>
      </p:pic>
      <p:sp>
        <p:nvSpPr>
          <p:cNvPr id="163" name="矩形: 圓角 162">
            <a:extLst>
              <a:ext uri="{FF2B5EF4-FFF2-40B4-BE49-F238E27FC236}">
                <a16:creationId xmlns:a16="http://schemas.microsoft.com/office/drawing/2014/main" id="{4CDDCE9D-9332-4833-870F-B8F99BC8F29D}"/>
              </a:ext>
            </a:extLst>
          </p:cNvPr>
          <p:cNvSpPr/>
          <p:nvPr/>
        </p:nvSpPr>
        <p:spPr>
          <a:xfrm>
            <a:off x="336122" y="3455209"/>
            <a:ext cx="3622549" cy="337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002060"/>
                </a:solidFill>
              </a:rPr>
              <a:t>2025 Smart Reefer IOT install plan</a:t>
            </a:r>
            <a:endParaRPr lang="zh-TW" altLang="en-US" sz="1600" dirty="0"/>
          </a:p>
        </p:txBody>
      </p:sp>
      <p:sp>
        <p:nvSpPr>
          <p:cNvPr id="165" name="文字方塊 164">
            <a:extLst>
              <a:ext uri="{FF2B5EF4-FFF2-40B4-BE49-F238E27FC236}">
                <a16:creationId xmlns:a16="http://schemas.microsoft.com/office/drawing/2014/main" id="{62DBA3E7-79BF-4C70-A83C-6A84D0409748}"/>
              </a:ext>
            </a:extLst>
          </p:cNvPr>
          <p:cNvSpPr txBox="1"/>
          <p:nvPr/>
        </p:nvSpPr>
        <p:spPr>
          <a:xfrm>
            <a:off x="2102700" y="3937389"/>
            <a:ext cx="127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Current IoT</a:t>
            </a:r>
          </a:p>
          <a:p>
            <a:pPr algn="ctr"/>
            <a:r>
              <a:rPr lang="en-US" altLang="zh-TW" sz="1400" dirty="0"/>
              <a:t>38,000*4RH</a:t>
            </a:r>
            <a:endParaRPr lang="zh-TW" altLang="en-US" sz="1400" dirty="0"/>
          </a:p>
        </p:txBody>
      </p:sp>
      <p:sp>
        <p:nvSpPr>
          <p:cNvPr id="166" name="文字方塊 165">
            <a:extLst>
              <a:ext uri="{FF2B5EF4-FFF2-40B4-BE49-F238E27FC236}">
                <a16:creationId xmlns:a16="http://schemas.microsoft.com/office/drawing/2014/main" id="{A6B7843C-FF59-4495-8A07-E5C09DE4095E}"/>
              </a:ext>
            </a:extLst>
          </p:cNvPr>
          <p:cNvSpPr txBox="1"/>
          <p:nvPr/>
        </p:nvSpPr>
        <p:spPr>
          <a:xfrm>
            <a:off x="4199981" y="3918929"/>
            <a:ext cx="127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Current IoT</a:t>
            </a:r>
          </a:p>
          <a:p>
            <a:pPr algn="ctr"/>
            <a:r>
              <a:rPr lang="en-US" altLang="zh-TW" sz="1400" dirty="0"/>
              <a:t>44,000*4RH</a:t>
            </a:r>
            <a:endParaRPr lang="zh-TW" altLang="en-US" sz="1400" dirty="0"/>
          </a:p>
        </p:txBody>
      </p:sp>
      <p:sp>
        <p:nvSpPr>
          <p:cNvPr id="7" name="箭號: 圓形 6">
            <a:extLst>
              <a:ext uri="{FF2B5EF4-FFF2-40B4-BE49-F238E27FC236}">
                <a16:creationId xmlns:a16="http://schemas.microsoft.com/office/drawing/2014/main" id="{21EA07CA-7D23-4E31-91D6-7EA32498F223}"/>
              </a:ext>
            </a:extLst>
          </p:cNvPr>
          <p:cNvSpPr/>
          <p:nvPr/>
        </p:nvSpPr>
        <p:spPr>
          <a:xfrm rot="10800000" flipH="1">
            <a:off x="1543681" y="1493110"/>
            <a:ext cx="1099411" cy="7954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325BAF72-C1B8-4A89-887E-C2F8AA45F25E}"/>
              </a:ext>
            </a:extLst>
          </p:cNvPr>
          <p:cNvSpPr txBox="1"/>
          <p:nvPr/>
        </p:nvSpPr>
        <p:spPr>
          <a:xfrm>
            <a:off x="1404922" y="2266698"/>
            <a:ext cx="137692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/>
              <a:t>7.7%</a:t>
            </a:r>
            <a:r>
              <a:rPr lang="zh-TW" altLang="en-US" sz="1600" dirty="0"/>
              <a:t> </a:t>
            </a:r>
            <a:r>
              <a:rPr lang="en-US" altLang="zh-TW" sz="1600" dirty="0"/>
              <a:t>Growth</a:t>
            </a:r>
            <a:endParaRPr lang="zh-TW" altLang="en-US" sz="1600" dirty="0"/>
          </a:p>
        </p:txBody>
      </p:sp>
      <p:sp>
        <p:nvSpPr>
          <p:cNvPr id="49" name="箭號: 圓形 48">
            <a:extLst>
              <a:ext uri="{FF2B5EF4-FFF2-40B4-BE49-F238E27FC236}">
                <a16:creationId xmlns:a16="http://schemas.microsoft.com/office/drawing/2014/main" id="{1F59818A-7FDE-4679-85C5-2A4B953571EC}"/>
              </a:ext>
            </a:extLst>
          </p:cNvPr>
          <p:cNvSpPr/>
          <p:nvPr/>
        </p:nvSpPr>
        <p:spPr>
          <a:xfrm rot="10800000" flipH="1">
            <a:off x="3440494" y="1481882"/>
            <a:ext cx="1099411" cy="7954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1C8B3AEA-DA6F-496D-AE20-727049EDE5D1}"/>
              </a:ext>
            </a:extLst>
          </p:cNvPr>
          <p:cNvSpPr txBox="1"/>
          <p:nvPr/>
        </p:nvSpPr>
        <p:spPr>
          <a:xfrm>
            <a:off x="3247808" y="2271699"/>
            <a:ext cx="148478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/>
              <a:t>10.1%</a:t>
            </a:r>
            <a:r>
              <a:rPr lang="zh-TW" altLang="en-US" sz="1600" dirty="0"/>
              <a:t> </a:t>
            </a:r>
            <a:r>
              <a:rPr lang="en-US" altLang="zh-TW" sz="1600" dirty="0"/>
              <a:t>Growth</a:t>
            </a:r>
            <a:endParaRPr lang="zh-TW" altLang="en-US" sz="1600" dirty="0"/>
          </a:p>
        </p:txBody>
      </p:sp>
      <p:sp>
        <p:nvSpPr>
          <p:cNvPr id="51" name="箭號: 圓形 50">
            <a:extLst>
              <a:ext uri="{FF2B5EF4-FFF2-40B4-BE49-F238E27FC236}">
                <a16:creationId xmlns:a16="http://schemas.microsoft.com/office/drawing/2014/main" id="{482CDA2C-3164-4B3C-999D-4B819FD81CA7}"/>
              </a:ext>
            </a:extLst>
          </p:cNvPr>
          <p:cNvSpPr/>
          <p:nvPr/>
        </p:nvSpPr>
        <p:spPr>
          <a:xfrm rot="10800000" flipH="1">
            <a:off x="5391234" y="1491117"/>
            <a:ext cx="1099411" cy="7954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5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FBD99224-CFDE-4D8B-9F53-684FF0276FB1}"/>
              </a:ext>
            </a:extLst>
          </p:cNvPr>
          <p:cNvSpPr txBox="1"/>
          <p:nvPr/>
        </p:nvSpPr>
        <p:spPr>
          <a:xfrm>
            <a:off x="5109005" y="2276576"/>
            <a:ext cx="166386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/>
              <a:t>4.1%</a:t>
            </a:r>
            <a:r>
              <a:rPr lang="zh-TW" altLang="en-US" sz="1600" dirty="0"/>
              <a:t> </a:t>
            </a:r>
            <a:r>
              <a:rPr lang="en-US" altLang="zh-TW" sz="1600" dirty="0"/>
              <a:t>Growth</a:t>
            </a:r>
            <a:endParaRPr lang="zh-TW" altLang="en-US" sz="1600" dirty="0"/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83B63CC4-89EE-44D2-BBC6-D53A3EBE8D2E}"/>
              </a:ext>
            </a:extLst>
          </p:cNvPr>
          <p:cNvSpPr/>
          <p:nvPr/>
        </p:nvSpPr>
        <p:spPr>
          <a:xfrm>
            <a:off x="336121" y="5279205"/>
            <a:ext cx="3622549" cy="337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rgbClr val="002060"/>
                </a:solidFill>
              </a:rPr>
              <a:t>2025 Vessel GSM Network Setup </a:t>
            </a:r>
            <a:endParaRPr lang="zh-TW" altLang="en-US" sz="1600" dirty="0"/>
          </a:p>
        </p:txBody>
      </p: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B3C89CEA-5269-4A23-8133-6586EFD55063}"/>
              </a:ext>
            </a:extLst>
          </p:cNvPr>
          <p:cNvCxnSpPr>
            <a:cxnSpLocks/>
          </p:cNvCxnSpPr>
          <p:nvPr/>
        </p:nvCxnSpPr>
        <p:spPr>
          <a:xfrm flipV="1">
            <a:off x="3761790" y="5502197"/>
            <a:ext cx="2541068" cy="42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6E83BF5A-72BF-4BA2-8DEA-6DB73212AB41}"/>
              </a:ext>
            </a:extLst>
          </p:cNvPr>
          <p:cNvSpPr txBox="1"/>
          <p:nvPr/>
        </p:nvSpPr>
        <p:spPr>
          <a:xfrm>
            <a:off x="523777" y="5705391"/>
            <a:ext cx="324723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400" dirty="0"/>
              <a:t>Complete the installation of GSM on 219 vessels by Q3 2025.</a:t>
            </a:r>
            <a:endParaRPr lang="zh-TW" altLang="en-US" sz="1400" dirty="0"/>
          </a:p>
        </p:txBody>
      </p:sp>
      <p:sp>
        <p:nvSpPr>
          <p:cNvPr id="59" name="等腰三角形 58">
            <a:extLst>
              <a:ext uri="{FF2B5EF4-FFF2-40B4-BE49-F238E27FC236}">
                <a16:creationId xmlns:a16="http://schemas.microsoft.com/office/drawing/2014/main" id="{67F35CB3-80C1-4ECA-A637-C005DB8533A6}"/>
              </a:ext>
            </a:extLst>
          </p:cNvPr>
          <p:cNvSpPr/>
          <p:nvPr/>
        </p:nvSpPr>
        <p:spPr>
          <a:xfrm>
            <a:off x="6365272" y="5146727"/>
            <a:ext cx="1058798" cy="3373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ea typeface="標楷體" panose="03000509000000000000" pitchFamily="65" charset="-120"/>
              </a:rPr>
              <a:t>219</a:t>
            </a:r>
            <a:endParaRPr lang="zh-TW" altLang="en-US" sz="1600" b="1" dirty="0"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8163CEE-1C39-4E9A-8F9A-C0E3E0BCF0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56" y="2853336"/>
            <a:ext cx="11102022" cy="3841123"/>
          </a:xfrm>
          <a:prstGeom prst="rect">
            <a:avLst/>
          </a:prstGeom>
        </p:spPr>
      </p:pic>
      <p:sp>
        <p:nvSpPr>
          <p:cNvPr id="124" name="箭號: 向下 123">
            <a:extLst>
              <a:ext uri="{FF2B5EF4-FFF2-40B4-BE49-F238E27FC236}">
                <a16:creationId xmlns:a16="http://schemas.microsoft.com/office/drawing/2014/main" id="{88CF65C1-2998-4FFD-8907-56D5273F0353}"/>
              </a:ext>
            </a:extLst>
          </p:cNvPr>
          <p:cNvSpPr/>
          <p:nvPr/>
        </p:nvSpPr>
        <p:spPr>
          <a:xfrm rot="12271612">
            <a:off x="6279044" y="2714863"/>
            <a:ext cx="251066" cy="676522"/>
          </a:xfrm>
          <a:prstGeom prst="downArrow">
            <a:avLst>
              <a:gd name="adj1" fmla="val 5398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星形: 五角 10">
            <a:extLst>
              <a:ext uri="{FF2B5EF4-FFF2-40B4-BE49-F238E27FC236}">
                <a16:creationId xmlns:a16="http://schemas.microsoft.com/office/drawing/2014/main" id="{61D70A21-F676-47E3-93EC-9A903D609C2F}"/>
              </a:ext>
            </a:extLst>
          </p:cNvPr>
          <p:cNvSpPr/>
          <p:nvPr/>
        </p:nvSpPr>
        <p:spPr>
          <a:xfrm>
            <a:off x="5924931" y="4511363"/>
            <a:ext cx="213981" cy="252069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921B0A0-F375-42BE-91AD-A1B2BBA2294C}"/>
              </a:ext>
            </a:extLst>
          </p:cNvPr>
          <p:cNvSpPr txBox="1"/>
          <p:nvPr/>
        </p:nvSpPr>
        <p:spPr>
          <a:xfrm>
            <a:off x="6108940" y="4394336"/>
            <a:ext cx="2202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/>
              <a:t>Above 95% IoT containers of EMC reefer fleet.</a:t>
            </a:r>
            <a:endParaRPr lang="zh-TW" altLang="en-US" sz="1200" b="1" dirty="0"/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CE106A0E-BEEC-449E-BAD4-0C6A19D8FB5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6535" y="1799875"/>
            <a:ext cx="4076504" cy="3063671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DA1C8550-7CF9-480B-B1B9-D56E18BB5765}"/>
              </a:ext>
            </a:extLst>
          </p:cNvPr>
          <p:cNvSpPr txBox="1"/>
          <p:nvPr/>
        </p:nvSpPr>
        <p:spPr>
          <a:xfrm>
            <a:off x="7556829" y="2025272"/>
            <a:ext cx="166386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b="1" dirty="0"/>
              <a:t>Above 95% IoT containers of EMC reefer fleet.</a:t>
            </a:r>
            <a:endParaRPr lang="zh-TW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1100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箭號: 向下 36">
            <a:extLst>
              <a:ext uri="{FF2B5EF4-FFF2-40B4-BE49-F238E27FC236}">
                <a16:creationId xmlns:a16="http://schemas.microsoft.com/office/drawing/2014/main" id="{7E284604-38C4-4F22-9CD2-158AD2747DAA}"/>
              </a:ext>
            </a:extLst>
          </p:cNvPr>
          <p:cNvSpPr/>
          <p:nvPr/>
        </p:nvSpPr>
        <p:spPr>
          <a:xfrm rot="5400000">
            <a:off x="10804116" y="4458791"/>
            <a:ext cx="1160649" cy="1510570"/>
          </a:xfrm>
          <a:prstGeom prst="downArrow">
            <a:avLst/>
          </a:prstGeom>
          <a:solidFill>
            <a:srgbClr val="FF33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zh-TW" sz="1100" dirty="0">
                <a:solidFill>
                  <a:schemeClr val="bg1"/>
                </a:solidFill>
              </a:rPr>
              <a:t>LIVE+</a:t>
            </a:r>
          </a:p>
          <a:p>
            <a:pPr algn="ctr"/>
            <a:r>
              <a:rPr lang="en-US" altLang="zh-TW" sz="1100" dirty="0">
                <a:solidFill>
                  <a:schemeClr val="bg1"/>
                </a:solidFill>
              </a:rPr>
              <a:t>NOR+</a:t>
            </a:r>
          </a:p>
          <a:p>
            <a:pPr algn="ctr"/>
            <a:r>
              <a:rPr lang="en-US" altLang="zh-TW" sz="1100" dirty="0">
                <a:solidFill>
                  <a:schemeClr val="bg1"/>
                </a:solidFill>
              </a:rPr>
              <a:t>EMPTY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2F58409D-ACFA-4413-A607-5D2277ED1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58" y="1186898"/>
            <a:ext cx="3766504" cy="527592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660EE17D-13D4-4850-9933-D86BE8244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9" y="836712"/>
            <a:ext cx="2976053" cy="5455881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62FC4ED-6E89-4A53-9435-BD493178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39ED7F4-7AE9-4606-986C-C5F98BB8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60648"/>
            <a:ext cx="5832648" cy="57606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2400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TW" sz="3000" dirty="0">
                <a:latin typeface="+mj-ea"/>
              </a:rPr>
              <a:t>Cargo Flow &amp; Imbalance condition</a:t>
            </a:r>
            <a:endParaRPr lang="zh-TW" altLang="en-US" sz="3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EC7216-F209-4902-B0C1-87E7D99392FA}"/>
              </a:ext>
            </a:extLst>
          </p:cNvPr>
          <p:cNvSpPr/>
          <p:nvPr/>
        </p:nvSpPr>
        <p:spPr>
          <a:xfrm>
            <a:off x="327252" y="544839"/>
            <a:ext cx="6277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</a:rPr>
              <a:t>Equipment Supply -2024 Cargo Flow &amp; Imbalance condition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資料庫圖表 12">
            <a:extLst>
              <a:ext uri="{FF2B5EF4-FFF2-40B4-BE49-F238E27FC236}">
                <a16:creationId xmlns:a16="http://schemas.microsoft.com/office/drawing/2014/main" id="{4F5265A7-375A-4A8A-A5BD-AFBBE98734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437449"/>
              </p:ext>
            </p:extLst>
          </p:nvPr>
        </p:nvGraphicFramePr>
        <p:xfrm>
          <a:off x="3018322" y="1119588"/>
          <a:ext cx="4157798" cy="1407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4" name="群組 13">
            <a:extLst>
              <a:ext uri="{FF2B5EF4-FFF2-40B4-BE49-F238E27FC236}">
                <a16:creationId xmlns:a16="http://schemas.microsoft.com/office/drawing/2014/main" id="{CE553F27-7F64-4E34-AAC9-FD3D161E9B23}"/>
              </a:ext>
            </a:extLst>
          </p:cNvPr>
          <p:cNvGrpSpPr/>
          <p:nvPr/>
        </p:nvGrpSpPr>
        <p:grpSpPr>
          <a:xfrm rot="7099169">
            <a:off x="8495281" y="3223038"/>
            <a:ext cx="1330945" cy="501616"/>
            <a:chOff x="948" y="477"/>
            <a:chExt cx="1624645" cy="1624645"/>
          </a:xfrm>
        </p:grpSpPr>
        <p:sp>
          <p:nvSpPr>
            <p:cNvPr id="15" name="箭號: 向下 14">
              <a:extLst>
                <a:ext uri="{FF2B5EF4-FFF2-40B4-BE49-F238E27FC236}">
                  <a16:creationId xmlns:a16="http://schemas.microsoft.com/office/drawing/2014/main" id="{A6889EB5-E0C1-4214-AC38-D417CE40A95A}"/>
                </a:ext>
              </a:extLst>
            </p:cNvPr>
            <p:cNvSpPr/>
            <p:nvPr/>
          </p:nvSpPr>
          <p:spPr>
            <a:xfrm rot="16200000">
              <a:off x="948" y="477"/>
              <a:ext cx="1624645" cy="1624645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箭號: 向下 4">
              <a:extLst>
                <a:ext uri="{FF2B5EF4-FFF2-40B4-BE49-F238E27FC236}">
                  <a16:creationId xmlns:a16="http://schemas.microsoft.com/office/drawing/2014/main" id="{61ADDC08-B37A-415A-965A-9BD2A6978412}"/>
                </a:ext>
              </a:extLst>
            </p:cNvPr>
            <p:cNvSpPr txBox="1"/>
            <p:nvPr/>
          </p:nvSpPr>
          <p:spPr>
            <a:xfrm rot="10713172">
              <a:off x="949" y="406635"/>
              <a:ext cx="1340334" cy="812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eaVert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500" kern="1200" dirty="0"/>
                <a:t>EMPTY</a:t>
              </a:r>
              <a:endParaRPr lang="zh-TW" altLang="en-US" sz="1500" kern="1200" dirty="0"/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2F871CE-BA14-431F-9A66-131A6CA8DBDF}"/>
              </a:ext>
            </a:extLst>
          </p:cNvPr>
          <p:cNvSpPr txBox="1"/>
          <p:nvPr/>
        </p:nvSpPr>
        <p:spPr>
          <a:xfrm>
            <a:off x="3150706" y="934578"/>
            <a:ext cx="3096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/>
              <a:t>ASI</a:t>
            </a:r>
            <a:r>
              <a:rPr lang="zh-TW" altLang="en-US" sz="2500" b="1" dirty="0"/>
              <a:t> ⇄ </a:t>
            </a:r>
            <a:r>
              <a:rPr lang="en-US" altLang="zh-TW" sz="2500" b="1" dirty="0"/>
              <a:t>WCSA/ECSA</a:t>
            </a:r>
            <a:endParaRPr lang="zh-TW" altLang="en-US" sz="2500" b="1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7D86C6E-AE76-46BA-A4C5-7F3B727FE81D}"/>
              </a:ext>
            </a:extLst>
          </p:cNvPr>
          <p:cNvSpPr txBox="1"/>
          <p:nvPr/>
        </p:nvSpPr>
        <p:spPr>
          <a:xfrm>
            <a:off x="3035660" y="4822248"/>
            <a:ext cx="3492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/>
              <a:t>Regional</a:t>
            </a:r>
            <a:r>
              <a:rPr lang="zh-TW" altLang="en-US" sz="2500" b="1" dirty="0"/>
              <a:t> ⇄</a:t>
            </a:r>
            <a:r>
              <a:rPr lang="en-US" altLang="zh-TW" sz="2500" b="1" dirty="0"/>
              <a:t> Regional</a:t>
            </a:r>
            <a:endParaRPr lang="zh-TW" altLang="en-US" sz="2500" b="1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83E6607-0DA1-4DD5-95EA-64DD8D6E4130}"/>
              </a:ext>
            </a:extLst>
          </p:cNvPr>
          <p:cNvSpPr txBox="1"/>
          <p:nvPr/>
        </p:nvSpPr>
        <p:spPr>
          <a:xfrm>
            <a:off x="8679710" y="2216288"/>
            <a:ext cx="3492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/>
              <a:t>USEC</a:t>
            </a:r>
            <a:r>
              <a:rPr lang="zh-TW" altLang="en-US" sz="2500" b="1" dirty="0"/>
              <a:t> </a:t>
            </a:r>
            <a:r>
              <a:rPr lang="zh-TW" altLang="en-US" dirty="0"/>
              <a:t>➜</a:t>
            </a:r>
            <a:r>
              <a:rPr lang="en-US" altLang="zh-TW" sz="2500" b="1" dirty="0"/>
              <a:t> WCSA</a:t>
            </a:r>
            <a:endParaRPr lang="zh-TW" altLang="en-US" sz="2500" b="1" dirty="0"/>
          </a:p>
        </p:txBody>
      </p:sp>
      <p:graphicFrame>
        <p:nvGraphicFramePr>
          <p:cNvPr id="21" name="資料庫圖表 20">
            <a:extLst>
              <a:ext uri="{FF2B5EF4-FFF2-40B4-BE49-F238E27FC236}">
                <a16:creationId xmlns:a16="http://schemas.microsoft.com/office/drawing/2014/main" id="{AA81ACD9-5621-47AC-BAA3-D74414056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08079"/>
              </p:ext>
            </p:extLst>
          </p:nvPr>
        </p:nvGraphicFramePr>
        <p:xfrm>
          <a:off x="9412043" y="4302857"/>
          <a:ext cx="2160796" cy="2915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文字方塊 26">
            <a:extLst>
              <a:ext uri="{FF2B5EF4-FFF2-40B4-BE49-F238E27FC236}">
                <a16:creationId xmlns:a16="http://schemas.microsoft.com/office/drawing/2014/main" id="{9C09A8B9-47C4-4E77-BE7E-25AFDBBCCE07}"/>
              </a:ext>
            </a:extLst>
          </p:cNvPr>
          <p:cNvSpPr txBox="1"/>
          <p:nvPr/>
        </p:nvSpPr>
        <p:spPr>
          <a:xfrm>
            <a:off x="9115459" y="3967428"/>
            <a:ext cx="3275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500" b="1" dirty="0"/>
              <a:t>ASI+ECSA</a:t>
            </a:r>
            <a:r>
              <a:rPr lang="zh-TW" altLang="en-US" sz="2500" b="1" dirty="0"/>
              <a:t> ⇄</a:t>
            </a:r>
            <a:r>
              <a:rPr lang="en-US" altLang="zh-TW" sz="2500" b="1" dirty="0"/>
              <a:t> ECSA</a:t>
            </a:r>
            <a:endParaRPr lang="zh-TW" altLang="en-US" sz="2500" b="1" dirty="0"/>
          </a:p>
        </p:txBody>
      </p:sp>
      <p:sp>
        <p:nvSpPr>
          <p:cNvPr id="3" name="不等於 2">
            <a:extLst>
              <a:ext uri="{FF2B5EF4-FFF2-40B4-BE49-F238E27FC236}">
                <a16:creationId xmlns:a16="http://schemas.microsoft.com/office/drawing/2014/main" id="{8B02E495-3CAC-4CDD-A008-C6F0BB093428}"/>
              </a:ext>
            </a:extLst>
          </p:cNvPr>
          <p:cNvSpPr/>
          <p:nvPr/>
        </p:nvSpPr>
        <p:spPr>
          <a:xfrm>
            <a:off x="4466070" y="1597328"/>
            <a:ext cx="832820" cy="443472"/>
          </a:xfrm>
          <a:prstGeom prst="mathNot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47DF05A-2D53-4A13-807B-4235EB9A297B}"/>
              </a:ext>
            </a:extLst>
          </p:cNvPr>
          <p:cNvSpPr txBox="1"/>
          <p:nvPr/>
        </p:nvSpPr>
        <p:spPr>
          <a:xfrm>
            <a:off x="4296890" y="2131675"/>
            <a:ext cx="1171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IMBLANCE</a:t>
            </a:r>
            <a:endParaRPr lang="zh-TW" altLang="en-US" sz="1400" b="1" dirty="0">
              <a:solidFill>
                <a:srgbClr val="FF0000"/>
              </a:solidFill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885B553B-4194-4563-89BF-BD831DD28B4A}"/>
              </a:ext>
            </a:extLst>
          </p:cNvPr>
          <p:cNvSpPr txBox="1">
            <a:spLocks/>
          </p:cNvSpPr>
          <p:nvPr/>
        </p:nvSpPr>
        <p:spPr>
          <a:xfrm>
            <a:off x="168052" y="100335"/>
            <a:ext cx="91814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02 RSD</a:t>
            </a:r>
            <a:r>
              <a:rPr lang="zh-TW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Fleet and Strategy</a:t>
            </a:r>
            <a:endParaRPr lang="zh-TW" alt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600853EB-24E3-4CEC-8CDE-A50BA1B286D9}"/>
              </a:ext>
            </a:extLst>
          </p:cNvPr>
          <p:cNvSpPr/>
          <p:nvPr/>
        </p:nvSpPr>
        <p:spPr>
          <a:xfrm rot="16200000">
            <a:off x="4747171" y="1319921"/>
            <a:ext cx="694274" cy="5328481"/>
          </a:xfrm>
          <a:prstGeom prst="downArrow">
            <a:avLst/>
          </a:prstGeom>
          <a:solidFill>
            <a:srgbClr val="FF33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FF9C2C2-5B50-4D58-BB6C-BF77419F8092}"/>
              </a:ext>
            </a:extLst>
          </p:cNvPr>
          <p:cNvSpPr txBox="1"/>
          <p:nvPr/>
        </p:nvSpPr>
        <p:spPr>
          <a:xfrm>
            <a:off x="3906023" y="3828694"/>
            <a:ext cx="354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LIVE+NOR+EMPTY</a:t>
            </a:r>
            <a:endParaRPr lang="zh-TW" altLang="en-US" dirty="0">
              <a:solidFill>
                <a:schemeClr val="bg1"/>
              </a:solidFill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D1E33F47-8ABF-4349-A62F-C7B58CDBE088}"/>
              </a:ext>
            </a:extLst>
          </p:cNvPr>
          <p:cNvGrpSpPr/>
          <p:nvPr/>
        </p:nvGrpSpPr>
        <p:grpSpPr>
          <a:xfrm rot="20895736">
            <a:off x="7724834" y="4088530"/>
            <a:ext cx="704695" cy="1548061"/>
            <a:chOff x="598359" y="232928"/>
            <a:chExt cx="976789" cy="1683106"/>
          </a:xfrm>
        </p:grpSpPr>
        <p:sp>
          <p:nvSpPr>
            <p:cNvPr id="32" name="箭號: 向下 31">
              <a:extLst>
                <a:ext uri="{FF2B5EF4-FFF2-40B4-BE49-F238E27FC236}">
                  <a16:creationId xmlns:a16="http://schemas.microsoft.com/office/drawing/2014/main" id="{E9FB27FB-BDDE-4F55-BA24-153095DB46A1}"/>
                </a:ext>
              </a:extLst>
            </p:cNvPr>
            <p:cNvSpPr/>
            <p:nvPr/>
          </p:nvSpPr>
          <p:spPr>
            <a:xfrm rot="20432039">
              <a:off x="598359" y="232928"/>
              <a:ext cx="976789" cy="168310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FF33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箭號: 向下 4">
              <a:extLst>
                <a:ext uri="{FF2B5EF4-FFF2-40B4-BE49-F238E27FC236}">
                  <a16:creationId xmlns:a16="http://schemas.microsoft.com/office/drawing/2014/main" id="{350EB47C-BDAE-408E-9D8E-A2134B803439}"/>
                </a:ext>
              </a:extLst>
            </p:cNvPr>
            <p:cNvSpPr txBox="1"/>
            <p:nvPr/>
          </p:nvSpPr>
          <p:spPr>
            <a:xfrm rot="4232039">
              <a:off x="302188" y="749699"/>
              <a:ext cx="1512168" cy="4883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400" kern="1200" dirty="0"/>
                <a:t>LIVE+EMPTY</a:t>
              </a:r>
              <a:endParaRPr lang="zh-TW" altLang="en-US" sz="1400" kern="1200" dirty="0"/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DEABC1C5-C25A-4803-AD8E-C76BF121BDD7}"/>
              </a:ext>
            </a:extLst>
          </p:cNvPr>
          <p:cNvGrpSpPr/>
          <p:nvPr/>
        </p:nvGrpSpPr>
        <p:grpSpPr>
          <a:xfrm>
            <a:off x="8254406" y="5671102"/>
            <a:ext cx="673603" cy="671493"/>
            <a:chOff x="1253523" y="2057773"/>
            <a:chExt cx="673603" cy="671493"/>
          </a:xfrm>
        </p:grpSpPr>
        <p:sp>
          <p:nvSpPr>
            <p:cNvPr id="35" name="箭號: 向下 34">
              <a:extLst>
                <a:ext uri="{FF2B5EF4-FFF2-40B4-BE49-F238E27FC236}">
                  <a16:creationId xmlns:a16="http://schemas.microsoft.com/office/drawing/2014/main" id="{E29A41AC-112B-4296-947C-3CBA29D8D7C7}"/>
                </a:ext>
              </a:extLst>
            </p:cNvPr>
            <p:cNvSpPr/>
            <p:nvPr/>
          </p:nvSpPr>
          <p:spPr>
            <a:xfrm rot="10459089">
              <a:off x="1253523" y="2057773"/>
              <a:ext cx="673603" cy="671493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箭號: 向下 4">
              <a:extLst>
                <a:ext uri="{FF2B5EF4-FFF2-40B4-BE49-F238E27FC236}">
                  <a16:creationId xmlns:a16="http://schemas.microsoft.com/office/drawing/2014/main" id="{6CCCF384-2301-48EE-AFF0-6F13C9A19B01}"/>
                </a:ext>
              </a:extLst>
            </p:cNvPr>
            <p:cNvSpPr txBox="1"/>
            <p:nvPr/>
          </p:nvSpPr>
          <p:spPr>
            <a:xfrm rot="5059089">
              <a:off x="1319151" y="2283585"/>
              <a:ext cx="553982" cy="336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TW" sz="1200" kern="1200" dirty="0"/>
                <a:t>LIVE</a:t>
              </a:r>
              <a:endParaRPr lang="zh-TW" altLang="en-US" sz="1200" kern="1200" dirty="0"/>
            </a:p>
          </p:txBody>
        </p:sp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7AFB08C9-F649-4BBD-A5E8-B1CC6222EC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73611" y="2526016"/>
            <a:ext cx="4217735" cy="990861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54B79803-FA91-47F2-A667-F196C5BF2D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2146" y="5422556"/>
            <a:ext cx="3040663" cy="8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>
            <a:extLst>
              <a:ext uri="{FF2B5EF4-FFF2-40B4-BE49-F238E27FC236}">
                <a16:creationId xmlns:a16="http://schemas.microsoft.com/office/drawing/2014/main" id="{907413E9-375A-43A7-A1D2-64707562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407" y="2693643"/>
            <a:ext cx="660126" cy="617990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CFB13AE0-41EB-46DA-B37A-E11CCD13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827" y="2694107"/>
            <a:ext cx="660126" cy="617990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3FAEF0BC-0159-4537-BD37-A03ACBAF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47" y="2681546"/>
            <a:ext cx="660126" cy="617990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05EBBFD4-8FAF-405E-98F2-B441101CD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89" y="2681546"/>
            <a:ext cx="660126" cy="617990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E30F1C-C7B6-4307-90A7-472B134D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5EED5A-C135-49DD-873E-BCD5FA43D163}"/>
              </a:ext>
            </a:extLst>
          </p:cNvPr>
          <p:cNvSpPr/>
          <p:nvPr/>
        </p:nvSpPr>
        <p:spPr>
          <a:xfrm>
            <a:off x="299268" y="461521"/>
            <a:ext cx="4459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</a:rPr>
              <a:t>Equipment Supply -Order of Precedence</a:t>
            </a:r>
            <a:endParaRPr lang="en-US" altLang="zh-CN" sz="1600" b="1" dirty="0">
              <a:solidFill>
                <a:srgbClr val="002060"/>
              </a:solidFill>
              <a:sym typeface="+mn-l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1BD9E5E-312A-4A60-BCD8-9DDC08FB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834" y="3503124"/>
            <a:ext cx="5399974" cy="1598511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03AE4EE-7D5C-4880-966E-B3A6A1B03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834" y="5101635"/>
            <a:ext cx="5399973" cy="1536241"/>
          </a:xfrm>
          <a:prstGeom prst="rect">
            <a:avLst/>
          </a:prstGeom>
        </p:spPr>
      </p:pic>
      <p:sp>
        <p:nvSpPr>
          <p:cNvPr id="22" name="加號 21">
            <a:extLst>
              <a:ext uri="{FF2B5EF4-FFF2-40B4-BE49-F238E27FC236}">
                <a16:creationId xmlns:a16="http://schemas.microsoft.com/office/drawing/2014/main" id="{1360BD6A-D5E5-4043-8701-7BC0DF2BB01D}"/>
              </a:ext>
            </a:extLst>
          </p:cNvPr>
          <p:cNvSpPr/>
          <p:nvPr/>
        </p:nvSpPr>
        <p:spPr>
          <a:xfrm>
            <a:off x="5203317" y="4669587"/>
            <a:ext cx="864096" cy="864096"/>
          </a:xfrm>
          <a:prstGeom prst="math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2D18C928-083E-4D29-942C-9F206AC35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72" y="1255166"/>
            <a:ext cx="2867025" cy="2028825"/>
          </a:xfrm>
          <a:prstGeom prst="rect">
            <a:avLst/>
          </a:prstGeom>
        </p:spPr>
      </p:pic>
      <p:sp>
        <p:nvSpPr>
          <p:cNvPr id="30" name="箭號: 彎曲 29">
            <a:extLst>
              <a:ext uri="{FF2B5EF4-FFF2-40B4-BE49-F238E27FC236}">
                <a16:creationId xmlns:a16="http://schemas.microsoft.com/office/drawing/2014/main" id="{7F74E6FD-8A70-413D-BCDF-0EF57CFFCEEF}"/>
              </a:ext>
            </a:extLst>
          </p:cNvPr>
          <p:cNvSpPr/>
          <p:nvPr/>
        </p:nvSpPr>
        <p:spPr>
          <a:xfrm rot="5400000">
            <a:off x="4393251" y="1851918"/>
            <a:ext cx="1440160" cy="1635062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7DD5650-79D5-4FF9-85BE-3ABF2F745F0D}"/>
              </a:ext>
            </a:extLst>
          </p:cNvPr>
          <p:cNvSpPr txBox="1"/>
          <p:nvPr/>
        </p:nvSpPr>
        <p:spPr>
          <a:xfrm>
            <a:off x="6456040" y="1371264"/>
            <a:ext cx="4939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000" b="1" dirty="0"/>
              <a:t>Precise 1+8 prospect is requested in order to timely plan empty repo </a:t>
            </a:r>
            <a:endParaRPr lang="zh-TW" altLang="en-US" sz="3000" b="1" dirty="0"/>
          </a:p>
          <a:p>
            <a:endParaRPr lang="zh-TW" altLang="en-US" dirty="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DEF64B82-CFC6-467E-A661-A5D661AB6446}"/>
              </a:ext>
            </a:extLst>
          </p:cNvPr>
          <p:cNvSpPr txBox="1">
            <a:spLocks/>
          </p:cNvSpPr>
          <p:nvPr/>
        </p:nvSpPr>
        <p:spPr>
          <a:xfrm>
            <a:off x="148363" y="15426"/>
            <a:ext cx="918146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02 RSD</a:t>
            </a:r>
            <a:r>
              <a:rPr lang="zh-TW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Fleet and Strategy</a:t>
            </a:r>
            <a:endParaRPr lang="zh-TW" altLang="en-US" sz="2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4AFB45D-D2CA-47B0-A092-54645ED5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753274"/>
            <a:ext cx="660126" cy="61799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DC7BAAA-F680-4F44-B52A-BC7706126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190" y="753274"/>
            <a:ext cx="660126" cy="61799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B174920-8C52-4D82-BC18-1A00EFB5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101" y="753274"/>
            <a:ext cx="660126" cy="617990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D01B3B1-60EE-4DC4-B3F8-AF0719FB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779" y="765805"/>
            <a:ext cx="660126" cy="61799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DBAF5EC0-2CF5-4DEA-BAE9-60EBE01E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457" y="765805"/>
            <a:ext cx="660126" cy="61799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558F80C9-4087-4BDF-9F78-2D905B30A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027" y="759244"/>
            <a:ext cx="660126" cy="61799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435B9FE-57AD-423E-870E-1C200E6D1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460" y="770229"/>
            <a:ext cx="660126" cy="61799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DD6E8A8C-BE94-47FB-B21D-08BC753AF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290" y="1394317"/>
            <a:ext cx="660126" cy="61799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438E7AB6-188E-4281-9C25-3655342C8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453" y="2080846"/>
            <a:ext cx="660126" cy="61799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D7975C4C-60C3-4604-847B-2017CFFA3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223" y="1394317"/>
            <a:ext cx="660126" cy="617990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695F4258-0B07-4F49-8866-C2B2053F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58" y="2086279"/>
            <a:ext cx="660126" cy="61799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5D43795D-DDAE-46FE-8EB0-CF14197EE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281" y="2699091"/>
            <a:ext cx="660126" cy="617990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53AAFB95-7870-41EF-ABED-E22ED56BA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577" y="2711188"/>
            <a:ext cx="660126" cy="617990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7A0DD479-2784-4407-AC8F-86C1741BB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460" y="2687179"/>
            <a:ext cx="660126" cy="617990"/>
          </a:xfrm>
          <a:prstGeom prst="rect">
            <a:avLst/>
          </a:prstGeom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407E87B3-36C3-4495-A8ED-4AAFC9A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290" y="2681546"/>
            <a:ext cx="660126" cy="617990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C2DDD04A-3E5E-44EA-B923-A9A7D89A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2369" y="813376"/>
            <a:ext cx="660126" cy="617990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7F75C1B2-8BEA-4891-9E02-41DAC352D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563" y="738951"/>
            <a:ext cx="660126" cy="617990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78985FFF-25B7-4BD9-9125-297CFB741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378" y="2700113"/>
            <a:ext cx="660126" cy="6179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74EB684-5430-4B3C-826F-05ADB6D2A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36" y="3503124"/>
            <a:ext cx="5155988" cy="30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12DBE7-A7DA-49BE-BBE4-98FC8C31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6B86AB8-34A8-486D-9A74-1D0ED64DEB31}"/>
              </a:ext>
            </a:extLst>
          </p:cNvPr>
          <p:cNvSpPr>
            <a:spLocks/>
          </p:cNvSpPr>
          <p:nvPr/>
        </p:nvSpPr>
        <p:spPr bwMode="auto">
          <a:xfrm>
            <a:off x="8186221" y="2404093"/>
            <a:ext cx="3376283" cy="2804584"/>
          </a:xfrm>
          <a:custGeom>
            <a:avLst/>
            <a:gdLst>
              <a:gd name="T0" fmla="*/ 579 w 1583"/>
              <a:gd name="T1" fmla="*/ 0 h 1325"/>
              <a:gd name="T2" fmla="*/ 1583 w 1583"/>
              <a:gd name="T3" fmla="*/ 0 h 1325"/>
              <a:gd name="T4" fmla="*/ 1004 w 1583"/>
              <a:gd name="T5" fmla="*/ 1325 h 1325"/>
              <a:gd name="T6" fmla="*/ 0 w 1583"/>
              <a:gd name="T7" fmla="*/ 1325 h 1325"/>
              <a:gd name="T8" fmla="*/ 579 w 1583"/>
              <a:gd name="T9" fmla="*/ 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3" h="1325">
                <a:moveTo>
                  <a:pt x="579" y="0"/>
                </a:moveTo>
                <a:lnTo>
                  <a:pt x="1583" y="0"/>
                </a:lnTo>
                <a:lnTo>
                  <a:pt x="1004" y="1325"/>
                </a:lnTo>
                <a:lnTo>
                  <a:pt x="0" y="1325"/>
                </a:lnTo>
                <a:lnTo>
                  <a:pt x="579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11" tIns="60956" rIns="121911" bIns="60956" numCol="1" anchor="ctr" anchorCtr="1" compatLnSpc="1">
            <a:prstTxWarp prst="textNoShape">
              <a:avLst/>
            </a:prstTxWarp>
          </a:bodyPr>
          <a:lstStyle/>
          <a:p>
            <a:r>
              <a:rPr lang="en-US" altLang="zh-CN" sz="6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</a:p>
        </p:txBody>
      </p:sp>
      <p:sp>
        <p:nvSpPr>
          <p:cNvPr id="10" name="TextBox 48">
            <a:extLst>
              <a:ext uri="{FF2B5EF4-FFF2-40B4-BE49-F238E27FC236}">
                <a16:creationId xmlns:a16="http://schemas.microsoft.com/office/drawing/2014/main" id="{9DDEDE6D-A26D-4134-83B6-CE54AB0A06C9}"/>
              </a:ext>
            </a:extLst>
          </p:cNvPr>
          <p:cNvSpPr txBox="1"/>
          <p:nvPr/>
        </p:nvSpPr>
        <p:spPr>
          <a:xfrm>
            <a:off x="748148" y="3645024"/>
            <a:ext cx="7868132" cy="156965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altLang="zh-TW" sz="4800" b="1" dirty="0">
                <a:ea typeface="微軟正黑體" panose="020B0604030504040204" pitchFamily="34" charset="-120"/>
                <a:cs typeface="+mn-ea"/>
                <a:sym typeface="+mn-lt"/>
              </a:rPr>
              <a:t>2024</a:t>
            </a:r>
            <a:r>
              <a:rPr lang="zh-TW" altLang="en-US" sz="4800" b="1" dirty="0"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en-US" altLang="zh-CN" sz="4800" b="1" dirty="0">
                <a:ea typeface="微軟正黑體" panose="020B0604030504040204" pitchFamily="34" charset="-120"/>
                <a:cs typeface="+mn-ea"/>
                <a:sym typeface="+mn-lt"/>
              </a:rPr>
              <a:t>Performance and 202</a:t>
            </a:r>
            <a:r>
              <a:rPr lang="en-US" altLang="zh-TW" sz="4800" b="1" dirty="0">
                <a:ea typeface="微軟正黑體" panose="020B0604030504040204" pitchFamily="34" charset="-120"/>
                <a:cs typeface="+mn-ea"/>
                <a:sym typeface="+mn-lt"/>
              </a:rPr>
              <a:t>5</a:t>
            </a:r>
            <a:r>
              <a:rPr lang="en-US" altLang="zh-CN" sz="4800" b="1" dirty="0">
                <a:ea typeface="微軟正黑體" panose="020B0604030504040204" pitchFamily="34" charset="-120"/>
                <a:cs typeface="+mn-ea"/>
                <a:sym typeface="+mn-lt"/>
              </a:rPr>
              <a:t> KPI/PLAN </a:t>
            </a:r>
            <a:endParaRPr lang="en-GB" altLang="zh-CN" sz="4800" b="1" dirty="0"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11" name="TextBox 49">
            <a:extLst>
              <a:ext uri="{FF2B5EF4-FFF2-40B4-BE49-F238E27FC236}">
                <a16:creationId xmlns:a16="http://schemas.microsoft.com/office/drawing/2014/main" id="{6386291A-1B8D-4A2E-BE05-8C5D948A6A12}"/>
              </a:ext>
            </a:extLst>
          </p:cNvPr>
          <p:cNvSpPr txBox="1"/>
          <p:nvPr/>
        </p:nvSpPr>
        <p:spPr>
          <a:xfrm>
            <a:off x="1199456" y="5324725"/>
            <a:ext cx="5400600" cy="14052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eaLnBrk="0" hangingPunct="0"/>
            <a:r>
              <a:rPr lang="en-US" altLang="zh-CN" sz="2100" dirty="0">
                <a:ea typeface="微軟正黑體" panose="020B0604030504040204" pitchFamily="34" charset="-120"/>
                <a:cs typeface="+mn-ea"/>
                <a:sym typeface="+mn-lt"/>
              </a:rPr>
              <a:t>(1) WCSA/ECSA/Regional </a:t>
            </a:r>
            <a:r>
              <a:rPr lang="en-US" altLang="zh-TW" sz="2100" dirty="0">
                <a:ea typeface="微軟正黑體" panose="020B0604030504040204" pitchFamily="34" charset="-120"/>
                <a:cs typeface="+mn-ea"/>
                <a:sym typeface="+mn-lt"/>
              </a:rPr>
              <a:t>Review</a:t>
            </a:r>
            <a:r>
              <a:rPr lang="zh-TW" altLang="en-US" sz="2100" dirty="0"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en-US" altLang="zh-TW" sz="2100" dirty="0">
                <a:ea typeface="微軟正黑體" panose="020B0604030504040204" pitchFamily="34" charset="-120"/>
                <a:cs typeface="+mn-ea"/>
                <a:sym typeface="+mn-lt"/>
              </a:rPr>
              <a:t>in 2024 </a:t>
            </a:r>
            <a:endParaRPr lang="en-US" altLang="zh-CN" sz="2100" dirty="0">
              <a:ea typeface="微軟正黑體" panose="020B0604030504040204" pitchFamily="34" charset="-120"/>
              <a:cs typeface="+mn-ea"/>
              <a:sym typeface="+mn-lt"/>
            </a:endParaRPr>
          </a:p>
          <a:p>
            <a:pPr eaLnBrk="0" hangingPunct="0"/>
            <a:r>
              <a:rPr lang="en-US" altLang="zh-CN" sz="2100" dirty="0">
                <a:ea typeface="微軟正黑體" panose="020B0604030504040204" pitchFamily="34" charset="-120"/>
                <a:cs typeface="+mn-ea"/>
                <a:sym typeface="+mn-lt"/>
              </a:rPr>
              <a:t>(2) </a:t>
            </a:r>
            <a:r>
              <a:rPr lang="en-US" altLang="zh-TW" sz="2100" dirty="0">
                <a:ea typeface="微軟正黑體" panose="020B0604030504040204" pitchFamily="34" charset="-120"/>
                <a:cs typeface="+mn-ea"/>
                <a:sym typeface="+mn-lt"/>
              </a:rPr>
              <a:t>2025 KPI and Plan</a:t>
            </a:r>
            <a:endParaRPr lang="en-US" altLang="zh-CN" sz="2100" dirty="0">
              <a:ea typeface="微軟正黑體" panose="020B0604030504040204" pitchFamily="34" charset="-120"/>
              <a:cs typeface="+mn-ea"/>
              <a:sym typeface="+mn-lt"/>
            </a:endParaRPr>
          </a:p>
          <a:p>
            <a:pPr eaLnBrk="0" hangingPunct="0"/>
            <a:r>
              <a:rPr lang="en-US" altLang="zh-TW" sz="2100" dirty="0">
                <a:ea typeface="微軟正黑體" panose="020B0604030504040204" pitchFamily="34" charset="-120"/>
                <a:cs typeface="+mn-ea"/>
                <a:sym typeface="+mn-lt"/>
              </a:rPr>
              <a:t>(3)</a:t>
            </a:r>
            <a:r>
              <a:rPr lang="zh-TW" altLang="en-US" sz="2100" dirty="0">
                <a:ea typeface="微軟正黑體" panose="020B0604030504040204" pitchFamily="34" charset="-120"/>
                <a:cs typeface="+mn-ea"/>
                <a:sym typeface="+mn-lt"/>
              </a:rPr>
              <a:t> </a:t>
            </a:r>
            <a:r>
              <a:rPr lang="en-US" altLang="zh-TW" sz="2100" dirty="0">
                <a:ea typeface="微軟正黑體" panose="020B0604030504040204" pitchFamily="34" charset="-120"/>
                <a:cs typeface="+mn-ea"/>
              </a:rPr>
              <a:t>Strategies</a:t>
            </a:r>
            <a:endParaRPr lang="en-US" altLang="zh-CN" sz="2100" dirty="0">
              <a:ea typeface="微軟正黑體" panose="020B0604030504040204" pitchFamily="34" charset="-120"/>
              <a:cs typeface="+mn-ea"/>
              <a:sym typeface="+mn-lt"/>
            </a:endParaRPr>
          </a:p>
          <a:p>
            <a:pPr eaLnBrk="0" hangingPunct="0"/>
            <a:endParaRPr lang="zh-CN" altLang="en-US" sz="2133" dirty="0"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C9A700-0935-44FE-9161-C1140E764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4453214"/>
            <a:ext cx="1045813" cy="8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4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4C424E-3402-4BBD-BE1A-93625CF5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51" y="44009"/>
            <a:ext cx="10972800" cy="860281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03 2024 Performance</a:t>
            </a:r>
            <a:r>
              <a:rPr lang="zh-TW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zh-TW" sz="2400" b="1" dirty="0">
                <a:solidFill>
                  <a:schemeClr val="tx1"/>
                </a:solidFill>
                <a:latin typeface="+mn-lt"/>
              </a:rPr>
              <a:t>and 2025 KPI/PLAN</a:t>
            </a:r>
            <a:br>
              <a:rPr lang="en-US" altLang="zh-TW" sz="2400" b="1" dirty="0">
                <a:solidFill>
                  <a:schemeClr val="tx1"/>
                </a:solidFill>
                <a:latin typeface="+mj-ea"/>
              </a:rPr>
            </a:br>
            <a:endParaRPr lang="zh-TW" altLang="en-US" sz="1600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ABB055E-2B52-45B7-B7CB-7D822D7F0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A793B765-7B21-4131-8B13-B65165A38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5013682"/>
              </p:ext>
            </p:extLst>
          </p:nvPr>
        </p:nvGraphicFramePr>
        <p:xfrm>
          <a:off x="6795731" y="2688068"/>
          <a:ext cx="4943872" cy="388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34C4B364-E6BD-4DA0-B790-B13705A1E18E}"/>
              </a:ext>
            </a:extLst>
          </p:cNvPr>
          <p:cNvCxnSpPr>
            <a:cxnSpLocks/>
          </p:cNvCxnSpPr>
          <p:nvPr/>
        </p:nvCxnSpPr>
        <p:spPr>
          <a:xfrm>
            <a:off x="6168008" y="839064"/>
            <a:ext cx="0" cy="567283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標題 1">
            <a:extLst>
              <a:ext uri="{FF2B5EF4-FFF2-40B4-BE49-F238E27FC236}">
                <a16:creationId xmlns:a16="http://schemas.microsoft.com/office/drawing/2014/main" id="{F7BA57B0-ADD4-449C-807C-C1D0C80B4990}"/>
              </a:ext>
            </a:extLst>
          </p:cNvPr>
          <p:cNvSpPr txBox="1">
            <a:spLocks/>
          </p:cNvSpPr>
          <p:nvPr/>
        </p:nvSpPr>
        <p:spPr>
          <a:xfrm>
            <a:off x="263352" y="367724"/>
            <a:ext cx="604866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002060"/>
                </a:solidFill>
                <a:latin typeface="+mn-lt"/>
              </a:rPr>
              <a:t>WCSA to ASI MARKET SHARE- Reefer Volume Share</a:t>
            </a:r>
            <a:endParaRPr lang="zh-TW" altLang="en-US" sz="16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12" name="圖表 11">
            <a:extLst>
              <a:ext uri="{FF2B5EF4-FFF2-40B4-BE49-F238E27FC236}">
                <a16:creationId xmlns:a16="http://schemas.microsoft.com/office/drawing/2014/main" id="{BE4EE6ED-7B34-4C5C-8B61-AC2BCE9C2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590008"/>
              </p:ext>
            </p:extLst>
          </p:nvPr>
        </p:nvGraphicFramePr>
        <p:xfrm>
          <a:off x="596414" y="2694068"/>
          <a:ext cx="4943872" cy="388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0D30F5C-011F-43C3-9B4E-354D24F43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020"/>
              </p:ext>
            </p:extLst>
          </p:nvPr>
        </p:nvGraphicFramePr>
        <p:xfrm>
          <a:off x="441560" y="980728"/>
          <a:ext cx="525358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395">
                  <a:extLst>
                    <a:ext uri="{9D8B030D-6E8A-4147-A177-3AD203B41FA5}">
                      <a16:colId xmlns:a16="http://schemas.microsoft.com/office/drawing/2014/main" val="2444944757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445845549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1544967291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27015149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Country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Market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Share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1404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CL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87,384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3,258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3.7%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667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PE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25,984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3,716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14.3%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1337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EC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77,236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2,950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3.8%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438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CO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780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80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10.2%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33791"/>
                  </a:ext>
                </a:extLst>
              </a:tr>
            </a:tbl>
          </a:graphicData>
        </a:graphic>
      </p:graphicFrame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33583D59-8EA4-43B7-939D-9910D5171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84773"/>
              </p:ext>
            </p:extLst>
          </p:nvPr>
        </p:nvGraphicFramePr>
        <p:xfrm>
          <a:off x="6513373" y="980728"/>
          <a:ext cx="525358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395">
                  <a:extLst>
                    <a:ext uri="{9D8B030D-6E8A-4147-A177-3AD203B41FA5}">
                      <a16:colId xmlns:a16="http://schemas.microsoft.com/office/drawing/2014/main" val="2444944757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445845549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1544967291"/>
                    </a:ext>
                  </a:extLst>
                </a:gridCol>
                <a:gridCol w="1313395">
                  <a:extLst>
                    <a:ext uri="{9D8B030D-6E8A-4147-A177-3AD203B41FA5}">
                      <a16:colId xmlns:a16="http://schemas.microsoft.com/office/drawing/2014/main" val="270151492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Country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Market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TEU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EMC Share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1404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CL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>
                          <a:latin typeface="+mn-lt"/>
                        </a:rPr>
                        <a:t>66,396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2,546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3.8%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667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PE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11,754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1,776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15.1%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11337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EC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75,868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2,502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3.3%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438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CO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660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48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lt"/>
                        </a:rPr>
                        <a:t>7.3%</a:t>
                      </a:r>
                      <a:endParaRPr lang="zh-TW" alt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833791"/>
                  </a:ext>
                </a:extLst>
              </a:tr>
            </a:tbl>
          </a:graphicData>
        </a:graphic>
      </p:graphicFrame>
      <p:sp>
        <p:nvSpPr>
          <p:cNvPr id="16" name="流程圖: 接點 15">
            <a:extLst>
              <a:ext uri="{FF2B5EF4-FFF2-40B4-BE49-F238E27FC236}">
                <a16:creationId xmlns:a16="http://schemas.microsoft.com/office/drawing/2014/main" id="{557558C4-5533-4836-AAE0-3AA146794BE4}"/>
              </a:ext>
            </a:extLst>
          </p:cNvPr>
          <p:cNvSpPr/>
          <p:nvPr/>
        </p:nvSpPr>
        <p:spPr>
          <a:xfrm>
            <a:off x="2262554" y="4077072"/>
            <a:ext cx="1611592" cy="15555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2060"/>
                </a:solidFill>
                <a:latin typeface="+mn-ea"/>
              </a:rPr>
              <a:t>191,388</a:t>
            </a:r>
          </a:p>
          <a:p>
            <a:pPr algn="ctr"/>
            <a:r>
              <a:rPr lang="en-US" altLang="zh-TW" sz="1400" dirty="0">
                <a:solidFill>
                  <a:srgbClr val="002060"/>
                </a:solidFill>
                <a:latin typeface="+mn-ea"/>
              </a:rPr>
              <a:t>TEUS</a:t>
            </a:r>
            <a:endParaRPr lang="zh-TW" altLang="en-US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0F718923-087E-4698-BD1F-E7ED8A03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6953" y="1598656"/>
            <a:ext cx="425047" cy="440544"/>
          </a:xfrm>
          <a:prstGeom prst="rect">
            <a:avLst/>
          </a:prstGeom>
        </p:spPr>
      </p:pic>
      <p:sp>
        <p:nvSpPr>
          <p:cNvPr id="20" name="流程圖: 接點 19">
            <a:extLst>
              <a:ext uri="{FF2B5EF4-FFF2-40B4-BE49-F238E27FC236}">
                <a16:creationId xmlns:a16="http://schemas.microsoft.com/office/drawing/2014/main" id="{39CFFA9F-25C0-47E9-8053-F454CB3BA315}"/>
              </a:ext>
            </a:extLst>
          </p:cNvPr>
          <p:cNvSpPr/>
          <p:nvPr/>
        </p:nvSpPr>
        <p:spPr>
          <a:xfrm>
            <a:off x="8461871" y="4077072"/>
            <a:ext cx="1611592" cy="155551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2060"/>
                </a:solidFill>
                <a:latin typeface="+mn-ea"/>
              </a:rPr>
              <a:t>152,372</a:t>
            </a:r>
          </a:p>
          <a:p>
            <a:pPr algn="ctr"/>
            <a:r>
              <a:rPr lang="en-US" altLang="zh-TW" sz="1400" dirty="0">
                <a:solidFill>
                  <a:srgbClr val="002060"/>
                </a:solidFill>
                <a:latin typeface="+mn-ea"/>
              </a:rPr>
              <a:t>TEUS</a:t>
            </a:r>
            <a:endParaRPr lang="zh-TW" altLang="en-US" dirty="0">
              <a:solidFill>
                <a:srgbClr val="00206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911688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31997</TotalTime>
  <Words>1324</Words>
  <Application>Microsoft Office PowerPoint</Application>
  <PresentationFormat>Widescreen</PresentationFormat>
  <Paragraphs>390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標楷體</vt:lpstr>
      <vt:lpstr>微軟正黑體</vt:lpstr>
      <vt:lpstr>Aharoni</vt:lpstr>
      <vt:lpstr>Arial</vt:lpstr>
      <vt:lpstr>Calibri</vt:lpstr>
      <vt:lpstr>Segoe UI Black</vt:lpstr>
      <vt:lpstr>Times New Roman</vt:lpstr>
      <vt:lpstr>5_Office 佈景主題</vt:lpstr>
      <vt:lpstr>PowerPoint Presentation</vt:lpstr>
      <vt:lpstr>PowerPoint Presentation</vt:lpstr>
      <vt:lpstr>PowerPoint Presentation</vt:lpstr>
      <vt:lpstr>PowerPoint Presentation</vt:lpstr>
      <vt:lpstr>Fleet Plan</vt:lpstr>
      <vt:lpstr> Cargo Flow &amp; Imbalance condition</vt:lpstr>
      <vt:lpstr>PowerPoint Presentation</vt:lpstr>
      <vt:lpstr>PowerPoint Presentation</vt:lpstr>
      <vt:lpstr>03 2024 Performance and 2025 KPI/PLAN </vt:lpstr>
      <vt:lpstr>PowerPoint Presentation</vt:lpstr>
      <vt:lpstr>03 2024 Performance Review and 2025 KPI/PLAN</vt:lpstr>
      <vt:lpstr>03 2024 Performance Review and 2025 KPI/PLAN </vt:lpstr>
      <vt:lpstr>PowerPoint Presentation</vt:lpstr>
      <vt:lpstr>03 2024 Performance Review and 2025 KPI/PLAN</vt:lpstr>
      <vt:lpstr>03 2024 Performance Review and 2025 KPI/PLAN</vt:lpstr>
      <vt:lpstr>03 2024 Performance Review and 2025 KPI/PLAN</vt:lpstr>
      <vt:lpstr>03 2024 Performance Review and 2025 KPI/PLAN</vt:lpstr>
      <vt:lpstr>03 2024 Performance Review and 2025 KPI/PLAN</vt:lpstr>
      <vt:lpstr>PowerPoint Presentation</vt:lpstr>
      <vt:lpstr>PowerPoint Presentation</vt:lpstr>
      <vt:lpstr>03 2024 Performance Review and 2025 KPI/PLAN</vt:lpstr>
      <vt:lpstr>PowerPoint Presentation</vt:lpstr>
      <vt:lpstr>PowerPoint Presentation</vt:lpstr>
      <vt:lpstr>RSD SPECIAL CARGO TEAM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578606</dc:creator>
  <cp:lastModifiedBy>PANG-HSUAN HSU (BOB)</cp:lastModifiedBy>
  <cp:revision>2626</cp:revision>
  <cp:lastPrinted>2025-02-21T04:21:31Z</cp:lastPrinted>
  <dcterms:created xsi:type="dcterms:W3CDTF">2015-09-18T01:39:42Z</dcterms:created>
  <dcterms:modified xsi:type="dcterms:W3CDTF">2025-03-11T13:53:54Z</dcterms:modified>
</cp:coreProperties>
</file>